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87" r:id="rId2"/>
    <p:sldId id="913" r:id="rId3"/>
    <p:sldId id="597" r:id="rId4"/>
    <p:sldId id="898" r:id="rId5"/>
    <p:sldId id="545" r:id="rId6"/>
    <p:sldId id="608" r:id="rId7"/>
    <p:sldId id="609" r:id="rId8"/>
    <p:sldId id="610" r:id="rId9"/>
    <p:sldId id="612" r:id="rId10"/>
    <p:sldId id="899" r:id="rId11"/>
    <p:sldId id="613" r:id="rId12"/>
    <p:sldId id="615" r:id="rId13"/>
    <p:sldId id="616" r:id="rId14"/>
    <p:sldId id="547" r:id="rId15"/>
    <p:sldId id="548" r:id="rId16"/>
    <p:sldId id="5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339"/>
    <p:restoredTop sz="94664"/>
  </p:normalViewPr>
  <p:slideViewPr>
    <p:cSldViewPr snapToGrid="0" snapToObjects="1">
      <p:cViewPr varScale="1">
        <p:scale>
          <a:sx n="124" d="100"/>
          <a:sy n="124" d="100"/>
        </p:scale>
        <p:origin x="10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F82CEDB1-B395-4F8B-92D3-0F1C6FAC8F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6F3697-FFC9-452E-9D22-BCCF3C617119}" type="slidenum">
              <a:rPr lang="en-US" altLang="en-US" sz="1400" smtClean="0"/>
              <a:pPr/>
              <a:t>15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5F0CA5A-E2F1-4729-B81E-9AFD0EC154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B8E18D6-8FC4-4A67-BB37-E0627AEC7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09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Error Detection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12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C738-26B4-4D4B-B172-832CBAC6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Detection in the Transport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73F3F-548A-BC41-8EC1-2959908B8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69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D39F-3E44-6142-BDD7-5ED2F07C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error detection?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F6276-2DD2-8C46-A255-B535ACEEE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5011195"/>
          </a:xfrm>
        </p:spPr>
        <p:txBody>
          <a:bodyPr>
            <a:normAutofit/>
          </a:bodyPr>
          <a:lstStyle/>
          <a:p>
            <a:r>
              <a:rPr lang="en-US" dirty="0"/>
              <a:t>Network provides best effort service</a:t>
            </a:r>
          </a:p>
          <a:p>
            <a:r>
              <a:rPr lang="en-US" dirty="0"/>
              <a:t>UDP is a simple and low overhead transport</a:t>
            </a:r>
          </a:p>
          <a:p>
            <a:pPr lvl="1"/>
            <a:r>
              <a:rPr lang="en-US" dirty="0"/>
              <a:t>Data may be corrupted along the way (e.g., 1 -&gt; 0)</a:t>
            </a:r>
          </a:p>
          <a:p>
            <a:r>
              <a:rPr lang="en-US" dirty="0"/>
              <a:t>However, simple error detection is possible!</a:t>
            </a:r>
          </a:p>
          <a:p>
            <a:pPr lvl="1"/>
            <a:r>
              <a:rPr lang="en-US" dirty="0"/>
              <a:t>Was the data I received the same data the remote machine sent?</a:t>
            </a:r>
          </a:p>
          <a:p>
            <a:r>
              <a:rPr lang="en-US" dirty="0"/>
              <a:t>Error detection is a useful feature for all transport protocols including TCP</a:t>
            </a:r>
          </a:p>
          <a:p>
            <a:endParaRPr lang="en-US" dirty="0"/>
          </a:p>
          <a:p>
            <a:r>
              <a:rPr lang="en-US" dirty="0"/>
              <a:t>Q: Suppose you’re sending a package to a friend. How would you detect tampering with that package?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1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A4B2-946B-8442-BA7B-C1B201F5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Detection in UDP and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E3020-2F02-4A46-8E0B-22D88D477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>
            <a:normAutofit/>
          </a:bodyPr>
          <a:lstStyle/>
          <a:p>
            <a:r>
              <a:rPr lang="en-US" dirty="0"/>
              <a:t>Key idea: have sender compute a function over the data</a:t>
            </a:r>
          </a:p>
          <a:p>
            <a:pPr lvl="1"/>
            <a:r>
              <a:rPr lang="en-US" dirty="0"/>
              <a:t>Store the result in the packet</a:t>
            </a:r>
          </a:p>
          <a:p>
            <a:pPr lvl="1"/>
            <a:r>
              <a:rPr lang="en-US" dirty="0"/>
              <a:t>Receiver can check the function’s value in received packet</a:t>
            </a:r>
          </a:p>
          <a:p>
            <a:pPr lvl="1"/>
            <a:endParaRPr lang="en-US" dirty="0"/>
          </a:p>
          <a:p>
            <a:r>
              <a:rPr lang="en-US" dirty="0"/>
              <a:t>An analogy: you’re sending a package of goodies and want your recipient to know if goodies were leaked along the way</a:t>
            </a:r>
          </a:p>
          <a:p>
            <a:endParaRPr lang="en-US" dirty="0"/>
          </a:p>
          <a:p>
            <a:r>
              <a:rPr lang="en-US" dirty="0"/>
              <a:t>Your idea: weigh the package; stamp the weight on the package</a:t>
            </a:r>
          </a:p>
          <a:p>
            <a:pPr lvl="1"/>
            <a:r>
              <a:rPr lang="en-US" dirty="0"/>
              <a:t>Have the recipient weigh the package and cross-check the weight with the stamped value</a:t>
            </a:r>
          </a:p>
        </p:txBody>
      </p:sp>
    </p:spTree>
    <p:extLst>
      <p:ext uri="{BB962C8B-B14F-4D97-AF65-F5344CB8AC3E}">
        <p14:creationId xmlns:p14="http://schemas.microsoft.com/office/powerpoint/2010/main" val="236061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DEFF8-6DE7-2C4F-8D7B-0ACB17DC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on error detection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8D341-B6C9-FB44-AA4B-EF7DB0B4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must be </a:t>
            </a:r>
            <a:r>
              <a:rPr lang="en-US" dirty="0">
                <a:solidFill>
                  <a:srgbClr val="C00000"/>
                </a:solidFill>
              </a:rPr>
              <a:t>easy to compute</a:t>
            </a:r>
          </a:p>
          <a:p>
            <a:r>
              <a:rPr lang="en-US" dirty="0"/>
              <a:t>Function value must </a:t>
            </a:r>
            <a:r>
              <a:rPr lang="en-US" dirty="0">
                <a:solidFill>
                  <a:srgbClr val="C00000"/>
                </a:solidFill>
              </a:rPr>
              <a:t>change if the packet changes</a:t>
            </a:r>
          </a:p>
          <a:p>
            <a:pPr lvl="1"/>
            <a:r>
              <a:rPr lang="en-US" dirty="0"/>
              <a:t>If the packet was modified through “likely” changes, the function value must change</a:t>
            </a:r>
          </a:p>
          <a:p>
            <a:r>
              <a:rPr lang="en-US" dirty="0"/>
              <a:t>Function must be </a:t>
            </a:r>
            <a:r>
              <a:rPr lang="en-US" dirty="0">
                <a:solidFill>
                  <a:srgbClr val="C00000"/>
                </a:solidFill>
              </a:rPr>
              <a:t>easy to verify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UDP and TCP use a class of function called a </a:t>
            </a:r>
            <a:r>
              <a:rPr lang="en-US" dirty="0">
                <a:solidFill>
                  <a:srgbClr val="C00000"/>
                </a:solidFill>
              </a:rPr>
              <a:t>checksum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Very common idea: used in multiple parts of networks and computer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7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E76AB2CF-2D5B-46EC-BB51-FB827C9A7A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78427" y="1955209"/>
            <a:ext cx="5183112" cy="45783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C00000"/>
                </a:solidFill>
              </a:rPr>
              <a:t>Sender:</a:t>
            </a:r>
          </a:p>
          <a:p>
            <a:r>
              <a:rPr lang="en-US" altLang="en-US" dirty="0"/>
              <a:t>treat segment contents as sequence of 16-bit integers</a:t>
            </a:r>
          </a:p>
          <a:p>
            <a:r>
              <a:rPr lang="en-US" altLang="en-US" dirty="0"/>
              <a:t>checksum: addition (</a:t>
            </a:r>
            <a:r>
              <a:rPr lang="en-US" altLang="en-US" dirty="0">
                <a:solidFill>
                  <a:srgbClr val="C00000"/>
                </a:solidFill>
              </a:rPr>
              <a:t>1’s complement sum</a:t>
            </a:r>
            <a:r>
              <a:rPr lang="en-US" altLang="en-US" dirty="0"/>
              <a:t>) of segment contents</a:t>
            </a:r>
          </a:p>
          <a:p>
            <a:r>
              <a:rPr lang="en-US" altLang="en-US" dirty="0"/>
              <a:t>sender puts checksum value into </a:t>
            </a:r>
            <a:r>
              <a:rPr lang="en-US" altLang="en-US" dirty="0">
                <a:solidFill>
                  <a:srgbClr val="C00000"/>
                </a:solidFill>
              </a:rPr>
              <a:t>UDP/TCP checksum </a:t>
            </a:r>
            <a:r>
              <a:rPr lang="en-US" altLang="en-US" dirty="0"/>
              <a:t>field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BE44D9ED-1C2E-4604-A05A-26DEB106CDF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657223" y="1955208"/>
            <a:ext cx="5126738" cy="45783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Receiver:</a:t>
            </a:r>
          </a:p>
          <a:p>
            <a:r>
              <a:rPr lang="en-US" altLang="en-US" dirty="0"/>
              <a:t>compute a checksum of the received segment, </a:t>
            </a:r>
            <a:r>
              <a:rPr lang="en-US" altLang="en-US" dirty="0">
                <a:solidFill>
                  <a:srgbClr val="C00000"/>
                </a:solidFill>
              </a:rPr>
              <a:t>including the checksum in packet itself</a:t>
            </a:r>
          </a:p>
          <a:p>
            <a:r>
              <a:rPr lang="en-US" altLang="en-US" dirty="0"/>
              <a:t>check if the resulting (computed) checksum is 0</a:t>
            </a:r>
          </a:p>
          <a:p>
            <a:r>
              <a:rPr lang="en-US" altLang="en-US" sz="2400" dirty="0">
                <a:solidFill>
                  <a:srgbClr val="C00000"/>
                </a:solidFill>
              </a:rPr>
              <a:t>NO – an error is detected</a:t>
            </a:r>
          </a:p>
          <a:p>
            <a:r>
              <a:rPr lang="en-US" altLang="en-US" sz="2400" dirty="0"/>
              <a:t>YES – </a:t>
            </a:r>
            <a:r>
              <a:rPr lang="en-US" altLang="en-US" sz="2400" i="1" dirty="0"/>
              <a:t>assume </a:t>
            </a:r>
            <a:r>
              <a:rPr lang="en-US" altLang="en-US" sz="2400" dirty="0"/>
              <a:t>no error</a:t>
            </a:r>
          </a:p>
          <a:p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E51FD7-5637-A349-B83C-5559617E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UDP &amp; TCP’s Checksum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2AEE8526-9558-4338-9111-5F608F0971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75601"/>
            <a:ext cx="10355826" cy="2049456"/>
          </a:xfrm>
        </p:spPr>
        <p:txBody>
          <a:bodyPr/>
          <a:lstStyle/>
          <a:p>
            <a:r>
              <a:rPr lang="en-US" altLang="en-US" dirty="0"/>
              <a:t>Very similar to regular (unsigned) binary addition.</a:t>
            </a:r>
          </a:p>
          <a:p>
            <a:r>
              <a:rPr lang="en-US" altLang="en-US" dirty="0"/>
              <a:t>However, when adding numbers, a carryout from the most significant bit needs to be added to the result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Example: add two 16-bit integers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BCC0895C-7193-4905-A1BC-6F5FC103E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3621087"/>
            <a:ext cx="640080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1  1  1  0  0  1  1  0  0  1  1  0  0  1  1  0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1  1  0  1  0  1  0  1  0  1  0  1  0  1  0  1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1  1  0  1  1  1  0  1  1  1  0  1  1  1  0  1  1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1  0  1  1  1  0  1  1  1  0  1  1  1  1  0  0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0  1  0  0  0  1  0  0  0  1  0  0  0  0  1  1</a:t>
            </a:r>
            <a:endParaRPr lang="en-US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6389" name="Line 5">
            <a:extLst>
              <a:ext uri="{FF2B5EF4-FFF2-40B4-BE49-F238E27FC236}">
                <a16:creationId xmlns:a16="http://schemas.microsoft.com/office/drawing/2014/main" id="{93C5C4E1-C354-4187-B1B5-AE04D773B0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8350" y="44481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Oval 6">
            <a:extLst>
              <a:ext uri="{FF2B5EF4-FFF2-40B4-BE49-F238E27FC236}">
                <a16:creationId xmlns:a16="http://schemas.microsoft.com/office/drawing/2014/main" id="{0ACF44ED-283C-420D-AAAD-FFEED5585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4629150"/>
            <a:ext cx="304800" cy="304800"/>
          </a:xfrm>
          <a:prstGeom prst="ellipse">
            <a:avLst/>
          </a:prstGeom>
          <a:noFill/>
          <a:ln w="19050">
            <a:solidFill>
              <a:srgbClr val="C0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00A478A6-6AA7-4290-B55C-4E9F7DD08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4579937"/>
            <a:ext cx="1409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wraparound</a:t>
            </a:r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22C9ADE9-EA4D-4C8E-A0C2-368B19B5F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990" y="5187949"/>
            <a:ext cx="6110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sum</a:t>
            </a:r>
          </a:p>
        </p:txBody>
      </p:sp>
      <p:sp>
        <p:nvSpPr>
          <p:cNvPr id="16393" name="Text Box 9">
            <a:extLst>
              <a:ext uri="{FF2B5EF4-FFF2-40B4-BE49-F238E27FC236}">
                <a16:creationId xmlns:a16="http://schemas.microsoft.com/office/drawing/2014/main" id="{CC403E32-A1B4-4434-8F05-05D4CE23D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5" y="5540374"/>
            <a:ext cx="12089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checksum</a:t>
            </a:r>
          </a:p>
        </p:txBody>
      </p:sp>
      <p:sp>
        <p:nvSpPr>
          <p:cNvPr id="16394" name="Line 10">
            <a:extLst>
              <a:ext uri="{FF2B5EF4-FFF2-40B4-BE49-F238E27FC236}">
                <a16:creationId xmlns:a16="http://schemas.microsoft.com/office/drawing/2014/main" id="{B8C96651-B37C-4AA1-9853-0ABF2D4AB5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8350" y="5167312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Slide Number Placeholder 1">
            <a:extLst>
              <a:ext uri="{FF2B5EF4-FFF2-40B4-BE49-F238E27FC236}">
                <a16:creationId xmlns:a16="http://schemas.microsoft.com/office/drawing/2014/main" id="{7FF1F5AD-D983-422F-B633-69683556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6716"/>
            <a:ext cx="27432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6938C0-C940-442E-937D-7D3ED02F4F57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980879-65A8-544D-BDFB-06A10E98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Computing 1’s complement sum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8BF715C-5D87-7943-A19E-6DCAF8CD1EB7}"/>
              </a:ext>
            </a:extLst>
          </p:cNvPr>
          <p:cNvCxnSpPr>
            <a:cxnSpLocks/>
          </p:cNvCxnSpPr>
          <p:nvPr/>
        </p:nvCxnSpPr>
        <p:spPr>
          <a:xfrm>
            <a:off x="3689350" y="4980047"/>
            <a:ext cx="381757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14D8A3C-7502-BF42-8B73-4C5ACD548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458" y="5906937"/>
            <a:ext cx="1228229" cy="749222"/>
          </a:xfrm>
          <a:prstGeom prst="rect">
            <a:avLst/>
          </a:prstGeom>
        </p:spPr>
      </p:pic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41FBC267-725C-424E-8456-686F7A9FBEC4}"/>
              </a:ext>
            </a:extLst>
          </p:cNvPr>
          <p:cNvSpPr/>
          <p:nvPr/>
        </p:nvSpPr>
        <p:spPr>
          <a:xfrm>
            <a:off x="7811729" y="4719958"/>
            <a:ext cx="1843549" cy="110266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27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  <p:bldP spid="16390" grpId="0" animBg="1"/>
      <p:bldP spid="16391" grpId="0"/>
      <p:bldP spid="16392" grpId="0"/>
      <p:bldP spid="16393" grpId="0"/>
      <p:bldP spid="16394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D6F7-806F-AC4A-8C5E-2A5D5829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UDP specification (RFC 768)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AE34C-EDEF-5A4A-9B6B-E9340B442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 is the </a:t>
            </a:r>
            <a:r>
              <a:rPr lang="en-US" dirty="0">
                <a:solidFill>
                  <a:srgbClr val="C00000"/>
                </a:solidFill>
              </a:rPr>
              <a:t>16-bit one's complement </a:t>
            </a:r>
            <a:r>
              <a:rPr lang="en-US" dirty="0"/>
              <a:t>of the </a:t>
            </a:r>
            <a:r>
              <a:rPr lang="en-US" dirty="0">
                <a:solidFill>
                  <a:srgbClr val="C00000"/>
                </a:solidFill>
              </a:rPr>
              <a:t>one's complement sum</a:t>
            </a:r>
            <a:r>
              <a:rPr lang="en-US" dirty="0"/>
              <a:t> of a </a:t>
            </a:r>
            <a:r>
              <a:rPr lang="en-US" dirty="0">
                <a:solidFill>
                  <a:srgbClr val="C00000"/>
                </a:solidFill>
              </a:rPr>
              <a:t>pseudo header </a:t>
            </a:r>
            <a:r>
              <a:rPr lang="en-US" dirty="0"/>
              <a:t>of information from the </a:t>
            </a:r>
            <a:r>
              <a:rPr lang="en-US" dirty="0">
                <a:solidFill>
                  <a:srgbClr val="C00000"/>
                </a:solidFill>
              </a:rPr>
              <a:t>IP header</a:t>
            </a:r>
            <a:r>
              <a:rPr lang="en-US" dirty="0"/>
              <a:t>, the </a:t>
            </a:r>
            <a:r>
              <a:rPr lang="en-US" dirty="0">
                <a:solidFill>
                  <a:srgbClr val="C00000"/>
                </a:solidFill>
              </a:rPr>
              <a:t>UDP header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the data</a:t>
            </a:r>
            <a:r>
              <a:rPr lang="en-US" dirty="0"/>
              <a:t>, padded with zero octets at the end (if necessary) to make a multiple of two octets. </a:t>
            </a:r>
          </a:p>
          <a:p>
            <a:endParaRPr lang="en-US" dirty="0"/>
          </a:p>
          <a:p>
            <a:r>
              <a:rPr lang="en-US" dirty="0"/>
              <a:t>The pseudo header conceptually prefixed to the UDP header contains the </a:t>
            </a:r>
            <a:r>
              <a:rPr lang="en-US" dirty="0">
                <a:solidFill>
                  <a:srgbClr val="C00000"/>
                </a:solidFill>
              </a:rPr>
              <a:t>source address, the destination address, the protocol, and the UDP length.</a:t>
            </a:r>
            <a:r>
              <a:rPr lang="en-US" dirty="0"/>
              <a:t> 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26FA7A1-C0AF-DD45-8E85-1611E1300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091" y="5365423"/>
            <a:ext cx="1383622" cy="12293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8ED9D4-27FD-B74F-8BF3-9ED630804469}"/>
              </a:ext>
            </a:extLst>
          </p:cNvPr>
          <p:cNvSpPr txBox="1"/>
          <p:nvPr/>
        </p:nvSpPr>
        <p:spPr>
          <a:xfrm>
            <a:off x="8025713" y="5739516"/>
            <a:ext cx="2326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Warning: Technical language ahead</a:t>
            </a:r>
          </a:p>
        </p:txBody>
      </p:sp>
    </p:spTree>
    <p:extLst>
      <p:ext uri="{BB962C8B-B14F-4D97-AF65-F5344CB8AC3E}">
        <p14:creationId xmlns:p14="http://schemas.microsoft.com/office/powerpoint/2010/main" val="267717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65E52-DAD4-31B5-966A-2B86A6311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46536-929F-680F-A8B1-DB25FBD3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Demultiplexing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5D4CFE-F5D4-1457-2D78-6907EC7F53CC}"/>
              </a:ext>
            </a:extLst>
          </p:cNvPr>
          <p:cNvSpPr/>
          <p:nvPr/>
        </p:nvSpPr>
        <p:spPr>
          <a:xfrm>
            <a:off x="838199" y="1656648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665E75-7B32-35FA-F812-8256D9B6A4EF}"/>
              </a:ext>
            </a:extLst>
          </p:cNvPr>
          <p:cNvSpPr txBox="1"/>
          <p:nvPr/>
        </p:nvSpPr>
        <p:spPr>
          <a:xfrm>
            <a:off x="1598970" y="6141544"/>
            <a:ext cx="292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2F60E0-59F9-29BB-2CC9-0A6C8757C62D}"/>
              </a:ext>
            </a:extLst>
          </p:cNvPr>
          <p:cNvSpPr/>
          <p:nvPr/>
        </p:nvSpPr>
        <p:spPr>
          <a:xfrm>
            <a:off x="5279922" y="191926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AF5DA0-940B-4A8B-610A-E966681599C3}"/>
              </a:ext>
            </a:extLst>
          </p:cNvPr>
          <p:cNvSpPr/>
          <p:nvPr/>
        </p:nvSpPr>
        <p:spPr>
          <a:xfrm>
            <a:off x="5279922" y="4652549"/>
            <a:ext cx="1799304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E4960B-E2D8-40B8-CBAC-41BAC5A55070}"/>
              </a:ext>
            </a:extLst>
          </p:cNvPr>
          <p:cNvSpPr txBox="1"/>
          <p:nvPr/>
        </p:nvSpPr>
        <p:spPr>
          <a:xfrm>
            <a:off x="5279922" y="199588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0B7A09-01EB-7873-A59A-BEE2131CB922}"/>
              </a:ext>
            </a:extLst>
          </p:cNvPr>
          <p:cNvSpPr txBox="1"/>
          <p:nvPr/>
        </p:nvSpPr>
        <p:spPr>
          <a:xfrm>
            <a:off x="5338916" y="4729162"/>
            <a:ext cx="16813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</a:t>
            </a:r>
            <a:r>
              <a:rPr lang="en-US" sz="2800" dirty="0" err="1">
                <a:latin typeface="Helvetica" pitchFamily="2" charset="0"/>
              </a:rPr>
              <a:t>addr</a:t>
            </a:r>
            <a:r>
              <a:rPr lang="en-US" sz="2800" dirty="0">
                <a:latin typeface="Helvetica" pitchFamily="2" charset="0"/>
              </a:rPr>
              <a:t>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7355B-0B67-1154-49C0-F47A24B44895}"/>
              </a:ext>
            </a:extLst>
          </p:cNvPr>
          <p:cNvSpPr/>
          <p:nvPr/>
        </p:nvSpPr>
        <p:spPr>
          <a:xfrm>
            <a:off x="2808337" y="189273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D5AC9E-9CC1-9690-BAB4-2F54126BCF2C}"/>
              </a:ext>
            </a:extLst>
          </p:cNvPr>
          <p:cNvSpPr/>
          <p:nvPr/>
        </p:nvSpPr>
        <p:spPr>
          <a:xfrm>
            <a:off x="2808336" y="225290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3D8984-DBE9-2557-332E-4ACD044C8E6B}"/>
              </a:ext>
            </a:extLst>
          </p:cNvPr>
          <p:cNvSpPr/>
          <p:nvPr/>
        </p:nvSpPr>
        <p:spPr>
          <a:xfrm>
            <a:off x="2799730" y="261997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06DDAC-CE3E-2205-227E-F324239E8C97}"/>
              </a:ext>
            </a:extLst>
          </p:cNvPr>
          <p:cNvSpPr/>
          <p:nvPr/>
        </p:nvSpPr>
        <p:spPr>
          <a:xfrm>
            <a:off x="2798506" y="2994450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B30A07-ECDF-5F29-D266-EB5F05EE65BA}"/>
              </a:ext>
            </a:extLst>
          </p:cNvPr>
          <p:cNvSpPr/>
          <p:nvPr/>
        </p:nvSpPr>
        <p:spPr>
          <a:xfrm>
            <a:off x="2801573" y="337641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2FB083-B3F7-9A7A-7459-D1F71B5DD309}"/>
              </a:ext>
            </a:extLst>
          </p:cNvPr>
          <p:cNvSpPr/>
          <p:nvPr/>
        </p:nvSpPr>
        <p:spPr>
          <a:xfrm>
            <a:off x="2801572" y="3736596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1BCFE8-9751-DAD9-EB62-6236A8391D67}"/>
              </a:ext>
            </a:extLst>
          </p:cNvPr>
          <p:cNvSpPr/>
          <p:nvPr/>
        </p:nvSpPr>
        <p:spPr>
          <a:xfrm>
            <a:off x="2807714" y="410365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29DC65F-6E9D-CFB8-E953-76672EEF559D}"/>
              </a:ext>
            </a:extLst>
          </p:cNvPr>
          <p:cNvSpPr/>
          <p:nvPr/>
        </p:nvSpPr>
        <p:spPr>
          <a:xfrm>
            <a:off x="2806490" y="4478139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391CF00-DA04-33FA-49CB-AF13A21EB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28" y="4061540"/>
            <a:ext cx="696234" cy="66762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6E8B932-8A99-11FE-DCEE-94854C883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5" y="1944329"/>
            <a:ext cx="675641" cy="67564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E7C540-60FC-E9C4-5665-E241BEE38D8E}"/>
              </a:ext>
            </a:extLst>
          </p:cNvPr>
          <p:cNvCxnSpPr>
            <a:cxnSpLocks/>
          </p:cNvCxnSpPr>
          <p:nvPr/>
        </p:nvCxnSpPr>
        <p:spPr>
          <a:xfrm>
            <a:off x="1684345" y="2511214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9625D5D-50D2-7E9D-325E-5FA87B0E10ED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684346" y="2282150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7329C7-FF3B-5394-518C-FFF4344D4041}"/>
              </a:ext>
            </a:extLst>
          </p:cNvPr>
          <p:cNvCxnSpPr>
            <a:cxnSpLocks/>
          </p:cNvCxnSpPr>
          <p:nvPr/>
        </p:nvCxnSpPr>
        <p:spPr>
          <a:xfrm flipV="1">
            <a:off x="1725862" y="3984147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299CA12-5310-2A72-E844-46E6417B01FD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725862" y="4395351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80FB2AF-BF1C-EBCD-9C65-A48BFB5CB54A}"/>
              </a:ext>
            </a:extLst>
          </p:cNvPr>
          <p:cNvCxnSpPr>
            <a:cxnSpLocks/>
          </p:cNvCxnSpPr>
          <p:nvPr/>
        </p:nvCxnSpPr>
        <p:spPr>
          <a:xfrm>
            <a:off x="1725862" y="4578548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4B021B3-F10B-6C00-C7C9-7C7D58D0AA9C}"/>
              </a:ext>
            </a:extLst>
          </p:cNvPr>
          <p:cNvSpPr txBox="1"/>
          <p:nvPr/>
        </p:nvSpPr>
        <p:spPr>
          <a:xfrm>
            <a:off x="1725860" y="5462028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068B9FE1-47CC-E37D-7BAE-31D45C674ADE}"/>
              </a:ext>
            </a:extLst>
          </p:cNvPr>
          <p:cNvSpPr/>
          <p:nvPr/>
        </p:nvSpPr>
        <p:spPr>
          <a:xfrm rot="5400000">
            <a:off x="1998234" y="4778523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7962AB2-E340-11AE-9B6D-B042FAE75977}"/>
              </a:ext>
            </a:extLst>
          </p:cNvPr>
          <p:cNvSpPr txBox="1"/>
          <p:nvPr/>
        </p:nvSpPr>
        <p:spPr>
          <a:xfrm>
            <a:off x="3227134" y="5462028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FCCCA675-973C-01A7-8701-3039F00067E0}"/>
              </a:ext>
            </a:extLst>
          </p:cNvPr>
          <p:cNvSpPr/>
          <p:nvPr/>
        </p:nvSpPr>
        <p:spPr>
          <a:xfrm rot="5400000">
            <a:off x="3364045" y="4471002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5">
            <a:extLst>
              <a:ext uri="{FF2B5EF4-FFF2-40B4-BE49-F238E27FC236}">
                <a16:creationId xmlns:a16="http://schemas.microsoft.com/office/drawing/2014/main" id="{9B0F631F-74D4-0EEB-8963-6E7BE6E67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3990142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solidFill>
                  <a:srgbClr val="FFFFFF"/>
                </a:solidFill>
              </a:rPr>
              <a:t>Src</a:t>
            </a:r>
            <a:r>
              <a:rPr lang="en-US" altLang="en-US" sz="2400" b="0" dirty="0">
                <a:solidFill>
                  <a:srgbClr val="FFFFFF"/>
                </a:solidFill>
              </a:rPr>
              <a:t> IP, </a:t>
            </a:r>
            <a:r>
              <a:rPr lang="en-US" altLang="en-US" sz="2400" b="0" dirty="0" err="1">
                <a:solidFill>
                  <a:srgbClr val="FFFFFF"/>
                </a:solidFill>
              </a:rPr>
              <a:t>Dst</a:t>
            </a:r>
            <a:r>
              <a:rPr lang="en-US" altLang="en-US" sz="2400" b="0" dirty="0">
                <a:solidFill>
                  <a:srgbClr val="FFFFFF"/>
                </a:solidFill>
              </a:rPr>
              <a:t> IP,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 err="1">
                <a:solidFill>
                  <a:srgbClr val="FFFFFF"/>
                </a:solidFill>
              </a:rPr>
              <a:t>Tp</a:t>
            </a:r>
            <a:r>
              <a:rPr lang="en-US" altLang="en-US" sz="2400" dirty="0">
                <a:solidFill>
                  <a:srgbClr val="FFFFFF"/>
                </a:solidFill>
              </a:rPr>
              <a:t> Protocol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65" name="Rectangle 6">
            <a:extLst>
              <a:ext uri="{FF2B5EF4-FFF2-40B4-BE49-F238E27FC236}">
                <a16:creationId xmlns:a16="http://schemas.microsoft.com/office/drawing/2014/main" id="{1E0F5A10-C781-4BA9-9DD5-84A93F43E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0316" y="2860790"/>
            <a:ext cx="2551987" cy="1125156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solidFill>
                  <a:srgbClr val="FFFFFF"/>
                </a:solidFill>
              </a:rPr>
              <a:t>Src</a:t>
            </a:r>
            <a:r>
              <a:rPr lang="en-US" altLang="en-US" sz="2400" b="0" dirty="0">
                <a:solidFill>
                  <a:srgbClr val="FFFFFF"/>
                </a:solidFill>
              </a:rPr>
              <a:t> port, </a:t>
            </a:r>
            <a:r>
              <a:rPr lang="en-US" altLang="en-US" sz="2400" b="0" dirty="0" err="1">
                <a:solidFill>
                  <a:srgbClr val="FFFFFF"/>
                </a:solidFill>
              </a:rPr>
              <a:t>Dst</a:t>
            </a:r>
            <a:r>
              <a:rPr lang="en-US" altLang="en-US" sz="2400" b="0" dirty="0">
                <a:solidFill>
                  <a:srgbClr val="FFFFFF"/>
                </a:solidFill>
              </a:rPr>
              <a:t> port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2744710-40E3-38FD-5EE0-DF0EBB418934}"/>
              </a:ext>
            </a:extLst>
          </p:cNvPr>
          <p:cNvGrpSpPr/>
          <p:nvPr/>
        </p:nvGrpSpPr>
        <p:grpSpPr>
          <a:xfrm>
            <a:off x="10670715" y="3323599"/>
            <a:ext cx="762000" cy="304800"/>
            <a:chOff x="4113213" y="3733800"/>
            <a:chExt cx="762000" cy="304800"/>
          </a:xfrm>
        </p:grpSpPr>
        <p:sp>
          <p:nvSpPr>
            <p:cNvPr id="69" name="Rectangle 5">
              <a:extLst>
                <a:ext uri="{FF2B5EF4-FFF2-40B4-BE49-F238E27FC236}">
                  <a16:creationId xmlns:a16="http://schemas.microsoft.com/office/drawing/2014/main" id="{0F1F7A41-10A3-972F-4F3E-291BE35BC7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2656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0" name="Rectangle 6">
              <a:extLst>
                <a:ext uri="{FF2B5EF4-FFF2-40B4-BE49-F238E27FC236}">
                  <a16:creationId xmlns:a16="http://schemas.microsoft.com/office/drawing/2014/main" id="{9F5164BC-7B66-C4CD-4B6B-9EE4D356E6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1132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B483F68-30EA-7891-995A-5A595E8375B7}"/>
              </a:ext>
            </a:extLst>
          </p:cNvPr>
          <p:cNvGrpSpPr/>
          <p:nvPr/>
        </p:nvGrpSpPr>
        <p:grpSpPr>
          <a:xfrm>
            <a:off x="10672302" y="4404260"/>
            <a:ext cx="983671" cy="304801"/>
            <a:chOff x="3117267" y="4662057"/>
            <a:chExt cx="983671" cy="304801"/>
          </a:xfrm>
        </p:grpSpPr>
        <p:sp>
          <p:nvSpPr>
            <p:cNvPr id="77" name="Rectangle 8">
              <a:extLst>
                <a:ext uri="{FF2B5EF4-FFF2-40B4-BE49-F238E27FC236}">
                  <a16:creationId xmlns:a16="http://schemas.microsoft.com/office/drawing/2014/main" id="{4ECD5875-9BA7-1FEA-4C53-E6481C0EA3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93467" y="4662057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8" name="Rectangle 9">
              <a:extLst>
                <a:ext uri="{FF2B5EF4-FFF2-40B4-BE49-F238E27FC236}">
                  <a16:creationId xmlns:a16="http://schemas.microsoft.com/office/drawing/2014/main" id="{19A5EB97-D55B-F544-D687-45C3B367FC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3117267" y="4662057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79" name="Rectangle 4">
              <a:extLst>
                <a:ext uri="{FF2B5EF4-FFF2-40B4-BE49-F238E27FC236}">
                  <a16:creationId xmlns:a16="http://schemas.microsoft.com/office/drawing/2014/main" id="{F646279D-6E0D-C6CB-E9E1-94B302D4D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338" y="4662058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E858EA44-9E2A-37DF-FB4C-9755A6DEC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073" y="1373267"/>
            <a:ext cx="918599" cy="560347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549075-86EB-7A06-F1E7-D32D982FCDA1}"/>
              </a:ext>
            </a:extLst>
          </p:cNvPr>
          <p:cNvCxnSpPr/>
          <p:nvPr/>
        </p:nvCxnSpPr>
        <p:spPr>
          <a:xfrm flipH="1">
            <a:off x="7802291" y="1915504"/>
            <a:ext cx="2666794" cy="79813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CA44BC8-859B-01AE-1B9B-4F4B16B9AAE1}"/>
              </a:ext>
            </a:extLst>
          </p:cNvPr>
          <p:cNvCxnSpPr>
            <a:cxnSpLocks/>
          </p:cNvCxnSpPr>
          <p:nvPr/>
        </p:nvCxnSpPr>
        <p:spPr>
          <a:xfrm flipH="1">
            <a:off x="10312303" y="2067480"/>
            <a:ext cx="1120412" cy="65035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39A0373-C3B9-E407-CFD6-4A66AB750E06}"/>
              </a:ext>
            </a:extLst>
          </p:cNvPr>
          <p:cNvSpPr txBox="1"/>
          <p:nvPr/>
        </p:nvSpPr>
        <p:spPr>
          <a:xfrm>
            <a:off x="5371472" y="2794020"/>
            <a:ext cx="2138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Denotes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attachment point </a:t>
            </a:r>
            <a:r>
              <a:rPr lang="en-US" dirty="0">
                <a:latin typeface="Helvetica" pitchFamily="2" charset="0"/>
              </a:rPr>
              <a:t>with the network.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4681CF-9639-861B-5901-F90F1B0D063F}"/>
              </a:ext>
            </a:extLst>
          </p:cNvPr>
          <p:cNvSpPr txBox="1"/>
          <p:nvPr/>
        </p:nvSpPr>
        <p:spPr>
          <a:xfrm>
            <a:off x="5418182" y="5462028"/>
            <a:ext cx="2138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Each IP address comes with a full copy of its own ports.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D42F064-30F2-403B-CD32-38BC3353F06A}"/>
              </a:ext>
            </a:extLst>
          </p:cNvPr>
          <p:cNvCxnSpPr/>
          <p:nvPr/>
        </p:nvCxnSpPr>
        <p:spPr>
          <a:xfrm>
            <a:off x="4519150" y="1892730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E56805F-DAAB-4BDD-CA0A-0A5970938FDA}"/>
              </a:ext>
            </a:extLst>
          </p:cNvPr>
          <p:cNvCxnSpPr>
            <a:cxnSpLocks/>
          </p:cNvCxnSpPr>
          <p:nvPr/>
        </p:nvCxnSpPr>
        <p:spPr>
          <a:xfrm flipV="1">
            <a:off x="4469918" y="2619970"/>
            <a:ext cx="668611" cy="2165386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5E57320-4D8D-8B68-2C7E-373A6DE8D1CF}"/>
              </a:ext>
            </a:extLst>
          </p:cNvPr>
          <p:cNvSpPr txBox="1"/>
          <p:nvPr/>
        </p:nvSpPr>
        <p:spPr>
          <a:xfrm>
            <a:off x="7556698" y="227557"/>
            <a:ext cx="42355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Connection lookup: </a:t>
            </a:r>
            <a:r>
              <a:rPr lang="en-US" sz="2000" dirty="0">
                <a:latin typeface="Helvetica" pitchFamily="2" charset="0"/>
              </a:rPr>
              <a:t>The operating system does a lookup using these data to determine the right socket and app.</a:t>
            </a:r>
          </a:p>
          <a:p>
            <a:r>
              <a:rPr lang="en-US" sz="2000" dirty="0">
                <a:latin typeface="Helvetic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115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5B78-D87B-0D49-8AFD-E39AB8E9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sockets and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8FE3E-9C07-9441-B104-A294700E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ss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iperf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–s</a:t>
            </a:r>
            <a:r>
              <a:rPr lang="en-US" dirty="0">
                <a:cs typeface="Consolas" panose="020B0609020204030204" pitchFamily="49" charset="0"/>
              </a:rPr>
              <a:t> and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iperf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–s -u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86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FA7E5-1C8D-704E-BC7A-1EF6D1C2F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Datagram Protocol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9C325-ED98-7B4D-AC4D-60DADE877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66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AE12D00F-46A1-452D-9E5F-D6B20CD8FE6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18877" y="1790514"/>
            <a:ext cx="5746753" cy="5067485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Best effort service</a:t>
            </a:r>
            <a:endParaRPr lang="en-US" altLang="en-US" dirty="0"/>
          </a:p>
          <a:p>
            <a:pPr lvl="1"/>
            <a:r>
              <a:rPr lang="en-US" altLang="en-US" dirty="0"/>
              <a:t>UDP segments may be lost, corrupted, reordered</a:t>
            </a:r>
          </a:p>
          <a:p>
            <a:r>
              <a:rPr lang="en-US" altLang="en-US" dirty="0"/>
              <a:t>UDP is </a:t>
            </a:r>
            <a:r>
              <a:rPr lang="en-US" altLang="en-US" dirty="0">
                <a:solidFill>
                  <a:srgbClr val="C00000"/>
                </a:solidFill>
              </a:rPr>
              <a:t>connectionless</a:t>
            </a:r>
          </a:p>
          <a:p>
            <a:pPr lvl="1"/>
            <a:r>
              <a:rPr lang="en-US" altLang="en-US" dirty="0"/>
              <a:t>Each UDP segment handled </a:t>
            </a:r>
            <a:r>
              <a:rPr lang="en-US" altLang="en-US" dirty="0">
                <a:solidFill>
                  <a:srgbClr val="C00000"/>
                </a:solidFill>
              </a:rPr>
              <a:t>independently</a:t>
            </a:r>
            <a:r>
              <a:rPr lang="en-US" altLang="en-US" dirty="0"/>
              <a:t> of others (i.e. no “memory” across packets)</a:t>
            </a:r>
          </a:p>
          <a:p>
            <a:r>
              <a:rPr lang="en-US" altLang="en-US" dirty="0"/>
              <a:t>Suitable for one-off </a:t>
            </a:r>
            <a:r>
              <a:rPr lang="en-US" altLang="en-US" dirty="0" err="1"/>
              <a:t>req</a:t>
            </a:r>
            <a:r>
              <a:rPr lang="en-US" altLang="en-US" dirty="0"/>
              <a:t>/</a:t>
            </a:r>
            <a:r>
              <a:rPr lang="en-US" altLang="en-US" dirty="0" err="1"/>
              <a:t>resp</a:t>
            </a:r>
            <a:endParaRPr lang="en-US" altLang="en-US" dirty="0"/>
          </a:p>
          <a:p>
            <a:pPr lvl="1"/>
            <a:r>
              <a:rPr lang="en-US" altLang="en-US" dirty="0"/>
              <a:t>E.g., DNS uses UDP</a:t>
            </a:r>
          </a:p>
          <a:p>
            <a:r>
              <a:rPr lang="en-US" altLang="en-US" dirty="0"/>
              <a:t>Early multimedia apps used UDP</a:t>
            </a:r>
          </a:p>
          <a:p>
            <a:pPr lvl="1"/>
            <a:r>
              <a:rPr lang="en-US" altLang="en-US" dirty="0"/>
              <a:t>Delay-sensitive but loss tolerant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BA81EE5-228E-4011-963A-319D8B720BE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940138" y="1790514"/>
            <a:ext cx="6095999" cy="476010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600" dirty="0"/>
              <a:t>Why are UDP’s guarantees even okay?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rgbClr val="C00000"/>
                </a:solidFill>
              </a:rPr>
              <a:t>Simple &amp; low overhead</a:t>
            </a:r>
            <a:r>
              <a:rPr lang="en-US" altLang="en-US" sz="2600" dirty="0"/>
              <a:t> compared to TCP:</a:t>
            </a:r>
          </a:p>
          <a:p>
            <a:r>
              <a:rPr lang="en-US" altLang="en-US" dirty="0"/>
              <a:t>No delays due to “connection establishment” (which TCP does)</a:t>
            </a:r>
          </a:p>
          <a:p>
            <a:pPr lvl="1"/>
            <a:r>
              <a:rPr lang="en-US" altLang="en-US" sz="2200" dirty="0"/>
              <a:t>UDP can send a packet immediately</a:t>
            </a:r>
          </a:p>
          <a:p>
            <a:r>
              <a:rPr lang="en-US" altLang="en-US" dirty="0"/>
              <a:t>Small segment header (TCP’s is larger)</a:t>
            </a:r>
          </a:p>
          <a:p>
            <a:r>
              <a:rPr lang="en-US" altLang="en-US" dirty="0"/>
              <a:t>UDP can blast data without control</a:t>
            </a:r>
          </a:p>
          <a:p>
            <a:pPr lvl="1"/>
            <a:r>
              <a:rPr lang="en-US" altLang="en-US" sz="2000" dirty="0"/>
              <a:t>TCP is more balanced and measured</a:t>
            </a:r>
          </a:p>
          <a:p>
            <a:r>
              <a:rPr lang="en-US" altLang="en-US" dirty="0"/>
              <a:t>Less memory for connection “state” at sender &amp; receiver relative to TCP</a:t>
            </a:r>
          </a:p>
          <a:p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41319B-D94A-0240-828B-F30D8F44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UDP: User Datagram Protocol </a:t>
            </a:r>
            <a:r>
              <a:rPr lang="en-US" altLang="en-US" sz="2800" dirty="0"/>
              <a:t>[RFC 768]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91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825E-1217-BF4B-BF40-31BC2B5C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UDP segment structure</a:t>
            </a:r>
          </a:p>
        </p:txBody>
      </p:sp>
      <p:sp>
        <p:nvSpPr>
          <p:cNvPr id="22" name="Text Box 24">
            <a:extLst>
              <a:ext uri="{FF2B5EF4-FFF2-40B4-BE49-F238E27FC236}">
                <a16:creationId xmlns:a16="http://schemas.microsoft.com/office/drawing/2014/main" id="{2F845C2A-85CC-EC4C-BEFF-8D169B64C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6570" y="480379"/>
            <a:ext cx="302941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Length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segment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(UDP header + data)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4FE77108-91DA-954C-B4A6-4C1668E11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2749334"/>
            <a:ext cx="3891019" cy="34941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5" name="Text Box 73">
            <a:extLst>
              <a:ext uri="{FF2B5EF4-FFF2-40B4-BE49-F238E27FC236}">
                <a16:creationId xmlns:a16="http://schemas.microsoft.com/office/drawing/2014/main" id="{904203A0-19AF-2E42-A001-310E9662A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526" y="3976664"/>
            <a:ext cx="3654438" cy="230832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(message)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8" name="Text Box 63">
            <a:extLst>
              <a:ext uri="{FF2B5EF4-FFF2-40B4-BE49-F238E27FC236}">
                <a16:creationId xmlns:a16="http://schemas.microsoft.com/office/drawing/2014/main" id="{FF6A3853-A366-9E48-AEE9-D9B30AE7C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173" y="2771560"/>
            <a:ext cx="1981633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source port #</a:t>
            </a:r>
          </a:p>
        </p:txBody>
      </p:sp>
      <p:sp>
        <p:nvSpPr>
          <p:cNvPr id="9" name="Text Box 64">
            <a:extLst>
              <a:ext uri="{FF2B5EF4-FFF2-40B4-BE49-F238E27FC236}">
                <a16:creationId xmlns:a16="http://schemas.microsoft.com/office/drawing/2014/main" id="{E1570F29-0F41-1C4A-8666-81877D59C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8474" y="2771560"/>
            <a:ext cx="1720489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Helvetica" pitchFamily="2" charset="0"/>
              </a:rPr>
              <a:t>dest</a:t>
            </a:r>
            <a:r>
              <a:rPr lang="en-US" altLang="en-US" sz="2400" dirty="0">
                <a:latin typeface="Helvetica" pitchFamily="2" charset="0"/>
              </a:rPr>
              <a:t> port #</a:t>
            </a:r>
          </a:p>
        </p:txBody>
      </p:sp>
      <p:sp>
        <p:nvSpPr>
          <p:cNvPr id="10" name="Line 66">
            <a:extLst>
              <a:ext uri="{FF2B5EF4-FFF2-40B4-BE49-F238E27FC236}">
                <a16:creationId xmlns:a16="http://schemas.microsoft.com/office/drawing/2014/main" id="{D94A92A5-AC86-DB4E-83A7-0EA693213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5523" y="3341113"/>
            <a:ext cx="3900546" cy="243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1" name="Line 69">
            <a:extLst>
              <a:ext uri="{FF2B5EF4-FFF2-40B4-BE49-F238E27FC236}">
                <a16:creationId xmlns:a16="http://schemas.microsoft.com/office/drawing/2014/main" id="{E52FB37B-569F-6742-B1B5-EF1DE4E47A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63060" y="2749332"/>
            <a:ext cx="1" cy="7018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D9E1BC4C-E1F0-2743-8F6E-8FE66BBAC5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77810" y="3350635"/>
            <a:ext cx="1128" cy="5120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6E18EBB9-8FE1-C845-803D-47C74CCED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763" y="3353813"/>
            <a:ext cx="1865007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length</a:t>
            </a:r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DEB2FE21-B5A5-4241-BA5F-928822306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552" y="3344288"/>
            <a:ext cx="1748412" cy="47119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checksum</a:t>
            </a: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13B4A637-37A0-B243-92E7-410CBA603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44398"/>
            <a:ext cx="3910069" cy="278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0F89748-C322-3E46-8991-9E7B9472A0A1}"/>
              </a:ext>
            </a:extLst>
          </p:cNvPr>
          <p:cNvGrpSpPr/>
          <p:nvPr/>
        </p:nvGrpSpPr>
        <p:grpSpPr>
          <a:xfrm>
            <a:off x="6100760" y="1986295"/>
            <a:ext cx="3905309" cy="539203"/>
            <a:chOff x="6100760" y="1986295"/>
            <a:chExt cx="3905309" cy="539203"/>
          </a:xfrm>
        </p:grpSpPr>
        <p:sp>
          <p:nvSpPr>
            <p:cNvPr id="12" name="Text Box 70">
              <a:extLst>
                <a:ext uri="{FF2B5EF4-FFF2-40B4-BE49-F238E27FC236}">
                  <a16:creationId xmlns:a16="http://schemas.microsoft.com/office/drawing/2014/main" id="{253A6192-9DC2-5F48-B1B0-ACE65E9638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7577" y="2024740"/>
              <a:ext cx="109196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16 bits</a:t>
              </a:r>
            </a:p>
          </p:txBody>
        </p:sp>
        <p:sp>
          <p:nvSpPr>
            <p:cNvPr id="14" name="Line 72">
              <a:extLst>
                <a:ext uri="{FF2B5EF4-FFF2-40B4-BE49-F238E27FC236}">
                  <a16:creationId xmlns:a16="http://schemas.microsoft.com/office/drawing/2014/main" id="{6838FCEB-D523-1341-91DB-F780C40AB8A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6100760" y="2515973"/>
              <a:ext cx="1962299" cy="95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Helvetica" pitchFamily="2" charset="0"/>
              </a:endParaRPr>
            </a:p>
          </p:txBody>
        </p:sp>
        <p:sp>
          <p:nvSpPr>
            <p:cNvPr id="23" name="Text Box 70">
              <a:extLst>
                <a:ext uri="{FF2B5EF4-FFF2-40B4-BE49-F238E27FC236}">
                  <a16:creationId xmlns:a16="http://schemas.microsoft.com/office/drawing/2014/main" id="{19DE2F09-8B2B-B34C-9704-8888EDECC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0587" y="1986295"/>
              <a:ext cx="109196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16 bits</a:t>
              </a:r>
            </a:p>
          </p:txBody>
        </p:sp>
        <p:sp>
          <p:nvSpPr>
            <p:cNvPr id="24" name="Line 72">
              <a:extLst>
                <a:ext uri="{FF2B5EF4-FFF2-40B4-BE49-F238E27FC236}">
                  <a16:creationId xmlns:a16="http://schemas.microsoft.com/office/drawing/2014/main" id="{BAC8676E-4E12-6A40-8CFF-C4AE51013E4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8043770" y="2477528"/>
              <a:ext cx="1962299" cy="95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00">
                <a:latin typeface="Helvetica" pitchFamily="2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0C3AA6E-F94A-6446-A8D4-B6C76FCDDABC}"/>
              </a:ext>
            </a:extLst>
          </p:cNvPr>
          <p:cNvGrpSpPr/>
          <p:nvPr/>
        </p:nvGrpSpPr>
        <p:grpSpPr>
          <a:xfrm>
            <a:off x="338016" y="1647081"/>
            <a:ext cx="4054986" cy="4513231"/>
            <a:chOff x="205281" y="1986295"/>
            <a:chExt cx="4054986" cy="451323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2C279FE-319B-9743-9D6F-23E21324E1CB}"/>
                </a:ext>
              </a:extLst>
            </p:cNvPr>
            <p:cNvGrpSpPr/>
            <p:nvPr/>
          </p:nvGrpSpPr>
          <p:grpSpPr>
            <a:xfrm>
              <a:off x="205281" y="1986295"/>
              <a:ext cx="2551987" cy="4513231"/>
              <a:chOff x="472567" y="1985463"/>
              <a:chExt cx="3026956" cy="4512399"/>
            </a:xfrm>
          </p:grpSpPr>
          <p:sp>
            <p:nvSpPr>
              <p:cNvPr id="26" name="Rectangle 4">
                <a:extLst>
                  <a:ext uri="{FF2B5EF4-FFF2-40B4-BE49-F238E27FC236}">
                    <a16:creationId xmlns:a16="http://schemas.microsoft.com/office/drawing/2014/main" id="{06CEA10E-3A59-5846-805F-E5FA58953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5372913"/>
                <a:ext cx="3026956" cy="1124949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solidFill>
                      <a:schemeClr val="bg1"/>
                    </a:solidFill>
                  </a:rPr>
                  <a:t>Link </a:t>
                </a:r>
                <a:r>
                  <a:rPr lang="en-US" altLang="en-US" sz="2400" b="0" dirty="0">
                    <a:solidFill>
                      <a:schemeClr val="bg1"/>
                    </a:solidFill>
                  </a:rPr>
                  <a:t>layer</a:t>
                </a: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F7911394-DDD4-584A-8C8D-13C68DE56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4246690"/>
                <a:ext cx="3026956" cy="1122019"/>
              </a:xfrm>
              <a:prstGeom prst="rect">
                <a:avLst/>
              </a:prstGeom>
              <a:solidFill>
                <a:srgbClr val="3C82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Network</a:t>
                </a:r>
              </a:p>
            </p:txBody>
          </p:sp>
          <p:sp>
            <p:nvSpPr>
              <p:cNvPr id="28" name="Rectangle 6">
                <a:extLst>
                  <a:ext uri="{FF2B5EF4-FFF2-40B4-BE49-F238E27FC236}">
                    <a16:creationId xmlns:a16="http://schemas.microsoft.com/office/drawing/2014/main" id="{7DE00CCB-5BDE-E042-B476-A04D556B8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3117546"/>
                <a:ext cx="3026956" cy="1124949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Transport</a:t>
                </a:r>
              </a:p>
            </p:txBody>
          </p:sp>
          <p:sp>
            <p:nvSpPr>
              <p:cNvPr id="29" name="Rectangle 7">
                <a:extLst>
                  <a:ext uri="{FF2B5EF4-FFF2-40B4-BE49-F238E27FC236}">
                    <a16:creationId xmlns:a16="http://schemas.microsoft.com/office/drawing/2014/main" id="{2B2D73E5-99F3-9A45-8E10-5C76B1317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1985463"/>
                <a:ext cx="3026956" cy="1127879"/>
              </a:xfrm>
              <a:prstGeom prst="rect">
                <a:avLst/>
              </a:prstGeom>
              <a:solidFill>
                <a:srgbClr val="00D16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Applications</a:t>
                </a:r>
              </a:p>
            </p:txBody>
          </p:sp>
        </p:grp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E1EFAD1D-598E-2F4C-B886-6F838C0A2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896" y="2460563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73A5B17-63ED-484D-8024-ACBF66E5C1EE}"/>
                </a:ext>
              </a:extLst>
            </p:cNvPr>
            <p:cNvGrpSpPr/>
            <p:nvPr/>
          </p:nvGrpSpPr>
          <p:grpSpPr>
            <a:xfrm>
              <a:off x="3115680" y="3581396"/>
              <a:ext cx="762000" cy="304800"/>
              <a:chOff x="4113213" y="3733800"/>
              <a:chExt cx="762000" cy="304800"/>
            </a:xfrm>
          </p:grpSpPr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FBEB207F-E45F-F042-BCF0-545150727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265613" y="37338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3" name="Rectangle 6">
                <a:extLst>
                  <a:ext uri="{FF2B5EF4-FFF2-40B4-BE49-F238E27FC236}">
                    <a16:creationId xmlns:a16="http://schemas.microsoft.com/office/drawing/2014/main" id="{BD44F466-D659-A14E-AC1D-1476F256D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3213" y="3733800"/>
                <a:ext cx="2286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463AD36-A102-CB46-AE25-ECE2EC90964C}"/>
                </a:ext>
              </a:extLst>
            </p:cNvPr>
            <p:cNvGrpSpPr/>
            <p:nvPr/>
          </p:nvGrpSpPr>
          <p:grpSpPr>
            <a:xfrm>
              <a:off x="3117267" y="5742710"/>
              <a:ext cx="1143000" cy="304800"/>
              <a:chOff x="4114800" y="4800600"/>
              <a:chExt cx="1143000" cy="304800"/>
            </a:xfrm>
          </p:grpSpPr>
          <p:sp>
            <p:nvSpPr>
              <p:cNvPr id="35" name="Rectangle 10">
                <a:extLst>
                  <a:ext uri="{FF2B5EF4-FFF2-40B4-BE49-F238E27FC236}">
                    <a16:creationId xmlns:a16="http://schemas.microsoft.com/office/drawing/2014/main" id="{1BF16652-C993-9349-AF23-3C62992A1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648200" y="48006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6" name="Rectangle 11">
                <a:extLst>
                  <a:ext uri="{FF2B5EF4-FFF2-40B4-BE49-F238E27FC236}">
                    <a16:creationId xmlns:a16="http://schemas.microsoft.com/office/drawing/2014/main" id="{E04F19A2-C184-4D41-8058-6DE0D8D97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419600" y="4800600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7" name="Rectangle 12">
                <a:extLst>
                  <a:ext uri="{FF2B5EF4-FFF2-40B4-BE49-F238E27FC236}">
                    <a16:creationId xmlns:a16="http://schemas.microsoft.com/office/drawing/2014/main" id="{73F00F58-58A1-634B-B04B-7B5074123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91000" y="48006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8" name="Rectangle 13">
                <a:extLst>
                  <a:ext uri="{FF2B5EF4-FFF2-40B4-BE49-F238E27FC236}">
                    <a16:creationId xmlns:a16="http://schemas.microsoft.com/office/drawing/2014/main" id="{664823FB-A107-BE4D-A5D0-591A15C6B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4800" y="4800600"/>
                <a:ext cx="228600" cy="3048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21AD52-FBEA-C64F-8800-15F1D208A1B6}"/>
                </a:ext>
              </a:extLst>
            </p:cNvPr>
            <p:cNvGrpSpPr/>
            <p:nvPr/>
          </p:nvGrpSpPr>
          <p:grpSpPr>
            <a:xfrm>
              <a:off x="3117267" y="4662057"/>
              <a:ext cx="983671" cy="304801"/>
              <a:chOff x="3117267" y="4662057"/>
              <a:chExt cx="983671" cy="304801"/>
            </a:xfrm>
          </p:grpSpPr>
          <p:sp>
            <p:nvSpPr>
              <p:cNvPr id="40" name="Rectangle 8">
                <a:extLst>
                  <a:ext uri="{FF2B5EF4-FFF2-40B4-BE49-F238E27FC236}">
                    <a16:creationId xmlns:a16="http://schemas.microsoft.com/office/drawing/2014/main" id="{285F122A-323C-D04E-A791-5CCB1730D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93467" y="4662057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41" name="Rectangle 9">
                <a:extLst>
                  <a:ext uri="{FF2B5EF4-FFF2-40B4-BE49-F238E27FC236}">
                    <a16:creationId xmlns:a16="http://schemas.microsoft.com/office/drawing/2014/main" id="{C1D6BF7D-9D40-B94E-904F-FE65A7F51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17267" y="4662057"/>
                <a:ext cx="1524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42" name="Rectangle 4">
                <a:extLst>
                  <a:ext uri="{FF2B5EF4-FFF2-40B4-BE49-F238E27FC236}">
                    <a16:creationId xmlns:a16="http://schemas.microsoft.com/office/drawing/2014/main" id="{622790AA-61AA-2141-A485-087FD7AA7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1338" y="4662058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57FE5B19-AE2D-E643-A504-95039BB6C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89" y="5975609"/>
            <a:ext cx="1228229" cy="749222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D287F0-2BF9-5B43-B3F8-7FA3F0B7A4AB}"/>
              </a:ext>
            </a:extLst>
          </p:cNvPr>
          <p:cNvCxnSpPr/>
          <p:nvPr/>
        </p:nvCxnSpPr>
        <p:spPr>
          <a:xfrm>
            <a:off x="3859602" y="2121349"/>
            <a:ext cx="2128243" cy="1694129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EBA3FE5-F2D5-2B4B-BA3E-454283B2852E}"/>
              </a:ext>
            </a:extLst>
          </p:cNvPr>
          <p:cNvCxnSpPr>
            <a:cxnSpLocks/>
          </p:cNvCxnSpPr>
          <p:nvPr/>
        </p:nvCxnSpPr>
        <p:spPr>
          <a:xfrm>
            <a:off x="3881806" y="2452524"/>
            <a:ext cx="2135753" cy="379095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3C73AF1-A3EA-7D43-A97B-385F3890F733}"/>
              </a:ext>
            </a:extLst>
          </p:cNvPr>
          <p:cNvGrpSpPr/>
          <p:nvPr/>
        </p:nvGrpSpPr>
        <p:grpSpPr>
          <a:xfrm>
            <a:off x="3248415" y="2742470"/>
            <a:ext cx="2807425" cy="1339288"/>
            <a:chOff x="3248415" y="2742470"/>
            <a:chExt cx="2807425" cy="133928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57B305B-67BD-5545-BC77-FF3D0A04A8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7281" y="3904529"/>
              <a:ext cx="2431693" cy="177229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D00D80D-6D81-8A40-BB2B-ACBF27601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8415" y="3573362"/>
              <a:ext cx="323614" cy="508396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2E91F8A-4491-5343-B092-84DB9795DE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737" y="2742470"/>
              <a:ext cx="2110103" cy="1019299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286FD2F-7531-984F-B881-BA9A911A59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8775" y="3590200"/>
              <a:ext cx="502621" cy="197868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 Box 24">
            <a:extLst>
              <a:ext uri="{FF2B5EF4-FFF2-40B4-BE49-F238E27FC236}">
                <a16:creationId xmlns:a16="http://schemas.microsoft.com/office/drawing/2014/main" id="{F0F35345-4A7E-D74A-A958-A6C80B7AC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08889" y="1915808"/>
            <a:ext cx="211850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Error detection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info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(more to come)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A6AFBF9-3313-F546-8EA5-F38802D73285}"/>
              </a:ext>
            </a:extLst>
          </p:cNvPr>
          <p:cNvCxnSpPr>
            <a:cxnSpLocks/>
          </p:cNvCxnSpPr>
          <p:nvPr/>
        </p:nvCxnSpPr>
        <p:spPr>
          <a:xfrm flipH="1">
            <a:off x="9769343" y="2641446"/>
            <a:ext cx="828740" cy="8395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26E4D1D-461F-2D47-80E8-34059BD9690B}"/>
              </a:ext>
            </a:extLst>
          </p:cNvPr>
          <p:cNvCxnSpPr>
            <a:cxnSpLocks/>
          </p:cNvCxnSpPr>
          <p:nvPr/>
        </p:nvCxnSpPr>
        <p:spPr>
          <a:xfrm flipH="1">
            <a:off x="7776445" y="1741764"/>
            <a:ext cx="2546194" cy="176143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768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" grpId="0" animBg="1"/>
      <p:bldP spid="15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1" grpId="0" animBg="1"/>
      <p:bldP spid="6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825E-1217-BF4B-BF40-31BC2B5C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UDP segment structure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4FE77108-91DA-954C-B4A6-4C1668E11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2749334"/>
            <a:ext cx="3891019" cy="34941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5" name="Text Box 73">
            <a:extLst>
              <a:ext uri="{FF2B5EF4-FFF2-40B4-BE49-F238E27FC236}">
                <a16:creationId xmlns:a16="http://schemas.microsoft.com/office/drawing/2014/main" id="{904203A0-19AF-2E42-A001-310E9662A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526" y="3976664"/>
            <a:ext cx="3654438" cy="230832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(message)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8" name="Text Box 63">
            <a:extLst>
              <a:ext uri="{FF2B5EF4-FFF2-40B4-BE49-F238E27FC236}">
                <a16:creationId xmlns:a16="http://schemas.microsoft.com/office/drawing/2014/main" id="{FF6A3853-A366-9E48-AEE9-D9B30AE7C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173" y="2771560"/>
            <a:ext cx="1981633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source port #</a:t>
            </a:r>
          </a:p>
        </p:txBody>
      </p:sp>
      <p:sp>
        <p:nvSpPr>
          <p:cNvPr id="9" name="Text Box 64">
            <a:extLst>
              <a:ext uri="{FF2B5EF4-FFF2-40B4-BE49-F238E27FC236}">
                <a16:creationId xmlns:a16="http://schemas.microsoft.com/office/drawing/2014/main" id="{E1570F29-0F41-1C4A-8666-81877D59C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8474" y="2771560"/>
            <a:ext cx="1720489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Helvetica" pitchFamily="2" charset="0"/>
              </a:rPr>
              <a:t>dest</a:t>
            </a:r>
            <a:r>
              <a:rPr lang="en-US" altLang="en-US" sz="2400" dirty="0">
                <a:latin typeface="Helvetica" pitchFamily="2" charset="0"/>
              </a:rPr>
              <a:t> port #</a:t>
            </a:r>
          </a:p>
        </p:txBody>
      </p:sp>
      <p:sp>
        <p:nvSpPr>
          <p:cNvPr id="10" name="Line 66">
            <a:extLst>
              <a:ext uri="{FF2B5EF4-FFF2-40B4-BE49-F238E27FC236}">
                <a16:creationId xmlns:a16="http://schemas.microsoft.com/office/drawing/2014/main" id="{D94A92A5-AC86-DB4E-83A7-0EA693213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5523" y="3341113"/>
            <a:ext cx="3900546" cy="243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1" name="Line 69">
            <a:extLst>
              <a:ext uri="{FF2B5EF4-FFF2-40B4-BE49-F238E27FC236}">
                <a16:creationId xmlns:a16="http://schemas.microsoft.com/office/drawing/2014/main" id="{E52FB37B-569F-6742-B1B5-EF1DE4E47A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63060" y="2749332"/>
            <a:ext cx="1" cy="7018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D9E1BC4C-E1F0-2743-8F6E-8FE66BBAC5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77810" y="3350635"/>
            <a:ext cx="1128" cy="5120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6E18EBB9-8FE1-C845-803D-47C74CCED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763" y="3353813"/>
            <a:ext cx="1865007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length</a:t>
            </a:r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DEB2FE21-B5A5-4241-BA5F-928822306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552" y="3344288"/>
            <a:ext cx="1748412" cy="47119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checksum</a:t>
            </a: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13B4A637-37A0-B243-92E7-410CBA603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44398"/>
            <a:ext cx="3910069" cy="278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0C3AA6E-F94A-6446-A8D4-B6C76FCDDABC}"/>
              </a:ext>
            </a:extLst>
          </p:cNvPr>
          <p:cNvGrpSpPr/>
          <p:nvPr/>
        </p:nvGrpSpPr>
        <p:grpSpPr>
          <a:xfrm>
            <a:off x="338016" y="1647081"/>
            <a:ext cx="4054986" cy="4513231"/>
            <a:chOff x="205281" y="1986295"/>
            <a:chExt cx="4054986" cy="451323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2C279FE-319B-9743-9D6F-23E21324E1CB}"/>
                </a:ext>
              </a:extLst>
            </p:cNvPr>
            <p:cNvGrpSpPr/>
            <p:nvPr/>
          </p:nvGrpSpPr>
          <p:grpSpPr>
            <a:xfrm>
              <a:off x="205281" y="1986295"/>
              <a:ext cx="2551987" cy="4513231"/>
              <a:chOff x="472567" y="1985463"/>
              <a:chExt cx="3026956" cy="4512399"/>
            </a:xfrm>
          </p:grpSpPr>
          <p:sp>
            <p:nvSpPr>
              <p:cNvPr id="26" name="Rectangle 4">
                <a:extLst>
                  <a:ext uri="{FF2B5EF4-FFF2-40B4-BE49-F238E27FC236}">
                    <a16:creationId xmlns:a16="http://schemas.microsoft.com/office/drawing/2014/main" id="{06CEA10E-3A59-5846-805F-E5FA58953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5372913"/>
                <a:ext cx="3026956" cy="1124949"/>
              </a:xfrm>
              <a:prstGeom prst="rect">
                <a:avLst/>
              </a:prstGeom>
              <a:solidFill>
                <a:srgbClr val="66006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solidFill>
                      <a:schemeClr val="bg1"/>
                    </a:solidFill>
                  </a:rPr>
                  <a:t>Link </a:t>
                </a:r>
                <a:r>
                  <a:rPr lang="en-US" altLang="en-US" sz="2400" b="0" dirty="0">
                    <a:solidFill>
                      <a:schemeClr val="bg1"/>
                    </a:solidFill>
                  </a:rPr>
                  <a:t>layer</a:t>
                </a: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F7911394-DDD4-584A-8C8D-13C68DE56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4246690"/>
                <a:ext cx="3026956" cy="1122019"/>
              </a:xfrm>
              <a:prstGeom prst="rect">
                <a:avLst/>
              </a:prstGeom>
              <a:solidFill>
                <a:srgbClr val="3C82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Network</a:t>
                </a:r>
              </a:p>
            </p:txBody>
          </p:sp>
          <p:sp>
            <p:nvSpPr>
              <p:cNvPr id="28" name="Rectangle 6">
                <a:extLst>
                  <a:ext uri="{FF2B5EF4-FFF2-40B4-BE49-F238E27FC236}">
                    <a16:creationId xmlns:a16="http://schemas.microsoft.com/office/drawing/2014/main" id="{7DE00CCB-5BDE-E042-B476-A04D556B8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3117546"/>
                <a:ext cx="3026956" cy="1124949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Transport</a:t>
                </a:r>
              </a:p>
            </p:txBody>
          </p:sp>
          <p:sp>
            <p:nvSpPr>
              <p:cNvPr id="29" name="Rectangle 7">
                <a:extLst>
                  <a:ext uri="{FF2B5EF4-FFF2-40B4-BE49-F238E27FC236}">
                    <a16:creationId xmlns:a16="http://schemas.microsoft.com/office/drawing/2014/main" id="{2B2D73E5-99F3-9A45-8E10-5C76B1317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567" y="1985463"/>
                <a:ext cx="3026956" cy="1127879"/>
              </a:xfrm>
              <a:prstGeom prst="rect">
                <a:avLst/>
              </a:prstGeom>
              <a:solidFill>
                <a:srgbClr val="00D164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lIns="91420" tIns="45712" rIns="91420" bIns="45712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b="0" dirty="0">
                    <a:solidFill>
                      <a:srgbClr val="FFFFFF"/>
                    </a:solidFill>
                  </a:rPr>
                  <a:t>Applications</a:t>
                </a:r>
              </a:p>
            </p:txBody>
          </p:sp>
        </p:grp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E1EFAD1D-598E-2F4C-B886-6F838C0A2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5896" y="2460563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73A5B17-63ED-484D-8024-ACBF66E5C1EE}"/>
                </a:ext>
              </a:extLst>
            </p:cNvPr>
            <p:cNvGrpSpPr/>
            <p:nvPr/>
          </p:nvGrpSpPr>
          <p:grpSpPr>
            <a:xfrm>
              <a:off x="3115680" y="3581396"/>
              <a:ext cx="762000" cy="304800"/>
              <a:chOff x="4113213" y="3733800"/>
              <a:chExt cx="762000" cy="304800"/>
            </a:xfrm>
          </p:grpSpPr>
          <p:sp>
            <p:nvSpPr>
              <p:cNvPr id="32" name="Rectangle 5">
                <a:extLst>
                  <a:ext uri="{FF2B5EF4-FFF2-40B4-BE49-F238E27FC236}">
                    <a16:creationId xmlns:a16="http://schemas.microsoft.com/office/drawing/2014/main" id="{FBEB207F-E45F-F042-BCF0-545150727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265613" y="37338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3" name="Rectangle 6">
                <a:extLst>
                  <a:ext uri="{FF2B5EF4-FFF2-40B4-BE49-F238E27FC236}">
                    <a16:creationId xmlns:a16="http://schemas.microsoft.com/office/drawing/2014/main" id="{BD44F466-D659-A14E-AC1D-1476F256D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3213" y="3733800"/>
                <a:ext cx="2286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463AD36-A102-CB46-AE25-ECE2EC90964C}"/>
                </a:ext>
              </a:extLst>
            </p:cNvPr>
            <p:cNvGrpSpPr/>
            <p:nvPr/>
          </p:nvGrpSpPr>
          <p:grpSpPr>
            <a:xfrm>
              <a:off x="3117267" y="5742710"/>
              <a:ext cx="1143000" cy="304800"/>
              <a:chOff x="4114800" y="4800600"/>
              <a:chExt cx="1143000" cy="304800"/>
            </a:xfrm>
          </p:grpSpPr>
          <p:sp>
            <p:nvSpPr>
              <p:cNvPr id="35" name="Rectangle 10">
                <a:extLst>
                  <a:ext uri="{FF2B5EF4-FFF2-40B4-BE49-F238E27FC236}">
                    <a16:creationId xmlns:a16="http://schemas.microsoft.com/office/drawing/2014/main" id="{1BF16652-C993-9349-AF23-3C62992A1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648200" y="4800600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6" name="Rectangle 11">
                <a:extLst>
                  <a:ext uri="{FF2B5EF4-FFF2-40B4-BE49-F238E27FC236}">
                    <a16:creationId xmlns:a16="http://schemas.microsoft.com/office/drawing/2014/main" id="{E04F19A2-C184-4D41-8058-6DE0D8D97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419600" y="4800600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7" name="Rectangle 12">
                <a:extLst>
                  <a:ext uri="{FF2B5EF4-FFF2-40B4-BE49-F238E27FC236}">
                    <a16:creationId xmlns:a16="http://schemas.microsoft.com/office/drawing/2014/main" id="{73F00F58-58A1-634B-B04B-7B5074123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91000" y="4800600"/>
                <a:ext cx="3048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38" name="Rectangle 13">
                <a:extLst>
                  <a:ext uri="{FF2B5EF4-FFF2-40B4-BE49-F238E27FC236}">
                    <a16:creationId xmlns:a16="http://schemas.microsoft.com/office/drawing/2014/main" id="{664823FB-A107-BE4D-A5D0-591A15C6B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4114800" y="4800600"/>
                <a:ext cx="228600" cy="304800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21AD52-FBEA-C64F-8800-15F1D208A1B6}"/>
                </a:ext>
              </a:extLst>
            </p:cNvPr>
            <p:cNvGrpSpPr/>
            <p:nvPr/>
          </p:nvGrpSpPr>
          <p:grpSpPr>
            <a:xfrm>
              <a:off x="3117267" y="4662057"/>
              <a:ext cx="983671" cy="304801"/>
              <a:chOff x="3117267" y="4662057"/>
              <a:chExt cx="983671" cy="304801"/>
            </a:xfrm>
          </p:grpSpPr>
          <p:sp>
            <p:nvSpPr>
              <p:cNvPr id="40" name="Rectangle 8">
                <a:extLst>
                  <a:ext uri="{FF2B5EF4-FFF2-40B4-BE49-F238E27FC236}">
                    <a16:creationId xmlns:a16="http://schemas.microsoft.com/office/drawing/2014/main" id="{285F122A-323C-D04E-A791-5CCB1730D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93467" y="4662057"/>
                <a:ext cx="304800" cy="30480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41" name="Rectangle 9">
                <a:extLst>
                  <a:ext uri="{FF2B5EF4-FFF2-40B4-BE49-F238E27FC236}">
                    <a16:creationId xmlns:a16="http://schemas.microsoft.com/office/drawing/2014/main" id="{C1D6BF7D-9D40-B94E-904F-FE65A7F510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3117267" y="4662057"/>
                <a:ext cx="152400" cy="3048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  <p:sp>
            <p:nvSpPr>
              <p:cNvPr id="42" name="Rectangle 4">
                <a:extLst>
                  <a:ext uri="{FF2B5EF4-FFF2-40B4-BE49-F238E27FC236}">
                    <a16:creationId xmlns:a16="http://schemas.microsoft.com/office/drawing/2014/main" id="{622790AA-61AA-2141-A485-087FD7AA7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1338" y="4662058"/>
                <a:ext cx="609600" cy="304800"/>
              </a:xfrm>
              <a:prstGeom prst="rect">
                <a:avLst/>
              </a:prstGeom>
              <a:solidFill>
                <a:srgbClr val="00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har char="•"/>
                  <a:defRPr sz="2800">
                    <a:solidFill>
                      <a:srgbClr val="0000FF"/>
                    </a:solidFill>
                    <a:latin typeface="Arial" charset="0"/>
                    <a:ea typeface="ＭＳ Ｐゴシック" charset="-128"/>
                    <a:cs typeface="Arial" charset="0"/>
                  </a:defRPr>
                </a:lvl1pPr>
                <a:lvl2pPr marL="742950" indent="-285750">
                  <a:spcBef>
                    <a:spcPct val="10000"/>
                  </a:spcBef>
                  <a:buFont typeface="Helvetica" charset="0"/>
                  <a:buChar char="–"/>
                  <a:defRPr sz="24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spcBef>
                    <a:spcPct val="10000"/>
                  </a:spcBef>
                  <a:buFont typeface="Wingdings" charset="2"/>
                  <a:buChar char=""/>
                  <a:defRPr sz="20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spcBef>
                    <a:spcPct val="10000"/>
                  </a:spcBef>
                  <a:buChar char="•"/>
                  <a:defRPr sz="2000">
                    <a:solidFill>
                      <a:schemeClr val="accent2"/>
                    </a:solidFill>
                    <a:latin typeface="Helvetica" charset="0"/>
                    <a:ea typeface="Arial" charset="0"/>
                    <a:cs typeface="Arial" charset="0"/>
                  </a:defRPr>
                </a:lvl4pPr>
                <a:lvl5pPr marL="2057400" indent="-228600">
                  <a:spcBef>
                    <a:spcPct val="10000"/>
                  </a:spcBef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1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Helvetic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000">
                  <a:solidFill>
                    <a:schemeClr val="tx1"/>
                  </a:solidFill>
                  <a:latin typeface="Helvetica" charset="0"/>
                </a:endParaRPr>
              </a:p>
            </p:txBody>
          </p:sp>
        </p:grp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57FE5B19-AE2D-E643-A504-95039BB6C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89" y="5975609"/>
            <a:ext cx="1228229" cy="749222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ED287F0-2BF9-5B43-B3F8-7FA3F0B7A4AB}"/>
              </a:ext>
            </a:extLst>
          </p:cNvPr>
          <p:cNvCxnSpPr/>
          <p:nvPr/>
        </p:nvCxnSpPr>
        <p:spPr>
          <a:xfrm>
            <a:off x="3859602" y="2121349"/>
            <a:ext cx="2128243" cy="1694129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EBA3FE5-F2D5-2B4B-BA3E-454283B2852E}"/>
              </a:ext>
            </a:extLst>
          </p:cNvPr>
          <p:cNvCxnSpPr>
            <a:cxnSpLocks/>
          </p:cNvCxnSpPr>
          <p:nvPr/>
        </p:nvCxnSpPr>
        <p:spPr>
          <a:xfrm>
            <a:off x="3881806" y="2452524"/>
            <a:ext cx="2135753" cy="379095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3C73AF1-A3EA-7D43-A97B-385F3890F733}"/>
              </a:ext>
            </a:extLst>
          </p:cNvPr>
          <p:cNvGrpSpPr/>
          <p:nvPr/>
        </p:nvGrpSpPr>
        <p:grpSpPr>
          <a:xfrm>
            <a:off x="3248415" y="2742470"/>
            <a:ext cx="2807425" cy="1339288"/>
            <a:chOff x="3248415" y="2742470"/>
            <a:chExt cx="2807425" cy="133928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57B305B-67BD-5545-BC77-FF3D0A04A8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7281" y="3904529"/>
              <a:ext cx="2431693" cy="177229"/>
            </a:xfrm>
            <a:prstGeom prst="line">
              <a:avLst/>
            </a:prstGeom>
            <a:ln w="5080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D00D80D-6D81-8A40-BB2B-ACBF27601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8415" y="3573362"/>
              <a:ext cx="323614" cy="508396"/>
            </a:xfrm>
            <a:prstGeom prst="line">
              <a:avLst/>
            </a:prstGeom>
            <a:ln w="5080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2E91F8A-4491-5343-B092-84DB9795DE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737" y="2742470"/>
              <a:ext cx="2110103" cy="1019299"/>
            </a:xfrm>
            <a:prstGeom prst="line">
              <a:avLst/>
            </a:prstGeom>
            <a:ln w="5080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286FD2F-7531-984F-B881-BA9A911A59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8775" y="3590200"/>
              <a:ext cx="502621" cy="197868"/>
            </a:xfrm>
            <a:prstGeom prst="line">
              <a:avLst/>
            </a:prstGeom>
            <a:ln w="50800">
              <a:solidFill>
                <a:schemeClr val="bg2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4BEF778-C83F-7448-BCE2-C1F125E48ED1}"/>
              </a:ext>
            </a:extLst>
          </p:cNvPr>
          <p:cNvSpPr txBox="1"/>
          <p:nvPr/>
        </p:nvSpPr>
        <p:spPr>
          <a:xfrm>
            <a:off x="6115050" y="1277214"/>
            <a:ext cx="3891019" cy="144655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…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Source IP address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Destination IP address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…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71DACBD-245C-9A42-89BE-A60873E08E2F}"/>
              </a:ext>
            </a:extLst>
          </p:cNvPr>
          <p:cNvGrpSpPr/>
          <p:nvPr/>
        </p:nvGrpSpPr>
        <p:grpSpPr>
          <a:xfrm>
            <a:off x="3208631" y="1416985"/>
            <a:ext cx="2838424" cy="3776265"/>
            <a:chOff x="3208631" y="1416985"/>
            <a:chExt cx="2838424" cy="3776265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C15083D-E780-2240-8DBF-5BCFA7BBDA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7497" y="5130826"/>
              <a:ext cx="1372182" cy="62424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7BC083B-525A-3540-A9AB-5506410B67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8631" y="4684853"/>
              <a:ext cx="323614" cy="508396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3AA69DD-220C-BC47-813C-3B3A7DC379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2078" y="1416985"/>
              <a:ext cx="1682308" cy="3499412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CB3407B-23E8-C14B-84EE-2A0393FCBA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8992" y="4701691"/>
              <a:ext cx="516457" cy="234620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1D5CB50-D706-D248-ACBC-CB7BBD9439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53709" y="2779373"/>
              <a:ext cx="1193346" cy="2351453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66ACCB-059A-0443-8BA5-F6446B2B09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02927" y="4894956"/>
              <a:ext cx="429151" cy="21441"/>
            </a:xfrm>
            <a:prstGeom prst="line">
              <a:avLst/>
            </a:prstGeom>
            <a:ln w="508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281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825E-1217-BF4B-BF40-31BC2B5C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655"/>
            <a:ext cx="10515600" cy="1325563"/>
          </a:xfrm>
        </p:spPr>
        <p:txBody>
          <a:bodyPr/>
          <a:lstStyle/>
          <a:p>
            <a:r>
              <a:rPr lang="en-US" dirty="0"/>
              <a:t>Review: UDP demultiplexing</a:t>
            </a:r>
          </a:p>
        </p:txBody>
      </p:sp>
      <p:sp>
        <p:nvSpPr>
          <p:cNvPr id="7" name="Rectangle 65">
            <a:extLst>
              <a:ext uri="{FF2B5EF4-FFF2-40B4-BE49-F238E27FC236}">
                <a16:creationId xmlns:a16="http://schemas.microsoft.com/office/drawing/2014/main" id="{4FE77108-91DA-954C-B4A6-4C1668E11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2749334"/>
            <a:ext cx="3891019" cy="34941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5" name="Text Box 73">
            <a:extLst>
              <a:ext uri="{FF2B5EF4-FFF2-40B4-BE49-F238E27FC236}">
                <a16:creationId xmlns:a16="http://schemas.microsoft.com/office/drawing/2014/main" id="{904203A0-19AF-2E42-A001-310E9662A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526" y="3976664"/>
            <a:ext cx="3654438" cy="230832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(message)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8" name="Text Box 63">
            <a:extLst>
              <a:ext uri="{FF2B5EF4-FFF2-40B4-BE49-F238E27FC236}">
                <a16:creationId xmlns:a16="http://schemas.microsoft.com/office/drawing/2014/main" id="{FF6A3853-A366-9E48-AEE9-D9B30AE7C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173" y="2771560"/>
            <a:ext cx="1981633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source port #</a:t>
            </a:r>
          </a:p>
        </p:txBody>
      </p:sp>
      <p:sp>
        <p:nvSpPr>
          <p:cNvPr id="9" name="Text Box 64">
            <a:extLst>
              <a:ext uri="{FF2B5EF4-FFF2-40B4-BE49-F238E27FC236}">
                <a16:creationId xmlns:a16="http://schemas.microsoft.com/office/drawing/2014/main" id="{E1570F29-0F41-1C4A-8666-81877D59C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8474" y="2771560"/>
            <a:ext cx="1720489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latin typeface="Helvetica" pitchFamily="2" charset="0"/>
              </a:rPr>
              <a:t>dest</a:t>
            </a:r>
            <a:r>
              <a:rPr lang="en-US" altLang="en-US" sz="2400" dirty="0">
                <a:latin typeface="Helvetica" pitchFamily="2" charset="0"/>
              </a:rPr>
              <a:t> port #</a:t>
            </a:r>
          </a:p>
        </p:txBody>
      </p:sp>
      <p:sp>
        <p:nvSpPr>
          <p:cNvPr id="10" name="Line 66">
            <a:extLst>
              <a:ext uri="{FF2B5EF4-FFF2-40B4-BE49-F238E27FC236}">
                <a16:creationId xmlns:a16="http://schemas.microsoft.com/office/drawing/2014/main" id="{D94A92A5-AC86-DB4E-83A7-0EA693213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5523" y="3341113"/>
            <a:ext cx="3900546" cy="243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1" name="Line 69">
            <a:extLst>
              <a:ext uri="{FF2B5EF4-FFF2-40B4-BE49-F238E27FC236}">
                <a16:creationId xmlns:a16="http://schemas.microsoft.com/office/drawing/2014/main" id="{E52FB37B-569F-6742-B1B5-EF1DE4E47A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63060" y="2749332"/>
            <a:ext cx="1" cy="7018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D9E1BC4C-E1F0-2743-8F6E-8FE66BBAC54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77810" y="3350635"/>
            <a:ext cx="1128" cy="5120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6E18EBB9-8FE1-C845-803D-47C74CCED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763" y="3353813"/>
            <a:ext cx="1865007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length</a:t>
            </a:r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id="{DEB2FE21-B5A5-4241-BA5F-928822306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0552" y="3344288"/>
            <a:ext cx="1748412" cy="47119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checksum</a:t>
            </a: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13B4A637-37A0-B243-92E7-410CBA603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844398"/>
            <a:ext cx="3910069" cy="278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>
              <a:latin typeface="Helvetica" pitchFamily="2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7FE5B19-AE2D-E643-A504-95039BB6C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389" y="5975609"/>
            <a:ext cx="1228229" cy="7492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BEF778-C83F-7448-BCE2-C1F125E48ED1}"/>
              </a:ext>
            </a:extLst>
          </p:cNvPr>
          <p:cNvSpPr txBox="1"/>
          <p:nvPr/>
        </p:nvSpPr>
        <p:spPr>
          <a:xfrm>
            <a:off x="6115050" y="1277214"/>
            <a:ext cx="3891019" cy="144655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…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Source IP address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Destination IP address</a:t>
            </a:r>
          </a:p>
          <a:p>
            <a:pPr algn="l"/>
            <a:r>
              <a:rPr lang="en-US" sz="2200" dirty="0">
                <a:solidFill>
                  <a:schemeClr val="bg1"/>
                </a:solidFill>
                <a:latin typeface="Helvetica" pitchFamily="2" charset="0"/>
              </a:rPr>
              <a:t>…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8F3EB38-AF74-9543-A4EE-24D2A40CE6AA}"/>
              </a:ext>
            </a:extLst>
          </p:cNvPr>
          <p:cNvSpPr/>
          <p:nvPr/>
        </p:nvSpPr>
        <p:spPr>
          <a:xfrm>
            <a:off x="207100" y="1449806"/>
            <a:ext cx="4441723" cy="4301700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7CAAF1-1228-A24A-9963-9D80A5768A6D}"/>
              </a:ext>
            </a:extLst>
          </p:cNvPr>
          <p:cNvSpPr/>
          <p:nvPr/>
        </p:nvSpPr>
        <p:spPr>
          <a:xfrm>
            <a:off x="4648823" y="1712427"/>
            <a:ext cx="1188235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49292B1-33EE-BB4B-8223-7ED7413F45D5}"/>
              </a:ext>
            </a:extLst>
          </p:cNvPr>
          <p:cNvSpPr/>
          <p:nvPr/>
        </p:nvSpPr>
        <p:spPr>
          <a:xfrm>
            <a:off x="4648823" y="4445707"/>
            <a:ext cx="1188235" cy="676447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044782F-F480-E743-B33F-7F541EBB885A}"/>
              </a:ext>
            </a:extLst>
          </p:cNvPr>
          <p:cNvSpPr txBox="1"/>
          <p:nvPr/>
        </p:nvSpPr>
        <p:spPr>
          <a:xfrm>
            <a:off x="4648823" y="1789040"/>
            <a:ext cx="1282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F2965E-EDA6-7B4C-926B-1A6E6C3502A4}"/>
              </a:ext>
            </a:extLst>
          </p:cNvPr>
          <p:cNvSpPr txBox="1"/>
          <p:nvPr/>
        </p:nvSpPr>
        <p:spPr>
          <a:xfrm>
            <a:off x="4707817" y="4522320"/>
            <a:ext cx="1021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IP 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9281335-F12A-7B4A-B11B-C9DABD4CE385}"/>
              </a:ext>
            </a:extLst>
          </p:cNvPr>
          <p:cNvSpPr/>
          <p:nvPr/>
        </p:nvSpPr>
        <p:spPr>
          <a:xfrm>
            <a:off x="2177238" y="1685888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3F0E142-42D0-C646-A13E-0B869742BC75}"/>
              </a:ext>
            </a:extLst>
          </p:cNvPr>
          <p:cNvSpPr/>
          <p:nvPr/>
        </p:nvSpPr>
        <p:spPr>
          <a:xfrm>
            <a:off x="2177237" y="2046065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23A0AF4-807C-6E45-9B01-808742842911}"/>
              </a:ext>
            </a:extLst>
          </p:cNvPr>
          <p:cNvSpPr/>
          <p:nvPr/>
        </p:nvSpPr>
        <p:spPr>
          <a:xfrm>
            <a:off x="2168631" y="2413128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4E0506F-19BF-B245-A23D-B6A75DF70639}"/>
              </a:ext>
            </a:extLst>
          </p:cNvPr>
          <p:cNvSpPr/>
          <p:nvPr/>
        </p:nvSpPr>
        <p:spPr>
          <a:xfrm>
            <a:off x="2167407" y="2787608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258D2F-2713-6043-8705-C21741B4716A}"/>
              </a:ext>
            </a:extLst>
          </p:cNvPr>
          <p:cNvSpPr/>
          <p:nvPr/>
        </p:nvSpPr>
        <p:spPr>
          <a:xfrm>
            <a:off x="2170474" y="316957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D90BB33-5B36-1149-A950-0DFD5D95BA2E}"/>
              </a:ext>
            </a:extLst>
          </p:cNvPr>
          <p:cNvSpPr/>
          <p:nvPr/>
        </p:nvSpPr>
        <p:spPr>
          <a:xfrm>
            <a:off x="2170473" y="3529754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44262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8BC2EC-75E8-0C43-90AB-9DB164CB7475}"/>
              </a:ext>
            </a:extLst>
          </p:cNvPr>
          <p:cNvSpPr/>
          <p:nvPr/>
        </p:nvSpPr>
        <p:spPr>
          <a:xfrm>
            <a:off x="2176615" y="389681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E670FEA-8555-D44E-B1ED-1B09F3AE3096}"/>
              </a:ext>
            </a:extLst>
          </p:cNvPr>
          <p:cNvSpPr/>
          <p:nvPr/>
        </p:nvSpPr>
        <p:spPr>
          <a:xfrm>
            <a:off x="2175391" y="4271297"/>
            <a:ext cx="1548581" cy="348101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65535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85EF512A-B4C6-E247-A18C-21464F9FCE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9" y="3854698"/>
            <a:ext cx="696234" cy="667622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E6BD96FE-EA27-EB43-83DC-6F213E30E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06" y="1737487"/>
            <a:ext cx="675641" cy="675641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52CB4A1-87B6-174B-B525-5005D1001AB5}"/>
              </a:ext>
            </a:extLst>
          </p:cNvPr>
          <p:cNvCxnSpPr>
            <a:cxnSpLocks/>
          </p:cNvCxnSpPr>
          <p:nvPr/>
        </p:nvCxnSpPr>
        <p:spPr>
          <a:xfrm>
            <a:off x="1053246" y="2304372"/>
            <a:ext cx="987446" cy="7049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0FFF2D6-AD7A-9941-8C71-FE50D5577277}"/>
              </a:ext>
            </a:extLst>
          </p:cNvPr>
          <p:cNvCxnSpPr>
            <a:cxnSpLocks/>
            <a:stCxn id="76" idx="3"/>
          </p:cNvCxnSpPr>
          <p:nvPr/>
        </p:nvCxnSpPr>
        <p:spPr>
          <a:xfrm>
            <a:off x="1053247" y="2075308"/>
            <a:ext cx="997396" cy="5402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D5E6A9E-4D38-434F-B093-17D6F0E93D49}"/>
              </a:ext>
            </a:extLst>
          </p:cNvPr>
          <p:cNvCxnSpPr>
            <a:cxnSpLocks/>
          </p:cNvCxnSpPr>
          <p:nvPr/>
        </p:nvCxnSpPr>
        <p:spPr>
          <a:xfrm flipV="1">
            <a:off x="1094763" y="3777305"/>
            <a:ext cx="945929" cy="274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15C21AC-9BDC-E241-9818-CCF468A20673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1094763" y="4188509"/>
            <a:ext cx="975726" cy="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82479CF-F584-F74E-A0E9-440C3FA22370}"/>
              </a:ext>
            </a:extLst>
          </p:cNvPr>
          <p:cNvCxnSpPr>
            <a:cxnSpLocks/>
          </p:cNvCxnSpPr>
          <p:nvPr/>
        </p:nvCxnSpPr>
        <p:spPr>
          <a:xfrm>
            <a:off x="1094763" y="4371706"/>
            <a:ext cx="965781" cy="1075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565D4B6-03D2-9D47-8AED-1CE2E929CF67}"/>
              </a:ext>
            </a:extLst>
          </p:cNvPr>
          <p:cNvSpPr txBox="1"/>
          <p:nvPr/>
        </p:nvSpPr>
        <p:spPr>
          <a:xfrm>
            <a:off x="1094761" y="5255186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socket()</a:t>
            </a:r>
          </a:p>
        </p:txBody>
      </p:sp>
      <p:sp>
        <p:nvSpPr>
          <p:cNvPr id="83" name="Right Brace 82">
            <a:extLst>
              <a:ext uri="{FF2B5EF4-FFF2-40B4-BE49-F238E27FC236}">
                <a16:creationId xmlns:a16="http://schemas.microsoft.com/office/drawing/2014/main" id="{8FC68D26-5ECD-174F-90A2-284FA0458F21}"/>
              </a:ext>
            </a:extLst>
          </p:cNvPr>
          <p:cNvSpPr/>
          <p:nvPr/>
        </p:nvSpPr>
        <p:spPr>
          <a:xfrm rot="5400000">
            <a:off x="1367135" y="4571681"/>
            <a:ext cx="411134" cy="95588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11385EB-9A21-3945-A671-9B0433348C65}"/>
              </a:ext>
            </a:extLst>
          </p:cNvPr>
          <p:cNvSpPr txBox="1"/>
          <p:nvPr/>
        </p:nvSpPr>
        <p:spPr>
          <a:xfrm>
            <a:off x="2596035" y="5255186"/>
            <a:ext cx="818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Ports</a:t>
            </a:r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115AFB22-A120-7E4C-ABBA-1DE2623A96F9}"/>
              </a:ext>
            </a:extLst>
          </p:cNvPr>
          <p:cNvSpPr/>
          <p:nvPr/>
        </p:nvSpPr>
        <p:spPr>
          <a:xfrm rot="5400000">
            <a:off x="2732946" y="4264160"/>
            <a:ext cx="433470" cy="1548581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39C2091C-16E4-8146-9565-160D913AF3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4975" y="2075831"/>
            <a:ext cx="721258" cy="850003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C3319200-9063-E64C-B643-40278D12A8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0171" y="2974528"/>
            <a:ext cx="756062" cy="75606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F61592EF-A97E-7F41-8057-1F085B7723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6414" y="3892449"/>
            <a:ext cx="622677" cy="586767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B443BB1-4FEF-AD45-B00F-9431AB283C6D}"/>
              </a:ext>
            </a:extLst>
          </p:cNvPr>
          <p:cNvCxnSpPr/>
          <p:nvPr/>
        </p:nvCxnSpPr>
        <p:spPr>
          <a:xfrm>
            <a:off x="3888051" y="1685888"/>
            <a:ext cx="642785" cy="40884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16E04906-8F60-2948-ADF4-A2028F0B04B3}"/>
              </a:ext>
            </a:extLst>
          </p:cNvPr>
          <p:cNvSpPr/>
          <p:nvPr/>
        </p:nvSpPr>
        <p:spPr>
          <a:xfrm>
            <a:off x="377606" y="3777305"/>
            <a:ext cx="717155" cy="842093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5C9248CC-A6DB-FC49-A85C-78B8926A4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065" y="1425218"/>
            <a:ext cx="628390" cy="383319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144C0686-0C47-014A-9FAA-91F0078EF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450" y="3434213"/>
            <a:ext cx="628390" cy="38331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AEF8D2D-B3EF-2E44-B4A2-4E10CB2A7649}"/>
              </a:ext>
            </a:extLst>
          </p:cNvPr>
          <p:cNvSpPr/>
          <p:nvPr/>
        </p:nvSpPr>
        <p:spPr>
          <a:xfrm>
            <a:off x="5828260" y="1887305"/>
            <a:ext cx="3595576" cy="518213"/>
          </a:xfrm>
          <a:prstGeom prst="ellipse">
            <a:avLst/>
          </a:prstGeom>
          <a:noFill/>
          <a:ln w="1016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F642287-9365-AC4F-AA8C-B6AE295D6CEF}"/>
              </a:ext>
            </a:extLst>
          </p:cNvPr>
          <p:cNvSpPr/>
          <p:nvPr/>
        </p:nvSpPr>
        <p:spPr>
          <a:xfrm>
            <a:off x="8178297" y="2579763"/>
            <a:ext cx="1812281" cy="833450"/>
          </a:xfrm>
          <a:prstGeom prst="ellipse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3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43926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4392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3926"/>
                                      </p:to>
                                    </p:animClr>
                                    <p:set>
                                      <p:cBhvr>
                                        <p:cTn id="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4" grpId="0" animBg="1"/>
      <p:bldP spid="9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662C-205D-274F-9705-0B75F9C6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UDP packets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3CB91-72BA-C94C-B057-F41641A2C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3653"/>
          </a:xfrm>
        </p:spPr>
        <p:txBody>
          <a:bodyPr>
            <a:normAutofit/>
          </a:bodyPr>
          <a:lstStyle/>
          <a:p>
            <a:r>
              <a:rPr lang="en-US" dirty="0"/>
              <a:t>How to craft and send (UDP) packets?</a:t>
            </a:r>
          </a:p>
          <a:p>
            <a:pPr lvl="1"/>
            <a:r>
              <a:rPr lang="en-US" dirty="0"/>
              <a:t>It’s simpler than you think! </a:t>
            </a:r>
          </a:p>
          <a:p>
            <a:pPr lvl="1"/>
            <a:endParaRPr lang="en-US" dirty="0"/>
          </a:p>
          <a:p>
            <a:r>
              <a:rPr lang="en-IN" sz="2400" dirty="0" err="1">
                <a:latin typeface="Courier" pitchFamily="2" charset="0"/>
              </a:rPr>
              <a:t>sudo</a:t>
            </a:r>
            <a:r>
              <a:rPr lang="en-IN" sz="2400" dirty="0">
                <a:latin typeface="Courier" pitchFamily="2" charset="0"/>
              </a:rPr>
              <a:t> </a:t>
            </a:r>
            <a:r>
              <a:rPr lang="en-IN" sz="2400" dirty="0" err="1">
                <a:latin typeface="Courier" pitchFamily="2" charset="0"/>
              </a:rPr>
              <a:t>tcpdump</a:t>
            </a:r>
            <a:r>
              <a:rPr lang="en-IN" sz="2400" dirty="0">
                <a:latin typeface="Courier" pitchFamily="2" charset="0"/>
              </a:rPr>
              <a:t> -</a:t>
            </a:r>
            <a:r>
              <a:rPr lang="en-IN" sz="2400" dirty="0" err="1">
                <a:latin typeface="Courier" pitchFamily="2" charset="0"/>
              </a:rPr>
              <a:t>i</a:t>
            </a:r>
            <a:r>
              <a:rPr lang="en-IN" sz="2400" dirty="0">
                <a:latin typeface="Courier" pitchFamily="2" charset="0"/>
              </a:rPr>
              <a:t> lo -</a:t>
            </a:r>
            <a:r>
              <a:rPr lang="en-IN" sz="2400" dirty="0" err="1">
                <a:latin typeface="Courier" pitchFamily="2" charset="0"/>
              </a:rPr>
              <a:t>XAvvv</a:t>
            </a:r>
            <a:r>
              <a:rPr lang="en-IN" sz="2400" dirty="0">
                <a:latin typeface="Courier" pitchFamily="2" charset="0"/>
              </a:rPr>
              <a:t> </a:t>
            </a:r>
            <a:r>
              <a:rPr lang="en-IN" sz="2400" dirty="0" err="1">
                <a:latin typeface="Courier" pitchFamily="2" charset="0"/>
              </a:rPr>
              <a:t>udp</a:t>
            </a:r>
            <a:r>
              <a:rPr lang="en-IN" sz="2400" dirty="0">
                <a:latin typeface="Courier" pitchFamily="2" charset="0"/>
              </a:rPr>
              <a:t> # observe packets</a:t>
            </a:r>
          </a:p>
          <a:p>
            <a:r>
              <a:rPr lang="en-US" sz="2400" dirty="0" err="1">
                <a:latin typeface="Courier" pitchFamily="2" charset="0"/>
              </a:rPr>
              <a:t>sudo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scapy</a:t>
            </a:r>
            <a:r>
              <a:rPr lang="en-US" sz="2400" dirty="0">
                <a:latin typeface="Courier" pitchFamily="2" charset="0"/>
              </a:rPr>
              <a:t> # tool used to send crafted packets</a:t>
            </a:r>
          </a:p>
          <a:p>
            <a:r>
              <a:rPr lang="en-IN" sz="2400" dirty="0"/>
              <a:t>Example: </a:t>
            </a:r>
          </a:p>
          <a:p>
            <a:pPr lvl="1"/>
            <a:r>
              <a:rPr lang="en-IN" sz="2000" dirty="0">
                <a:latin typeface="Courier" pitchFamily="2" charset="0"/>
              </a:rPr>
              <a:t>send(IP(</a:t>
            </a:r>
            <a:r>
              <a:rPr lang="en-IN" sz="2000" dirty="0" err="1">
                <a:latin typeface="Courier" pitchFamily="2" charset="0"/>
              </a:rPr>
              <a:t>dst</a:t>
            </a:r>
            <a:r>
              <a:rPr lang="en-IN" sz="2000" dirty="0">
                <a:latin typeface="Courier" pitchFamily="2" charset="0"/>
              </a:rPr>
              <a:t>="127.0.0.1")/UDP(sport=1024, </a:t>
            </a:r>
            <a:r>
              <a:rPr lang="en-IN" sz="2000" dirty="0" err="1">
                <a:latin typeface="Courier" pitchFamily="2" charset="0"/>
              </a:rPr>
              <a:t>dport</a:t>
            </a:r>
            <a:r>
              <a:rPr lang="en-IN" sz="2000" dirty="0">
                <a:latin typeface="Courier" pitchFamily="2" charset="0"/>
              </a:rPr>
              <a:t>=2048)/"hello world”, </a:t>
            </a:r>
            <a:r>
              <a:rPr lang="en-IN" sz="2000" dirty="0" err="1">
                <a:latin typeface="Courier" pitchFamily="2" charset="0"/>
              </a:rPr>
              <a:t>iface</a:t>
            </a:r>
            <a:r>
              <a:rPr lang="en-IN" sz="2000" dirty="0">
                <a:latin typeface="Courier" pitchFamily="2" charset="0"/>
              </a:rPr>
              <a:t>="</a:t>
            </a:r>
            <a:r>
              <a:rPr lang="en-IN" sz="2000">
                <a:latin typeface="Courier" pitchFamily="2" charset="0"/>
              </a:rPr>
              <a:t>lo")</a:t>
            </a:r>
            <a:endParaRPr lang="en-IN" sz="2000" dirty="0">
              <a:latin typeface="Courier" pitchFamily="2" charset="0"/>
            </a:endParaRPr>
          </a:p>
          <a:p>
            <a:r>
              <a:rPr lang="en-IN" sz="2400" dirty="0"/>
              <a:t>See other fields of UDP using </a:t>
            </a:r>
            <a:r>
              <a:rPr lang="en-IN" sz="2000" dirty="0">
                <a:latin typeface="Courier" pitchFamily="2" charset="0"/>
              </a:rPr>
              <a:t>UDP().</a:t>
            </a:r>
            <a:r>
              <a:rPr lang="en-IN" sz="2000" dirty="0" err="1">
                <a:latin typeface="Courier" pitchFamily="2" charset="0"/>
              </a:rPr>
              <a:t>fields_desc</a:t>
            </a:r>
            <a:endParaRPr lang="en-IN" sz="2000" dirty="0">
              <a:latin typeface="Courier" pitchFamily="2" charset="0"/>
            </a:endParaRPr>
          </a:p>
          <a:p>
            <a:r>
              <a:rPr lang="en-IN" sz="2400" dirty="0" err="1"/>
              <a:t>Scapy</a:t>
            </a:r>
            <a:r>
              <a:rPr lang="en-IN" sz="2400" dirty="0"/>
              <a:t> can send and receive crafted packets! </a:t>
            </a:r>
          </a:p>
          <a:p>
            <a:pPr lvl="1"/>
            <a:r>
              <a:rPr lang="en-IN" sz="2000" dirty="0"/>
              <a:t>However, it requires </a:t>
            </a:r>
            <a:r>
              <a:rPr lang="en-IN" sz="2000" dirty="0" err="1"/>
              <a:t>sudo</a:t>
            </a:r>
            <a:r>
              <a:rPr lang="en-IN" sz="2000" dirty="0"/>
              <a:t> (superuser privileges)</a:t>
            </a:r>
          </a:p>
          <a:p>
            <a:endParaRPr lang="en-IN" sz="2400" dirty="0">
              <a:latin typeface="Courier" pitchFamily="2" charset="0"/>
            </a:endParaRPr>
          </a:p>
          <a:p>
            <a:endParaRPr lang="en-IN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1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999</Words>
  <Application>Microsoft Macintosh PowerPoint</Application>
  <PresentationFormat>Widescreen</PresentationFormat>
  <Paragraphs>187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ＭＳ Ｐゴシック</vt:lpstr>
      <vt:lpstr>Arial</vt:lpstr>
      <vt:lpstr>Calibri</vt:lpstr>
      <vt:lpstr>Consolas</vt:lpstr>
      <vt:lpstr>Courier</vt:lpstr>
      <vt:lpstr>Helvetica</vt:lpstr>
      <vt:lpstr>Times New Roman</vt:lpstr>
      <vt:lpstr>Wingdings</vt:lpstr>
      <vt:lpstr>Office Theme</vt:lpstr>
      <vt:lpstr>Error Detection</vt:lpstr>
      <vt:lpstr>Review: Demultiplexing</vt:lpstr>
      <vt:lpstr>Listing sockets and connections</vt:lpstr>
      <vt:lpstr>User Datagram Protocol</vt:lpstr>
      <vt:lpstr>UDP: User Datagram Protocol [RFC 768]</vt:lpstr>
      <vt:lpstr>UDP segment structure</vt:lpstr>
      <vt:lpstr>UDP segment structure</vt:lpstr>
      <vt:lpstr>Review: UDP demultiplexing</vt:lpstr>
      <vt:lpstr>Seeing UDP packets in action</vt:lpstr>
      <vt:lpstr>Error Detection in the Transport Layer</vt:lpstr>
      <vt:lpstr>Why error detection?</vt:lpstr>
      <vt:lpstr>Error Detection in UDP and TCP</vt:lpstr>
      <vt:lpstr>Requirements on error detection function</vt:lpstr>
      <vt:lpstr>UDP &amp; TCP’s Checksum function</vt:lpstr>
      <vt:lpstr>Computing 1’s complement sum</vt:lpstr>
      <vt:lpstr>From the UDP specification (RFC 768)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1532</cp:revision>
  <cp:lastPrinted>2021-01-24T11:57:08Z</cp:lastPrinted>
  <dcterms:created xsi:type="dcterms:W3CDTF">2019-01-23T03:40:12Z</dcterms:created>
  <dcterms:modified xsi:type="dcterms:W3CDTF">2024-10-18T14:46:36Z</dcterms:modified>
</cp:coreProperties>
</file>