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87" r:id="rId2"/>
    <p:sldId id="916" r:id="rId3"/>
    <p:sldId id="923" r:id="rId4"/>
    <p:sldId id="617" r:id="rId5"/>
    <p:sldId id="618" r:id="rId6"/>
    <p:sldId id="619" r:id="rId7"/>
    <p:sldId id="561" r:id="rId8"/>
    <p:sldId id="410" r:id="rId9"/>
    <p:sldId id="409" r:id="rId10"/>
    <p:sldId id="444" r:id="rId11"/>
    <p:sldId id="580" r:id="rId12"/>
    <p:sldId id="581" r:id="rId13"/>
    <p:sldId id="443" r:id="rId14"/>
    <p:sldId id="582" r:id="rId15"/>
    <p:sldId id="583" r:id="rId16"/>
    <p:sldId id="905" r:id="rId17"/>
    <p:sldId id="614" r:id="rId18"/>
    <p:sldId id="906" r:id="rId19"/>
    <p:sldId id="585" r:id="rId20"/>
    <p:sldId id="912" r:id="rId21"/>
    <p:sldId id="920" r:id="rId22"/>
    <p:sldId id="921" r:id="rId23"/>
    <p:sldId id="919" r:id="rId24"/>
    <p:sldId id="922" r:id="rId25"/>
    <p:sldId id="416" r:id="rId26"/>
    <p:sldId id="917" r:id="rId27"/>
    <p:sldId id="914" r:id="rId28"/>
    <p:sldId id="915" r:id="rId29"/>
    <p:sldId id="597" r:id="rId30"/>
    <p:sldId id="898" r:id="rId31"/>
    <p:sldId id="545" r:id="rId32"/>
    <p:sldId id="608" r:id="rId33"/>
    <p:sldId id="609" r:id="rId34"/>
    <p:sldId id="610" r:id="rId35"/>
    <p:sldId id="612" r:id="rId36"/>
    <p:sldId id="899" r:id="rId37"/>
    <p:sldId id="613" r:id="rId38"/>
    <p:sldId id="615" r:id="rId39"/>
    <p:sldId id="616" r:id="rId40"/>
    <p:sldId id="547" r:id="rId41"/>
    <p:sldId id="548" r:id="rId42"/>
    <p:sldId id="57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45"/>
    <p:restoredTop sz="94664"/>
  </p:normalViewPr>
  <p:slideViewPr>
    <p:cSldViewPr snapToGrid="0" snapToObjects="1">
      <p:cViewPr varScale="1">
        <p:scale>
          <a:sx n="122" d="100"/>
          <a:sy n="122" d="100"/>
        </p:scale>
        <p:origin x="22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CB4CF-6AD1-C3CF-0E09-A88EA8897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03BAD92-4089-16D9-94AD-6559A56F88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F3697-FFC9-452E-9D22-BCCF3C617119}" type="slidenum">
              <a:rPr lang="en-US" altLang="en-US" sz="1400" smtClean="0"/>
              <a:pPr/>
              <a:t>2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4040A36-7E1C-2929-30AC-AB3628F1E6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63F69418-8195-F402-2E14-379EAA815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58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82CEDB1-B395-4F8B-92D3-0F1C6FAC8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F3697-FFC9-452E-9D22-BCCF3C617119}" type="slidenum">
              <a:rPr lang="en-US" altLang="en-US" sz="1400" smtClean="0"/>
              <a:pPr/>
              <a:t>41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5F0CA5A-E2F1-4729-B81E-9AFD0EC154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B8E18D6-8FC4-4A67-BB37-E0627AEC7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5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Reliable Data Delivery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/>
          <a:lstStyle/>
          <a:p>
            <a:r>
              <a:rPr lang="en-US" dirty="0"/>
              <a:t>Key idea: Receiver returns an </a:t>
            </a:r>
            <a:r>
              <a:rPr lang="en-US" dirty="0">
                <a:solidFill>
                  <a:srgbClr val="C00000"/>
                </a:solidFill>
              </a:rPr>
              <a:t>acknowledgment </a:t>
            </a:r>
            <a:r>
              <a:rPr lang="en-US" dirty="0"/>
              <a:t>(ACK) per packet sent</a:t>
            </a:r>
          </a:p>
          <a:p>
            <a:endParaRPr lang="en-US" dirty="0"/>
          </a:p>
          <a:p>
            <a:r>
              <a:rPr lang="en-US" dirty="0"/>
              <a:t>If sender receives an ACK, it knows that the receiver got the packet.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329808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</a:t>
            </a:r>
            <a:r>
              <a:rPr lang="en-US" dirty="0">
                <a:solidFill>
                  <a:srgbClr val="C00000"/>
                </a:solidFill>
              </a:rPr>
              <a:t>corruption:</a:t>
            </a:r>
            <a:r>
              <a:rPr lang="en-US" dirty="0"/>
              <a:t>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>
            <a:normAutofit/>
          </a:bodyPr>
          <a:lstStyle/>
          <a:p>
            <a:r>
              <a:rPr lang="en-US" dirty="0"/>
              <a:t>ACKs also work to detect packet corruption on the way to the receiver</a:t>
            </a:r>
          </a:p>
          <a:p>
            <a:pPr lvl="1"/>
            <a:r>
              <a:rPr lang="en-US" dirty="0"/>
              <a:t>One possibility: A receiver could send a negative acknowledgment, or a </a:t>
            </a:r>
            <a:r>
              <a:rPr lang="en-US" dirty="0">
                <a:solidFill>
                  <a:srgbClr val="C00000"/>
                </a:solidFill>
              </a:rPr>
              <a:t>NAK</a:t>
            </a:r>
            <a:r>
              <a:rPr lang="en-US" dirty="0"/>
              <a:t>, if it receives a corrupted packet</a:t>
            </a:r>
          </a:p>
          <a:p>
            <a:pPr lvl="1"/>
            <a:r>
              <a:rPr lang="en-US" dirty="0"/>
              <a:t>Q: How to detect corrupted packet?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One method: Checksum!</a:t>
            </a:r>
          </a:p>
          <a:p>
            <a:endParaRPr lang="en-US" dirty="0"/>
          </a:p>
          <a:p>
            <a:r>
              <a:rPr lang="en-US" dirty="0"/>
              <a:t>TCP only uses positive ACKs.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NAK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sp>
        <p:nvSpPr>
          <p:cNvPr id="35" name="Explosion 1 1">
            <a:extLst>
              <a:ext uri="{FF2B5EF4-FFF2-40B4-BE49-F238E27FC236}">
                <a16:creationId xmlns:a16="http://schemas.microsoft.com/office/drawing/2014/main" id="{763551F1-F23C-6F45-AB13-226DF1C4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7714" y="2087263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4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2009" cy="1325563"/>
          </a:xfrm>
        </p:spPr>
        <p:txBody>
          <a:bodyPr/>
          <a:lstStyle/>
          <a:p>
            <a:r>
              <a:rPr lang="en-US" dirty="0"/>
              <a:t>Coping with packet loss: (2) 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a packet is dropped?</a:t>
            </a:r>
          </a:p>
          <a:p>
            <a:r>
              <a:rPr lang="en-US" dirty="0"/>
              <a:t>Key idea: Wait for a duration of time (called </a:t>
            </a:r>
            <a:r>
              <a:rPr lang="en-US" dirty="0">
                <a:solidFill>
                  <a:srgbClr val="C00000"/>
                </a:solidFill>
              </a:rPr>
              <a:t>retransmission timeout </a:t>
            </a:r>
            <a:r>
              <a:rPr lang="en-US" dirty="0"/>
              <a:t>or RTO) before </a:t>
            </a:r>
            <a:r>
              <a:rPr lang="en-US" dirty="0">
                <a:solidFill>
                  <a:srgbClr val="C00000"/>
                </a:solidFill>
              </a:rPr>
              <a:t>re-sending </a:t>
            </a:r>
            <a:r>
              <a:rPr lang="en-US" dirty="0"/>
              <a:t>the packet</a:t>
            </a:r>
          </a:p>
          <a:p>
            <a:endParaRPr lang="en-US" dirty="0"/>
          </a:p>
          <a:p>
            <a:r>
              <a:rPr lang="en-US" dirty="0"/>
              <a:t>In TCP, </a:t>
            </a:r>
            <a:r>
              <a:rPr lang="en-US" dirty="0">
                <a:solidFill>
                  <a:srgbClr val="C00000"/>
                </a:solidFill>
              </a:rPr>
              <a:t>the onus is on the sender </a:t>
            </a:r>
            <a:r>
              <a:rPr lang="en-US" dirty="0"/>
              <a:t>to retransmit lost data when ACKs are not received</a:t>
            </a:r>
          </a:p>
          <a:p>
            <a:endParaRPr lang="en-US" dirty="0"/>
          </a:p>
          <a:p>
            <a:r>
              <a:rPr lang="en-US" dirty="0"/>
              <a:t>Note that retransmission works also if </a:t>
            </a:r>
            <a:r>
              <a:rPr lang="en-US" dirty="0">
                <a:solidFill>
                  <a:srgbClr val="C00000"/>
                </a:solidFill>
              </a:rPr>
              <a:t>ACKs are lost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delayed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F53CC7-82C1-0641-B68D-88DAC9A04894}"/>
              </a:ext>
            </a:extLst>
          </p:cNvPr>
          <p:cNvCxnSpPr/>
          <p:nvPr/>
        </p:nvCxnSpPr>
        <p:spPr>
          <a:xfrm>
            <a:off x="7530551" y="394914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FF4367-53B0-FF4C-8C2C-9E778FBF448E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BA5399-85F8-764C-A5F3-F77F38512E4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80D566-65CD-ED48-8C15-28FA2C4897DD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E9A70A-F8FB-6A4F-9DEE-64BC66304FCB}"/>
              </a:ext>
            </a:extLst>
          </p:cNvPr>
          <p:cNvCxnSpPr>
            <a:cxnSpLocks/>
          </p:cNvCxnSpPr>
          <p:nvPr/>
        </p:nvCxnSpPr>
        <p:spPr>
          <a:xfrm>
            <a:off x="7504046" y="4151422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8CF947-6569-E746-9F19-1705E28DE2C6}"/>
              </a:ext>
            </a:extLst>
          </p:cNvPr>
          <p:cNvGrpSpPr/>
          <p:nvPr/>
        </p:nvGrpSpPr>
        <p:grpSpPr>
          <a:xfrm>
            <a:off x="8803632" y="4254490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23B5F3E-7FC3-A445-BB0A-7BF44C143EB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D26766-BA35-2543-8FB5-CDE5675EB36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2EE64F6-6164-CF4E-BEFB-09C114B55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B09F31-F7A0-374D-AABF-2DB444FA876C}"/>
              </a:ext>
            </a:extLst>
          </p:cNvPr>
          <p:cNvSpPr txBox="1"/>
          <p:nvPr/>
        </p:nvSpPr>
        <p:spPr>
          <a:xfrm>
            <a:off x="8441045" y="4857782"/>
            <a:ext cx="2004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Retransmission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29" name="Explosion 1 1">
            <a:extLst>
              <a:ext uri="{FF2B5EF4-FFF2-40B4-BE49-F238E27FC236}">
                <a16:creationId xmlns:a16="http://schemas.microsoft.com/office/drawing/2014/main" id="{18BA8CF3-3CE5-CD43-BDA3-5CAADD12C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9274" y="3275061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9FB1FA-792D-1841-B04D-9FC1FB35B83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968308" y="3149004"/>
            <a:ext cx="182880" cy="199305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5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9" grpId="0"/>
      <p:bldP spid="28" grpId="0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073A-AD80-AA4D-8BAC-F1B47B5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the RTO be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43FB-A4B0-8344-A90F-E70E6A6F0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76320" cy="5032375"/>
          </a:xfrm>
        </p:spPr>
        <p:txBody>
          <a:bodyPr>
            <a:normAutofit/>
          </a:bodyPr>
          <a:lstStyle/>
          <a:p>
            <a:r>
              <a:rPr lang="en-US" dirty="0"/>
              <a:t>A good RTO must </a:t>
            </a:r>
            <a:r>
              <a:rPr lang="en-US" dirty="0">
                <a:solidFill>
                  <a:srgbClr val="C00000"/>
                </a:solidFill>
              </a:rPr>
              <a:t>predict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round-trip time</a:t>
            </a:r>
            <a:r>
              <a:rPr lang="en-US" dirty="0"/>
              <a:t> (RTT) between the sender and receiver</a:t>
            </a:r>
          </a:p>
          <a:p>
            <a:pPr lvl="1"/>
            <a:r>
              <a:rPr lang="en-US" dirty="0"/>
              <a:t>RTT: the time to send a single packet and receive a (corresponding) single ACK at the sender</a:t>
            </a:r>
          </a:p>
          <a:p>
            <a:pPr lvl="1"/>
            <a:endParaRPr lang="en-US" dirty="0"/>
          </a:p>
          <a:p>
            <a:r>
              <a:rPr lang="en-US" dirty="0"/>
              <a:t>Intuition: If an ACK hasn’t returned, and our (best estimate of) RTT has elapsed,  the packet was likely dropped.</a:t>
            </a:r>
          </a:p>
          <a:p>
            <a:endParaRPr lang="en-US" dirty="0"/>
          </a:p>
          <a:p>
            <a:r>
              <a:rPr lang="en-US" dirty="0"/>
              <a:t>RTT can be measured directly at the sender.  No receiver or router help needed.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1F19C5-D5A4-D645-BD55-17ACB89A91E9}"/>
              </a:ext>
            </a:extLst>
          </p:cNvPr>
          <p:cNvCxnSpPr/>
          <p:nvPr/>
        </p:nvCxnSpPr>
        <p:spPr>
          <a:xfrm>
            <a:off x="844494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AFF520-DAFA-3E49-85FA-A799316080F1}"/>
              </a:ext>
            </a:extLst>
          </p:cNvPr>
          <p:cNvCxnSpPr/>
          <p:nvPr/>
        </p:nvCxnSpPr>
        <p:spPr>
          <a:xfrm>
            <a:off x="11353800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83623-DA8A-D54E-A6B2-68732E9C4810}"/>
              </a:ext>
            </a:extLst>
          </p:cNvPr>
          <p:cNvCxnSpPr>
            <a:cxnSpLocks/>
          </p:cNvCxnSpPr>
          <p:nvPr/>
        </p:nvCxnSpPr>
        <p:spPr>
          <a:xfrm>
            <a:off x="8617227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A1ABFF3-0918-1B46-A659-2E363B2FB189}"/>
              </a:ext>
            </a:extLst>
          </p:cNvPr>
          <p:cNvSpPr txBox="1"/>
          <p:nvPr/>
        </p:nvSpPr>
        <p:spPr>
          <a:xfrm>
            <a:off x="8329822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A2BC39-F17C-D74A-B230-6811A4090FDA}"/>
              </a:ext>
            </a:extLst>
          </p:cNvPr>
          <p:cNvSpPr txBox="1"/>
          <p:nvPr/>
        </p:nvSpPr>
        <p:spPr>
          <a:xfrm>
            <a:off x="10755795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615A96-A418-DE4E-97D0-6EA2EB8C79FB}"/>
              </a:ext>
            </a:extLst>
          </p:cNvPr>
          <p:cNvGrpSpPr/>
          <p:nvPr/>
        </p:nvGrpSpPr>
        <p:grpSpPr>
          <a:xfrm>
            <a:off x="9916813" y="2553722"/>
            <a:ext cx="914398" cy="461665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3EF3BA0-3E4F-014A-A753-7BDD657BE08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6C234EB-290E-FC47-B5BD-CBE68FDF2A5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34BC35-ABB4-9643-A04A-80A75BC73E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EFD02-133B-D441-A1D0-C93491AC562D}"/>
              </a:ext>
            </a:extLst>
          </p:cNvPr>
          <p:cNvCxnSpPr>
            <a:cxnSpLocks/>
          </p:cNvCxnSpPr>
          <p:nvPr/>
        </p:nvCxnSpPr>
        <p:spPr>
          <a:xfrm flipH="1">
            <a:off x="8567533" y="3172752"/>
            <a:ext cx="2605705" cy="27244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F89B67-FB61-AA4B-8639-03C6F00889D6}"/>
              </a:ext>
            </a:extLst>
          </p:cNvPr>
          <p:cNvGrpSpPr/>
          <p:nvPr/>
        </p:nvGrpSpPr>
        <p:grpSpPr>
          <a:xfrm>
            <a:off x="9364556" y="5548005"/>
            <a:ext cx="453882" cy="281889"/>
            <a:chOff x="9342783" y="1192696"/>
            <a:chExt cx="2011017" cy="1019419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0846DDB-CC29-3448-9878-3E0B519170B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9FCE0F-81DB-7D4C-B643-B908174288E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C42DA-602E-1F40-BB23-3F5776508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9FEE483-E1B3-CF47-B175-CB624B3D1016}"/>
              </a:ext>
            </a:extLst>
          </p:cNvPr>
          <p:cNvSpPr txBox="1"/>
          <p:nvPr/>
        </p:nvSpPr>
        <p:spPr>
          <a:xfrm>
            <a:off x="9182570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65B9AE-7C66-ED4E-B9E3-4638217128F6}"/>
              </a:ext>
            </a:extLst>
          </p:cNvPr>
          <p:cNvCxnSpPr/>
          <p:nvPr/>
        </p:nvCxnSpPr>
        <p:spPr>
          <a:xfrm>
            <a:off x="8613960" y="610333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949B41-7C28-9C45-8765-8A87A34161B5}"/>
              </a:ext>
            </a:extLst>
          </p:cNvPr>
          <p:cNvCxnSpPr/>
          <p:nvPr/>
        </p:nvCxnSpPr>
        <p:spPr>
          <a:xfrm>
            <a:off x="8592381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338151-5AF2-A043-BF44-EE3475751731}"/>
              </a:ext>
            </a:extLst>
          </p:cNvPr>
          <p:cNvCxnSpPr>
            <a:cxnSpLocks/>
          </p:cNvCxnSpPr>
          <p:nvPr/>
        </p:nvCxnSpPr>
        <p:spPr>
          <a:xfrm flipH="1">
            <a:off x="8592381" y="2553722"/>
            <a:ext cx="24846" cy="3549616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B57F99C-1559-4545-9C25-9C2F869A5FAD}"/>
              </a:ext>
            </a:extLst>
          </p:cNvPr>
          <p:cNvSpPr txBox="1"/>
          <p:nvPr/>
        </p:nvSpPr>
        <p:spPr>
          <a:xfrm rot="5400000">
            <a:off x="8371108" y="380293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5079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</a:t>
            </a:r>
            <a:r>
              <a:rPr lang="en-US" dirty="0">
                <a:solidFill>
                  <a:srgbClr val="C00000"/>
                </a:solidFill>
              </a:rPr>
              <a:t>duplication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E10F78-E423-5F48-93FB-9AE51EB90BA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ACKs delayed beyond the RTO, sender may retransmit the </a:t>
            </a:r>
            <a:r>
              <a:rPr lang="en-US" dirty="0">
                <a:solidFill>
                  <a:srgbClr val="C00000"/>
                </a:solidFill>
              </a:rPr>
              <a:t>same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 wouldn’t know that it just received duplicate data from this retransmitted packet</a:t>
            </a:r>
          </a:p>
          <a:p>
            <a:pPr lvl="1"/>
            <a:endParaRPr lang="en-US" dirty="0"/>
          </a:p>
          <a:p>
            <a:r>
              <a:rPr lang="en-US" dirty="0"/>
              <a:t>Add some identification to each packet to help distinguish between adjacent transmissions</a:t>
            </a:r>
          </a:p>
          <a:p>
            <a:pPr lvl="1"/>
            <a:r>
              <a:rPr lang="en-US" dirty="0"/>
              <a:t>This is known as the </a:t>
            </a:r>
            <a:r>
              <a:rPr lang="en-US" dirty="0">
                <a:solidFill>
                  <a:srgbClr val="C00000"/>
                </a:solidFill>
              </a:rPr>
              <a:t>sequence number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 1 1">
            <a:extLst>
              <a:ext uri="{FF2B5EF4-FFF2-40B4-BE49-F238E27FC236}">
                <a16:creationId xmlns:a16="http://schemas.microsoft.com/office/drawing/2014/main" id="{208B339B-8681-494F-8DAE-BC152726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9" y="45535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450489" y="3828484"/>
            <a:ext cx="1719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Duplicate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packet received!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(Receiver doesn’t know…)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A09371-A3AB-D747-9968-EE771EC79DAE}"/>
              </a:ext>
            </a:extLst>
          </p:cNvPr>
          <p:cNvGrpSpPr/>
          <p:nvPr/>
        </p:nvGrpSpPr>
        <p:grpSpPr>
          <a:xfrm>
            <a:off x="8867364" y="3959414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05266B2-578D-5742-A0F4-D8E4A4C1121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83D6DD6-B936-FE47-ACE4-E86816037B6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F789058-A5E0-EC4A-A19B-AA6C66D8F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90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bad scenario: Suppose an ACK was delayed beyond the RTO; sender ended up retransmitting the packet.</a:t>
            </a:r>
          </a:p>
          <a:p>
            <a:endParaRPr lang="en-US" dirty="0"/>
          </a:p>
          <a:p>
            <a:r>
              <a:rPr lang="en-US" dirty="0"/>
              <a:t>At the receiver: </a:t>
            </a:r>
            <a:r>
              <a:rPr lang="en-US" dirty="0">
                <a:solidFill>
                  <a:srgbClr val="C00000"/>
                </a:solidFill>
              </a:rPr>
              <a:t>sequence number helps disambiguate a fresh transmission from a retransmission</a:t>
            </a:r>
          </a:p>
          <a:p>
            <a:pPr lvl="1"/>
            <a:r>
              <a:rPr lang="en-US" dirty="0"/>
              <a:t>Sequence number same as earlier: retransmission</a:t>
            </a:r>
          </a:p>
          <a:p>
            <a:pPr lvl="1"/>
            <a:r>
              <a:rPr lang="en-US" dirty="0"/>
              <a:t>Fresh sequence number: fresh data</a:t>
            </a:r>
          </a:p>
          <a:p>
            <a:pPr lvl="1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 1 1">
            <a:extLst>
              <a:ext uri="{FF2B5EF4-FFF2-40B4-BE49-F238E27FC236}">
                <a16:creationId xmlns:a16="http://schemas.microsoft.com/office/drawing/2014/main" id="{208B339B-8681-494F-8DAE-BC152726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9" y="45535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9128267" y="2085937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9093842" y="3963045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D9F7AE-D2D5-8946-8BD5-A4A4F17A3F72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5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good scenario: packet successfully received and ACK returned within RTO</a:t>
            </a:r>
          </a:p>
          <a:p>
            <a:endParaRPr lang="en-US" dirty="0"/>
          </a:p>
          <a:p>
            <a:r>
              <a:rPr lang="en-US" dirty="0"/>
              <a:t>Sequence numbers of successively transmitted packets are different</a:t>
            </a:r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470597" y="2335854"/>
            <a:ext cx="1640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 knows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these are not duplicate, </a:t>
            </a:r>
            <a:r>
              <a:rPr lang="en-US" sz="2400" dirty="0">
                <a:latin typeface="Helvetica" pitchFamily="2" charset="0"/>
              </a:rPr>
              <a:t>because sequence numbers are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8776711" y="2070169"/>
            <a:ext cx="116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8788476" y="3949036"/>
            <a:ext cx="114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3951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32" grpId="0"/>
      <p:bldP spid="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good scenario: packet successfully received and ACK returned within RTO</a:t>
            </a:r>
          </a:p>
          <a:p>
            <a:endParaRPr lang="en-US" dirty="0"/>
          </a:p>
          <a:p>
            <a:r>
              <a:rPr lang="en-US" dirty="0"/>
              <a:t>Sequence numbers of successively transmitted packets are different</a:t>
            </a:r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3C697-F4B6-FE43-B48E-A2F48D4FFAA4}"/>
              </a:ext>
            </a:extLst>
          </p:cNvPr>
          <p:cNvCxnSpPr>
            <a:cxnSpLocks/>
          </p:cNvCxnSpPr>
          <p:nvPr/>
        </p:nvCxnSpPr>
        <p:spPr>
          <a:xfrm flipH="1">
            <a:off x="7563270" y="507137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18EAA1-2FE7-9044-9173-18335ACC0A9B}"/>
              </a:ext>
            </a:extLst>
          </p:cNvPr>
          <p:cNvSpPr txBox="1"/>
          <p:nvPr/>
        </p:nvSpPr>
        <p:spPr>
          <a:xfrm>
            <a:off x="10470597" y="2335854"/>
            <a:ext cx="1640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 knows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these are not duplicate, </a:t>
            </a:r>
            <a:r>
              <a:rPr lang="en-US" sz="2400" dirty="0">
                <a:latin typeface="Helvetica" pitchFamily="2" charset="0"/>
              </a:rPr>
              <a:t>because sequence numbers are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51A6FA-7A46-5C4F-9495-F4FEBA1F74DB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081025" y="49251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3CFF6C-9380-414B-8798-DC7FDD9FC4B3}"/>
              </a:ext>
            </a:extLst>
          </p:cNvPr>
          <p:cNvSpPr txBox="1"/>
          <p:nvPr/>
        </p:nvSpPr>
        <p:spPr>
          <a:xfrm>
            <a:off x="8776711" y="2070169"/>
            <a:ext cx="116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SEQ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C9B319-B603-684D-AAC6-75AC3FD7EC59}"/>
              </a:ext>
            </a:extLst>
          </p:cNvPr>
          <p:cNvSpPr txBox="1"/>
          <p:nvPr/>
        </p:nvSpPr>
        <p:spPr>
          <a:xfrm>
            <a:off x="8788476" y="3949036"/>
            <a:ext cx="114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SEQ 1</a:t>
            </a:r>
          </a:p>
        </p:txBody>
      </p:sp>
    </p:spTree>
    <p:extLst>
      <p:ext uri="{BB962C8B-B14F-4D97-AF65-F5344CB8AC3E}">
        <p14:creationId xmlns:p14="http://schemas.microsoft.com/office/powerpoint/2010/main" val="76351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What is the </a:t>
            </a:r>
            <a:r>
              <a:rPr lang="en-US" dirty="0" err="1"/>
              <a:t>seq</a:t>
            </a:r>
            <a:r>
              <a:rPr lang="en-US" dirty="0"/>
              <a:t># of third packet?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083593" y="495946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6433934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Goal: Avoid ambiguity on which packet was received/</a:t>
            </a:r>
            <a:r>
              <a:rPr lang="en-US" dirty="0" err="1"/>
              <a:t>ACK’ed</a:t>
            </a:r>
            <a:r>
              <a:rPr lang="en-US" dirty="0"/>
              <a:t> from both the sender and receiver’s perspective</a:t>
            </a:r>
          </a:p>
          <a:p>
            <a:r>
              <a:rPr lang="en-US" dirty="0"/>
              <a:t>One option: increment seq#: 2, 3, …</a:t>
            </a:r>
          </a:p>
          <a:p>
            <a:r>
              <a:rPr lang="en-US" dirty="0"/>
              <a:t>Alternative: since </a:t>
            </a:r>
            <a:r>
              <a:rPr lang="en-US" dirty="0" err="1"/>
              <a:t>seq</a:t>
            </a:r>
            <a:r>
              <a:rPr lang="en-US" dirty="0"/>
              <a:t> # 0 was successfully </a:t>
            </a:r>
            <a:r>
              <a:rPr lang="en-US" dirty="0" err="1"/>
              <a:t>ACK’ed</a:t>
            </a:r>
            <a:r>
              <a:rPr lang="en-US" dirty="0"/>
              <a:t> earlier, it is OK to reuse </a:t>
            </a:r>
            <a:r>
              <a:rPr lang="en-US" dirty="0" err="1"/>
              <a:t>seq</a:t>
            </a:r>
            <a:r>
              <a:rPr lang="en-US" dirty="0"/>
              <a:t> #0 for next transmission.</a:t>
            </a:r>
          </a:p>
          <a:p>
            <a:r>
              <a:rPr lang="en-US" dirty="0"/>
              <a:t>Seq #s reusable if older packets with those seq #s known to be delivered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8796256" y="2099527"/>
            <a:ext cx="122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8816213" y="3946544"/>
            <a:ext cx="112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3C697-F4B6-FE43-B48E-A2F48D4FFAA4}"/>
              </a:ext>
            </a:extLst>
          </p:cNvPr>
          <p:cNvCxnSpPr>
            <a:cxnSpLocks/>
          </p:cNvCxnSpPr>
          <p:nvPr/>
        </p:nvCxnSpPr>
        <p:spPr>
          <a:xfrm flipH="1">
            <a:off x="7563270" y="507137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DB55BD-5501-224C-B24D-0ED3B4ABA867}"/>
              </a:ext>
            </a:extLst>
          </p:cNvPr>
          <p:cNvCxnSpPr>
            <a:cxnSpLocks/>
          </p:cNvCxnSpPr>
          <p:nvPr/>
        </p:nvCxnSpPr>
        <p:spPr>
          <a:xfrm>
            <a:off x="7524690" y="5977489"/>
            <a:ext cx="2580859" cy="55446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D535C7-3C57-EE40-BFAA-668A60B127D6}"/>
              </a:ext>
            </a:extLst>
          </p:cNvPr>
          <p:cNvGrpSpPr/>
          <p:nvPr/>
        </p:nvGrpSpPr>
        <p:grpSpPr>
          <a:xfrm>
            <a:off x="8824276" y="6080557"/>
            <a:ext cx="914398" cy="461665"/>
            <a:chOff x="9342783" y="1192696"/>
            <a:chExt cx="2011017" cy="101941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5465AA7-8F60-FE45-9361-3684FAD8D8D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B082BAB-DFC4-1B44-B15B-1B8E324FC19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0D8998-1D40-0A4C-BB12-253CC54E5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C1014BA-DE3D-4842-9228-43B1340ECDDA}"/>
              </a:ext>
            </a:extLst>
          </p:cNvPr>
          <p:cNvSpPr txBox="1"/>
          <p:nvPr/>
        </p:nvSpPr>
        <p:spPr>
          <a:xfrm>
            <a:off x="8934189" y="5681171"/>
            <a:ext cx="84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???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8190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7AE-BE90-8643-8048-BF9300C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Stop-and-Wait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6B44-7BF5-834F-BD2F-A3D7B3A2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04" y="1647310"/>
            <a:ext cx="6332056" cy="5032375"/>
          </a:xfrm>
        </p:spPr>
        <p:txBody>
          <a:bodyPr>
            <a:normAutofit/>
          </a:bodyPr>
          <a:lstStyle/>
          <a:p>
            <a:r>
              <a:rPr lang="en-US" dirty="0"/>
              <a:t>Sender sends a single packet, then waits for an ACK to know the packet was successfully received. Then the sender transmits the next packet.</a:t>
            </a:r>
          </a:p>
          <a:p>
            <a:endParaRPr lang="en-US" dirty="0"/>
          </a:p>
          <a:p>
            <a:r>
              <a:rPr lang="en-US" dirty="0"/>
              <a:t>If ACK is not received until a timeout (RTO), sender </a:t>
            </a:r>
            <a:r>
              <a:rPr lang="en-US" dirty="0">
                <a:solidFill>
                  <a:srgbClr val="C00000"/>
                </a:solidFill>
              </a:rPr>
              <a:t>retransmits</a:t>
            </a:r>
            <a:r>
              <a:rPr lang="en-US" dirty="0"/>
              <a:t> the packet</a:t>
            </a:r>
          </a:p>
          <a:p>
            <a:endParaRPr lang="en-US" dirty="0"/>
          </a:p>
          <a:p>
            <a:r>
              <a:rPr lang="en-US" dirty="0"/>
              <a:t>Disambiguate duplicate vs. fresh packets using sequence numbers that change on “adjacent” packets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ED50B6-800D-7E46-8405-B1B7F35EC0F2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EB30D-A8A6-9840-9EFA-439E1EB82C32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AC84-4B7B-6248-947C-9B8E910156F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BAFE5-84A2-AB45-A4E8-A60AAD356AE1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0672-6BED-1149-8DEB-3EB16BBCBC59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DC3F8D-E3E6-D44D-8587-AB5872F00866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04FFF5C-C9C1-7744-B65B-5EE4FC163A1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96447-B603-954A-823E-07BDA54C5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153CE2-9FDC-2046-B482-3658441C8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F101-3EEC-4340-BEDB-5EC9AC00E5F0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A792B-D465-074B-8203-D689DCA0FAE6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58D13F-1136-6047-B08A-6FDCA05EEFB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E3931-F36C-4D4E-A5C1-23C755426E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F0E19-3C59-8F43-9FBA-470232294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5DCF74-25B0-E343-8CBD-153F03372E57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C424E-2D75-0245-9089-0CA66C99C259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F24F5-21F9-C544-90C8-F098434896B9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DC5618-EBA4-6A4C-A18A-E54B6F600207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C8A7-C6D7-5E49-B732-7FC18A83207F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AA0D6-0A25-DF41-980E-30E07A13E83F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56B6009-A818-1F40-B58A-164CB373DA5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8702E9-427D-5840-9784-B02FAC22F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44226-9A0A-3F4F-AAE2-5475DDA65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09A54F-16E7-4B40-8F92-A5CF29C3500A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01B603-5955-1A4F-B077-38367151CCDC}"/>
              </a:ext>
            </a:extLst>
          </p:cNvPr>
          <p:cNvCxnSpPr>
            <a:cxnSpLocks/>
          </p:cNvCxnSpPr>
          <p:nvPr/>
        </p:nvCxnSpPr>
        <p:spPr>
          <a:xfrm flipH="1">
            <a:off x="7588528" y="3330117"/>
            <a:ext cx="2596363" cy="307563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085E6A-E105-1346-B8A3-546BBCEE0C34}"/>
              </a:ext>
            </a:extLst>
          </p:cNvPr>
          <p:cNvSpPr txBox="1"/>
          <p:nvPr/>
        </p:nvSpPr>
        <p:spPr>
          <a:xfrm>
            <a:off x="8008724" y="269444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97D8E0-AF2A-1C48-88D7-424BC1440088}"/>
              </a:ext>
            </a:extLst>
          </p:cNvPr>
          <p:cNvSpPr txBox="1"/>
          <p:nvPr/>
        </p:nvSpPr>
        <p:spPr>
          <a:xfrm>
            <a:off x="8340513" y="323067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3B1EDC-5B20-654F-B33A-2A5EA1A873D8}"/>
              </a:ext>
            </a:extLst>
          </p:cNvPr>
          <p:cNvSpPr txBox="1"/>
          <p:nvPr/>
        </p:nvSpPr>
        <p:spPr>
          <a:xfrm>
            <a:off x="9295478" y="474005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D1B1C-2A3E-CC45-8A38-B1F85467D16F}"/>
              </a:ext>
            </a:extLst>
          </p:cNvPr>
          <p:cNvCxnSpPr>
            <a:cxnSpLocks/>
          </p:cNvCxnSpPr>
          <p:nvPr/>
        </p:nvCxnSpPr>
        <p:spPr>
          <a:xfrm>
            <a:off x="7456601" y="5702420"/>
            <a:ext cx="2797286" cy="7244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3093B9-A484-BD4D-9CCE-96101DBE5864}"/>
              </a:ext>
            </a:extLst>
          </p:cNvPr>
          <p:cNvGrpSpPr/>
          <p:nvPr/>
        </p:nvGrpSpPr>
        <p:grpSpPr>
          <a:xfrm>
            <a:off x="8632249" y="6050493"/>
            <a:ext cx="914398" cy="461665"/>
            <a:chOff x="9342783" y="1192696"/>
            <a:chExt cx="2011017" cy="101941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EA8431C-6746-3B4D-91B9-C110858F7BA0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CDDC0A-2A8F-FA42-A2FC-2A72EC9F05C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071CA9-6E9D-444D-892C-465DAE9DD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4E5363-2B71-D14F-84BF-0A9683DC28B1}"/>
              </a:ext>
            </a:extLst>
          </p:cNvPr>
          <p:cNvCxnSpPr>
            <a:cxnSpLocks/>
          </p:cNvCxnSpPr>
          <p:nvPr/>
        </p:nvCxnSpPr>
        <p:spPr>
          <a:xfrm flipH="1">
            <a:off x="8266220" y="3273742"/>
            <a:ext cx="1832833" cy="138899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EBF3A2-1508-FA45-844F-9EF089C0F68E}"/>
              </a:ext>
            </a:extLst>
          </p:cNvPr>
          <p:cNvGrpSpPr/>
          <p:nvPr/>
        </p:nvGrpSpPr>
        <p:grpSpPr>
          <a:xfrm>
            <a:off x="8707687" y="4276537"/>
            <a:ext cx="453882" cy="281889"/>
            <a:chOff x="9342783" y="1192696"/>
            <a:chExt cx="2011017" cy="1019419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9387DBB-658F-AF42-A41D-A263F3A82DA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9BAC04-1251-1249-A12B-58B26CD58FA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89FD78-919B-4349-8D49-BA2545CF3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Explosion 1 1">
            <a:extLst>
              <a:ext uri="{FF2B5EF4-FFF2-40B4-BE49-F238E27FC236}">
                <a16:creationId xmlns:a16="http://schemas.microsoft.com/office/drawing/2014/main" id="{0579FB0C-840A-B54B-942F-43D2B19A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601" y="4362356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Explosion 1 1">
            <a:extLst>
              <a:ext uri="{FF2B5EF4-FFF2-40B4-BE49-F238E27FC236}">
                <a16:creationId xmlns:a16="http://schemas.microsoft.com/office/drawing/2014/main" id="{5A4C9575-DB2B-DB4D-923E-9897A5603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72" y="2272937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264318-52D4-054C-9CC9-017CC3BCD0FB}"/>
              </a:ext>
            </a:extLst>
          </p:cNvPr>
          <p:cNvSpPr txBox="1"/>
          <p:nvPr/>
        </p:nvSpPr>
        <p:spPr>
          <a:xfrm>
            <a:off x="9483790" y="6479910"/>
            <a:ext cx="2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Retransmit</a:t>
            </a:r>
          </a:p>
        </p:txBody>
      </p:sp>
    </p:spTree>
    <p:extLst>
      <p:ext uri="{BB962C8B-B14F-4D97-AF65-F5344CB8AC3E}">
        <p14:creationId xmlns:p14="http://schemas.microsoft.com/office/powerpoint/2010/main" val="334101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30" grpId="0"/>
      <p:bldP spid="23" grpId="0"/>
      <p:bldP spid="37" grpId="0"/>
      <p:bldP spid="38" grpId="0"/>
      <p:bldP spid="50" grpId="0" animBg="1"/>
      <p:bldP spid="50" grpId="1" animBg="1"/>
      <p:bldP spid="52" grpId="0" animBg="1"/>
      <p:bldP spid="52" grpId="1" animBg="1"/>
      <p:bldP spid="53" grpId="0"/>
      <p:bldP spid="5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1EA7C-AF49-2B48-C943-1E06DE974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FE09FA83-5600-6DFA-2CF5-6FED4E9E6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75601"/>
            <a:ext cx="10355826" cy="204945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UDP: best-effort delivery + demultiplexing + error detection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Checksum </a:t>
            </a:r>
            <a:r>
              <a:rPr lang="en-US" altLang="en-US" dirty="0"/>
              <a:t>function: 1s complement of the 1s complement sum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Sender: compute checksum &amp; write. 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Receiver: compute checksum, compare to 0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D387C25A-799B-A200-C3E3-41EEF6837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3621087"/>
            <a:ext cx="64008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1  1  1  0  0  1  1  0  0  1  1  0  0  1  1  0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1  1  0  1  0  1  0  1  0  1  0  1  0  1  0  1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1  1  0  1  1  1  0  1  1  1  0  1  1  1  0  1  1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1  0  1  1  1  0  1  1  1  0  1  1  1  1  0  0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0  1  0  0  0  1  0  0  0  1  0  0  0  0  1  1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F866AA73-9721-1BBC-216E-F4DC945175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44481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D62B6C61-CB5B-4C44-E62A-34C3AF01D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629150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C0F5052B-364D-C6AB-087C-47EC1EDE0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4579937"/>
            <a:ext cx="1409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wraparound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B5005EA1-E8CD-2D91-7833-12E061D10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90" y="5187949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sum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F55235F9-7FFC-2BBD-4949-C8D14DE82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5" y="5540374"/>
            <a:ext cx="1208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checksum</a:t>
            </a: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AC8C8E1B-1E80-EDAE-B3D8-44A2ED64B2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5167312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Slide Number Placeholder 1">
            <a:extLst>
              <a:ext uri="{FF2B5EF4-FFF2-40B4-BE49-F238E27FC236}">
                <a16:creationId xmlns:a16="http://schemas.microsoft.com/office/drawing/2014/main" id="{DBFD8DA6-82CD-6824-0F02-AA7A112E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6716"/>
            <a:ext cx="27432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938C0-C940-442E-937D-7D3ED02F4F5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4D0D4C-571A-0F84-671C-B5AE9F17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B4C09C-DDF7-5F92-E7B3-3D7AAD766CC4}"/>
              </a:ext>
            </a:extLst>
          </p:cNvPr>
          <p:cNvCxnSpPr>
            <a:cxnSpLocks/>
          </p:cNvCxnSpPr>
          <p:nvPr/>
        </p:nvCxnSpPr>
        <p:spPr>
          <a:xfrm>
            <a:off x="3689350" y="4980047"/>
            <a:ext cx="381757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8ACF5DB4-BD5E-AE1F-7A18-C15B45041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458" y="5906937"/>
            <a:ext cx="1228229" cy="749222"/>
          </a:xfrm>
          <a:prstGeom prst="rect">
            <a:avLst/>
          </a:prstGeom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D59C23DE-4F15-63B7-0708-8BBB56EBDA89}"/>
              </a:ext>
            </a:extLst>
          </p:cNvPr>
          <p:cNvSpPr/>
          <p:nvPr/>
        </p:nvSpPr>
        <p:spPr>
          <a:xfrm>
            <a:off x="7811729" y="4719958"/>
            <a:ext cx="1843549" cy="11026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84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  <p:bldP spid="16391" grpId="0"/>
      <p:bldP spid="16392" grpId="0"/>
      <p:bldP spid="16393" grpId="0"/>
      <p:bldP spid="16394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E4981E-64F6-5045-A4D5-46B760A09DED}"/>
              </a:ext>
            </a:extLst>
          </p:cNvPr>
          <p:cNvSpPr txBox="1"/>
          <p:nvPr/>
        </p:nvSpPr>
        <p:spPr>
          <a:xfrm>
            <a:off x="969917" y="2275300"/>
            <a:ext cx="10252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In principle, these three ideas are sufficient to implement reliable data delivery!</a:t>
            </a:r>
          </a:p>
        </p:txBody>
      </p:sp>
    </p:spTree>
    <p:extLst>
      <p:ext uri="{BB962C8B-B14F-4D97-AF65-F5344CB8AC3E}">
        <p14:creationId xmlns:p14="http://schemas.microsoft.com/office/powerpoint/2010/main" val="613604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6F69-5E2D-BC41-BB85-D5E6B466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Efficiency problem</a:t>
            </a:r>
            <a:r>
              <a:rPr lang="en-US" dirty="0"/>
              <a:t> with stop-and-wait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0200-EA45-0C44-ACD8-7CD214980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788442" cy="4889323"/>
          </a:xfrm>
        </p:spPr>
        <p:txBody>
          <a:bodyPr>
            <a:normAutofit/>
          </a:bodyPr>
          <a:lstStyle/>
          <a:p>
            <a:r>
              <a:rPr lang="en-US" dirty="0"/>
              <a:t>Sender sends </a:t>
            </a:r>
            <a:r>
              <a:rPr lang="en-US" dirty="0">
                <a:solidFill>
                  <a:srgbClr val="C00000"/>
                </a:solidFill>
              </a:rPr>
              <a:t>one packet</a:t>
            </a:r>
            <a:r>
              <a:rPr lang="en-US" dirty="0"/>
              <a:t>, waits for an ACK (or RTO) before transmitting next one</a:t>
            </a:r>
          </a:p>
          <a:p>
            <a:pPr lvl="1"/>
            <a:r>
              <a:rPr lang="en-US" dirty="0"/>
              <a:t>Unfortunately, too slow </a:t>
            </a:r>
            <a:r>
              <a:rPr lang="en-US" dirty="0">
                <a:sym typeface="Wingdings" pitchFamily="2" charset="2"/>
              </a:rPr>
              <a:t>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Suppose RTO = RTT = 100 milliseconds</a:t>
            </a:r>
          </a:p>
          <a:p>
            <a:r>
              <a:rPr lang="en-US" dirty="0">
                <a:sym typeface="Wingdings" pitchFamily="2" charset="2"/>
              </a:rPr>
              <a:t>Packet size (bytes in 1 packet) = 12,000 bits</a:t>
            </a:r>
          </a:p>
          <a:p>
            <a:r>
              <a:rPr lang="en-US" dirty="0">
                <a:sym typeface="Wingdings" pitchFamily="2" charset="2"/>
              </a:rPr>
              <a:t>Bandwidth of links from sender to receiver = 12 Mbit/s (1 M = 10</a:t>
            </a:r>
            <a:r>
              <a:rPr lang="en-US" baseline="30000" dirty="0">
                <a:sym typeface="Wingdings" pitchFamily="2" charset="2"/>
              </a:rPr>
              <a:t>6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Rate of data transfer = data size / time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DA95EB-B1B4-6D4E-B166-12BA5B82DEA7}"/>
              </a:ext>
            </a:extLst>
          </p:cNvPr>
          <p:cNvCxnSpPr/>
          <p:nvPr/>
        </p:nvCxnSpPr>
        <p:spPr>
          <a:xfrm>
            <a:off x="844494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EEBA14-37BA-F94F-AB87-32FC787C48F5}"/>
              </a:ext>
            </a:extLst>
          </p:cNvPr>
          <p:cNvCxnSpPr/>
          <p:nvPr/>
        </p:nvCxnSpPr>
        <p:spPr>
          <a:xfrm>
            <a:off x="11353800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80F933-6CC3-AB47-985B-7BE1F0ECA4BA}"/>
              </a:ext>
            </a:extLst>
          </p:cNvPr>
          <p:cNvCxnSpPr>
            <a:cxnSpLocks/>
          </p:cNvCxnSpPr>
          <p:nvPr/>
        </p:nvCxnSpPr>
        <p:spPr>
          <a:xfrm>
            <a:off x="8617227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4D15FB4-5D66-B84F-AFDB-DF773FE68435}"/>
              </a:ext>
            </a:extLst>
          </p:cNvPr>
          <p:cNvSpPr txBox="1"/>
          <p:nvPr/>
        </p:nvSpPr>
        <p:spPr>
          <a:xfrm>
            <a:off x="8329822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EBA0CC-5F09-FE45-9A18-79AECE93C9AB}"/>
              </a:ext>
            </a:extLst>
          </p:cNvPr>
          <p:cNvSpPr txBox="1"/>
          <p:nvPr/>
        </p:nvSpPr>
        <p:spPr>
          <a:xfrm>
            <a:off x="10755795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69489C-514F-0142-81D0-FBD4AF3F3966}"/>
              </a:ext>
            </a:extLst>
          </p:cNvPr>
          <p:cNvGrpSpPr/>
          <p:nvPr/>
        </p:nvGrpSpPr>
        <p:grpSpPr>
          <a:xfrm>
            <a:off x="9916813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71307A0-0BCD-3F45-94BB-E8A3CD7C73CF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A1239B2-8E52-A84B-9057-7C5CE3E15483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2195D9-04DD-EE43-80F1-B7C969516F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6DED41-5405-A041-B67D-147C37DF9593}"/>
              </a:ext>
            </a:extLst>
          </p:cNvPr>
          <p:cNvCxnSpPr>
            <a:cxnSpLocks/>
          </p:cNvCxnSpPr>
          <p:nvPr/>
        </p:nvCxnSpPr>
        <p:spPr>
          <a:xfrm flipH="1">
            <a:off x="8568593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6B2594-AE67-4745-8B5E-8111696C33DD}"/>
              </a:ext>
            </a:extLst>
          </p:cNvPr>
          <p:cNvGrpSpPr/>
          <p:nvPr/>
        </p:nvGrpSpPr>
        <p:grpSpPr>
          <a:xfrm>
            <a:off x="9441351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35615A0-E10E-6F4E-89C7-DE18E08E4F7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44EEAF-11D1-5F44-8B5E-AF4D7C82B8B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E939DDB-3449-2E40-A0CE-FD6D43196F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A4F64C-3CB6-1846-91E4-A582C6A28D43}"/>
              </a:ext>
            </a:extLst>
          </p:cNvPr>
          <p:cNvCxnSpPr/>
          <p:nvPr/>
        </p:nvCxnSpPr>
        <p:spPr>
          <a:xfrm>
            <a:off x="8555455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3F548C-F4C2-374E-8A94-6A2AC2F6C9D2}"/>
              </a:ext>
            </a:extLst>
          </p:cNvPr>
          <p:cNvCxnSpPr/>
          <p:nvPr/>
        </p:nvCxnSpPr>
        <p:spPr>
          <a:xfrm>
            <a:off x="8592381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9ACFBE-6555-7640-87D0-2318C00A5566}"/>
              </a:ext>
            </a:extLst>
          </p:cNvPr>
          <p:cNvCxnSpPr>
            <a:cxnSpLocks/>
          </p:cNvCxnSpPr>
          <p:nvPr/>
        </p:nvCxnSpPr>
        <p:spPr>
          <a:xfrm>
            <a:off x="8617227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7FAAA13-9E00-A04C-B28D-0D02FD9F593C}"/>
              </a:ext>
            </a:extLst>
          </p:cNvPr>
          <p:cNvSpPr txBox="1"/>
          <p:nvPr/>
        </p:nvSpPr>
        <p:spPr>
          <a:xfrm rot="5400000">
            <a:off x="8388192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CBE29B5-E587-1046-BDF8-D216412B4C59}"/>
              </a:ext>
            </a:extLst>
          </p:cNvPr>
          <p:cNvCxnSpPr>
            <a:cxnSpLocks/>
          </p:cNvCxnSpPr>
          <p:nvPr/>
        </p:nvCxnSpPr>
        <p:spPr>
          <a:xfrm>
            <a:off x="8682659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6CFB57-DCED-5144-914A-B6BEBCBCCAF1}"/>
              </a:ext>
            </a:extLst>
          </p:cNvPr>
          <p:cNvGrpSpPr/>
          <p:nvPr/>
        </p:nvGrpSpPr>
        <p:grpSpPr>
          <a:xfrm>
            <a:off x="9858307" y="5134348"/>
            <a:ext cx="914398" cy="461665"/>
            <a:chOff x="9342783" y="1192696"/>
            <a:chExt cx="2011017" cy="1019419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A1CA434-843D-1B48-A54D-35C22E394DF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D6228C-F7F0-3A43-932A-3C474B0BC97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90DCC1C-5810-A145-8514-8720268552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999316D-A7F8-424A-90EA-8E3472C1E23F}"/>
              </a:ext>
            </a:extLst>
          </p:cNvPr>
          <p:cNvSpPr txBox="1"/>
          <p:nvPr/>
        </p:nvSpPr>
        <p:spPr>
          <a:xfrm>
            <a:off x="8309990" y="6202921"/>
            <a:ext cx="3793778" cy="4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120 Kilobit/s == 1% of </a:t>
            </a:r>
            <a:r>
              <a:rPr lang="en-US" sz="2400" dirty="0" err="1">
                <a:solidFill>
                  <a:srgbClr val="C00000"/>
                </a:solidFill>
                <a:latin typeface="Helvetica" pitchFamily="2" charset="0"/>
              </a:rPr>
              <a:t>bw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61E4E8-7C81-FF47-9E5A-1E4A19922055}"/>
              </a:ext>
            </a:extLst>
          </p:cNvPr>
          <p:cNvSpPr txBox="1"/>
          <p:nvPr/>
        </p:nvSpPr>
        <p:spPr>
          <a:xfrm>
            <a:off x="8481875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79775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2F1566B4-D112-DD4F-9C3D-D27809CC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690" y="3011828"/>
            <a:ext cx="2224686" cy="2103470"/>
          </a:xfrm>
          <a:prstGeom prst="rect">
            <a:avLst/>
          </a:prstGeom>
        </p:spPr>
      </p:pic>
      <p:pic>
        <p:nvPicPr>
          <p:cNvPr id="11" name="Picture 10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5B7F0B1B-272B-254A-8112-9865DA412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05" y="3011828"/>
            <a:ext cx="2312448" cy="2186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613C1A-0784-4F4C-8C6A-96B839AD8A4B}"/>
              </a:ext>
            </a:extLst>
          </p:cNvPr>
          <p:cNvSpPr txBox="1"/>
          <p:nvPr/>
        </p:nvSpPr>
        <p:spPr>
          <a:xfrm>
            <a:off x="1223960" y="530732"/>
            <a:ext cx="10301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Sending one packet per RTT makes the data transfer rate limited by the 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time</a:t>
            </a:r>
            <a:r>
              <a:rPr lang="en-US" sz="3600" dirty="0">
                <a:latin typeface="Helvetica" pitchFamily="2" charset="0"/>
              </a:rPr>
              <a:t> between the endpoints, rather than the 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bandwidth</a:t>
            </a:r>
            <a:r>
              <a:rPr lang="en-US" sz="3600" dirty="0">
                <a:latin typeface="Helvetica" pitchFamily="2" charset="0"/>
              </a:rPr>
              <a:t>.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037B952-0398-BB4C-9959-01D4051BE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2" y="2773900"/>
            <a:ext cx="4285626" cy="3030803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BB2F944-C21F-704E-8751-F0B828B3C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22" y="2773899"/>
            <a:ext cx="4285626" cy="303080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89BF0D1-422B-254A-83BC-13B34D7FD7A2}"/>
              </a:ext>
            </a:extLst>
          </p:cNvPr>
          <p:cNvGrpSpPr/>
          <p:nvPr/>
        </p:nvGrpSpPr>
        <p:grpSpPr>
          <a:xfrm>
            <a:off x="8059048" y="3333985"/>
            <a:ext cx="1053682" cy="1067426"/>
            <a:chOff x="3656094" y="5265652"/>
            <a:chExt cx="1053682" cy="1067426"/>
          </a:xfrm>
        </p:grpSpPr>
        <p:pic>
          <p:nvPicPr>
            <p:cNvPr id="10" name="Picture 9" descr="Shape, rectangle&#10;&#10;Description automatically generated">
              <a:extLst>
                <a:ext uri="{FF2B5EF4-FFF2-40B4-BE49-F238E27FC236}">
                  <a16:creationId xmlns:a16="http://schemas.microsoft.com/office/drawing/2014/main" id="{DFBF782F-C262-4E4E-8618-F73441F8F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6094" y="5639436"/>
              <a:ext cx="406085" cy="330534"/>
            </a:xfrm>
            <a:prstGeom prst="rect">
              <a:avLst/>
            </a:prstGeom>
          </p:spPr>
        </p:pic>
        <p:pic>
          <p:nvPicPr>
            <p:cNvPr id="13" name="Picture 12" descr="Shape, rectangle&#10;&#10;Description automatically generated">
              <a:extLst>
                <a:ext uri="{FF2B5EF4-FFF2-40B4-BE49-F238E27FC236}">
                  <a16:creationId xmlns:a16="http://schemas.microsoft.com/office/drawing/2014/main" id="{CE6675B7-B439-F148-AF6C-7354A1E2F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02" y="5636325"/>
              <a:ext cx="406085" cy="330534"/>
            </a:xfrm>
            <a:prstGeom prst="rect">
              <a:avLst/>
            </a:prstGeom>
          </p:spPr>
        </p:pic>
        <p:pic>
          <p:nvPicPr>
            <p:cNvPr id="14" name="Picture 13" descr="Shape, rectangle&#10;&#10;Description automatically generated">
              <a:extLst>
                <a:ext uri="{FF2B5EF4-FFF2-40B4-BE49-F238E27FC236}">
                  <a16:creationId xmlns:a16="http://schemas.microsoft.com/office/drawing/2014/main" id="{FFFF73E9-D030-FE49-AAD4-88342AD0E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0977" y="5645246"/>
              <a:ext cx="406085" cy="330534"/>
            </a:xfrm>
            <a:prstGeom prst="rect">
              <a:avLst/>
            </a:prstGeom>
          </p:spPr>
        </p:pic>
        <p:pic>
          <p:nvPicPr>
            <p:cNvPr id="15" name="Picture 14" descr="Shape, rectangle&#10;&#10;Description automatically generated">
              <a:extLst>
                <a:ext uri="{FF2B5EF4-FFF2-40B4-BE49-F238E27FC236}">
                  <a16:creationId xmlns:a16="http://schemas.microsoft.com/office/drawing/2014/main" id="{046F5E86-8095-8E42-902A-1D118F433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6094" y="5996734"/>
              <a:ext cx="406085" cy="330534"/>
            </a:xfrm>
            <a:prstGeom prst="rect">
              <a:avLst/>
            </a:prstGeom>
          </p:spPr>
        </p:pic>
        <p:pic>
          <p:nvPicPr>
            <p:cNvPr id="16" name="Picture 15" descr="Shape, rectangle&#10;&#10;Description automatically generated">
              <a:extLst>
                <a:ext uri="{FF2B5EF4-FFF2-40B4-BE49-F238E27FC236}">
                  <a16:creationId xmlns:a16="http://schemas.microsoft.com/office/drawing/2014/main" id="{48BCBEDB-A700-5A48-B822-18C1709A0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02" y="5993623"/>
              <a:ext cx="406085" cy="330534"/>
            </a:xfrm>
            <a:prstGeom prst="rect">
              <a:avLst/>
            </a:prstGeom>
          </p:spPr>
        </p:pic>
        <p:pic>
          <p:nvPicPr>
            <p:cNvPr id="17" name="Picture 16" descr="Shape, rectangle&#10;&#10;Description automatically generated">
              <a:extLst>
                <a:ext uri="{FF2B5EF4-FFF2-40B4-BE49-F238E27FC236}">
                  <a16:creationId xmlns:a16="http://schemas.microsoft.com/office/drawing/2014/main" id="{8606CF9F-7CDB-FF41-AC19-BD138E303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0977" y="6002544"/>
              <a:ext cx="406085" cy="330534"/>
            </a:xfrm>
            <a:prstGeom prst="rect">
              <a:avLst/>
            </a:prstGeom>
          </p:spPr>
        </p:pic>
        <p:pic>
          <p:nvPicPr>
            <p:cNvPr id="18" name="Picture 17" descr="Shape, rectangle&#10;&#10;Description automatically generated">
              <a:extLst>
                <a:ext uri="{FF2B5EF4-FFF2-40B4-BE49-F238E27FC236}">
                  <a16:creationId xmlns:a16="http://schemas.microsoft.com/office/drawing/2014/main" id="{B8869DBA-AEAC-B14E-BD85-33491EE01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8808" y="5268763"/>
              <a:ext cx="406085" cy="330534"/>
            </a:xfrm>
            <a:prstGeom prst="rect">
              <a:avLst/>
            </a:prstGeom>
          </p:spPr>
        </p:pic>
        <p:pic>
          <p:nvPicPr>
            <p:cNvPr id="19" name="Picture 18" descr="Shape, rectangle&#10;&#10;Description automatically generated">
              <a:extLst>
                <a:ext uri="{FF2B5EF4-FFF2-40B4-BE49-F238E27FC236}">
                  <a16:creationId xmlns:a16="http://schemas.microsoft.com/office/drawing/2014/main" id="{0FF6D313-B5C8-A343-AEB4-C9CD22CEE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8916" y="5265652"/>
              <a:ext cx="406085" cy="330534"/>
            </a:xfrm>
            <a:prstGeom prst="rect">
              <a:avLst/>
            </a:prstGeom>
          </p:spPr>
        </p:pic>
        <p:pic>
          <p:nvPicPr>
            <p:cNvPr id="20" name="Picture 19" descr="Shape, rectangle&#10;&#10;Description automatically generated">
              <a:extLst>
                <a:ext uri="{FF2B5EF4-FFF2-40B4-BE49-F238E27FC236}">
                  <a16:creationId xmlns:a16="http://schemas.microsoft.com/office/drawing/2014/main" id="{34308211-29CB-E84C-9589-E94F07C61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3691" y="5274573"/>
              <a:ext cx="406085" cy="330534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BEA8458-8727-194E-8CB0-205E9EE74E4B}"/>
              </a:ext>
            </a:extLst>
          </p:cNvPr>
          <p:cNvSpPr txBox="1"/>
          <p:nvPr/>
        </p:nvSpPr>
        <p:spPr>
          <a:xfrm>
            <a:off x="153859" y="5386103"/>
            <a:ext cx="304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Ensure you got the (one) box safely; make N trips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32DA7A-B498-E846-B224-0028E3908AEA}"/>
              </a:ext>
            </a:extLst>
          </p:cNvPr>
          <p:cNvSpPr txBox="1"/>
          <p:nvPr/>
        </p:nvSpPr>
        <p:spPr>
          <a:xfrm>
            <a:off x="153859" y="5989245"/>
            <a:ext cx="304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Ensure you get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 </a:t>
            </a:r>
            <a:r>
              <a:rPr lang="en-US" dirty="0">
                <a:latin typeface="Helvetica" pitchFamily="2" charset="0"/>
              </a:rPr>
              <a:t>boxes safely; make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just 1 trip!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782753-6AA7-464F-AF48-F2B0B5A27690}"/>
              </a:ext>
            </a:extLst>
          </p:cNvPr>
          <p:cNvSpPr txBox="1"/>
          <p:nvPr/>
        </p:nvSpPr>
        <p:spPr>
          <a:xfrm>
            <a:off x="4379494" y="5852419"/>
            <a:ext cx="6677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Keep many packets in flight</a:t>
            </a:r>
          </a:p>
        </p:txBody>
      </p:sp>
    </p:spTree>
    <p:extLst>
      <p:ext uri="{BB962C8B-B14F-4D97-AF65-F5344CB8AC3E}">
        <p14:creationId xmlns:p14="http://schemas.microsoft.com/office/powerpoint/2010/main" val="363561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-0.0412 L -0.33334 -0.041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-0.03194 L -0.33256 -0.03194 " pathEditMode="relative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4721-D238-BF4B-B785-6942BB09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reliable data transfer efficient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F0F72-01A3-BB4D-A9F3-3BD1AED28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97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1D01-0CF3-3A46-8355-E206F999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Pipelined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55DF8-CFBE-BA43-86AB-DF7E30A0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Data in flight:</a:t>
            </a:r>
            <a:r>
              <a:rPr lang="en-US" dirty="0"/>
              <a:t> data that has been sent, but sender hasn’t yet received ACKs from the receiver</a:t>
            </a:r>
          </a:p>
          <a:p>
            <a:pPr lvl="1"/>
            <a:r>
              <a:rPr lang="en-US" dirty="0"/>
              <a:t>Note: can refer to packets in flight or bytes in flight</a:t>
            </a:r>
          </a:p>
          <a:p>
            <a:r>
              <a:rPr lang="en-US" dirty="0"/>
              <a:t>New packets sent at the same time as older ones still in flight</a:t>
            </a:r>
          </a:p>
          <a:p>
            <a:r>
              <a:rPr lang="en-US" dirty="0"/>
              <a:t>New packets sent at the same time as ACKs are returning</a:t>
            </a:r>
          </a:p>
          <a:p>
            <a:r>
              <a:rPr lang="en-US" dirty="0"/>
              <a:t>More data moving in same time!</a:t>
            </a:r>
          </a:p>
          <a:p>
            <a:r>
              <a:rPr lang="en-US" dirty="0"/>
              <a:t>Improves </a:t>
            </a:r>
            <a:r>
              <a:rPr lang="en-US" dirty="0">
                <a:solidFill>
                  <a:srgbClr val="C00000"/>
                </a:solidFill>
              </a:rPr>
              <a:t>throughput</a:t>
            </a:r>
          </a:p>
          <a:p>
            <a:pPr lvl="1"/>
            <a:r>
              <a:rPr lang="en-US" dirty="0"/>
              <a:t>Rate of data transfer</a:t>
            </a:r>
          </a:p>
        </p:txBody>
      </p:sp>
      <p:pic>
        <p:nvPicPr>
          <p:cNvPr id="4" name="Picture 4" descr="rdt_pipelined1">
            <a:extLst>
              <a:ext uri="{FF2B5EF4-FFF2-40B4-BE49-F238E27FC236}">
                <a16:creationId xmlns:a16="http://schemas.microsoft.com/office/drawing/2014/main" id="{B7B53C58-3228-984F-A5B7-37405C125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94" y="4049195"/>
            <a:ext cx="5688932" cy="250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86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593981" cy="4968849"/>
          </a:xfrm>
        </p:spPr>
        <p:txBody>
          <a:bodyPr>
            <a:normAutofit/>
          </a:bodyPr>
          <a:lstStyle/>
          <a:p>
            <a:r>
              <a:rPr lang="en-US" dirty="0"/>
              <a:t>Stop and wait: send 1 packet per RTT</a:t>
            </a:r>
          </a:p>
          <a:p>
            <a:endParaRPr lang="en-US" dirty="0"/>
          </a:p>
          <a:p>
            <a:r>
              <a:rPr lang="en-US" dirty="0"/>
              <a:t>Pipelined: send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packets per RTT</a:t>
            </a:r>
          </a:p>
          <a:p>
            <a:endParaRPr lang="en-US" dirty="0"/>
          </a:p>
          <a:p>
            <a:r>
              <a:rPr lang="en-US" dirty="0"/>
              <a:t>If there are N packets in flight, throughput improves by </a:t>
            </a:r>
            <a:r>
              <a:rPr lang="en-US" dirty="0">
                <a:solidFill>
                  <a:srgbClr val="C00000"/>
                </a:solidFill>
              </a:rPr>
              <a:t>N times </a:t>
            </a:r>
            <a:r>
              <a:rPr lang="en-US" dirty="0"/>
              <a:t>compared to stop-and-wait!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 flipH="1">
            <a:off x="8817668" y="2501219"/>
            <a:ext cx="24846" cy="239563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55659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2E8CC8-7C7B-2A43-97B5-026A765CBB28}"/>
              </a:ext>
            </a:extLst>
          </p:cNvPr>
          <p:cNvSpPr txBox="1"/>
          <p:nvPr/>
        </p:nvSpPr>
        <p:spPr>
          <a:xfrm>
            <a:off x="697830" y="1407695"/>
            <a:ext cx="110570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dirty="0">
                <a:latin typeface="Helvetica" pitchFamily="2" charset="0"/>
              </a:rPr>
              <a:t>Pipelining makes reliable data transfer efficient.</a:t>
            </a:r>
          </a:p>
          <a:p>
            <a:pPr algn="ctr"/>
            <a:endParaRPr lang="en-US" sz="3800" dirty="0">
              <a:latin typeface="Helvetica" pitchFamily="2" charset="0"/>
            </a:endParaRPr>
          </a:p>
          <a:p>
            <a:pPr algn="ctr"/>
            <a:r>
              <a:rPr lang="en-US" sz="3800" dirty="0">
                <a:solidFill>
                  <a:srgbClr val="C00000"/>
                </a:solidFill>
                <a:latin typeface="Helvetica" pitchFamily="2" charset="0"/>
              </a:rPr>
              <a:t>However, pipelining also makes it more complex.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CAAD8-7FC7-6B45-B3A1-6244BA741755}"/>
              </a:ext>
            </a:extLst>
          </p:cNvPr>
          <p:cNvSpPr txBox="1"/>
          <p:nvPr/>
        </p:nvSpPr>
        <p:spPr>
          <a:xfrm>
            <a:off x="3838075" y="4496198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were successfully delivered?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6D161D-2106-7243-9A41-8CE2364150B5}"/>
              </a:ext>
            </a:extLst>
          </p:cNvPr>
          <p:cNvSpPr txBox="1"/>
          <p:nvPr/>
        </p:nvSpPr>
        <p:spPr>
          <a:xfrm>
            <a:off x="7527760" y="5293894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should the sender retransmit?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409C0-48EB-6546-BBEC-8C8364FD2685}"/>
              </a:ext>
            </a:extLst>
          </p:cNvPr>
          <p:cNvSpPr txBox="1"/>
          <p:nvPr/>
        </p:nvSpPr>
        <p:spPr>
          <a:xfrm>
            <a:off x="826170" y="3542091"/>
            <a:ext cx="410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Which packets are currently in flight?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246167-4A27-C347-85EE-33748D316462}"/>
              </a:ext>
            </a:extLst>
          </p:cNvPr>
          <p:cNvSpPr/>
          <p:nvPr/>
        </p:nvSpPr>
        <p:spPr>
          <a:xfrm>
            <a:off x="826170" y="3369438"/>
            <a:ext cx="4102769" cy="1299411"/>
          </a:xfrm>
          <a:prstGeom prst="ellipse">
            <a:avLst/>
          </a:prstGeom>
          <a:solidFill>
            <a:schemeClr val="accent4">
              <a:lumMod val="40000"/>
              <a:lumOff val="60000"/>
              <a:alpha val="54391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4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884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65E52-DAD4-31B5-966A-2B86A6311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6536-929F-680F-A8B1-DB25FBD3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D4CFE-F5D4-1457-2D78-6907EC7F53C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65E75-7B32-35FA-F812-8256D9B6A4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2F60E0-59F9-29BB-2CC9-0A6C8757C62D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AF5DA0-940B-4A8B-610A-E966681599C3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4960B-E2D8-40B8-CBAC-41BAC5A55070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B7A09-01EB-7873-A59A-BEE2131CB922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7355B-0B67-1154-49C0-F47A24B44895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D5AC9E-9CC1-9690-BAB4-2F54126BCF2C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3D8984-DBE9-2557-332E-4ACD044C8E6B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6DDAC-CE3E-2205-227E-F324239E8C97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B30A07-ECDF-5F29-D266-EB5F05EE65BA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2FB083-B3F7-9A7A-7459-D1F71B5DD309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1BCFE8-9751-DAD9-EB62-6236A8391D67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9DC65F-6E9D-CFB8-E953-76672EEF559D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391CF00-DA04-33FA-49CB-AF13A21EB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E8B932-8A99-11FE-DCEE-94854C883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E7C540-60FC-E9C4-5665-E241BEE38D8E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625D5D-50D2-7E9D-325E-5FA87B0E10E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7329C7-FF3B-5394-518C-FFF4344D4041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99CA12-5310-2A72-E844-46E6417B01F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0FB2AF-BF1C-EBCD-9C65-A48BFB5CB54A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4B021B3-F10B-6C00-C7C9-7C7D58D0AA9C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068B9FE1-47CC-E37D-7BAE-31D45C674ADE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962AB2-E340-11AE-9B6D-B042FAE75977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FCCCA675-973C-01A7-8701-3039F00067E0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9B0F631F-74D4-0EEB-8963-6E7BE6E6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99014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FFFF"/>
                </a:solidFill>
              </a:rPr>
              <a:t>Tp</a:t>
            </a:r>
            <a:r>
              <a:rPr lang="en-US" altLang="en-US" sz="2400" dirty="0">
                <a:solidFill>
                  <a:srgbClr val="FFFFFF"/>
                </a:solidFill>
              </a:rPr>
              <a:t> Protocol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1E0F5A10-C781-4BA9-9DD5-84A93F43E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86079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port,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2744710-40E3-38FD-5EE0-DF0EBB418934}"/>
              </a:ext>
            </a:extLst>
          </p:cNvPr>
          <p:cNvGrpSpPr/>
          <p:nvPr/>
        </p:nvGrpSpPr>
        <p:grpSpPr>
          <a:xfrm>
            <a:off x="10670715" y="332359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0F1F7A41-10A3-972F-4F3E-291BE35BC7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9F5164BC-7B66-C4CD-4B6B-9EE4D356E6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B483F68-30EA-7891-995A-5A595E8375B7}"/>
              </a:ext>
            </a:extLst>
          </p:cNvPr>
          <p:cNvGrpSpPr/>
          <p:nvPr/>
        </p:nvGrpSpPr>
        <p:grpSpPr>
          <a:xfrm>
            <a:off x="10672302" y="440426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4ECD5875-9BA7-1FEA-4C53-E6481C0EA3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19A5EB97-D55B-F544-D687-45C3B367FC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F646279D-6E0D-C6CB-E9E1-94B302D4D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E858EA44-9E2A-37DF-FB4C-9755A6DEC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73" y="1373267"/>
            <a:ext cx="918599" cy="5603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549075-86EB-7A06-F1E7-D32D982FCDA1}"/>
              </a:ext>
            </a:extLst>
          </p:cNvPr>
          <p:cNvCxnSpPr/>
          <p:nvPr/>
        </p:nvCxnSpPr>
        <p:spPr>
          <a:xfrm flipH="1">
            <a:off x="7802291" y="1915504"/>
            <a:ext cx="2666794" cy="7981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CA44BC8-859B-01AE-1B9B-4F4B16B9AAE1}"/>
              </a:ext>
            </a:extLst>
          </p:cNvPr>
          <p:cNvCxnSpPr>
            <a:cxnSpLocks/>
          </p:cNvCxnSpPr>
          <p:nvPr/>
        </p:nvCxnSpPr>
        <p:spPr>
          <a:xfrm flipH="1">
            <a:off x="10312303" y="2067480"/>
            <a:ext cx="1120412" cy="65035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39A0373-C3B9-E407-CFD6-4A66AB750E06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4681CF-9639-861B-5901-F90F1B0D063F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42F064-30F2-403B-CD32-38BC3353F06A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56805F-DAAB-4BDD-CA0A-0A5970938FDA}"/>
              </a:ext>
            </a:extLst>
          </p:cNvPr>
          <p:cNvCxnSpPr>
            <a:cxnSpLocks/>
          </p:cNvCxnSpPr>
          <p:nvPr/>
        </p:nvCxnSpPr>
        <p:spPr>
          <a:xfrm flipV="1">
            <a:off x="4469918" y="2619970"/>
            <a:ext cx="668611" cy="216538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E57320-4D8D-8B68-2C7E-373A6DE8D1CF}"/>
              </a:ext>
            </a:extLst>
          </p:cNvPr>
          <p:cNvSpPr txBox="1"/>
          <p:nvPr/>
        </p:nvSpPr>
        <p:spPr>
          <a:xfrm>
            <a:off x="7556698" y="227557"/>
            <a:ext cx="42355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0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000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161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5B78-D87B-0D49-8AFD-E39AB8E9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sockets and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FE3E-9C07-9441-B104-A294700E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iperf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–s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iperf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–s -u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9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7E82-695A-6569-80CB-CCBE7D34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Checksum, why you being weird?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3B00-232D-F575-9E66-80F02564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366"/>
            <a:ext cx="10515600" cy="547063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Need a function that is fast to compute, catches likely errors, and easy to verify. Some design considerations:</a:t>
            </a:r>
          </a:p>
          <a:p>
            <a:r>
              <a:rPr lang="en-US" dirty="0"/>
              <a:t>Basic bit-wise: AND, OR: many inputs map to the same output</a:t>
            </a:r>
          </a:p>
          <a:p>
            <a:r>
              <a:rPr lang="en-US" dirty="0"/>
              <a:t>XOR: can catch single bit-flips, but not an even number of 1s/0s flipping</a:t>
            </a:r>
          </a:p>
          <a:p>
            <a:pPr lvl="1"/>
            <a:r>
              <a:rPr lang="en-US" dirty="0"/>
              <a:t>Some sort of addition is preferable to this (carries will show errors)</a:t>
            </a:r>
          </a:p>
          <a:p>
            <a:r>
              <a:rPr lang="en-US" dirty="0">
                <a:solidFill>
                  <a:srgbClr val="C00000"/>
                </a:solidFill>
              </a:rPr>
              <a:t>Addition </a:t>
            </a:r>
            <a:r>
              <a:rPr lang="en-US" dirty="0"/>
              <a:t>is commutative, associative, has an identity element (0), is efficient to calculate</a:t>
            </a:r>
          </a:p>
          <a:p>
            <a:pPr lvl="1"/>
            <a:r>
              <a:rPr lang="en-US" dirty="0"/>
              <a:t>Checksum can appear anywhere in the packet</a:t>
            </a:r>
          </a:p>
          <a:p>
            <a:pPr lvl="1"/>
            <a:r>
              <a:rPr lang="en-US" dirty="0"/>
              <a:t>Compute checksum by placing a 0 in place originally</a:t>
            </a:r>
          </a:p>
          <a:p>
            <a:pPr lvl="1"/>
            <a:r>
              <a:rPr lang="en-US" dirty="0"/>
              <a:t>Use operations at the natural bit-width of the machine (16 bits was common)</a:t>
            </a:r>
          </a:p>
          <a:p>
            <a:r>
              <a:rPr lang="en-US" dirty="0"/>
              <a:t>(Regular) two’s complement addition: errors in higher order bit positions can be missed (the final carry-out bit isn’t part of the checksum)</a:t>
            </a:r>
          </a:p>
          <a:p>
            <a:pPr lvl="1"/>
            <a:r>
              <a:rPr lang="en-US" dirty="0"/>
              <a:t>One’s complement: adding the final carry-out to the result helps </a:t>
            </a:r>
            <a:r>
              <a:rPr lang="en-US" dirty="0">
                <a:sym typeface="Wingdings" pitchFamily="2" charset="2"/>
              </a:rPr>
              <a:t> </a:t>
            </a:r>
            <a:endParaRPr lang="en-US" dirty="0"/>
          </a:p>
          <a:p>
            <a:r>
              <a:rPr lang="en-US" dirty="0"/>
              <a:t>Why complement? Why not compare the checksum rather than to 0?</a:t>
            </a:r>
          </a:p>
          <a:p>
            <a:pPr lvl="1"/>
            <a:r>
              <a:rPr lang="en-US" dirty="0"/>
              <a:t>CPUs have ways of detecting if the last result was 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EC3E6-046F-9FEE-EDF9-2643CF4DF092}"/>
              </a:ext>
            </a:extLst>
          </p:cNvPr>
          <p:cNvSpPr txBox="1"/>
          <p:nvPr/>
        </p:nvSpPr>
        <p:spPr>
          <a:xfrm>
            <a:off x="8551818" y="103515"/>
            <a:ext cx="343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Not on the exam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E74A4-16BF-0CA0-CD49-0EAB2673157F}"/>
              </a:ext>
            </a:extLst>
          </p:cNvPr>
          <p:cNvSpPr txBox="1"/>
          <p:nvPr/>
        </p:nvSpPr>
        <p:spPr>
          <a:xfrm>
            <a:off x="592183" y="1804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/doc/html/rfc1071</a:t>
            </a:r>
          </a:p>
        </p:txBody>
      </p:sp>
    </p:spTree>
    <p:extLst>
      <p:ext uri="{BB962C8B-B14F-4D97-AF65-F5344CB8AC3E}">
        <p14:creationId xmlns:p14="http://schemas.microsoft.com/office/powerpoint/2010/main" val="116035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A7E5-1C8D-704E-BC7A-1EF6D1C2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9C325-ED98-7B4D-AC4D-60DADE877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12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AE12D00F-46A1-452D-9E5F-D6B20CD8FE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8877" y="1790514"/>
            <a:ext cx="5746753" cy="506748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Best effort service</a:t>
            </a:r>
            <a:endParaRPr lang="en-US" altLang="en-US" dirty="0"/>
          </a:p>
          <a:p>
            <a:pPr lvl="1"/>
            <a:r>
              <a:rPr lang="en-US" altLang="en-US" dirty="0"/>
              <a:t>UDP segments may be lost, corrupted, reordered</a:t>
            </a:r>
          </a:p>
          <a:p>
            <a:r>
              <a:rPr lang="en-US" altLang="en-US" dirty="0"/>
              <a:t>UDP is </a:t>
            </a:r>
            <a:r>
              <a:rPr lang="en-US" altLang="en-US" dirty="0">
                <a:solidFill>
                  <a:srgbClr val="C00000"/>
                </a:solidFill>
              </a:rPr>
              <a:t>connectionless</a:t>
            </a:r>
          </a:p>
          <a:p>
            <a:pPr lvl="1"/>
            <a:r>
              <a:rPr lang="en-US" altLang="en-US" dirty="0"/>
              <a:t>Each UDP segment handled </a:t>
            </a:r>
            <a:r>
              <a:rPr lang="en-US" altLang="en-US" dirty="0">
                <a:solidFill>
                  <a:srgbClr val="C00000"/>
                </a:solidFill>
              </a:rPr>
              <a:t>independently</a:t>
            </a:r>
            <a:r>
              <a:rPr lang="en-US" altLang="en-US" dirty="0"/>
              <a:t> of others (i.e. no “memory” across packets)</a:t>
            </a:r>
          </a:p>
          <a:p>
            <a:r>
              <a:rPr lang="en-US" altLang="en-US" dirty="0"/>
              <a:t>Suitable for one-off </a:t>
            </a:r>
            <a:r>
              <a:rPr lang="en-US" altLang="en-US" dirty="0" err="1"/>
              <a:t>req</a:t>
            </a:r>
            <a:r>
              <a:rPr lang="en-US" altLang="en-US" dirty="0"/>
              <a:t>/</a:t>
            </a:r>
            <a:r>
              <a:rPr lang="en-US" altLang="en-US" dirty="0" err="1"/>
              <a:t>resp</a:t>
            </a:r>
            <a:endParaRPr lang="en-US" altLang="en-US" dirty="0"/>
          </a:p>
          <a:p>
            <a:pPr lvl="1"/>
            <a:r>
              <a:rPr lang="en-US" altLang="en-US" dirty="0"/>
              <a:t>E.g., DNS uses UDP</a:t>
            </a:r>
          </a:p>
          <a:p>
            <a:r>
              <a:rPr lang="en-US" altLang="en-US" dirty="0"/>
              <a:t>Early multimedia apps used UDP</a:t>
            </a:r>
          </a:p>
          <a:p>
            <a:pPr lvl="1"/>
            <a:r>
              <a:rPr lang="en-US" altLang="en-US" dirty="0"/>
              <a:t>Delay-sensitive but loss tolerant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BA81EE5-228E-4011-963A-319D8B720BE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940138" y="1790514"/>
            <a:ext cx="6095999" cy="476010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600" dirty="0"/>
              <a:t>Why are UDP’s guarantees even okay?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C00000"/>
                </a:solidFill>
              </a:rPr>
              <a:t>Simple &amp; low overhead</a:t>
            </a:r>
            <a:r>
              <a:rPr lang="en-US" altLang="en-US" sz="2600" dirty="0"/>
              <a:t> compared to TCP:</a:t>
            </a:r>
          </a:p>
          <a:p>
            <a:r>
              <a:rPr lang="en-US" altLang="en-US" dirty="0"/>
              <a:t>No delays due to “connection establishment” (which TCP does)</a:t>
            </a:r>
          </a:p>
          <a:p>
            <a:pPr lvl="1"/>
            <a:r>
              <a:rPr lang="en-US" altLang="en-US" sz="2200" dirty="0"/>
              <a:t>UDP can send a packet immediately</a:t>
            </a:r>
          </a:p>
          <a:p>
            <a:r>
              <a:rPr lang="en-US" altLang="en-US" dirty="0"/>
              <a:t>Small segment header (TCP’s is larger)</a:t>
            </a:r>
          </a:p>
          <a:p>
            <a:r>
              <a:rPr lang="en-US" altLang="en-US" dirty="0"/>
              <a:t>UDP can blast data without control</a:t>
            </a:r>
          </a:p>
          <a:p>
            <a:pPr lvl="1"/>
            <a:r>
              <a:rPr lang="en-US" altLang="en-US" sz="2000" dirty="0"/>
              <a:t>TCP is more balanced and measured</a:t>
            </a:r>
          </a:p>
          <a:p>
            <a:r>
              <a:rPr lang="en-US" altLang="en-US" dirty="0"/>
              <a:t>Less memory for connection “state” at sender &amp; receiver relative to TCP</a:t>
            </a:r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1319B-D94A-0240-828B-F30D8F44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UDP: User Datagram Protocol </a:t>
            </a:r>
            <a:r>
              <a:rPr lang="en-US" altLang="en-US" sz="2800" dirty="0"/>
              <a:t>[RFC 768]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9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UDP segment structure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2F845C2A-85CC-EC4C-BEFF-8D169B64C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6570" y="480379"/>
            <a:ext cx="30294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segment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(UDP header + data)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F89748-C322-3E46-8991-9E7B9472A0A1}"/>
              </a:ext>
            </a:extLst>
          </p:cNvPr>
          <p:cNvGrpSpPr/>
          <p:nvPr/>
        </p:nvGrpSpPr>
        <p:grpSpPr>
          <a:xfrm>
            <a:off x="6100760" y="1986295"/>
            <a:ext cx="3905309" cy="539203"/>
            <a:chOff x="6100760" y="1986295"/>
            <a:chExt cx="3905309" cy="539203"/>
          </a:xfrm>
        </p:grpSpPr>
        <p:sp>
          <p:nvSpPr>
            <p:cNvPr id="12" name="Text Box 70">
              <a:extLst>
                <a:ext uri="{FF2B5EF4-FFF2-40B4-BE49-F238E27FC236}">
                  <a16:creationId xmlns:a16="http://schemas.microsoft.com/office/drawing/2014/main" id="{253A6192-9DC2-5F48-B1B0-ACE65E963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577" y="2024740"/>
              <a:ext cx="109196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16 bits</a:t>
              </a:r>
            </a:p>
          </p:txBody>
        </p:sp>
        <p:sp>
          <p:nvSpPr>
            <p:cNvPr id="14" name="Line 72">
              <a:extLst>
                <a:ext uri="{FF2B5EF4-FFF2-40B4-BE49-F238E27FC236}">
                  <a16:creationId xmlns:a16="http://schemas.microsoft.com/office/drawing/2014/main" id="{6838FCEB-D523-1341-91DB-F780C40AB8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6100760" y="2515973"/>
              <a:ext cx="1962299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Helvetica" pitchFamily="2" charset="0"/>
              </a:endParaRPr>
            </a:p>
          </p:txBody>
        </p:sp>
        <p:sp>
          <p:nvSpPr>
            <p:cNvPr id="23" name="Text Box 70">
              <a:extLst>
                <a:ext uri="{FF2B5EF4-FFF2-40B4-BE49-F238E27FC236}">
                  <a16:creationId xmlns:a16="http://schemas.microsoft.com/office/drawing/2014/main" id="{19DE2F09-8B2B-B34C-9704-8888EDECC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0587" y="1986295"/>
              <a:ext cx="109196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16 bits</a:t>
              </a:r>
            </a:p>
          </p:txBody>
        </p:sp>
        <p:sp>
          <p:nvSpPr>
            <p:cNvPr id="24" name="Line 72">
              <a:extLst>
                <a:ext uri="{FF2B5EF4-FFF2-40B4-BE49-F238E27FC236}">
                  <a16:creationId xmlns:a16="http://schemas.microsoft.com/office/drawing/2014/main" id="{BAC8676E-4E12-6A40-8CFF-C4AE51013E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8043770" y="2477528"/>
              <a:ext cx="1962299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Helvetica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C3AA6E-F94A-6446-A8D4-B6C76FCDDABC}"/>
              </a:ext>
            </a:extLst>
          </p:cNvPr>
          <p:cNvGrpSpPr/>
          <p:nvPr/>
        </p:nvGrpSpPr>
        <p:grpSpPr>
          <a:xfrm>
            <a:off x="338016" y="1647081"/>
            <a:ext cx="4054986" cy="4513231"/>
            <a:chOff x="205281" y="1986295"/>
            <a:chExt cx="4054986" cy="45132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C279FE-319B-9743-9D6F-23E21324E1CB}"/>
                </a:ext>
              </a:extLst>
            </p:cNvPr>
            <p:cNvGrpSpPr/>
            <p:nvPr/>
          </p:nvGrpSpPr>
          <p:grpSpPr>
            <a:xfrm>
              <a:off x="205281" y="1986295"/>
              <a:ext cx="2551987" cy="4513231"/>
              <a:chOff x="472567" y="1985463"/>
              <a:chExt cx="3026956" cy="4512399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06CEA10E-3A59-5846-805F-E5FA58953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F7911394-DDD4-584A-8C8D-13C68DE5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7DE00CCB-5BDE-E042-B476-A04D556B8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2B2D73E5-99F3-9A45-8E10-5C76B1317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E1EFAD1D-598E-2F4C-B886-6F838C0A2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896" y="2460563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3A5B17-63ED-484D-8024-ACBF66E5C1EE}"/>
                </a:ext>
              </a:extLst>
            </p:cNvPr>
            <p:cNvGrpSpPr/>
            <p:nvPr/>
          </p:nvGrpSpPr>
          <p:grpSpPr>
            <a:xfrm>
              <a:off x="3115680" y="3581396"/>
              <a:ext cx="762000" cy="304800"/>
              <a:chOff x="4113213" y="3733800"/>
              <a:chExt cx="762000" cy="304800"/>
            </a:xfrm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FBEB207F-E45F-F042-BCF0-545150727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BD44F466-D659-A14E-AC1D-1476F256D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63AD36-A102-CB46-AE25-ECE2EC90964C}"/>
                </a:ext>
              </a:extLst>
            </p:cNvPr>
            <p:cNvGrpSpPr/>
            <p:nvPr/>
          </p:nvGrpSpPr>
          <p:grpSpPr>
            <a:xfrm>
              <a:off x="3117267" y="5742710"/>
              <a:ext cx="1143000" cy="304800"/>
              <a:chOff x="4114800" y="4800600"/>
              <a:chExt cx="1143000" cy="304800"/>
            </a:xfrm>
          </p:grpSpPr>
          <p:sp>
            <p:nvSpPr>
              <p:cNvPr id="35" name="Rectangle 10">
                <a:extLst>
                  <a:ext uri="{FF2B5EF4-FFF2-40B4-BE49-F238E27FC236}">
                    <a16:creationId xmlns:a16="http://schemas.microsoft.com/office/drawing/2014/main" id="{1BF16652-C993-9349-AF23-3C62992A1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04F19A2-C184-4D41-8058-6DE0D8D97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7" name="Rectangle 12">
                <a:extLst>
                  <a:ext uri="{FF2B5EF4-FFF2-40B4-BE49-F238E27FC236}">
                    <a16:creationId xmlns:a16="http://schemas.microsoft.com/office/drawing/2014/main" id="{73F00F58-58A1-634B-B04B-7B5074123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8" name="Rectangle 13">
                <a:extLst>
                  <a:ext uri="{FF2B5EF4-FFF2-40B4-BE49-F238E27FC236}">
                    <a16:creationId xmlns:a16="http://schemas.microsoft.com/office/drawing/2014/main" id="{664823FB-A107-BE4D-A5D0-591A15C6B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21AD52-FBEA-C64F-8800-15F1D208A1B6}"/>
                </a:ext>
              </a:extLst>
            </p:cNvPr>
            <p:cNvGrpSpPr/>
            <p:nvPr/>
          </p:nvGrpSpPr>
          <p:grpSpPr>
            <a:xfrm>
              <a:off x="3117267" y="4662057"/>
              <a:ext cx="983671" cy="304801"/>
              <a:chOff x="3117267" y="4662057"/>
              <a:chExt cx="983671" cy="304801"/>
            </a:xfrm>
          </p:grpSpPr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285F122A-323C-D04E-A791-5CCB1730D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1" name="Rectangle 9">
                <a:extLst>
                  <a:ext uri="{FF2B5EF4-FFF2-40B4-BE49-F238E27FC236}">
                    <a16:creationId xmlns:a16="http://schemas.microsoft.com/office/drawing/2014/main" id="{C1D6BF7D-9D40-B94E-904F-FE65A7F51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2" name="Rectangle 4">
                <a:extLst>
                  <a:ext uri="{FF2B5EF4-FFF2-40B4-BE49-F238E27FC236}">
                    <a16:creationId xmlns:a16="http://schemas.microsoft.com/office/drawing/2014/main" id="{622790AA-61AA-2141-A485-087FD7AA7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287F0-2BF9-5B43-B3F8-7FA3F0B7A4AB}"/>
              </a:ext>
            </a:extLst>
          </p:cNvPr>
          <p:cNvCxnSpPr/>
          <p:nvPr/>
        </p:nvCxnSpPr>
        <p:spPr>
          <a:xfrm>
            <a:off x="3859602" y="2121349"/>
            <a:ext cx="2128243" cy="169412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BA3FE5-F2D5-2B4B-BA3E-454283B2852E}"/>
              </a:ext>
            </a:extLst>
          </p:cNvPr>
          <p:cNvCxnSpPr>
            <a:cxnSpLocks/>
          </p:cNvCxnSpPr>
          <p:nvPr/>
        </p:nvCxnSpPr>
        <p:spPr>
          <a:xfrm>
            <a:off x="3881806" y="2452524"/>
            <a:ext cx="2135753" cy="379095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C73AF1-A3EA-7D43-A97B-385F3890F733}"/>
              </a:ext>
            </a:extLst>
          </p:cNvPr>
          <p:cNvGrpSpPr/>
          <p:nvPr/>
        </p:nvGrpSpPr>
        <p:grpSpPr>
          <a:xfrm>
            <a:off x="3248415" y="2742470"/>
            <a:ext cx="2807425" cy="1339288"/>
            <a:chOff x="3248415" y="2742470"/>
            <a:chExt cx="2807425" cy="133928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57B305B-67BD-5545-BC77-FF3D0A04A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281" y="3904529"/>
              <a:ext cx="2431693" cy="17722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00D80D-6D81-8A40-BB2B-ACBF27601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8415" y="3573362"/>
              <a:ext cx="323614" cy="50839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2E91F8A-4491-5343-B092-84DB9795D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737" y="2742470"/>
              <a:ext cx="2110103" cy="101929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86FD2F-7531-984F-B881-BA9A911A59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775" y="3590200"/>
              <a:ext cx="502621" cy="197868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Box 24">
            <a:extLst>
              <a:ext uri="{FF2B5EF4-FFF2-40B4-BE49-F238E27FC236}">
                <a16:creationId xmlns:a16="http://schemas.microsoft.com/office/drawing/2014/main" id="{F0F35345-4A7E-D74A-A958-A6C80B7AC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8889" y="1915808"/>
            <a:ext cx="21185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Error detection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info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(more to come)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A6AFBF9-3313-F546-8EA5-F38802D73285}"/>
              </a:ext>
            </a:extLst>
          </p:cNvPr>
          <p:cNvCxnSpPr>
            <a:cxnSpLocks/>
          </p:cNvCxnSpPr>
          <p:nvPr/>
        </p:nvCxnSpPr>
        <p:spPr>
          <a:xfrm flipH="1">
            <a:off x="9769343" y="2641446"/>
            <a:ext cx="828740" cy="8395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6E4D1D-461F-2D47-80E8-34059BD9690B}"/>
              </a:ext>
            </a:extLst>
          </p:cNvPr>
          <p:cNvCxnSpPr>
            <a:cxnSpLocks/>
          </p:cNvCxnSpPr>
          <p:nvPr/>
        </p:nvCxnSpPr>
        <p:spPr>
          <a:xfrm flipH="1">
            <a:off x="7776445" y="1741764"/>
            <a:ext cx="2546194" cy="176143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03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 animBg="1"/>
      <p:bldP spid="15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1" grpId="0" animBg="1"/>
      <p:bldP spid="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UDP segment structure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C3AA6E-F94A-6446-A8D4-B6C76FCDDABC}"/>
              </a:ext>
            </a:extLst>
          </p:cNvPr>
          <p:cNvGrpSpPr/>
          <p:nvPr/>
        </p:nvGrpSpPr>
        <p:grpSpPr>
          <a:xfrm>
            <a:off x="338016" y="1647081"/>
            <a:ext cx="4054986" cy="4513231"/>
            <a:chOff x="205281" y="1986295"/>
            <a:chExt cx="4054986" cy="45132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C279FE-319B-9743-9D6F-23E21324E1CB}"/>
                </a:ext>
              </a:extLst>
            </p:cNvPr>
            <p:cNvGrpSpPr/>
            <p:nvPr/>
          </p:nvGrpSpPr>
          <p:grpSpPr>
            <a:xfrm>
              <a:off x="205281" y="1986295"/>
              <a:ext cx="2551987" cy="4513231"/>
              <a:chOff x="472567" y="1985463"/>
              <a:chExt cx="3026956" cy="4512399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06CEA10E-3A59-5846-805F-E5FA58953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F7911394-DDD4-584A-8C8D-13C68DE5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7DE00CCB-5BDE-E042-B476-A04D556B8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2B2D73E5-99F3-9A45-8E10-5C76B1317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E1EFAD1D-598E-2F4C-B886-6F838C0A2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896" y="2460563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3A5B17-63ED-484D-8024-ACBF66E5C1EE}"/>
                </a:ext>
              </a:extLst>
            </p:cNvPr>
            <p:cNvGrpSpPr/>
            <p:nvPr/>
          </p:nvGrpSpPr>
          <p:grpSpPr>
            <a:xfrm>
              <a:off x="3115680" y="3581396"/>
              <a:ext cx="762000" cy="304800"/>
              <a:chOff x="4113213" y="3733800"/>
              <a:chExt cx="762000" cy="304800"/>
            </a:xfrm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FBEB207F-E45F-F042-BCF0-545150727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BD44F466-D659-A14E-AC1D-1476F256D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63AD36-A102-CB46-AE25-ECE2EC90964C}"/>
                </a:ext>
              </a:extLst>
            </p:cNvPr>
            <p:cNvGrpSpPr/>
            <p:nvPr/>
          </p:nvGrpSpPr>
          <p:grpSpPr>
            <a:xfrm>
              <a:off x="3117267" y="5742710"/>
              <a:ext cx="1143000" cy="304800"/>
              <a:chOff x="4114800" y="4800600"/>
              <a:chExt cx="1143000" cy="304800"/>
            </a:xfrm>
          </p:grpSpPr>
          <p:sp>
            <p:nvSpPr>
              <p:cNvPr id="35" name="Rectangle 10">
                <a:extLst>
                  <a:ext uri="{FF2B5EF4-FFF2-40B4-BE49-F238E27FC236}">
                    <a16:creationId xmlns:a16="http://schemas.microsoft.com/office/drawing/2014/main" id="{1BF16652-C993-9349-AF23-3C62992A1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04F19A2-C184-4D41-8058-6DE0D8D97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7" name="Rectangle 12">
                <a:extLst>
                  <a:ext uri="{FF2B5EF4-FFF2-40B4-BE49-F238E27FC236}">
                    <a16:creationId xmlns:a16="http://schemas.microsoft.com/office/drawing/2014/main" id="{73F00F58-58A1-634B-B04B-7B5074123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8" name="Rectangle 13">
                <a:extLst>
                  <a:ext uri="{FF2B5EF4-FFF2-40B4-BE49-F238E27FC236}">
                    <a16:creationId xmlns:a16="http://schemas.microsoft.com/office/drawing/2014/main" id="{664823FB-A107-BE4D-A5D0-591A15C6B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21AD52-FBEA-C64F-8800-15F1D208A1B6}"/>
                </a:ext>
              </a:extLst>
            </p:cNvPr>
            <p:cNvGrpSpPr/>
            <p:nvPr/>
          </p:nvGrpSpPr>
          <p:grpSpPr>
            <a:xfrm>
              <a:off x="3117267" y="4662057"/>
              <a:ext cx="983671" cy="304801"/>
              <a:chOff x="3117267" y="4662057"/>
              <a:chExt cx="983671" cy="304801"/>
            </a:xfrm>
          </p:grpSpPr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285F122A-323C-D04E-A791-5CCB1730D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1" name="Rectangle 9">
                <a:extLst>
                  <a:ext uri="{FF2B5EF4-FFF2-40B4-BE49-F238E27FC236}">
                    <a16:creationId xmlns:a16="http://schemas.microsoft.com/office/drawing/2014/main" id="{C1D6BF7D-9D40-B94E-904F-FE65A7F51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2" name="Rectangle 4">
                <a:extLst>
                  <a:ext uri="{FF2B5EF4-FFF2-40B4-BE49-F238E27FC236}">
                    <a16:creationId xmlns:a16="http://schemas.microsoft.com/office/drawing/2014/main" id="{622790AA-61AA-2141-A485-087FD7AA7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287F0-2BF9-5B43-B3F8-7FA3F0B7A4AB}"/>
              </a:ext>
            </a:extLst>
          </p:cNvPr>
          <p:cNvCxnSpPr/>
          <p:nvPr/>
        </p:nvCxnSpPr>
        <p:spPr>
          <a:xfrm>
            <a:off x="3859602" y="2121349"/>
            <a:ext cx="2128243" cy="169412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BA3FE5-F2D5-2B4B-BA3E-454283B2852E}"/>
              </a:ext>
            </a:extLst>
          </p:cNvPr>
          <p:cNvCxnSpPr>
            <a:cxnSpLocks/>
          </p:cNvCxnSpPr>
          <p:nvPr/>
        </p:nvCxnSpPr>
        <p:spPr>
          <a:xfrm>
            <a:off x="3881806" y="2452524"/>
            <a:ext cx="2135753" cy="379095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C73AF1-A3EA-7D43-A97B-385F3890F733}"/>
              </a:ext>
            </a:extLst>
          </p:cNvPr>
          <p:cNvGrpSpPr/>
          <p:nvPr/>
        </p:nvGrpSpPr>
        <p:grpSpPr>
          <a:xfrm>
            <a:off x="3248415" y="2742470"/>
            <a:ext cx="2807425" cy="1339288"/>
            <a:chOff x="3248415" y="2742470"/>
            <a:chExt cx="2807425" cy="133928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57B305B-67BD-5545-BC77-FF3D0A04A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281" y="3904529"/>
              <a:ext cx="2431693" cy="177229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00D80D-6D81-8A40-BB2B-ACBF27601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8415" y="3573362"/>
              <a:ext cx="323614" cy="508396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2E91F8A-4491-5343-B092-84DB9795D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737" y="2742470"/>
              <a:ext cx="2110103" cy="1019299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86FD2F-7531-984F-B881-BA9A911A59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775" y="3590200"/>
              <a:ext cx="502621" cy="197868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BEF778-C83F-7448-BCE2-C1F125E48ED1}"/>
              </a:ext>
            </a:extLst>
          </p:cNvPr>
          <p:cNvSpPr txBox="1"/>
          <p:nvPr/>
        </p:nvSpPr>
        <p:spPr>
          <a:xfrm>
            <a:off x="6115050" y="1277214"/>
            <a:ext cx="3891019" cy="144655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Source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Destination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1DACBD-245C-9A42-89BE-A60873E08E2F}"/>
              </a:ext>
            </a:extLst>
          </p:cNvPr>
          <p:cNvGrpSpPr/>
          <p:nvPr/>
        </p:nvGrpSpPr>
        <p:grpSpPr>
          <a:xfrm>
            <a:off x="3208631" y="1416985"/>
            <a:ext cx="2838424" cy="3776265"/>
            <a:chOff x="3208631" y="1416985"/>
            <a:chExt cx="2838424" cy="377626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C15083D-E780-2240-8DBF-5BCFA7BBDA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497" y="5130826"/>
              <a:ext cx="1372182" cy="62424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7BC083B-525A-3540-A9AB-5506410B67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8631" y="4684853"/>
              <a:ext cx="323614" cy="50839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3AA69DD-220C-BC47-813C-3B3A7DC37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2078" y="1416985"/>
              <a:ext cx="1682308" cy="349941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CB3407B-23E8-C14B-84EE-2A0393FCBA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8992" y="4701691"/>
              <a:ext cx="516457" cy="234620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D5CB50-D706-D248-ACBC-CB7BBD943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3709" y="2779373"/>
              <a:ext cx="1193346" cy="2351453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66ACCB-059A-0443-8BA5-F6446B2B0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2927" y="4894956"/>
              <a:ext cx="429151" cy="21441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094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55"/>
            <a:ext cx="10515600" cy="1325563"/>
          </a:xfrm>
        </p:spPr>
        <p:txBody>
          <a:bodyPr/>
          <a:lstStyle/>
          <a:p>
            <a:r>
              <a:rPr lang="en-US" dirty="0"/>
              <a:t>Review: UDP demultiplexing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BEF778-C83F-7448-BCE2-C1F125E48ED1}"/>
              </a:ext>
            </a:extLst>
          </p:cNvPr>
          <p:cNvSpPr txBox="1"/>
          <p:nvPr/>
        </p:nvSpPr>
        <p:spPr>
          <a:xfrm>
            <a:off x="6115050" y="1277214"/>
            <a:ext cx="3891019" cy="144655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Source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Destination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F3EB38-AF74-9543-A4EE-24D2A40CE6AA}"/>
              </a:ext>
            </a:extLst>
          </p:cNvPr>
          <p:cNvSpPr/>
          <p:nvPr/>
        </p:nvSpPr>
        <p:spPr>
          <a:xfrm>
            <a:off x="207100" y="1449806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7CAAF1-1228-A24A-9963-9D80A5768A6D}"/>
              </a:ext>
            </a:extLst>
          </p:cNvPr>
          <p:cNvSpPr/>
          <p:nvPr/>
        </p:nvSpPr>
        <p:spPr>
          <a:xfrm>
            <a:off x="4648823" y="1712427"/>
            <a:ext cx="1188235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49292B1-33EE-BB4B-8223-7ED7413F45D5}"/>
              </a:ext>
            </a:extLst>
          </p:cNvPr>
          <p:cNvSpPr/>
          <p:nvPr/>
        </p:nvSpPr>
        <p:spPr>
          <a:xfrm>
            <a:off x="4648823" y="4445707"/>
            <a:ext cx="1188235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44782F-F480-E743-B33F-7F541EBB885A}"/>
              </a:ext>
            </a:extLst>
          </p:cNvPr>
          <p:cNvSpPr txBox="1"/>
          <p:nvPr/>
        </p:nvSpPr>
        <p:spPr>
          <a:xfrm>
            <a:off x="4648823" y="1789040"/>
            <a:ext cx="128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F2965E-EDA6-7B4C-926B-1A6E6C3502A4}"/>
              </a:ext>
            </a:extLst>
          </p:cNvPr>
          <p:cNvSpPr txBox="1"/>
          <p:nvPr/>
        </p:nvSpPr>
        <p:spPr>
          <a:xfrm>
            <a:off x="4707817" y="4522320"/>
            <a:ext cx="102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281335-F12A-7B4A-B11B-C9DABD4CE385}"/>
              </a:ext>
            </a:extLst>
          </p:cNvPr>
          <p:cNvSpPr/>
          <p:nvPr/>
        </p:nvSpPr>
        <p:spPr>
          <a:xfrm>
            <a:off x="2177238" y="168588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F0E142-42D0-C646-A13E-0B869742BC75}"/>
              </a:ext>
            </a:extLst>
          </p:cNvPr>
          <p:cNvSpPr/>
          <p:nvPr/>
        </p:nvSpPr>
        <p:spPr>
          <a:xfrm>
            <a:off x="2177237" y="2046065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3A0AF4-807C-6E45-9B01-808742842911}"/>
              </a:ext>
            </a:extLst>
          </p:cNvPr>
          <p:cNvSpPr/>
          <p:nvPr/>
        </p:nvSpPr>
        <p:spPr>
          <a:xfrm>
            <a:off x="2168631" y="241312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E0506F-19BF-B245-A23D-B6A75DF70639}"/>
              </a:ext>
            </a:extLst>
          </p:cNvPr>
          <p:cNvSpPr/>
          <p:nvPr/>
        </p:nvSpPr>
        <p:spPr>
          <a:xfrm>
            <a:off x="2167407" y="278760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258D2F-2713-6043-8705-C21741B4716A}"/>
              </a:ext>
            </a:extLst>
          </p:cNvPr>
          <p:cNvSpPr/>
          <p:nvPr/>
        </p:nvSpPr>
        <p:spPr>
          <a:xfrm>
            <a:off x="2170474" y="316957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0BB33-5B36-1149-A950-0DFD5D95BA2E}"/>
              </a:ext>
            </a:extLst>
          </p:cNvPr>
          <p:cNvSpPr/>
          <p:nvPr/>
        </p:nvSpPr>
        <p:spPr>
          <a:xfrm>
            <a:off x="2170473" y="3529754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44262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8BC2EC-75E8-0C43-90AB-9DB164CB7475}"/>
              </a:ext>
            </a:extLst>
          </p:cNvPr>
          <p:cNvSpPr/>
          <p:nvPr/>
        </p:nvSpPr>
        <p:spPr>
          <a:xfrm>
            <a:off x="2176615" y="389681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670FEA-8555-D44E-B1ED-1B09F3AE3096}"/>
              </a:ext>
            </a:extLst>
          </p:cNvPr>
          <p:cNvSpPr/>
          <p:nvPr/>
        </p:nvSpPr>
        <p:spPr>
          <a:xfrm>
            <a:off x="2175391" y="427129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5EF512A-B4C6-E247-A18C-21464F9FC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9" y="3854698"/>
            <a:ext cx="696234" cy="66762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E6BD96FE-EA27-EB43-83DC-6F213E30E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06" y="1737487"/>
            <a:ext cx="675641" cy="675641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52CB4A1-87B6-174B-B525-5005D1001AB5}"/>
              </a:ext>
            </a:extLst>
          </p:cNvPr>
          <p:cNvCxnSpPr>
            <a:cxnSpLocks/>
          </p:cNvCxnSpPr>
          <p:nvPr/>
        </p:nvCxnSpPr>
        <p:spPr>
          <a:xfrm>
            <a:off x="1053246" y="2304372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0FFF2D6-AD7A-9941-8C71-FE50D5577277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53247" y="2075308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D5E6A9E-4D38-434F-B093-17D6F0E93D49}"/>
              </a:ext>
            </a:extLst>
          </p:cNvPr>
          <p:cNvCxnSpPr>
            <a:cxnSpLocks/>
          </p:cNvCxnSpPr>
          <p:nvPr/>
        </p:nvCxnSpPr>
        <p:spPr>
          <a:xfrm flipV="1">
            <a:off x="1094763" y="3777305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15C21AC-9BDC-E241-9818-CCF468A20673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1094763" y="4188509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2479CF-F584-F74E-A0E9-440C3FA22370}"/>
              </a:ext>
            </a:extLst>
          </p:cNvPr>
          <p:cNvCxnSpPr>
            <a:cxnSpLocks/>
          </p:cNvCxnSpPr>
          <p:nvPr/>
        </p:nvCxnSpPr>
        <p:spPr>
          <a:xfrm>
            <a:off x="1094763" y="4371706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565D4B6-03D2-9D47-8AED-1CE2E929CF67}"/>
              </a:ext>
            </a:extLst>
          </p:cNvPr>
          <p:cNvSpPr txBox="1"/>
          <p:nvPr/>
        </p:nvSpPr>
        <p:spPr>
          <a:xfrm>
            <a:off x="1094761" y="5255186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8FC68D26-5ECD-174F-90A2-284FA0458F21}"/>
              </a:ext>
            </a:extLst>
          </p:cNvPr>
          <p:cNvSpPr/>
          <p:nvPr/>
        </p:nvSpPr>
        <p:spPr>
          <a:xfrm rot="5400000">
            <a:off x="1367135" y="4571681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11385EB-9A21-3945-A671-9B0433348C65}"/>
              </a:ext>
            </a:extLst>
          </p:cNvPr>
          <p:cNvSpPr txBox="1"/>
          <p:nvPr/>
        </p:nvSpPr>
        <p:spPr>
          <a:xfrm>
            <a:off x="2596035" y="5255186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115AFB22-A120-7E4C-ABBA-1DE2623A96F9}"/>
              </a:ext>
            </a:extLst>
          </p:cNvPr>
          <p:cNvSpPr/>
          <p:nvPr/>
        </p:nvSpPr>
        <p:spPr>
          <a:xfrm rot="5400000">
            <a:off x="2732946" y="4264160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39C2091C-16E4-8146-9565-160D913AF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975" y="2075831"/>
            <a:ext cx="721258" cy="85000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3319200-9063-E64C-B643-40278D12A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171" y="2974528"/>
            <a:ext cx="756062" cy="7560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61592EF-A97E-7F41-8057-1F085B772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414" y="3892449"/>
            <a:ext cx="622677" cy="586767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B443BB1-4FEF-AD45-B00F-9431AB283C6D}"/>
              </a:ext>
            </a:extLst>
          </p:cNvPr>
          <p:cNvCxnSpPr/>
          <p:nvPr/>
        </p:nvCxnSpPr>
        <p:spPr>
          <a:xfrm>
            <a:off x="3888051" y="1685888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6E04906-8F60-2948-ADF4-A2028F0B04B3}"/>
              </a:ext>
            </a:extLst>
          </p:cNvPr>
          <p:cNvSpPr/>
          <p:nvPr/>
        </p:nvSpPr>
        <p:spPr>
          <a:xfrm>
            <a:off x="377606" y="3777305"/>
            <a:ext cx="717155" cy="84209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9248CC-A6DB-FC49-A85C-78B8926A4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65" y="1425218"/>
            <a:ext cx="628390" cy="38331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144C0686-0C47-014A-9FAA-91F0078EF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50" y="3434213"/>
            <a:ext cx="628390" cy="38331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AEF8D2D-B3EF-2E44-B4A2-4E10CB2A7649}"/>
              </a:ext>
            </a:extLst>
          </p:cNvPr>
          <p:cNvSpPr/>
          <p:nvPr/>
        </p:nvSpPr>
        <p:spPr>
          <a:xfrm>
            <a:off x="5828260" y="1887305"/>
            <a:ext cx="3595576" cy="518213"/>
          </a:xfrm>
          <a:prstGeom prst="ellipse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F642287-9365-AC4F-AA8C-B6AE295D6CEF}"/>
              </a:ext>
            </a:extLst>
          </p:cNvPr>
          <p:cNvSpPr/>
          <p:nvPr/>
        </p:nvSpPr>
        <p:spPr>
          <a:xfrm>
            <a:off x="8178297" y="2579763"/>
            <a:ext cx="1812281" cy="833450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8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" grpId="0" animBg="1"/>
      <p:bldP spid="9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662C-205D-274F-9705-0B75F9C6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UDP packets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CB91-72BA-C94C-B057-F41641A2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653"/>
          </a:xfrm>
        </p:spPr>
        <p:txBody>
          <a:bodyPr>
            <a:normAutofit/>
          </a:bodyPr>
          <a:lstStyle/>
          <a:p>
            <a:r>
              <a:rPr lang="en-US" dirty="0"/>
              <a:t>How to craft and send (UDP) packets?</a:t>
            </a:r>
          </a:p>
          <a:p>
            <a:pPr lvl="1"/>
            <a:r>
              <a:rPr lang="en-US" dirty="0"/>
              <a:t>It’s simpler than you think! </a:t>
            </a:r>
          </a:p>
          <a:p>
            <a:pPr lvl="1"/>
            <a:endParaRPr lang="en-US" dirty="0"/>
          </a:p>
          <a:p>
            <a:r>
              <a:rPr lang="en-IN" sz="2400" dirty="0" err="1">
                <a:latin typeface="Courier" pitchFamily="2" charset="0"/>
              </a:rPr>
              <a:t>sudo</a:t>
            </a:r>
            <a:r>
              <a:rPr lang="en-IN" sz="2400" dirty="0">
                <a:latin typeface="Courier" pitchFamily="2" charset="0"/>
              </a:rPr>
              <a:t> </a:t>
            </a:r>
            <a:r>
              <a:rPr lang="en-IN" sz="2400" dirty="0" err="1">
                <a:latin typeface="Courier" pitchFamily="2" charset="0"/>
              </a:rPr>
              <a:t>tcpdump</a:t>
            </a:r>
            <a:r>
              <a:rPr lang="en-IN" sz="2400" dirty="0">
                <a:latin typeface="Courier" pitchFamily="2" charset="0"/>
              </a:rPr>
              <a:t> -</a:t>
            </a:r>
            <a:r>
              <a:rPr lang="en-IN" sz="2400" dirty="0" err="1">
                <a:latin typeface="Courier" pitchFamily="2" charset="0"/>
              </a:rPr>
              <a:t>i</a:t>
            </a:r>
            <a:r>
              <a:rPr lang="en-IN" sz="2400" dirty="0">
                <a:latin typeface="Courier" pitchFamily="2" charset="0"/>
              </a:rPr>
              <a:t> lo -</a:t>
            </a:r>
            <a:r>
              <a:rPr lang="en-IN" sz="2400" dirty="0" err="1">
                <a:latin typeface="Courier" pitchFamily="2" charset="0"/>
              </a:rPr>
              <a:t>XAvvv</a:t>
            </a:r>
            <a:r>
              <a:rPr lang="en-IN" sz="2400" dirty="0">
                <a:latin typeface="Courier" pitchFamily="2" charset="0"/>
              </a:rPr>
              <a:t> </a:t>
            </a:r>
            <a:r>
              <a:rPr lang="en-IN" sz="2400" dirty="0" err="1">
                <a:latin typeface="Courier" pitchFamily="2" charset="0"/>
              </a:rPr>
              <a:t>udp</a:t>
            </a:r>
            <a:r>
              <a:rPr lang="en-IN" sz="2400" dirty="0">
                <a:latin typeface="Courier" pitchFamily="2" charset="0"/>
              </a:rPr>
              <a:t> # observe packets</a:t>
            </a:r>
          </a:p>
          <a:p>
            <a:r>
              <a:rPr lang="en-US" sz="2400" dirty="0" err="1">
                <a:latin typeface="Courier" pitchFamily="2" charset="0"/>
              </a:rPr>
              <a:t>sudo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scapy</a:t>
            </a:r>
            <a:r>
              <a:rPr lang="en-US" sz="2400" dirty="0">
                <a:latin typeface="Courier" pitchFamily="2" charset="0"/>
              </a:rPr>
              <a:t> # tool used to send crafted packets</a:t>
            </a:r>
          </a:p>
          <a:p>
            <a:r>
              <a:rPr lang="en-IN" sz="2400" dirty="0"/>
              <a:t>Example: </a:t>
            </a:r>
          </a:p>
          <a:p>
            <a:pPr lvl="1"/>
            <a:r>
              <a:rPr lang="en-IN" sz="2000" dirty="0">
                <a:latin typeface="Courier" pitchFamily="2" charset="0"/>
              </a:rPr>
              <a:t>send(IP(</a:t>
            </a:r>
            <a:r>
              <a:rPr lang="en-IN" sz="2000" dirty="0" err="1">
                <a:latin typeface="Courier" pitchFamily="2" charset="0"/>
              </a:rPr>
              <a:t>dst</a:t>
            </a:r>
            <a:r>
              <a:rPr lang="en-IN" sz="2000" dirty="0">
                <a:latin typeface="Courier" pitchFamily="2" charset="0"/>
              </a:rPr>
              <a:t>="127.0.0.1")/UDP(sport=1024, </a:t>
            </a:r>
            <a:r>
              <a:rPr lang="en-IN" sz="2000" dirty="0" err="1">
                <a:latin typeface="Courier" pitchFamily="2" charset="0"/>
              </a:rPr>
              <a:t>dport</a:t>
            </a:r>
            <a:r>
              <a:rPr lang="en-IN" sz="2000" dirty="0">
                <a:latin typeface="Courier" pitchFamily="2" charset="0"/>
              </a:rPr>
              <a:t>=2048)/"hello world”, </a:t>
            </a:r>
            <a:r>
              <a:rPr lang="en-IN" sz="2000" dirty="0" err="1">
                <a:latin typeface="Courier" pitchFamily="2" charset="0"/>
              </a:rPr>
              <a:t>iface</a:t>
            </a:r>
            <a:r>
              <a:rPr lang="en-IN" sz="2000" dirty="0">
                <a:latin typeface="Courier" pitchFamily="2" charset="0"/>
              </a:rPr>
              <a:t>="</a:t>
            </a:r>
            <a:r>
              <a:rPr lang="en-IN" sz="2000">
                <a:latin typeface="Courier" pitchFamily="2" charset="0"/>
              </a:rPr>
              <a:t>lo")</a:t>
            </a:r>
            <a:endParaRPr lang="en-IN" sz="2000" dirty="0">
              <a:latin typeface="Courier" pitchFamily="2" charset="0"/>
            </a:endParaRPr>
          </a:p>
          <a:p>
            <a:r>
              <a:rPr lang="en-IN" sz="2400" dirty="0"/>
              <a:t>See other fields of UDP using </a:t>
            </a:r>
            <a:r>
              <a:rPr lang="en-IN" sz="2000" dirty="0">
                <a:latin typeface="Courier" pitchFamily="2" charset="0"/>
              </a:rPr>
              <a:t>UDP().</a:t>
            </a:r>
            <a:r>
              <a:rPr lang="en-IN" sz="2000" dirty="0" err="1">
                <a:latin typeface="Courier" pitchFamily="2" charset="0"/>
              </a:rPr>
              <a:t>fields_desc</a:t>
            </a:r>
            <a:endParaRPr lang="en-IN" sz="2000" dirty="0">
              <a:latin typeface="Courier" pitchFamily="2" charset="0"/>
            </a:endParaRPr>
          </a:p>
          <a:p>
            <a:r>
              <a:rPr lang="en-IN" sz="2400" dirty="0" err="1"/>
              <a:t>Scapy</a:t>
            </a:r>
            <a:r>
              <a:rPr lang="en-IN" sz="2400" dirty="0"/>
              <a:t> can send and receive crafted packets! </a:t>
            </a:r>
          </a:p>
          <a:p>
            <a:pPr lvl="1"/>
            <a:r>
              <a:rPr lang="en-IN" sz="2000" dirty="0"/>
              <a:t>However, it requires </a:t>
            </a:r>
            <a:r>
              <a:rPr lang="en-IN" sz="2000" dirty="0" err="1"/>
              <a:t>sudo</a:t>
            </a:r>
            <a:r>
              <a:rPr lang="en-IN" sz="2000" dirty="0"/>
              <a:t> (superuser privileges)</a:t>
            </a:r>
          </a:p>
          <a:p>
            <a:endParaRPr lang="en-IN" sz="2400" dirty="0">
              <a:latin typeface="Courier" pitchFamily="2" charset="0"/>
            </a:endParaRPr>
          </a:p>
          <a:p>
            <a:endParaRPr lang="en-I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8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C738-26B4-4D4B-B172-832CBAC6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in the Transport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3F3F-548A-BC41-8EC1-2959908B8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5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D39F-3E44-6142-BDD7-5ED2F07C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error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6276-2DD2-8C46-A255-B535ACEE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011195"/>
          </a:xfrm>
        </p:spPr>
        <p:txBody>
          <a:bodyPr>
            <a:normAutofit/>
          </a:bodyPr>
          <a:lstStyle/>
          <a:p>
            <a:r>
              <a:rPr lang="en-US" dirty="0"/>
              <a:t>Network provides best effort service</a:t>
            </a:r>
          </a:p>
          <a:p>
            <a:r>
              <a:rPr lang="en-US" dirty="0"/>
              <a:t>UDP is a simple and low overhead transport</a:t>
            </a:r>
          </a:p>
          <a:p>
            <a:pPr lvl="1"/>
            <a:r>
              <a:rPr lang="en-US" dirty="0"/>
              <a:t>Data may be corrupted along the way (e.g., 1 -&gt; 0)</a:t>
            </a:r>
          </a:p>
          <a:p>
            <a:r>
              <a:rPr lang="en-US" dirty="0"/>
              <a:t>However, simple error detection is possible!</a:t>
            </a:r>
          </a:p>
          <a:p>
            <a:pPr lvl="1"/>
            <a:r>
              <a:rPr lang="en-US" dirty="0"/>
              <a:t>Was the data I received the same data the remote machine sent?</a:t>
            </a:r>
          </a:p>
          <a:p>
            <a:r>
              <a:rPr lang="en-US" dirty="0"/>
              <a:t>Error detection is a useful feature for all transport protocols including TCP</a:t>
            </a:r>
          </a:p>
          <a:p>
            <a:endParaRPr lang="en-US" dirty="0"/>
          </a:p>
          <a:p>
            <a:r>
              <a:rPr lang="en-US" dirty="0"/>
              <a:t>Q: Suppose you’re sending a package to a friend. How would you detect tampering with that package?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1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A4B2-946B-8442-BA7B-C1B201F5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in UDP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3020-2F02-4A46-8E0B-22D88D477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>
            <a:normAutofit/>
          </a:bodyPr>
          <a:lstStyle/>
          <a:p>
            <a:r>
              <a:rPr lang="en-US" dirty="0"/>
              <a:t>Key idea: have sender compute a function over the data</a:t>
            </a:r>
          </a:p>
          <a:p>
            <a:pPr lvl="1"/>
            <a:r>
              <a:rPr lang="en-US" dirty="0"/>
              <a:t>Store the result in the packet</a:t>
            </a:r>
          </a:p>
          <a:p>
            <a:pPr lvl="1"/>
            <a:r>
              <a:rPr lang="en-US" dirty="0"/>
              <a:t>Receiver can check the function’s value in received packet</a:t>
            </a:r>
          </a:p>
          <a:p>
            <a:pPr lvl="1"/>
            <a:endParaRPr lang="en-US" dirty="0"/>
          </a:p>
          <a:p>
            <a:r>
              <a:rPr lang="en-US" dirty="0"/>
              <a:t>An analogy: you’re sending a package of goodies and want your recipient to know if goodies were leaked along the way</a:t>
            </a:r>
          </a:p>
          <a:p>
            <a:endParaRPr lang="en-US" dirty="0"/>
          </a:p>
          <a:p>
            <a:r>
              <a:rPr lang="en-US" dirty="0"/>
              <a:t>Your idea: weigh the package; stamp the weight on the package</a:t>
            </a:r>
          </a:p>
          <a:p>
            <a:pPr lvl="1"/>
            <a:r>
              <a:rPr lang="en-US" dirty="0"/>
              <a:t>Have the recipient weigh the package and cross-check the weight with the stamped value</a:t>
            </a:r>
          </a:p>
        </p:txBody>
      </p:sp>
    </p:spTree>
    <p:extLst>
      <p:ext uri="{BB962C8B-B14F-4D97-AF65-F5344CB8AC3E}">
        <p14:creationId xmlns:p14="http://schemas.microsoft.com/office/powerpoint/2010/main" val="281408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EFF8-6DE7-2C4F-8D7B-0ACB17DC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on error detection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D341-B6C9-FB44-AA4B-EF7DB0B4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compute</a:t>
            </a:r>
          </a:p>
          <a:p>
            <a:r>
              <a:rPr lang="en-US" dirty="0"/>
              <a:t>Function value must </a:t>
            </a:r>
            <a:r>
              <a:rPr lang="en-US" dirty="0">
                <a:solidFill>
                  <a:srgbClr val="C00000"/>
                </a:solidFill>
              </a:rPr>
              <a:t>change if the packet changes</a:t>
            </a:r>
          </a:p>
          <a:p>
            <a:pPr lvl="1"/>
            <a:r>
              <a:rPr lang="en-US" dirty="0"/>
              <a:t>If the packet was modified through “likely” changes, the function value must change</a:t>
            </a:r>
          </a:p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verify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UDP and TCP use a class of function called a </a:t>
            </a:r>
            <a:r>
              <a:rPr lang="en-US" dirty="0">
                <a:solidFill>
                  <a:srgbClr val="C00000"/>
                </a:solidFill>
              </a:rPr>
              <a:t>checksum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Very common idea: used in multiple parts of networks and computer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9002-F700-9240-8AEE-381DD22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 on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DABD-394C-A844-8AEE-791416127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6987" cy="48553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Checksums don’t detect all bit errors</a:t>
            </a:r>
          </a:p>
          <a:p>
            <a:pPr lvl="1"/>
            <a:r>
              <a:rPr lang="en-US" dirty="0"/>
              <a:t>Consider (x, y) vs. (x – 1, y + 1) as adjacent 16-bit values in packet</a:t>
            </a:r>
          </a:p>
          <a:p>
            <a:pPr lvl="1"/>
            <a:r>
              <a:rPr lang="en-US" dirty="0"/>
              <a:t>Analogy: you can’t assume the package hasn’t been meddled with if its weight matches the one on the stamp. More smarts needed for that.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>
                <a:sym typeface="Wingdings" pitchFamily="2" charset="2"/>
              </a:rPr>
              <a:t>But it’s a lightweight method that works well in many cases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Checksums are part of the packet; they can get corrupted too</a:t>
            </a:r>
          </a:p>
          <a:p>
            <a:pPr lvl="1"/>
            <a:r>
              <a:rPr lang="en-US" dirty="0">
                <a:sym typeface="Wingdings" pitchFamily="2" charset="2"/>
              </a:rPr>
              <a:t>The receiver will just declare an error if it finds an error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E76AB2CF-2D5B-46EC-BB51-FB827C9A7A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8427" y="1955209"/>
            <a:ext cx="5183112" cy="45783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Sender:</a:t>
            </a:r>
          </a:p>
          <a:p>
            <a:r>
              <a:rPr lang="en-US" altLang="en-US" dirty="0"/>
              <a:t>treat segment contents as sequence of 16-bit integers</a:t>
            </a:r>
          </a:p>
          <a:p>
            <a:r>
              <a:rPr lang="en-US" altLang="en-US" dirty="0"/>
              <a:t>checksum: addition (</a:t>
            </a:r>
            <a:r>
              <a:rPr lang="en-US" altLang="en-US" dirty="0">
                <a:solidFill>
                  <a:srgbClr val="C00000"/>
                </a:solidFill>
              </a:rPr>
              <a:t>1’s complement sum</a:t>
            </a:r>
            <a:r>
              <a:rPr lang="en-US" altLang="en-US" dirty="0"/>
              <a:t>) of segment contents</a:t>
            </a:r>
          </a:p>
          <a:p>
            <a:r>
              <a:rPr lang="en-US" altLang="en-US" dirty="0"/>
              <a:t>sender puts checksum value into </a:t>
            </a:r>
            <a:r>
              <a:rPr lang="en-US" altLang="en-US" dirty="0">
                <a:solidFill>
                  <a:srgbClr val="C00000"/>
                </a:solidFill>
              </a:rPr>
              <a:t>UDP/TCP checksum </a:t>
            </a:r>
            <a:r>
              <a:rPr lang="en-US" altLang="en-US" dirty="0"/>
              <a:t>field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E44D9ED-1C2E-4604-A05A-26DEB106CDF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657223" y="1955208"/>
            <a:ext cx="5126738" cy="45783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Receiver:</a:t>
            </a:r>
          </a:p>
          <a:p>
            <a:r>
              <a:rPr lang="en-US" altLang="en-US" dirty="0"/>
              <a:t>compute a checksum of the received segment, </a:t>
            </a:r>
            <a:r>
              <a:rPr lang="en-US" altLang="en-US" dirty="0">
                <a:solidFill>
                  <a:srgbClr val="C00000"/>
                </a:solidFill>
              </a:rPr>
              <a:t>including the checksum in packet itself</a:t>
            </a:r>
          </a:p>
          <a:p>
            <a:r>
              <a:rPr lang="en-US" altLang="en-US" dirty="0"/>
              <a:t>check if the resulting (computed) checksum is 0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NO – an error is detected</a:t>
            </a:r>
          </a:p>
          <a:p>
            <a:r>
              <a:rPr lang="en-US" altLang="en-US" sz="2400" dirty="0"/>
              <a:t>YES – </a:t>
            </a:r>
            <a:r>
              <a:rPr lang="en-US" altLang="en-US" sz="2400" i="1" dirty="0"/>
              <a:t>assume </a:t>
            </a:r>
            <a:r>
              <a:rPr lang="en-US" altLang="en-US" sz="2400" dirty="0"/>
              <a:t>no error</a:t>
            </a:r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51FD7-5637-A349-B83C-5559617E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 &amp; TCP’s Checksum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1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2AEE8526-9558-4338-9111-5F608F097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75601"/>
            <a:ext cx="10355826" cy="2049456"/>
          </a:xfrm>
        </p:spPr>
        <p:txBody>
          <a:bodyPr/>
          <a:lstStyle/>
          <a:p>
            <a:r>
              <a:rPr lang="en-US" altLang="en-US" dirty="0"/>
              <a:t>Very similar to regular (unsigned) binary addition.</a:t>
            </a:r>
          </a:p>
          <a:p>
            <a:r>
              <a:rPr lang="en-US" altLang="en-US" dirty="0"/>
              <a:t>However, when adding numbers, a carryout from the most significant bit needs to be added to the result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Example: add two 16-bit integers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BCC0895C-7193-4905-A1BC-6F5FC103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3621087"/>
            <a:ext cx="64008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1  1  1  0  0  1  1  0  0  1  1  0  0  1  1  0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1  1  0  1  0  1  0  1  0  1  0  1  0  1  0  1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1  1  0  1  1  1  0  1  1  1  0  1  1  1  0  1  1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1  0  1  1  1  0  1  1  1  0  1  1  1  1  0  0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0  1  0  0  0  1  0  0  0  1  0  0  0  0  1  1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93C5C4E1-C354-4187-B1B5-AE04D773B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44481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0ACF44ED-283C-420D-AAAD-FFEED558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629150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00A478A6-6AA7-4290-B55C-4E9F7DD08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4579937"/>
            <a:ext cx="1409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wraparound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22C9ADE9-EA4D-4C8E-A0C2-368B19B5F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90" y="5187949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sum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CC403E32-A1B4-4434-8F05-05D4CE23D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5" y="5540374"/>
            <a:ext cx="1208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checksum</a:t>
            </a: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B8C96651-B37C-4AA1-9853-0ABF2D4AB5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5167312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Slide Number Placeholder 1">
            <a:extLst>
              <a:ext uri="{FF2B5EF4-FFF2-40B4-BE49-F238E27FC236}">
                <a16:creationId xmlns:a16="http://schemas.microsoft.com/office/drawing/2014/main" id="{7FF1F5AD-D983-422F-B633-69683556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6716"/>
            <a:ext cx="27432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938C0-C940-442E-937D-7D3ED02F4F5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80879-65A8-544D-BDFB-06A10E98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Computing 1’s complement sum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BF715C-5D87-7943-A19E-6DCAF8CD1EB7}"/>
              </a:ext>
            </a:extLst>
          </p:cNvPr>
          <p:cNvCxnSpPr>
            <a:cxnSpLocks/>
          </p:cNvCxnSpPr>
          <p:nvPr/>
        </p:nvCxnSpPr>
        <p:spPr>
          <a:xfrm>
            <a:off x="3689350" y="4980047"/>
            <a:ext cx="381757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14D8A3C-7502-BF42-8B73-4C5ACD548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458" y="5906937"/>
            <a:ext cx="1228229" cy="749222"/>
          </a:xfrm>
          <a:prstGeom prst="rect">
            <a:avLst/>
          </a:prstGeom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41FBC267-725C-424E-8456-686F7A9FBEC4}"/>
              </a:ext>
            </a:extLst>
          </p:cNvPr>
          <p:cNvSpPr/>
          <p:nvPr/>
        </p:nvSpPr>
        <p:spPr>
          <a:xfrm>
            <a:off x="7811729" y="4719958"/>
            <a:ext cx="1843549" cy="11026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1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  <p:bldP spid="16391" grpId="0"/>
      <p:bldP spid="16392" grpId="0"/>
      <p:bldP spid="16393" grpId="0"/>
      <p:bldP spid="16394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6F7-806F-AC4A-8C5E-2A5D5829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UDP specification (RFC 768)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E34C-EDEF-5A4A-9B6B-E9340B44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is the </a:t>
            </a:r>
            <a:r>
              <a:rPr lang="en-US" dirty="0">
                <a:solidFill>
                  <a:srgbClr val="C00000"/>
                </a:solidFill>
              </a:rPr>
              <a:t>16-bit one's complement </a:t>
            </a:r>
            <a:r>
              <a:rPr lang="en-US" dirty="0"/>
              <a:t>of the </a:t>
            </a:r>
            <a:r>
              <a:rPr lang="en-US" dirty="0">
                <a:solidFill>
                  <a:srgbClr val="C00000"/>
                </a:solidFill>
              </a:rPr>
              <a:t>one's complement sum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pseudo header </a:t>
            </a:r>
            <a:r>
              <a:rPr lang="en-US" dirty="0"/>
              <a:t>of information from the </a:t>
            </a:r>
            <a:r>
              <a:rPr lang="en-US" dirty="0">
                <a:solidFill>
                  <a:srgbClr val="C00000"/>
                </a:solidFill>
              </a:rPr>
              <a:t>IP header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UDP header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the data</a:t>
            </a:r>
            <a:r>
              <a:rPr lang="en-US" dirty="0"/>
              <a:t>, padded with zero octets at the end (if necessary) to make a multiple of two octets. </a:t>
            </a:r>
          </a:p>
          <a:p>
            <a:endParaRPr lang="en-US" dirty="0"/>
          </a:p>
          <a:p>
            <a:r>
              <a:rPr lang="en-US" dirty="0"/>
              <a:t>The pseudo header conceptually prefixed to the UDP header contains the </a:t>
            </a:r>
            <a:r>
              <a:rPr lang="en-US" dirty="0">
                <a:solidFill>
                  <a:srgbClr val="C00000"/>
                </a:solidFill>
              </a:rPr>
              <a:t>source address, the destination address, the protocol, and the UDP length.</a:t>
            </a:r>
            <a:r>
              <a:rPr lang="en-US" dirty="0"/>
              <a:t>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26FA7A1-C0AF-DD45-8E85-1611E130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091" y="5365423"/>
            <a:ext cx="1383622" cy="1229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ED9D4-27FD-B74F-8BF3-9ED630804469}"/>
              </a:ext>
            </a:extLst>
          </p:cNvPr>
          <p:cNvSpPr txBox="1"/>
          <p:nvPr/>
        </p:nvSpPr>
        <p:spPr>
          <a:xfrm>
            <a:off x="8025713" y="5739516"/>
            <a:ext cx="232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Warning: Technical language ahead</a:t>
            </a:r>
          </a:p>
        </p:txBody>
      </p:sp>
    </p:spTree>
    <p:extLst>
      <p:ext uri="{BB962C8B-B14F-4D97-AF65-F5344CB8AC3E}">
        <p14:creationId xmlns:p14="http://schemas.microsoft.com/office/powerpoint/2010/main" val="34093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7FE4-76B1-5A49-964E-5FE13C76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 on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33D0-6B6F-A646-AF89-768917D4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Checksums are insufficient for reliable data delivery</a:t>
            </a:r>
          </a:p>
          <a:p>
            <a:pPr lvl="1"/>
            <a:r>
              <a:rPr lang="en-US" dirty="0"/>
              <a:t>If a packet is lost, so is its checksum</a:t>
            </a:r>
          </a:p>
          <a:p>
            <a:pPr lvl="1"/>
            <a:endParaRPr lang="en-US" dirty="0"/>
          </a:p>
          <a:p>
            <a:r>
              <a:rPr lang="en-US" dirty="0"/>
              <a:t>UDP and TCP use the same checksum function</a:t>
            </a:r>
          </a:p>
          <a:p>
            <a:pPr lvl="1"/>
            <a:r>
              <a:rPr lang="en-US" dirty="0"/>
              <a:t>TCP also uses the lightweight error detection capability</a:t>
            </a:r>
          </a:p>
          <a:p>
            <a:pPr lvl="1"/>
            <a:r>
              <a:rPr lang="en-US" dirty="0"/>
              <a:t>However, TCP has more mature mechanisms for reliable data delivery (up next!)</a:t>
            </a:r>
          </a:p>
          <a:p>
            <a:pPr lvl="1"/>
            <a:endParaRPr lang="en-US" dirty="0"/>
          </a:p>
          <a:p>
            <a:r>
              <a:rPr lang="en-US" dirty="0">
                <a:sym typeface="Wingdings" pitchFamily="2" charset="2"/>
              </a:rPr>
              <a:t>Checksum is a mechanism to detect errors, not correct them</a:t>
            </a:r>
          </a:p>
          <a:p>
            <a:pPr lvl="1"/>
            <a:r>
              <a:rPr lang="en-US" dirty="0"/>
              <a:t>Even when they detect errors, checksums don’t tell you where they lie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1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6393-0683-124C-8CD9-817EA1A8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0B64-34B6-7244-9EC5-BA69CBD2D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IN" dirty="0"/>
              <a:t>Let’s craft some UDP packets (again)!</a:t>
            </a:r>
          </a:p>
          <a:p>
            <a:endParaRPr lang="en-IN" sz="2400" dirty="0">
              <a:latin typeface="Courier" pitchFamily="2" charset="0"/>
            </a:endParaRPr>
          </a:p>
          <a:p>
            <a:r>
              <a:rPr lang="en-IN" sz="2400" dirty="0" err="1">
                <a:latin typeface="Courier" pitchFamily="2" charset="0"/>
              </a:rPr>
              <a:t>sudo</a:t>
            </a:r>
            <a:r>
              <a:rPr lang="en-IN" sz="2400" dirty="0">
                <a:latin typeface="Courier" pitchFamily="2" charset="0"/>
              </a:rPr>
              <a:t> </a:t>
            </a:r>
            <a:r>
              <a:rPr lang="en-IN" sz="2400" dirty="0" err="1">
                <a:latin typeface="Courier" pitchFamily="2" charset="0"/>
              </a:rPr>
              <a:t>tcpdump</a:t>
            </a:r>
            <a:r>
              <a:rPr lang="en-IN" sz="2400" dirty="0">
                <a:latin typeface="Courier" pitchFamily="2" charset="0"/>
              </a:rPr>
              <a:t> -</a:t>
            </a:r>
            <a:r>
              <a:rPr lang="en-IN" sz="2400" dirty="0" err="1">
                <a:latin typeface="Courier" pitchFamily="2" charset="0"/>
              </a:rPr>
              <a:t>i</a:t>
            </a:r>
            <a:r>
              <a:rPr lang="en-IN" sz="2400" dirty="0">
                <a:latin typeface="Courier" pitchFamily="2" charset="0"/>
              </a:rPr>
              <a:t> lo </a:t>
            </a:r>
            <a:r>
              <a:rPr lang="en-IN" sz="2400" dirty="0" err="1">
                <a:latin typeface="Courier" pitchFamily="2" charset="0"/>
              </a:rPr>
              <a:t>udp</a:t>
            </a:r>
            <a:r>
              <a:rPr lang="en-IN" sz="2400" dirty="0">
                <a:latin typeface="Courier" pitchFamily="2" charset="0"/>
              </a:rPr>
              <a:t> –</a:t>
            </a:r>
            <a:r>
              <a:rPr lang="en-IN" sz="2400" dirty="0" err="1">
                <a:latin typeface="Courier" pitchFamily="2" charset="0"/>
              </a:rPr>
              <a:t>XAvvv</a:t>
            </a:r>
            <a:r>
              <a:rPr lang="en-IN" sz="2400" dirty="0">
                <a:latin typeface="Courier" pitchFamily="2" charset="0"/>
              </a:rPr>
              <a:t> # observe packets</a:t>
            </a:r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sudo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scapy</a:t>
            </a:r>
            <a:r>
              <a:rPr lang="en-US" sz="2400" dirty="0">
                <a:latin typeface="Courier" pitchFamily="2" charset="0"/>
              </a:rPr>
              <a:t> # tool used to send crafted packets</a:t>
            </a:r>
            <a:endParaRPr lang="en-IN" dirty="0"/>
          </a:p>
          <a:p>
            <a:r>
              <a:rPr lang="en-IN" sz="2400" dirty="0">
                <a:latin typeface="Courier" pitchFamily="2" charset="0"/>
              </a:rPr>
              <a:t>send(IP(</a:t>
            </a:r>
            <a:r>
              <a:rPr lang="en-IN" sz="2400" dirty="0" err="1">
                <a:latin typeface="Courier" pitchFamily="2" charset="0"/>
              </a:rPr>
              <a:t>dst</a:t>
            </a:r>
            <a:r>
              <a:rPr lang="en-IN" sz="2400" dirty="0">
                <a:latin typeface="Courier" pitchFamily="2" charset="0"/>
              </a:rPr>
              <a:t>="127.0.0.1")/UDP(sport=1024, </a:t>
            </a:r>
            <a:r>
              <a:rPr lang="en-IN" sz="2400" dirty="0" err="1">
                <a:latin typeface="Courier" pitchFamily="2" charset="0"/>
              </a:rPr>
              <a:t>dport</a:t>
            </a:r>
            <a:r>
              <a:rPr lang="en-IN" sz="2400" dirty="0">
                <a:latin typeface="Courier" pitchFamily="2" charset="0"/>
              </a:rPr>
              <a:t>=2048)/"hello world”, </a:t>
            </a:r>
            <a:r>
              <a:rPr lang="en-IN" sz="2400" dirty="0" err="1">
                <a:latin typeface="Courier" pitchFamily="2" charset="0"/>
              </a:rPr>
              <a:t>iface</a:t>
            </a:r>
            <a:r>
              <a:rPr lang="en-IN" sz="2400" dirty="0">
                <a:latin typeface="Courier" pitchFamily="2" charset="0"/>
              </a:rPr>
              <a:t>="lo")</a:t>
            </a:r>
          </a:p>
          <a:p>
            <a:endParaRPr lang="en-IN" sz="2400" dirty="0">
              <a:latin typeface="Courier" pitchFamily="2" charset="0"/>
            </a:endParaRPr>
          </a:p>
          <a:p>
            <a:r>
              <a:rPr lang="en-IN" dirty="0"/>
              <a:t>Now can you craft two UDP packets with an identical checksum?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124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005D-5989-DD42-B207-B65BA9C4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0428-CAD7-634B-B5F4-3CEE3A5A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A simple transport: Send or receive a single packet from/to the correct application process. </a:t>
            </a:r>
            <a:r>
              <a:rPr lang="en-US" dirty="0">
                <a:solidFill>
                  <a:srgbClr val="C00000"/>
                </a:solidFill>
              </a:rPr>
              <a:t>That’s it</a:t>
            </a:r>
          </a:p>
          <a:p>
            <a:pPr lvl="1"/>
            <a:r>
              <a:rPr lang="en-US" dirty="0"/>
              <a:t>Just a thin shim around network layer’s best-effort delivery</a:t>
            </a:r>
          </a:p>
          <a:p>
            <a:pPr lvl="1"/>
            <a:r>
              <a:rPr lang="en-US" dirty="0"/>
              <a:t>No connection building, no latency</a:t>
            </a:r>
          </a:p>
          <a:p>
            <a:pPr lvl="1"/>
            <a:r>
              <a:rPr lang="en-US" dirty="0"/>
              <a:t>Suitable for one-off request/response messages</a:t>
            </a:r>
          </a:p>
          <a:p>
            <a:pPr lvl="1"/>
            <a:r>
              <a:rPr lang="en-US" dirty="0"/>
              <a:t>Sometimes suitable for loss-tolerant but delay-sensitive applications</a:t>
            </a:r>
          </a:p>
          <a:p>
            <a:endParaRPr lang="en-US" dirty="0"/>
          </a:p>
          <a:p>
            <a:r>
              <a:rPr lang="en-US" dirty="0"/>
              <a:t>No reliability, performance, or ordering guarantees</a:t>
            </a:r>
          </a:p>
          <a:p>
            <a:r>
              <a:rPr lang="en-US" dirty="0"/>
              <a:t>Can do basic error detection (bit flips) using checksums</a:t>
            </a:r>
          </a:p>
          <a:p>
            <a:pPr lvl="1"/>
            <a:r>
              <a:rPr lang="en-US" dirty="0"/>
              <a:t>Error detection is necessary to deliver data reliably, but it is insufficient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2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2776-176F-764E-8C88-FE3D3CE9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data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6558-4FE4-CF4F-9D0B-99F77E939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8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FA8-F9D0-5F4D-A341-FEF699D2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Packet loss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5A0C39-D7FE-9045-BE74-79214036A215}"/>
              </a:ext>
            </a:extLst>
          </p:cNvPr>
          <p:cNvCxnSpPr/>
          <p:nvPr/>
        </p:nvCxnSpPr>
        <p:spPr>
          <a:xfrm>
            <a:off x="2252871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CEC69-5E65-1145-BDD7-B50BA3773396}"/>
              </a:ext>
            </a:extLst>
          </p:cNvPr>
          <p:cNvCxnSpPr/>
          <p:nvPr/>
        </p:nvCxnSpPr>
        <p:spPr>
          <a:xfrm>
            <a:off x="5161723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B5E4A0-A546-534D-A3ED-FCB61B37D5CD}"/>
              </a:ext>
            </a:extLst>
          </p:cNvPr>
          <p:cNvCxnSpPr/>
          <p:nvPr/>
        </p:nvCxnSpPr>
        <p:spPr>
          <a:xfrm>
            <a:off x="2425150" y="2450654"/>
            <a:ext cx="2557669" cy="11529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FC5EEA-E7CA-1142-BF98-DE4779A8D97D}"/>
              </a:ext>
            </a:extLst>
          </p:cNvPr>
          <p:cNvSpPr txBox="1"/>
          <p:nvPr/>
        </p:nvSpPr>
        <p:spPr>
          <a:xfrm>
            <a:off x="1736036" y="1698350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CDDA3-D251-4841-A1FC-EB2303045C26}"/>
              </a:ext>
            </a:extLst>
          </p:cNvPr>
          <p:cNvSpPr txBox="1"/>
          <p:nvPr/>
        </p:nvSpPr>
        <p:spPr>
          <a:xfrm>
            <a:off x="4563718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pic>
        <p:nvPicPr>
          <p:cNvPr id="12" name="Picture 1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305F55A6-D480-7D42-9D83-9A5664B6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4" y="5185156"/>
            <a:ext cx="1464365" cy="146436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521B307-9AE2-D24D-9D15-1E16E6C0959B}"/>
              </a:ext>
            </a:extLst>
          </p:cNvPr>
          <p:cNvGrpSpPr/>
          <p:nvPr/>
        </p:nvGrpSpPr>
        <p:grpSpPr>
          <a:xfrm>
            <a:off x="2431776" y="2804951"/>
            <a:ext cx="914398" cy="461665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07AC0B8-0E20-B648-935D-9A724D8C181E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BFE649-9E51-6346-8BC4-FBF3192F523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1ACBDE-BDB5-AD49-BF36-142C3304E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E226A8-77F6-7649-B5FF-E34B898A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761" y="1929182"/>
            <a:ext cx="5257800" cy="4295881"/>
          </a:xfrm>
        </p:spPr>
        <p:txBody>
          <a:bodyPr>
            <a:normAutofit/>
          </a:bodyPr>
          <a:lstStyle/>
          <a:p>
            <a:r>
              <a:rPr lang="en-US" dirty="0"/>
              <a:t>How might a sender and receiver ensure that data is delivered reliably (despite some packets being lost)?</a:t>
            </a:r>
          </a:p>
          <a:p>
            <a:endParaRPr lang="en-US" dirty="0"/>
          </a:p>
          <a:p>
            <a:r>
              <a:rPr lang="en-US" dirty="0"/>
              <a:t>TCP uses three mechanisms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59B27089-AF47-4E45-B184-9BB4DA6DD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908" y="2749777"/>
            <a:ext cx="753036" cy="55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2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-0.01365 C 0.02539 0.00093 0.05508 0.01551 0.06745 0.07315 C 0.07969 0.13079 0.07461 0.23148 0.06953 0.3321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2644</Words>
  <Application>Microsoft Macintosh PowerPoint</Application>
  <PresentationFormat>Widescreen</PresentationFormat>
  <Paragraphs>432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ＭＳ Ｐゴシック</vt:lpstr>
      <vt:lpstr>Arial</vt:lpstr>
      <vt:lpstr>Calibri</vt:lpstr>
      <vt:lpstr>Consolas</vt:lpstr>
      <vt:lpstr>Courier</vt:lpstr>
      <vt:lpstr>Helvetica</vt:lpstr>
      <vt:lpstr>Times New Roman</vt:lpstr>
      <vt:lpstr>Wingdings</vt:lpstr>
      <vt:lpstr>Office Theme</vt:lpstr>
      <vt:lpstr>Reliable Data Delivery</vt:lpstr>
      <vt:lpstr>Review</vt:lpstr>
      <vt:lpstr>Checksum, why you being weird?</vt:lpstr>
      <vt:lpstr>Some observations on checksums</vt:lpstr>
      <vt:lpstr>Some observations on checksums</vt:lpstr>
      <vt:lpstr>Playing with checksums</vt:lpstr>
      <vt:lpstr>Summary of UDP</vt:lpstr>
      <vt:lpstr>Reliable data delivery</vt:lpstr>
      <vt:lpstr>Packet loss</vt:lpstr>
      <vt:lpstr>Coping with packet loss: (1) ACK</vt:lpstr>
      <vt:lpstr>Coping with packet corruption: (1) ACK</vt:lpstr>
      <vt:lpstr>Coping with packet loss: (2) RTO</vt:lpstr>
      <vt:lpstr>How should the RTO be set?</vt:lpstr>
      <vt:lpstr>Coping with packet duplication</vt:lpstr>
      <vt:lpstr>Coping with packet loss: (3) Sequence #s</vt:lpstr>
      <vt:lpstr>Coping with packet loss: (3) Sequence #s</vt:lpstr>
      <vt:lpstr>Coping with packet loss: (3) Sequence #s</vt:lpstr>
      <vt:lpstr>Q: What is the seq# of third packet?</vt:lpstr>
      <vt:lpstr>Stop-and-Wait Reliability</vt:lpstr>
      <vt:lpstr>PowerPoint Presentation</vt:lpstr>
      <vt:lpstr>Efficiency problem with stop-and-wait</vt:lpstr>
      <vt:lpstr>PowerPoint Presentation</vt:lpstr>
      <vt:lpstr>Making reliable data transfer efficient</vt:lpstr>
      <vt:lpstr>Pipelined reliability</vt:lpstr>
      <vt:lpstr>Pipelined reliability</vt:lpstr>
      <vt:lpstr>PowerPoint Presentation</vt:lpstr>
      <vt:lpstr>PowerPoint Presentation</vt:lpstr>
      <vt:lpstr>Review: Demultiplexing</vt:lpstr>
      <vt:lpstr>Listing sockets and connections</vt:lpstr>
      <vt:lpstr>User Datagram Protocol</vt:lpstr>
      <vt:lpstr>UDP: User Datagram Protocol [RFC 768]</vt:lpstr>
      <vt:lpstr>UDP segment structure</vt:lpstr>
      <vt:lpstr>UDP segment structure</vt:lpstr>
      <vt:lpstr>Review: UDP demultiplexing</vt:lpstr>
      <vt:lpstr>Seeing UDP packets in action</vt:lpstr>
      <vt:lpstr>Error Detection in the Transport Layer</vt:lpstr>
      <vt:lpstr>Why error detection?</vt:lpstr>
      <vt:lpstr>Error Detection in UDP and TCP</vt:lpstr>
      <vt:lpstr>Requirements on error detection function</vt:lpstr>
      <vt:lpstr>UDP &amp; TCP’s Checksum function</vt:lpstr>
      <vt:lpstr>Computing 1’s complement sum</vt:lpstr>
      <vt:lpstr>From the UDP specification (RFC 768)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1590</cp:revision>
  <cp:lastPrinted>2021-01-24T11:57:08Z</cp:lastPrinted>
  <dcterms:created xsi:type="dcterms:W3CDTF">2019-01-23T03:40:12Z</dcterms:created>
  <dcterms:modified xsi:type="dcterms:W3CDTF">2024-10-18T15:06:17Z</dcterms:modified>
</cp:coreProperties>
</file>