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607" r:id="rId2"/>
    <p:sldId id="876" r:id="rId3"/>
    <p:sldId id="893" r:id="rId4"/>
    <p:sldId id="894" r:id="rId5"/>
    <p:sldId id="794" r:id="rId6"/>
    <p:sldId id="795" r:id="rId7"/>
    <p:sldId id="796" r:id="rId8"/>
    <p:sldId id="797" r:id="rId9"/>
    <p:sldId id="798" r:id="rId10"/>
    <p:sldId id="799" r:id="rId11"/>
    <p:sldId id="800" r:id="rId12"/>
    <p:sldId id="801" r:id="rId13"/>
    <p:sldId id="802" r:id="rId14"/>
    <p:sldId id="803" r:id="rId15"/>
    <p:sldId id="804" r:id="rId16"/>
    <p:sldId id="805" r:id="rId17"/>
    <p:sldId id="818" r:id="rId18"/>
    <p:sldId id="806" r:id="rId19"/>
    <p:sldId id="807" r:id="rId20"/>
    <p:sldId id="808" r:id="rId21"/>
    <p:sldId id="809" r:id="rId22"/>
    <p:sldId id="819" r:id="rId23"/>
    <p:sldId id="810" r:id="rId24"/>
    <p:sldId id="811" r:id="rId25"/>
    <p:sldId id="812" r:id="rId26"/>
    <p:sldId id="813" r:id="rId27"/>
    <p:sldId id="814" r:id="rId28"/>
    <p:sldId id="81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38"/>
    <p:restoredTop sz="94664"/>
  </p:normalViewPr>
  <p:slideViewPr>
    <p:cSldViewPr snapToGrid="0" snapToObjects="1">
      <p:cViewPr varScale="1">
        <p:scale>
          <a:sx n="148" d="100"/>
          <a:sy n="148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315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F274F58-47D7-D746-8362-E5F0BB518567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2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647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E8A598-DF58-E64E-87FA-BBB91CA30A18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531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884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86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978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861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22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064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23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710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55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345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65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26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567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27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458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40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2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28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95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23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27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227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04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2105173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Link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Medium Access Control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20,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1292" y="1370013"/>
            <a:ext cx="10796954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FDMA: frequency division multiple access </a:t>
            </a:r>
          </a:p>
          <a:p>
            <a:pPr>
              <a:defRPr/>
            </a:pPr>
            <a:r>
              <a:rPr lang="en-US" sz="2400" dirty="0"/>
              <a:t>channel spectrum divided into frequency bands</a:t>
            </a:r>
          </a:p>
          <a:p>
            <a:pPr>
              <a:defRPr/>
            </a:pPr>
            <a:r>
              <a:rPr lang="en-US" sz="2400" dirty="0"/>
              <a:t>each station assigned fixed frequency band</a:t>
            </a:r>
          </a:p>
          <a:p>
            <a:pPr>
              <a:defRPr/>
            </a:pPr>
            <a:r>
              <a:rPr lang="en-US" sz="2400" dirty="0"/>
              <a:t>unused transmission time in frequency bands go idle </a:t>
            </a:r>
          </a:p>
          <a:p>
            <a:pPr>
              <a:defRPr/>
            </a:pPr>
            <a:r>
              <a:rPr lang="en-US" sz="2400" dirty="0"/>
              <a:t>example: 6-station LAN, 1,3,4 have packet to send, frequency bands 2,5,6 idle </a:t>
            </a:r>
            <a:endParaRPr lang="en-US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6151563" y="4138614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6149975" y="5243514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6145214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6149976" y="6021389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6145214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6149976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6870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2955" name="Freeform 12"/>
          <p:cNvSpPr>
            <a:spLocks/>
          </p:cNvSpPr>
          <p:nvPr/>
        </p:nvSpPr>
        <p:spPr bwMode="auto">
          <a:xfrm>
            <a:off x="7018339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918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6918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7065964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2959" name="Group 17"/>
          <p:cNvGrpSpPr>
            <a:grpSpLocks/>
          </p:cNvGrpSpPr>
          <p:nvPr/>
        </p:nvGrpSpPr>
        <p:grpSpPr bwMode="auto">
          <a:xfrm>
            <a:off x="6935788" y="5499101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97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6965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4947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8856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time</a:t>
            </a:r>
          </a:p>
        </p:txBody>
      </p:sp>
      <p:sp>
        <p:nvSpPr>
          <p:cNvPr id="82964" name="Freeform 54"/>
          <p:cNvSpPr>
            <a:spLocks/>
          </p:cNvSpPr>
          <p:nvPr/>
        </p:nvSpPr>
        <p:spPr bwMode="auto">
          <a:xfrm>
            <a:off x="3556001" y="4348164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2965" name="Group 56"/>
          <p:cNvGrpSpPr>
            <a:grpSpLocks/>
          </p:cNvGrpSpPr>
          <p:nvPr/>
        </p:nvGrpSpPr>
        <p:grpSpPr bwMode="auto">
          <a:xfrm>
            <a:off x="1817689" y="4986339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82966" name="Freeform 65"/>
          <p:cNvSpPr>
            <a:spLocks/>
          </p:cNvSpPr>
          <p:nvPr/>
        </p:nvSpPr>
        <p:spPr bwMode="auto">
          <a:xfrm>
            <a:off x="4327526" y="5040314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7" name="Freeform 66"/>
          <p:cNvSpPr>
            <a:spLocks/>
          </p:cNvSpPr>
          <p:nvPr/>
        </p:nvSpPr>
        <p:spPr bwMode="auto">
          <a:xfrm>
            <a:off x="4370389" y="4270376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8" name="Freeform 68"/>
          <p:cNvSpPr>
            <a:spLocks/>
          </p:cNvSpPr>
          <p:nvPr/>
        </p:nvSpPr>
        <p:spPr bwMode="auto">
          <a:xfrm>
            <a:off x="4279901" y="6069014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1966913" y="5699126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FDM cable</a:t>
            </a:r>
          </a:p>
        </p:txBody>
      </p:sp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961292" y="206375"/>
            <a:ext cx="1011701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Channel partitioning MAC protocols: FDMA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8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(2) 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984" y="1690687"/>
            <a:ext cx="10169769" cy="5103997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defRPr/>
            </a:pPr>
            <a:r>
              <a:rPr lang="en-US" dirty="0"/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no </a:t>
            </a:r>
            <a:r>
              <a:rPr lang="en-US" i="1" dirty="0"/>
              <a:t>a priori</a:t>
            </a:r>
            <a:r>
              <a:rPr lang="en-US" dirty="0"/>
              <a:t> coordination among nodes</a:t>
            </a:r>
          </a:p>
          <a:p>
            <a:pPr lvl="1">
              <a:lnSpc>
                <a:spcPct val="75000"/>
              </a:lnSpc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/>
              <a:t>Collision possible when two or more transmitting nodes </a:t>
            </a:r>
            <a:r>
              <a:rPr lang="en-US" dirty="0">
                <a:ea typeface="MS Mincho" charset="0"/>
                <a:cs typeface="MS Mincho" charset="0"/>
              </a:rPr>
              <a:t>choose to send simultaneously</a:t>
            </a:r>
            <a:endParaRPr lang="en-US" dirty="0"/>
          </a:p>
          <a:p>
            <a:pPr>
              <a:lnSpc>
                <a:spcPct val="75000"/>
              </a:lnSpc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/>
              <a:t>A</a:t>
            </a:r>
            <a:r>
              <a:rPr lang="en-US" dirty="0">
                <a:solidFill>
                  <a:srgbClr val="CC0000"/>
                </a:solidFill>
              </a:rPr>
              <a:t> random access MAC protocol</a:t>
            </a:r>
            <a:r>
              <a:rPr lang="en-US" dirty="0"/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how to recover from collisions (e.g., via delayed retransmissions)</a:t>
            </a:r>
          </a:p>
          <a:p>
            <a:pPr lvl="1">
              <a:lnSpc>
                <a:spcPct val="75000"/>
              </a:lnSpc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/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slotted ALOHA,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CSMA, CSMA/CD, CSMA/CA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0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8892" y="1522413"/>
            <a:ext cx="525853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assumptions:</a:t>
            </a:r>
          </a:p>
          <a:p>
            <a:pPr>
              <a:defRPr/>
            </a:pPr>
            <a:r>
              <a:rPr lang="en-US" sz="2400" dirty="0"/>
              <a:t>all frames same size</a:t>
            </a:r>
          </a:p>
          <a:p>
            <a:pPr>
              <a:defRPr/>
            </a:pPr>
            <a:r>
              <a:rPr lang="en-US" sz="2400" dirty="0"/>
              <a:t>time divided into equal size slots (time to transmit 1 frame)</a:t>
            </a:r>
          </a:p>
          <a:p>
            <a:pPr>
              <a:defRPr/>
            </a:pPr>
            <a:r>
              <a:rPr lang="en-US" sz="2400" dirty="0"/>
              <a:t>nodes start to transmit only slot beginning </a:t>
            </a:r>
          </a:p>
          <a:p>
            <a:pPr>
              <a:defRPr/>
            </a:pPr>
            <a:r>
              <a:rPr lang="en-US" sz="2400" dirty="0"/>
              <a:t>nodes are synchronized</a:t>
            </a:r>
          </a:p>
          <a:p>
            <a:pPr>
              <a:defRPr/>
            </a:pPr>
            <a:r>
              <a:rPr lang="en-US" sz="2400" dirty="0"/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2569" y="2246313"/>
            <a:ext cx="5363308" cy="370901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/>
              <a:t>if no collision:</a:t>
            </a:r>
            <a:r>
              <a:rPr lang="en-US" dirty="0"/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/>
              <a:t>if collision:</a:t>
            </a:r>
            <a:r>
              <a:rPr lang="en-US" dirty="0"/>
              <a:t> node retransmits frame in each subsequent slot with prob. p until success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pic>
        <p:nvPicPr>
          <p:cNvPr id="3" name="Picture 2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25CB9698-8E11-B34C-8868-18845EB1F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973" y="252413"/>
            <a:ext cx="3009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1137" y="3349626"/>
            <a:ext cx="3932227" cy="320357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Pros:</a:t>
            </a:r>
          </a:p>
          <a:p>
            <a:pPr>
              <a:defRPr/>
            </a:pPr>
            <a:r>
              <a:rPr lang="en-US" sz="2400" dirty="0"/>
              <a:t>single active node can continuously transmit at full rate of channel</a:t>
            </a:r>
          </a:p>
          <a:p>
            <a:pPr>
              <a:defRPr/>
            </a:pPr>
            <a:r>
              <a:rPr lang="en-US" sz="2400" dirty="0"/>
              <a:t>highly decentralized (each node operates on its own) simple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6624" y="3458125"/>
            <a:ext cx="5283979" cy="3200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collisions, 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idle slots</a:t>
            </a:r>
          </a:p>
          <a:p>
            <a:pPr>
              <a:defRPr/>
            </a:pPr>
            <a:r>
              <a:rPr lang="en-US" sz="2400" dirty="0"/>
              <a:t>clock synchronization:  nodes must sync on slot start times</a:t>
            </a:r>
          </a:p>
          <a:p>
            <a:pPr>
              <a:defRPr/>
            </a:pPr>
            <a:r>
              <a:rPr lang="en-US" sz="2400" dirty="0"/>
              <a:t>Ensure detect collision within a frame; even if detection is fast, whole frame time still wasted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</a:t>
            </a:r>
          </a:p>
        </p:txBody>
      </p:sp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2552700" y="1350964"/>
            <a:ext cx="6053138" cy="1941512"/>
            <a:chOff x="648" y="899"/>
            <a:chExt cx="3813" cy="1223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I</a:t>
              </a:r>
            </a:p>
          </p:txBody>
        </p:sp>
      </p:grp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2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1270" y="3529563"/>
            <a:ext cx="4936918" cy="3128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i="1" dirty="0"/>
              <a:t>suppose: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nodes with many frames to send, each transmits in slot with probability </a:t>
            </a:r>
            <a:r>
              <a:rPr lang="en-US" sz="2400" i="1" dirty="0"/>
              <a:t>p</a:t>
            </a:r>
          </a:p>
          <a:p>
            <a:pPr>
              <a:defRPr/>
            </a:pPr>
            <a:r>
              <a:rPr lang="en-US" sz="2400" dirty="0"/>
              <a:t>prob that given node has success in a slot  = </a:t>
            </a:r>
            <a:r>
              <a:rPr lang="en-US" sz="2400" i="1" dirty="0"/>
              <a:t>p(1-p)</a:t>
            </a:r>
            <a:r>
              <a:rPr lang="en-US" sz="2400" b="1" i="1" baseline="30000" dirty="0"/>
              <a:t>N-1</a:t>
            </a:r>
          </a:p>
          <a:p>
            <a:pPr>
              <a:defRPr/>
            </a:pPr>
            <a:r>
              <a:rPr lang="en-US" sz="2400" dirty="0"/>
              <a:t>prob that </a:t>
            </a:r>
            <a:r>
              <a:rPr lang="en-US" sz="2400" i="1" dirty="0"/>
              <a:t>any</a:t>
            </a:r>
            <a:r>
              <a:rPr lang="en-US" sz="2400" dirty="0"/>
              <a:t> node has a success = </a:t>
            </a:r>
            <a:r>
              <a:rPr lang="en-US" sz="2400" i="1" dirty="0"/>
              <a:t>Np(1-p)</a:t>
            </a:r>
            <a:r>
              <a:rPr lang="en-US" sz="2400" b="1" i="1" baseline="30000" dirty="0"/>
              <a:t>N-1</a:t>
            </a:r>
            <a:endParaRPr lang="en-US" sz="2400" i="1" dirty="0"/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6502400" y="1647825"/>
            <a:ext cx="4808330" cy="32385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max efficiency: find </a:t>
            </a:r>
            <a:r>
              <a:rPr lang="en-US" sz="2400" i="1" dirty="0"/>
              <a:t>p* </a:t>
            </a:r>
            <a:r>
              <a:rPr lang="en-US" sz="2400" dirty="0"/>
              <a:t>that maximizes </a:t>
            </a:r>
            <a:br>
              <a:rPr lang="en-US" sz="2400" dirty="0"/>
            </a:br>
            <a:r>
              <a:rPr lang="en-US" sz="2400" i="1" dirty="0"/>
              <a:t>Np(1-p)</a:t>
            </a:r>
            <a:r>
              <a:rPr lang="en-US" sz="2400" b="1" i="1" baseline="30000" dirty="0"/>
              <a:t>N-1</a:t>
            </a:r>
          </a:p>
          <a:p>
            <a:pPr>
              <a:defRPr/>
            </a:pPr>
            <a:r>
              <a:rPr lang="en-US" sz="2400" dirty="0"/>
              <a:t>for many nodes, take limit of </a:t>
            </a:r>
            <a:r>
              <a:rPr lang="en-US" sz="2400" i="1" dirty="0"/>
              <a:t>Np*(1-p*)</a:t>
            </a:r>
            <a:r>
              <a:rPr lang="en-US" sz="2400" b="1" i="1" baseline="30000" dirty="0"/>
              <a:t>N-1 </a:t>
            </a:r>
            <a:r>
              <a:rPr lang="en-US" sz="2400" dirty="0"/>
              <a:t>as </a:t>
            </a:r>
            <a:r>
              <a:rPr lang="en-US" sz="2400" i="1" dirty="0"/>
              <a:t>N</a:t>
            </a:r>
            <a:r>
              <a:rPr lang="en-US" sz="2400" dirty="0"/>
              <a:t> goes to infinity, gives: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/>
              <a:t>    </a:t>
            </a:r>
            <a:r>
              <a:rPr lang="en-US" sz="2400" i="1" dirty="0">
                <a:solidFill>
                  <a:srgbClr val="CC0000"/>
                </a:solidFill>
              </a:rPr>
              <a:t>max efficiency = 1/e = .37</a:t>
            </a:r>
            <a:endParaRPr lang="en-US" sz="2400" b="1" i="1" baseline="30000" dirty="0">
              <a:solidFill>
                <a:srgbClr val="CC0000"/>
              </a:solidFill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1073426" y="1687513"/>
            <a:ext cx="4600299" cy="1406795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efficiency</a:t>
            </a:r>
            <a:r>
              <a:rPr lang="en-US" sz="2400" i="0" dirty="0">
                <a:latin typeface="Helvetica" pitchFamily="2" charset="0"/>
              </a:rPr>
              <a:t>: long-run </a:t>
            </a:r>
            <a:br>
              <a:rPr lang="en-US" sz="2400" i="0" dirty="0">
                <a:latin typeface="Helvetica" pitchFamily="2" charset="0"/>
              </a:rPr>
            </a:br>
            <a:r>
              <a:rPr lang="en-US" sz="2400" i="0" dirty="0">
                <a:latin typeface="Helvetica" pitchFamily="2" charset="0"/>
              </a:rPr>
              <a:t>fraction of successful slots </a:t>
            </a:r>
            <a:br>
              <a:rPr lang="en-US" sz="2400" i="0" dirty="0">
                <a:latin typeface="Helvetica" pitchFamily="2" charset="0"/>
              </a:rPr>
            </a:br>
            <a:r>
              <a:rPr lang="en-US" sz="2400" i="0" dirty="0">
                <a:latin typeface="Helvetica" pitchFamily="2" charset="0"/>
              </a:rPr>
              <a:t>(many nodes, all with many frames to send)</a:t>
            </a:r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6931026" y="4529138"/>
            <a:ext cx="2568575" cy="172072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at best:</a:t>
            </a:r>
            <a:r>
              <a:rPr lang="en-US" sz="2400" i="0" dirty="0">
                <a:latin typeface="Helvetica" pitchFamily="2" charset="0"/>
              </a:rPr>
              <a:t> channel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used for useful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transmissions 37%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of time!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9572625" y="4402138"/>
            <a:ext cx="4889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600" dirty="0">
                <a:solidFill>
                  <a:srgbClr val="CC0000"/>
                </a:solidFill>
                <a:latin typeface="Gill Sans MT" charset="0"/>
              </a:rPr>
              <a:t>!</a:t>
            </a:r>
          </a:p>
        </p:txBody>
      </p:sp>
      <p:sp>
        <p:nvSpPr>
          <p:cNvPr id="26633" name="Rectangle 17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760253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ALOHA: efficiency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266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Pure (unslotted) </a:t>
            </a:r>
            <a:r>
              <a:rPr lang="en-US" sz="4000" dirty="0"/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2087" y="1422400"/>
            <a:ext cx="9109213" cy="4648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unslotted Aloha: simpler, no synchronization</a:t>
            </a:r>
          </a:p>
          <a:p>
            <a:pPr>
              <a:defRPr/>
            </a:pPr>
            <a:r>
              <a:rPr lang="en-US" sz="2400" dirty="0"/>
              <a:t>when frame first arrives</a:t>
            </a:r>
          </a:p>
          <a:p>
            <a:pPr lvl="1">
              <a:defRPr/>
            </a:pPr>
            <a:r>
              <a:rPr lang="en-US" dirty="0"/>
              <a:t> transmit immediately </a:t>
            </a:r>
          </a:p>
          <a:p>
            <a:pPr>
              <a:defRPr/>
            </a:pPr>
            <a:r>
              <a:rPr lang="en-US" sz="2400" dirty="0"/>
              <a:t>collision probability increases:</a:t>
            </a:r>
          </a:p>
          <a:p>
            <a:pPr lvl="1">
              <a:defRPr/>
            </a:pPr>
            <a:r>
              <a:rPr lang="en-US" dirty="0"/>
              <a:t>frame sent at t</a:t>
            </a:r>
            <a:r>
              <a:rPr lang="en-US" baseline="-25000" dirty="0"/>
              <a:t>0</a:t>
            </a:r>
            <a:r>
              <a:rPr lang="en-US" dirty="0"/>
              <a:t> collides with other frames sent in [t</a:t>
            </a:r>
            <a:r>
              <a:rPr lang="en-US" baseline="-25000" dirty="0"/>
              <a:t>0</a:t>
            </a:r>
            <a:r>
              <a:rPr lang="en-US" dirty="0"/>
              <a:t>-1,t</a:t>
            </a:r>
            <a:r>
              <a:rPr lang="en-US" baseline="-25000" dirty="0"/>
              <a:t>0</a:t>
            </a:r>
            <a:r>
              <a:rPr lang="en-US" dirty="0"/>
              <a:t>+1]</a:t>
            </a:r>
          </a:p>
        </p:txBody>
      </p:sp>
      <p:pic>
        <p:nvPicPr>
          <p:cNvPr id="9319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3871914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pic>
        <p:nvPicPr>
          <p:cNvPr id="10" name="Picture 9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15472768-1CE5-7148-9490-3C5CBA129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973" y="252413"/>
            <a:ext cx="3009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6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32362" y="153989"/>
            <a:ext cx="8464101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Pure </a:t>
            </a:r>
            <a:r>
              <a:rPr lang="en-US" sz="4000" dirty="0"/>
              <a:t>ALOHA</a:t>
            </a:r>
            <a:r>
              <a:rPr lang="en-US" dirty="0"/>
              <a:t> efficiency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1905" y="1328738"/>
            <a:ext cx="9000022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/>
              <a:t>P(success by given node) = P(node transmits) </a:t>
            </a:r>
            <a:r>
              <a:rPr lang="en-US" sz="2000" baseline="16000" dirty="0"/>
              <a:t>.</a:t>
            </a: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        P(no other node transmits in [t</a:t>
            </a:r>
            <a:r>
              <a:rPr lang="en-US" sz="2000" baseline="-25000" dirty="0"/>
              <a:t>0</a:t>
            </a:r>
            <a:r>
              <a:rPr lang="en-US" sz="2000" dirty="0"/>
              <a:t>-1,t</a:t>
            </a:r>
            <a:r>
              <a:rPr lang="en-US" sz="2000" baseline="-25000" dirty="0"/>
              <a:t>0</a:t>
            </a:r>
            <a:r>
              <a:rPr lang="en-US" sz="2000" dirty="0"/>
              <a:t>] </a:t>
            </a:r>
            <a:r>
              <a:rPr lang="en-US" sz="2000" baseline="16000" dirty="0"/>
              <a:t>.</a:t>
            </a: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        P(no other node transmits in [t</a:t>
            </a:r>
            <a:r>
              <a:rPr lang="en-US" sz="2000" baseline="-25000" dirty="0"/>
              <a:t>0</a:t>
            </a:r>
            <a:r>
              <a:rPr lang="en-US" sz="2000" dirty="0"/>
              <a:t>,t</a:t>
            </a:r>
            <a:r>
              <a:rPr lang="en-US" sz="2000" baseline="-25000" dirty="0"/>
              <a:t>0</a:t>
            </a:r>
            <a:r>
              <a:rPr lang="en-US" sz="2000" dirty="0"/>
              <a:t>+1]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/>
              <a:t>                                    </a:t>
            </a:r>
            <a:r>
              <a:rPr lang="en-US" sz="2400" i="1" dirty="0"/>
              <a:t>  = p </a:t>
            </a:r>
            <a:r>
              <a:rPr lang="en-US" sz="2400" i="1" baseline="16000" dirty="0"/>
              <a:t>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N-1</a:t>
            </a:r>
            <a:r>
              <a:rPr lang="en-US" sz="2400" i="1" baseline="16000" dirty="0"/>
              <a:t> 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N-1  </a:t>
            </a:r>
          </a:p>
          <a:p>
            <a:pPr>
              <a:buFont typeface="Wingdings" charset="0"/>
              <a:buNone/>
              <a:defRPr/>
            </a:pPr>
            <a:r>
              <a:rPr lang="en-US" sz="2400" b="1" baseline="30000" dirty="0"/>
              <a:t>                                                    </a:t>
            </a:r>
            <a:r>
              <a:rPr lang="en-US" sz="2400" b="1" i="1" baseline="30000" dirty="0"/>
              <a:t>     </a:t>
            </a:r>
            <a:r>
              <a:rPr lang="en-US" sz="2400" i="1" dirty="0"/>
              <a:t>=</a:t>
            </a:r>
            <a:r>
              <a:rPr lang="en-US" sz="2400" b="1" i="1" dirty="0"/>
              <a:t> </a:t>
            </a:r>
            <a:r>
              <a:rPr lang="en-US" sz="2400" i="1" dirty="0"/>
              <a:t>p </a:t>
            </a:r>
            <a:r>
              <a:rPr lang="en-US" sz="2400" i="1" baseline="16000" dirty="0"/>
              <a:t>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2(N-1)</a:t>
            </a:r>
            <a:r>
              <a:rPr lang="en-US" i="1" baseline="16000" dirty="0"/>
              <a:t> </a:t>
            </a:r>
            <a:endParaRPr lang="en-US" sz="2000" i="1" dirty="0"/>
          </a:p>
          <a:p>
            <a:pPr>
              <a:buFont typeface="Wingdings" charset="0"/>
              <a:buNone/>
              <a:defRPr/>
            </a:pPr>
            <a:endParaRPr lang="en-US" baseline="16000" dirty="0"/>
          </a:p>
          <a:p>
            <a:pPr>
              <a:buFont typeface="Wingdings" charset="0"/>
              <a:buNone/>
              <a:defRPr/>
            </a:pPr>
            <a:r>
              <a:rPr lang="en-US" baseline="16000" dirty="0"/>
              <a:t>                              … choosing optimum p and then letting </a:t>
            </a:r>
            <a:r>
              <a:rPr lang="en-US" i="1" baseline="16000" dirty="0"/>
              <a:t>n</a:t>
            </a:r>
            <a:r>
              <a:rPr lang="en-US" baseline="16000" dirty="0"/>
              <a:t> </a:t>
            </a:r>
          </a:p>
          <a:p>
            <a:pPr>
              <a:buFont typeface="Wingdings" charset="0"/>
              <a:buNone/>
              <a:defRPr/>
            </a:pPr>
            <a:r>
              <a:rPr lang="en-US" baseline="16000" dirty="0"/>
              <a:t>                                        </a:t>
            </a:r>
            <a:r>
              <a:rPr lang="en-US" i="1" baseline="16000" dirty="0"/>
              <a:t>         </a:t>
            </a:r>
            <a:r>
              <a:rPr lang="en-US" sz="2400" i="1" dirty="0"/>
              <a:t>= 1/(2e) = .18</a:t>
            </a:r>
            <a:r>
              <a:rPr lang="en-US" i="1" baseline="16000" dirty="0"/>
              <a:t> </a:t>
            </a:r>
            <a:r>
              <a:rPr lang="en-US" dirty="0"/>
              <a:t>	</a:t>
            </a:r>
            <a:endParaRPr lang="en-US" b="1" i="1" dirty="0"/>
          </a:p>
          <a:p>
            <a:pPr>
              <a:defRPr/>
            </a:pPr>
            <a:endParaRPr lang="en-US" dirty="0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3617343" y="5529262"/>
            <a:ext cx="42752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Worse</a:t>
            </a:r>
            <a:r>
              <a:rPr lang="en-US" sz="2800" i="0" dirty="0">
                <a:solidFill>
                  <a:srgbClr val="CC0000"/>
                </a:solidFill>
                <a:latin typeface="Helvetica" pitchFamily="2" charset="0"/>
              </a:rPr>
              <a:t> than slotted Aloha!</a:t>
            </a:r>
          </a:p>
        </p:txBody>
      </p:sp>
      <p:grpSp>
        <p:nvGrpSpPr>
          <p:cNvPr id="95239" name="Group 10"/>
          <p:cNvGrpSpPr>
            <a:grpSpLocks/>
          </p:cNvGrpSpPr>
          <p:nvPr/>
        </p:nvGrpSpPr>
        <p:grpSpPr bwMode="auto">
          <a:xfrm>
            <a:off x="7728310" y="4337240"/>
            <a:ext cx="736600" cy="90487"/>
            <a:chOff x="3242" y="3679"/>
            <a:chExt cx="464" cy="57"/>
          </a:xfrm>
        </p:grpSpPr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3242" y="3711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494" y="3680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3599" y="3679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46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7885-CAC5-204C-9F65-F930BF26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Are there better strategies to transmit rather than independently and randomly?</a:t>
            </a:r>
          </a:p>
        </p:txBody>
      </p:sp>
    </p:spTree>
    <p:extLst>
      <p:ext uri="{BB962C8B-B14F-4D97-AF65-F5344CB8AC3E}">
        <p14:creationId xmlns:p14="http://schemas.microsoft.com/office/powerpoint/2010/main" val="224046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75" y="228600"/>
            <a:ext cx="84645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CSMA (carrier sense multiple access)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0526" y="1662114"/>
            <a:ext cx="6467475" cy="376465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</a:rPr>
              <a:t>CSMA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  <a:r>
              <a:rPr lang="en-US" sz="3200" dirty="0"/>
              <a:t> listen before transmit:</a:t>
            </a:r>
          </a:p>
          <a:p>
            <a:pPr>
              <a:buFont typeface="Wingdings" charset="0"/>
              <a:buNone/>
              <a:defRPr/>
            </a:pPr>
            <a:endParaRPr lang="en-US" dirty="0">
              <a:solidFill>
                <a:srgbClr val="000099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if channel sensed idle:</a:t>
            </a:r>
            <a:r>
              <a:rPr lang="en-US" dirty="0"/>
              <a:t> transmit entire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</a:rPr>
              <a:t>if channel sensed busy</a:t>
            </a:r>
            <a:r>
              <a:rPr lang="en-US" dirty="0"/>
              <a:t>, defer transmission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human analogy: don</a:t>
            </a:r>
            <a:r>
              <a:rPr lang="ja-JP" altLang="en-US" dirty="0"/>
              <a:t>’</a:t>
            </a:r>
            <a:r>
              <a:rPr lang="en-US" dirty="0"/>
              <a:t>t interrupt others!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8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023731" y="1600200"/>
            <a:ext cx="4630946" cy="47720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</a:rPr>
              <a:t>collisions </a:t>
            </a:r>
            <a:r>
              <a:rPr lang="en-US" sz="2400" i="1" dirty="0">
                <a:solidFill>
                  <a:srgbClr val="CC0000"/>
                </a:solidFill>
              </a:rPr>
              <a:t>can</a:t>
            </a:r>
            <a:r>
              <a:rPr lang="en-US" sz="2400" dirty="0">
                <a:solidFill>
                  <a:srgbClr val="CC0000"/>
                </a:solidFill>
              </a:rPr>
              <a:t> still occur: </a:t>
            </a:r>
            <a:r>
              <a:rPr lang="en-US" sz="2400" dirty="0"/>
              <a:t>propagation delay means two nodes may not hear each other</a:t>
            </a:r>
            <a:r>
              <a:rPr lang="ja-JP" altLang="en-US" sz="2400" dirty="0"/>
              <a:t>’</a:t>
            </a:r>
            <a:r>
              <a:rPr lang="en-US" sz="2400" dirty="0"/>
              <a:t>s transmission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</a:rPr>
              <a:t>collision: </a:t>
            </a:r>
            <a:r>
              <a:rPr lang="en-US" sz="2400" dirty="0"/>
              <a:t>entire packet transmission time wasted</a:t>
            </a:r>
          </a:p>
          <a:p>
            <a:pPr lvl="1">
              <a:defRPr/>
            </a:pPr>
            <a:r>
              <a:rPr lang="en-US" dirty="0"/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/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4" y="1322389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7045326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spatial layout of nodes </a:t>
            </a:r>
            <a:endParaRPr lang="en-US" sz="2000" dirty="0">
              <a:latin typeface="Arial" charset="0"/>
            </a:endParaRPr>
          </a:p>
        </p:txBody>
      </p:sp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6351589" y="2552701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6359526" y="2809876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6321426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6294438" y="4670426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6288089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6472239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2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2C07-C761-7546-8834-4B3D2ECC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0CF7-DAF7-554A-9A47-9C6EBB25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410"/>
          </a:xfrm>
        </p:spPr>
        <p:txBody>
          <a:bodyPr>
            <a:normAutofit/>
          </a:bodyPr>
          <a:lstStyle/>
          <a:p>
            <a:r>
              <a:rPr lang="en-US" dirty="0"/>
              <a:t>Quiz 7 will go online later today</a:t>
            </a:r>
          </a:p>
          <a:p>
            <a:pPr lvl="1"/>
            <a:r>
              <a:rPr lang="en-US" dirty="0"/>
              <a:t>Due Tuesday</a:t>
            </a:r>
          </a:p>
          <a:p>
            <a:pPr lvl="1"/>
            <a:endParaRPr lang="en-US" dirty="0"/>
          </a:p>
          <a:p>
            <a:r>
              <a:rPr lang="en-US" dirty="0"/>
              <a:t>Get started on project 3</a:t>
            </a:r>
          </a:p>
          <a:p>
            <a:pPr lvl="1"/>
            <a:r>
              <a:rPr lang="en-US" dirty="0"/>
              <a:t>Round trip time on this is short</a:t>
            </a:r>
          </a:p>
        </p:txBody>
      </p:sp>
    </p:spTree>
    <p:extLst>
      <p:ext uri="{BB962C8B-B14F-4D97-AF65-F5344CB8AC3E}">
        <p14:creationId xmlns:p14="http://schemas.microsoft.com/office/powerpoint/2010/main" val="290019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CSMA/CD </a:t>
            </a:r>
            <a:r>
              <a:rPr lang="en-US" sz="4000" dirty="0"/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0885" y="1597636"/>
            <a:ext cx="9150229" cy="492473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CSMA/CD: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carrier sensing, deferral as in CSMA</a:t>
            </a:r>
          </a:p>
          <a:p>
            <a:pPr lvl="1">
              <a:defRPr/>
            </a:pPr>
            <a:r>
              <a:rPr lang="en-US" dirty="0"/>
              <a:t>collisions </a:t>
            </a:r>
            <a:r>
              <a:rPr lang="en-US" i="1" dirty="0"/>
              <a:t>detected</a:t>
            </a:r>
            <a:r>
              <a:rPr lang="en-US" dirty="0"/>
              <a:t> within short time</a:t>
            </a:r>
          </a:p>
          <a:p>
            <a:pPr lvl="1">
              <a:defRPr/>
            </a:pPr>
            <a:r>
              <a:rPr lang="en-US" dirty="0"/>
              <a:t>colliding transmissions aborted, reducing channel wastage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collision detection: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dirty="0"/>
              <a:t>easy in wired LANs: measure signal strengths, compare transmitted, received signals</a:t>
            </a:r>
          </a:p>
          <a:p>
            <a:pPr lvl="1">
              <a:defRPr/>
            </a:pPr>
            <a:r>
              <a:rPr lang="en-US" dirty="0"/>
              <a:t>difficult in wireless LANs: received signal strength overwhelmed by local transmission strength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human analogy: the polite conversationalist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51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9" y="1531939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2057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CSMA/CD </a:t>
            </a:r>
            <a:r>
              <a:rPr lang="en-US" sz="4000" dirty="0"/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3565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4302126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spatial layout of nodes </a:t>
            </a:r>
            <a:endParaRPr lang="en-US" sz="2000" dirty="0">
              <a:latin typeface="Arial" charset="0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4065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3711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4803775" y="2101851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5802313" y="2092326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6921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80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3184" y="1500188"/>
            <a:ext cx="4925668" cy="5022178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1. </a:t>
            </a:r>
            <a:r>
              <a:rPr lang="en-US" sz="2600" dirty="0"/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2. </a:t>
            </a:r>
            <a:r>
              <a:rPr lang="en-US" sz="2600" dirty="0"/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3. </a:t>
            </a:r>
            <a:r>
              <a:rPr lang="en-US" sz="2600" dirty="0"/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51564" y="1543050"/>
            <a:ext cx="5020019" cy="4979316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4. </a:t>
            </a:r>
            <a:r>
              <a:rPr lang="en-US" sz="2600" dirty="0"/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endParaRPr lang="en-US" sz="26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5397D-433E-A643-9372-521241DC9F9A}"/>
              </a:ext>
            </a:extLst>
          </p:cNvPr>
          <p:cNvSpPr txBox="1"/>
          <p:nvPr/>
        </p:nvSpPr>
        <p:spPr>
          <a:xfrm>
            <a:off x="6876418" y="3429000"/>
            <a:ext cx="44078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How long should the NIC wait to retransmit after aborting due to a collision?</a:t>
            </a:r>
          </a:p>
        </p:txBody>
      </p:sp>
    </p:spTree>
    <p:extLst>
      <p:ext uri="{BB962C8B-B14F-4D97-AF65-F5344CB8AC3E}">
        <p14:creationId xmlns:p14="http://schemas.microsoft.com/office/powerpoint/2010/main" val="368387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3184" y="1500188"/>
            <a:ext cx="4925668" cy="5022178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1. </a:t>
            </a:r>
            <a:r>
              <a:rPr lang="en-US" sz="2600" dirty="0"/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2. </a:t>
            </a:r>
            <a:r>
              <a:rPr lang="en-US" sz="2600" dirty="0"/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3. </a:t>
            </a:r>
            <a:r>
              <a:rPr lang="en-US" sz="2600" dirty="0"/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51564" y="1543050"/>
            <a:ext cx="5020019" cy="4979316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4. </a:t>
            </a:r>
            <a:r>
              <a:rPr lang="en-US" sz="2600" dirty="0"/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5. </a:t>
            </a:r>
            <a:r>
              <a:rPr lang="en-US" sz="2600" dirty="0"/>
              <a:t>After aborting, NIC enters </a:t>
            </a:r>
            <a:r>
              <a:rPr lang="en-US" sz="2600" i="1" dirty="0">
                <a:solidFill>
                  <a:srgbClr val="CC0000"/>
                </a:solidFill>
              </a:rPr>
              <a:t>binary (exponential) backoff: </a:t>
            </a:r>
          </a:p>
          <a:p>
            <a:pPr lvl="1">
              <a:defRPr/>
            </a:pPr>
            <a:r>
              <a:rPr lang="en-US" dirty="0"/>
              <a:t>after </a:t>
            </a:r>
            <a:r>
              <a:rPr lang="en-US" i="1" dirty="0"/>
              <a:t>m</a:t>
            </a:r>
            <a:r>
              <a:rPr lang="en-US" dirty="0"/>
              <a:t>th collision, NIC chooses </a:t>
            </a:r>
            <a:r>
              <a:rPr lang="en-US" i="1" dirty="0"/>
              <a:t>K </a:t>
            </a:r>
            <a:r>
              <a:rPr lang="en-US" dirty="0"/>
              <a:t>at random from </a:t>
            </a:r>
            <a:r>
              <a:rPr lang="en-US" i="1" dirty="0"/>
              <a:t>{0,1,2, …, 2</a:t>
            </a:r>
            <a:r>
              <a:rPr lang="en-US" b="1" i="1" baseline="30000" dirty="0"/>
              <a:t>m</a:t>
            </a:r>
            <a:r>
              <a:rPr lang="en-US" i="1" dirty="0"/>
              <a:t>-1}</a:t>
            </a:r>
            <a:r>
              <a:rPr lang="en-US" dirty="0"/>
              <a:t>. NIC waits K</a:t>
            </a:r>
            <a:r>
              <a:rPr lang="el-GR" dirty="0"/>
              <a:t>·</a:t>
            </a:r>
            <a:r>
              <a:rPr lang="en-US" dirty="0"/>
              <a:t>512 bit times, returns to Step 2</a:t>
            </a:r>
          </a:p>
          <a:p>
            <a:pPr lvl="1">
              <a:defRPr/>
            </a:pPr>
            <a:r>
              <a:rPr lang="en-US" dirty="0"/>
              <a:t>longer backoff interval with more collisions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2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199"/>
            <a:ext cx="7772400" cy="4892675"/>
          </a:xfrm>
        </p:spPr>
        <p:txBody>
          <a:bodyPr>
            <a:normAutofit/>
          </a:bodyPr>
          <a:lstStyle/>
          <a:p>
            <a:pPr marL="238125" indent="-238125"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prop</a:t>
            </a:r>
            <a:r>
              <a:rPr lang="en-US" sz="2400" dirty="0"/>
              <a:t> = max prop delay between 2 nodes in LAN</a:t>
            </a:r>
          </a:p>
          <a:p>
            <a:pPr marL="238125" indent="-238125"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trans</a:t>
            </a:r>
            <a:r>
              <a:rPr lang="en-US" sz="2400" dirty="0"/>
              <a:t> = time to transmit max-size frame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277813" indent="-277813">
              <a:defRPr/>
            </a:pPr>
            <a:r>
              <a:rPr lang="en-US" sz="2400" dirty="0"/>
              <a:t>efficiency goes to 1 </a:t>
            </a:r>
          </a:p>
          <a:p>
            <a:pPr marL="695325" lvl="1" indent="-238125">
              <a:defRPr/>
            </a:pPr>
            <a:r>
              <a:rPr lang="en-US" dirty="0"/>
              <a:t>as </a:t>
            </a:r>
            <a:r>
              <a:rPr lang="en-US" i="1" dirty="0"/>
              <a:t>t</a:t>
            </a:r>
            <a:r>
              <a:rPr lang="en-US" i="1" baseline="-25000" dirty="0"/>
              <a:t>prop</a:t>
            </a:r>
            <a:r>
              <a:rPr lang="en-US" dirty="0"/>
              <a:t> goes to 0</a:t>
            </a:r>
          </a:p>
          <a:p>
            <a:pPr marL="695325" lvl="1" indent="-238125">
              <a:defRPr/>
            </a:pPr>
            <a:r>
              <a:rPr lang="en-US" dirty="0"/>
              <a:t>as </a:t>
            </a:r>
            <a:r>
              <a:rPr lang="en-US" i="1" dirty="0"/>
              <a:t>t</a:t>
            </a:r>
            <a:r>
              <a:rPr lang="en-US" i="1" baseline="-25000" dirty="0"/>
              <a:t>trans</a:t>
            </a:r>
            <a:r>
              <a:rPr lang="en-US" dirty="0"/>
              <a:t> goes to infinity</a:t>
            </a:r>
          </a:p>
          <a:p>
            <a:pPr marL="277813" indent="-277813">
              <a:defRPr/>
            </a:pPr>
            <a:r>
              <a:rPr lang="en-US" sz="2400" dirty="0"/>
              <a:t>better performance than ALOHA: and simple, cheap, decentralized</a:t>
            </a:r>
            <a:r>
              <a:rPr lang="en-US" dirty="0"/>
              <a:t>!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/>
        </p:nvGraphicFramePr>
        <p:xfrm>
          <a:off x="4319589" y="2859088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9" y="2859088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39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973015" y="195263"/>
            <a:ext cx="9296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/>
              <a:t>(3) </a:t>
            </a:r>
            <a:r>
              <a:rPr lang="ja-JP" altLang="en-US"/>
              <a:t>“</a:t>
            </a:r>
            <a:r>
              <a:rPr lang="en-US" dirty="0"/>
              <a:t>Taking turns</a:t>
            </a:r>
            <a:r>
              <a:rPr lang="ja-JP" altLang="en-US"/>
              <a:t>”</a:t>
            </a:r>
            <a:r>
              <a:rPr lang="en-US" dirty="0"/>
              <a:t> </a:t>
            </a:r>
            <a:r>
              <a:rPr lang="en-US" sz="4000" dirty="0"/>
              <a:t>MAC</a:t>
            </a:r>
            <a:r>
              <a:rPr lang="en-US" dirty="0"/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share channel </a:t>
            </a:r>
            <a:r>
              <a:rPr lang="en-US" i="1" dirty="0"/>
              <a:t>efficiently</a:t>
            </a:r>
            <a:r>
              <a:rPr lang="en-US" dirty="0"/>
              <a:t> and </a:t>
            </a:r>
            <a:r>
              <a:rPr lang="en-US" i="1" dirty="0"/>
              <a:t>fairly</a:t>
            </a:r>
            <a:r>
              <a:rPr lang="en-US" dirty="0"/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ja-JP" altLang="en-US" dirty="0">
                <a:solidFill>
                  <a:srgbClr val="CC0000"/>
                </a:solidFill>
              </a:rPr>
              <a:t>“</a:t>
            </a:r>
            <a:r>
              <a:rPr lang="en-US" dirty="0">
                <a:solidFill>
                  <a:srgbClr val="CC0000"/>
                </a:solidFill>
              </a:rPr>
              <a:t>taking turns</a:t>
            </a:r>
            <a:r>
              <a:rPr lang="ja-JP" altLang="en-US" dirty="0">
                <a:solidFill>
                  <a:srgbClr val="CC0000"/>
                </a:solidFill>
              </a:rPr>
              <a:t>”</a:t>
            </a:r>
            <a:r>
              <a:rPr lang="en-US" dirty="0">
                <a:solidFill>
                  <a:srgbClr val="CC0000"/>
                </a:solidFill>
              </a:rPr>
              <a:t> protocols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look for efficiency both at low and high load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7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5922963" y="4154489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6215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6496050" y="2935289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6797675" y="2354264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8334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2209" y="1485899"/>
            <a:ext cx="4403104" cy="517683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polling:</a:t>
            </a:r>
            <a:r>
              <a:rPr lang="en-US" sz="3200" b="1" dirty="0">
                <a:solidFill>
                  <a:srgbClr val="CC0000"/>
                </a:solidFill>
              </a:rPr>
              <a:t> </a:t>
            </a:r>
            <a:endParaRPr lang="en-US" sz="3200" dirty="0">
              <a:solidFill>
                <a:srgbClr val="CC0000"/>
              </a:solidFill>
            </a:endParaRPr>
          </a:p>
          <a:p>
            <a:pPr marL="238125" indent="-238125">
              <a:defRPr/>
            </a:pPr>
            <a:r>
              <a:rPr lang="en-US" sz="2400" dirty="0"/>
              <a:t>orchestrator node </a:t>
            </a:r>
            <a:r>
              <a:rPr lang="ja-JP" altLang="en-US" sz="2400" dirty="0"/>
              <a:t>“</a:t>
            </a:r>
            <a:r>
              <a:rPr lang="en-US" sz="2400" dirty="0"/>
              <a:t>invites</a:t>
            </a:r>
            <a:r>
              <a:rPr lang="ja-JP" altLang="en-US" sz="2400"/>
              <a:t>”</a:t>
            </a:r>
            <a:r>
              <a:rPr lang="en-US" sz="2400" dirty="0"/>
              <a:t> sender nodes to transmit in turn</a:t>
            </a:r>
          </a:p>
          <a:p>
            <a:pPr marL="238125" indent="-238125">
              <a:defRPr/>
            </a:pPr>
            <a:r>
              <a:rPr lang="en-US" sz="2400" dirty="0"/>
              <a:t>typically used with </a:t>
            </a:r>
            <a:r>
              <a:rPr lang="en-US" altLang="ja-JP" sz="2400" dirty="0"/>
              <a:t>simple</a:t>
            </a:r>
            <a:r>
              <a:rPr lang="en-US" sz="2400" dirty="0"/>
              <a:t> sender devices</a:t>
            </a:r>
          </a:p>
          <a:p>
            <a:pPr marL="238125" indent="-238125">
              <a:defRPr/>
            </a:pPr>
            <a:r>
              <a:rPr lang="en-US" sz="2400" dirty="0"/>
              <a:t>concerns:</a:t>
            </a:r>
          </a:p>
          <a:p>
            <a:pPr lvl="1">
              <a:defRPr/>
            </a:pPr>
            <a:r>
              <a:rPr lang="en-US" dirty="0"/>
              <a:t>polling overhead </a:t>
            </a:r>
          </a:p>
          <a:p>
            <a:pPr lvl="1">
              <a:defRPr/>
            </a:pPr>
            <a:r>
              <a:rPr lang="en-US" dirty="0"/>
              <a:t>latency</a:t>
            </a:r>
          </a:p>
          <a:p>
            <a:pPr lvl="1">
              <a:defRPr/>
            </a:pPr>
            <a:r>
              <a:rPr lang="en-US" dirty="0"/>
              <a:t>single point of failure (orchestrator)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6810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7451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7600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7180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6908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6637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8162925" y="3222626"/>
            <a:ext cx="15504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</a:rPr>
              <a:t>orchestrator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5988051" y="4808539"/>
            <a:ext cx="1096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</a:rPr>
              <a:t>senders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8347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6396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6902451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1946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/>
              <a:t>“</a:t>
            </a:r>
            <a:r>
              <a:rPr lang="en-US" dirty="0"/>
              <a:t>Taking turns</a:t>
            </a:r>
            <a:r>
              <a:rPr lang="ja-JP" altLang="en-US"/>
              <a:t>”</a:t>
            </a:r>
            <a:r>
              <a:rPr lang="en-US" dirty="0"/>
              <a:t> MAC protocols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5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8753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6038850" y="3624264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7356475" y="1960564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7410450" y="5408614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1361661" y="1376363"/>
            <a:ext cx="451685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3200" dirty="0">
                <a:solidFill>
                  <a:srgbClr val="CC0000"/>
                </a:solidFill>
                <a:latin typeface="Helvetica" pitchFamily="2" charset="0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Helvetica" pitchFamily="2" charset="0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control </a:t>
            </a:r>
            <a:r>
              <a:rPr lang="en-US" sz="2800" i="1" dirty="0">
                <a:solidFill>
                  <a:srgbClr val="CC0000"/>
                </a:solidFill>
                <a:latin typeface="Helvetica" pitchFamily="2" charset="0"/>
              </a:rPr>
              <a:t>token</a:t>
            </a:r>
            <a:r>
              <a:rPr lang="en-US" sz="2400" b="1" dirty="0">
                <a:latin typeface="Helvetica" pitchFamily="2" charset="0"/>
              </a:rPr>
              <a:t> </a:t>
            </a:r>
            <a:r>
              <a:rPr lang="en-US" sz="2400" dirty="0">
                <a:latin typeface="Helvetica" pitchFamily="2" charset="0"/>
              </a:rPr>
              <a:t>passed from one node to next sequentially.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token message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concerns: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Helvetica" pitchFamily="2" charset="0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Helvetica" pitchFamily="2" charset="0"/>
              </a:rPr>
              <a:t>single point of failure (node holding the token)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latin typeface="Helvetica" pitchFamily="2" charset="0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6884989" y="2617789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7729539" y="1725614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7473951" y="6008689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5865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(nothing</a:t>
            </a:r>
          </a:p>
          <a:p>
            <a:pPr>
              <a:defRPr/>
            </a:pPr>
            <a:r>
              <a:rPr lang="en-US" i="0" dirty="0">
                <a:latin typeface="Arial" charset="0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6362700" y="3743326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1946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“Taking turns” MAC protocols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71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Summary of </a:t>
            </a:r>
            <a:r>
              <a:rPr lang="en-US" sz="4000" dirty="0"/>
              <a:t>multiple access </a:t>
            </a:r>
            <a:r>
              <a:rPr lang="en-US" dirty="0"/>
              <a:t>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690688"/>
            <a:ext cx="9847384" cy="4906963"/>
          </a:xfrm>
        </p:spPr>
        <p:txBody>
          <a:bodyPr>
            <a:normAutofit/>
          </a:bodyPr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channel partitioning </a:t>
            </a:r>
          </a:p>
          <a:p>
            <a:pPr marL="688975" lvl="1" indent="-231775">
              <a:defRPr/>
            </a:pPr>
            <a:r>
              <a:rPr lang="en-US" dirty="0"/>
              <a:t>Time Division, Frequency Division</a:t>
            </a:r>
          </a:p>
          <a:p>
            <a:pPr marL="688975" lvl="1" indent="-231775">
              <a:defRPr/>
            </a:pPr>
            <a:r>
              <a:rPr lang="en-US" dirty="0"/>
              <a:t>Code (next lectures)</a:t>
            </a:r>
          </a:p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random access</a:t>
            </a:r>
            <a:r>
              <a:rPr lang="en-US" sz="2400" dirty="0"/>
              <a:t> </a:t>
            </a:r>
          </a:p>
          <a:p>
            <a:pPr marL="690563" lvl="1" indent="-233363">
              <a:defRPr/>
            </a:pPr>
            <a:r>
              <a:rPr lang="en-US" dirty="0"/>
              <a:t>ALOHA, Slotted ALOHA, CSMA, CSMA/CD</a:t>
            </a:r>
          </a:p>
          <a:p>
            <a:pPr marL="690563" lvl="1" indent="-233363">
              <a:defRPr/>
            </a:pPr>
            <a:r>
              <a:rPr lang="en-US" dirty="0"/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/>
              <a:t>CSMA/CD used in Ethernet</a:t>
            </a:r>
          </a:p>
          <a:p>
            <a:pPr marL="690563" lvl="1" indent="-233363">
              <a:defRPr/>
            </a:pPr>
            <a:r>
              <a:rPr lang="en-US" dirty="0"/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/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/>
              <a:t>Bluetooth, FDDI, token ring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5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F5F9-EDF4-3446-9FA2-0118D838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A478-8184-EA4C-9EA1-AECB4F18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88149" cy="5032375"/>
          </a:xfrm>
        </p:spPr>
        <p:txBody>
          <a:bodyPr>
            <a:normAutofit/>
          </a:bodyPr>
          <a:lstStyle/>
          <a:p>
            <a:r>
              <a:rPr lang="en-US" dirty="0"/>
              <a:t>Link layer: on every host and node</a:t>
            </a:r>
          </a:p>
          <a:p>
            <a:endParaRPr lang="en-US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BE1BB9D4-1D21-3749-86D8-2E68B69BF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370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B5CF75-7FE0-5148-A194-700551452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94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5BA953-F30D-A046-BFF4-64F17E798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922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2FA0666-2412-EA4C-BEE0-3F2DE05AA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50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4B7CE23-9AB9-974D-8202-A0478157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78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Link layer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311642C6-8CE9-8A4F-93E6-D5BADA272484}"/>
              </a:ext>
            </a:extLst>
          </p:cNvPr>
          <p:cNvGrpSpPr>
            <a:grpSpLocks/>
          </p:cNvGrpSpPr>
          <p:nvPr/>
        </p:nvGrpSpPr>
        <p:grpSpPr bwMode="auto">
          <a:xfrm>
            <a:off x="6428345" y="2371151"/>
            <a:ext cx="3876675" cy="2876551"/>
            <a:chOff x="1695" y="1256"/>
            <a:chExt cx="2442" cy="1812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7453EA2-EB55-134F-B370-041E17B97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2874367C-0E31-594C-94CD-4E8B8F02E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58E30F9D-7B78-4245-896E-1050B6341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516142C-BB34-2247-9A37-7754F7C6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62D6CEB1-62ED-3045-A7D2-245510E91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82F80748-D4AF-F246-8EF6-766E12A2F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01F0C442-7723-504F-8AA7-217415514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ACF1E7B9-54EE-7A40-8B47-24AAD8CE2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62CC3FD0-7B77-E141-B4C3-A59C4F55F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02C32B82-25E5-7D4F-BE66-871A5FE2E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59A13A32-8B69-0042-8BF9-47B01713A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88E098F-17DA-A440-A5F7-F3AF05FA5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2BE12890-9C3E-5448-9165-1B6E57313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802.3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58D32AF4-448E-8643-BB77-3D55D1B76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0623B19F-C7AF-B242-8E70-87F49CCBE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88DBFDE1-1987-0240-86B8-C3CA02395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EDCA4010-95CA-6247-ABB9-BD8BD523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475E643-4F3C-D441-9486-DB478D8DA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CF2AECFB-A524-604A-800F-78A94181B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32982B67-5EA4-6C43-8DA7-F702F28EC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977D2581-9CBC-484A-87A5-D8587C402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A59C5EB4-9561-BF45-AA7D-A60F357C4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1CE9BD0F-BC11-A844-A82E-3C0183A9CE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28C8090C-8551-4145-AD41-F718174F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5822BDA9-688E-B646-BF91-DFCBA0B47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65A871C-CD6B-844F-BFAC-A854030A1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B9AF0C9D-D67C-D247-858E-0E4B37D59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A979B3D8-C3D8-A446-806B-BA1F9F76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20537895-FDB2-7042-BC43-38803DAC0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E128368-12E8-7846-B661-D2CD6220A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1780EE8C-CE52-4D42-8F14-A227D5687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5BD869E5-5E95-5D49-BAC1-939002304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BCACE9F4-86A6-6D47-9047-299C217F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56" y="2371151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3E08B7A8-3662-CF41-BBD5-2F148FED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57" y="239775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44" name="Straight Connector 5">
            <a:extLst>
              <a:ext uri="{FF2B5EF4-FFF2-40B4-BE49-F238E27FC236}">
                <a16:creationId xmlns:a16="http://schemas.microsoft.com/office/drawing/2014/main" id="{5B843C03-4B9A-FC47-8C31-EA9C0EF29D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8744" y="276643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8B2822-F8AC-4E44-B7EF-D0DA9991F467}"/>
              </a:ext>
            </a:extLst>
          </p:cNvPr>
          <p:cNvSpPr txBox="1"/>
          <p:nvPr/>
        </p:nvSpPr>
        <p:spPr>
          <a:xfrm>
            <a:off x="7031594" y="5896947"/>
            <a:ext cx="150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Ethernet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990901-2844-FA43-A58C-210EB0875282}"/>
              </a:ext>
            </a:extLst>
          </p:cNvPr>
          <p:cNvCxnSpPr/>
          <p:nvPr/>
        </p:nvCxnSpPr>
        <p:spPr>
          <a:xfrm flipH="1" flipV="1">
            <a:off x="7058583" y="5247702"/>
            <a:ext cx="271463" cy="565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CCCB3D-F460-5249-9402-8C7D2FAEBEDD}"/>
              </a:ext>
            </a:extLst>
          </p:cNvPr>
          <p:cNvCxnSpPr>
            <a:cxnSpLocks/>
          </p:cNvCxnSpPr>
          <p:nvPr/>
        </p:nvCxnSpPr>
        <p:spPr>
          <a:xfrm flipV="1">
            <a:off x="7705722" y="5265215"/>
            <a:ext cx="398461" cy="530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ece of cake on a plate&#10;&#10;Description automatically generated">
            <a:extLst>
              <a:ext uri="{FF2B5EF4-FFF2-40B4-BE49-F238E27FC236}">
                <a16:creationId xmlns:a16="http://schemas.microsoft.com/office/drawing/2014/main" id="{6D46456B-BD56-BE4A-BFAB-26C8F0B5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3" y="4877814"/>
            <a:ext cx="2265987" cy="1699490"/>
          </a:xfrm>
          <a:prstGeom prst="rect">
            <a:avLst/>
          </a:prstGeom>
        </p:spPr>
      </p:pic>
      <p:pic>
        <p:nvPicPr>
          <p:cNvPr id="49" name="Picture 48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5D81AD94-1A3A-C744-B8E2-3BA127B2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745" y="5102146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247E-1286-284C-B386-789EE76A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5D99-3A3C-5E47-9E4D-BCE501B2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Link layer: on every host and router, hardware and software</a:t>
            </a:r>
          </a:p>
          <a:p>
            <a:r>
              <a:rPr lang="en-US" dirty="0"/>
              <a:t>Link layer deals with communication to physically adjacent node</a:t>
            </a:r>
          </a:p>
          <a:p>
            <a:r>
              <a:rPr lang="en-US" dirty="0"/>
              <a:t>Encoding: NRZ, Manchester</a:t>
            </a:r>
          </a:p>
          <a:p>
            <a:r>
              <a:rPr lang="en-US" dirty="0"/>
              <a:t>Error detection and correction</a:t>
            </a:r>
          </a:p>
          <a:p>
            <a:pPr lvl="1"/>
            <a:r>
              <a:rPr lang="en-US" dirty="0"/>
              <a:t>1-dimensional parity: detect a 1-bit error, but can’t correct it</a:t>
            </a:r>
          </a:p>
          <a:p>
            <a:pPr lvl="1"/>
            <a:r>
              <a:rPr lang="en-US" dirty="0"/>
              <a:t>2-dimensional parity: detect and correct a 1-bit error</a:t>
            </a:r>
          </a:p>
          <a:p>
            <a:pPr lvl="1"/>
            <a:r>
              <a:rPr lang="en-US" dirty="0"/>
              <a:t>Cyclic Redundancy Check (CRC): detect up to r bits of </a:t>
            </a:r>
            <a:r>
              <a:rPr lang="en-US" dirty="0" err="1"/>
              <a:t>bursty</a:t>
            </a:r>
            <a:r>
              <a:rPr lang="en-US" dirty="0"/>
              <a:t> error with just r extra bits</a:t>
            </a:r>
          </a:p>
          <a:p>
            <a:r>
              <a:rPr lang="en-US" dirty="0"/>
              <a:t>ARP: lookup network-layer address to get link-layer address</a:t>
            </a:r>
          </a:p>
          <a:p>
            <a:pPr lvl="1"/>
            <a:r>
              <a:rPr lang="en-US" dirty="0"/>
              <a:t>Network addresses =&gt; routing, Hardware address ~=&gt; identity</a:t>
            </a:r>
          </a:p>
          <a:p>
            <a:r>
              <a:rPr lang="en-US" dirty="0">
                <a:solidFill>
                  <a:srgbClr val="C00000"/>
                </a:solidFill>
              </a:rPr>
              <a:t>Medium access control:</a:t>
            </a:r>
            <a:r>
              <a:rPr lang="en-US" dirty="0"/>
              <a:t> today’s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4712" y="279403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Multiple access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2" y="1266828"/>
            <a:ext cx="8877295" cy="2967036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two types of </a:t>
            </a:r>
            <a:r>
              <a:rPr lang="ja-JP" altLang="en-US"/>
              <a:t>“</a:t>
            </a:r>
            <a:r>
              <a:rPr lang="en-US" dirty="0"/>
              <a:t>links</a:t>
            </a:r>
            <a:r>
              <a:rPr lang="ja-JP" altLang="en-US"/>
              <a:t>”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/>
              <a:t>point-to-point</a:t>
            </a:r>
          </a:p>
          <a:p>
            <a:pPr lvl="1">
              <a:defRPr/>
            </a:pPr>
            <a:r>
              <a:rPr lang="en-US" sz="2000" dirty="0"/>
              <a:t>PPP for dial-up access</a:t>
            </a:r>
          </a:p>
          <a:p>
            <a:pPr lvl="1">
              <a:defRPr/>
            </a:pPr>
            <a:r>
              <a:rPr lang="en-US" sz="2000" dirty="0"/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broadcast (shared wire or medium)</a:t>
            </a:r>
          </a:p>
          <a:p>
            <a:pPr lvl="1">
              <a:defRPr/>
            </a:pPr>
            <a:r>
              <a:rPr lang="en-US" sz="2000" dirty="0"/>
              <a:t>old-fashioned Ethernet</a:t>
            </a:r>
          </a:p>
          <a:p>
            <a:pPr lvl="1">
              <a:defRPr/>
            </a:pPr>
            <a:r>
              <a:rPr lang="en-US" sz="2000" dirty="0"/>
              <a:t>802.11 wireless LAN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2450270" y="5694364"/>
            <a:ext cx="1616148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4304356" y="5683251"/>
            <a:ext cx="1692579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6590180" y="5691189"/>
            <a:ext cx="1019831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8063605" y="5700713"/>
            <a:ext cx="1984581" cy="6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3068639" y="4522789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3051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2916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3360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6332539" y="5362576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6838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7218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9" y="4649789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3232150" y="4627564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3232150" y="4627564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3163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2501900" y="5140326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4562475" y="4186239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5449889" y="4354514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4832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4533900" y="5040314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5016500" y="5095876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2655888" y="4695826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2806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3479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3281363" y="5095876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4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76" y="1690688"/>
            <a:ext cx="9966960" cy="464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single shared broadcast channel </a:t>
            </a:r>
          </a:p>
          <a:p>
            <a:pPr>
              <a:defRPr/>
            </a:pPr>
            <a:r>
              <a:rPr lang="en-US" sz="2400" dirty="0"/>
              <a:t>two or more simultaneous transmissions by nodes: interference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collision</a:t>
            </a:r>
            <a:r>
              <a:rPr lang="en-US" dirty="0"/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multiple access protocol</a:t>
            </a:r>
          </a:p>
          <a:p>
            <a:pPr>
              <a:defRPr/>
            </a:pPr>
            <a:r>
              <a:rPr lang="en-US" sz="2400" dirty="0"/>
              <a:t>distributed algorithm that determines how nodes share channel, i.e., determine when node can transmit</a:t>
            </a:r>
          </a:p>
          <a:p>
            <a:pPr>
              <a:defRPr/>
            </a:pPr>
            <a:r>
              <a:rPr lang="en-US" sz="2400" dirty="0"/>
              <a:t>communication about channel sharing must use channel itself! </a:t>
            </a:r>
          </a:p>
          <a:p>
            <a:pPr lvl="1">
              <a:defRPr/>
            </a:pPr>
            <a:r>
              <a:rPr lang="en-US" sz="2000" dirty="0"/>
              <a:t>no separate (out-of-band) channel for coordination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/>
              <a:t>Multiple access protocols solve the </a:t>
            </a:r>
            <a:r>
              <a:rPr lang="en-US" sz="2400" dirty="0">
                <a:solidFill>
                  <a:srgbClr val="C00000"/>
                </a:solidFill>
              </a:rPr>
              <a:t>Medium Access Control </a:t>
            </a:r>
            <a:r>
              <a:rPr lang="en-US" sz="2400" dirty="0"/>
              <a:t>problem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7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1600199"/>
            <a:ext cx="9217152" cy="489267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given: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Goals: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2. when M nodes want to transmit, each can send at average rate R/M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3. fully decentralized:</a:t>
            </a:r>
          </a:p>
          <a:p>
            <a:pPr lvl="2">
              <a:defRPr/>
            </a:pPr>
            <a:r>
              <a:rPr lang="en-US" sz="2400" dirty="0"/>
              <a:t>no special node to coordinate transmissions</a:t>
            </a:r>
          </a:p>
          <a:p>
            <a:pPr lvl="2">
              <a:defRPr/>
            </a:pPr>
            <a:r>
              <a:rPr lang="en-US" sz="2400" dirty="0"/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4. simple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3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61925"/>
            <a:ext cx="810101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0585" y="1382712"/>
            <a:ext cx="9812215" cy="5139653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three broad classes:</a:t>
            </a:r>
          </a:p>
          <a:p>
            <a:pPr>
              <a:defRPr/>
            </a:pP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sz="2000" dirty="0"/>
              <a:t>divide channel into smaller </a:t>
            </a:r>
            <a:r>
              <a:rPr lang="ja-JP" altLang="en-US" sz="2000"/>
              <a:t>“</a:t>
            </a:r>
            <a:r>
              <a:rPr lang="en-US" sz="2000" dirty="0"/>
              <a:t>pieces</a:t>
            </a:r>
            <a:r>
              <a:rPr lang="ja-JP" altLang="en-US" sz="2000"/>
              <a:t>”</a:t>
            </a:r>
            <a:r>
              <a:rPr lang="en-US" sz="2000" dirty="0"/>
              <a:t> (time slots, frequency, code)</a:t>
            </a:r>
          </a:p>
          <a:p>
            <a:pPr lvl="1">
              <a:defRPr/>
            </a:pPr>
            <a:r>
              <a:rPr lang="en-US" sz="2000" dirty="0"/>
              <a:t>allocate piece to node for exclusive use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sz="2000" dirty="0"/>
              <a:t>channel not divided, allow collisions</a:t>
            </a:r>
          </a:p>
          <a:p>
            <a:pPr lvl="1">
              <a:defRPr/>
            </a:pPr>
            <a:r>
              <a:rPr lang="ja-JP" altLang="en-US" sz="2000"/>
              <a:t>“</a:t>
            </a:r>
            <a:r>
              <a:rPr lang="en-US" sz="2000" dirty="0"/>
              <a:t>recover</a:t>
            </a:r>
            <a:r>
              <a:rPr lang="ja-JP" altLang="en-US" sz="2000"/>
              <a:t>”</a:t>
            </a:r>
            <a:r>
              <a:rPr lang="en-US" sz="2000" dirty="0"/>
              <a:t> from collisions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ja-JP" altLang="en-US" i="1">
                <a:solidFill>
                  <a:srgbClr val="CC0000"/>
                </a:solidFill>
              </a:rPr>
              <a:t>“</a:t>
            </a:r>
            <a:r>
              <a:rPr lang="en-US" i="1" dirty="0">
                <a:solidFill>
                  <a:srgbClr val="CC0000"/>
                </a:solidFill>
              </a:rPr>
              <a:t>taking turns</a:t>
            </a:r>
            <a:r>
              <a:rPr lang="ja-JP" altLang="en-US" i="1">
                <a:solidFill>
                  <a:srgbClr val="CC0000"/>
                </a:solidFill>
              </a:rPr>
              <a:t>”</a:t>
            </a:r>
            <a:endParaRPr lang="en-US" i="1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sz="2000" dirty="0"/>
              <a:t>nodes take turns, but nodes with more to send can take more or longer turns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2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62708" y="206375"/>
            <a:ext cx="11500337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/>
              <a:t>(1) Channel partitioning MAC protocols: TDMA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9586" y="1349375"/>
            <a:ext cx="9760222" cy="407680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TDMA: time division multiple access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access to channel in "rounds"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each station gets fixed length slot (length = packet transmission time) in each round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unused slots go idle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example: 6-station LAN, 1,3,4 have packets to send, slots 2,5,6 idle </a:t>
            </a:r>
            <a:endParaRPr lang="en-US" sz="3200" dirty="0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596392" y="6165920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818642" y="5938907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3777492" y="5938907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4252154" y="5938907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2820228" y="5826196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5685666" y="5829371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2918654" y="590557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3864804" y="5891282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4329941" y="589763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5676142" y="5934146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6634992" y="5934146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7109654" y="5934146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5677728" y="5821432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5776154" y="590080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6722304" y="588652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7187441" y="589287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330124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377749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425374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472999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5211003" y="592620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615874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7106478" y="592620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8054216" y="592144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758749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8535228" y="5835721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663499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3864803" y="5307083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4676016" y="564363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2831341" y="563887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2810703" y="555155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5669791" y="554203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6728653" y="5280096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7539866" y="564998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5695191" y="564522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8533641" y="55150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1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1800</Words>
  <Application>Microsoft Macintosh PowerPoint</Application>
  <PresentationFormat>Widescreen</PresentationFormat>
  <Paragraphs>350</Paragraphs>
  <Slides>28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Gill Sans MT</vt:lpstr>
      <vt:lpstr>Helvetica</vt:lpstr>
      <vt:lpstr>Tahoma</vt:lpstr>
      <vt:lpstr>Times New Roman</vt:lpstr>
      <vt:lpstr>Wingdings</vt:lpstr>
      <vt:lpstr>Office Theme</vt:lpstr>
      <vt:lpstr>Equation</vt:lpstr>
      <vt:lpstr>The Link Layer: Medium Access Control</vt:lpstr>
      <vt:lpstr>Course announcements</vt:lpstr>
      <vt:lpstr>Review of concepts</vt:lpstr>
      <vt:lpstr>Review of concepts</vt:lpstr>
      <vt:lpstr>Multiple access</vt:lpstr>
      <vt:lpstr>Multiple access protocols</vt:lpstr>
      <vt:lpstr>An ideal multiple access protocol</vt:lpstr>
      <vt:lpstr>MAC protocols: Taxonomy</vt:lpstr>
      <vt:lpstr>(1) Channel partitioning MAC protocols: TDMA</vt:lpstr>
      <vt:lpstr>Channel partitioning MAC protocols: FDMA</vt:lpstr>
      <vt:lpstr>(2) Random access protocols</vt:lpstr>
      <vt:lpstr>Slotted ALOHA</vt:lpstr>
      <vt:lpstr>Slotted ALOHA</vt:lpstr>
      <vt:lpstr>Slotted ALOHA: efficiency</vt:lpstr>
      <vt:lpstr>Pure (unslotted) ALOHA</vt:lpstr>
      <vt:lpstr>Pure ALOHA efficiency</vt:lpstr>
      <vt:lpstr>PowerPoint Presentation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  <vt:lpstr>Ethernet CSMA/CD algorithm</vt:lpstr>
      <vt:lpstr>CSMA/CD efficiency</vt:lpstr>
      <vt:lpstr>(3) “Taking turns” MAC protocols</vt:lpstr>
      <vt:lpstr>“Taking turns” MAC protocols</vt:lpstr>
      <vt:lpstr>“Taking turns” MAC protocols</vt:lpstr>
      <vt:lpstr> Summary of multiple access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3279</cp:revision>
  <cp:lastPrinted>2019-02-15T23:29:10Z</cp:lastPrinted>
  <dcterms:created xsi:type="dcterms:W3CDTF">2019-01-23T03:40:12Z</dcterms:created>
  <dcterms:modified xsi:type="dcterms:W3CDTF">2020-04-17T18:24:05Z</dcterms:modified>
</cp:coreProperties>
</file>