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87" r:id="rId2"/>
    <p:sldId id="1157" r:id="rId3"/>
    <p:sldId id="1150" r:id="rId4"/>
    <p:sldId id="1057" r:id="rId5"/>
    <p:sldId id="1141" r:id="rId6"/>
    <p:sldId id="914" r:id="rId7"/>
    <p:sldId id="1058" r:id="rId8"/>
    <p:sldId id="1078" r:id="rId9"/>
    <p:sldId id="1079" r:id="rId10"/>
    <p:sldId id="1080" r:id="rId11"/>
    <p:sldId id="1081" r:id="rId12"/>
    <p:sldId id="1082" r:id="rId13"/>
    <p:sldId id="1083" r:id="rId14"/>
    <p:sldId id="1087" r:id="rId15"/>
    <p:sldId id="1031" r:id="rId16"/>
    <p:sldId id="1146" r:id="rId17"/>
    <p:sldId id="868" r:id="rId18"/>
    <p:sldId id="869" r:id="rId19"/>
    <p:sldId id="870" r:id="rId20"/>
    <p:sldId id="871" r:id="rId21"/>
    <p:sldId id="872" r:id="rId22"/>
    <p:sldId id="280" r:id="rId23"/>
    <p:sldId id="873" r:id="rId24"/>
    <p:sldId id="1032" r:id="rId25"/>
    <p:sldId id="1035" r:id="rId26"/>
    <p:sldId id="283" r:id="rId27"/>
    <p:sldId id="1085" r:id="rId28"/>
    <p:sldId id="865" r:id="rId29"/>
    <p:sldId id="866" r:id="rId30"/>
    <p:sldId id="1086" r:id="rId31"/>
    <p:sldId id="1152" r:id="rId32"/>
    <p:sldId id="1153" r:id="rId33"/>
    <p:sldId id="1154" r:id="rId34"/>
    <p:sldId id="1155" r:id="rId35"/>
    <p:sldId id="1156" r:id="rId36"/>
    <p:sldId id="1093" r:id="rId37"/>
    <p:sldId id="1095" r:id="rId38"/>
    <p:sldId id="10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/>
    <p:restoredTop sz="94664"/>
  </p:normalViewPr>
  <p:slideViewPr>
    <p:cSldViewPr snapToGrid="0" snapToObjects="1">
      <p:cViewPr varScale="1">
        <p:scale>
          <a:sx n="104" d="100"/>
          <a:sy n="104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0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1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(part 4)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 (next hop 2a)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A given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Through BGP route selection process,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265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285D7BD-4954-A644-8072-3153198A10B9}"/>
              </a:ext>
            </a:extLst>
          </p:cNvPr>
          <p:cNvGrpSpPr/>
          <p:nvPr/>
        </p:nvGrpSpPr>
        <p:grpSpPr>
          <a:xfrm>
            <a:off x="1486146" y="5902794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A304611-F8EE-5C41-AE4D-3A0DE694850A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31BDA2A-6973-2A46-87A2-0E4376EEC6D1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358C867-04AE-564A-9B43-CCB9B3738DED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8B31C05-388A-5D4B-8C5A-629ECA112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DB84C65-CA4D-4242-A780-0FBA18CD70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D8990E4-74B6-5B48-9DFE-A982CFC7E520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06C4671E-6F2C-F948-B661-01BE1DF44EC5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E9BD47E-EFF9-7A49-941B-F241BAFEB9D9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3154C82-7D54-184C-9942-BC3C88A184D2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91738-2393-0042-9F9B-D1D9CE60F3E0}"/>
              </a:ext>
            </a:extLst>
          </p:cNvPr>
          <p:cNvSpPr txBox="1"/>
          <p:nvPr/>
        </p:nvSpPr>
        <p:spPr>
          <a:xfrm>
            <a:off x="4427503" y="6083504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E6303-53AC-DF4A-9821-BBB5A7F88BD4}"/>
              </a:ext>
            </a:extLst>
          </p:cNvPr>
          <p:cNvCxnSpPr>
            <a:stCxn id="14" idx="1"/>
            <a:endCxn id="328" idx="3"/>
          </p:cNvCxnSpPr>
          <p:nvPr/>
        </p:nvCxnSpPr>
        <p:spPr>
          <a:xfrm flipH="1" flipV="1">
            <a:off x="3854613" y="6357882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9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3C74F42-DBC0-8F41-8A32-3707E3B641F8}"/>
              </a:ext>
            </a:extLst>
          </p:cNvPr>
          <p:cNvGrpSpPr/>
          <p:nvPr/>
        </p:nvGrpSpPr>
        <p:grpSpPr>
          <a:xfrm>
            <a:off x="1641605" y="5888883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C98A433-559A-AC42-B426-D5E1BA7B50E5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32EB2-C10A-2E42-B5DF-4F402FD7890C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F83120A-B349-D14D-A2E1-1C3742312D1E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87DE85-136C-FA4E-BE72-281A06D7A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2658A51-F5E8-0649-9C6A-B29A12293A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2487333-9495-6E43-8291-44D2EF20B574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E35CF73F-CEAC-414F-87AA-4F1B98AA69D1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19144BF-BBE4-0842-A2E3-C73497F2D996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F532E1F-765D-AD4D-8053-AA90733A77E9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B4690788-DA40-6C4A-ABAF-F59A792A0C00}"/>
              </a:ext>
            </a:extLst>
          </p:cNvPr>
          <p:cNvSpPr txBox="1"/>
          <p:nvPr/>
        </p:nvSpPr>
        <p:spPr>
          <a:xfrm>
            <a:off x="4582962" y="6069593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F5E133E-B20D-A74F-BF3F-C52AC87047CB}"/>
              </a:ext>
            </a:extLst>
          </p:cNvPr>
          <p:cNvCxnSpPr>
            <a:stCxn id="398" idx="1"/>
            <a:endCxn id="328" idx="3"/>
          </p:cNvCxnSpPr>
          <p:nvPr/>
        </p:nvCxnSpPr>
        <p:spPr>
          <a:xfrm flipH="1" flipV="1">
            <a:off x="4010072" y="6343971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  <p:bldP spid="3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Federation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scale</a:t>
            </a:r>
            <a:r>
              <a:rPr lang="en-US" dirty="0"/>
              <a:t> introduce new requirements for routing on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is </a:t>
            </a:r>
            <a:r>
              <a:rPr lang="en-US" i="1" dirty="0"/>
              <a:t>the</a:t>
            </a:r>
            <a:r>
              <a:rPr lang="en-US" dirty="0"/>
              <a:t> protocol that handles Internet routing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: exchange paths to a destination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Policy-based</a:t>
            </a:r>
            <a:r>
              <a:rPr lang="en-US" dirty="0"/>
              <a:t> import of routes, route selection, and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804-7618-744A-95B0-6ABBA69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BGP’s impact: October ’21 FB++ outage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5E511232-CFFF-F94D-AA03-3C2FDBB4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841" y="1772222"/>
            <a:ext cx="5330723" cy="29608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4CDC6-4658-5C47-9F80-28E2FB8F08D6}"/>
              </a:ext>
            </a:extLst>
          </p:cNvPr>
          <p:cNvSpPr txBox="1"/>
          <p:nvPr/>
        </p:nvSpPr>
        <p:spPr>
          <a:xfrm>
            <a:off x="5432782" y="5828933"/>
            <a:ext cx="668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https://</a:t>
            </a:r>
            <a:r>
              <a:rPr lang="en-US" sz="1600" dirty="0" err="1">
                <a:latin typeface="Helvetica" pitchFamily="2" charset="0"/>
              </a:rPr>
              <a:t>engineering.fb.com</a:t>
            </a:r>
            <a:r>
              <a:rPr lang="en-US" sz="1600" dirty="0">
                <a:latin typeface="Helvetica" pitchFamily="2" charset="0"/>
              </a:rPr>
              <a:t>/2021/10/05/networking-traffic/outage-details/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343FE-F8BD-A544-9BFA-D3E0F66D060D}"/>
              </a:ext>
            </a:extLst>
          </p:cNvPr>
          <p:cNvSpPr txBox="1"/>
          <p:nvPr/>
        </p:nvSpPr>
        <p:spPr>
          <a:xfrm>
            <a:off x="3207797" y="6180245"/>
            <a:ext cx="898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By Doug </a:t>
            </a:r>
            <a:r>
              <a:rPr lang="en-US" sz="1600" dirty="0" err="1">
                <a:latin typeface="Helvetica" pitchFamily="2" charset="0"/>
              </a:rPr>
              <a:t>Madory</a:t>
            </a:r>
            <a:r>
              <a:rPr lang="en-US" sz="1600" dirty="0">
                <a:latin typeface="Helvetica" pitchFamily="2" charset="0"/>
              </a:rPr>
              <a:t> - https://</a:t>
            </a:r>
            <a:r>
              <a:rPr lang="en-US" sz="1600" dirty="0" err="1">
                <a:latin typeface="Helvetica" pitchFamily="2" charset="0"/>
              </a:rPr>
              <a:t>www.kentik.com</a:t>
            </a:r>
            <a:r>
              <a:rPr lang="en-US" sz="1600" dirty="0">
                <a:latin typeface="Helvetica" pitchFamily="2" charset="0"/>
              </a:rPr>
              <a:t>/blog/</a:t>
            </a:r>
            <a:r>
              <a:rPr lang="en-US" sz="1600" dirty="0" err="1">
                <a:latin typeface="Helvetica" pitchFamily="2" charset="0"/>
              </a:rPr>
              <a:t>facebooks</a:t>
            </a:r>
            <a:r>
              <a:rPr lang="en-US" sz="1600" dirty="0">
                <a:latin typeface="Helvetica" pitchFamily="2" charset="0"/>
              </a:rPr>
              <a:t>-historic-outage-explained/, CC BY 4.0, https://</a:t>
            </a:r>
            <a:r>
              <a:rPr lang="en-US" sz="1600" dirty="0" err="1">
                <a:latin typeface="Helvetica" pitchFamily="2" charset="0"/>
              </a:rPr>
              <a:t>commons.wikimedia.org</a:t>
            </a:r>
            <a:r>
              <a:rPr lang="en-US" sz="1600" dirty="0">
                <a:latin typeface="Helvetica" pitchFamily="2" charset="0"/>
              </a:rPr>
              <a:t>/w/</a:t>
            </a:r>
            <a:r>
              <a:rPr lang="en-US" sz="1600" dirty="0" err="1">
                <a:latin typeface="Helvetica" pitchFamily="2" charset="0"/>
              </a:rPr>
              <a:t>index.php?curid</a:t>
            </a:r>
            <a:r>
              <a:rPr lang="en-US" sz="1600" dirty="0">
                <a:latin typeface="Helvetica" pitchFamily="2" charset="0"/>
              </a:rPr>
              <a:t>=110816752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0497C9F-BAE0-8441-811F-6838E6BF3573}"/>
              </a:ext>
            </a:extLst>
          </p:cNvPr>
          <p:cNvSpPr/>
          <p:nvPr/>
        </p:nvSpPr>
        <p:spPr>
          <a:xfrm>
            <a:off x="237230" y="1582197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44A6D-9DC9-2147-8C06-DE72BE3E62F1}"/>
              </a:ext>
            </a:extLst>
          </p:cNvPr>
          <p:cNvSpPr txBox="1"/>
          <p:nvPr/>
        </p:nvSpPr>
        <p:spPr>
          <a:xfrm>
            <a:off x="752133" y="2018195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 network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9852903-4FB5-1F4E-8464-8FF2C9BF9110}"/>
              </a:ext>
            </a:extLst>
          </p:cNvPr>
          <p:cNvSpPr/>
          <p:nvPr/>
        </p:nvSpPr>
        <p:spPr>
          <a:xfrm>
            <a:off x="237230" y="4050968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BDABE-9973-9048-A2B8-B0E4330AF37B}"/>
              </a:ext>
            </a:extLst>
          </p:cNvPr>
          <p:cNvSpPr txBox="1"/>
          <p:nvPr/>
        </p:nvSpPr>
        <p:spPr>
          <a:xfrm>
            <a:off x="533395" y="4486966"/>
            <a:ext cx="160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FB’s DNS servers</a:t>
            </a:r>
          </a:p>
        </p:txBody>
      </p: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37FD9E4D-7F6E-1049-81DF-652F0AD71B4E}"/>
              </a:ext>
            </a:extLst>
          </p:cNvPr>
          <p:cNvGrpSpPr>
            <a:grpSpLocks/>
          </p:cNvGrpSpPr>
          <p:nvPr/>
        </p:nvGrpSpPr>
        <p:grpSpPr bwMode="auto">
          <a:xfrm>
            <a:off x="533395" y="5039353"/>
            <a:ext cx="358775" cy="623888"/>
            <a:chOff x="4140" y="429"/>
            <a:chExt cx="1425" cy="2396"/>
          </a:xfrm>
        </p:grpSpPr>
        <p:sp>
          <p:nvSpPr>
            <p:cNvPr id="13" name="Freeform 148">
              <a:extLst>
                <a:ext uri="{FF2B5EF4-FFF2-40B4-BE49-F238E27FC236}">
                  <a16:creationId xmlns:a16="http://schemas.microsoft.com/office/drawing/2014/main" id="{94350624-25ED-B143-A18B-AC75DDD96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49">
              <a:extLst>
                <a:ext uri="{FF2B5EF4-FFF2-40B4-BE49-F238E27FC236}">
                  <a16:creationId xmlns:a16="http://schemas.microsoft.com/office/drawing/2014/main" id="{37685F1F-910C-554E-8CC3-9A4EEDA6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5" name="Freeform 150">
              <a:extLst>
                <a:ext uri="{FF2B5EF4-FFF2-40B4-BE49-F238E27FC236}">
                  <a16:creationId xmlns:a16="http://schemas.microsoft.com/office/drawing/2014/main" id="{AD7AA9B5-7A2F-4946-A179-F5592EB95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Freeform 151">
              <a:extLst>
                <a:ext uri="{FF2B5EF4-FFF2-40B4-BE49-F238E27FC236}">
                  <a16:creationId xmlns:a16="http://schemas.microsoft.com/office/drawing/2014/main" id="{D982675D-2296-9B4D-838C-6D731F33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52">
              <a:extLst>
                <a:ext uri="{FF2B5EF4-FFF2-40B4-BE49-F238E27FC236}">
                  <a16:creationId xmlns:a16="http://schemas.microsoft.com/office/drawing/2014/main" id="{2EEE165D-54F4-1742-94BC-B483C31E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8" name="Group 153">
              <a:extLst>
                <a:ext uri="{FF2B5EF4-FFF2-40B4-BE49-F238E27FC236}">
                  <a16:creationId xmlns:a16="http://schemas.microsoft.com/office/drawing/2014/main" id="{EC0D5D57-F01A-8E4F-BB2B-41153C816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" name="AutoShape 154">
                <a:extLst>
                  <a:ext uri="{FF2B5EF4-FFF2-40B4-BE49-F238E27FC236}">
                    <a16:creationId xmlns:a16="http://schemas.microsoft.com/office/drawing/2014/main" id="{E8570104-A599-DC48-8DC9-49A7C603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4" name="AutoShape 155">
                <a:extLst>
                  <a:ext uri="{FF2B5EF4-FFF2-40B4-BE49-F238E27FC236}">
                    <a16:creationId xmlns:a16="http://schemas.microsoft.com/office/drawing/2014/main" id="{BC433D82-1D1E-5344-A1A2-E082F47CC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9" name="Rectangle 156">
              <a:extLst>
                <a:ext uri="{FF2B5EF4-FFF2-40B4-BE49-F238E27FC236}">
                  <a16:creationId xmlns:a16="http://schemas.microsoft.com/office/drawing/2014/main" id="{D4878D0F-C3EE-E240-878D-1D783FFE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" name="Group 157">
              <a:extLst>
                <a:ext uri="{FF2B5EF4-FFF2-40B4-BE49-F238E27FC236}">
                  <a16:creationId xmlns:a16="http://schemas.microsoft.com/office/drawing/2014/main" id="{BF4DA494-027B-C24A-8376-FCD66AB7C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" name="AutoShape 158">
                <a:extLst>
                  <a:ext uri="{FF2B5EF4-FFF2-40B4-BE49-F238E27FC236}">
                    <a16:creationId xmlns:a16="http://schemas.microsoft.com/office/drawing/2014/main" id="{93317AE4-AF19-FB44-8230-494D38DF2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2" name="AutoShape 159">
                <a:extLst>
                  <a:ext uri="{FF2B5EF4-FFF2-40B4-BE49-F238E27FC236}">
                    <a16:creationId xmlns:a16="http://schemas.microsoft.com/office/drawing/2014/main" id="{7E76ACA0-126D-1B4E-9074-DB5C2BA1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" name="Rectangle 160">
              <a:extLst>
                <a:ext uri="{FF2B5EF4-FFF2-40B4-BE49-F238E27FC236}">
                  <a16:creationId xmlns:a16="http://schemas.microsoft.com/office/drawing/2014/main" id="{A41DA3D0-6B67-8542-9B41-85DCF8D6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2" name="Rectangle 161">
              <a:extLst>
                <a:ext uri="{FF2B5EF4-FFF2-40B4-BE49-F238E27FC236}">
                  <a16:creationId xmlns:a16="http://schemas.microsoft.com/office/drawing/2014/main" id="{ADBCFD81-4D17-014E-88F0-12E852F5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3" name="Group 162">
              <a:extLst>
                <a:ext uri="{FF2B5EF4-FFF2-40B4-BE49-F238E27FC236}">
                  <a16:creationId xmlns:a16="http://schemas.microsoft.com/office/drawing/2014/main" id="{C85551A8-8C2A-A948-8238-611D114AF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" name="AutoShape 163">
                <a:extLst>
                  <a:ext uri="{FF2B5EF4-FFF2-40B4-BE49-F238E27FC236}">
                    <a16:creationId xmlns:a16="http://schemas.microsoft.com/office/drawing/2014/main" id="{4D259894-8FF3-184B-B428-6C74FBFB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0" name="AutoShape 164">
                <a:extLst>
                  <a:ext uri="{FF2B5EF4-FFF2-40B4-BE49-F238E27FC236}">
                    <a16:creationId xmlns:a16="http://schemas.microsoft.com/office/drawing/2014/main" id="{7AC2CAAA-0CA9-AF47-963B-16EDFAEAE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4" name="Freeform 165">
              <a:extLst>
                <a:ext uri="{FF2B5EF4-FFF2-40B4-BE49-F238E27FC236}">
                  <a16:creationId xmlns:a16="http://schemas.microsoft.com/office/drawing/2014/main" id="{6E5B80E3-3981-D64E-9652-7B9A3E9B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5" name="Group 166">
              <a:extLst>
                <a:ext uri="{FF2B5EF4-FFF2-40B4-BE49-F238E27FC236}">
                  <a16:creationId xmlns:a16="http://schemas.microsoft.com/office/drawing/2014/main" id="{8E967872-DF63-A945-9B80-64121E245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" name="AutoShape 167">
                <a:extLst>
                  <a:ext uri="{FF2B5EF4-FFF2-40B4-BE49-F238E27FC236}">
                    <a16:creationId xmlns:a16="http://schemas.microsoft.com/office/drawing/2014/main" id="{4228B388-F6E3-A54E-9135-5FB7D242E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38" name="AutoShape 168">
                <a:extLst>
                  <a:ext uri="{FF2B5EF4-FFF2-40B4-BE49-F238E27FC236}">
                    <a16:creationId xmlns:a16="http://schemas.microsoft.com/office/drawing/2014/main" id="{7CFD5E17-DD80-874F-900B-DEACD9D53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6" name="Rectangle 169">
              <a:extLst>
                <a:ext uri="{FF2B5EF4-FFF2-40B4-BE49-F238E27FC236}">
                  <a16:creationId xmlns:a16="http://schemas.microsoft.com/office/drawing/2014/main" id="{7FD035EE-E4B0-5849-AECC-5A124469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7" name="Freeform 170">
              <a:extLst>
                <a:ext uri="{FF2B5EF4-FFF2-40B4-BE49-F238E27FC236}">
                  <a16:creationId xmlns:a16="http://schemas.microsoft.com/office/drawing/2014/main" id="{1B1D64C3-8BC4-7247-AC6C-A8E24AFF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8" name="Freeform 171">
              <a:extLst>
                <a:ext uri="{FF2B5EF4-FFF2-40B4-BE49-F238E27FC236}">
                  <a16:creationId xmlns:a16="http://schemas.microsoft.com/office/drawing/2014/main" id="{F564C3BF-C1ED-7A4A-979E-99C6850E8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9" name="Oval 172">
              <a:extLst>
                <a:ext uri="{FF2B5EF4-FFF2-40B4-BE49-F238E27FC236}">
                  <a16:creationId xmlns:a16="http://schemas.microsoft.com/office/drawing/2014/main" id="{D929CE37-7F32-6C47-867E-114201900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0" name="Freeform 173">
              <a:extLst>
                <a:ext uri="{FF2B5EF4-FFF2-40B4-BE49-F238E27FC236}">
                  <a16:creationId xmlns:a16="http://schemas.microsoft.com/office/drawing/2014/main" id="{FD74C710-144E-6E49-955D-FD369949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AutoShape 174">
              <a:extLst>
                <a:ext uri="{FF2B5EF4-FFF2-40B4-BE49-F238E27FC236}">
                  <a16:creationId xmlns:a16="http://schemas.microsoft.com/office/drawing/2014/main" id="{5892D416-F794-034D-8698-AAEC2BB6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2" name="AutoShape 175">
              <a:extLst>
                <a:ext uri="{FF2B5EF4-FFF2-40B4-BE49-F238E27FC236}">
                  <a16:creationId xmlns:a16="http://schemas.microsoft.com/office/drawing/2014/main" id="{3A91D868-F5E7-E54B-8B0B-3A258D16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3" name="Oval 176">
              <a:extLst>
                <a:ext uri="{FF2B5EF4-FFF2-40B4-BE49-F238E27FC236}">
                  <a16:creationId xmlns:a16="http://schemas.microsoft.com/office/drawing/2014/main" id="{76EBB7A3-6493-894F-9718-7D4CFEFB4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" name="Oval 177">
              <a:extLst>
                <a:ext uri="{FF2B5EF4-FFF2-40B4-BE49-F238E27FC236}">
                  <a16:creationId xmlns:a16="http://schemas.microsoft.com/office/drawing/2014/main" id="{3D5A37F1-FE18-5E42-B0FF-D73DED42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35" name="Oval 178">
              <a:extLst>
                <a:ext uri="{FF2B5EF4-FFF2-40B4-BE49-F238E27FC236}">
                  <a16:creationId xmlns:a16="http://schemas.microsoft.com/office/drawing/2014/main" id="{789078E8-1C86-6442-8386-C66DC0C0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6" name="Rectangle 179">
              <a:extLst>
                <a:ext uri="{FF2B5EF4-FFF2-40B4-BE49-F238E27FC236}">
                  <a16:creationId xmlns:a16="http://schemas.microsoft.com/office/drawing/2014/main" id="{D36A95A3-22BA-E34B-B3AD-FD4C5366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45" name="Group 248">
            <a:extLst>
              <a:ext uri="{FF2B5EF4-FFF2-40B4-BE49-F238E27FC236}">
                <a16:creationId xmlns:a16="http://schemas.microsoft.com/office/drawing/2014/main" id="{42C4DE7F-C7AB-3C45-B4EE-FD425BBF57C5}"/>
              </a:ext>
            </a:extLst>
          </p:cNvPr>
          <p:cNvGrpSpPr>
            <a:grpSpLocks/>
          </p:cNvGrpSpPr>
          <p:nvPr/>
        </p:nvGrpSpPr>
        <p:grpSpPr bwMode="auto">
          <a:xfrm>
            <a:off x="1176313" y="5205045"/>
            <a:ext cx="358775" cy="623888"/>
            <a:chOff x="4140" y="429"/>
            <a:chExt cx="1425" cy="2396"/>
          </a:xfrm>
        </p:grpSpPr>
        <p:sp>
          <p:nvSpPr>
            <p:cNvPr id="46" name="Freeform 148">
              <a:extLst>
                <a:ext uri="{FF2B5EF4-FFF2-40B4-BE49-F238E27FC236}">
                  <a16:creationId xmlns:a16="http://schemas.microsoft.com/office/drawing/2014/main" id="{59815BC3-F104-D04D-91B9-E8427B70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7" name="Rectangle 149">
              <a:extLst>
                <a:ext uri="{FF2B5EF4-FFF2-40B4-BE49-F238E27FC236}">
                  <a16:creationId xmlns:a16="http://schemas.microsoft.com/office/drawing/2014/main" id="{1B8B4509-F5D1-6741-BBAF-F091DA52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48" name="Freeform 150">
              <a:extLst>
                <a:ext uri="{FF2B5EF4-FFF2-40B4-BE49-F238E27FC236}">
                  <a16:creationId xmlns:a16="http://schemas.microsoft.com/office/drawing/2014/main" id="{8C8ACFCC-E172-4D49-BEA3-49C0B65C5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" name="Freeform 151">
              <a:extLst>
                <a:ext uri="{FF2B5EF4-FFF2-40B4-BE49-F238E27FC236}">
                  <a16:creationId xmlns:a16="http://schemas.microsoft.com/office/drawing/2014/main" id="{B11D11A5-669D-D543-A266-6CE0905D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" name="Rectangle 152">
              <a:extLst>
                <a:ext uri="{FF2B5EF4-FFF2-40B4-BE49-F238E27FC236}">
                  <a16:creationId xmlns:a16="http://schemas.microsoft.com/office/drawing/2014/main" id="{E852B855-4784-AC45-A9D5-086947C8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1" name="Group 153">
              <a:extLst>
                <a:ext uri="{FF2B5EF4-FFF2-40B4-BE49-F238E27FC236}">
                  <a16:creationId xmlns:a16="http://schemas.microsoft.com/office/drawing/2014/main" id="{C3BA7CE7-A493-B94C-997D-3E43D7EF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" name="AutoShape 154">
                <a:extLst>
                  <a:ext uri="{FF2B5EF4-FFF2-40B4-BE49-F238E27FC236}">
                    <a16:creationId xmlns:a16="http://schemas.microsoft.com/office/drawing/2014/main" id="{C9DB1E0F-BDBD-BE45-87C1-84039C2B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7" name="AutoShape 155">
                <a:extLst>
                  <a:ext uri="{FF2B5EF4-FFF2-40B4-BE49-F238E27FC236}">
                    <a16:creationId xmlns:a16="http://schemas.microsoft.com/office/drawing/2014/main" id="{AC7F87CF-34DE-0A4C-AF8B-7C3EE449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2" name="Rectangle 156">
              <a:extLst>
                <a:ext uri="{FF2B5EF4-FFF2-40B4-BE49-F238E27FC236}">
                  <a16:creationId xmlns:a16="http://schemas.microsoft.com/office/drawing/2014/main" id="{FC44DC76-F944-B04B-9B5F-FCD5A8D3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3" name="Group 157">
              <a:extLst>
                <a:ext uri="{FF2B5EF4-FFF2-40B4-BE49-F238E27FC236}">
                  <a16:creationId xmlns:a16="http://schemas.microsoft.com/office/drawing/2014/main" id="{8344601D-1411-5743-9095-EFF1DAA9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" name="AutoShape 158">
                <a:extLst>
                  <a:ext uri="{FF2B5EF4-FFF2-40B4-BE49-F238E27FC236}">
                    <a16:creationId xmlns:a16="http://schemas.microsoft.com/office/drawing/2014/main" id="{79604E90-925A-4F4A-9222-1A60CEE9C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5" name="AutoShape 159">
                <a:extLst>
                  <a:ext uri="{FF2B5EF4-FFF2-40B4-BE49-F238E27FC236}">
                    <a16:creationId xmlns:a16="http://schemas.microsoft.com/office/drawing/2014/main" id="{F3A15D5E-9784-9948-B3EE-3BE0C63A5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4" name="Rectangle 160">
              <a:extLst>
                <a:ext uri="{FF2B5EF4-FFF2-40B4-BE49-F238E27FC236}">
                  <a16:creationId xmlns:a16="http://schemas.microsoft.com/office/drawing/2014/main" id="{6BB1E306-56A7-B743-A2E3-09A08224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5" name="Rectangle 161">
              <a:extLst>
                <a:ext uri="{FF2B5EF4-FFF2-40B4-BE49-F238E27FC236}">
                  <a16:creationId xmlns:a16="http://schemas.microsoft.com/office/drawing/2014/main" id="{D482CC54-5360-8642-8C46-C09D21545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162">
              <a:extLst>
                <a:ext uri="{FF2B5EF4-FFF2-40B4-BE49-F238E27FC236}">
                  <a16:creationId xmlns:a16="http://schemas.microsoft.com/office/drawing/2014/main" id="{AD549BB1-6825-124F-882E-6BCFF5C61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" name="AutoShape 163">
                <a:extLst>
                  <a:ext uri="{FF2B5EF4-FFF2-40B4-BE49-F238E27FC236}">
                    <a16:creationId xmlns:a16="http://schemas.microsoft.com/office/drawing/2014/main" id="{54EEEC36-8AA8-2247-AB11-82F4690F0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AutoShape 164">
                <a:extLst>
                  <a:ext uri="{FF2B5EF4-FFF2-40B4-BE49-F238E27FC236}">
                    <a16:creationId xmlns:a16="http://schemas.microsoft.com/office/drawing/2014/main" id="{D521E9C9-B7B1-7245-B6F2-C8CD0522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Freeform 165">
              <a:extLst>
                <a:ext uri="{FF2B5EF4-FFF2-40B4-BE49-F238E27FC236}">
                  <a16:creationId xmlns:a16="http://schemas.microsoft.com/office/drawing/2014/main" id="{D48C722E-CC88-8D4B-A2E5-95BFF8CB7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58" name="Group 166">
              <a:extLst>
                <a:ext uri="{FF2B5EF4-FFF2-40B4-BE49-F238E27FC236}">
                  <a16:creationId xmlns:a16="http://schemas.microsoft.com/office/drawing/2014/main" id="{09826139-5A32-5B42-B30E-638989220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" name="AutoShape 167">
                <a:extLst>
                  <a:ext uri="{FF2B5EF4-FFF2-40B4-BE49-F238E27FC236}">
                    <a16:creationId xmlns:a16="http://schemas.microsoft.com/office/drawing/2014/main" id="{41D205EE-5B25-8943-9F22-5605D3F5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1" name="AutoShape 168">
                <a:extLst>
                  <a:ext uri="{FF2B5EF4-FFF2-40B4-BE49-F238E27FC236}">
                    <a16:creationId xmlns:a16="http://schemas.microsoft.com/office/drawing/2014/main" id="{604AAC2E-AC93-1940-9DC6-D7F85D518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9" name="Rectangle 169">
              <a:extLst>
                <a:ext uri="{FF2B5EF4-FFF2-40B4-BE49-F238E27FC236}">
                  <a16:creationId xmlns:a16="http://schemas.microsoft.com/office/drawing/2014/main" id="{33AEDC77-B037-2641-9C0A-B797D033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0" name="Freeform 170">
              <a:extLst>
                <a:ext uri="{FF2B5EF4-FFF2-40B4-BE49-F238E27FC236}">
                  <a16:creationId xmlns:a16="http://schemas.microsoft.com/office/drawing/2014/main" id="{C4834190-CD89-2E4D-BBCC-E530043D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1" name="Freeform 171">
              <a:extLst>
                <a:ext uri="{FF2B5EF4-FFF2-40B4-BE49-F238E27FC236}">
                  <a16:creationId xmlns:a16="http://schemas.microsoft.com/office/drawing/2014/main" id="{69AA4BBF-F4CF-614D-9077-C403C022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" name="Oval 172">
              <a:extLst>
                <a:ext uri="{FF2B5EF4-FFF2-40B4-BE49-F238E27FC236}">
                  <a16:creationId xmlns:a16="http://schemas.microsoft.com/office/drawing/2014/main" id="{51AB4D9B-354A-5A41-8EFB-1589F351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173">
              <a:extLst>
                <a:ext uri="{FF2B5EF4-FFF2-40B4-BE49-F238E27FC236}">
                  <a16:creationId xmlns:a16="http://schemas.microsoft.com/office/drawing/2014/main" id="{9A2458B0-E233-1C4A-8D56-279E41D5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4" name="AutoShape 174">
              <a:extLst>
                <a:ext uri="{FF2B5EF4-FFF2-40B4-BE49-F238E27FC236}">
                  <a16:creationId xmlns:a16="http://schemas.microsoft.com/office/drawing/2014/main" id="{E58442F0-3E87-DA4E-BDE9-3E473B65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5" name="AutoShape 175">
              <a:extLst>
                <a:ext uri="{FF2B5EF4-FFF2-40B4-BE49-F238E27FC236}">
                  <a16:creationId xmlns:a16="http://schemas.microsoft.com/office/drawing/2014/main" id="{7A34ABB9-6C16-DB41-9007-A202FC0D4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Oval 176">
              <a:extLst>
                <a:ext uri="{FF2B5EF4-FFF2-40B4-BE49-F238E27FC236}">
                  <a16:creationId xmlns:a16="http://schemas.microsoft.com/office/drawing/2014/main" id="{6C1D4466-4D83-8F42-B2E7-B0BA44E94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7" name="Oval 177">
              <a:extLst>
                <a:ext uri="{FF2B5EF4-FFF2-40B4-BE49-F238E27FC236}">
                  <a16:creationId xmlns:a16="http://schemas.microsoft.com/office/drawing/2014/main" id="{2AAAF07D-0E13-824E-8229-52DD70F5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68" name="Oval 178">
              <a:extLst>
                <a:ext uri="{FF2B5EF4-FFF2-40B4-BE49-F238E27FC236}">
                  <a16:creationId xmlns:a16="http://schemas.microsoft.com/office/drawing/2014/main" id="{16A956B6-536E-244B-B3C4-A1EBE934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Rectangle 179">
              <a:extLst>
                <a:ext uri="{FF2B5EF4-FFF2-40B4-BE49-F238E27FC236}">
                  <a16:creationId xmlns:a16="http://schemas.microsoft.com/office/drawing/2014/main" id="{32801537-F985-FE42-9782-86497806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8" name="Group 248">
            <a:extLst>
              <a:ext uri="{FF2B5EF4-FFF2-40B4-BE49-F238E27FC236}">
                <a16:creationId xmlns:a16="http://schemas.microsoft.com/office/drawing/2014/main" id="{8F3B2830-D23E-5541-8DD2-4223C5E301EF}"/>
              </a:ext>
            </a:extLst>
          </p:cNvPr>
          <p:cNvGrpSpPr>
            <a:grpSpLocks/>
          </p:cNvGrpSpPr>
          <p:nvPr/>
        </p:nvGrpSpPr>
        <p:grpSpPr bwMode="auto">
          <a:xfrm>
            <a:off x="1898861" y="5136990"/>
            <a:ext cx="358775" cy="623888"/>
            <a:chOff x="4140" y="429"/>
            <a:chExt cx="1425" cy="2396"/>
          </a:xfrm>
        </p:grpSpPr>
        <p:sp>
          <p:nvSpPr>
            <p:cNvPr id="79" name="Freeform 148">
              <a:extLst>
                <a:ext uri="{FF2B5EF4-FFF2-40B4-BE49-F238E27FC236}">
                  <a16:creationId xmlns:a16="http://schemas.microsoft.com/office/drawing/2014/main" id="{E37E3DA9-69D6-6049-BBCC-4FE5BCA9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0" name="Rectangle 149">
              <a:extLst>
                <a:ext uri="{FF2B5EF4-FFF2-40B4-BE49-F238E27FC236}">
                  <a16:creationId xmlns:a16="http://schemas.microsoft.com/office/drawing/2014/main" id="{01A73352-A1F8-FC47-A119-E17CCF95F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1" name="Freeform 150">
              <a:extLst>
                <a:ext uri="{FF2B5EF4-FFF2-40B4-BE49-F238E27FC236}">
                  <a16:creationId xmlns:a16="http://schemas.microsoft.com/office/drawing/2014/main" id="{155997CD-C667-174E-9639-EF510E56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" name="Freeform 151">
              <a:extLst>
                <a:ext uri="{FF2B5EF4-FFF2-40B4-BE49-F238E27FC236}">
                  <a16:creationId xmlns:a16="http://schemas.microsoft.com/office/drawing/2014/main" id="{2175B663-F6BF-0E4B-A472-DD962E20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3" name="Rectangle 152">
              <a:extLst>
                <a:ext uri="{FF2B5EF4-FFF2-40B4-BE49-F238E27FC236}">
                  <a16:creationId xmlns:a16="http://schemas.microsoft.com/office/drawing/2014/main" id="{69ADA2E7-8F6A-FA48-948E-5B0D633B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4" name="Group 153">
              <a:extLst>
                <a:ext uri="{FF2B5EF4-FFF2-40B4-BE49-F238E27FC236}">
                  <a16:creationId xmlns:a16="http://schemas.microsoft.com/office/drawing/2014/main" id="{3FEDC6A9-FAF2-7C4C-A75E-B7854358A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" name="AutoShape 154">
                <a:extLst>
                  <a:ext uri="{FF2B5EF4-FFF2-40B4-BE49-F238E27FC236}">
                    <a16:creationId xmlns:a16="http://schemas.microsoft.com/office/drawing/2014/main" id="{CA03FB8E-5382-6448-ACFA-94DE0C3C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10" name="AutoShape 155">
                <a:extLst>
                  <a:ext uri="{FF2B5EF4-FFF2-40B4-BE49-F238E27FC236}">
                    <a16:creationId xmlns:a16="http://schemas.microsoft.com/office/drawing/2014/main" id="{1462EB19-03A5-1F4E-836F-AFE2D4079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5" name="Rectangle 156">
              <a:extLst>
                <a:ext uri="{FF2B5EF4-FFF2-40B4-BE49-F238E27FC236}">
                  <a16:creationId xmlns:a16="http://schemas.microsoft.com/office/drawing/2014/main" id="{0225A56A-50EF-6742-BE2B-AA2C81B7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6" name="Group 157">
              <a:extLst>
                <a:ext uri="{FF2B5EF4-FFF2-40B4-BE49-F238E27FC236}">
                  <a16:creationId xmlns:a16="http://schemas.microsoft.com/office/drawing/2014/main" id="{F0D471C7-5B6C-D343-AEA0-379685365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" name="AutoShape 158">
                <a:extLst>
                  <a:ext uri="{FF2B5EF4-FFF2-40B4-BE49-F238E27FC236}">
                    <a16:creationId xmlns:a16="http://schemas.microsoft.com/office/drawing/2014/main" id="{D389D1A5-9DBF-D14B-9E4F-8CB29FD9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8" name="AutoShape 159">
                <a:extLst>
                  <a:ext uri="{FF2B5EF4-FFF2-40B4-BE49-F238E27FC236}">
                    <a16:creationId xmlns:a16="http://schemas.microsoft.com/office/drawing/2014/main" id="{2CEBFCCE-3886-2043-846D-74CF53309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" name="Rectangle 160">
              <a:extLst>
                <a:ext uri="{FF2B5EF4-FFF2-40B4-BE49-F238E27FC236}">
                  <a16:creationId xmlns:a16="http://schemas.microsoft.com/office/drawing/2014/main" id="{B41122BD-DA0F-EF42-B985-A9C2B467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" name="Rectangle 161">
              <a:extLst>
                <a:ext uri="{FF2B5EF4-FFF2-40B4-BE49-F238E27FC236}">
                  <a16:creationId xmlns:a16="http://schemas.microsoft.com/office/drawing/2014/main" id="{412A4121-196B-C74C-8A7B-55131213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9" name="Group 162">
              <a:extLst>
                <a:ext uri="{FF2B5EF4-FFF2-40B4-BE49-F238E27FC236}">
                  <a16:creationId xmlns:a16="http://schemas.microsoft.com/office/drawing/2014/main" id="{E791F70E-0362-F74D-8EE4-F5EA8083B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" name="AutoShape 163">
                <a:extLst>
                  <a:ext uri="{FF2B5EF4-FFF2-40B4-BE49-F238E27FC236}">
                    <a16:creationId xmlns:a16="http://schemas.microsoft.com/office/drawing/2014/main" id="{53749803-7D55-DA4A-9D65-2840FC766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6" name="AutoShape 164">
                <a:extLst>
                  <a:ext uri="{FF2B5EF4-FFF2-40B4-BE49-F238E27FC236}">
                    <a16:creationId xmlns:a16="http://schemas.microsoft.com/office/drawing/2014/main" id="{A0096A41-911E-7A46-9449-84AFF70A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" name="Freeform 165">
              <a:extLst>
                <a:ext uri="{FF2B5EF4-FFF2-40B4-BE49-F238E27FC236}">
                  <a16:creationId xmlns:a16="http://schemas.microsoft.com/office/drawing/2014/main" id="{6724052B-AE3A-AA4E-ADD7-44360F815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" name="Group 166">
              <a:extLst>
                <a:ext uri="{FF2B5EF4-FFF2-40B4-BE49-F238E27FC236}">
                  <a16:creationId xmlns:a16="http://schemas.microsoft.com/office/drawing/2014/main" id="{B83E1D0E-94D2-EF47-AB2F-3A29FC012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" name="AutoShape 167">
                <a:extLst>
                  <a:ext uri="{FF2B5EF4-FFF2-40B4-BE49-F238E27FC236}">
                    <a16:creationId xmlns:a16="http://schemas.microsoft.com/office/drawing/2014/main" id="{06F53D4C-4726-0644-978D-F05291F5F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4" name="AutoShape 168">
                <a:extLst>
                  <a:ext uri="{FF2B5EF4-FFF2-40B4-BE49-F238E27FC236}">
                    <a16:creationId xmlns:a16="http://schemas.microsoft.com/office/drawing/2014/main" id="{FF52DF85-49B5-A74B-9352-48EDC8D43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" name="Rectangle 169">
              <a:extLst>
                <a:ext uri="{FF2B5EF4-FFF2-40B4-BE49-F238E27FC236}">
                  <a16:creationId xmlns:a16="http://schemas.microsoft.com/office/drawing/2014/main" id="{3D5069B1-CA37-4B46-B517-FC2226F4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" name="Freeform 170">
              <a:extLst>
                <a:ext uri="{FF2B5EF4-FFF2-40B4-BE49-F238E27FC236}">
                  <a16:creationId xmlns:a16="http://schemas.microsoft.com/office/drawing/2014/main" id="{0C7195ED-8626-AD41-9E3D-85A5D61D7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" name="Freeform 171">
              <a:extLst>
                <a:ext uri="{FF2B5EF4-FFF2-40B4-BE49-F238E27FC236}">
                  <a16:creationId xmlns:a16="http://schemas.microsoft.com/office/drawing/2014/main" id="{2354FCFA-B5FF-E947-8729-8DC05E6D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5" name="Oval 172">
              <a:extLst>
                <a:ext uri="{FF2B5EF4-FFF2-40B4-BE49-F238E27FC236}">
                  <a16:creationId xmlns:a16="http://schemas.microsoft.com/office/drawing/2014/main" id="{10AB2D2E-2639-2B49-B576-7CA9CE75C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6" name="Freeform 173">
              <a:extLst>
                <a:ext uri="{FF2B5EF4-FFF2-40B4-BE49-F238E27FC236}">
                  <a16:creationId xmlns:a16="http://schemas.microsoft.com/office/drawing/2014/main" id="{54D7574D-2EBC-F343-96A6-979C9C751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AutoShape 174">
              <a:extLst>
                <a:ext uri="{FF2B5EF4-FFF2-40B4-BE49-F238E27FC236}">
                  <a16:creationId xmlns:a16="http://schemas.microsoft.com/office/drawing/2014/main" id="{8CBEBA9F-BDDD-774A-9986-1859E928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8" name="AutoShape 175">
              <a:extLst>
                <a:ext uri="{FF2B5EF4-FFF2-40B4-BE49-F238E27FC236}">
                  <a16:creationId xmlns:a16="http://schemas.microsoft.com/office/drawing/2014/main" id="{6B3EC642-FF44-1249-AE58-8EE1A5AC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9" name="Oval 176">
              <a:extLst>
                <a:ext uri="{FF2B5EF4-FFF2-40B4-BE49-F238E27FC236}">
                  <a16:creationId xmlns:a16="http://schemas.microsoft.com/office/drawing/2014/main" id="{D7BD1C01-CB6C-BB42-81FE-F9E7EB23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0" name="Oval 177">
              <a:extLst>
                <a:ext uri="{FF2B5EF4-FFF2-40B4-BE49-F238E27FC236}">
                  <a16:creationId xmlns:a16="http://schemas.microsoft.com/office/drawing/2014/main" id="{9DDB1412-C999-6D46-8B98-AE7452C4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01" name="Oval 178">
              <a:extLst>
                <a:ext uri="{FF2B5EF4-FFF2-40B4-BE49-F238E27FC236}">
                  <a16:creationId xmlns:a16="http://schemas.microsoft.com/office/drawing/2014/main" id="{73544C12-D11F-174A-B68A-CF7CC1AF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2" name="Rectangle 179">
              <a:extLst>
                <a:ext uri="{FF2B5EF4-FFF2-40B4-BE49-F238E27FC236}">
                  <a16:creationId xmlns:a16="http://schemas.microsoft.com/office/drawing/2014/main" id="{1E0C3B84-5EE2-D242-AFD3-98812264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111" name="Group 248">
            <a:extLst>
              <a:ext uri="{FF2B5EF4-FFF2-40B4-BE49-F238E27FC236}">
                <a16:creationId xmlns:a16="http://schemas.microsoft.com/office/drawing/2014/main" id="{4B3D9D49-E04E-C246-94F1-92EFA5309427}"/>
              </a:ext>
            </a:extLst>
          </p:cNvPr>
          <p:cNvGrpSpPr>
            <a:grpSpLocks/>
          </p:cNvGrpSpPr>
          <p:nvPr/>
        </p:nvGrpSpPr>
        <p:grpSpPr bwMode="auto">
          <a:xfrm>
            <a:off x="1622667" y="1418583"/>
            <a:ext cx="358775" cy="623888"/>
            <a:chOff x="4140" y="429"/>
            <a:chExt cx="1425" cy="2396"/>
          </a:xfrm>
        </p:grpSpPr>
        <p:sp>
          <p:nvSpPr>
            <p:cNvPr id="112" name="Freeform 148">
              <a:extLst>
                <a:ext uri="{FF2B5EF4-FFF2-40B4-BE49-F238E27FC236}">
                  <a16:creationId xmlns:a16="http://schemas.microsoft.com/office/drawing/2014/main" id="{133BF227-AABA-B84D-8A63-2FCC8C8B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3" name="Rectangle 149">
              <a:extLst>
                <a:ext uri="{FF2B5EF4-FFF2-40B4-BE49-F238E27FC236}">
                  <a16:creationId xmlns:a16="http://schemas.microsoft.com/office/drawing/2014/main" id="{97B9F4BD-7965-EE4B-8A2B-D31137C0D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14" name="Freeform 150">
              <a:extLst>
                <a:ext uri="{FF2B5EF4-FFF2-40B4-BE49-F238E27FC236}">
                  <a16:creationId xmlns:a16="http://schemas.microsoft.com/office/drawing/2014/main" id="{03DAA728-7313-504A-AFC1-821DACE0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5" name="Freeform 151">
              <a:extLst>
                <a:ext uri="{FF2B5EF4-FFF2-40B4-BE49-F238E27FC236}">
                  <a16:creationId xmlns:a16="http://schemas.microsoft.com/office/drawing/2014/main" id="{456BD789-C698-8044-91D1-8C3E3D63B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" name="Rectangle 152">
              <a:extLst>
                <a:ext uri="{FF2B5EF4-FFF2-40B4-BE49-F238E27FC236}">
                  <a16:creationId xmlns:a16="http://schemas.microsoft.com/office/drawing/2014/main" id="{5F98809D-5531-1542-8F65-7D0F9846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7" name="Group 153">
              <a:extLst>
                <a:ext uri="{FF2B5EF4-FFF2-40B4-BE49-F238E27FC236}">
                  <a16:creationId xmlns:a16="http://schemas.microsoft.com/office/drawing/2014/main" id="{BA8E13EE-CCE6-6845-9909-408818BD0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2" name="AutoShape 154">
                <a:extLst>
                  <a:ext uri="{FF2B5EF4-FFF2-40B4-BE49-F238E27FC236}">
                    <a16:creationId xmlns:a16="http://schemas.microsoft.com/office/drawing/2014/main" id="{28C3488E-B8F1-0644-833A-2BEA9FF5B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3" name="AutoShape 155">
                <a:extLst>
                  <a:ext uri="{FF2B5EF4-FFF2-40B4-BE49-F238E27FC236}">
                    <a16:creationId xmlns:a16="http://schemas.microsoft.com/office/drawing/2014/main" id="{31ED96DB-63D4-CB4A-B94B-1B66C114C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18" name="Rectangle 156">
              <a:extLst>
                <a:ext uri="{FF2B5EF4-FFF2-40B4-BE49-F238E27FC236}">
                  <a16:creationId xmlns:a16="http://schemas.microsoft.com/office/drawing/2014/main" id="{975FE576-19AE-7142-BE7A-AB75D22BC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9" name="Group 157">
              <a:extLst>
                <a:ext uri="{FF2B5EF4-FFF2-40B4-BE49-F238E27FC236}">
                  <a16:creationId xmlns:a16="http://schemas.microsoft.com/office/drawing/2014/main" id="{38CAAC13-623C-C240-9539-5FF3D0980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0" name="AutoShape 158">
                <a:extLst>
                  <a:ext uri="{FF2B5EF4-FFF2-40B4-BE49-F238E27FC236}">
                    <a16:creationId xmlns:a16="http://schemas.microsoft.com/office/drawing/2014/main" id="{0422B3EC-0578-5B40-8F34-E486B167B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1" name="AutoShape 159">
                <a:extLst>
                  <a:ext uri="{FF2B5EF4-FFF2-40B4-BE49-F238E27FC236}">
                    <a16:creationId xmlns:a16="http://schemas.microsoft.com/office/drawing/2014/main" id="{9D591134-FCE0-8548-9CCA-3CA77110F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0" name="Rectangle 160">
              <a:extLst>
                <a:ext uri="{FF2B5EF4-FFF2-40B4-BE49-F238E27FC236}">
                  <a16:creationId xmlns:a16="http://schemas.microsoft.com/office/drawing/2014/main" id="{8114F188-1F6D-DB40-B81F-3D1205F7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Rectangle 161">
              <a:extLst>
                <a:ext uri="{FF2B5EF4-FFF2-40B4-BE49-F238E27FC236}">
                  <a16:creationId xmlns:a16="http://schemas.microsoft.com/office/drawing/2014/main" id="{FA76DAF1-542D-A54B-BB9D-E052A09B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22" name="Group 162">
              <a:extLst>
                <a:ext uri="{FF2B5EF4-FFF2-40B4-BE49-F238E27FC236}">
                  <a16:creationId xmlns:a16="http://schemas.microsoft.com/office/drawing/2014/main" id="{732C4925-C798-3240-843F-279D4E158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8" name="AutoShape 163">
                <a:extLst>
                  <a:ext uri="{FF2B5EF4-FFF2-40B4-BE49-F238E27FC236}">
                    <a16:creationId xmlns:a16="http://schemas.microsoft.com/office/drawing/2014/main" id="{C2C3F78A-315C-9C49-8543-1DC7A47D0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9" name="AutoShape 164">
                <a:extLst>
                  <a:ext uri="{FF2B5EF4-FFF2-40B4-BE49-F238E27FC236}">
                    <a16:creationId xmlns:a16="http://schemas.microsoft.com/office/drawing/2014/main" id="{901FA18F-90FA-9249-9FDD-5E32A5AB3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3" name="Freeform 165">
              <a:extLst>
                <a:ext uri="{FF2B5EF4-FFF2-40B4-BE49-F238E27FC236}">
                  <a16:creationId xmlns:a16="http://schemas.microsoft.com/office/drawing/2014/main" id="{18E30E80-7358-6943-89C8-CB0052DB9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4" name="Group 166">
              <a:extLst>
                <a:ext uri="{FF2B5EF4-FFF2-40B4-BE49-F238E27FC236}">
                  <a16:creationId xmlns:a16="http://schemas.microsoft.com/office/drawing/2014/main" id="{4BB03BD7-1E3D-494F-945B-41BB2A227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" name="AutoShape 167">
                <a:extLst>
                  <a:ext uri="{FF2B5EF4-FFF2-40B4-BE49-F238E27FC236}">
                    <a16:creationId xmlns:a16="http://schemas.microsoft.com/office/drawing/2014/main" id="{46097B2D-7F8F-714D-907C-3CE388DAB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7" name="AutoShape 168">
                <a:extLst>
                  <a:ext uri="{FF2B5EF4-FFF2-40B4-BE49-F238E27FC236}">
                    <a16:creationId xmlns:a16="http://schemas.microsoft.com/office/drawing/2014/main" id="{4BC67F62-3FE4-734E-B6B0-E9BFA0955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5" name="Rectangle 169">
              <a:extLst>
                <a:ext uri="{FF2B5EF4-FFF2-40B4-BE49-F238E27FC236}">
                  <a16:creationId xmlns:a16="http://schemas.microsoft.com/office/drawing/2014/main" id="{7BCC79EB-410A-E142-AD3E-0112FA57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6" name="Freeform 170">
              <a:extLst>
                <a:ext uri="{FF2B5EF4-FFF2-40B4-BE49-F238E27FC236}">
                  <a16:creationId xmlns:a16="http://schemas.microsoft.com/office/drawing/2014/main" id="{A274C229-436C-5D44-832B-1F0F5CD5A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" name="Freeform 171">
              <a:extLst>
                <a:ext uri="{FF2B5EF4-FFF2-40B4-BE49-F238E27FC236}">
                  <a16:creationId xmlns:a16="http://schemas.microsoft.com/office/drawing/2014/main" id="{763D0CBC-868B-9641-9EA4-F86FD9A6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8" name="Oval 172">
              <a:extLst>
                <a:ext uri="{FF2B5EF4-FFF2-40B4-BE49-F238E27FC236}">
                  <a16:creationId xmlns:a16="http://schemas.microsoft.com/office/drawing/2014/main" id="{0710BC79-BAA2-FF4F-B61D-28C1BCC8C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9" name="Freeform 173">
              <a:extLst>
                <a:ext uri="{FF2B5EF4-FFF2-40B4-BE49-F238E27FC236}">
                  <a16:creationId xmlns:a16="http://schemas.microsoft.com/office/drawing/2014/main" id="{9ED51321-AD0F-5D4D-90BE-6CE63E86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0" name="AutoShape 174">
              <a:extLst>
                <a:ext uri="{FF2B5EF4-FFF2-40B4-BE49-F238E27FC236}">
                  <a16:creationId xmlns:a16="http://schemas.microsoft.com/office/drawing/2014/main" id="{1EC5189E-4DA7-A848-8200-4254E7BF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1" name="AutoShape 175">
              <a:extLst>
                <a:ext uri="{FF2B5EF4-FFF2-40B4-BE49-F238E27FC236}">
                  <a16:creationId xmlns:a16="http://schemas.microsoft.com/office/drawing/2014/main" id="{29C96362-E6E3-504D-86F0-8A7AB32A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2" name="Oval 176">
              <a:extLst>
                <a:ext uri="{FF2B5EF4-FFF2-40B4-BE49-F238E27FC236}">
                  <a16:creationId xmlns:a16="http://schemas.microsoft.com/office/drawing/2014/main" id="{9D9220E5-9744-6346-8CE4-B2F0B5FAA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3" name="Oval 177">
              <a:extLst>
                <a:ext uri="{FF2B5EF4-FFF2-40B4-BE49-F238E27FC236}">
                  <a16:creationId xmlns:a16="http://schemas.microsoft.com/office/drawing/2014/main" id="{905A0889-9380-6B4B-AA68-C128EE36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34" name="Oval 178">
              <a:extLst>
                <a:ext uri="{FF2B5EF4-FFF2-40B4-BE49-F238E27FC236}">
                  <a16:creationId xmlns:a16="http://schemas.microsoft.com/office/drawing/2014/main" id="{98513B39-E29E-4F42-A043-D608FCEA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5" name="Rectangle 179">
              <a:extLst>
                <a:ext uri="{FF2B5EF4-FFF2-40B4-BE49-F238E27FC236}">
                  <a16:creationId xmlns:a16="http://schemas.microsoft.com/office/drawing/2014/main" id="{10E0A20E-7D74-4B45-812B-82FB3F79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44" name="AutoShape 118">
            <a:extLst>
              <a:ext uri="{FF2B5EF4-FFF2-40B4-BE49-F238E27FC236}">
                <a16:creationId xmlns:a16="http://schemas.microsoft.com/office/drawing/2014/main" id="{FC1BE1F7-8F5D-A347-ABB4-8BCDA97E2684}"/>
              </a:ext>
            </a:extLst>
          </p:cNvPr>
          <p:cNvSpPr>
            <a:spLocks noChangeArrowheads="1"/>
          </p:cNvSpPr>
          <p:nvPr/>
        </p:nvSpPr>
        <p:spPr bwMode="auto">
          <a:xfrm rot="11027189">
            <a:off x="2497727" y="2565774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CF77348-EFDD-F542-86F6-AD0D81173402}"/>
              </a:ext>
            </a:extLst>
          </p:cNvPr>
          <p:cNvSpPr txBox="1"/>
          <p:nvPr/>
        </p:nvSpPr>
        <p:spPr>
          <a:xfrm>
            <a:off x="4140825" y="2362948"/>
            <a:ext cx="206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Rest of the Internet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E4DF0B-E394-7648-939D-A7AB403379F6}"/>
              </a:ext>
            </a:extLst>
          </p:cNvPr>
          <p:cNvSpPr txBox="1"/>
          <p:nvPr/>
        </p:nvSpPr>
        <p:spPr>
          <a:xfrm>
            <a:off x="2522848" y="1309975"/>
            <a:ext cx="2064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withdrawal:</a:t>
            </a:r>
          </a:p>
          <a:p>
            <a:pPr algn="l"/>
            <a:r>
              <a:rPr lang="en-US" dirty="0">
                <a:latin typeface="Helvetica" pitchFamily="2" charset="0"/>
              </a:rPr>
              <a:t>“I can’t reach FB anymore”</a:t>
            </a:r>
          </a:p>
        </p:txBody>
      </p:sp>
      <p:pic>
        <p:nvPicPr>
          <p:cNvPr id="149" name="Picture 148" descr="A picture containing sky, outdoor, road, building&#10;&#10;Description automatically generated">
            <a:extLst>
              <a:ext uri="{FF2B5EF4-FFF2-40B4-BE49-F238E27FC236}">
                <a16:creationId xmlns:a16="http://schemas.microsoft.com/office/drawing/2014/main" id="{B0B0E567-1124-3D42-9F5C-CB5E65DF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63" y="3429000"/>
            <a:ext cx="2926421" cy="1529055"/>
          </a:xfrm>
          <a:prstGeom prst="rect">
            <a:avLst/>
          </a:prstGeom>
        </p:spPr>
      </p:pic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6A431F7E-8EE3-3943-82F6-6E11E60A7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033" y="3740703"/>
            <a:ext cx="1279162" cy="905647"/>
          </a:xfrm>
          <a:prstGeom prst="rect">
            <a:avLst/>
          </a:prstGeom>
        </p:spPr>
      </p:pic>
      <p:sp>
        <p:nvSpPr>
          <p:cNvPr id="152" name="AutoShape 118">
            <a:extLst>
              <a:ext uri="{FF2B5EF4-FFF2-40B4-BE49-F238E27FC236}">
                <a16:creationId xmlns:a16="http://schemas.microsoft.com/office/drawing/2014/main" id="{63A775E2-A0C2-B344-B567-368FB379721C}"/>
              </a:ext>
            </a:extLst>
          </p:cNvPr>
          <p:cNvSpPr>
            <a:spLocks noChangeArrowheads="1"/>
          </p:cNvSpPr>
          <p:nvPr/>
        </p:nvSpPr>
        <p:spPr bwMode="auto">
          <a:xfrm rot="9687217">
            <a:off x="2212697" y="3267268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88F944-E16D-C44B-86D2-B719E38F570A}"/>
              </a:ext>
            </a:extLst>
          </p:cNvPr>
          <p:cNvSpPr txBox="1"/>
          <p:nvPr/>
        </p:nvSpPr>
        <p:spPr>
          <a:xfrm>
            <a:off x="88696" y="3148900"/>
            <a:ext cx="224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withdrawal: don’t use me to get to FB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9484D85-C1E8-3044-B7F7-7A78AA79DD9C}"/>
              </a:ext>
            </a:extLst>
          </p:cNvPr>
          <p:cNvSpPr txBox="1"/>
          <p:nvPr/>
        </p:nvSpPr>
        <p:spPr>
          <a:xfrm>
            <a:off x="2502402" y="5070000"/>
            <a:ext cx="464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 remote access (no more reachability due to BGP withdrawal of DC and DNS servers)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6086DEC-B852-DA4A-951E-6A9CDCFE4B8E}"/>
              </a:ext>
            </a:extLst>
          </p:cNvPr>
          <p:cNvSpPr txBox="1"/>
          <p:nvPr/>
        </p:nvSpPr>
        <p:spPr>
          <a:xfrm>
            <a:off x="6802371" y="4997771"/>
            <a:ext cx="420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Restricted physical access (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can’t verify, can’t access 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server)</a:t>
            </a:r>
          </a:p>
        </p:txBody>
      </p:sp>
    </p:spTree>
    <p:extLst>
      <p:ext uri="{BB962C8B-B14F-4D97-AF65-F5344CB8AC3E}">
        <p14:creationId xmlns:p14="http://schemas.microsoft.com/office/powerpoint/2010/main" val="31035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  <p:bldP spid="10" grpId="0" animBg="1"/>
      <p:bldP spid="11" grpId="0"/>
      <p:bldP spid="144" grpId="0" animBg="1"/>
      <p:bldP spid="146" grpId="0"/>
      <p:bldP spid="147" grpId="0"/>
      <p:bldP spid="152" grpId="0" animBg="1"/>
      <p:bldP spid="153" grpId="0"/>
      <p:bldP spid="154" grpId="0"/>
      <p:bldP spid="1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8DB1-F239-2247-B0BE-FF820394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1B1E-025C-254C-98BF-9CE6ECE72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DEF-07DF-3542-A2C5-5314C55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The Internet’s growing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83C-DD32-6C49-B0DE-FFDB36D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rmAutofit/>
          </a:bodyPr>
          <a:lstStyle/>
          <a:p>
            <a:r>
              <a:rPr lang="en-US" dirty="0"/>
              <a:t>Networks had incompatible addressing</a:t>
            </a:r>
          </a:p>
          <a:p>
            <a:pPr lvl="1"/>
            <a:r>
              <a:rPr lang="en-US" dirty="0"/>
              <a:t>IPv4 versus other network-layer protocols (X.25)</a:t>
            </a:r>
          </a:p>
          <a:p>
            <a:r>
              <a:rPr lang="en-US" dirty="0"/>
              <a:t>Entire networks were changing their Internet Service Providers</a:t>
            </a:r>
          </a:p>
          <a:p>
            <a:pPr lvl="1"/>
            <a:r>
              <a:rPr lang="en-US" dirty="0"/>
              <a:t>ISPs don’t want to route directly to internal endpoints</a:t>
            </a:r>
          </a:p>
          <a:p>
            <a:r>
              <a:rPr lang="en-US" dirty="0">
                <a:solidFill>
                  <a:srgbClr val="C00000"/>
                </a:solidFill>
              </a:rPr>
              <a:t>IPv4 address exhaustion</a:t>
            </a:r>
          </a:p>
          <a:p>
            <a:pPr lvl="1"/>
            <a:r>
              <a:rPr lang="en-US" dirty="0"/>
              <a:t>Insufficient large IP blocks even for large networks</a:t>
            </a:r>
          </a:p>
          <a:p>
            <a:pPr lvl="1"/>
            <a:r>
              <a:rPr lang="en-US" dirty="0"/>
              <a:t>Rutgers (AS46) has &gt; 130,000 publicly routable IP addresses</a:t>
            </a:r>
          </a:p>
          <a:p>
            <a:pPr lvl="1"/>
            <a:r>
              <a:rPr lang="en-US" dirty="0"/>
              <a:t>IIT Madras (a well-known public university in India, AS141340) has 512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457200" lvl="1" indent="0" algn="ctr">
              <a:buNone/>
            </a:pPr>
            <a:r>
              <a:rPr lang="en-US" sz="1800" dirty="0"/>
              <a:t>(Source: </a:t>
            </a:r>
            <a:r>
              <a:rPr lang="en-US" sz="1800" dirty="0" err="1"/>
              <a:t>ipinfo.io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243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9F6-F001-DB45-A7CB-6A0462B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F3C-9ED5-0A49-A999-295383D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When a router modifies fields in an IP packet to:</a:t>
            </a:r>
          </a:p>
          <a:p>
            <a:r>
              <a:rPr lang="en-US" dirty="0"/>
              <a:t>Enable communication across networks with different (network-layer) addressing formats and address ranges</a:t>
            </a:r>
          </a:p>
          <a:p>
            <a:r>
              <a:rPr lang="en-US" dirty="0"/>
              <a:t>Allow a network to change its connectivity to the Internet </a:t>
            </a:r>
            <a:r>
              <a:rPr lang="en-US" dirty="0" err="1"/>
              <a:t>en</a:t>
            </a:r>
            <a:r>
              <a:rPr lang="en-US" dirty="0"/>
              <a:t> masse by modifying the source IP to a (publicly-visible) gateway IP address</a:t>
            </a:r>
          </a:p>
          <a:p>
            <a:r>
              <a:rPr lang="en-US" dirty="0">
                <a:solidFill>
                  <a:srgbClr val="C00000"/>
                </a:solidFill>
              </a:rPr>
              <a:t>Masquerade</a:t>
            </a:r>
            <a:r>
              <a:rPr lang="en-US" dirty="0"/>
              <a:t> as an entire network of endpoints using (say) one publicly visible IP address</a:t>
            </a:r>
          </a:p>
          <a:p>
            <a:pPr lvl="1"/>
            <a:r>
              <a:rPr lang="en-US" dirty="0"/>
              <a:t>Effect: use fewer IP addresses for more endpoints!</a:t>
            </a:r>
          </a:p>
          <a:p>
            <a:r>
              <a:rPr lang="en-US" dirty="0"/>
              <a:t>We’ll see a standard design: “Network address and port translation” (NAPT, RFC 2663)</a:t>
            </a:r>
          </a:p>
        </p:txBody>
      </p:sp>
    </p:spTree>
    <p:extLst>
      <p:ext uri="{BB962C8B-B14F-4D97-AF65-F5344CB8AC3E}">
        <p14:creationId xmlns:p14="http://schemas.microsoft.com/office/powerpoint/2010/main" val="19128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D5383A5-47B8-6C48-BBF3-D31E5EE5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C071B75-1BFC-354B-A70E-FA7AD5B63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11" y="4863900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gateway’s IP, 138.76.29.7 is publicly visible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local endpoint IP addresses in 10.0.0/24 are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private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 network have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 source IP </a:t>
            </a:r>
            <a:r>
              <a:rPr lang="en-US" altLang="en-US" dirty="0">
                <a:latin typeface="Helvetica" pitchFamily="2" charset="0"/>
              </a:rPr>
              <a:t>as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CEACA-2A77-A248-A565-603329182742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42340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That is, for the rest of the Internet, the gateway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masquerades</a:t>
            </a:r>
            <a:r>
              <a:rPr lang="en-US" altLang="en-US" dirty="0">
                <a:latin typeface="Helvetica" pitchFamily="2" charset="0"/>
              </a:rPr>
              <a:t> as a single endpoint representing (hiding) all the private endpoints.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entire network just needs one (or a few) public IP addresses.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A14E3-F65E-BE8A-3F28-32B06D9FF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FC928-6012-0CAF-AF4E-1F94BC60915E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84F49-D749-15FE-871C-6FAC5D3320F5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98103-2557-008F-7D8E-58577816EEA8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FBFF-AA33-348E-41E4-919031A7B844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4BA3DBB-3BB5-0BE8-30A3-3AE885096B64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0DE3A836-FD1B-870F-F161-235844FB4801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E5964005-08D1-2C13-43EF-2EFD2B9F4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AAFDB3AA-AB5A-0A73-92B3-24BA0C658D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5CF4077E-2AE5-CF11-2495-56CBABE70F58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E5EFF38-7674-FC32-E4A7-681E06B83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3E958AFE-9753-4831-3B04-1187565749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4EF1AAA1-671C-C477-6FDD-A53BAA10CE33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357FF-4F7E-6E32-4572-4C4F1904ECA6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BBA6D-B5CD-4DA8-39F0-D3E61A9DA9C9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014DE-8EEB-8968-7C63-BCCA59F743B6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BD34D-81D1-56BC-445C-E171F047FDA9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048F8-A094-EB63-6DEE-A66677AC46AB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7B65861D-7DE7-4845-1003-AD4C31D7DCBE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0E07BC97-54E9-6AD5-8F89-8B75499B23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A38EB032-48B6-7D13-D09A-058E3843C6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2EE7694B-2388-5DB2-D276-55D7952AA479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5434A11E-15AD-A26D-80A7-D5C8387DD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D0B6687B-65CF-D499-481B-99F0212B5D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58271ED-F62A-5BC2-7F56-A43F4E814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01CCCA-7126-D5B7-9F1F-F2B5E01D65E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10F29AB1-A96C-0C98-4A59-64D17817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2BDB2874-B0A4-EAA1-B159-AA40B27F3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A09ED9-FE6E-816B-6A98-BA1957B324D1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B86CF3-891B-5B77-232A-3884DD5728D2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31149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NAT gateway router accomplishes this by using a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transport port </a:t>
            </a:r>
            <a:r>
              <a:rPr lang="en-US" altLang="en-US" dirty="0">
                <a:latin typeface="Helvetica" pitchFamily="2" charset="0"/>
              </a:rPr>
              <a:t>for each distinct (transport-level) conversation between the local network and the Internet.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6897870" y="3550740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2870201" y="43896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2051" y="39340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1" y="39340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01264" y="47230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64" y="47230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2688" y="54882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688" y="54882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1" y="49452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2676" y="42023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7438" y="41975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3788" y="57025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914" y="39324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4" y="47008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1814" y="55961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6185621" y="47862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380" y="49875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5F4143A-FEB8-5346-B224-39B9658F00F1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3052394"/>
            <a:ext cx="3775077" cy="1046164"/>
            <a:chOff x="2629" y="2055"/>
            <a:chExt cx="2378" cy="659"/>
          </a:xfrm>
        </p:grpSpPr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748B68A7-9C69-3745-BF65-3CF2D905D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2055"/>
              <a:ext cx="1471" cy="336"/>
              <a:chOff x="4367" y="786"/>
              <a:chExt cx="1382" cy="336"/>
            </a:xfrm>
          </p:grpSpPr>
          <p:sp>
            <p:nvSpPr>
              <p:cNvPr id="52" name="Rectangle 17">
                <a:extLst>
                  <a:ext uri="{FF2B5EF4-FFF2-40B4-BE49-F238E27FC236}">
                    <a16:creationId xmlns:a16="http://schemas.microsoft.com/office/drawing/2014/main" id="{140853EC-1689-1646-8F18-9C24EB21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793"/>
                <a:ext cx="1308" cy="3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3" name="Text Box 18">
                <a:extLst>
                  <a:ext uri="{FF2B5EF4-FFF2-40B4-BE49-F238E27FC236}">
                    <a16:creationId xmlns:a16="http://schemas.microsoft.com/office/drawing/2014/main" id="{8F371525-99EE-9E41-936E-47FF3F07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" y="789"/>
                <a:ext cx="13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1408A417-4240-6740-A552-5AD5A9347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" y="786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DB532B8C-646A-DD47-AC61-7CB114E3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64"/>
              <a:ext cx="1508" cy="350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" name="Group 28">
              <a:extLst>
                <a:ext uri="{FF2B5EF4-FFF2-40B4-BE49-F238E27FC236}">
                  <a16:creationId xmlns:a16="http://schemas.microsoft.com/office/drawing/2014/main" id="{FE0AAFED-16CC-4443-8F13-BE7727B7B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D42DE1C-1E2F-4A4C-8EB6-E06DC1E5D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9F53036A-A0E8-834F-9620-9533BB937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62" name="Group 35">
            <a:extLst>
              <a:ext uri="{FF2B5EF4-FFF2-40B4-BE49-F238E27FC236}">
                <a16:creationId xmlns:a16="http://schemas.microsoft.com/office/drawing/2014/main" id="{DF12F27D-4EB9-4A43-8839-9E2F7CF5172A}"/>
              </a:ext>
            </a:extLst>
          </p:cNvPr>
          <p:cNvGrpSpPr>
            <a:grpSpLocks/>
          </p:cNvGrpSpPr>
          <p:nvPr/>
        </p:nvGrpSpPr>
        <p:grpSpPr bwMode="auto">
          <a:xfrm>
            <a:off x="8529652" y="1374777"/>
            <a:ext cx="2873379" cy="1506754"/>
            <a:chOff x="4282" y="866"/>
            <a:chExt cx="1810" cy="998"/>
          </a:xfrm>
        </p:grpSpPr>
        <p:sp>
          <p:nvSpPr>
            <p:cNvPr id="63" name="Text Box 36">
              <a:extLst>
                <a:ext uri="{FF2B5EF4-FFF2-40B4-BE49-F238E27FC236}">
                  <a16:creationId xmlns:a16="http://schemas.microsoft.com/office/drawing/2014/main" id="{4D24F46A-C4C2-944C-B5C2-762E6B5A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866"/>
              <a:ext cx="18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1:</a:t>
              </a:r>
              <a:r>
                <a:rPr lang="en-US" altLang="en-US" sz="1800" dirty="0"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sends datagram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an 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external host</a:t>
              </a:r>
              <a:r>
                <a:rPr lang="en-US" altLang="en-US" sz="1800" dirty="0">
                  <a:latin typeface="Helvetica" pitchFamily="2" charset="0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128.119.40.186, at port 80</a:t>
              </a:r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1E54C90A-0BD1-AA41-9CCC-68F90EC5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5" y="1625"/>
              <a:ext cx="109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5" name="Group 59">
            <a:extLst>
              <a:ext uri="{FF2B5EF4-FFF2-40B4-BE49-F238E27FC236}">
                <a16:creationId xmlns:a16="http://schemas.microsoft.com/office/drawing/2014/main" id="{35BE91EA-428B-3B41-A5B3-BAA97B18C29E}"/>
              </a:ext>
            </a:extLst>
          </p:cNvPr>
          <p:cNvGrpSpPr>
            <a:grpSpLocks/>
          </p:cNvGrpSpPr>
          <p:nvPr/>
        </p:nvGrpSpPr>
        <p:grpSpPr bwMode="auto">
          <a:xfrm>
            <a:off x="7025662" y="4233382"/>
            <a:ext cx="2811467" cy="552450"/>
            <a:chOff x="2872" y="2981"/>
            <a:chExt cx="1771" cy="348"/>
          </a:xfrm>
        </p:grpSpPr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21D5B60-AB40-A743-9A0A-B62D05C0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981"/>
              <a:ext cx="1306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C1C57C6D-29BE-F048-9C63-EBE0651B6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99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10.0.0.1, 3345</a:t>
              </a: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F4D469EA-A64F-084B-BEF8-52EDAD1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986"/>
              <a:ext cx="464" cy="199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0CD07063-DB1B-3B46-9D32-8D1B7FF2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72" name="Oval 72">
                <a:extLst>
                  <a:ext uri="{FF2B5EF4-FFF2-40B4-BE49-F238E27FC236}">
                    <a16:creationId xmlns:a16="http://schemas.microsoft.com/office/drawing/2014/main" id="{49E93A99-711E-9649-984E-B1A8BB83A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3" name="Text Box 73">
                <a:extLst>
                  <a:ext uri="{FF2B5EF4-FFF2-40B4-BE49-F238E27FC236}">
                    <a16:creationId xmlns:a16="http://schemas.microsoft.com/office/drawing/2014/main" id="{6F80AC21-EB43-9D4A-8639-C4C925BB1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80" name="Group 74">
            <a:extLst>
              <a:ext uri="{FF2B5EF4-FFF2-40B4-BE49-F238E27FC236}">
                <a16:creationId xmlns:a16="http://schemas.microsoft.com/office/drawing/2014/main" id="{52BBC2DB-D189-3143-91D6-6F44ED64969E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3761188"/>
            <a:ext cx="3233737" cy="684213"/>
            <a:chOff x="730" y="3603"/>
            <a:chExt cx="2037" cy="431"/>
          </a:xfrm>
        </p:grpSpPr>
        <p:grpSp>
          <p:nvGrpSpPr>
            <p:cNvPr id="81" name="Group 75">
              <a:extLst>
                <a:ext uri="{FF2B5EF4-FFF2-40B4-BE49-F238E27FC236}">
                  <a16:creationId xmlns:a16="http://schemas.microsoft.com/office/drawing/2014/main" id="{FC4C4DD5-0570-6F47-9BDB-BAD4EAAD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3603"/>
              <a:ext cx="1349" cy="431"/>
              <a:chOff x="4385" y="830"/>
              <a:chExt cx="1259" cy="431"/>
            </a:xfrm>
          </p:grpSpPr>
          <p:sp>
            <p:nvSpPr>
              <p:cNvPr id="86" name="Rectangle 76">
                <a:extLst>
                  <a:ext uri="{FF2B5EF4-FFF2-40B4-BE49-F238E27FC236}">
                    <a16:creationId xmlns:a16="http://schemas.microsoft.com/office/drawing/2014/main" id="{C6895B75-3AC5-8B4D-836A-A0875C87D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259" cy="43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7" name="Text Box 77">
                <a:extLst>
                  <a:ext uri="{FF2B5EF4-FFF2-40B4-BE49-F238E27FC236}">
                    <a16:creationId xmlns:a16="http://schemas.microsoft.com/office/drawing/2014/main" id="{7C79F8B3-F8F0-3D4A-8B87-5C8D3C34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878"/>
                <a:ext cx="11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</p:grp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1AE21620-1894-A24F-BECE-DD0D7E152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3729"/>
              <a:ext cx="672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8EA075B1-DDBC-3848-A444-64E1CD0EF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84" name="Oval 88">
                <a:extLst>
                  <a:ext uri="{FF2B5EF4-FFF2-40B4-BE49-F238E27FC236}">
                    <a16:creationId xmlns:a16="http://schemas.microsoft.com/office/drawing/2014/main" id="{9C434303-4FF5-DF41-BC2B-90625942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5" name="Text Box 89">
                <a:extLst>
                  <a:ext uri="{FF2B5EF4-FFF2-40B4-BE49-F238E27FC236}">
                    <a16:creationId xmlns:a16="http://schemas.microsoft.com/office/drawing/2014/main" id="{C7CFE830-78D4-4A4B-80A4-DB8C4983F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96" name="Group 90">
            <a:extLst>
              <a:ext uri="{FF2B5EF4-FFF2-40B4-BE49-F238E27FC236}">
                <a16:creationId xmlns:a16="http://schemas.microsoft.com/office/drawing/2014/main" id="{18A556BF-20E4-ED44-973C-DF55C4CFD062}"/>
              </a:ext>
            </a:extLst>
          </p:cNvPr>
          <p:cNvGrpSpPr>
            <a:grpSpLocks/>
          </p:cNvGrpSpPr>
          <p:nvPr/>
        </p:nvGrpSpPr>
        <p:grpSpPr bwMode="auto">
          <a:xfrm>
            <a:off x="1124636" y="1590618"/>
            <a:ext cx="3452813" cy="2063750"/>
            <a:chOff x="0" y="1288"/>
            <a:chExt cx="2175" cy="1300"/>
          </a:xfrm>
        </p:grpSpPr>
        <p:sp>
          <p:nvSpPr>
            <p:cNvPr id="97" name="Text Box 91">
              <a:extLst>
                <a:ext uri="{FF2B5EF4-FFF2-40B4-BE49-F238E27FC236}">
                  <a16:creationId xmlns:a16="http://schemas.microsoft.com/office/drawing/2014/main" id="{570B531A-AC3B-874D-9CD2-74CD0888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2:</a:t>
              </a:r>
              <a:r>
                <a:rPr lang="en-US" altLang="en-US" sz="1800" dirty="0"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src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, port</a:t>
              </a:r>
              <a:r>
                <a:rPr lang="en-US" altLang="en-US" sz="1800" dirty="0"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id="{D6A47529-47E9-A649-BBB8-1A06721FF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444" cy="34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0" name="Line 94">
              <a:extLst>
                <a:ext uri="{FF2B5EF4-FFF2-40B4-BE49-F238E27FC236}">
                  <a16:creationId xmlns:a16="http://schemas.microsoft.com/office/drawing/2014/main" id="{8BAF94C0-8D2E-D84E-B631-26AC2247F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845"/>
              <a:ext cx="900" cy="39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1" name="Group 95">
            <a:extLst>
              <a:ext uri="{FF2B5EF4-FFF2-40B4-BE49-F238E27FC236}">
                <a16:creationId xmlns:a16="http://schemas.microsoft.com/office/drawing/2014/main" id="{7D4CA404-9432-6A47-BF88-7BC4EC79E93A}"/>
              </a:ext>
            </a:extLst>
          </p:cNvPr>
          <p:cNvGrpSpPr>
            <a:grpSpLocks/>
          </p:cNvGrpSpPr>
          <p:nvPr/>
        </p:nvGrpSpPr>
        <p:grpSpPr bwMode="auto">
          <a:xfrm>
            <a:off x="2396944" y="4554940"/>
            <a:ext cx="3232149" cy="758825"/>
            <a:chOff x="892" y="3796"/>
            <a:chExt cx="2036" cy="478"/>
          </a:xfrm>
        </p:grpSpPr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655D3B7-5336-1444-9A20-B1556AE7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796"/>
              <a:ext cx="1454" cy="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3" name="Text Box 97">
              <a:extLst>
                <a:ext uri="{FF2B5EF4-FFF2-40B4-BE49-F238E27FC236}">
                  <a16:creationId xmlns:a16="http://schemas.microsoft.com/office/drawing/2014/main" id="{2F772F89-F54A-5844-8994-5C6854EF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3870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138.76.29.7, 5001</a:t>
              </a:r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EC2B98B9-C5E5-DD48-AA4D-6BD7A5C7E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27"/>
              <a:ext cx="584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7" name="Group 107">
              <a:extLst>
                <a:ext uri="{FF2B5EF4-FFF2-40B4-BE49-F238E27FC236}">
                  <a16:creationId xmlns:a16="http://schemas.microsoft.com/office/drawing/2014/main" id="{8D7B22C8-E514-E14C-A485-5DE263E16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8" name="Oval 108">
                <a:extLst>
                  <a:ext uri="{FF2B5EF4-FFF2-40B4-BE49-F238E27FC236}">
                    <a16:creationId xmlns:a16="http://schemas.microsoft.com/office/drawing/2014/main" id="{52CCCB6F-78AC-0B4C-B559-F0D42376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9" name="Text Box 109">
                <a:extLst>
                  <a:ext uri="{FF2B5EF4-FFF2-40B4-BE49-F238E27FC236}">
                    <a16:creationId xmlns:a16="http://schemas.microsoft.com/office/drawing/2014/main" id="{26F95560-8FA2-AB48-A1CB-5EA658715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116" name="Text Box 110">
            <a:extLst>
              <a:ext uri="{FF2B5EF4-FFF2-40B4-BE49-F238E27FC236}">
                <a16:creationId xmlns:a16="http://schemas.microsoft.com/office/drawing/2014/main" id="{6BDF49F7-1133-FC44-BB3A-C3E684D6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624627"/>
            <a:ext cx="2108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3:</a:t>
            </a:r>
            <a:r>
              <a:rPr lang="en-US" altLang="en-US" sz="1800" dirty="0">
                <a:latin typeface="Helvetica" pitchFamily="2" charset="0"/>
              </a:rPr>
              <a:t> Reply arrives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138.76.29.7, 5001</a:t>
            </a:r>
          </a:p>
        </p:txBody>
      </p:sp>
      <p:sp>
        <p:nvSpPr>
          <p:cNvPr id="117" name="Text Box 111">
            <a:extLst>
              <a:ext uri="{FF2B5EF4-FFF2-40B4-BE49-F238E27FC236}">
                <a16:creationId xmlns:a16="http://schemas.microsoft.com/office/drawing/2014/main" id="{E8A47ADB-78D4-F242-84C9-DEA7BADD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24" y="5242355"/>
            <a:ext cx="24886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4:</a:t>
            </a:r>
            <a:r>
              <a:rPr lang="en-US" altLang="en-US" sz="1800" dirty="0">
                <a:latin typeface="Helvetica" pitchFamily="2" charset="0"/>
              </a:rPr>
              <a:t> NAT gateway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dest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138.76.29.7, 5001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10.0.0.1, 3345</a:t>
            </a:r>
          </a:p>
        </p:txBody>
      </p:sp>
      <p:sp>
        <p:nvSpPr>
          <p:cNvPr id="118" name="Freeform 38">
            <a:extLst>
              <a:ext uri="{FF2B5EF4-FFF2-40B4-BE49-F238E27FC236}">
                <a16:creationId xmlns:a16="http://schemas.microsoft.com/office/drawing/2014/main" id="{9DE76AEF-2BEC-D946-8913-76A63306255D}"/>
              </a:ext>
            </a:extLst>
          </p:cNvPr>
          <p:cNvSpPr>
            <a:spLocks/>
          </p:cNvSpPr>
          <p:nvPr/>
        </p:nvSpPr>
        <p:spPr bwMode="auto">
          <a:xfrm>
            <a:off x="4378325" y="2985220"/>
            <a:ext cx="4460694" cy="1699798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9" name="Rectangle 39">
            <a:extLst>
              <a:ext uri="{FF2B5EF4-FFF2-40B4-BE49-F238E27FC236}">
                <a16:creationId xmlns:a16="http://schemas.microsoft.com/office/drawing/2014/main" id="{325DBBF4-B2EE-B04D-9DF3-A08AE580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033" y="169252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20" name="Text Box 40">
            <a:extLst>
              <a:ext uri="{FF2B5EF4-FFF2-40B4-BE49-F238E27FC236}">
                <a16:creationId xmlns:a16="http://schemas.microsoft.com/office/drawing/2014/main" id="{F6983A72-DB37-0342-B098-0E833FE7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321" y="1703388"/>
            <a:ext cx="37204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Internet-side          Local side</a:t>
            </a:r>
          </a:p>
        </p:txBody>
      </p:sp>
      <p:sp>
        <p:nvSpPr>
          <p:cNvPr id="121" name="Line 41">
            <a:extLst>
              <a:ext uri="{FF2B5EF4-FFF2-40B4-BE49-F238E27FC236}">
                <a16:creationId xmlns:a16="http://schemas.microsoft.com/office/drawing/2014/main" id="{C5A11CDB-A7EA-734A-8F11-4D1AB34E9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033" y="204018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2" name="Line 42">
            <a:extLst>
              <a:ext uri="{FF2B5EF4-FFF2-40B4-BE49-F238E27FC236}">
                <a16:creationId xmlns:a16="http://schemas.microsoft.com/office/drawing/2014/main" id="{AE3A25F3-6BF4-294C-BE99-56117CFB3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321" y="2343402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3" name="Line 43">
            <a:extLst>
              <a:ext uri="{FF2B5EF4-FFF2-40B4-BE49-F238E27FC236}">
                <a16:creationId xmlns:a16="http://schemas.microsoft.com/office/drawing/2014/main" id="{D6B7F384-3EAD-884B-9B5C-936AEA6F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7" y="2047975"/>
            <a:ext cx="12208" cy="99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4" name="Text Box 58">
            <a:extLst>
              <a:ext uri="{FF2B5EF4-FFF2-40B4-BE49-F238E27FC236}">
                <a16:creationId xmlns:a16="http://schemas.microsoft.com/office/drawing/2014/main" id="{28DA59DD-D9F1-E14D-B771-683CEDD2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458" y="2367215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7B36E-4926-484F-9FA6-DBCEDDB59F45}"/>
              </a:ext>
            </a:extLst>
          </p:cNvPr>
          <p:cNvCxnSpPr/>
          <p:nvPr/>
        </p:nvCxnSpPr>
        <p:spPr>
          <a:xfrm>
            <a:off x="6637195" y="2823713"/>
            <a:ext cx="7711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7631A7-A9F4-9845-AFD8-38A87629ED80}"/>
              </a:ext>
            </a:extLst>
          </p:cNvPr>
          <p:cNvSpPr txBox="1"/>
          <p:nvPr/>
        </p:nvSpPr>
        <p:spPr>
          <a:xfrm>
            <a:off x="5285583" y="2639047"/>
            <a:ext cx="170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4: Map back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:a16="http://schemas.microsoft.com/office/drawing/2014/main" id="{FF420B21-83C3-2047-A4C8-E826A460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64" y="5583235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9A218-5D24-6F5D-C4DA-7EB88A1FEEBF}"/>
              </a:ext>
            </a:extLst>
          </p:cNvPr>
          <p:cNvSpPr txBox="1"/>
          <p:nvPr/>
        </p:nvSpPr>
        <p:spPr>
          <a:xfrm>
            <a:off x="7796981" y="3542932"/>
            <a:ext cx="9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SNAT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7DBE03-B524-9295-875B-CFF06A9FE48D}"/>
              </a:ext>
            </a:extLst>
          </p:cNvPr>
          <p:cNvSpPr txBox="1"/>
          <p:nvPr/>
        </p:nvSpPr>
        <p:spPr>
          <a:xfrm>
            <a:off x="5241632" y="6149169"/>
            <a:ext cx="9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DNAT</a:t>
            </a:r>
          </a:p>
        </p:txBody>
      </p:sp>
    </p:spTree>
    <p:extLst>
      <p:ext uri="{BB962C8B-B14F-4D97-AF65-F5344CB8AC3E}">
        <p14:creationId xmlns:p14="http://schemas.microsoft.com/office/powerpoint/2010/main" val="133634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4" grpId="0"/>
      <p:bldP spid="41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2" y="1600199"/>
            <a:ext cx="11416748" cy="5121275"/>
          </a:xfrm>
        </p:spPr>
        <p:txBody>
          <a:bodyPr>
            <a:normAutofit/>
          </a:bodyPr>
          <a:lstStyle/>
          <a:p>
            <a:r>
              <a:rPr lang="en-US" altLang="en-US" dirty="0"/>
              <a:t>Use one or a few public IPs: You don’t need a lot of addresses from your ISP</a:t>
            </a:r>
          </a:p>
          <a:p>
            <a:r>
              <a:rPr lang="en-US" altLang="en-US" dirty="0"/>
              <a:t>Change addresses of devices inside the local network freely, without notifying the rest of the Internet</a:t>
            </a:r>
          </a:p>
          <a:p>
            <a:r>
              <a:rPr lang="en-US" altLang="en-US" dirty="0"/>
              <a:t>Change the public IP address freely independent of network-local endpoints</a:t>
            </a:r>
          </a:p>
          <a:p>
            <a:r>
              <a:rPr lang="en-US" altLang="en-US" dirty="0"/>
              <a:t>Devices inside the local network are not publicly visible, routable, or accessible</a:t>
            </a:r>
          </a:p>
          <a:p>
            <a:r>
              <a:rPr lang="en-US" altLang="en-US" dirty="0"/>
              <a:t>Most IP masquerading NATs block incoming connections originating from the Internet</a:t>
            </a:r>
          </a:p>
          <a:p>
            <a:pPr lvl="1"/>
            <a:r>
              <a:rPr lang="en-US" altLang="en-US" dirty="0"/>
              <a:t>Only way to communicate is if the </a:t>
            </a:r>
            <a:r>
              <a:rPr lang="en-US" altLang="en-US" dirty="0">
                <a:solidFill>
                  <a:srgbClr val="C00000"/>
                </a:solidFill>
              </a:rPr>
              <a:t>internal host initiates</a:t>
            </a:r>
            <a:r>
              <a:rPr lang="en-US" altLang="en-US" dirty="0"/>
              <a:t> the conversation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IP-masquerading NAT</a:t>
            </a:r>
          </a:p>
        </p:txBody>
      </p:sp>
    </p:spTree>
    <p:extLst>
      <p:ext uri="{BB962C8B-B14F-4D97-AF65-F5344CB8AC3E}">
        <p14:creationId xmlns:p14="http://schemas.microsoft.com/office/powerpoint/2010/main" val="30704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5399-6F92-F940-BCD2-A4AAEF3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A35-E60A-EC4E-AABB-0BE20586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access routers (e.g., your home </a:t>
            </a:r>
            <a:r>
              <a:rPr lang="en-US" dirty="0" err="1"/>
              <a:t>WiFi</a:t>
            </a:r>
            <a:r>
              <a:rPr lang="en-US" dirty="0"/>
              <a:t> router) implement network address translation</a:t>
            </a:r>
          </a:p>
          <a:p>
            <a:endParaRPr lang="en-US" dirty="0"/>
          </a:p>
          <a:p>
            <a:r>
              <a:rPr lang="en-US" dirty="0"/>
              <a:t>You can check this by comparing your local address (visible from </a:t>
            </a:r>
            <a:r>
              <a:rPr lang="en-US" sz="2400" dirty="0">
                <a:latin typeface="Courier" pitchFamily="2" charset="0"/>
              </a:rPr>
              <a:t>ifconfig</a:t>
            </a:r>
            <a:r>
              <a:rPr lang="en-US" dirty="0"/>
              <a:t>) and your externally-visible IP address (e.g., type “what’s my IP address?” on your browser search bar)</a:t>
            </a:r>
          </a:p>
        </p:txBody>
      </p:sp>
    </p:spTree>
    <p:extLst>
      <p:ext uri="{BB962C8B-B14F-4D97-AF65-F5344CB8AC3E}">
        <p14:creationId xmlns:p14="http://schemas.microsoft.com/office/powerpoint/2010/main" val="33423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CC00-7804-70F1-40DA-72659A6B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public cloud, you’re behind NAT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82C78-3FEF-FE84-3252-87FF6C0A43E7}"/>
              </a:ext>
            </a:extLst>
          </p:cNvPr>
          <p:cNvSpPr/>
          <p:nvPr/>
        </p:nvSpPr>
        <p:spPr>
          <a:xfrm>
            <a:off x="936978" y="1843154"/>
            <a:ext cx="3262490" cy="158584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BE61-2F44-E1CE-954E-1A2EE1DAC01B}"/>
              </a:ext>
            </a:extLst>
          </p:cNvPr>
          <p:cNvSpPr txBox="1"/>
          <p:nvPr/>
        </p:nvSpPr>
        <p:spPr>
          <a:xfrm>
            <a:off x="2038935" y="218667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VM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6EF61A6-9122-83E7-5CC9-BCFD6E5C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8200" y="3068224"/>
            <a:ext cx="1319756" cy="13197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B93012-873A-A1B6-856F-03D681C75D20}"/>
              </a:ext>
            </a:extLst>
          </p:cNvPr>
          <p:cNvSpPr/>
          <p:nvPr/>
        </p:nvSpPr>
        <p:spPr>
          <a:xfrm>
            <a:off x="694267" y="1623399"/>
            <a:ext cx="4402669" cy="35949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928D8-379B-6714-DD92-1BD666E3C91F}"/>
              </a:ext>
            </a:extLst>
          </p:cNvPr>
          <p:cNvSpPr txBox="1"/>
          <p:nvPr/>
        </p:nvSpPr>
        <p:spPr>
          <a:xfrm>
            <a:off x="-64022" y="5332786"/>
            <a:ext cx="436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Physical Machine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7E0D0DF-6FF9-5DCC-377A-65AFBB53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39590" y="4765379"/>
            <a:ext cx="1319756" cy="1319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1DEDFD-4EB4-B907-B505-A612C8C4C905}"/>
              </a:ext>
            </a:extLst>
          </p:cNvPr>
          <p:cNvSpPr txBox="1"/>
          <p:nvPr/>
        </p:nvSpPr>
        <p:spPr>
          <a:xfrm>
            <a:off x="1895985" y="3561767"/>
            <a:ext cx="320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VM believes it has its own (</a:t>
            </a:r>
            <a:r>
              <a:rPr lang="en-US" sz="2000" dirty="0" err="1">
                <a:latin typeface="Helvetica" pitchFamily="2" charset="0"/>
              </a:rPr>
              <a:t>vritual</a:t>
            </a:r>
            <a:r>
              <a:rPr lang="en-US" sz="2000" dirty="0">
                <a:latin typeface="Helvetica" pitchFamily="2" charset="0"/>
              </a:rPr>
              <a:t>) IP subnet.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0880F-8626-230A-A42B-106BEA0FD9BA}"/>
              </a:ext>
            </a:extLst>
          </p:cNvPr>
          <p:cNvSpPr/>
          <p:nvPr/>
        </p:nvSpPr>
        <p:spPr>
          <a:xfrm>
            <a:off x="7414128" y="1834187"/>
            <a:ext cx="3262490" cy="158584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8CD7A-5205-834D-8B27-20BAD904F0E6}"/>
              </a:ext>
            </a:extLst>
          </p:cNvPr>
          <p:cNvSpPr/>
          <p:nvPr/>
        </p:nvSpPr>
        <p:spPr>
          <a:xfrm>
            <a:off x="7143203" y="1603064"/>
            <a:ext cx="4785886" cy="35949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BFA0F22-2D73-6124-DE63-8C4867A5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649414" y="3059257"/>
            <a:ext cx="1319756" cy="13197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376730-5D35-AA38-3319-72B368F9D295}"/>
              </a:ext>
            </a:extLst>
          </p:cNvPr>
          <p:cNvSpPr txBox="1"/>
          <p:nvPr/>
        </p:nvSpPr>
        <p:spPr>
          <a:xfrm>
            <a:off x="8569060" y="217770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VM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B726F-08FB-424B-6A60-EA3E9319B5CA}"/>
              </a:ext>
            </a:extLst>
          </p:cNvPr>
          <p:cNvSpPr txBox="1"/>
          <p:nvPr/>
        </p:nvSpPr>
        <p:spPr>
          <a:xfrm>
            <a:off x="8733222" y="3530051"/>
            <a:ext cx="320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VM believes it has its own (virtual) IP subnet.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EDF90-9C0B-6ED3-A34D-30056AF23649}"/>
              </a:ext>
            </a:extLst>
          </p:cNvPr>
          <p:cNvSpPr txBox="1"/>
          <p:nvPr/>
        </p:nvSpPr>
        <p:spPr>
          <a:xfrm>
            <a:off x="8155288" y="5234980"/>
            <a:ext cx="436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Physical Machine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54566A51-8276-D62B-1E4A-F5121F62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10762" y="4786753"/>
            <a:ext cx="1319756" cy="1319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AD2C0F-5A08-9E4A-5C49-D83E8889E0EB}"/>
              </a:ext>
            </a:extLst>
          </p:cNvPr>
          <p:cNvSpPr txBox="1"/>
          <p:nvPr/>
        </p:nvSpPr>
        <p:spPr>
          <a:xfrm>
            <a:off x="5021257" y="3915710"/>
            <a:ext cx="2311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Physical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IP subnet used</a:t>
            </a:r>
            <a:endParaRPr lang="en-US" sz="1600" dirty="0">
              <a:latin typeface="Helvetica" pitchFamily="2" charset="0"/>
            </a:endParaRPr>
          </a:p>
        </p:txBody>
      </p:sp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09D38981-93B5-DB2A-9AFE-D91B1921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11" y="5713182"/>
            <a:ext cx="1187039" cy="8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Router Clip Art">
            <a:extLst>
              <a:ext uri="{FF2B5EF4-FFF2-40B4-BE49-F238E27FC236}">
                <a16:creationId xmlns:a16="http://schemas.microsoft.com/office/drawing/2014/main" id="{CE5F845C-D347-2187-C7D6-FA2E28E1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95" y="5713182"/>
            <a:ext cx="1187039" cy="8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51B5CE-D1F2-5FEF-58DE-031D341687A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870157" y="6150373"/>
            <a:ext cx="5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2AB2-E26D-6032-B556-9FFA1616FE27}"/>
              </a:ext>
            </a:extLst>
          </p:cNvPr>
          <p:cNvCxnSpPr>
            <a:cxnSpLocks/>
          </p:cNvCxnSpPr>
          <p:nvPr/>
        </p:nvCxnSpPr>
        <p:spPr>
          <a:xfrm flipV="1">
            <a:off x="7494567" y="5984608"/>
            <a:ext cx="554411" cy="1005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122217-3CE2-8545-BEF4-226819D56552}"/>
              </a:ext>
            </a:extLst>
          </p:cNvPr>
          <p:cNvCxnSpPr>
            <a:cxnSpLocks/>
          </p:cNvCxnSpPr>
          <p:nvPr/>
        </p:nvCxnSpPr>
        <p:spPr>
          <a:xfrm flipH="1" flipV="1">
            <a:off x="4389669" y="5901516"/>
            <a:ext cx="458028" cy="166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D1CAE8-AB07-20B7-F6E5-15155BA588F6}"/>
              </a:ext>
            </a:extLst>
          </p:cNvPr>
          <p:cNvCxnSpPr>
            <a:cxnSpLocks/>
          </p:cNvCxnSpPr>
          <p:nvPr/>
        </p:nvCxnSpPr>
        <p:spPr>
          <a:xfrm flipH="1">
            <a:off x="4643151" y="5002534"/>
            <a:ext cx="911993" cy="8025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939999-838C-D688-8515-3129B4AD403C}"/>
              </a:ext>
            </a:extLst>
          </p:cNvPr>
          <p:cNvCxnSpPr>
            <a:cxnSpLocks/>
          </p:cNvCxnSpPr>
          <p:nvPr/>
        </p:nvCxnSpPr>
        <p:spPr>
          <a:xfrm>
            <a:off x="6222110" y="5282631"/>
            <a:ext cx="0" cy="68508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F5A88-355E-2183-10D5-1B21E400CC7A}"/>
              </a:ext>
            </a:extLst>
          </p:cNvPr>
          <p:cNvCxnSpPr>
            <a:cxnSpLocks/>
          </p:cNvCxnSpPr>
          <p:nvPr/>
        </p:nvCxnSpPr>
        <p:spPr>
          <a:xfrm>
            <a:off x="6747044" y="5014278"/>
            <a:ext cx="1024728" cy="80547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2ADD25-2DD0-DA40-0DDE-B93125CD66C6}"/>
              </a:ext>
            </a:extLst>
          </p:cNvPr>
          <p:cNvGrpSpPr/>
          <p:nvPr/>
        </p:nvGrpSpPr>
        <p:grpSpPr>
          <a:xfrm>
            <a:off x="2316692" y="4357945"/>
            <a:ext cx="1270779" cy="600051"/>
            <a:chOff x="5476265" y="1940305"/>
            <a:chExt cx="1270779" cy="6000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EDDCB8-49B3-2CFF-36F2-7386E626F194}"/>
                </a:ext>
              </a:extLst>
            </p:cNvPr>
            <p:cNvSpPr txBox="1"/>
            <p:nvPr/>
          </p:nvSpPr>
          <p:spPr>
            <a:xfrm>
              <a:off x="5555144" y="1986844"/>
              <a:ext cx="119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NAT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CDA92A-A501-386E-09D7-FB5614E55B92}"/>
                </a:ext>
              </a:extLst>
            </p:cNvPr>
            <p:cNvSpPr/>
            <p:nvPr/>
          </p:nvSpPr>
          <p:spPr>
            <a:xfrm>
              <a:off x="5476265" y="1940305"/>
              <a:ext cx="1105157" cy="600051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37298A-4C0E-D2B9-2C7F-6B4B2FE0DC35}"/>
              </a:ext>
            </a:extLst>
          </p:cNvPr>
          <p:cNvGrpSpPr/>
          <p:nvPr/>
        </p:nvGrpSpPr>
        <p:grpSpPr>
          <a:xfrm>
            <a:off x="8839991" y="4357946"/>
            <a:ext cx="1270779" cy="600051"/>
            <a:chOff x="5476265" y="1940305"/>
            <a:chExt cx="1270779" cy="6000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FDB58-66E0-268F-5D46-2C700CD4051B}"/>
                </a:ext>
              </a:extLst>
            </p:cNvPr>
            <p:cNvSpPr txBox="1"/>
            <p:nvPr/>
          </p:nvSpPr>
          <p:spPr>
            <a:xfrm>
              <a:off x="5555144" y="1986844"/>
              <a:ext cx="119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NAT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1064F2-4162-A859-D187-83B092D36878}"/>
                </a:ext>
              </a:extLst>
            </p:cNvPr>
            <p:cNvSpPr/>
            <p:nvPr/>
          </p:nvSpPr>
          <p:spPr>
            <a:xfrm>
              <a:off x="5476265" y="1940305"/>
              <a:ext cx="1105157" cy="600051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5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/>
      <p:bldP spid="12" grpId="0"/>
      <p:bldP spid="13" grpId="0" animBg="1"/>
      <p:bldP spid="14" grpId="0" animBg="1"/>
      <p:bldP spid="15" grpId="0"/>
      <p:bldP spid="16" grpId="0"/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Limitations of IP-masquerading NATs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Connection limit due to 16-bit port-number field</a:t>
            </a:r>
          </a:p>
          <a:p>
            <a:pPr lvl="1"/>
            <a:r>
              <a:rPr lang="en-US" altLang="en-US" dirty="0"/>
              <a:t>~64K total simultaneous connections with a single public IP address</a:t>
            </a:r>
          </a:p>
          <a:p>
            <a:r>
              <a:rPr lang="en-US" altLang="en-US" dirty="0"/>
              <a:t>NAT can be controversial</a:t>
            </a:r>
          </a:p>
          <a:p>
            <a:pPr lvl="1"/>
            <a:r>
              <a:rPr lang="en-US" altLang="en-US" dirty="0"/>
              <a:t>“Routers should only manipulate headers up to the network layer, not  modify headers at the transport layer!”</a:t>
            </a:r>
          </a:p>
          <a:p>
            <a:r>
              <a:rPr lang="en-US" altLang="en-US" dirty="0"/>
              <a:t>Application developers must take NAT into account</a:t>
            </a:r>
          </a:p>
          <a:p>
            <a:pPr lvl="1"/>
            <a:r>
              <a:rPr lang="en-US" altLang="en-US" dirty="0"/>
              <a:t>e.g., peer-to-peer applications</a:t>
            </a:r>
          </a:p>
          <a:p>
            <a:r>
              <a:rPr lang="en-US" altLang="en-US" dirty="0"/>
              <a:t>Internet “purists”: instead, solve address shortage with </a:t>
            </a:r>
            <a:r>
              <a:rPr lang="en-US" altLang="en-US" dirty="0">
                <a:solidFill>
                  <a:srgbClr val="C00000"/>
                </a:solidFill>
              </a:rPr>
              <a:t>IPv6</a:t>
            </a:r>
          </a:p>
          <a:p>
            <a:pPr lvl="1"/>
            <a:r>
              <a:rPr lang="en-US" altLang="en-US" dirty="0"/>
              <a:t>32-bit IP addresses are just not enough</a:t>
            </a:r>
          </a:p>
          <a:p>
            <a:pPr lvl="1"/>
            <a:r>
              <a:rPr lang="en-US" altLang="en-US" dirty="0"/>
              <a:t>Esp. with more devices (your watch, your fridge, …) coming online</a:t>
            </a:r>
          </a:p>
        </p:txBody>
      </p:sp>
    </p:spTree>
    <p:extLst>
      <p:ext uri="{BB962C8B-B14F-4D97-AF65-F5344CB8AC3E}">
        <p14:creationId xmlns:p14="http://schemas.microsoft.com/office/powerpoint/2010/main" val="39803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66D-F52B-1248-B25D-006E9B8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EBFC-845A-9047-8C8B-ADD3CF319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875790" y="300037"/>
            <a:ext cx="937869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Synthesis:</a:t>
            </a:r>
            <a:r>
              <a:rPr lang="en-US" sz="4000" i="1" dirty="0">
                <a:solidFill>
                  <a:srgbClr val="C00000"/>
                </a:solidFill>
              </a:rPr>
              <a:t> </a:t>
            </a:r>
            <a:r>
              <a:rPr lang="en-US" sz="4000" dirty="0"/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649" y="1505181"/>
            <a:ext cx="9860044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Goal: </a:t>
            </a:r>
            <a:r>
              <a:rPr lang="en-US" dirty="0"/>
              <a:t>identify, review, understand protocols (at all layers) involved in seemingly simple scenario: requesting www page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Scenario: </a:t>
            </a:r>
            <a:r>
              <a:rPr lang="en-US" dirty="0"/>
              <a:t>student attaches laptop to campus network, requests/receives www.google.com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2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6275389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6839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2135188" y="127317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6907214" y="2679701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8272464" y="2425701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6888164" y="17621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5137151" y="234473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4027489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5286376" y="2201864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4641851" y="2736851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4122739" y="3365501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5113339" y="2930526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8929689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8648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2613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5549900" y="4724401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6003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6881814" y="5018089"/>
            <a:ext cx="1883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Helvetica" pitchFamily="2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Helvetica" pitchFamily="2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4583114" y="4894264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3495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3463926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9101139" y="1384301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7321550" y="4365626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6705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7334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7486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9586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8763001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9034464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8177214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8815389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7229476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7867651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5462589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6100764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6305551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2486025" y="3128964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3087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Helvetica" pitchFamily="2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1812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Helvetica" pitchFamily="2" charset="0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3035301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2192338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4940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4598989" y="3208339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4076700" y="3619501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4076701" y="3590926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4073525" y="3421064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4244976" y="3497264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4076700" y="35575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4924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3862388" y="2365376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6862763" y="2667001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8253414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8867776" y="3338514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7278689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5537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8742364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4400551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C671E-0116-1F98-2ED2-977E2BD7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6" y="1162850"/>
            <a:ext cx="5614671" cy="2667535"/>
          </a:xfrm>
          <a:prstGeom prst="rect">
            <a:avLst/>
          </a:prstGeom>
        </p:spPr>
      </p:pic>
      <p:pic>
        <p:nvPicPr>
          <p:cNvPr id="6" name="Picture 5" descr="A diagram of a router&#10;&#10;Description automatically generated">
            <a:extLst>
              <a:ext uri="{FF2B5EF4-FFF2-40B4-BE49-F238E27FC236}">
                <a16:creationId xmlns:a16="http://schemas.microsoft.com/office/drawing/2014/main" id="{937C5D5F-8FCA-2E16-B7EA-F741A50D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32" y="167700"/>
            <a:ext cx="4698738" cy="1988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44D2E-997E-C860-ECB5-94DC62041CB4}"/>
              </a:ext>
            </a:extLst>
          </p:cNvPr>
          <p:cNvSpPr txBox="1"/>
          <p:nvPr/>
        </p:nvSpPr>
        <p:spPr>
          <a:xfrm>
            <a:off x="888131" y="134518"/>
            <a:ext cx="520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Internet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large</a:t>
            </a:r>
            <a:r>
              <a:rPr lang="en-US" sz="2800" dirty="0">
                <a:latin typeface="Helvetica" pitchFamily="2" charset="0"/>
              </a:rPr>
              <a:t> and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federated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2A21D-3C05-A9E9-09F9-8A60A7128633}"/>
              </a:ext>
            </a:extLst>
          </p:cNvPr>
          <p:cNvSpPr txBox="1"/>
          <p:nvPr/>
        </p:nvSpPr>
        <p:spPr>
          <a:xfrm>
            <a:off x="920861" y="638658"/>
            <a:ext cx="504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Abstractions of topology for protocol messages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Incremental routing computation </a:t>
            </a: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0EC095-62A1-0E75-CC77-E917A0EA5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61" y="552452"/>
            <a:ext cx="669620" cy="54787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C262C995-8576-1476-081C-B876CD023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64" y="1161878"/>
            <a:ext cx="645497" cy="425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6BB5D4B-0C21-8E2F-FDFE-483A6DB2C451}"/>
              </a:ext>
            </a:extLst>
          </p:cNvPr>
          <p:cNvGrpSpPr/>
          <p:nvPr/>
        </p:nvGrpSpPr>
        <p:grpSpPr>
          <a:xfrm>
            <a:off x="8034405" y="4870945"/>
            <a:ext cx="2545688" cy="1648409"/>
            <a:chOff x="-2170772" y="2784954"/>
            <a:chExt cx="2712783" cy="1853712"/>
          </a:xfrm>
        </p:grpSpPr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A6B2D0CA-A481-FA55-57CD-311E56039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A7FBABC-F4F2-A896-6280-21C0E2D9E8E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60BBED-F51C-72BB-6AB3-FDA5FF0F50EB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63" name="Group 327">
                  <a:extLst>
                    <a:ext uri="{FF2B5EF4-FFF2-40B4-BE49-F238E27FC236}">
                      <a16:creationId xmlns:a16="http://schemas.microsoft.com/office/drawing/2014/main" id="{8ABF96D9-0BD1-82DF-04EA-496EE23EBE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A527681-E6B2-1B6B-FF17-9E3EAEB02E4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83BB10D-AD07-8728-2548-4C7011004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213009CB-4DDE-C516-CC83-C3AEAA563F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0D556AAF-722B-9BCA-C055-4E06E1D7A0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EDEE730E-6F40-E660-3D27-8FEB8FD599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49D0FD97-0283-9A8A-1267-7F2684028C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0F89D5D6-2673-0935-05E5-56CC36D075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ECFBD283-BAFF-F518-133F-F0882460A7B3}"/>
                      </a:ext>
                    </a:extLst>
                  </p:cNvPr>
                  <p:cNvCxnSpPr>
                    <a:endCxn id="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32AF0314-9B5B-7052-26FC-0AD1100B600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9D5A1383-49B5-CCE2-9E4A-CBB20B63CCD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795CC603-F6D6-2DB6-49C0-D084D5704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4052DA-2752-2484-63E9-43410731813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4A6BDB9-6BF4-0D00-1FC0-F1060EDC0EDE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0" name="Group 327">
                  <a:extLst>
                    <a:ext uri="{FF2B5EF4-FFF2-40B4-BE49-F238E27FC236}">
                      <a16:creationId xmlns:a16="http://schemas.microsoft.com/office/drawing/2014/main" id="{B087FAEF-581D-DCF4-822D-11C1D8DB58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E0888010-A8D0-F929-FCD3-70C106A5B73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C59BB8B-69C3-6884-73C3-5779518B83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9485F201-ED71-09E7-DA0F-E0FE0458C65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FEFD96A1-DEFF-E505-694A-57E685FFCC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E5CF35FD-EE7C-6C65-357A-BDACEE69DD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2CF71AC4-C53F-C2B8-D698-8E7766D463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A2CF05BD-45FC-8C4B-CA86-D83505E001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D3B01FEE-2DFA-7F57-2352-16A8B21C839A}"/>
                      </a:ext>
                    </a:extLst>
                  </p:cNvPr>
                  <p:cNvCxnSpPr>
                    <a:endCxn id="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D54242EC-98DE-983F-7B3B-2706F85E867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EF53A622-197C-1FC8-1069-F56D2DE88B63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3DD3474E-7C5A-567D-6674-202B252A4D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A49F1F3E-1B23-4D28-CFE0-29C8EE711C0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EF16672-A8CB-6C91-CA2D-45BDB95F73CF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7" name="Group 327">
                  <a:extLst>
                    <a:ext uri="{FF2B5EF4-FFF2-40B4-BE49-F238E27FC236}">
                      <a16:creationId xmlns:a16="http://schemas.microsoft.com/office/drawing/2014/main" id="{69CD17D1-4ADA-AF65-9C7E-FBB90512AC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3C770AF5-EDDC-B96D-F0B6-1C1159C3D65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148EBE9-800C-A7A5-F5A5-5039B972A2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D2BC59B-68FB-9905-C4B1-106E9AD5DEF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403A117B-60E8-EB46-91D5-9EB383BBC7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C5D70133-24A5-3524-B019-4B637953E2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8CCFA582-2D30-C93B-D788-B0CBE2021D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65D5C2E1-D805-34D7-AFAC-FB0F9783E3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220823D-4C48-3795-C3FF-C364192509F1}"/>
                      </a:ext>
                    </a:extLst>
                  </p:cNvPr>
                  <p:cNvCxnSpPr>
                    <a:endCxn id="4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BCEF3672-6DBD-FBCC-9D1B-FBB409B902B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E4DE8E3-D280-B4D5-1A7E-45747475739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F8C4CFA-0292-A355-920C-013A2EBB9B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FDD4475-6A0F-5B55-71DA-216917878AA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0AF304F-E961-0918-A50B-BF9A86283EAD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" name="Group 327">
                  <a:extLst>
                    <a:ext uri="{FF2B5EF4-FFF2-40B4-BE49-F238E27FC236}">
                      <a16:creationId xmlns:a16="http://schemas.microsoft.com/office/drawing/2014/main" id="{43E79253-ECA4-D6F4-4B66-B0E0A1ABD6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A9925B4-A952-0DCB-6E5A-B61B322F7C0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921CE69-3666-7AC8-602D-6DB21DF23A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D519BA7-F84E-4C2B-3006-07BE809599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4B20C50B-A68F-5C65-32AE-26AC0A2FB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31">
                    <a:extLst>
                      <a:ext uri="{FF2B5EF4-FFF2-40B4-BE49-F238E27FC236}">
                        <a16:creationId xmlns:a16="http://schemas.microsoft.com/office/drawing/2014/main" id="{0E1FCD3B-D36D-2056-4A12-25F4FE53FF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A43C4756-8155-B591-A9C4-602468BBB1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A49E92A8-A3CC-37C7-02B8-ACDC1F81AD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36840717-DAEE-8513-6FCF-3FF2BDD896F8}"/>
                      </a:ext>
                    </a:extLst>
                  </p:cNvPr>
                  <p:cNvCxnSpPr>
                    <a:endCxn id="3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EB28F66-6F38-569F-038F-9ADEAC04896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3DDDE59-82AA-1ED7-25CC-00D90D63D21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CBD68755-2A2B-7D16-89FE-8F3259371D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43774AB-3AC6-22FF-656B-AB59074A0BF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EE41F1-F214-3400-D0BB-1C90576B1F91}"/>
                  </a:ext>
                </a:extLst>
              </p:cNvPr>
              <p:cNvCxnSpPr>
                <a:stCxn id="66" idx="2"/>
                <a:endCxn id="53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19D7CD-229B-1434-0555-1F41A362039D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E6BC3B-9392-F942-B4E1-657D3D9AFE55}"/>
                  </a:ext>
                </a:extLst>
              </p:cNvPr>
              <p:cNvCxnSpPr>
                <a:stCxn id="6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755876E-3599-B5C7-54F2-A321A2E9F01F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4DC2CB-A93F-5590-888F-287FDF788787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BF3AF65-73D1-DCED-78A5-B2BCFBF6672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F642444-56BB-65E4-A2F5-90EEB2188E0A}"/>
              </a:ext>
            </a:extLst>
          </p:cNvPr>
          <p:cNvGrpSpPr/>
          <p:nvPr/>
        </p:nvGrpSpPr>
        <p:grpSpPr>
          <a:xfrm>
            <a:off x="10307491" y="5477301"/>
            <a:ext cx="1701734" cy="616172"/>
            <a:chOff x="7073692" y="5469792"/>
            <a:chExt cx="1701734" cy="6161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CF4F0FD-5CDB-A0F8-54CF-AE73437DF359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9" name="Freeform 2">
                <a:extLst>
                  <a:ext uri="{FF2B5EF4-FFF2-40B4-BE49-F238E27FC236}">
                    <a16:creationId xmlns:a16="http://schemas.microsoft.com/office/drawing/2014/main" id="{D045612F-C0B2-CDEF-14A2-0816DE4FF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0" name="Group 327">
                <a:extLst>
                  <a:ext uri="{FF2B5EF4-FFF2-40B4-BE49-F238E27FC236}">
                    <a16:creationId xmlns:a16="http://schemas.microsoft.com/office/drawing/2014/main" id="{78C46623-1294-0418-125A-E4E3088C0E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2C01813-4581-EDBE-AEC6-4B841537E46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35EE140-F94A-1663-BC9B-407B28DDB81F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A2F1E6D-5849-8083-35C8-576D6BE4719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C3D762D4-A375-E1AA-716A-B79F1C9D56E2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8CA77380-DD5D-C055-C58B-E7DF1031D24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6660412B-0149-104B-FB7D-3E38EE5CDA8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70368CAC-1706-0009-667F-F9C716B32875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7800ECB3-2658-CF58-F80B-DCEB3B57A189}"/>
                    </a:ext>
                  </a:extLst>
                </p:cNvPr>
                <p:cNvCxnSpPr>
                  <a:endCxn id="8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4042B2-944C-0FFF-EB4E-0AE2502CD9D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B8882EE-616E-E220-9B5B-E73B8D334606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9695A35-6276-A584-B55D-5067C0BCA454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644B64-E017-684B-4F95-29D8EF6CBF1C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2446E0-D996-78CA-62A8-DA677521E819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3" name="Down Arrow 92">
            <a:extLst>
              <a:ext uri="{FF2B5EF4-FFF2-40B4-BE49-F238E27FC236}">
                <a16:creationId xmlns:a16="http://schemas.microsoft.com/office/drawing/2014/main" id="{FDD3BFB6-3396-F3C6-8109-13A4E19A6827}"/>
              </a:ext>
            </a:extLst>
          </p:cNvPr>
          <p:cNvSpPr/>
          <p:nvPr/>
        </p:nvSpPr>
        <p:spPr>
          <a:xfrm rot="5400000">
            <a:off x="10665331" y="4894102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D32D7E-7DD5-B398-CE95-9E097EE1DF5B}"/>
              </a:ext>
            </a:extLst>
          </p:cNvPr>
          <p:cNvSpPr txBox="1"/>
          <p:nvPr/>
        </p:nvSpPr>
        <p:spPr>
          <a:xfrm>
            <a:off x="10056321" y="4104535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F82CAFAA-DA5C-0FC5-C0E1-33A87396EA50}"/>
              </a:ext>
            </a:extLst>
          </p:cNvPr>
          <p:cNvSpPr/>
          <p:nvPr/>
        </p:nvSpPr>
        <p:spPr>
          <a:xfrm rot="6122251">
            <a:off x="6959813" y="5293964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67147-478C-6ED2-29A4-473E93619758}"/>
              </a:ext>
            </a:extLst>
          </p:cNvPr>
          <p:cNvSpPr txBox="1"/>
          <p:nvPr/>
        </p:nvSpPr>
        <p:spPr>
          <a:xfrm>
            <a:off x="6751486" y="4379718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5DDFE6-CC4C-8606-3022-E703BA8EDF4B}"/>
              </a:ext>
            </a:extLst>
          </p:cNvPr>
          <p:cNvSpPr txBox="1"/>
          <p:nvPr/>
        </p:nvSpPr>
        <p:spPr>
          <a:xfrm>
            <a:off x="8947348" y="4517093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CCCFEC2-2733-C1C1-567C-DA7E7F2846A3}"/>
              </a:ext>
            </a:extLst>
          </p:cNvPr>
          <p:cNvGrpSpPr/>
          <p:nvPr/>
        </p:nvGrpSpPr>
        <p:grpSpPr>
          <a:xfrm>
            <a:off x="4111867" y="4354317"/>
            <a:ext cx="2557336" cy="1719017"/>
            <a:chOff x="-2170772" y="2784954"/>
            <a:chExt cx="2712783" cy="1853712"/>
          </a:xfrm>
        </p:grpSpPr>
        <p:sp>
          <p:nvSpPr>
            <p:cNvPr id="99" name="Freeform 2">
              <a:extLst>
                <a:ext uri="{FF2B5EF4-FFF2-40B4-BE49-F238E27FC236}">
                  <a16:creationId xmlns:a16="http://schemas.microsoft.com/office/drawing/2014/main" id="{1A51CB17-999F-6505-022C-C384FDE4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FAFE83F-DC54-B8A1-91AB-9095DB699EC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3B56AE3-3322-1B23-9B02-C0C6EF512494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50" name="Group 327">
                  <a:extLst>
                    <a:ext uri="{FF2B5EF4-FFF2-40B4-BE49-F238E27FC236}">
                      <a16:creationId xmlns:a16="http://schemas.microsoft.com/office/drawing/2014/main" id="{53111FA2-866A-4EFA-9E4D-5C4609D1BF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DE936D34-C8D6-16B4-DA15-3C81390167E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8B3D5CB3-3AD8-EF0C-6057-CD4F7A8A74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045EC256-4F5B-4DE1-EFFC-2BD2A872F28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1A49A441-2DBB-2134-DA6A-A48D631AFA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5BA8FB7A-0A61-36F6-E784-C044C23955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8D212D96-A1BC-F750-58D0-19B40E281E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86030A14-5A52-4102-A3B7-D45991630B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6F245357-D9B8-31F8-0AB0-35D334C31D0C}"/>
                      </a:ext>
                    </a:extLst>
                  </p:cNvPr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C53A9BFF-7102-7E23-F3D3-F1DDDB66449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D75658D-7E1A-764C-D2C2-6011B3B0CD8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5470FBF9-5055-83DB-0D72-9AAB584E43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8F910D4-ED0B-F41B-C4B1-87339FED6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9F3D3EE-579F-FE57-B60E-274107E292CA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7" name="Group 327">
                  <a:extLst>
                    <a:ext uri="{FF2B5EF4-FFF2-40B4-BE49-F238E27FC236}">
                      <a16:creationId xmlns:a16="http://schemas.microsoft.com/office/drawing/2014/main" id="{16D538CA-D72C-CF5F-9720-EFB9D50B95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E7FFAC1E-220C-0DC3-4744-2FDEB6377E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89490AA0-B8AB-A5AF-7E2A-14F2D6CA97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B6013DFF-0BAC-DFC9-A15A-300615902BD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941E8489-A132-4F82-0CEC-AAAA985CA4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A29D7DF2-EC9E-7E55-522F-E49B0E9E85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C784E677-5455-521F-5E0D-1A52D5220E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1CBCAA1A-3E7C-F9AC-24A9-2C5F95BEE0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416BF9FB-10B2-56E6-8DAD-5F0D3921434F}"/>
                      </a:ext>
                    </a:extLst>
                  </p:cNvPr>
                  <p:cNvCxnSpPr>
                    <a:endCxn id="14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8050875F-1A13-CEA0-E3DF-45F5852A482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F5347F-5A19-28F2-799E-100955D3703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DEFECCEA-1481-D267-83A2-A73A4BB28E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BE7A09D5-EEBE-320B-EBB4-6A17EF2CA89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3EFF67A-F669-06EE-5C18-DDA5A9116643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24" name="Group 327">
                  <a:extLst>
                    <a:ext uri="{FF2B5EF4-FFF2-40B4-BE49-F238E27FC236}">
                      <a16:creationId xmlns:a16="http://schemas.microsoft.com/office/drawing/2014/main" id="{829C6A40-EEC9-B1A9-6408-7CB748C24D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66DD880-7BB7-0B1F-A941-C0445AE7AAD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B28B0A24-4E2A-2A43-6D7C-FE65C5680A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455A84E-AF90-E0DA-80CD-C0052D30BBF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3CEC19BE-6F9C-1B17-D2E0-1B9BABBE68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983C7A6A-4868-340E-3B34-56BF1CF29D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CFBDB268-4B4F-A7F7-EEB2-C3E7A769D2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072F928D-CA0C-4787-4716-E695D1532A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EE77EFC-8BC4-0EC3-0F8C-D6845F6853FF}"/>
                      </a:ext>
                    </a:extLst>
                  </p:cNvPr>
                  <p:cNvCxnSpPr>
                    <a:endCxn id="13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1B1B93E1-FD15-B1CF-D35B-A30FD8074F6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9824927D-DD95-41E9-1E56-2FD42572C5A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8D58315D-DD58-99E7-5F8B-995CC5333C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6687AEF-B48A-1E1B-6CFF-5D35779D4FA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EEDD721-7DB0-C8D2-F611-6432A73E02F7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1" name="Group 327">
                  <a:extLst>
                    <a:ext uri="{FF2B5EF4-FFF2-40B4-BE49-F238E27FC236}">
                      <a16:creationId xmlns:a16="http://schemas.microsoft.com/office/drawing/2014/main" id="{1E2B3049-A00E-E9D6-D7B2-B05BA09C85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A2B4F578-0D19-602D-79ED-99A14739088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FE0ACB91-8E71-D0FE-9EAD-5D0D33F127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E97A5F8-CEBD-4A3A-93A2-E19A56E0A4B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A81738CE-B216-3D8A-F49E-0395A8D01C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0E02DFED-A7FA-F5D8-A122-1A918B76BF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B1B3AF92-E685-0D8A-BD87-3566CE4175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1" name="Freeform 120">
                    <a:extLst>
                      <a:ext uri="{FF2B5EF4-FFF2-40B4-BE49-F238E27FC236}">
                        <a16:creationId xmlns:a16="http://schemas.microsoft.com/office/drawing/2014/main" id="{84D1444E-72AC-54F1-C136-EAC2FD21B1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7DDBAE9-6A37-2F17-6B00-92B1E8DAD6C8}"/>
                      </a:ext>
                    </a:extLst>
                  </p:cNvPr>
                  <p:cNvCxnSpPr>
                    <a:endCxn id="11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8EABD969-2AF5-D862-7AE4-76162AC569B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C8DCA1AE-9183-3BFE-A367-4EA3EA04229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CB7A8C0-D32C-5030-FF57-8D66EF2FA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AEEA165-5F9E-4146-F673-B6E53CDD078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4DF707-E0F9-7826-C3F4-0EF3EE301C65}"/>
                  </a:ext>
                </a:extLst>
              </p:cNvPr>
              <p:cNvCxnSpPr>
                <a:stCxn id="153" idx="2"/>
                <a:endCxn id="140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95871C3-D770-7FAB-2565-2E378EB45EFC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BEEFF5D-3BB8-D312-5A28-2B1A4BEC0274}"/>
                  </a:ext>
                </a:extLst>
              </p:cNvPr>
              <p:cNvCxnSpPr>
                <a:stCxn id="154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4574B0-2E26-64EE-8653-440134A0899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41ADB32-D48B-9B69-10E8-5C0963AF17E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D5E1D25-9BE5-4D42-F666-45419BE6B42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8D9C724-8CA8-13B2-454B-99CA998AEC71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555495" y="5281262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0427DB5-DB40-2063-5A4B-FB5B9CF318DB}"/>
              </a:ext>
            </a:extLst>
          </p:cNvPr>
          <p:cNvSpPr txBox="1"/>
          <p:nvPr/>
        </p:nvSpPr>
        <p:spPr>
          <a:xfrm>
            <a:off x="6510714" y="2174407"/>
            <a:ext cx="4607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Routing announcement = destination prefix +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attributes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AF1A366-45E4-1284-0504-95D475750E5A}"/>
              </a:ext>
            </a:extLst>
          </p:cNvPr>
          <p:cNvSpPr txBox="1"/>
          <p:nvPr/>
        </p:nvSpPr>
        <p:spPr>
          <a:xfrm>
            <a:off x="3686504" y="5834941"/>
            <a:ext cx="282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Next hop:</a:t>
            </a:r>
          </a:p>
          <a:p>
            <a:pPr algn="l"/>
            <a:r>
              <a:rPr lang="en-US" dirty="0">
                <a:latin typeface="Helvetica" pitchFamily="2" charset="0"/>
              </a:rPr>
              <a:t>eBGP: 2a to 1c: 2a</a:t>
            </a:r>
          </a:p>
          <a:p>
            <a:pPr algn="l"/>
            <a:r>
              <a:rPr lang="en-US" dirty="0">
                <a:latin typeface="Helvetica" pitchFamily="2" charset="0"/>
              </a:rPr>
              <a:t>iBGP: 1c to 1d: 1c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5176F88-E806-9C8C-DBCF-A8BE8E321796}"/>
              </a:ext>
            </a:extLst>
          </p:cNvPr>
          <p:cNvSpPr/>
          <p:nvPr/>
        </p:nvSpPr>
        <p:spPr>
          <a:xfrm>
            <a:off x="214574" y="4031673"/>
            <a:ext cx="1906342" cy="451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Import policy</a:t>
            </a:r>
          </a:p>
        </p:txBody>
      </p:sp>
      <p:pic>
        <p:nvPicPr>
          <p:cNvPr id="167" name="Picture 166" descr="Shape&#10;&#10;Description automatically generated with low confidence">
            <a:extLst>
              <a:ext uri="{FF2B5EF4-FFF2-40B4-BE49-F238E27FC236}">
                <a16:creationId xmlns:a16="http://schemas.microsoft.com/office/drawing/2014/main" id="{F2F1BE5D-3F83-0925-D11F-B750F8347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001" y="4203027"/>
            <a:ext cx="1104474" cy="727231"/>
          </a:xfrm>
          <a:prstGeom prst="rect">
            <a:avLst/>
          </a:prstGeom>
        </p:spPr>
      </p:pic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111EF22-C8A3-3978-7BF7-F748D1F2EB78}"/>
              </a:ext>
            </a:extLst>
          </p:cNvPr>
          <p:cNvSpPr/>
          <p:nvPr/>
        </p:nvSpPr>
        <p:spPr>
          <a:xfrm>
            <a:off x="233122" y="5069011"/>
            <a:ext cx="1906342" cy="451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Route selection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AAB892D2-A748-B31F-3BBF-AA107DFA7287}"/>
              </a:ext>
            </a:extLst>
          </p:cNvPr>
          <p:cNvSpPr/>
          <p:nvPr/>
        </p:nvSpPr>
        <p:spPr>
          <a:xfrm>
            <a:off x="214574" y="6135641"/>
            <a:ext cx="1906342" cy="451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Export policy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EC304B0-873A-35B3-492B-84520FAB2EFE}"/>
              </a:ext>
            </a:extLst>
          </p:cNvPr>
          <p:cNvCxnSpPr>
            <a:cxnSpLocks/>
          </p:cNvCxnSpPr>
          <p:nvPr/>
        </p:nvCxnSpPr>
        <p:spPr>
          <a:xfrm>
            <a:off x="1074505" y="4498835"/>
            <a:ext cx="0" cy="6047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79D7239-DED9-6404-1422-96213E742F63}"/>
              </a:ext>
            </a:extLst>
          </p:cNvPr>
          <p:cNvCxnSpPr>
            <a:cxnSpLocks/>
          </p:cNvCxnSpPr>
          <p:nvPr/>
        </p:nvCxnSpPr>
        <p:spPr>
          <a:xfrm>
            <a:off x="1074505" y="5499938"/>
            <a:ext cx="0" cy="6047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9" descr="Router Clip Art">
            <a:extLst>
              <a:ext uri="{FF2B5EF4-FFF2-40B4-BE49-F238E27FC236}">
                <a16:creationId xmlns:a16="http://schemas.microsoft.com/office/drawing/2014/main" id="{900596E7-5D97-32F4-3089-603B712D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96" y="6005646"/>
            <a:ext cx="848716" cy="62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C0E2ECC9-B1C7-8811-F00B-9649CA9E0784}"/>
              </a:ext>
            </a:extLst>
          </p:cNvPr>
          <p:cNvSpPr txBox="1"/>
          <p:nvPr/>
        </p:nvSpPr>
        <p:spPr>
          <a:xfrm>
            <a:off x="2488605" y="5001836"/>
            <a:ext cx="1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322806B-9844-E9AA-75E5-75A620DD7C4D}"/>
              </a:ext>
            </a:extLst>
          </p:cNvPr>
          <p:cNvSpPr txBox="1"/>
          <p:nvPr/>
        </p:nvSpPr>
        <p:spPr>
          <a:xfrm>
            <a:off x="2410726" y="5684830"/>
            <a:ext cx="1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0647F3C-7989-2CE5-830F-11C16ECCC732}"/>
              </a:ext>
            </a:extLst>
          </p:cNvPr>
          <p:cNvCxnSpPr>
            <a:cxnSpLocks/>
          </p:cNvCxnSpPr>
          <p:nvPr/>
        </p:nvCxnSpPr>
        <p:spPr>
          <a:xfrm flipV="1">
            <a:off x="2648478" y="5596445"/>
            <a:ext cx="1176034" cy="7162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B98F992-2FE3-D78E-B5D1-6224C1F3BA1D}"/>
              </a:ext>
            </a:extLst>
          </p:cNvPr>
          <p:cNvCxnSpPr>
            <a:cxnSpLocks/>
          </p:cNvCxnSpPr>
          <p:nvPr/>
        </p:nvCxnSpPr>
        <p:spPr>
          <a:xfrm>
            <a:off x="2139464" y="3952447"/>
            <a:ext cx="588732" cy="97392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85C3330-DEB9-2D40-0DB5-962C445BBD6C}"/>
              </a:ext>
            </a:extLst>
          </p:cNvPr>
          <p:cNvCxnSpPr>
            <a:cxnSpLocks/>
          </p:cNvCxnSpPr>
          <p:nvPr/>
        </p:nvCxnSpPr>
        <p:spPr>
          <a:xfrm flipV="1">
            <a:off x="2112177" y="5356299"/>
            <a:ext cx="518051" cy="14019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916521B-0A9E-7237-9296-F09A19E825D6}"/>
              </a:ext>
            </a:extLst>
          </p:cNvPr>
          <p:cNvCxnSpPr>
            <a:cxnSpLocks/>
          </p:cNvCxnSpPr>
          <p:nvPr/>
        </p:nvCxnSpPr>
        <p:spPr>
          <a:xfrm>
            <a:off x="1074505" y="3651716"/>
            <a:ext cx="0" cy="387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CE709DC-B89D-7677-CD1A-122C50BCAE6D}"/>
              </a:ext>
            </a:extLst>
          </p:cNvPr>
          <p:cNvSpPr txBox="1"/>
          <p:nvPr/>
        </p:nvSpPr>
        <p:spPr>
          <a:xfrm>
            <a:off x="293161" y="3289819"/>
            <a:ext cx="18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Announcement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A2FCFBE-8BDE-FB97-BA7E-5E9792771A67}"/>
              </a:ext>
            </a:extLst>
          </p:cNvPr>
          <p:cNvSpPr txBox="1"/>
          <p:nvPr/>
        </p:nvSpPr>
        <p:spPr>
          <a:xfrm>
            <a:off x="6535532" y="3044724"/>
            <a:ext cx="46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AS-level path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Next hop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28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3" grpId="0" animBg="1"/>
      <p:bldP spid="94" grpId="0"/>
      <p:bldP spid="95" grpId="0" animBg="1"/>
      <p:bldP spid="96" grpId="0"/>
      <p:bldP spid="97" grpId="0"/>
      <p:bldP spid="164" grpId="0"/>
      <p:bldP spid="165" grpId="0"/>
      <p:bldP spid="166" grpId="0" animBg="1"/>
      <p:bldP spid="168" grpId="0" animBg="1"/>
      <p:bldP spid="169" grpId="0" animBg="1"/>
      <p:bldP spid="176" grpId="0"/>
      <p:bldP spid="177" grpId="0"/>
      <p:bldP spid="192" grpId="0"/>
      <p:bldP spid="1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6561138" y="1128713"/>
            <a:ext cx="4357874" cy="1262062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en-US" sz="2200" dirty="0"/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6561137" y="2568576"/>
            <a:ext cx="4573027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DHCP request </a:t>
            </a:r>
            <a:r>
              <a:rPr lang="en-US" sz="2200" dirty="0">
                <a:latin typeface="Helvetica" pitchFamily="2" charset="0"/>
              </a:rPr>
              <a:t>encapsulated</a:t>
            </a:r>
            <a:r>
              <a:rPr lang="en-US" sz="2200" dirty="0">
                <a:solidFill>
                  <a:srgbClr val="3333CC"/>
                </a:solidFill>
                <a:latin typeface="Helvetica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UDP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latin typeface="Helvetica" pitchFamily="2" charset="0"/>
              </a:rPr>
              <a:t>link layer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2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6559549" y="3979864"/>
            <a:ext cx="457302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Packet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(dest: FFFFFFFFFFFF) on the local network, received at a router running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DHCP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6559549" y="5390956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 </a:t>
            </a:r>
            <a:r>
              <a:rPr lang="en-US" sz="2200" dirty="0">
                <a:latin typeface="Helvetica" pitchFamily="2" charset="0"/>
              </a:rPr>
              <a:t>decapsulated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to IP decapsulated to UDP decapsulated to DHCP 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4605338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/>
              <a:t>DHCP server formulates </a:t>
            </a:r>
            <a:r>
              <a:rPr lang="en-US" sz="2000" i="1" dirty="0">
                <a:solidFill>
                  <a:srgbClr val="C00000"/>
                </a:solidFill>
              </a:rPr>
              <a:t>DHCP ACK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containing client</a:t>
            </a:r>
            <a:r>
              <a:rPr lang="ja-JP" altLang="en-US" sz="2000" dirty="0"/>
              <a:t>’</a:t>
            </a:r>
            <a:r>
              <a:rPr lang="en-US" sz="2000" dirty="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2319794" y="5260976"/>
            <a:ext cx="78111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6594476" y="2565204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4" grpId="0"/>
      <p:bldP spid="70364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565" y="1"/>
            <a:ext cx="9911323" cy="100171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5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before sending </a:t>
            </a:r>
            <a:r>
              <a:rPr lang="en-US" sz="2200" i="1" dirty="0">
                <a:solidFill>
                  <a:srgbClr val="C00000"/>
                </a:solidFill>
              </a:rPr>
              <a:t>HTTP</a:t>
            </a: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5930920" y="2227742"/>
            <a:ext cx="5329891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5943601" y="3608389"/>
            <a:ext cx="5329891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query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reply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5995988" y="5000626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client now knows MAC address of gateway router, so can now send packet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1616075" y="1868489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2701925" y="3187701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reply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2044701" y="1162051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Helvetica" pitchFamily="2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1984376" y="1387476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1984376" y="1622426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1609725" y="1885951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2073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containing DNS query from client to gateway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6183312" y="3663950"/>
            <a:ext cx="5623205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EIGRP, OSPF, </a:t>
            </a:r>
            <a:r>
              <a:rPr lang="en-US" sz="2200" dirty="0">
                <a:latin typeface="Helvetica" pitchFamily="2" charset="0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BGP</a:t>
            </a:r>
            <a:r>
              <a:rPr lang="en-US" sz="2200" dirty="0">
                <a:latin typeface="Helvetica" pitchFamily="2" charset="0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6206653" y="5465761"/>
            <a:ext cx="528413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decapsulated</a:t>
            </a:r>
            <a:r>
              <a:rPr lang="en-US" altLang="ja-JP" sz="2200" dirty="0">
                <a:latin typeface="Helvetica" pitchFamily="2" charset="0"/>
              </a:rPr>
              <a:t>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6859589" y="25114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8891589" y="746126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7504114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1770064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using DNS</a:t>
            </a:r>
          </a:p>
        </p:txBody>
      </p:sp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fld id="{8E8C6E93-DF5B-BC4B-80F9-500DED1EEDCC}" type="slidenum">
              <a:rPr lang="en-US" sz="1200" smtClean="0">
                <a:latin typeface="Helvetica" pitchFamily="2" charset="0"/>
              </a:rPr>
              <a:pPr>
                <a:buClr>
                  <a:srgbClr val="000090"/>
                </a:buClr>
              </a:pPr>
              <a:t>33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693150" cy="942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6696635" y="3186659"/>
            <a:ext cx="4577251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TCP socket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6685150" y="4153695"/>
            <a:ext cx="487203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TCP </a:t>
            </a:r>
            <a:r>
              <a:rPr lang="en-US" sz="2000" dirty="0">
                <a:latin typeface="Helvetica" pitchFamily="2" charset="0"/>
              </a:rPr>
              <a:t>packet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routed using inter-domain routing (BGP) and intra-domain routing (OSPF, EIGRP) to web server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6707188" y="3105151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request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6700839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6713538" y="5702301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6707189" y="4735514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reply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4960947" y="95965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9640" y="1936143"/>
            <a:ext cx="1033272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7200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Technology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37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A0B8-4AD9-4844-A8AC-06F382A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BB1-8C60-8041-A761-A20EC64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Computer networks are a stack of layers</a:t>
            </a:r>
          </a:p>
          <a:p>
            <a:pPr lvl="1"/>
            <a:r>
              <a:rPr lang="en-US" dirty="0"/>
              <a:t>Built for modularity</a:t>
            </a:r>
          </a:p>
          <a:p>
            <a:pPr lvl="1"/>
            <a:r>
              <a:rPr lang="en-US" dirty="0"/>
              <a:t>Each layer does one set of functions very well</a:t>
            </a:r>
          </a:p>
          <a:p>
            <a:pPr lvl="1"/>
            <a:r>
              <a:rPr lang="en-US" dirty="0"/>
              <a:t>Each layer depends on the layers beneath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general and useful principles</a:t>
            </a:r>
          </a:p>
          <a:p>
            <a:pPr lvl="1"/>
            <a:r>
              <a:rPr lang="en-US" dirty="0"/>
              <a:t>Applicable to real life (e.g., feedback control)</a:t>
            </a:r>
          </a:p>
          <a:p>
            <a:pPr lvl="1"/>
            <a:r>
              <a:rPr lang="en-US" dirty="0"/>
              <a:t>Applicable to computer system design (e.g., indirection &amp; hierarchy)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EA23-FE37-2F4F-98E0-C78AB47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Outro: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763-ADAF-4144-BE15-0E8D35F1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about life as usual</a:t>
            </a:r>
          </a:p>
          <a:p>
            <a:pPr lvl="1"/>
            <a:r>
              <a:rPr lang="en-US" dirty="0"/>
              <a:t>One difference: enhanced abilities to work with Internet-based tech</a:t>
            </a:r>
          </a:p>
          <a:p>
            <a:r>
              <a:rPr lang="en-US" dirty="0"/>
              <a:t>Apply your new skills to solve a problem you care about</a:t>
            </a:r>
          </a:p>
          <a:p>
            <a:pPr lvl="1"/>
            <a:r>
              <a:rPr lang="en-US" dirty="0"/>
              <a:t>Tons of free and open-source software and platforms. Opportunities</a:t>
            </a:r>
          </a:p>
          <a:p>
            <a:r>
              <a:rPr lang="en-US" dirty="0"/>
              <a:t>Deepen your understanding of the Internet and its tech</a:t>
            </a:r>
          </a:p>
          <a:p>
            <a:pPr lvl="1"/>
            <a:r>
              <a:rPr lang="en-US" dirty="0"/>
              <a:t>CS 553 Internet services (Spring 2025)</a:t>
            </a:r>
          </a:p>
          <a:p>
            <a:r>
              <a:rPr lang="en-US" dirty="0"/>
              <a:t>Push the boundaries of Internet tech</a:t>
            </a:r>
          </a:p>
          <a:p>
            <a:pPr lvl="1"/>
            <a:r>
              <a:rPr lang="en-US" dirty="0"/>
              <a:t>Talk to me if you’re interested in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may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choose not to import </a:t>
            </a:r>
            <a:r>
              <a:rPr lang="en-US" sz="2800" dirty="0">
                <a:latin typeface="Helvetica" pitchFamily="2" charset="0"/>
              </a:rPr>
              <a:t>the path Cy to y since it has a peer path (“y”) towards y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497209EC-504A-1145-ACAB-70F36D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imports more than one route to a destination IP prefix,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(import policy decision --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Route Selection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9DB0FAB-AED0-324E-A288-EF03A4D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14" y="253914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1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0" animBg="1"/>
      <p:bldP spid="29" grpId="0"/>
      <p:bldP spid="30" grpId="0"/>
      <p:bldP spid="31" grpId="0"/>
      <p:bldP spid="32" grpId="0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 resource use within local AS</a:t>
            </a:r>
          </a:p>
          <a:p>
            <a:pPr lvl="1"/>
            <a:r>
              <a:rPr lang="en-US" dirty="0"/>
              <a:t>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forwarding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  <p:pic>
        <p:nvPicPr>
          <p:cNvPr id="326" name="Picture 325" descr="Shape&#10;&#10;Description automatically generated with low confidence">
            <a:extLst>
              <a:ext uri="{FF2B5EF4-FFF2-40B4-BE49-F238E27FC236}">
                <a16:creationId xmlns:a16="http://schemas.microsoft.com/office/drawing/2014/main" id="{0B3106B3-ACE1-A246-8F2B-3C3C4F7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8" y="243060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import policy, AS2 router 2c imports and selects path AS3,X, propagates (via </a:t>
            </a:r>
            <a:r>
              <a:rPr lang="en-US" sz="2200" dirty="0">
                <a:solidFill>
                  <a:srgbClr val="C00000"/>
                </a:solidFill>
              </a:rPr>
              <a:t>iBGP</a:t>
            </a:r>
            <a:r>
              <a:rPr lang="en-US" sz="2200" dirty="0"/>
              <a:t>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eBGP</a:t>
            </a:r>
            <a:r>
              <a:rPr lang="en-US" sz="2200" dirty="0">
                <a:latin typeface="Helvetica" pitchFamily="2" charset="0"/>
              </a:rPr>
              <a:t>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export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8062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2656</Words>
  <Application>Microsoft Macintosh PowerPoint</Application>
  <PresentationFormat>Widescreen</PresentationFormat>
  <Paragraphs>656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Courier</vt:lpstr>
      <vt:lpstr>Helvetica</vt:lpstr>
      <vt:lpstr>Tahoma</vt:lpstr>
      <vt:lpstr>Times New Roman</vt:lpstr>
      <vt:lpstr>Wingdings</vt:lpstr>
      <vt:lpstr>ZapfDingbats</vt:lpstr>
      <vt:lpstr>Office Theme</vt:lpstr>
      <vt:lpstr>Clip</vt:lpstr>
      <vt:lpstr>Routing (part 4)</vt:lpstr>
      <vt:lpstr>PowerPoint Presentation</vt:lpstr>
      <vt:lpstr>PowerPoint Presentation</vt:lpstr>
      <vt:lpstr>BGP Import Policy</vt:lpstr>
      <vt:lpstr>Q2. BGP Route Selection</vt:lpstr>
      <vt:lpstr>Example of route selection</vt:lpstr>
      <vt:lpstr>Example of route selection</vt:lpstr>
      <vt:lpstr>Computing the forwarding table</vt:lpstr>
      <vt:lpstr>eBGP and iBGP announcements</vt:lpstr>
      <vt:lpstr>eBGP and iBGP announcements</vt:lpstr>
      <vt:lpstr>Setting forwarding table entries</vt:lpstr>
      <vt:lpstr>Setting forwarding table entries</vt:lpstr>
      <vt:lpstr>Summary: Inter-domain routing</vt:lpstr>
      <vt:lpstr>BGP’s impact: October ’21 FB++ outage</vt:lpstr>
      <vt:lpstr>Network Address Translation (NAT)</vt:lpstr>
      <vt:lpstr>Background: The Internet’s growing pains</vt:lpstr>
      <vt:lpstr>Network Address Translation</vt:lpstr>
      <vt:lpstr>Typical NAT setup (NAPT)</vt:lpstr>
      <vt:lpstr>Typical NAT setup (NAPT)</vt:lpstr>
      <vt:lpstr>Typical NAT setup (NAPT)</vt:lpstr>
      <vt:lpstr>Typical NAT setup (NAPT)</vt:lpstr>
      <vt:lpstr>Features of IP-masquerading NAT</vt:lpstr>
      <vt:lpstr>If you’re home, you’re likely behind NAT</vt:lpstr>
      <vt:lpstr>If you’re home, you’re likely behind NAT</vt:lpstr>
      <vt:lpstr>On public cloud, you’re behind NAT</vt:lpstr>
      <vt:lpstr>Limitations of IP-masquerading NATs</vt:lpstr>
      <vt:lpstr>Synthesis of protocols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Internet Technology</vt:lpstr>
      <vt:lpstr>Outro</vt:lpstr>
      <vt:lpstr>Outro: Now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1911</cp:revision>
  <cp:lastPrinted>2021-01-24T11:57:08Z</cp:lastPrinted>
  <dcterms:created xsi:type="dcterms:W3CDTF">2019-01-23T03:40:12Z</dcterms:created>
  <dcterms:modified xsi:type="dcterms:W3CDTF">2024-12-10T16:21:25Z</dcterms:modified>
</cp:coreProperties>
</file>