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499" r:id="rId2"/>
    <p:sldId id="516" r:id="rId3"/>
    <p:sldId id="883" r:id="rId4"/>
    <p:sldId id="885" r:id="rId5"/>
    <p:sldId id="887" r:id="rId6"/>
    <p:sldId id="881" r:id="rId7"/>
    <p:sldId id="787" r:id="rId8"/>
    <p:sldId id="788" r:id="rId9"/>
    <p:sldId id="789" r:id="rId10"/>
    <p:sldId id="888" r:id="rId11"/>
    <p:sldId id="790" r:id="rId12"/>
    <p:sldId id="791" r:id="rId13"/>
    <p:sldId id="889" r:id="rId14"/>
    <p:sldId id="890" r:id="rId15"/>
    <p:sldId id="876" r:id="rId16"/>
    <p:sldId id="878" r:id="rId17"/>
    <p:sldId id="875" r:id="rId18"/>
    <p:sldId id="873" r:id="rId19"/>
    <p:sldId id="532" r:id="rId20"/>
    <p:sldId id="530" r:id="rId21"/>
    <p:sldId id="892" r:id="rId22"/>
    <p:sldId id="534" r:id="rId23"/>
    <p:sldId id="893" r:id="rId24"/>
    <p:sldId id="891" r:id="rId25"/>
    <p:sldId id="533" r:id="rId26"/>
    <p:sldId id="54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03"/>
    <p:restoredTop sz="94664"/>
  </p:normalViewPr>
  <p:slideViewPr>
    <p:cSldViewPr snapToGrid="0" snapToObjects="1">
      <p:cViewPr varScale="1">
        <p:scale>
          <a:sx n="115" d="100"/>
          <a:sy n="115" d="100"/>
        </p:scale>
        <p:origin x="20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7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5AACE-28E7-1B40-8C80-6111AC9D6EE2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37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34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5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548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ashif.org/dash.js/latest/samples/dash-if-reference-player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Application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Video Streaming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8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36881" name="Group 155"/>
          <p:cNvGrpSpPr>
            <a:grpSpLocks/>
          </p:cNvGrpSpPr>
          <p:nvPr/>
        </p:nvGrpSpPr>
        <p:grpSpPr bwMode="auto">
          <a:xfrm>
            <a:off x="5233730" y="1806576"/>
            <a:ext cx="2552700" cy="2525713"/>
            <a:chOff x="648" y="1147"/>
            <a:chExt cx="1608" cy="1591"/>
          </a:xfrm>
        </p:grpSpPr>
        <p:grpSp>
          <p:nvGrpSpPr>
            <p:cNvPr id="36886" name="Group 15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02" name="Group 157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13" name="Group 158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21" name="Group 15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16" name="Line 1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17" name="Line 16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22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19" name="Line 1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0" name="Line 16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14" name="Group 165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15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23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4" name="Line 16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1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26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7" name="Line 17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03" name="Group 172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07" name="Group 17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30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1" name="Line 17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08" name="Group 17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33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4" name="Line 17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04" name="Group 17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436" name="Line 18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437" name="Line 18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887" name="Group 182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888" name="Group 183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896" name="Group 184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41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2" name="Line 18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897" name="Group 187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44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5" name="Line 1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9" name="Group 190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890" name="Group 19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48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9" name="Line 19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891" name="Group 19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51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52" name="Line 19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55" name="Text Box 199"/>
          <p:cNvSpPr txBox="1">
            <a:spLocks noChangeArrowheads="1"/>
          </p:cNvSpPr>
          <p:nvPr/>
        </p:nvSpPr>
        <p:spPr bwMode="auto">
          <a:xfrm>
            <a:off x="7537451" y="1984376"/>
            <a:ext cx="19065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    rate video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playout at client</a:t>
            </a:r>
          </a:p>
        </p:txBody>
      </p:sp>
      <p:grpSp>
        <p:nvGrpSpPr>
          <p:cNvPr id="36883" name="Group 202"/>
          <p:cNvGrpSpPr>
            <a:grpSpLocks/>
          </p:cNvGrpSpPr>
          <p:nvPr/>
        </p:nvGrpSpPr>
        <p:grpSpPr bwMode="auto">
          <a:xfrm>
            <a:off x="3413125" y="4364039"/>
            <a:ext cx="1800225" cy="641350"/>
            <a:chOff x="1190" y="2749"/>
            <a:chExt cx="1134" cy="404"/>
          </a:xfrm>
        </p:grpSpPr>
        <p:sp>
          <p:nvSpPr>
            <p:cNvPr id="224400" name="Text Box 144"/>
            <p:cNvSpPr txBox="1">
              <a:spLocks noChangeArrowheads="1"/>
            </p:cNvSpPr>
            <p:nvPr/>
          </p:nvSpPr>
          <p:spPr bwMode="auto">
            <a:xfrm>
              <a:off x="1190" y="2749"/>
              <a:ext cx="105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client playout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56" name="Line 200"/>
            <p:cNvSpPr>
              <a:spLocks noChangeShapeType="1"/>
            </p:cNvSpPr>
            <p:nvPr/>
          </p:nvSpPr>
          <p:spPr bwMode="auto">
            <a:xfrm flipV="1">
              <a:off x="1962" y="2994"/>
              <a:ext cx="36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563871" y="3109117"/>
            <a:ext cx="523875" cy="962025"/>
            <a:chOff x="2985" y="1807"/>
            <a:chExt cx="330" cy="606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6" y="1872"/>
              <a:ext cx="2" cy="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847" y="1945"/>
              <a:ext cx="6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1198690" y="5261768"/>
            <a:ext cx="10231310" cy="104616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3500" dirty="0">
                <a:solidFill>
                  <a:srgbClr val="CC0000"/>
                </a:solidFill>
              </a:rPr>
              <a:t>Playout delay that’s too small can cause stalls</a:t>
            </a:r>
          </a:p>
          <a:p>
            <a:pPr marL="0" indent="0">
              <a:buNone/>
              <a:defRPr/>
            </a:pPr>
            <a:r>
              <a:rPr lang="en-US" dirty="0"/>
              <a:t>There’s nothing in the buffer to show to the user</a:t>
            </a:r>
            <a:endParaRPr lang="en-US" sz="2400" dirty="0"/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51" y="298450"/>
            <a:ext cx="10429461" cy="12501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Scenario 2: Small playout delay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8D40E1F-942D-0148-A421-57E6C1F59756}"/>
              </a:ext>
            </a:extLst>
          </p:cNvPr>
          <p:cNvSpPr/>
          <p:nvPr/>
        </p:nvSpPr>
        <p:spPr>
          <a:xfrm>
            <a:off x="6976806" y="1490664"/>
            <a:ext cx="809625" cy="1331118"/>
          </a:xfrm>
          <a:prstGeom prst="ellipse">
            <a:avLst/>
          </a:prstGeom>
          <a:solidFill>
            <a:schemeClr val="accent4">
              <a:lumMod val="60000"/>
              <a:lumOff val="40000"/>
              <a:alpha val="44332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55" grpId="0"/>
      <p:bldP spid="224464" grpId="0" uiExpand="1" build="p" autoUpdateAnimBg="0" advAuto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375" y="312738"/>
            <a:ext cx="9848641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Client-side buffering, playout</a:t>
            </a:r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7199564" y="3728541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8475477" y="1836087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B(t)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cxnSp>
        <p:nvCxnSpPr>
          <p:cNvPr id="56" name="Straight Arrow Connector 51">
            <a:extLst>
              <a:ext uri="{FF2B5EF4-FFF2-40B4-BE49-F238E27FC236}">
                <a16:creationId xmlns:a16="http://schemas.microsoft.com/office/drawing/2014/main" id="{B081CFAB-2645-6B4D-9692-83BEA1E889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457BC7-AB61-6649-856D-81053084B730}"/>
              </a:ext>
            </a:extLst>
          </p:cNvPr>
          <p:cNvSpPr txBox="1"/>
          <p:nvPr/>
        </p:nvSpPr>
        <p:spPr>
          <a:xfrm>
            <a:off x="601579" y="4765676"/>
            <a:ext cx="10988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Most video is broken up in time into multiple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segments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Client downloads video segment by segment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For example: a segment might be 4 seconds worth of video.</a:t>
            </a:r>
          </a:p>
        </p:txBody>
      </p:sp>
    </p:spTree>
    <p:extLst>
      <p:ext uri="{BB962C8B-B14F-4D97-AF65-F5344CB8AC3E}">
        <p14:creationId xmlns:p14="http://schemas.microsoft.com/office/powerpoint/2010/main" val="292519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9" grpId="0" animBg="1"/>
      <p:bldP spid="38922" grpId="0"/>
      <p:bldP spid="38923" grpId="0"/>
      <p:bldP spid="38927" grpId="0"/>
      <p:bldP spid="38928" grpId="0" animBg="1"/>
      <p:bldP spid="389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3044" y="4808368"/>
            <a:ext cx="71867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1. </a:t>
            </a:r>
            <a:r>
              <a:rPr lang="en-US" sz="2800" dirty="0">
                <a:latin typeface="Helvetica" pitchFamily="2" charset="0"/>
              </a:rPr>
              <a:t>Initial fill of buffer until playout begins at t</a:t>
            </a:r>
            <a:r>
              <a:rPr lang="en-US" sz="2800" baseline="-25000" dirty="0">
                <a:latin typeface="Helvetica" pitchFamily="2" charset="0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16857" y="5289380"/>
            <a:ext cx="84294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2. </a:t>
            </a:r>
            <a:r>
              <a:rPr lang="en-US" sz="2800" dirty="0">
                <a:latin typeface="Helvetica" pitchFamily="2" charset="0"/>
              </a:rPr>
              <a:t>playout begins at </a:t>
            </a:r>
            <a:r>
              <a:rPr lang="en-US" sz="2800" dirty="0" err="1">
                <a:latin typeface="Helvetica" pitchFamily="2" charset="0"/>
              </a:rPr>
              <a:t>t</a:t>
            </a:r>
            <a:r>
              <a:rPr lang="en-US" sz="2800" baseline="-25000" dirty="0" err="1">
                <a:latin typeface="Helvetica" pitchFamily="2" charset="0"/>
              </a:rPr>
              <a:t>p</a:t>
            </a:r>
            <a:endParaRPr lang="en-US" sz="2800" baseline="-25000" dirty="0">
              <a:latin typeface="Helvetica" pitchFamily="2" charset="0"/>
            </a:endParaRPr>
          </a:p>
          <a:p>
            <a:pPr marL="282575" indent="-282575"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3. </a:t>
            </a:r>
            <a:r>
              <a:rPr lang="en-US" sz="2800" dirty="0">
                <a:latin typeface="Helvetica" pitchFamily="2" charset="0"/>
              </a:rPr>
              <a:t>buffer fill level varies over time as fill rate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 x(t) </a:t>
            </a:r>
            <a:r>
              <a:rPr lang="en-US" sz="2800" dirty="0">
                <a:latin typeface="Helvetica" pitchFamily="2" charset="0"/>
              </a:rPr>
              <a:t>varies (assume playout rate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r</a:t>
            </a:r>
            <a:r>
              <a:rPr lang="en-US" sz="2800" dirty="0">
                <a:latin typeface="Helvetica" pitchFamily="2" charset="0"/>
              </a:rPr>
              <a:t> is constant for now)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429501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12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grpSp>
        <p:nvGrpSpPr>
          <p:cNvPr id="66" name="Group 542">
            <a:extLst>
              <a:ext uri="{FF2B5EF4-FFF2-40B4-BE49-F238E27FC236}">
                <a16:creationId xmlns:a16="http://schemas.microsoft.com/office/drawing/2014/main" id="{7E21428C-7B33-D948-9C5D-D7AD47108774}"/>
              </a:ext>
            </a:extLst>
          </p:cNvPr>
          <p:cNvGrpSpPr>
            <a:grpSpLocks/>
          </p:cNvGrpSpPr>
          <p:nvPr/>
        </p:nvGrpSpPr>
        <p:grpSpPr bwMode="auto">
          <a:xfrm>
            <a:off x="7199564" y="3728541"/>
            <a:ext cx="1227137" cy="1069975"/>
            <a:chOff x="-44" y="1473"/>
            <a:chExt cx="981" cy="1105"/>
          </a:xfrm>
        </p:grpSpPr>
        <p:pic>
          <p:nvPicPr>
            <p:cNvPr id="67" name="Picture 529" descr="desktop_computer_stylized_medium">
              <a:extLst>
                <a:ext uri="{FF2B5EF4-FFF2-40B4-BE49-F238E27FC236}">
                  <a16:creationId xmlns:a16="http://schemas.microsoft.com/office/drawing/2014/main" id="{96BFB4DD-FCD2-5447-AD7B-9234E1E91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530">
              <a:extLst>
                <a:ext uri="{FF2B5EF4-FFF2-40B4-BE49-F238E27FC236}">
                  <a16:creationId xmlns:a16="http://schemas.microsoft.com/office/drawing/2014/main" id="{7C3C7D49-6811-6142-AE27-26756EE5B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TextBox 49">
            <a:extLst>
              <a:ext uri="{FF2B5EF4-FFF2-40B4-BE49-F238E27FC236}">
                <a16:creationId xmlns:a16="http://schemas.microsoft.com/office/drawing/2014/main" id="{64BFC8B9-15E7-0543-B1AE-A9E79B05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2" name="Straight Arrow Connector 54">
            <a:extLst>
              <a:ext uri="{FF2B5EF4-FFF2-40B4-BE49-F238E27FC236}">
                <a16:creationId xmlns:a16="http://schemas.microsoft.com/office/drawing/2014/main" id="{124E9667-D17C-564C-A254-8E011A75E73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51">
            <a:extLst>
              <a:ext uri="{FF2B5EF4-FFF2-40B4-BE49-F238E27FC236}">
                <a16:creationId xmlns:a16="http://schemas.microsoft.com/office/drawing/2014/main" id="{4EA2E205-264F-CB49-A26B-7D24D8CC72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1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13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sp>
        <p:nvSpPr>
          <p:cNvPr id="62" name="Content Placeholder 44">
            <a:extLst>
              <a:ext uri="{FF2B5EF4-FFF2-40B4-BE49-F238E27FC236}">
                <a16:creationId xmlns:a16="http://schemas.microsoft.com/office/drawing/2014/main" id="{A75B64DA-D455-5E4E-B260-D2C7F09A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1" y="3644901"/>
            <a:ext cx="10111509" cy="30337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&lt; r: </a:t>
            </a:r>
            <a:r>
              <a:rPr lang="en-US" sz="2400" dirty="0"/>
              <a:t>buffer eventually empties for a sufficiently long video. Stall and rebuffering 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&gt; r: </a:t>
            </a:r>
            <a:r>
              <a:rPr lang="en-US" sz="2400" dirty="0"/>
              <a:t>buffer will not empty, provided the initial playout delay is large enough to absorb variability in x(t)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initial playout delay tradeoff: </a:t>
            </a:r>
            <a:r>
              <a:rPr lang="en-US" dirty="0"/>
              <a:t>buffer starvation less likely with larger delay, but also incur a larger delay until the user begins watching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0F29E443-4EE5-824D-9060-81FF24D9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1" name="Straight Arrow Connector 54">
            <a:extLst>
              <a:ext uri="{FF2B5EF4-FFF2-40B4-BE49-F238E27FC236}">
                <a16:creationId xmlns:a16="http://schemas.microsoft.com/office/drawing/2014/main" id="{CED4D72D-D680-4447-988F-92FAA768E1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51">
            <a:extLst>
              <a:ext uri="{FF2B5EF4-FFF2-40B4-BE49-F238E27FC236}">
                <a16:creationId xmlns:a16="http://schemas.microsoft.com/office/drawing/2014/main" id="{6D3F60D1-5ECF-3049-8413-865E8D8CF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DE2878F4-C6C4-C841-9D81-A67C9CC7F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3146" y="4226647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145093F9-6B46-184F-A2E7-537138D4ED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3147" y="5017222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88644CDB-3786-DC4B-A6E1-00D719B00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012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14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sp>
        <p:nvSpPr>
          <p:cNvPr id="62" name="Content Placeholder 44">
            <a:extLst>
              <a:ext uri="{FF2B5EF4-FFF2-40B4-BE49-F238E27FC236}">
                <a16:creationId xmlns:a16="http://schemas.microsoft.com/office/drawing/2014/main" id="{A75B64DA-D455-5E4E-B260-D2C7F09A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1" y="3644901"/>
            <a:ext cx="10263909" cy="303371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  <a:endParaRPr lang="en-US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en-US" dirty="0"/>
              <a:t>is x &lt; r or x &gt; r for a given network connection?</a:t>
            </a:r>
          </a:p>
          <a:p>
            <a:pPr>
              <a:defRPr/>
            </a:pPr>
            <a:r>
              <a:rPr lang="en-US" dirty="0"/>
              <a:t>It is hard to predict this in general!</a:t>
            </a:r>
          </a:p>
          <a:p>
            <a:pPr lvl="1">
              <a:defRPr/>
            </a:pPr>
            <a:r>
              <a:rPr lang="en-US" dirty="0"/>
              <a:t>Best effort network suffers long queues, paths with low bandwidth, …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How to set playout rate r?</a:t>
            </a:r>
          </a:p>
          <a:p>
            <a:pPr lvl="1">
              <a:defRPr/>
            </a:pPr>
            <a:r>
              <a:rPr lang="en-US" dirty="0"/>
              <a:t>Too low a bit-rate r: video has poorer quality than needed</a:t>
            </a:r>
          </a:p>
          <a:p>
            <a:pPr lvl="1">
              <a:defRPr/>
            </a:pPr>
            <a:r>
              <a:rPr lang="en-US" dirty="0"/>
              <a:t>Too high a bit-rate r: buffer might empty out. Stall/rebuffering!</a:t>
            </a:r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0F29E443-4EE5-824D-9060-81FF24D9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1" name="Straight Arrow Connector 54">
            <a:extLst>
              <a:ext uri="{FF2B5EF4-FFF2-40B4-BE49-F238E27FC236}">
                <a16:creationId xmlns:a16="http://schemas.microsoft.com/office/drawing/2014/main" id="{CED4D72D-D680-4447-988F-92FAA768E1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51">
            <a:extLst>
              <a:ext uri="{FF2B5EF4-FFF2-40B4-BE49-F238E27FC236}">
                <a16:creationId xmlns:a16="http://schemas.microsoft.com/office/drawing/2014/main" id="{6D3F60D1-5ECF-3049-8413-865E8D8CF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DE2878F4-C6C4-C841-9D81-A67C9CC7F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8950" y="4154456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145093F9-6B46-184F-A2E7-537138D4ED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8345" y="4142426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88644CDB-3786-DC4B-A6E1-00D719B00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32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bit–rate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32432" cy="5287628"/>
          </a:xfrm>
        </p:spPr>
        <p:txBody>
          <a:bodyPr>
            <a:normAutofit/>
          </a:bodyPr>
          <a:lstStyle/>
          <a:p>
            <a:r>
              <a:rPr lang="en-US" dirty="0"/>
              <a:t>Motivation: Want to provide high quality video experience, without stalls</a:t>
            </a:r>
          </a:p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Videos come in different qualities (average bit rates)</a:t>
            </a:r>
          </a:p>
          <a:p>
            <a:pPr lvl="1"/>
            <a:r>
              <a:rPr lang="en-US" dirty="0"/>
              <a:t>Versions of the video for different quality levels readily available</a:t>
            </a:r>
          </a:p>
          <a:p>
            <a:pPr lvl="1"/>
            <a:r>
              <a:rPr lang="en-US" dirty="0"/>
              <a:t>Different segments of video can be downloaded separately</a:t>
            </a:r>
          </a:p>
          <a:p>
            <a:r>
              <a:rPr lang="en-US" dirty="0">
                <a:solidFill>
                  <a:srgbClr val="C00000"/>
                </a:solidFill>
              </a:rPr>
              <a:t>Adapt bit rate per segment </a:t>
            </a:r>
            <a:r>
              <a:rPr lang="en-US" dirty="0"/>
              <a:t>through collaboration between the video client (e.g., your browser) and the server (e.g., @ Netflix)</a:t>
            </a:r>
          </a:p>
          <a:p>
            <a:r>
              <a:rPr lang="en-US" dirty="0">
                <a:solidFill>
                  <a:srgbClr val="C00000"/>
                </a:solidFill>
              </a:rPr>
              <a:t>Adaptive bit-rate (ABR) video: </a:t>
            </a:r>
            <a:r>
              <a:rPr lang="en-US" dirty="0"/>
              <a:t>change the bit-rate (quality) of next video segment based on network and client conditions</a:t>
            </a:r>
          </a:p>
          <a:p>
            <a:r>
              <a:rPr lang="en-US" dirty="0"/>
              <a:t>A typical strategy:  </a:t>
            </a:r>
            <a:r>
              <a:rPr lang="en-US" dirty="0">
                <a:solidFill>
                  <a:srgbClr val="C00000"/>
                </a:solidFill>
              </a:rPr>
              <a:t>Buffer-based rate adaptation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A1E20-98CC-554D-9A52-1E72C61A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695" y="2266520"/>
            <a:ext cx="1347537" cy="19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16916" cy="5287628"/>
          </a:xfrm>
        </p:spPr>
        <p:txBody>
          <a:bodyPr>
            <a:normAutofit/>
          </a:bodyPr>
          <a:lstStyle/>
          <a:p>
            <a:r>
              <a:rPr lang="en-US" dirty="0"/>
              <a:t>Key idea: If there is a large stored buffer of video, optimize aggressively for video quality, i.e., high bit rates</a:t>
            </a:r>
          </a:p>
          <a:p>
            <a:endParaRPr lang="en-US" dirty="0"/>
          </a:p>
          <a:p>
            <a:r>
              <a:rPr lang="en-US" dirty="0"/>
              <a:t>Else (i.e., buffer has low occupancy), avoid stalls by being conservative and ask for a lower quality (bit-rate)</a:t>
            </a:r>
          </a:p>
          <a:p>
            <a:pPr lvl="1"/>
            <a:r>
              <a:rPr lang="en-US" dirty="0"/>
              <a:t>Hope: lower bandwidth requirement of a lower quality stream is satisfiable more easily</a:t>
            </a:r>
          </a:p>
        </p:txBody>
      </p:sp>
    </p:spTree>
    <p:extLst>
      <p:ext uri="{BB962C8B-B14F-4D97-AF65-F5344CB8AC3E}">
        <p14:creationId xmlns:p14="http://schemas.microsoft.com/office/powerpoint/2010/main" val="385956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E0BB-2F81-0340-B466-04851DC6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6D83-AA37-9546-B6E4-6021E185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638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r>
              <a:rPr lang="en-US" sz="2000" dirty="0">
                <a:hlinkClick r:id="" action="ppaction://noaction"/>
              </a:rPr>
              <a:t>http://yuba.stanford.edu/~nickm/papers/sigcomm2014-video.pdf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 Buffer-Based Approach to Rate Adaptation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2FD14-A67D-0349-B8ED-50B34D61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9" y="1285908"/>
            <a:ext cx="6176211" cy="415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C0125-6393-FD42-9A39-E0E62EC756B2}"/>
              </a:ext>
            </a:extLst>
          </p:cNvPr>
          <p:cNvSpPr txBox="1"/>
          <p:nvPr/>
        </p:nvSpPr>
        <p:spPr>
          <a:xfrm>
            <a:off x="7431507" y="1690688"/>
            <a:ext cx="45198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highly effective method to provide high video quality despite variable and intermittently poor 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network conditions.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Used by Netflix.</a:t>
            </a:r>
          </a:p>
          <a:p>
            <a:pPr algn="l"/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0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5501-88B1-F840-BEA8-601A035C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Adaptive Streaming over HTTP (DASH)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6D04-7714-8D49-9DA1-E5E48EA90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50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5892ECE-FF9B-4D1A-85C4-8AEECA970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Streaming multimedia with 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E9A4-7136-4A10-BA30-F276693E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Dynamic Adaptive Streaming over </a:t>
            </a:r>
            <a:r>
              <a:rPr lang="en-US" dirty="0">
                <a:solidFill>
                  <a:srgbClr val="C00000"/>
                </a:solidFill>
              </a:rPr>
              <a:t>HTTP</a:t>
            </a:r>
          </a:p>
          <a:p>
            <a:pPr lvl="1">
              <a:defRPr/>
            </a:pPr>
            <a:r>
              <a:rPr lang="en-US" dirty="0"/>
              <a:t>Used by Netflix and most popular video streaming services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Adaptive: </a:t>
            </a:r>
            <a:r>
              <a:rPr lang="en-US" dirty="0"/>
              <a:t>Perform video bit rate adaptation</a:t>
            </a:r>
          </a:p>
          <a:p>
            <a:pPr lvl="1">
              <a:defRPr/>
            </a:pPr>
            <a:r>
              <a:rPr lang="en-US" dirty="0"/>
              <a:t>It can be done on the client, or the server (with client feedback)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Dynamic:</a:t>
            </a:r>
            <a:r>
              <a:rPr lang="en-US" dirty="0"/>
              <a:t> Retrieve a single video from multiple sources</a:t>
            </a:r>
          </a:p>
          <a:p>
            <a:pPr>
              <a:defRPr/>
            </a:pPr>
            <a:r>
              <a:rPr lang="en-US" dirty="0"/>
              <a:t>The DASH video server is just a standard HTTP server</a:t>
            </a:r>
          </a:p>
          <a:p>
            <a:pPr lvl="1">
              <a:defRPr/>
            </a:pPr>
            <a:r>
              <a:rPr lang="en-US" dirty="0"/>
              <a:t>Provides video/audio content in multiple formats and encodings</a:t>
            </a:r>
          </a:p>
          <a:p>
            <a:pPr>
              <a:defRPr/>
            </a:pPr>
            <a:r>
              <a:rPr lang="en-US" dirty="0"/>
              <a:t>Leverage existing web-based infrastructure</a:t>
            </a:r>
          </a:p>
          <a:p>
            <a:pPr lvl="1">
              <a:defRPr/>
            </a:pPr>
            <a:r>
              <a:rPr lang="en-US" dirty="0"/>
              <a:t>DNS</a:t>
            </a:r>
          </a:p>
          <a:p>
            <a:pPr lvl="1">
              <a:defRPr/>
            </a:pPr>
            <a:r>
              <a:rPr lang="en-US" dirty="0"/>
              <a:t>CDNs!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D85CAB-E701-5144-BA17-BF3E99893533}"/>
              </a:ext>
            </a:extLst>
          </p:cNvPr>
          <p:cNvGrpSpPr/>
          <p:nvPr/>
        </p:nvGrpSpPr>
        <p:grpSpPr>
          <a:xfrm>
            <a:off x="780565" y="1265873"/>
            <a:ext cx="2821762" cy="2528347"/>
            <a:chOff x="204104" y="2312651"/>
            <a:chExt cx="3586406" cy="33772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0B4067-921A-054F-8815-970525DAA4CB}"/>
                </a:ext>
              </a:extLst>
            </p:cNvPr>
            <p:cNvGrpSpPr/>
            <p:nvPr/>
          </p:nvGrpSpPr>
          <p:grpSpPr>
            <a:xfrm>
              <a:off x="204104" y="2312651"/>
              <a:ext cx="3586406" cy="3377285"/>
              <a:chOff x="333313" y="2407512"/>
              <a:chExt cx="3586406" cy="3377285"/>
            </a:xfrm>
          </p:grpSpPr>
          <p:pic>
            <p:nvPicPr>
              <p:cNvPr id="4" name="Picture 3" descr="A piece of cake on a plate&#10;&#10;Description automatically generated">
                <a:extLst>
                  <a:ext uri="{FF2B5EF4-FFF2-40B4-BE49-F238E27FC236}">
                    <a16:creationId xmlns:a16="http://schemas.microsoft.com/office/drawing/2014/main" id="{13BF3AC1-5A0D-C847-AC64-190970207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3313" y="3203644"/>
                <a:ext cx="3441538" cy="2581153"/>
              </a:xfrm>
              <a:prstGeom prst="rect">
                <a:avLst/>
              </a:prstGeom>
            </p:spPr>
          </p:pic>
          <p:pic>
            <p:nvPicPr>
              <p:cNvPr id="5" name="Picture 4" descr="A picture containing tableware, spoon, black, knife&#10;&#10;Description automatically generated">
                <a:extLst>
                  <a:ext uri="{FF2B5EF4-FFF2-40B4-BE49-F238E27FC236}">
                    <a16:creationId xmlns:a16="http://schemas.microsoft.com/office/drawing/2014/main" id="{CEC419AE-AA3E-B14A-8ABC-493764AC5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5708" y="2407512"/>
                <a:ext cx="1764011" cy="1277144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01D52B-E5CC-E443-97EA-8D0EEC1F9B8D}"/>
                </a:ext>
              </a:extLst>
            </p:cNvPr>
            <p:cNvSpPr txBox="1"/>
            <p:nvPr/>
          </p:nvSpPr>
          <p:spPr>
            <a:xfrm rot="485961">
              <a:off x="661622" y="3571841"/>
              <a:ext cx="2965744" cy="493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Helvetica" pitchFamily="2" charset="0"/>
                </a:rPr>
                <a:t>App layer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76068149-89B8-6C49-98B6-1BBEAB49DDEF}"/>
              </a:ext>
            </a:extLst>
          </p:cNvPr>
          <p:cNvSpPr/>
          <p:nvPr/>
        </p:nvSpPr>
        <p:spPr>
          <a:xfrm>
            <a:off x="208937" y="5781940"/>
            <a:ext cx="1532021" cy="899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Sender’s user agent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ED6F6D-3A22-AC45-AB0C-74C872FF4409}"/>
              </a:ext>
            </a:extLst>
          </p:cNvPr>
          <p:cNvSpPr/>
          <p:nvPr/>
        </p:nvSpPr>
        <p:spPr>
          <a:xfrm>
            <a:off x="3150435" y="5230193"/>
            <a:ext cx="1532021" cy="899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Sender’s mail server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AED6827-9A15-1741-9208-A78362E42664}"/>
              </a:ext>
            </a:extLst>
          </p:cNvPr>
          <p:cNvSpPr/>
          <p:nvPr/>
        </p:nvSpPr>
        <p:spPr>
          <a:xfrm>
            <a:off x="5807667" y="5219948"/>
            <a:ext cx="1532021" cy="899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Recipient’s mail server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E6E4358-3F69-DA47-A14C-3FA5C0D69D40}"/>
              </a:ext>
            </a:extLst>
          </p:cNvPr>
          <p:cNvSpPr/>
          <p:nvPr/>
        </p:nvSpPr>
        <p:spPr>
          <a:xfrm>
            <a:off x="9389305" y="5781942"/>
            <a:ext cx="1532021" cy="899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Recipient’s user agent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9869DD-5130-3343-AEE3-99DBF417516A}"/>
              </a:ext>
            </a:extLst>
          </p:cNvPr>
          <p:cNvCxnSpPr>
            <a:cxnSpLocks/>
          </p:cNvCxnSpPr>
          <p:nvPr/>
        </p:nvCxnSpPr>
        <p:spPr>
          <a:xfrm flipV="1">
            <a:off x="1837005" y="5592127"/>
            <a:ext cx="1264906" cy="408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203175C-38AF-D445-B94F-F9C2F44E68B5}"/>
              </a:ext>
            </a:extLst>
          </p:cNvPr>
          <p:cNvSpPr txBox="1"/>
          <p:nvPr/>
        </p:nvSpPr>
        <p:spPr>
          <a:xfrm>
            <a:off x="2025224" y="5899201"/>
            <a:ext cx="128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SMTP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16DC8C-689F-B44C-B88A-92291CB8AF11}"/>
              </a:ext>
            </a:extLst>
          </p:cNvPr>
          <p:cNvSpPr txBox="1"/>
          <p:nvPr/>
        </p:nvSpPr>
        <p:spPr>
          <a:xfrm>
            <a:off x="379295" y="4180468"/>
            <a:ext cx="349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Simple Mail Transfer Protocol (SMTP)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CA82EBF-43FB-A04D-A2E0-3B81E2323EEB}"/>
              </a:ext>
            </a:extLst>
          </p:cNvPr>
          <p:cNvCxnSpPr>
            <a:cxnSpLocks/>
          </p:cNvCxnSpPr>
          <p:nvPr/>
        </p:nvCxnSpPr>
        <p:spPr>
          <a:xfrm flipV="1">
            <a:off x="4807742" y="5481243"/>
            <a:ext cx="926091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0C20F6A-1B69-F94F-BAAF-2BA8B920410E}"/>
              </a:ext>
            </a:extLst>
          </p:cNvPr>
          <p:cNvSpPr txBox="1"/>
          <p:nvPr/>
        </p:nvSpPr>
        <p:spPr>
          <a:xfrm>
            <a:off x="4767180" y="5635963"/>
            <a:ext cx="128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SMTP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38024B4-98D8-1543-A61D-9D9865890E4A}"/>
              </a:ext>
            </a:extLst>
          </p:cNvPr>
          <p:cNvCxnSpPr>
            <a:cxnSpLocks/>
          </p:cNvCxnSpPr>
          <p:nvPr/>
        </p:nvCxnSpPr>
        <p:spPr>
          <a:xfrm>
            <a:off x="7413522" y="5873197"/>
            <a:ext cx="1872218" cy="4876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010C1AE-B0EF-BD43-AE68-A5483BF2FF76}"/>
              </a:ext>
            </a:extLst>
          </p:cNvPr>
          <p:cNvSpPr txBox="1"/>
          <p:nvPr/>
        </p:nvSpPr>
        <p:spPr>
          <a:xfrm>
            <a:off x="7783590" y="6231860"/>
            <a:ext cx="128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F1F0E-24A5-8845-B1F8-D2D2ED07FDC6}"/>
              </a:ext>
            </a:extLst>
          </p:cNvPr>
          <p:cNvSpPr txBox="1"/>
          <p:nvPr/>
        </p:nvSpPr>
        <p:spPr>
          <a:xfrm>
            <a:off x="7573864" y="4773041"/>
            <a:ext cx="4014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Mail access protocols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POP, IMAP,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HTTP</a:t>
            </a: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DDADA2CB-8517-3B42-BBC2-41D21C9CD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92" y="1690688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F82B66C-8C78-1147-8AEC-34766E5F7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92" y="113613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967FB0-02F0-A64F-ABA0-F6E67DEB5865}"/>
              </a:ext>
            </a:extLst>
          </p:cNvPr>
          <p:cNvCxnSpPr/>
          <p:nvPr/>
        </p:nvCxnSpPr>
        <p:spPr>
          <a:xfrm flipV="1">
            <a:off x="8933158" y="2029317"/>
            <a:ext cx="912294" cy="4541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8F3DB4-3CA0-184B-8128-1D61AF45BA3E}"/>
              </a:ext>
            </a:extLst>
          </p:cNvPr>
          <p:cNvSpPr txBox="1"/>
          <p:nvPr/>
        </p:nvSpPr>
        <p:spPr>
          <a:xfrm>
            <a:off x="4070195" y="1494263"/>
            <a:ext cx="2707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Video representation: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Pixels </a:t>
            </a:r>
            <a:r>
              <a:rPr lang="en-US" sz="2400" dirty="0">
                <a:latin typeface="Helvetica" pitchFamily="2" charset="0"/>
              </a:rPr>
              <a:t>in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Frames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4090D3-2B2C-9047-BB22-1BD232DEBB3B}"/>
              </a:ext>
            </a:extLst>
          </p:cNvPr>
          <p:cNvSpPr txBox="1"/>
          <p:nvPr/>
        </p:nvSpPr>
        <p:spPr>
          <a:xfrm>
            <a:off x="4054140" y="2707670"/>
            <a:ext cx="270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Spatial coding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813BF7-A90B-8246-B96C-F0F2DFC8D0CA}"/>
              </a:ext>
            </a:extLst>
          </p:cNvPr>
          <p:cNvSpPr txBox="1"/>
          <p:nvPr/>
        </p:nvSpPr>
        <p:spPr>
          <a:xfrm>
            <a:off x="4054139" y="3218225"/>
            <a:ext cx="270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Temporal coding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381D67-AF7E-8349-BB26-DBFC79709C1F}"/>
              </a:ext>
            </a:extLst>
          </p:cNvPr>
          <p:cNvSpPr txBox="1"/>
          <p:nvPr/>
        </p:nvSpPr>
        <p:spPr>
          <a:xfrm>
            <a:off x="4054138" y="3685706"/>
            <a:ext cx="2707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Codec</a:t>
            </a:r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8" grpId="0"/>
      <p:bldP spid="89" grpId="0"/>
      <p:bldP spid="94" grpId="0"/>
      <p:bldP spid="99" grpId="0"/>
      <p:bldP spid="9" grpId="0"/>
      <p:bldP spid="13" grpId="0"/>
      <p:bldP spid="53" grpId="0"/>
      <p:bldP spid="54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>
            <a:extLst>
              <a:ext uri="{FF2B5EF4-FFF2-40B4-BE49-F238E27FC236}">
                <a16:creationId xmlns:a16="http://schemas.microsoft.com/office/drawing/2014/main" id="{04AC05F4-DCED-4377-BDA2-CEEFBB933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DASH: Key ideas</a:t>
            </a:r>
          </a:p>
        </p:txBody>
      </p:sp>
      <p:sp>
        <p:nvSpPr>
          <p:cNvPr id="49155" name="Content Placeholder 5">
            <a:extLst>
              <a:ext uri="{FF2B5EF4-FFF2-40B4-BE49-F238E27FC236}">
                <a16:creationId xmlns:a16="http://schemas.microsoft.com/office/drawing/2014/main" id="{7DA49830-5351-425F-AA66-A468417F6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4266971" cy="4956075"/>
          </a:xfrm>
        </p:spPr>
        <p:txBody>
          <a:bodyPr>
            <a:normAutofit/>
          </a:bodyPr>
          <a:lstStyle/>
          <a:p>
            <a:r>
              <a:rPr lang="en-US" altLang="en-US" dirty="0"/>
              <a:t>Content (video, audio, transcript, etc.) divided into </a:t>
            </a:r>
            <a:r>
              <a:rPr lang="en-US" altLang="en-US" dirty="0">
                <a:solidFill>
                  <a:srgbClr val="C00000"/>
                </a:solidFill>
              </a:rPr>
              <a:t>segments (time)</a:t>
            </a:r>
          </a:p>
          <a:p>
            <a:r>
              <a:rPr lang="en-US" altLang="en-US" dirty="0"/>
              <a:t>Algorithms to determine and request </a:t>
            </a:r>
            <a:r>
              <a:rPr lang="en-US" altLang="en-US" dirty="0">
                <a:solidFill>
                  <a:srgbClr val="C00000"/>
                </a:solidFill>
              </a:rPr>
              <a:t>varying </a:t>
            </a:r>
            <a:r>
              <a:rPr lang="en-US" altLang="en-US" dirty="0"/>
              <a:t>attributes (e.g., bitrate, language) for each segment</a:t>
            </a:r>
          </a:p>
          <a:p>
            <a:r>
              <a:rPr lang="en-US" altLang="en-US" dirty="0"/>
              <a:t>Goal: ensure good quality of service, match user </a:t>
            </a:r>
            <a:r>
              <a:rPr lang="en-US" altLang="en-US" dirty="0" err="1"/>
              <a:t>prefs</a:t>
            </a:r>
            <a:r>
              <a:rPr lang="en-US" altLang="en-US" dirty="0"/>
              <a:t>, etc.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6F021-5084-0C42-A825-0FB0D4B4C619}"/>
              </a:ext>
            </a:extLst>
          </p:cNvPr>
          <p:cNvGrpSpPr/>
          <p:nvPr/>
        </p:nvGrpSpPr>
        <p:grpSpPr>
          <a:xfrm>
            <a:off x="7292898" y="1136870"/>
            <a:ext cx="3111189" cy="2279148"/>
            <a:chOff x="7349115" y="1496214"/>
            <a:chExt cx="2296689" cy="22791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0ADCD7-A31F-BA4D-B678-BC1CAF086944}"/>
                </a:ext>
              </a:extLst>
            </p:cNvPr>
            <p:cNvSpPr/>
            <p:nvPr/>
          </p:nvSpPr>
          <p:spPr>
            <a:xfrm>
              <a:off x="7349115" y="1496214"/>
              <a:ext cx="2296689" cy="227914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3BA523-6AAA-2941-99C5-31A4873B6B74}"/>
                </a:ext>
              </a:extLst>
            </p:cNvPr>
            <p:cNvSpPr txBox="1"/>
            <p:nvPr/>
          </p:nvSpPr>
          <p:spPr>
            <a:xfrm>
              <a:off x="7610937" y="1561115"/>
              <a:ext cx="1773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Web Browser</a:t>
              </a:r>
            </a:p>
            <a:p>
              <a:pPr algn="ctr"/>
              <a:r>
                <a:rPr lang="en-US" sz="2400" dirty="0">
                  <a:latin typeface="Helvetica" pitchFamily="2" charset="0"/>
                </a:rPr>
                <a:t>Or Video Client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4042CD-65A2-E143-8B4A-453C25579E72}"/>
              </a:ext>
            </a:extLst>
          </p:cNvPr>
          <p:cNvGrpSpPr/>
          <p:nvPr/>
        </p:nvGrpSpPr>
        <p:grpSpPr>
          <a:xfrm>
            <a:off x="9057454" y="2111326"/>
            <a:ext cx="1069712" cy="989324"/>
            <a:chOff x="7933163" y="1496213"/>
            <a:chExt cx="1029625" cy="144143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F1C0F8-48D0-F841-8211-09D1D198E5BD}"/>
                </a:ext>
              </a:extLst>
            </p:cNvPr>
            <p:cNvSpPr/>
            <p:nvPr/>
          </p:nvSpPr>
          <p:spPr>
            <a:xfrm>
              <a:off x="7933163" y="1496213"/>
              <a:ext cx="1029625" cy="1441431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43CDF0-A380-804E-873F-CFC08F3FBD24}"/>
                </a:ext>
              </a:extLst>
            </p:cNvPr>
            <p:cNvSpPr txBox="1"/>
            <p:nvPr/>
          </p:nvSpPr>
          <p:spPr>
            <a:xfrm>
              <a:off x="7933163" y="1746080"/>
              <a:ext cx="1029625" cy="94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Media 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player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940B63-6E84-2340-AABE-1F59837A3956}"/>
              </a:ext>
            </a:extLst>
          </p:cNvPr>
          <p:cNvGrpSpPr/>
          <p:nvPr/>
        </p:nvGrpSpPr>
        <p:grpSpPr>
          <a:xfrm>
            <a:off x="7597993" y="2111325"/>
            <a:ext cx="1069712" cy="989324"/>
            <a:chOff x="7933163" y="1496213"/>
            <a:chExt cx="1029625" cy="14414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C298C6-245B-A043-8A42-F56123DF216C}"/>
                </a:ext>
              </a:extLst>
            </p:cNvPr>
            <p:cNvSpPr/>
            <p:nvPr/>
          </p:nvSpPr>
          <p:spPr>
            <a:xfrm>
              <a:off x="7933163" y="1496213"/>
              <a:ext cx="1029625" cy="1441431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79C121-E648-414C-AE8B-293B58FE66CE}"/>
                </a:ext>
              </a:extLst>
            </p:cNvPr>
            <p:cNvSpPr txBox="1"/>
            <p:nvPr/>
          </p:nvSpPr>
          <p:spPr>
            <a:xfrm>
              <a:off x="7933163" y="1746080"/>
              <a:ext cx="1029625" cy="94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HTTP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client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263FA2-C5A8-6548-8930-CBD82C28B4B7}"/>
              </a:ext>
            </a:extLst>
          </p:cNvPr>
          <p:cNvGrpSpPr/>
          <p:nvPr/>
        </p:nvGrpSpPr>
        <p:grpSpPr>
          <a:xfrm>
            <a:off x="5754028" y="4747121"/>
            <a:ext cx="5988205" cy="1745754"/>
            <a:chOff x="6213117" y="2029608"/>
            <a:chExt cx="4420511" cy="17457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A3E075-F6AA-AC41-83AE-AB1023174C5F}"/>
                </a:ext>
              </a:extLst>
            </p:cNvPr>
            <p:cNvSpPr/>
            <p:nvPr/>
          </p:nvSpPr>
          <p:spPr>
            <a:xfrm>
              <a:off x="6213117" y="2029608"/>
              <a:ext cx="4420511" cy="1745754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E39617-EFA1-5B4D-ADA9-6B30178E46CE}"/>
                </a:ext>
              </a:extLst>
            </p:cNvPr>
            <p:cNvSpPr txBox="1"/>
            <p:nvPr/>
          </p:nvSpPr>
          <p:spPr>
            <a:xfrm>
              <a:off x="7526912" y="2101517"/>
              <a:ext cx="1773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Server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427420-4FFF-2F48-A20E-7536DEF776AC}"/>
              </a:ext>
            </a:extLst>
          </p:cNvPr>
          <p:cNvGrpSpPr/>
          <p:nvPr/>
        </p:nvGrpSpPr>
        <p:grpSpPr>
          <a:xfrm>
            <a:off x="8680766" y="3701928"/>
            <a:ext cx="3111188" cy="791688"/>
            <a:chOff x="6857656" y="1496213"/>
            <a:chExt cx="2994598" cy="11534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E5C9A3-F09E-684A-B271-DE45B3A7BA93}"/>
                </a:ext>
              </a:extLst>
            </p:cNvPr>
            <p:cNvSpPr/>
            <p:nvPr/>
          </p:nvSpPr>
          <p:spPr>
            <a:xfrm>
              <a:off x="6988694" y="1496213"/>
              <a:ext cx="2863558" cy="115347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8B89D0-3549-9C4D-9242-D54ABA3AA775}"/>
                </a:ext>
              </a:extLst>
            </p:cNvPr>
            <p:cNvSpPr txBox="1"/>
            <p:nvPr/>
          </p:nvSpPr>
          <p:spPr>
            <a:xfrm>
              <a:off x="6857656" y="1559519"/>
              <a:ext cx="2994598" cy="94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Media Presentation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Description 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manifest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CDF930-EB7F-1A4C-A53B-DCFC78072777}"/>
              </a:ext>
            </a:extLst>
          </p:cNvPr>
          <p:cNvSpPr/>
          <p:nvPr/>
        </p:nvSpPr>
        <p:spPr>
          <a:xfrm>
            <a:off x="5960057" y="5266028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8B0A1F-C2FC-AC4A-9FA2-E9D7953C5302}"/>
              </a:ext>
            </a:extLst>
          </p:cNvPr>
          <p:cNvSpPr/>
          <p:nvPr/>
        </p:nvSpPr>
        <p:spPr>
          <a:xfrm>
            <a:off x="6311885" y="5266027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AEB6E2-6E20-A748-A092-1EC93C03D874}"/>
              </a:ext>
            </a:extLst>
          </p:cNvPr>
          <p:cNvSpPr/>
          <p:nvPr/>
        </p:nvSpPr>
        <p:spPr>
          <a:xfrm>
            <a:off x="6664133" y="5266027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1DF515-70F8-544E-BF0B-F65D5EFCD741}"/>
              </a:ext>
            </a:extLst>
          </p:cNvPr>
          <p:cNvSpPr/>
          <p:nvPr/>
        </p:nvSpPr>
        <p:spPr>
          <a:xfrm>
            <a:off x="7007854" y="5260272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AF2FBE-AD73-C44F-8B01-1BAC20720E28}"/>
              </a:ext>
            </a:extLst>
          </p:cNvPr>
          <p:cNvSpPr/>
          <p:nvPr/>
        </p:nvSpPr>
        <p:spPr>
          <a:xfrm>
            <a:off x="7359682" y="5260271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85458-A852-3149-AFB6-B47B6A5EA865}"/>
              </a:ext>
            </a:extLst>
          </p:cNvPr>
          <p:cNvSpPr txBox="1"/>
          <p:nvPr/>
        </p:nvSpPr>
        <p:spPr>
          <a:xfrm>
            <a:off x="6223592" y="4819030"/>
            <a:ext cx="121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Video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562917-E153-EE41-B432-74298C9A8966}"/>
              </a:ext>
            </a:extLst>
          </p:cNvPr>
          <p:cNvSpPr/>
          <p:nvPr/>
        </p:nvSpPr>
        <p:spPr>
          <a:xfrm>
            <a:off x="5964871" y="5870817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BA1CF5-829A-5845-A9D1-2E8B76104383}"/>
              </a:ext>
            </a:extLst>
          </p:cNvPr>
          <p:cNvSpPr/>
          <p:nvPr/>
        </p:nvSpPr>
        <p:spPr>
          <a:xfrm>
            <a:off x="6316699" y="5870816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794731-7EC0-9E4C-A612-AA5474F3E272}"/>
              </a:ext>
            </a:extLst>
          </p:cNvPr>
          <p:cNvSpPr/>
          <p:nvPr/>
        </p:nvSpPr>
        <p:spPr>
          <a:xfrm>
            <a:off x="6668947" y="5870816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6C44D4-D6A7-B246-B617-264BC6FEAFA0}"/>
              </a:ext>
            </a:extLst>
          </p:cNvPr>
          <p:cNvSpPr/>
          <p:nvPr/>
        </p:nvSpPr>
        <p:spPr>
          <a:xfrm>
            <a:off x="7012668" y="5865061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DB0B96-E854-A44C-B434-DA3B159756FA}"/>
              </a:ext>
            </a:extLst>
          </p:cNvPr>
          <p:cNvSpPr/>
          <p:nvPr/>
        </p:nvSpPr>
        <p:spPr>
          <a:xfrm>
            <a:off x="7364496" y="5865060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E23FD8-405D-F840-BA80-06BD25D0A319}"/>
              </a:ext>
            </a:extLst>
          </p:cNvPr>
          <p:cNvSpPr/>
          <p:nvPr/>
        </p:nvSpPr>
        <p:spPr>
          <a:xfrm>
            <a:off x="9935586" y="5285758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49BCBA-204E-3544-B549-F6C87632A43A}"/>
              </a:ext>
            </a:extLst>
          </p:cNvPr>
          <p:cNvSpPr/>
          <p:nvPr/>
        </p:nvSpPr>
        <p:spPr>
          <a:xfrm>
            <a:off x="10287414" y="5285757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5137B5-28D6-3241-AAC1-7B6BB399E7F6}"/>
              </a:ext>
            </a:extLst>
          </p:cNvPr>
          <p:cNvSpPr/>
          <p:nvPr/>
        </p:nvSpPr>
        <p:spPr>
          <a:xfrm>
            <a:off x="10639662" y="5285757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3BEA3A-DC99-434F-BEF0-4964AA32D8CD}"/>
              </a:ext>
            </a:extLst>
          </p:cNvPr>
          <p:cNvSpPr/>
          <p:nvPr/>
        </p:nvSpPr>
        <p:spPr>
          <a:xfrm>
            <a:off x="10983383" y="5280002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7A99CC-918B-1D42-A675-073B53098D7B}"/>
              </a:ext>
            </a:extLst>
          </p:cNvPr>
          <p:cNvSpPr/>
          <p:nvPr/>
        </p:nvSpPr>
        <p:spPr>
          <a:xfrm>
            <a:off x="11335211" y="5280001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489E10-1C9E-0746-A295-C163D158197B}"/>
              </a:ext>
            </a:extLst>
          </p:cNvPr>
          <p:cNvSpPr txBox="1"/>
          <p:nvPr/>
        </p:nvSpPr>
        <p:spPr>
          <a:xfrm>
            <a:off x="10199121" y="4838760"/>
            <a:ext cx="121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Audio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F95D90-02FF-944C-92F4-4590C2374E2C}"/>
              </a:ext>
            </a:extLst>
          </p:cNvPr>
          <p:cNvSpPr/>
          <p:nvPr/>
        </p:nvSpPr>
        <p:spPr>
          <a:xfrm>
            <a:off x="9940400" y="5890547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AF0C2-8FAF-F64D-8E8D-29A9C21A14E0}"/>
              </a:ext>
            </a:extLst>
          </p:cNvPr>
          <p:cNvSpPr/>
          <p:nvPr/>
        </p:nvSpPr>
        <p:spPr>
          <a:xfrm>
            <a:off x="10292228" y="5890546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C583572-7D4E-BD41-B491-50187C91FFC3}"/>
              </a:ext>
            </a:extLst>
          </p:cNvPr>
          <p:cNvSpPr/>
          <p:nvPr/>
        </p:nvSpPr>
        <p:spPr>
          <a:xfrm>
            <a:off x="10644476" y="5890546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E4B5C3-80D0-B545-9F11-579C3A5A98C5}"/>
              </a:ext>
            </a:extLst>
          </p:cNvPr>
          <p:cNvSpPr/>
          <p:nvPr/>
        </p:nvSpPr>
        <p:spPr>
          <a:xfrm>
            <a:off x="10988197" y="5884791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1C2C15-F60B-2D4B-895F-0E1067DE6223}"/>
              </a:ext>
            </a:extLst>
          </p:cNvPr>
          <p:cNvSpPr/>
          <p:nvPr/>
        </p:nvSpPr>
        <p:spPr>
          <a:xfrm>
            <a:off x="11340025" y="5884790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BC22A4-6729-9548-B5B6-DCBBE37C3CAE}"/>
              </a:ext>
            </a:extLst>
          </p:cNvPr>
          <p:cNvSpPr/>
          <p:nvPr/>
        </p:nvSpPr>
        <p:spPr>
          <a:xfrm>
            <a:off x="8020930" y="5857682"/>
            <a:ext cx="238311" cy="460859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3A7C21-9DD1-F145-8C73-2238A11975EC}"/>
              </a:ext>
            </a:extLst>
          </p:cNvPr>
          <p:cNvSpPr/>
          <p:nvPr/>
        </p:nvSpPr>
        <p:spPr>
          <a:xfrm>
            <a:off x="8372758" y="5857681"/>
            <a:ext cx="238311" cy="460859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9BD201-0357-534F-86D9-777013F0DB96}"/>
              </a:ext>
            </a:extLst>
          </p:cNvPr>
          <p:cNvSpPr/>
          <p:nvPr/>
        </p:nvSpPr>
        <p:spPr>
          <a:xfrm>
            <a:off x="9068727" y="5851926"/>
            <a:ext cx="238311" cy="460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F18066-33CA-604F-93B1-E90C6AD58E68}"/>
              </a:ext>
            </a:extLst>
          </p:cNvPr>
          <p:cNvSpPr/>
          <p:nvPr/>
        </p:nvSpPr>
        <p:spPr>
          <a:xfrm>
            <a:off x="9420555" y="5851925"/>
            <a:ext cx="238311" cy="460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554CA8-9B82-A24E-B24C-68A9A82430A9}"/>
              </a:ext>
            </a:extLst>
          </p:cNvPr>
          <p:cNvSpPr txBox="1"/>
          <p:nvPr/>
        </p:nvSpPr>
        <p:spPr>
          <a:xfrm>
            <a:off x="8097236" y="5405895"/>
            <a:ext cx="149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Transcripts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CC8584-AE82-F943-9010-2A956C4E06F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32849" y="3100649"/>
            <a:ext cx="0" cy="16464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279A94-ACC7-8042-A09C-43DD48D4014E}"/>
              </a:ext>
            </a:extLst>
          </p:cNvPr>
          <p:cNvSpPr txBox="1"/>
          <p:nvPr/>
        </p:nvSpPr>
        <p:spPr>
          <a:xfrm>
            <a:off x="5018053" y="3621122"/>
            <a:ext cx="294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Issue requests on time.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Pick attributes for each segment of content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38EDF6-3461-4544-9EF7-5EBE258DF1A4}"/>
              </a:ext>
            </a:extLst>
          </p:cNvPr>
          <p:cNvCxnSpPr>
            <a:cxnSpLocks/>
          </p:cNvCxnSpPr>
          <p:nvPr/>
        </p:nvCxnSpPr>
        <p:spPr>
          <a:xfrm flipH="1" flipV="1">
            <a:off x="8611069" y="3429000"/>
            <a:ext cx="31109" cy="13075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6" grpId="0" animBg="1"/>
      <p:bldP spid="57" grpId="0" animBg="1"/>
      <p:bldP spid="58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A226-D825-6C48-BB6C-6FECB533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manifest contain?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6FA9A-8914-0240-86D5-5617E097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49" y="2068839"/>
            <a:ext cx="9637872" cy="452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DE18FF-ECD7-A346-B1CD-165EE0AF5B46}"/>
              </a:ext>
            </a:extLst>
          </p:cNvPr>
          <p:cNvSpPr txBox="1"/>
          <p:nvPr/>
        </p:nvSpPr>
        <p:spPr>
          <a:xfrm>
            <a:off x="687593" y="6045083"/>
            <a:ext cx="951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Source: </a:t>
            </a:r>
            <a:r>
              <a:rPr lang="en-US" dirty="0" err="1">
                <a:latin typeface="Helvetica" pitchFamily="2" charset="0"/>
              </a:rPr>
              <a:t>Stockhammer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MMSys</a:t>
            </a:r>
            <a:r>
              <a:rPr lang="en-US" dirty="0">
                <a:latin typeface="Helvetica" pitchFamily="2" charset="0"/>
              </a:rPr>
              <a:t>.</a:t>
            </a:r>
          </a:p>
          <a:p>
            <a:r>
              <a:rPr lang="en-US" dirty="0">
                <a:latin typeface="Helvetica" pitchFamily="2" charset="0"/>
              </a:rPr>
              <a:t>https://www.w3.org/2010/11/web-and-tv/papers/webtv2_submission_64.pdf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81195-D530-3B41-864D-6515EC132B2C}"/>
              </a:ext>
            </a:extLst>
          </p:cNvPr>
          <p:cNvSpPr txBox="1"/>
          <p:nvPr/>
        </p:nvSpPr>
        <p:spPr>
          <a:xfrm>
            <a:off x="687593" y="1607174"/>
            <a:ext cx="1302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Periods: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Durations of 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C1B62-1748-034B-B141-C8306D061589}"/>
              </a:ext>
            </a:extLst>
          </p:cNvPr>
          <p:cNvSpPr txBox="1"/>
          <p:nvPr/>
        </p:nvSpPr>
        <p:spPr>
          <a:xfrm>
            <a:off x="3402982" y="1506022"/>
            <a:ext cx="2129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Adaptation set: functionally equivalent content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D2E4-1F09-BE43-B919-E613E16358B7}"/>
              </a:ext>
            </a:extLst>
          </p:cNvPr>
          <p:cNvSpPr txBox="1"/>
          <p:nvPr/>
        </p:nvSpPr>
        <p:spPr>
          <a:xfrm>
            <a:off x="6179385" y="1506022"/>
            <a:ext cx="2129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Representations: codecs, bit rates,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39498-1F03-CD40-B004-125633A3D283}"/>
              </a:ext>
            </a:extLst>
          </p:cNvPr>
          <p:cNvSpPr txBox="1"/>
          <p:nvPr/>
        </p:nvSpPr>
        <p:spPr>
          <a:xfrm>
            <a:off x="10252864" y="2399447"/>
            <a:ext cx="18348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Multiple segments per representation</a:t>
            </a:r>
          </a:p>
          <a:p>
            <a:pPr algn="l"/>
            <a:endParaRPr lang="en-US" sz="2000" dirty="0"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URL available for each segment</a:t>
            </a:r>
          </a:p>
          <a:p>
            <a:pPr algn="l"/>
            <a:endParaRPr lang="en-US" sz="2000" dirty="0"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Byte ranges per segment (HTTP header for a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range request</a:t>
            </a:r>
            <a:r>
              <a:rPr lang="en-US" sz="2000" dirty="0">
                <a:latin typeface="Helvetica" pitchFamily="2" charset="0"/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FACB65-85E9-8644-B0E2-B577FA6EC295}"/>
              </a:ext>
            </a:extLst>
          </p:cNvPr>
          <p:cNvCxnSpPr/>
          <p:nvPr/>
        </p:nvCxnSpPr>
        <p:spPr>
          <a:xfrm>
            <a:off x="1360449" y="2620537"/>
            <a:ext cx="468351" cy="457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1DD31D-5C80-CC48-91A5-A3C82F252760}"/>
              </a:ext>
            </a:extLst>
          </p:cNvPr>
          <p:cNvCxnSpPr>
            <a:cxnSpLocks/>
          </p:cNvCxnSpPr>
          <p:nvPr/>
        </p:nvCxnSpPr>
        <p:spPr>
          <a:xfrm flipH="1">
            <a:off x="6096000" y="2477081"/>
            <a:ext cx="776870" cy="6006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7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>
            <a:extLst>
              <a:ext uri="{FF2B5EF4-FFF2-40B4-BE49-F238E27FC236}">
                <a16:creationId xmlns:a16="http://schemas.microsoft.com/office/drawing/2014/main" id="{67FB22C6-9C45-462A-AD8B-209E98B96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changes in stream quality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C20E1C26-A5CF-49EA-ABAE-C7AF1F92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2" y="1752600"/>
            <a:ext cx="8602663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96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5CF7-6E22-D544-8533-0894B6C4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stream from anywhere!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4CD5-112E-A546-892C-8A0F02F9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an HTTP request for an HTTP object</a:t>
            </a:r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C5244F0D-B7ED-3E46-A4CC-E3340A992A66}"/>
              </a:ext>
            </a:extLst>
          </p:cNvPr>
          <p:cNvGrpSpPr>
            <a:grpSpLocks/>
          </p:cNvGrpSpPr>
          <p:nvPr/>
        </p:nvGrpSpPr>
        <p:grpSpPr bwMode="auto">
          <a:xfrm>
            <a:off x="6458263" y="5757140"/>
            <a:ext cx="1114114" cy="984576"/>
            <a:chOff x="4394200" y="5638800"/>
            <a:chExt cx="1294494" cy="1340771"/>
          </a:xfrm>
        </p:grpSpPr>
        <p:pic>
          <p:nvPicPr>
            <p:cNvPr id="5" name="Picture 15" descr="laptop.jpg">
              <a:extLst>
                <a:ext uri="{FF2B5EF4-FFF2-40B4-BE49-F238E27FC236}">
                  <a16:creationId xmlns:a16="http://schemas.microsoft.com/office/drawing/2014/main" id="{2B2622BE-25FA-8F4C-A2CB-130075331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200" y="5638800"/>
              <a:ext cx="865400" cy="881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E8F705-D6A7-B54F-AD09-FBC00B92C6FA}"/>
                </a:ext>
              </a:extLst>
            </p:cNvPr>
            <p:cNvSpPr txBox="1"/>
            <p:nvPr/>
          </p:nvSpPr>
          <p:spPr>
            <a:xfrm>
              <a:off x="4510043" y="6476624"/>
              <a:ext cx="1178651" cy="5029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Helvetica" pitchFamily="2" charset="0"/>
                  <a:ea typeface="ＭＳ Ｐゴシック" charset="0"/>
                  <a:cs typeface="Calibri"/>
                </a:rPr>
                <a:t>User</a:t>
              </a:r>
            </a:p>
          </p:txBody>
        </p:sp>
      </p:grpSp>
      <p:grpSp>
        <p:nvGrpSpPr>
          <p:cNvPr id="7" name="Group 47">
            <a:extLst>
              <a:ext uri="{FF2B5EF4-FFF2-40B4-BE49-F238E27FC236}">
                <a16:creationId xmlns:a16="http://schemas.microsoft.com/office/drawing/2014/main" id="{FFBC2C44-6299-2142-B67D-8C3FB7FBC0B1}"/>
              </a:ext>
            </a:extLst>
          </p:cNvPr>
          <p:cNvGrpSpPr>
            <a:grpSpLocks/>
          </p:cNvGrpSpPr>
          <p:nvPr/>
        </p:nvGrpSpPr>
        <p:grpSpPr bwMode="auto">
          <a:xfrm>
            <a:off x="3113427" y="2737414"/>
            <a:ext cx="1586419" cy="1507350"/>
            <a:chOff x="1758908" y="1927653"/>
            <a:chExt cx="905727" cy="1401268"/>
          </a:xfrm>
        </p:grpSpPr>
        <p:pic>
          <p:nvPicPr>
            <p:cNvPr id="8" name="Picture 5" descr="server.png">
              <a:extLst>
                <a:ext uri="{FF2B5EF4-FFF2-40B4-BE49-F238E27FC236}">
                  <a16:creationId xmlns:a16="http://schemas.microsoft.com/office/drawing/2014/main" id="{85C756E9-5040-3C42-9B4B-C5C90D94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9938" y="1927653"/>
              <a:ext cx="774697" cy="743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D75B6E-FE80-C244-B82F-B8B6C2F1C211}"/>
                </a:ext>
              </a:extLst>
            </p:cNvPr>
            <p:cNvSpPr txBox="1"/>
            <p:nvPr/>
          </p:nvSpPr>
          <p:spPr>
            <a:xfrm>
              <a:off x="1758908" y="2728077"/>
              <a:ext cx="899093" cy="6008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ea typeface="ＭＳ Ｐゴシック" charset="0"/>
                  <a:cs typeface="Calibri"/>
                </a:rPr>
                <a:t>YouTube origin servers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09B4B-13B0-134A-B365-CE63AC6D965C}"/>
              </a:ext>
            </a:extLst>
          </p:cNvPr>
          <p:cNvGrpSpPr>
            <a:grpSpLocks/>
          </p:cNvGrpSpPr>
          <p:nvPr/>
        </p:nvGrpSpPr>
        <p:grpSpPr bwMode="auto">
          <a:xfrm>
            <a:off x="9272823" y="2737413"/>
            <a:ext cx="1657574" cy="533197"/>
            <a:chOff x="4648242" y="979886"/>
            <a:chExt cx="1936736" cy="1115561"/>
          </a:xfrm>
        </p:grpSpPr>
        <p:pic>
          <p:nvPicPr>
            <p:cNvPr id="13" name="Picture 29" descr="server.png">
              <a:extLst>
                <a:ext uri="{FF2B5EF4-FFF2-40B4-BE49-F238E27FC236}">
                  <a16:creationId xmlns:a16="http://schemas.microsoft.com/office/drawing/2014/main" id="{4891433B-809E-144B-B99A-C73D99DD7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282" y="979886"/>
              <a:ext cx="774696" cy="7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0" descr="server.png">
              <a:extLst>
                <a:ext uri="{FF2B5EF4-FFF2-40B4-BE49-F238E27FC236}">
                  <a16:creationId xmlns:a16="http://schemas.microsoft.com/office/drawing/2014/main" id="{06E144E1-4AA4-CB42-B3F5-A85BD7322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2932" y="1065233"/>
              <a:ext cx="774696" cy="7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1" descr="server.png">
              <a:extLst>
                <a:ext uri="{FF2B5EF4-FFF2-40B4-BE49-F238E27FC236}">
                  <a16:creationId xmlns:a16="http://schemas.microsoft.com/office/drawing/2014/main" id="{0B9E2359-2367-B040-AF1A-93E79D640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584" y="1199342"/>
              <a:ext cx="774696" cy="7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2" descr="server.png">
              <a:extLst>
                <a:ext uri="{FF2B5EF4-FFF2-40B4-BE49-F238E27FC236}">
                  <a16:creationId xmlns:a16="http://schemas.microsoft.com/office/drawing/2014/main" id="{57C4F017-77F9-5248-A4FE-92077F54B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42" y="1351740"/>
              <a:ext cx="774697" cy="743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5D8A400-C4C6-0D44-BE2F-CC53AF9F4C39}"/>
              </a:ext>
            </a:extLst>
          </p:cNvPr>
          <p:cNvSpPr txBox="1"/>
          <p:nvPr/>
        </p:nvSpPr>
        <p:spPr bwMode="auto">
          <a:xfrm>
            <a:off x="9734401" y="3355336"/>
            <a:ext cx="176212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Calibri"/>
              </a:rPr>
              <a:t>CDN servers caching the video</a:t>
            </a:r>
          </a:p>
        </p:txBody>
      </p:sp>
      <p:grpSp>
        <p:nvGrpSpPr>
          <p:cNvPr id="17" name="Group 61">
            <a:extLst>
              <a:ext uri="{FF2B5EF4-FFF2-40B4-BE49-F238E27FC236}">
                <a16:creationId xmlns:a16="http://schemas.microsoft.com/office/drawing/2014/main" id="{F3D24B53-512D-2543-A132-614DCAA728EE}"/>
              </a:ext>
            </a:extLst>
          </p:cNvPr>
          <p:cNvGrpSpPr>
            <a:grpSpLocks/>
          </p:cNvGrpSpPr>
          <p:nvPr/>
        </p:nvGrpSpPr>
        <p:grpSpPr bwMode="auto">
          <a:xfrm>
            <a:off x="3764886" y="3576795"/>
            <a:ext cx="2889914" cy="2124075"/>
            <a:chOff x="1340953" y="2896374"/>
            <a:chExt cx="3357805" cy="2894353"/>
          </a:xfrm>
        </p:grpSpPr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34EA6840-C6AA-2147-B1ED-DBCF11F5A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0953" y="4492923"/>
              <a:ext cx="2514600" cy="1258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1. HTTP GET request for video URL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68C2EDD5-56D3-D14D-A657-456BBE4B0A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2032351" y="3124321"/>
              <a:ext cx="2894353" cy="243846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7878D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64">
            <a:extLst>
              <a:ext uri="{FF2B5EF4-FFF2-40B4-BE49-F238E27FC236}">
                <a16:creationId xmlns:a16="http://schemas.microsoft.com/office/drawing/2014/main" id="{53DFFE1D-03DD-4E4B-82C4-02C6D0C1C7BC}"/>
              </a:ext>
            </a:extLst>
          </p:cNvPr>
          <p:cNvGrpSpPr>
            <a:grpSpLocks/>
          </p:cNvGrpSpPr>
          <p:nvPr/>
        </p:nvGrpSpPr>
        <p:grpSpPr bwMode="auto">
          <a:xfrm>
            <a:off x="4729535" y="2374820"/>
            <a:ext cx="2516548" cy="3431219"/>
            <a:chOff x="3490671" y="1508454"/>
            <a:chExt cx="2923907" cy="6045764"/>
          </a:xfrm>
        </p:grpSpPr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C50649E3-5274-CE4E-8D99-A1C006AB0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178" y="1508454"/>
              <a:ext cx="2819400" cy="309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2. HTTP reply containing html to construct the web page, manifest, with </a:t>
              </a:r>
              <a:r>
                <a:rPr lang="en-US" altLang="en-US" sz="1800" dirty="0" err="1">
                  <a:latin typeface="Helvetica" pitchFamily="2" charset="0"/>
                  <a:ea typeface="MS PGothic" panose="020B0600070205080204" pitchFamily="34" charset="-128"/>
                </a:rPr>
                <a:t>URsL</a:t>
              </a: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 for video content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E35DEC37-9B82-6843-A18A-FE110308E4E2}"/>
                </a:ext>
              </a:extLst>
            </p:cNvPr>
            <p:cNvCxnSpPr>
              <a:cxnSpLocks noChangeShapeType="1"/>
              <a:stCxn id="8" idx="3"/>
            </p:cNvCxnSpPr>
            <p:nvPr/>
          </p:nvCxnSpPr>
          <p:spPr bwMode="auto">
            <a:xfrm>
              <a:off x="3490671" y="4060661"/>
              <a:ext cx="2499258" cy="3493557"/>
            </a:xfrm>
            <a:prstGeom prst="curvedConnector2">
              <a:avLst/>
            </a:prstGeom>
            <a:noFill/>
            <a:ln w="38100">
              <a:solidFill>
                <a:srgbClr val="7878D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66">
            <a:extLst>
              <a:ext uri="{FF2B5EF4-FFF2-40B4-BE49-F238E27FC236}">
                <a16:creationId xmlns:a16="http://schemas.microsoft.com/office/drawing/2014/main" id="{EEB56909-D1F5-8746-83AD-DE5450B5B04F}"/>
              </a:ext>
            </a:extLst>
          </p:cNvPr>
          <p:cNvGrpSpPr>
            <a:grpSpLocks/>
          </p:cNvGrpSpPr>
          <p:nvPr/>
        </p:nvGrpSpPr>
        <p:grpSpPr bwMode="auto">
          <a:xfrm>
            <a:off x="7010785" y="2380640"/>
            <a:ext cx="2262037" cy="3353329"/>
            <a:chOff x="5266009" y="1216115"/>
            <a:chExt cx="3722489" cy="4803422"/>
          </a:xfrm>
        </p:grpSpPr>
        <p:sp>
          <p:nvSpPr>
            <p:cNvPr id="24" name="TextBox 20">
              <a:extLst>
                <a:ext uri="{FF2B5EF4-FFF2-40B4-BE49-F238E27FC236}">
                  <a16:creationId xmlns:a16="http://schemas.microsoft.com/office/drawing/2014/main" id="{9A08DDB8-CB58-6B4B-9B1E-F01D75166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6009" y="1216115"/>
              <a:ext cx="2873180" cy="1322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3. HTTP GET request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for URLs</a:t>
              </a:r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77637502-33AC-7941-9151-2C57FB432981}"/>
                </a:ext>
              </a:extLst>
            </p:cNvPr>
            <p:cNvCxnSpPr>
              <a:cxnSpLocks noChangeShapeType="1"/>
              <a:endCxn id="16" idx="1"/>
            </p:cNvCxnSpPr>
            <p:nvPr/>
          </p:nvCxnSpPr>
          <p:spPr bwMode="auto">
            <a:xfrm rot="5400000" flipH="1" flipV="1">
              <a:off x="5257017" y="2288056"/>
              <a:ext cx="3783187" cy="3679775"/>
            </a:xfrm>
            <a:prstGeom prst="curvedConnector2">
              <a:avLst/>
            </a:prstGeom>
            <a:noFill/>
            <a:ln w="38100">
              <a:solidFill>
                <a:srgbClr val="DBAA1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65">
            <a:extLst>
              <a:ext uri="{FF2B5EF4-FFF2-40B4-BE49-F238E27FC236}">
                <a16:creationId xmlns:a16="http://schemas.microsoft.com/office/drawing/2014/main" id="{01094BF6-57DD-8C45-9A73-D56BDA44FF9E}"/>
              </a:ext>
            </a:extLst>
          </p:cNvPr>
          <p:cNvGrpSpPr>
            <a:grpSpLocks/>
          </p:cNvGrpSpPr>
          <p:nvPr/>
        </p:nvGrpSpPr>
        <p:grpSpPr bwMode="auto">
          <a:xfrm>
            <a:off x="7296109" y="3417402"/>
            <a:ext cx="3475129" cy="2746536"/>
            <a:chOff x="5604287" y="4506433"/>
            <a:chExt cx="6345292" cy="3767764"/>
          </a:xfrm>
        </p:grpSpPr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36820FAE-1C12-E946-8E2D-1039CFBF4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4814" y="6627557"/>
              <a:ext cx="3784765" cy="1646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4. HTTP reply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with cached  resources at those URLs</a:t>
              </a:r>
            </a:p>
          </p:txBody>
        </p:sp>
        <p:cxnSp>
          <p:nvCxnSpPr>
            <p:cNvPr id="28" name="Shape 56">
              <a:extLst>
                <a:ext uri="{FF2B5EF4-FFF2-40B4-BE49-F238E27FC236}">
                  <a16:creationId xmlns:a16="http://schemas.microsoft.com/office/drawing/2014/main" id="{B0DFBD22-8EC2-004D-867D-AE7A72A9B0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785803" y="4324917"/>
              <a:ext cx="3421736" cy="3784768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DBAA1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Cloud 3">
            <a:extLst>
              <a:ext uri="{FF2B5EF4-FFF2-40B4-BE49-F238E27FC236}">
                <a16:creationId xmlns:a16="http://schemas.microsoft.com/office/drawing/2014/main" id="{FF2A9AE2-2A0A-7C45-B666-137F011F3819}"/>
              </a:ext>
            </a:extLst>
          </p:cNvPr>
          <p:cNvSpPr/>
          <p:nvPr/>
        </p:nvSpPr>
        <p:spPr bwMode="auto">
          <a:xfrm>
            <a:off x="5081588" y="3743482"/>
            <a:ext cx="4524375" cy="1239838"/>
          </a:xfrm>
          <a:prstGeom prst="cloud">
            <a:avLst/>
          </a:prstGeom>
          <a:ln>
            <a:solidFill>
              <a:srgbClr val="00009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2295" tIns="41148" rIns="82295" bIns="41148" anchor="ctr"/>
          <a:lstStyle/>
          <a:p>
            <a:pPr algn="ctr" eaLnBrk="1" hangingPunct="1">
              <a:defRPr/>
            </a:pPr>
            <a:r>
              <a:rPr lang="en-US" sz="3500" dirty="0">
                <a:solidFill>
                  <a:schemeClr val="tx1"/>
                </a:solidFill>
                <a:latin typeface="Helvetica" pitchFamily="2" charset="0"/>
                <a:cs typeface="Calibri"/>
              </a:rPr>
              <a:t>Internet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3D055056-16CE-4A4A-95BC-9FF84A263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60" y="2508610"/>
            <a:ext cx="18399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0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3439-3147-CA4A-8677-C6D50514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reference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C0A9-3C29-A948-8963-C9584334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https://reference.dashif.org/dash.js/latest/samples/dash-if-reference-player/index.html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5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>
            <a:extLst>
              <a:ext uri="{FF2B5EF4-FFF2-40B4-BE49-F238E27FC236}">
                <a16:creationId xmlns:a16="http://schemas.microsoft.com/office/drawing/2014/main" id="{0B9D5A2C-F006-4F1E-90B6-A3C411202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DASH Summary</a:t>
            </a:r>
          </a:p>
        </p:txBody>
      </p:sp>
      <p:sp>
        <p:nvSpPr>
          <p:cNvPr id="53251" name="Content Placeholder 5">
            <a:extLst>
              <a:ext uri="{FF2B5EF4-FFF2-40B4-BE49-F238E27FC236}">
                <a16:creationId xmlns:a16="http://schemas.microsoft.com/office/drawing/2014/main" id="{7838C69F-4F29-4E6E-9016-6C87E77DD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Widely used in video streaming services</a:t>
            </a:r>
          </a:p>
          <a:p>
            <a:r>
              <a:rPr lang="en-US" altLang="en-US" dirty="0"/>
              <a:t>Allows independent requests per segment</a:t>
            </a:r>
          </a:p>
          <a:p>
            <a:pPr lvl="1"/>
            <a:r>
              <a:rPr lang="en-US" altLang="en-US" dirty="0"/>
              <a:t>Hence, independent segment quality and data sizes</a:t>
            </a:r>
          </a:p>
          <a:p>
            <a:pPr lvl="1"/>
            <a:r>
              <a:rPr lang="en-US" altLang="en-US" dirty="0"/>
              <a:t>Encoded through separate HTTP objects and corresponding HTTP byte ranges</a:t>
            </a:r>
          </a:p>
          <a:p>
            <a:pPr lvl="1"/>
            <a:r>
              <a:rPr lang="en-US" altLang="en-US" dirty="0"/>
              <a:t>Combined or separate audio &amp; video streams</a:t>
            </a:r>
          </a:p>
          <a:p>
            <a:r>
              <a:rPr lang="en-US" altLang="en-US" dirty="0"/>
              <a:t>Works well with CDNs</a:t>
            </a:r>
          </a:p>
          <a:p>
            <a:pPr lvl="1"/>
            <a:r>
              <a:rPr lang="en-US" altLang="en-US" dirty="0"/>
              <a:t>Fetch segments from locations other than the origin server</a:t>
            </a:r>
          </a:p>
          <a:p>
            <a:pPr lvl="1"/>
            <a:r>
              <a:rPr lang="en-US" altLang="en-US" dirty="0"/>
              <a:t>Even fetch different segments from different locations</a:t>
            </a:r>
          </a:p>
        </p:txBody>
      </p:sp>
    </p:spTree>
    <p:extLst>
      <p:ext uri="{BB962C8B-B14F-4D97-AF65-F5344CB8AC3E}">
        <p14:creationId xmlns:p14="http://schemas.microsoft.com/office/powerpoint/2010/main" val="36056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6DD78552-1AA6-45F4-ACBF-6575E73BB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             Server Selection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69152BC4-3205-4781-ABCB-99A0E6DD4F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80080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File </a:t>
            </a:r>
            <a:r>
              <a:rPr lang="en-US" altLang="en-US" dirty="0">
                <a:sym typeface="Wingdings" panose="05000000000000000000" pitchFamily="2" charset="2"/>
              </a:rPr>
              <a:t> server mapping done in at least three ways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Dynamic DNS resolution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DNS returns different IP addresses for a given DNS name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HTTP redirect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Use HTTP status code 3xx [with new URL]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Web browser does a GET from the new site</a:t>
            </a:r>
          </a:p>
          <a:p>
            <a:pPr lvl="1"/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IP anycast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Use BGP to announce the same IP address from different locations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Client reaches “nearest” location according to inter-domain routing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957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2F71-20E9-AB43-BC6F-1BFD007F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codecs: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C567-5F0F-3F4C-902F-D043C9F4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8842" cy="4875964"/>
          </a:xfrm>
        </p:spPr>
        <p:txBody>
          <a:bodyPr>
            <a:normAutofit/>
          </a:bodyPr>
          <a:lstStyle/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Video </a:t>
            </a:r>
            <a:r>
              <a:rPr lang="en-US" sz="3200" i="1" dirty="0">
                <a:solidFill>
                  <a:srgbClr val="CC0000"/>
                </a:solidFill>
              </a:rPr>
              <a:t>bit rate</a:t>
            </a:r>
            <a:r>
              <a:rPr lang="en-US" sz="3200" dirty="0">
                <a:solidFill>
                  <a:srgbClr val="CC0000"/>
                </a:solidFill>
              </a:rPr>
              <a:t>: </a:t>
            </a:r>
            <a:r>
              <a:rPr lang="en-US" sz="3200" dirty="0"/>
              <a:t>effective number of bits per second of the video after encoding</a:t>
            </a:r>
          </a:p>
          <a:p>
            <a:pPr>
              <a:buSzPct val="100000"/>
              <a:defRPr/>
            </a:pPr>
            <a:r>
              <a:rPr lang="en-US" sz="3200" dirty="0"/>
              <a:t>Higher bit rate == higher perceptual quality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CBR: (constant bit rate): </a:t>
            </a:r>
            <a:r>
              <a:rPr lang="en-US" sz="3200" dirty="0">
                <a:solidFill>
                  <a:srgbClr val="000000"/>
                </a:solidFill>
              </a:rPr>
              <a:t>fixed bit-rate video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VBR:  (variable bit rate): </a:t>
            </a:r>
            <a:r>
              <a:rPr lang="en-US" sz="3200" dirty="0"/>
              <a:t>different parts of the video have different bit rates, e.g., changes in color, motion, etc.</a:t>
            </a:r>
          </a:p>
          <a:p>
            <a:pPr lvl="1">
              <a:buSzPct val="100000"/>
              <a:defRPr/>
            </a:pPr>
            <a:r>
              <a:rPr lang="en-US" sz="2800" dirty="0"/>
              <a:t>For VBR, we talk about </a:t>
            </a:r>
            <a:r>
              <a:rPr lang="en-US" sz="2800" dirty="0">
                <a:solidFill>
                  <a:srgbClr val="C00000"/>
                </a:solidFill>
              </a:rPr>
              <a:t>average bit-rate </a:t>
            </a:r>
            <a:r>
              <a:rPr lang="en-US" sz="2800" dirty="0"/>
              <a:t>over video’s duration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AFABE-7FEA-834D-8DBC-115E561C7577}"/>
              </a:ext>
            </a:extLst>
          </p:cNvPr>
          <p:cNvSpPr txBox="1"/>
          <p:nvPr/>
        </p:nvSpPr>
        <p:spPr>
          <a:xfrm>
            <a:off x="695826" y="5696098"/>
            <a:ext cx="1127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https://</a:t>
            </a:r>
            <a:r>
              <a:rPr lang="en-US" dirty="0" err="1">
                <a:latin typeface="Helvetica" pitchFamily="2" charset="0"/>
              </a:rPr>
              <a:t>blog.video.ibm.com</a:t>
            </a:r>
            <a:r>
              <a:rPr lang="en-US" dirty="0">
                <a:latin typeface="Helvetica" pitchFamily="2" charset="0"/>
              </a:rPr>
              <a:t>/streaming-video-tips/what-is-video-encoding-codecs-compression-techniques/</a:t>
            </a:r>
          </a:p>
        </p:txBody>
      </p:sp>
    </p:spTree>
    <p:extLst>
      <p:ext uri="{BB962C8B-B14F-4D97-AF65-F5344CB8AC3E}">
        <p14:creationId xmlns:p14="http://schemas.microsoft.com/office/powerpoint/2010/main" val="37916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7D71-C5FC-4041-B23D-F8AE4C10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multimedia: 3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6E75-4347-684A-9776-BB99C3D1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5317957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On-demand streamed video/audio</a:t>
            </a:r>
          </a:p>
          <a:p>
            <a:pPr lvl="1">
              <a:defRPr/>
            </a:pPr>
            <a:r>
              <a:rPr lang="en-US" sz="2800" dirty="0"/>
              <a:t>Can begin playout before downloading the entire file</a:t>
            </a:r>
          </a:p>
          <a:p>
            <a:pPr lvl="1">
              <a:defRPr/>
            </a:pPr>
            <a:r>
              <a:rPr lang="en-US" sz="2800" dirty="0"/>
              <a:t>Ful video/audio stored at the server: able to transmit faster than audio/video will be rendered (with storing/buffering at client)</a:t>
            </a:r>
          </a:p>
          <a:p>
            <a:pPr lvl="1">
              <a:defRPr/>
            </a:pPr>
            <a:r>
              <a:rPr lang="en-US" sz="2800" dirty="0"/>
              <a:t>e.g., Spotify, YouTube, Netflix</a:t>
            </a: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</a:rPr>
              <a:t>Conversational</a:t>
            </a:r>
            <a:r>
              <a:rPr lang="en-US" sz="3200" i="1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voice or video over IP</a:t>
            </a:r>
          </a:p>
          <a:p>
            <a:pPr lvl="1">
              <a:defRPr/>
            </a:pPr>
            <a:r>
              <a:rPr lang="en-US" sz="2800" dirty="0"/>
              <a:t>interactive human-to-human communication limits delay tolerance</a:t>
            </a:r>
          </a:p>
          <a:p>
            <a:pPr lvl="1">
              <a:defRPr/>
            </a:pPr>
            <a:r>
              <a:rPr lang="en-US" sz="2800" dirty="0"/>
              <a:t>e.g., Zoom, Google Stadia</a:t>
            </a: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</a:rPr>
              <a:t>Live streamed </a:t>
            </a:r>
            <a:r>
              <a:rPr lang="en-US" sz="3200" dirty="0"/>
              <a:t>audio, video</a:t>
            </a:r>
          </a:p>
          <a:p>
            <a:pPr lvl="1">
              <a:defRPr/>
            </a:pPr>
            <a:r>
              <a:rPr lang="en-US" sz="2800" dirty="0" err="1"/>
              <a:t>e.g</a:t>
            </a:r>
            <a:r>
              <a:rPr lang="en-US" sz="2800" dirty="0"/>
              <a:t>, sporting event on sky sports</a:t>
            </a:r>
          </a:p>
          <a:p>
            <a:pPr lvl="1">
              <a:defRPr/>
            </a:pPr>
            <a:r>
              <a:rPr lang="en-US" sz="2800" dirty="0"/>
              <a:t>Can buffer a little, but must be close to the “live edge”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4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673A-5DCE-A649-8405-D1303FB2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On-demand Video Streaming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5B270-DF0F-814A-A587-8CE898E1B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9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AC5B2FA-6FE9-469C-AEFC-644866258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Streaming (stored)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8341-808A-4B6C-BC5B-D8CEE46A8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690688"/>
            <a:ext cx="8802756" cy="49387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Media is prerecorded at different qualities</a:t>
            </a:r>
          </a:p>
          <a:p>
            <a:pPr lvl="1">
              <a:defRPr/>
            </a:pPr>
            <a:r>
              <a:rPr lang="en-US" sz="2800" dirty="0"/>
              <a:t>Available in storage at the server</a:t>
            </a:r>
          </a:p>
          <a:p>
            <a:pPr>
              <a:defRPr/>
            </a:pPr>
            <a:r>
              <a:rPr lang="en-US" sz="3200" dirty="0"/>
              <a:t>Client downloads an initial portion and starts viewing</a:t>
            </a:r>
          </a:p>
          <a:p>
            <a:pPr lvl="1">
              <a:defRPr/>
            </a:pPr>
            <a:r>
              <a:rPr lang="en-US" sz="2800" dirty="0"/>
              <a:t>The rest is downloaded as time progresses</a:t>
            </a:r>
          </a:p>
          <a:p>
            <a:pPr lvl="1">
              <a:defRPr/>
            </a:pPr>
            <a:r>
              <a:rPr lang="en-US" sz="2800" dirty="0"/>
              <a:t>No need for user to wait for entire content to be downloaded!</a:t>
            </a:r>
          </a:p>
          <a:p>
            <a:pPr>
              <a:defRPr/>
            </a:pPr>
            <a:r>
              <a:rPr lang="en-US" sz="3200" dirty="0"/>
              <a:t>Can change the quality of the content and where it’s fetched mid-stream</a:t>
            </a:r>
          </a:p>
          <a:p>
            <a:pPr lvl="1">
              <a:defRPr/>
            </a:pPr>
            <a:r>
              <a:rPr lang="en-US" sz="2800" dirty="0"/>
              <a:t>More on this soon</a:t>
            </a:r>
          </a:p>
          <a:p>
            <a:pPr>
              <a:defRPr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5A15B-006A-D840-80EC-A2FDF16C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998" y="1779959"/>
            <a:ext cx="2289256" cy="32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4754564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3133" y="369095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stored video</a:t>
            </a:r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4327526" y="4560889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3022601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2552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4689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966870" y="2498617"/>
            <a:ext cx="1957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 (e.g. bytes)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5975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streaming</a:t>
              </a:r>
              <a:r>
                <a:rPr lang="en-US" dirty="0">
                  <a:latin typeface="Arial"/>
                  <a:cs typeface="Arial"/>
                </a:rPr>
                <a:t>: at this time, client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5505451" y="3975101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5438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9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01423-0E5F-CD4E-958D-5FE9ACCB575B}"/>
              </a:ext>
            </a:extLst>
          </p:cNvPr>
          <p:cNvSpPr txBox="1"/>
          <p:nvPr/>
        </p:nvSpPr>
        <p:spPr>
          <a:xfrm>
            <a:off x="4503883" y="5847481"/>
            <a:ext cx="136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Server</a:t>
            </a:r>
          </a:p>
          <a:p>
            <a:pPr algn="l"/>
            <a:r>
              <a:rPr lang="en-US" dirty="0">
                <a:latin typeface="Helvetica" pitchFamily="2" charset="0"/>
              </a:rPr>
              <a:t>e.g. Netflix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402E6A5-E817-8A48-853D-11D29F1F643E}"/>
              </a:ext>
            </a:extLst>
          </p:cNvPr>
          <p:cNvSpPr txBox="1"/>
          <p:nvPr/>
        </p:nvSpPr>
        <p:spPr>
          <a:xfrm>
            <a:off x="9856787" y="2824094"/>
            <a:ext cx="1209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Client</a:t>
            </a:r>
          </a:p>
          <a:p>
            <a:pPr algn="l"/>
            <a:r>
              <a:rPr lang="en-US" dirty="0">
                <a:latin typeface="Helvetica" pitchFamily="2" charset="0"/>
              </a:rPr>
              <a:t>e.g., your phone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FFBA3-9266-E843-9A87-124839C6D00F}"/>
              </a:ext>
            </a:extLst>
          </p:cNvPr>
          <p:cNvSpPr txBox="1"/>
          <p:nvPr/>
        </p:nvSpPr>
        <p:spPr>
          <a:xfrm>
            <a:off x="2875547" y="1648326"/>
            <a:ext cx="130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Constant bit rate video</a:t>
            </a:r>
          </a:p>
        </p:txBody>
      </p:sp>
    </p:spTree>
    <p:extLst>
      <p:ext uri="{BB962C8B-B14F-4D97-AF65-F5344CB8AC3E}">
        <p14:creationId xmlns:p14="http://schemas.microsoft.com/office/powerpoint/2010/main" val="15755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1273" y="152676"/>
            <a:ext cx="10393317" cy="15170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stored video: challenges</a:t>
            </a:r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870063" y="1563689"/>
            <a:ext cx="10490664" cy="486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Continuous playout constraint</a:t>
            </a:r>
            <a:r>
              <a:rPr lang="en-US" sz="2800" dirty="0">
                <a:latin typeface="Helvetica" pitchFamily="2" charset="0"/>
              </a:rPr>
              <a:t>: once client playout begins, playback must match the original timing of the video (why?)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But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network delays are variable!</a:t>
            </a:r>
            <a:r>
              <a:rPr lang="en-US" sz="2800" dirty="0">
                <a:latin typeface="Helvetica" pitchFamily="2" charset="0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Clients have a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client-side buffer </a:t>
            </a:r>
            <a:r>
              <a:rPr lang="en-US" sz="2800" dirty="0">
                <a:latin typeface="Helvetica" pitchFamily="2" charset="0"/>
              </a:rPr>
              <a:t>of downloaded video to absorb variation in network conditions</a:t>
            </a:r>
          </a:p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Client interactivity: pause, fast-forward, rewind, jump through video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8</a:t>
            </a:fld>
            <a:endParaRPr lang="en-US" sz="1200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6A4EF-155E-D144-8FC8-408779EB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186" y="2586082"/>
            <a:ext cx="1758950" cy="9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6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4498976" y="1806576"/>
            <a:ext cx="4945063" cy="3209925"/>
            <a:chOff x="1874" y="1138"/>
            <a:chExt cx="3115" cy="202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0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983289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1198690" y="5261768"/>
            <a:ext cx="10231310" cy="1046161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sz="3500" dirty="0">
                <a:solidFill>
                  <a:srgbClr val="CC0000"/>
                </a:solidFill>
              </a:rPr>
              <a:t>Client-side buffering with playout delay: </a:t>
            </a:r>
          </a:p>
          <a:p>
            <a:pPr marL="0" indent="0">
              <a:buNone/>
              <a:defRPr/>
            </a:pPr>
            <a:r>
              <a:rPr lang="en-US" dirty="0"/>
              <a:t>compensate for network-added delays and variations in the delay</a:t>
            </a:r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51" y="298450"/>
            <a:ext cx="10429461" cy="12501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Scenario 1: Constant bit-rate video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1667</Words>
  <Application>Microsoft Macintosh PowerPoint</Application>
  <PresentationFormat>Widescreen</PresentationFormat>
  <Paragraphs>293</Paragraphs>
  <Slides>26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Helvetica</vt:lpstr>
      <vt:lpstr>Tahoma</vt:lpstr>
      <vt:lpstr>Times New Roman</vt:lpstr>
      <vt:lpstr>Office Theme</vt:lpstr>
      <vt:lpstr>The Application Layer: Video Streaming</vt:lpstr>
      <vt:lpstr>Quick recap of concepts</vt:lpstr>
      <vt:lpstr>Video codecs: terminology</vt:lpstr>
      <vt:lpstr>Networking multimedia: 3 types</vt:lpstr>
      <vt:lpstr>On-demand Video Streaming</vt:lpstr>
      <vt:lpstr>Streaming (stored) video</vt:lpstr>
      <vt:lpstr>Streaming stored video</vt:lpstr>
      <vt:lpstr>Streaming stored video: challenges</vt:lpstr>
      <vt:lpstr>Scenario 1: Constant bit-rate video</vt:lpstr>
      <vt:lpstr>Scenario 2: Small playout delay</vt:lpstr>
      <vt:lpstr>Client-side buffering, playout</vt:lpstr>
      <vt:lpstr>Client-side buffering, playout</vt:lpstr>
      <vt:lpstr>Client-side buffering, playout</vt:lpstr>
      <vt:lpstr>Client-side buffering, playout</vt:lpstr>
      <vt:lpstr>Adaptive bit–rate video</vt:lpstr>
      <vt:lpstr>Buffer-based bit-rate adaptation</vt:lpstr>
      <vt:lpstr>Buffer-based bit-rate adaptation</vt:lpstr>
      <vt:lpstr>Dynamic Adaptive Streaming over HTTP (DASH)</vt:lpstr>
      <vt:lpstr>Streaming multimedia with DASH</vt:lpstr>
      <vt:lpstr>DASH: Key ideas</vt:lpstr>
      <vt:lpstr>What does the manifest contain?</vt:lpstr>
      <vt:lpstr>Dynamic changes in stream quality</vt:lpstr>
      <vt:lpstr>Get stream from anywhere!</vt:lpstr>
      <vt:lpstr>DASH reference player</vt:lpstr>
      <vt:lpstr>DASH Summary</vt:lpstr>
      <vt:lpstr>              Server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2398</cp:revision>
  <dcterms:created xsi:type="dcterms:W3CDTF">2019-01-23T03:40:12Z</dcterms:created>
  <dcterms:modified xsi:type="dcterms:W3CDTF">2022-02-10T01:58:31Z</dcterms:modified>
</cp:coreProperties>
</file>