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21" r:id="rId2"/>
    <p:sldId id="673" r:id="rId3"/>
    <p:sldId id="404" r:id="rId4"/>
    <p:sldId id="953" r:id="rId5"/>
    <p:sldId id="688" r:id="rId6"/>
    <p:sldId id="690" r:id="rId7"/>
    <p:sldId id="687" r:id="rId8"/>
    <p:sldId id="691" r:id="rId9"/>
    <p:sldId id="693" r:id="rId10"/>
    <p:sldId id="1086" r:id="rId11"/>
    <p:sldId id="1084" r:id="rId12"/>
    <p:sldId id="623" r:id="rId13"/>
    <p:sldId id="963" r:id="rId14"/>
    <p:sldId id="628" r:id="rId15"/>
    <p:sldId id="1088" r:id="rId16"/>
    <p:sldId id="350" r:id="rId17"/>
    <p:sldId id="351" r:id="rId18"/>
    <p:sldId id="1225" r:id="rId19"/>
    <p:sldId id="376" r:id="rId20"/>
    <p:sldId id="355" r:id="rId21"/>
    <p:sldId id="1226" r:id="rId22"/>
    <p:sldId id="1227" r:id="rId23"/>
    <p:sldId id="1089" r:id="rId24"/>
    <p:sldId id="1223" r:id="rId25"/>
    <p:sldId id="1224" r:id="rId26"/>
    <p:sldId id="1228" r:id="rId27"/>
    <p:sldId id="1090" r:id="rId28"/>
    <p:sldId id="1229" r:id="rId29"/>
    <p:sldId id="1201" r:id="rId30"/>
    <p:sldId id="1220" r:id="rId31"/>
    <p:sldId id="1222" r:id="rId32"/>
    <p:sldId id="1221" r:id="rId33"/>
    <p:sldId id="322" r:id="rId34"/>
    <p:sldId id="1202" r:id="rId35"/>
    <p:sldId id="1203" r:id="rId36"/>
    <p:sldId id="1207" r:id="rId37"/>
    <p:sldId id="120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6"/>
    <p:restoredTop sz="94643"/>
  </p:normalViewPr>
  <p:slideViewPr>
    <p:cSldViewPr snapToGrid="0" snapToObjects="1">
      <p:cViewPr varScale="1">
        <p:scale>
          <a:sx n="106" d="100"/>
          <a:sy n="106" d="100"/>
        </p:scale>
        <p:origin x="18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is based on the existing Explicit Congestion Notification framework in TCP.</a:t>
            </a:r>
          </a:p>
          <a:p>
            <a:r>
              <a:rPr lang="en-US" dirty="0"/>
              <a:t>----- Meeting Notes (3/7/12 12:24) -----</a:t>
            </a:r>
          </a:p>
          <a:p>
            <a:r>
              <a:rPr lang="en-US" dirty="0"/>
              <a:t>Remember to mention "SAWTOOTH"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897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DCTCP is based on the existing Explicit Congestion Notification framework in TCP.</a:t>
            </a:r>
          </a:p>
          <a:p>
            <a:r>
              <a:rPr lang="en-US" dirty="0"/>
              <a:t>----- Meeting Notes (3/7/12 12:24) -----</a:t>
            </a:r>
          </a:p>
          <a:p>
            <a:r>
              <a:rPr lang="en-US" dirty="0"/>
              <a:t>Remember to mention "SAWTOOTH"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6EA2B-EFC1-4DB2-A297-B21C4C7A67B1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Start with: “</a:t>
            </a:r>
            <a:r>
              <a:rPr lang="en-US" sz="1200" dirty="0"/>
              <a:t>How can we extract multi-bit information from single-bit stream of ECN marks?”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- Standard deviation</a:t>
            </a:r>
            <a:r>
              <a:rPr lang="en-US" sz="1200" baseline="0" dirty="0"/>
              <a:t>: TCP (33.6KB), DCTCP (11.5KB)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0630E-C6A9-444B-A16B-2B64151D1DEE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230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very simple marking mechanism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not all the tunings other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aqms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have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 the source side, the source is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tryign</a:t>
            </a:r>
            <a:r>
              <a:rPr lang="en-US" dirty="0">
                <a:ea typeface="ＭＳ Ｐゴシック" charset="-128"/>
                <a:cs typeface="ＭＳ Ｐゴシック" charset="-128"/>
              </a:rPr>
              <a:t> to estimate the fraction of packets getting marked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using the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obs</a:t>
            </a:r>
            <a:r>
              <a:rPr lang="en-US" dirty="0">
                <a:ea typeface="ＭＳ Ｐゴシック" charset="-128"/>
                <a:cs typeface="ＭＳ Ｐゴシック" charset="-128"/>
              </a:rPr>
              <a:t> that there is a stream of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ecn</a:t>
            </a:r>
            <a:r>
              <a:rPr lang="en-US" dirty="0">
                <a:ea typeface="ＭＳ Ｐゴシック" charset="-128"/>
                <a:cs typeface="ＭＳ Ｐゴシック" charset="-128"/>
              </a:rPr>
              <a:t> marks coming back – more info in the stream than in any single bit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trying to maintain smooth rate variations to operate well even when using shallow buffers, and only a few flows (no stat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mux</a:t>
            </a:r>
            <a:r>
              <a:rPr lang="en-US" dirty="0">
                <a:ea typeface="ＭＳ Ｐゴシック" charset="-128"/>
                <a:cs typeface="ＭＳ Ｐゴシック" charset="-128"/>
              </a:rPr>
              <a:t>)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F over the last RTT.  In TCP there is always a way to get the next RTT from the window size.  Comes from the self-clocking of TCP.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ea typeface="ＭＳ Ｐゴシック" charset="-128"/>
                <a:cs typeface="ＭＳ Ｐゴシック" charset="-128"/>
              </a:rPr>
              <a:t>Only changing the decrease.  Simplest version – makes a lot of sense.  So generic could apply it to any algorithm – CTCP, CUBIC – how to cut its window leaving increase part to what it already does.   Have to be careful here. 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E4A6DD6-72AA-A648-96C7-19F688F76A4D}" type="slidenum">
              <a:rPr lang="en-US">
                <a:solidFill>
                  <a:prstClr val="black"/>
                </a:solidFill>
                <a:latin typeface="Calibri" charset="0"/>
                <a:ea typeface="Arial" charset="0"/>
                <a:cs typeface="Arial" charset="0"/>
              </a:rPr>
              <a:pPr/>
              <a:t>35</a:t>
            </a:fld>
            <a:endParaRPr lang="en-US">
              <a:solidFill>
                <a:prstClr val="black"/>
              </a:solidFill>
              <a:latin typeface="Calibri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6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Transport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D916-A47E-47E4-CD08-9023F1A92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0674-2CB9-14D4-6E5C-711F7D6A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impact of BDP &amp;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B04C-B1D0-6E60-65BC-3984E455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Utilization</a:t>
            </a:r>
          </a:p>
          <a:p>
            <a:r>
              <a:rPr lang="en-US" dirty="0"/>
              <a:t>Congestion window</a:t>
            </a:r>
          </a:p>
        </p:txBody>
      </p:sp>
    </p:spTree>
    <p:extLst>
      <p:ext uri="{BB962C8B-B14F-4D97-AF65-F5344CB8AC3E}">
        <p14:creationId xmlns:p14="http://schemas.microsoft.com/office/powerpoint/2010/main" val="368757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5B3C-A8A5-5A57-D230-0BA72E7F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Better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8692B-DA24-6A3F-3590-10F36A3DF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02505" cy="5087302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Fast retransmit:</a:t>
            </a:r>
            <a:r>
              <a:rPr lang="en-US" dirty="0"/>
              <a:t> (1) Immediately retransmit packet</a:t>
            </a:r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cwnd</a:t>
            </a:r>
            <a:r>
              <a:rPr lang="en-US" dirty="0"/>
              <a:t> reduction gentler than setting </a:t>
            </a:r>
            <a:r>
              <a:rPr lang="en-US" dirty="0" err="1"/>
              <a:t>cwnd</a:t>
            </a:r>
            <a:r>
              <a:rPr lang="en-US" dirty="0"/>
              <a:t> = 1; recover faster</a:t>
            </a:r>
          </a:p>
          <a:p>
            <a:pPr lvl="1"/>
            <a:r>
              <a:rPr lang="en-US" dirty="0"/>
              <a:t>Fast retransmit: </a:t>
            </a:r>
            <a:r>
              <a:rPr lang="en-US" dirty="0">
                <a:solidFill>
                  <a:srgbClr val="C00000"/>
                </a:solidFill>
              </a:rPr>
              <a:t>(2) reduce window to half of its current value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805921" y="4227513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151138" y="3903144"/>
            <a:ext cx="1439951" cy="10851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3" y="3968674"/>
            <a:ext cx="194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(2) 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New Reno </a:t>
            </a:r>
            <a:r>
              <a:rPr lang="en-US" sz="4200" dirty="0">
                <a:latin typeface="Helvetica" pitchFamily="2" charset="0"/>
              </a:rPr>
              <a:t>performs additive increase and multiplicative decrease of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algorithms. 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CCC9-26FD-1B52-D752-DCACDEFE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multiplicative decrease help?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FAA70-3F51-1455-63B9-535045853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Efficiency and Fairness</a:t>
            </a:r>
          </a:p>
          <a:p>
            <a:r>
              <a:rPr lang="en-US" dirty="0"/>
              <a:t>Chiu and Jain, “Increase and decrease algorithms for congestion avoidance”</a:t>
            </a:r>
          </a:p>
        </p:txBody>
      </p:sp>
    </p:spTree>
    <p:extLst>
      <p:ext uri="{BB962C8B-B14F-4D97-AF65-F5344CB8AC3E}">
        <p14:creationId xmlns:p14="http://schemas.microsoft.com/office/powerpoint/2010/main" val="283739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Efficient allocation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690687"/>
            <a:ext cx="5550574" cy="503078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/>
              <a:t>Don’t want sources to transmit either too slow or too fast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Slow: Underutilize the network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Fast: High delays, lose packets</a:t>
            </a:r>
          </a:p>
          <a:p>
            <a:pPr>
              <a:lnSpc>
                <a:spcPct val="80000"/>
              </a:lnSpc>
            </a:pPr>
            <a:r>
              <a:rPr lang="en-US" altLang="x-none" dirty="0"/>
              <a:t>Every endpoint is reacting</a:t>
            </a:r>
          </a:p>
          <a:p>
            <a:pPr lvl="1">
              <a:lnSpc>
                <a:spcPct val="80000"/>
              </a:lnSpc>
            </a:pPr>
            <a:r>
              <a:rPr lang="en-US" altLang="x-none" dirty="0"/>
              <a:t>May </a:t>
            </a:r>
            <a:r>
              <a:rPr lang="en-US" altLang="x-none" i="1" dirty="0"/>
              <a:t>all</a:t>
            </a:r>
            <a:r>
              <a:rPr lang="en-US" altLang="x-none" dirty="0"/>
              <a:t> under/overshoot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sym typeface="Symbol" charset="2"/>
              </a:rPr>
              <a:t>Large oscillations possible!</a:t>
            </a:r>
          </a:p>
          <a:p>
            <a:pPr>
              <a:lnSpc>
                <a:spcPct val="80000"/>
              </a:lnSpc>
            </a:pPr>
            <a:r>
              <a:rPr lang="en-US" altLang="x-none" dirty="0">
                <a:sym typeface="Symbol" charset="2"/>
              </a:rPr>
              <a:t>Optimal efficiency:</a:t>
            </a:r>
          </a:p>
          <a:p>
            <a:pPr lvl="1">
              <a:lnSpc>
                <a:spcPct val="80000"/>
              </a:lnSpc>
            </a:pPr>
            <a:r>
              <a:rPr lang="en-US" altLang="x-none" dirty="0">
                <a:sym typeface="Symbol" charset="2"/>
              </a:rPr>
              <a:t></a:t>
            </a:r>
            <a:r>
              <a:rPr lang="en-US" altLang="x-none" i="1" dirty="0">
                <a:latin typeface="Times New Roman" charset="0"/>
                <a:sym typeface="Symbol" charset="2"/>
              </a:rPr>
              <a:t>x</a:t>
            </a:r>
            <a:r>
              <a:rPr lang="en-US" altLang="x-none" i="1" baseline="-25000" dirty="0">
                <a:latin typeface="Times New Roman" charset="0"/>
                <a:sym typeface="Symbol" charset="2"/>
              </a:rPr>
              <a:t>i </a:t>
            </a:r>
            <a:r>
              <a:rPr lang="en-US" altLang="x-none" dirty="0">
                <a:latin typeface="Times New Roman" charset="0"/>
                <a:sym typeface="Symbol" charset="2"/>
              </a:rPr>
              <a:t>= </a:t>
            </a:r>
            <a:r>
              <a:rPr lang="en-US" altLang="x-none" i="1" dirty="0" err="1">
                <a:latin typeface="Times New Roman" charset="0"/>
                <a:sym typeface="Symbol" charset="2"/>
              </a:rPr>
              <a:t>X</a:t>
            </a:r>
            <a:r>
              <a:rPr lang="en-US" altLang="x-none" i="1" baseline="-25000" dirty="0" err="1">
                <a:latin typeface="Times New Roman" charset="0"/>
                <a:sym typeface="Symbol" charset="2"/>
              </a:rPr>
              <a:t>goal</a:t>
            </a:r>
            <a:r>
              <a:rPr lang="en-US" altLang="x-none" i="1" dirty="0">
                <a:latin typeface="Times New Roman" charset="0"/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e.g., link capacity</a:t>
            </a: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/>
              <a:t>Efficiency = 1 - distance from efficiency line</a:t>
            </a:r>
          </a:p>
        </p:txBody>
      </p:sp>
      <p:sp>
        <p:nvSpPr>
          <p:cNvPr id="532484" name="Line 4"/>
          <p:cNvSpPr>
            <a:spLocks noChangeShapeType="1"/>
          </p:cNvSpPr>
          <p:nvPr/>
        </p:nvSpPr>
        <p:spPr bwMode="auto">
          <a:xfrm flipH="1" flipV="1">
            <a:off x="6934200" y="1889125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485" name="Line 5"/>
          <p:cNvSpPr>
            <a:spLocks noChangeShapeType="1"/>
          </p:cNvSpPr>
          <p:nvPr/>
        </p:nvSpPr>
        <p:spPr bwMode="auto">
          <a:xfrm>
            <a:off x="6934200" y="4784725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489" name="Text Box 9"/>
          <p:cNvSpPr txBox="1">
            <a:spLocks noChangeArrowheads="1"/>
          </p:cNvSpPr>
          <p:nvPr/>
        </p:nvSpPr>
        <p:spPr bwMode="auto">
          <a:xfrm>
            <a:off x="7780339" y="49403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32490" name="Text Box 10"/>
          <p:cNvSpPr txBox="1">
            <a:spLocks noChangeArrowheads="1"/>
          </p:cNvSpPr>
          <p:nvPr/>
        </p:nvSpPr>
        <p:spPr bwMode="auto">
          <a:xfrm rot="16200000">
            <a:off x="6046202" y="347898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32503" name="Line 23"/>
          <p:cNvSpPr>
            <a:spLocks noChangeShapeType="1"/>
          </p:cNvSpPr>
          <p:nvPr/>
        </p:nvSpPr>
        <p:spPr bwMode="auto">
          <a:xfrm>
            <a:off x="6934200" y="2651125"/>
            <a:ext cx="213360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2504" name="Text Box 24"/>
          <p:cNvSpPr txBox="1">
            <a:spLocks noChangeArrowheads="1"/>
          </p:cNvSpPr>
          <p:nvPr/>
        </p:nvSpPr>
        <p:spPr bwMode="auto">
          <a:xfrm>
            <a:off x="8991600" y="3946525"/>
            <a:ext cx="114037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Efficiency</a:t>
            </a:r>
          </a:p>
          <a:p>
            <a:r>
              <a:rPr lang="en-US" altLang="x-none">
                <a:latin typeface="Times New Roman" charset="0"/>
              </a:rPr>
              <a:t>line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2505" name="Text Box 25"/>
          <p:cNvSpPr txBox="1">
            <a:spLocks noChangeArrowheads="1"/>
          </p:cNvSpPr>
          <p:nvPr/>
        </p:nvSpPr>
        <p:spPr bwMode="auto">
          <a:xfrm>
            <a:off x="7696200" y="1889126"/>
            <a:ext cx="15805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2 user example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2506" name="Text Box 26"/>
          <p:cNvSpPr txBox="1">
            <a:spLocks noChangeArrowheads="1"/>
          </p:cNvSpPr>
          <p:nvPr/>
        </p:nvSpPr>
        <p:spPr bwMode="auto">
          <a:xfrm>
            <a:off x="8229600" y="3184525"/>
            <a:ext cx="81112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overload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2507" name="Text Box 27"/>
          <p:cNvSpPr txBox="1">
            <a:spLocks noChangeArrowheads="1"/>
          </p:cNvSpPr>
          <p:nvPr/>
        </p:nvSpPr>
        <p:spPr bwMode="auto">
          <a:xfrm>
            <a:off x="7270751" y="4022725"/>
            <a:ext cx="90088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underload</a:t>
            </a:r>
            <a:endParaRPr lang="en-US" altLang="x-none" sz="1400" baseline="-250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nimBg="1"/>
      <p:bldP spid="532485" grpId="0" animBg="1"/>
      <p:bldP spid="532489" grpId="0"/>
      <p:bldP spid="532490" grpId="0"/>
      <p:bldP spid="532503" grpId="0" animBg="1"/>
      <p:bldP spid="532504" grpId="0"/>
      <p:bldP spid="532505" grpId="0"/>
      <p:bldP spid="532506" grpId="0"/>
      <p:bldP spid="5325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D7C1E-238E-9F45-B033-B0B705A00296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Fair allocation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169" y="1670050"/>
            <a:ext cx="5570512" cy="46863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x-none" dirty="0">
                <a:solidFill>
                  <a:srgbClr val="C00000"/>
                </a:solidFill>
              </a:rPr>
              <a:t>Max-min fairness</a:t>
            </a:r>
          </a:p>
          <a:p>
            <a:pPr>
              <a:lnSpc>
                <a:spcPct val="80000"/>
              </a:lnSpc>
            </a:pPr>
            <a:r>
              <a:rPr lang="en-US" altLang="x-none" dirty="0"/>
              <a:t>Flows which share the same bottleneck get the same amount of bandwidth</a:t>
            </a:r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 lvl="1">
              <a:lnSpc>
                <a:spcPct val="80000"/>
              </a:lnSpc>
            </a:pPr>
            <a:endParaRPr lang="en-US" altLang="x-none" dirty="0"/>
          </a:p>
          <a:p>
            <a:pPr>
              <a:lnSpc>
                <a:spcPct val="80000"/>
              </a:lnSpc>
            </a:pPr>
            <a:r>
              <a:rPr lang="en-US" altLang="x-none" dirty="0"/>
              <a:t>Fairness = 1 - distance from fairness line</a:t>
            </a:r>
          </a:p>
        </p:txBody>
      </p:sp>
      <p:sp>
        <p:nvSpPr>
          <p:cNvPr id="533508" name="Line 4"/>
          <p:cNvSpPr>
            <a:spLocks noChangeShapeType="1"/>
          </p:cNvSpPr>
          <p:nvPr/>
        </p:nvSpPr>
        <p:spPr bwMode="auto">
          <a:xfrm flipH="1" flipV="1">
            <a:off x="6932613" y="1889125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09" name="Line 5"/>
          <p:cNvSpPr>
            <a:spLocks noChangeShapeType="1"/>
          </p:cNvSpPr>
          <p:nvPr/>
        </p:nvSpPr>
        <p:spPr bwMode="auto">
          <a:xfrm>
            <a:off x="6932613" y="4784725"/>
            <a:ext cx="304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7778751" y="49403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 rot="16200000">
            <a:off x="6044614" y="3478980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33512" name="Line 8"/>
          <p:cNvSpPr>
            <a:spLocks noChangeShapeType="1"/>
          </p:cNvSpPr>
          <p:nvPr/>
        </p:nvSpPr>
        <p:spPr bwMode="auto">
          <a:xfrm flipH="1">
            <a:off x="6934200" y="2438400"/>
            <a:ext cx="2362200" cy="23622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33513" name="Text Box 9"/>
          <p:cNvSpPr txBox="1">
            <a:spLocks noChangeArrowheads="1"/>
          </p:cNvSpPr>
          <p:nvPr/>
        </p:nvSpPr>
        <p:spPr bwMode="auto">
          <a:xfrm>
            <a:off x="7694613" y="1889126"/>
            <a:ext cx="158056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2 user example</a:t>
            </a:r>
            <a:endParaRPr lang="en-US" altLang="x-none" baseline="-25000">
              <a:latin typeface="Times New Roman" charset="0"/>
            </a:endParaRP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7142164" y="2819401"/>
            <a:ext cx="856005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2 getting</a:t>
            </a:r>
          </a:p>
          <a:p>
            <a:r>
              <a:rPr lang="en-US" altLang="x-none" sz="1400">
                <a:latin typeface="Times New Roman" charset="0"/>
              </a:rPr>
              <a:t>too much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3515" name="Text Box 11"/>
          <p:cNvSpPr txBox="1">
            <a:spLocks noChangeArrowheads="1"/>
          </p:cNvSpPr>
          <p:nvPr/>
        </p:nvSpPr>
        <p:spPr bwMode="auto">
          <a:xfrm>
            <a:off x="8153400" y="4191001"/>
            <a:ext cx="86081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1 getting </a:t>
            </a:r>
          </a:p>
          <a:p>
            <a:r>
              <a:rPr lang="en-US" altLang="x-none" sz="1400">
                <a:latin typeface="Times New Roman" charset="0"/>
              </a:rPr>
              <a:t>too much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33516" name="Text Box 12"/>
          <p:cNvSpPr txBox="1">
            <a:spLocks noChangeArrowheads="1"/>
          </p:cNvSpPr>
          <p:nvPr/>
        </p:nvSpPr>
        <p:spPr bwMode="auto">
          <a:xfrm>
            <a:off x="9215439" y="2819400"/>
            <a:ext cx="9008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fairness</a:t>
            </a:r>
          </a:p>
          <a:p>
            <a:r>
              <a:rPr lang="en-US" altLang="x-none">
                <a:latin typeface="Times New Roman" charset="0"/>
              </a:rPr>
              <a:t>line</a:t>
            </a:r>
            <a:endParaRPr lang="en-US" altLang="x-none" baseline="-25000">
              <a:latin typeface="Times New Roman" charset="0"/>
            </a:endParaRPr>
          </a:p>
        </p:txBody>
      </p:sp>
      <p:graphicFrame>
        <p:nvGraphicFramePr>
          <p:cNvPr id="533518" name="Object 14"/>
          <p:cNvGraphicFramePr>
            <a:graphicFrameLocks noChangeAspect="1"/>
          </p:cNvGraphicFramePr>
          <p:nvPr/>
        </p:nvGraphicFramePr>
        <p:xfrm>
          <a:off x="1976438" y="3340056"/>
          <a:ext cx="2057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507960" progId="Equation.3">
                  <p:embed/>
                </p:oleObj>
              </mc:Choice>
              <mc:Fallback>
                <p:oleObj name="Equation" r:id="rId2" imgW="990360" imgH="507960" progId="Equation.3">
                  <p:embed/>
                  <p:pic>
                    <p:nvPicPr>
                      <p:cNvPr id="533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3340056"/>
                        <a:ext cx="2057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1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 animBg="1"/>
      <p:bldP spid="533509" grpId="0" animBg="1"/>
      <p:bldP spid="533510" grpId="0"/>
      <p:bldP spid="533511" grpId="0"/>
      <p:bldP spid="533512" grpId="0" animBg="1"/>
      <p:bldP spid="533513" grpId="0"/>
      <p:bldP spid="533514" grpId="0"/>
      <p:bldP spid="533515" grpId="0"/>
      <p:bldP spid="5335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EFE5-623E-EE21-3585-D2977507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transports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312CE-E245-36EA-D000-80CC1F1B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efficiency and fairness goals above, how should transports behave?</a:t>
            </a:r>
          </a:p>
          <a:p>
            <a:endParaRPr lang="en-US" dirty="0"/>
          </a:p>
          <a:p>
            <a:r>
              <a:rPr lang="en-US" dirty="0"/>
              <a:t>Consider x(t), window or rate of a source, evolving over time t</a:t>
            </a:r>
          </a:p>
          <a:p>
            <a:endParaRPr lang="en-US" dirty="0"/>
          </a:p>
          <a:p>
            <a:r>
              <a:rPr lang="en-US" dirty="0"/>
              <a:t>Assume discrete time steps. </a:t>
            </a:r>
          </a:p>
          <a:p>
            <a:r>
              <a:rPr lang="en-US" dirty="0"/>
              <a:t>x(t + 1) =  function of x(t), feedback from the network</a:t>
            </a:r>
          </a:p>
        </p:txBody>
      </p:sp>
    </p:spTree>
    <p:extLst>
      <p:ext uri="{BB962C8B-B14F-4D97-AF65-F5344CB8AC3E}">
        <p14:creationId xmlns:p14="http://schemas.microsoft.com/office/powerpoint/2010/main" val="15866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</a:t>
            </a:r>
            <a:r>
              <a:rPr lang="en-US" dirty="0"/>
              <a:t> control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14" y="1458227"/>
            <a:ext cx="8028736" cy="1746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217038"/>
            <a:ext cx="1055846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x</a:t>
            </a:r>
            <a:r>
              <a:rPr lang="en-US" sz="2800" baseline="-250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(t): window or rate of the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baseline="30000" dirty="0" err="1">
                <a:latin typeface="Helvetica" charset="0"/>
                <a:ea typeface="Helvetica" charset="0"/>
                <a:cs typeface="Helvetica" charset="0"/>
              </a:rPr>
              <a:t>th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user at time t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b</a:t>
            </a:r>
            <a:r>
              <a:rPr lang="en-US" sz="2800" baseline="-25000" dirty="0" err="1">
                <a:latin typeface="Helvetica" charset="0"/>
                <a:ea typeface="Helvetica" charset="0"/>
                <a:cs typeface="Helvetica" charset="0"/>
              </a:rPr>
              <a:t>D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: constant increase/decrease coefficients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Assumption: All users receive same network feedback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Binary 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feedback: sense congestion or available capacity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Assumption: All users increase or decrease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29150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slow start, additive </a:t>
            </a:r>
            <a:r>
              <a:rPr lang="en-US" dirty="0" err="1"/>
              <a:t>inc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69712-B3EE-877F-7BD9-921E798D6FCD}"/>
              </a:ext>
            </a:extLst>
          </p:cNvPr>
          <p:cNvSpPr txBox="1"/>
          <p:nvPr/>
        </p:nvSpPr>
        <p:spPr>
          <a:xfrm>
            <a:off x="8741455" y="293179"/>
            <a:ext cx="333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AI is slow.</a:t>
            </a:r>
          </a:p>
          <a:p>
            <a:r>
              <a:rPr lang="en-US" sz="2400" dirty="0">
                <a:latin typeface="Helvetica" pitchFamily="2" charset="0"/>
              </a:rPr>
              <a:t>Persistent connections</a:t>
            </a:r>
          </a:p>
          <a:p>
            <a:r>
              <a:rPr lang="en-US" sz="2400" dirty="0">
                <a:latin typeface="Helvetica" pitchFamily="2" charset="0"/>
              </a:rPr>
              <a:t>Large window sizes</a:t>
            </a:r>
          </a:p>
          <a:p>
            <a:r>
              <a:rPr lang="en-US" sz="2400" dirty="0">
                <a:latin typeface="Helvetica" pitchFamily="2" charset="0"/>
              </a:rPr>
              <a:t>Different laws to evolve congestion window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20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1" y="1371600"/>
            <a:ext cx="2105025" cy="2057400"/>
            <a:chOff x="3024" y="864"/>
            <a:chExt cx="1326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696" y="1248"/>
              <a:ext cx="654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(b</a:t>
              </a:r>
              <a:r>
                <a:rPr lang="en-US" altLang="x-none" baseline="-25000" dirty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x</a:t>
              </a:r>
              <a:r>
                <a:rPr lang="en-US" altLang="x-none" baseline="-25000" dirty="0">
                  <a:latin typeface="Times New Roman" charset="0"/>
                </a:rPr>
                <a:t>1</a:t>
              </a:r>
              <a:r>
                <a:rPr lang="en-US" altLang="x-none" dirty="0">
                  <a:latin typeface="Times New Roman" charset="0"/>
                </a:rPr>
                <a:t>+a</a:t>
              </a:r>
              <a:r>
                <a:rPr lang="en-US" altLang="x-none" baseline="-25000" dirty="0">
                  <a:latin typeface="Times New Roman" charset="0"/>
                </a:rPr>
                <a:t>I</a:t>
              </a:r>
              <a:r>
                <a:rPr lang="en-US" altLang="x-none" dirty="0">
                  <a:latin typeface="Times New Roman" charset="0"/>
                </a:rPr>
                <a:t>,</a:t>
              </a:r>
              <a:br>
                <a:rPr lang="en-US" altLang="x-none" dirty="0">
                  <a:latin typeface="Times New Roman" charset="0"/>
                </a:rPr>
              </a:br>
              <a:r>
                <a:rPr lang="en-US" altLang="x-none" dirty="0">
                  <a:latin typeface="Times New Roman" charset="0"/>
                </a:rPr>
                <a:t>b</a:t>
              </a:r>
              <a:r>
                <a:rPr lang="en-US" altLang="x-none" baseline="-25000" dirty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x</a:t>
              </a:r>
              <a:r>
                <a:rPr lang="en-US" altLang="x-none" baseline="-25000" dirty="0">
                  <a:latin typeface="Times New Roman" charset="0"/>
                </a:rPr>
                <a:t>2</a:t>
              </a:r>
              <a:r>
                <a:rPr lang="en-US" altLang="x-none" dirty="0">
                  <a:latin typeface="Times New Roman" charset="0"/>
                </a:rPr>
                <a:t>+a</a:t>
              </a:r>
              <a:r>
                <a:rPr lang="en-US" altLang="x-none" baseline="-25000" dirty="0">
                  <a:latin typeface="Times New Roman" charset="0"/>
                </a:rPr>
                <a:t>I</a:t>
              </a:r>
              <a:r>
                <a:rPr lang="en-US" altLang="x-none" dirty="0">
                  <a:latin typeface="Times New Roman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1: x</a:t>
            </a:r>
            <a:r>
              <a:rPr lang="en-US" altLang="x-none" baseline="-2500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444414" y="3385317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latin typeface="Times New Roman" charset="0"/>
              </a:rPr>
              <a:t>User 2: x</a:t>
            </a:r>
            <a:r>
              <a:rPr lang="en-US" altLang="x-none" baseline="-25000">
                <a:latin typeface="Times New Roman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742192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fairness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897683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400">
                <a:latin typeface="Times New Roman" charset="0"/>
              </a:rPr>
              <a:t>efficiency</a:t>
            </a:r>
          </a:p>
          <a:p>
            <a:r>
              <a:rPr lang="en-US" altLang="x-none" sz="1400">
                <a:latin typeface="Times New Roman" charset="0"/>
              </a:rPr>
              <a:t>line</a:t>
            </a:r>
            <a:endParaRPr lang="en-US" altLang="x-none" sz="1400" baseline="-25000">
              <a:latin typeface="Times New Roman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77906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dirty="0">
                <a:latin typeface="Times New Roman" charset="0"/>
              </a:rPr>
              <a:t>(x</a:t>
            </a:r>
            <a:r>
              <a:rPr lang="en-US" altLang="x-none" baseline="-25000" dirty="0">
                <a:latin typeface="Times New Roman" charset="0"/>
              </a:rPr>
              <a:t>1</a:t>
            </a:r>
            <a:r>
              <a:rPr lang="en-US" altLang="x-none" dirty="0">
                <a:latin typeface="Times New Roman" charset="0"/>
              </a:rPr>
              <a:t>,x</a:t>
            </a:r>
            <a:r>
              <a:rPr lang="en-US" altLang="x-none" baseline="-25000" dirty="0">
                <a:latin typeface="Times New Roman" charset="0"/>
              </a:rPr>
              <a:t>2</a:t>
            </a:r>
            <a:r>
              <a:rPr lang="en-US" altLang="x-none" dirty="0">
                <a:latin typeface="Times New Roman" charset="0"/>
              </a:rPr>
              <a:t>)</a:t>
            </a:r>
            <a:endParaRPr lang="en-US" altLang="x-none" baseline="-25000" dirty="0">
              <a:latin typeface="Times New Roman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1" y="2286000"/>
            <a:ext cx="1524000" cy="3429000"/>
            <a:chOff x="2400" y="1440"/>
            <a:chExt cx="960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dirty="0">
                  <a:latin typeface="Times New Roman" charset="0"/>
                </a:rPr>
                <a:t>(b</a:t>
              </a:r>
              <a:r>
                <a:rPr lang="en-US" altLang="x-none" baseline="-25000" dirty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x</a:t>
              </a:r>
              <a:r>
                <a:rPr lang="en-US" altLang="x-none" baseline="-25000" dirty="0">
                  <a:latin typeface="Times New Roman" charset="0"/>
                </a:rPr>
                <a:t>1</a:t>
              </a:r>
              <a:r>
                <a:rPr lang="en-US" altLang="x-none" dirty="0">
                  <a:latin typeface="Times New Roman" charset="0"/>
                </a:rPr>
                <a:t>,b</a:t>
              </a:r>
              <a:r>
                <a:rPr lang="en-US" altLang="x-none" baseline="-25000" dirty="0">
                  <a:latin typeface="Times New Roman" charset="0"/>
                </a:rPr>
                <a:t>D</a:t>
              </a:r>
              <a:r>
                <a:rPr lang="en-US" altLang="x-none" dirty="0">
                  <a:latin typeface="Times New Roman" charset="0"/>
                </a:rPr>
                <a:t>x</a:t>
              </a:r>
              <a:r>
                <a:rPr lang="en-US" altLang="x-none" baseline="-25000" dirty="0">
                  <a:latin typeface="Times New Roman" charset="0"/>
                </a:rPr>
                <a:t>2</a:t>
              </a:r>
              <a:r>
                <a:rPr lang="en-US" altLang="x-none" dirty="0">
                  <a:latin typeface="Times New Roman" charset="0"/>
                </a:rPr>
                <a:t>)</a:t>
              </a:r>
              <a:endParaRPr lang="en-US" altLang="x-none" baseline="-25000" dirty="0">
                <a:latin typeface="Times New Roman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altLang="x-none" dirty="0" err="1"/>
              <a:t>b</a:t>
            </a:r>
            <a:r>
              <a:rPr lang="en-US" altLang="x-none" baseline="-25000" dirty="0" err="1"/>
              <a:t>I</a:t>
            </a:r>
            <a:r>
              <a:rPr lang="en-US" altLang="x-none" dirty="0"/>
              <a:t> = 1, </a:t>
            </a:r>
            <a:r>
              <a:rPr lang="en-US" altLang="x-none" dirty="0" err="1"/>
              <a:t>a</a:t>
            </a:r>
            <a:r>
              <a:rPr lang="en-US" altLang="x-none" baseline="-25000" dirty="0" err="1"/>
              <a:t>D</a:t>
            </a:r>
            <a:r>
              <a:rPr lang="en-US" altLang="x-none" dirty="0"/>
              <a:t> = 0</a:t>
            </a:r>
          </a:p>
          <a:p>
            <a:endParaRPr lang="en-US" altLang="x-none" dirty="0"/>
          </a:p>
          <a:p>
            <a:r>
              <a:rPr lang="en-US" altLang="x-none" dirty="0"/>
              <a:t>Multiplicative decrease enables converging to fairness</a:t>
            </a:r>
          </a:p>
          <a:p>
            <a:endParaRPr lang="en-US" altLang="x-none" dirty="0"/>
          </a:p>
          <a:p>
            <a:r>
              <a:rPr lang="en-US" altLang="x-none" dirty="0"/>
              <a:t>Oscillates around the most efficient point</a:t>
            </a:r>
          </a:p>
          <a:p>
            <a:endParaRPr lang="en-US" altLang="x-none" dirty="0"/>
          </a:p>
          <a:p>
            <a:endParaRPr lang="en-US" altLang="x-none" dirty="0"/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increase, 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6D1CB9-5DC4-F8E9-7425-8183CD118F52}"/>
              </a:ext>
            </a:extLst>
          </p:cNvPr>
          <p:cNvCxnSpPr/>
          <p:nvPr/>
        </p:nvCxnSpPr>
        <p:spPr>
          <a:xfrm flipV="1">
            <a:off x="7078316" y="3253839"/>
            <a:ext cx="745284" cy="70262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4391E88-5CD9-9440-44C7-89C0C4FE0DF5}"/>
              </a:ext>
            </a:extLst>
          </p:cNvPr>
          <p:cNvSpPr/>
          <p:nvPr/>
        </p:nvSpPr>
        <p:spPr>
          <a:xfrm>
            <a:off x="7255382" y="3443783"/>
            <a:ext cx="348235" cy="36933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8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6814-BAA9-AB94-B345-CB9B41B7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Convergent doesn’t mean static</a:t>
            </a:r>
          </a:p>
        </p:txBody>
      </p:sp>
      <p:pic>
        <p:nvPicPr>
          <p:cNvPr id="5" name="Content Placeholder 4" descr="A diagram of a smoothness curve&#10;&#10;Description automatically generated">
            <a:extLst>
              <a:ext uri="{FF2B5EF4-FFF2-40B4-BE49-F238E27FC236}">
                <a16:creationId xmlns:a16="http://schemas.microsoft.com/office/drawing/2014/main" id="{C675CB98-46C1-3DCB-B391-22163CFC5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902" y="1690688"/>
            <a:ext cx="5805331" cy="4786852"/>
          </a:xfrm>
        </p:spPr>
      </p:pic>
    </p:spTree>
    <p:extLst>
      <p:ext uri="{BB962C8B-B14F-4D97-AF65-F5344CB8AC3E}">
        <p14:creationId xmlns:p14="http://schemas.microsoft.com/office/powerpoint/2010/main" val="380555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8295-8C2E-C3F3-7690-5DD2313E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models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DBC65-B410-B35D-2013-4A81DCB9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/>
          </a:bodyPr>
          <a:lstStyle/>
          <a:p>
            <a:r>
              <a:rPr lang="en-US" dirty="0"/>
              <a:t>Chiu and Jain’s model isn’t indicative of all TCP/AIMD behavior</a:t>
            </a:r>
          </a:p>
          <a:p>
            <a:pPr lvl="1"/>
            <a:r>
              <a:rPr lang="en-US" dirty="0"/>
              <a:t>But it’s “realistic” enough</a:t>
            </a:r>
          </a:p>
          <a:p>
            <a:pPr lvl="1"/>
            <a:r>
              <a:rPr lang="en-US" dirty="0"/>
              <a:t>Stands the test of time: many more sources, much higher bandwidth, …</a:t>
            </a:r>
          </a:p>
          <a:p>
            <a:r>
              <a:rPr lang="en-US" dirty="0"/>
              <a:t>Models should be simple</a:t>
            </a:r>
          </a:p>
          <a:p>
            <a:pPr lvl="1"/>
            <a:r>
              <a:rPr lang="en-US" dirty="0"/>
              <a:t>For us to work with</a:t>
            </a:r>
          </a:p>
          <a:p>
            <a:pPr lvl="1"/>
            <a:r>
              <a:rPr lang="en-US" dirty="0"/>
              <a:t>For others to understand</a:t>
            </a:r>
          </a:p>
          <a:p>
            <a:pPr lvl="1"/>
            <a:r>
              <a:rPr lang="en-US" dirty="0"/>
              <a:t>But they don’t have to mimic the “real” thing in every way</a:t>
            </a:r>
          </a:p>
          <a:p>
            <a:r>
              <a:rPr lang="en-US" dirty="0"/>
              <a:t>A real, complex model is likely useless, but a realistic, simple model might teach us something </a:t>
            </a:r>
          </a:p>
        </p:txBody>
      </p:sp>
    </p:spTree>
    <p:extLst>
      <p:ext uri="{BB962C8B-B14F-4D97-AF65-F5344CB8AC3E}">
        <p14:creationId xmlns:p14="http://schemas.microsoft.com/office/powerpoint/2010/main" val="371055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35D8-962F-609F-9D74-62D15BAC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TCP throughput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77CB-910E-9080-91F1-5920666BF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network characteristics, how quickly can TCP (New Reno) send data?</a:t>
            </a:r>
          </a:p>
          <a:p>
            <a:r>
              <a:rPr lang="en-US" dirty="0"/>
              <a:t>Mathis et al., “Macroscopic behavior of TCP congestion avoidance”</a:t>
            </a:r>
          </a:p>
        </p:txBody>
      </p:sp>
    </p:spTree>
    <p:extLst>
      <p:ext uri="{BB962C8B-B14F-4D97-AF65-F5344CB8AC3E}">
        <p14:creationId xmlns:p14="http://schemas.microsoft.com/office/powerpoint/2010/main" val="207403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827A-ABCD-8841-2024-9A9426B6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AIMD</a:t>
            </a: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D9B6ED7A-A9BD-CA31-DA88-FA64A18E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46" y="1876713"/>
            <a:ext cx="9900850" cy="4413250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4383B5DC-8964-6BB5-1151-D3851B5FD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4946073" cy="14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8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4039-D0FF-DE7C-1B98-136B5961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C9DF-CD0D-F9EC-F868-8197DEBC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has a </a:t>
            </a:r>
            <a:r>
              <a:rPr lang="en-US" sz="2400" dirty="0">
                <a:latin typeface="Courier" pitchFamily="2" charset="0"/>
              </a:rPr>
              <a:t>1/sqrt(p)</a:t>
            </a:r>
            <a:r>
              <a:rPr lang="en-US" dirty="0"/>
              <a:t> dependence on packet loss rate</a:t>
            </a:r>
          </a:p>
          <a:p>
            <a:endParaRPr lang="en-US" dirty="0"/>
          </a:p>
          <a:p>
            <a:r>
              <a:rPr lang="en-US" dirty="0"/>
              <a:t>RTT unfairness</a:t>
            </a:r>
          </a:p>
          <a:p>
            <a:pPr lvl="1"/>
            <a:r>
              <a:rPr lang="en-US" dirty="0"/>
              <a:t>Flows with a smaller RTT get better throughput (ramp up faster)</a:t>
            </a:r>
          </a:p>
          <a:p>
            <a:endParaRPr lang="en-US" dirty="0"/>
          </a:p>
          <a:p>
            <a:r>
              <a:rPr lang="en-US" dirty="0"/>
              <a:t>Engineering implications:</a:t>
            </a:r>
          </a:p>
          <a:p>
            <a:pPr lvl="1"/>
            <a:r>
              <a:rPr lang="en-US" dirty="0"/>
              <a:t>Split TCP (CDNs, data center frontends, …)</a:t>
            </a:r>
          </a:p>
          <a:p>
            <a:pPr lvl="1"/>
            <a:r>
              <a:rPr lang="en-US" dirty="0"/>
              <a:t>Special considerations for long-distance connections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2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17D7-5244-1EAA-B68B-F97CE3A2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Widely Deployed TCPs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B6D47-9363-3900-5E1E-441A89C81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4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D404-DCE0-4DB3-2D39-1731E405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86D61-0B31-E562-4312-E71DD3A31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Alizadeh et al.</a:t>
            </a:r>
          </a:p>
        </p:txBody>
      </p:sp>
    </p:spTree>
    <p:extLst>
      <p:ext uri="{BB962C8B-B14F-4D97-AF65-F5344CB8AC3E}">
        <p14:creationId xmlns:p14="http://schemas.microsoft.com/office/powerpoint/2010/main" val="135723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16FC-23EE-05DB-4BB9-4EC56520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1903-E7FB-6011-4C9E-FC149072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TCP: window evolution with all signals measured end to end</a:t>
            </a:r>
          </a:p>
          <a:p>
            <a:endParaRPr lang="en-US" dirty="0"/>
          </a:p>
          <a:p>
            <a:r>
              <a:rPr lang="en-US" dirty="0"/>
              <a:t>Data centers: hardware under single administrative control</a:t>
            </a:r>
          </a:p>
          <a:p>
            <a:pPr lvl="1"/>
            <a:r>
              <a:rPr lang="en-US" dirty="0"/>
              <a:t>Could network switches do better?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What if switches provided better feedback than loss?</a:t>
            </a:r>
          </a:p>
        </p:txBody>
      </p:sp>
    </p:spTree>
    <p:extLst>
      <p:ext uri="{BB962C8B-B14F-4D97-AF65-F5344CB8AC3E}">
        <p14:creationId xmlns:p14="http://schemas.microsoft.com/office/powerpoint/2010/main" val="4431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1"/>
          <p:cNvGrpSpPr/>
          <p:nvPr/>
        </p:nvGrpSpPr>
        <p:grpSpPr>
          <a:xfrm>
            <a:off x="8305800" y="3581400"/>
            <a:ext cx="274320" cy="274320"/>
            <a:chOff x="6934200" y="2667000"/>
            <a:chExt cx="274320" cy="274320"/>
          </a:xfrm>
          <a:effectLst/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Helvetica" pitchFamily="2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itchFamily="2" charset="0"/>
              </a:endParaRPr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8305800" y="35844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8305800" y="3581400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229600" y="3516868"/>
            <a:ext cx="35814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Helvetica" pitchFamily="2" charset="0"/>
            </a:endParaRPr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2444" y="58074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3322" y="2013744"/>
            <a:ext cx="915278" cy="9743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7070703" y="43740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81309" y="25009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80431" y="44958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5791200" y="40711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Helvetica" pitchFamily="2" charset="0"/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Helvetica" pitchFamily="2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646249" y="157102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254" y="5366544"/>
            <a:ext cx="1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08844" y="33208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Receiver</a:t>
            </a: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3770376" y="60540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3770376" y="22219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4802" y="3839139"/>
            <a:ext cx="1148799" cy="110284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724400" y="587758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ECN = Explicit Congestion Notification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44844" y="3124200"/>
            <a:ext cx="2850956" cy="2209800"/>
            <a:chOff x="76200" y="2819400"/>
            <a:chExt cx="2850956" cy="2209800"/>
          </a:xfrm>
        </p:grpSpPr>
        <p:sp>
          <p:nvSpPr>
            <p:cNvPr id="109" name="Rounded Rectangle 108"/>
            <p:cNvSpPr/>
            <p:nvPr/>
          </p:nvSpPr>
          <p:spPr>
            <a:xfrm>
              <a:off x="76200" y="2819400"/>
              <a:ext cx="2850956" cy="2209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16465" y="2828999"/>
              <a:ext cx="2616080" cy="2158154"/>
              <a:chOff x="88531" y="3983506"/>
              <a:chExt cx="3139559" cy="2590003"/>
            </a:xfrm>
          </p:grpSpPr>
          <p:sp>
            <p:nvSpPr>
              <p:cNvPr id="88" name="Line 4"/>
              <p:cNvSpPr>
                <a:spLocks noChangeShapeType="1"/>
              </p:cNvSpPr>
              <p:nvPr/>
            </p:nvSpPr>
            <p:spPr bwMode="auto">
              <a:xfrm>
                <a:off x="381000" y="6165850"/>
                <a:ext cx="2837870" cy="0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92" name="Line 5"/>
              <p:cNvSpPr>
                <a:spLocks noChangeShapeType="1"/>
              </p:cNvSpPr>
              <p:nvPr/>
            </p:nvSpPr>
            <p:spPr bwMode="auto">
              <a:xfrm>
                <a:off x="561976" y="4429220"/>
                <a:ext cx="0" cy="1916017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flipV="1">
                <a:off x="561976" y="4657819"/>
                <a:ext cx="657224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219200" y="4657819"/>
                <a:ext cx="0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219200" y="4657819"/>
                <a:ext cx="657224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876424" y="4657819"/>
                <a:ext cx="0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1876424" y="4657819"/>
                <a:ext cx="657224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33648" y="4657819"/>
                <a:ext cx="657224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 Box 6"/>
              <p:cNvSpPr txBox="1">
                <a:spLocks noChangeArrowheads="1"/>
              </p:cNvSpPr>
              <p:nvPr/>
            </p:nvSpPr>
            <p:spPr bwMode="auto">
              <a:xfrm>
                <a:off x="2472616" y="6164593"/>
                <a:ext cx="755474" cy="40891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Helvetica" pitchFamily="2" charset="0"/>
                    <a:ea typeface="Helvetica" charset="0"/>
                    <a:cs typeface="Helvetica" charset="0"/>
                  </a:rPr>
                  <a:t>Time</a:t>
                </a:r>
              </a:p>
            </p:txBody>
          </p:sp>
          <p:sp>
            <p:nvSpPr>
              <p:cNvPr id="105" name="Text Box 7"/>
              <p:cNvSpPr txBox="1">
                <a:spLocks noChangeArrowheads="1"/>
              </p:cNvSpPr>
              <p:nvPr/>
            </p:nvSpPr>
            <p:spPr bwMode="auto">
              <a:xfrm rot="16200000">
                <a:off x="-903003" y="4975040"/>
                <a:ext cx="2391983" cy="40891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Helvetica" pitchFamily="2" charset="0"/>
                    <a:ea typeface="Helvetica" charset="0"/>
                    <a:cs typeface="Helvetica" charset="0"/>
                  </a:rPr>
                  <a:t>Window Size (Rate)</a:t>
                </a: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2533648" y="4657819"/>
                <a:ext cx="0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5684232" y="1371600"/>
            <a:ext cx="4577938" cy="1516726"/>
            <a:chOff x="3855432" y="5036474"/>
            <a:chExt cx="4145568" cy="1516726"/>
          </a:xfrm>
        </p:grpSpPr>
        <p:sp>
          <p:nvSpPr>
            <p:cNvPr id="4" name="Rounded Rectangle 3"/>
            <p:cNvSpPr/>
            <p:nvPr/>
          </p:nvSpPr>
          <p:spPr>
            <a:xfrm>
              <a:off x="3855432" y="5036474"/>
              <a:ext cx="4145568" cy="15167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38600" y="5105399"/>
              <a:ext cx="39501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  <a:ea typeface="Helvetica" charset="0"/>
                  <a:cs typeface="Helvetica" charset="0"/>
                </a:rPr>
                <a:t>Additive Increase:	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rPr>
                <a:t>     W </a:t>
              </a:r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  <a:sym typeface="Wingdings" pitchFamily="2" charset="2"/>
                </a:rPr>
                <a:t> W+1 per round-trip time</a:t>
              </a:r>
              <a:endParaRPr lang="en-US" sz="2000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  <a:p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  <a:ea typeface="Helvetica" charset="0"/>
                  <a:cs typeface="Helvetica" charset="0"/>
                </a:rPr>
                <a:t>Multiplicative Decrease:	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rPr>
                <a:t>     W </a:t>
              </a:r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  <a:sym typeface="Wingdings" pitchFamily="2" charset="2"/>
                </a:rPr>
                <a:t> W/2 per drop or ECN mark</a:t>
              </a:r>
              <a:endParaRPr lang="en-US" sz="2000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57" name="Rectangle 163"/>
          <p:cNvSpPr>
            <a:spLocks noChangeArrowheads="1"/>
          </p:cNvSpPr>
          <p:nvPr/>
        </p:nvSpPr>
        <p:spPr bwMode="auto">
          <a:xfrm>
            <a:off x="6871062" y="407360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61" name="Rectangle 163"/>
          <p:cNvSpPr>
            <a:spLocks noChangeArrowheads="1"/>
          </p:cNvSpPr>
          <p:nvPr/>
        </p:nvSpPr>
        <p:spPr bwMode="auto">
          <a:xfrm>
            <a:off x="6642462" y="408630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6432550" y="408305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6236062" y="407995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6032500" y="40767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032131" y="2364469"/>
            <a:ext cx="4589343" cy="1911952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ln w="38100">
            <a:solidFill>
              <a:srgbClr val="FF660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68" name="Freeform 67"/>
          <p:cNvSpPr/>
          <p:nvPr/>
        </p:nvSpPr>
        <p:spPr>
          <a:xfrm flipV="1">
            <a:off x="4035111" y="4469819"/>
            <a:ext cx="4589343" cy="1911952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ln w="38100">
            <a:solidFill>
              <a:srgbClr val="0000FF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3999" y="3124200"/>
            <a:ext cx="2703109" cy="1313180"/>
            <a:chOff x="3810000" y="2819400"/>
            <a:chExt cx="2133600" cy="1313180"/>
          </a:xfrm>
        </p:grpSpPr>
        <p:grpSp>
          <p:nvGrpSpPr>
            <p:cNvPr id="8" name="Group 108"/>
            <p:cNvGrpSpPr/>
            <p:nvPr/>
          </p:nvGrpSpPr>
          <p:grpSpPr>
            <a:xfrm>
              <a:off x="3810000" y="2819400"/>
              <a:ext cx="2133600" cy="1143794"/>
              <a:chOff x="3962400" y="2667000"/>
              <a:chExt cx="2133600" cy="1143794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rot="16200000" flipH="1">
                <a:off x="4501515" y="3358515"/>
                <a:ext cx="792480" cy="110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5400000">
                <a:off x="4403330" y="3370661"/>
                <a:ext cx="796129" cy="84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3962400" y="2667000"/>
                <a:ext cx="213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Helvetica" pitchFamily="2" charset="0"/>
                    <a:ea typeface="Helvetica" charset="0"/>
                    <a:cs typeface="Helvetica" charset="0"/>
                  </a:rPr>
                  <a:t>ECN Mark (1 bit)</a:t>
                </a:r>
                <a:endParaRPr lang="en-US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4743450" y="3987800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536472" y="3987800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Explicit Congestion Notification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FCBCC-E026-4774-0C9A-06397C6C8318}"/>
              </a:ext>
            </a:extLst>
          </p:cNvPr>
          <p:cNvSpPr txBox="1"/>
          <p:nvPr/>
        </p:nvSpPr>
        <p:spPr>
          <a:xfrm>
            <a:off x="5535764" y="4872335"/>
            <a:ext cx="538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Queue size &gt; K,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mark</a:t>
            </a:r>
            <a:r>
              <a:rPr lang="en-US" sz="2400" dirty="0">
                <a:latin typeface="Helvetica" pitchFamily="2" charset="0"/>
              </a:rPr>
              <a:t> the packet.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73CA-1C05-118C-8833-34D8D170180F}"/>
              </a:ext>
            </a:extLst>
          </p:cNvPr>
          <p:cNvSpPr txBox="1"/>
          <p:nvPr/>
        </p:nvSpPr>
        <p:spPr>
          <a:xfrm>
            <a:off x="5081478" y="5337918"/>
            <a:ext cx="665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Example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Active Queue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01255-B2FB-520A-26B0-946BEDE63B2B}"/>
              </a:ext>
            </a:extLst>
          </p:cNvPr>
          <p:cNvSpPr txBox="1"/>
          <p:nvPr/>
        </p:nvSpPr>
        <p:spPr>
          <a:xfrm>
            <a:off x="10248596" y="5760945"/>
            <a:ext cx="179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(RED, PI, etc.)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794032"/>
      </p:ext>
    </p:extLst>
  </p:cSld>
  <p:clrMapOvr>
    <a:masterClrMapping/>
  </p:clrMapOvr>
  <p:transition spd="slow" advTm="662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2" grpId="0"/>
      <p:bldP spid="11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components of delay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4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47 0.18981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8" grpId="1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0D00-199E-D8F6-68FF-B45EC251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 set on the IP header by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6FF07-C8BC-68D0-40A8-785663EC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8EB04D2A-372C-0977-9479-5156A80C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605014"/>
            <a:ext cx="6197600" cy="2120501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74084FC-02BE-EA25-457D-5B36DFDCB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3792984"/>
            <a:ext cx="8280400" cy="28629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DCE2A7-7D5F-4C2A-65F5-3886B3EA1331}"/>
              </a:ext>
            </a:extLst>
          </p:cNvPr>
          <p:cNvSpPr/>
          <p:nvPr/>
        </p:nvSpPr>
        <p:spPr>
          <a:xfrm>
            <a:off x="5156200" y="4438873"/>
            <a:ext cx="1447800" cy="425227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3E5E4-7075-14A8-0901-3EF726FAEB53}"/>
              </a:ext>
            </a:extLst>
          </p:cNvPr>
          <p:cNvSpPr txBox="1"/>
          <p:nvPr/>
        </p:nvSpPr>
        <p:spPr>
          <a:xfrm>
            <a:off x="8953500" y="2827050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Dropped</a:t>
            </a:r>
            <a:r>
              <a:rPr lang="en-US" sz="2400" dirty="0">
                <a:latin typeface="Helvetica" pitchFamily="2" charset="0"/>
              </a:rPr>
              <a:t> if TCP sender is not ECN enabled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49F12F-5F27-CE7F-A46A-00FDB5C8F330}"/>
              </a:ext>
            </a:extLst>
          </p:cNvPr>
          <p:cNvCxnSpPr>
            <a:cxnSpLocks/>
          </p:cNvCxnSpPr>
          <p:nvPr/>
        </p:nvCxnSpPr>
        <p:spPr>
          <a:xfrm>
            <a:off x="8216900" y="3310017"/>
            <a:ext cx="9271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1"/>
          <p:cNvGrpSpPr/>
          <p:nvPr/>
        </p:nvGrpSpPr>
        <p:grpSpPr>
          <a:xfrm>
            <a:off x="8305800" y="3581400"/>
            <a:ext cx="274320" cy="274320"/>
            <a:chOff x="6934200" y="2667000"/>
            <a:chExt cx="274320" cy="274320"/>
          </a:xfrm>
          <a:effectLst/>
        </p:grpSpPr>
        <p:sp>
          <p:nvSpPr>
            <p:cNvPr id="80" name="Rectangle 163"/>
            <p:cNvSpPr>
              <a:spLocks noChangeArrowheads="1"/>
            </p:cNvSpPr>
            <p:nvPr/>
          </p:nvSpPr>
          <p:spPr bwMode="auto">
            <a:xfrm>
              <a:off x="6934200" y="2667000"/>
              <a:ext cx="274320" cy="274320"/>
            </a:xfrm>
            <a:prstGeom prst="rect">
              <a:avLst/>
            </a:prstGeom>
            <a:gradFill rotWithShape="1">
              <a:gsLst>
                <a:gs pos="0">
                  <a:srgbClr val="F75615">
                    <a:gamma/>
                    <a:shade val="46275"/>
                    <a:invGamma/>
                  </a:srgbClr>
                </a:gs>
                <a:gs pos="50000">
                  <a:srgbClr val="F75615"/>
                </a:gs>
                <a:gs pos="100000">
                  <a:srgbClr val="F75615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333399"/>
                </a:solidFill>
                <a:latin typeface="Helvetica" pitchFamily="2" charset="0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7005638" y="2733675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itchFamily="2" charset="0"/>
              </a:endParaRPr>
            </a:p>
          </p:txBody>
        </p:sp>
      </p:grpSp>
      <p:sp>
        <p:nvSpPr>
          <p:cNvPr id="60" name="Rectangle 163"/>
          <p:cNvSpPr>
            <a:spLocks noChangeArrowheads="1"/>
          </p:cNvSpPr>
          <p:nvPr/>
        </p:nvSpPr>
        <p:spPr bwMode="auto">
          <a:xfrm>
            <a:off x="8305800" y="3584448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59" name="Rectangle 163"/>
          <p:cNvSpPr>
            <a:spLocks noChangeArrowheads="1"/>
          </p:cNvSpPr>
          <p:nvPr/>
        </p:nvSpPr>
        <p:spPr bwMode="auto">
          <a:xfrm>
            <a:off x="8305800" y="3581400"/>
            <a:ext cx="274320" cy="27432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229600" y="3516868"/>
            <a:ext cx="35814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Helvetica" pitchFamily="2" charset="0"/>
            </a:endParaRPr>
          </a:p>
        </p:txBody>
      </p:sp>
      <p:pic>
        <p:nvPicPr>
          <p:cNvPr id="86" name="Picture 85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2444" y="5807472"/>
            <a:ext cx="915278" cy="974328"/>
          </a:xfrm>
          <a:prstGeom prst="rect">
            <a:avLst/>
          </a:prstGeom>
        </p:spPr>
      </p:pic>
      <p:pic>
        <p:nvPicPr>
          <p:cNvPr id="89" name="Picture 88" descr="server-gra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23322" y="2013744"/>
            <a:ext cx="915278" cy="9743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7070703" y="437405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981309" y="250090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80431" y="449580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5791200" y="407114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5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Helvetica" pitchFamily="2" charset="0"/>
              </a:endParaRPr>
            </a:p>
          </p:txBody>
        </p:sp>
        <p:sp>
          <p:nvSpPr>
            <p:cNvPr id="56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Helvetica" pitchFamily="2" charset="0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646249" y="157102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Sender 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7254" y="5366544"/>
            <a:ext cx="133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Sender 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608844" y="3320812"/>
            <a:ext cx="114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Receiver</a:t>
            </a:r>
          </a:p>
        </p:txBody>
      </p:sp>
      <p:sp>
        <p:nvSpPr>
          <p:cNvPr id="62" name="Rectangle 163"/>
          <p:cNvSpPr>
            <a:spLocks noChangeArrowheads="1"/>
          </p:cNvSpPr>
          <p:nvPr/>
        </p:nvSpPr>
        <p:spPr bwMode="auto">
          <a:xfrm>
            <a:off x="3770376" y="605409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58" name="Rectangle 163"/>
          <p:cNvSpPr>
            <a:spLocks noChangeArrowheads="1"/>
          </p:cNvSpPr>
          <p:nvPr/>
        </p:nvSpPr>
        <p:spPr bwMode="auto">
          <a:xfrm>
            <a:off x="3770376" y="2221992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pic>
        <p:nvPicPr>
          <p:cNvPr id="5" name="Picture 4" descr="serv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04802" y="3839139"/>
            <a:ext cx="1148799" cy="110284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724400" y="5877580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ECN = Explicit Congestion Notification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44844" y="3124200"/>
            <a:ext cx="2850956" cy="2209800"/>
            <a:chOff x="76200" y="2819400"/>
            <a:chExt cx="2850956" cy="2209800"/>
          </a:xfrm>
        </p:grpSpPr>
        <p:sp>
          <p:nvSpPr>
            <p:cNvPr id="109" name="Rounded Rectangle 108"/>
            <p:cNvSpPr/>
            <p:nvPr/>
          </p:nvSpPr>
          <p:spPr>
            <a:xfrm>
              <a:off x="76200" y="2819400"/>
              <a:ext cx="2850956" cy="22098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116465" y="2828999"/>
              <a:ext cx="2616080" cy="2158154"/>
              <a:chOff x="88531" y="3983506"/>
              <a:chExt cx="3139559" cy="2590003"/>
            </a:xfrm>
          </p:grpSpPr>
          <p:sp>
            <p:nvSpPr>
              <p:cNvPr id="88" name="Line 4"/>
              <p:cNvSpPr>
                <a:spLocks noChangeShapeType="1"/>
              </p:cNvSpPr>
              <p:nvPr/>
            </p:nvSpPr>
            <p:spPr bwMode="auto">
              <a:xfrm>
                <a:off x="381000" y="6165850"/>
                <a:ext cx="2837870" cy="0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  <p:sp>
            <p:nvSpPr>
              <p:cNvPr id="92" name="Line 5"/>
              <p:cNvSpPr>
                <a:spLocks noChangeShapeType="1"/>
              </p:cNvSpPr>
              <p:nvPr/>
            </p:nvSpPr>
            <p:spPr bwMode="auto">
              <a:xfrm>
                <a:off x="561976" y="4429220"/>
                <a:ext cx="0" cy="1916017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flipV="1">
                <a:off x="561976" y="4657819"/>
                <a:ext cx="657224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219200" y="4657819"/>
                <a:ext cx="0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1219200" y="4657819"/>
                <a:ext cx="657224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1876424" y="4657819"/>
                <a:ext cx="0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1876424" y="4657819"/>
                <a:ext cx="657224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33648" y="4657819"/>
                <a:ext cx="657224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 Box 6"/>
              <p:cNvSpPr txBox="1">
                <a:spLocks noChangeArrowheads="1"/>
              </p:cNvSpPr>
              <p:nvPr/>
            </p:nvSpPr>
            <p:spPr bwMode="auto">
              <a:xfrm>
                <a:off x="2472616" y="6164593"/>
                <a:ext cx="755474" cy="40891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Helvetica" pitchFamily="2" charset="0"/>
                    <a:ea typeface="Helvetica" charset="0"/>
                    <a:cs typeface="Helvetica" charset="0"/>
                  </a:rPr>
                  <a:t>Time</a:t>
                </a:r>
              </a:p>
            </p:txBody>
          </p:sp>
          <p:sp>
            <p:nvSpPr>
              <p:cNvPr id="105" name="Text Box 7"/>
              <p:cNvSpPr txBox="1">
                <a:spLocks noChangeArrowheads="1"/>
              </p:cNvSpPr>
              <p:nvPr/>
            </p:nvSpPr>
            <p:spPr bwMode="auto">
              <a:xfrm rot="16200000">
                <a:off x="-903003" y="4975040"/>
                <a:ext cx="2391983" cy="40891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6800" rIns="90000" bIns="46800" anchor="ctr">
                <a:prstTxWarp prst="textNoShape">
                  <a:avLst/>
                </a:prstTxWarp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sz="1600" dirty="0">
                    <a:solidFill>
                      <a:srgbClr val="000000"/>
                    </a:solidFill>
                    <a:latin typeface="Helvetica" pitchFamily="2" charset="0"/>
                    <a:ea typeface="Helvetica" charset="0"/>
                    <a:cs typeface="Helvetica" charset="0"/>
                  </a:rPr>
                  <a:t>Window Size (Rate)</a:t>
                </a:r>
              </a:p>
            </p:txBody>
          </p:sp>
          <p:cxnSp>
            <p:nvCxnSpPr>
              <p:cNvPr id="102" name="Straight Connector 101"/>
              <p:cNvCxnSpPr/>
              <p:nvPr/>
            </p:nvCxnSpPr>
            <p:spPr>
              <a:xfrm>
                <a:off x="2533648" y="4657819"/>
                <a:ext cx="0" cy="773018"/>
              </a:xfrm>
              <a:prstGeom prst="line">
                <a:avLst/>
              </a:prstGeom>
              <a:ln w="254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5684232" y="1371600"/>
            <a:ext cx="4577938" cy="1516726"/>
            <a:chOff x="3855432" y="5036474"/>
            <a:chExt cx="4145568" cy="1516726"/>
          </a:xfrm>
        </p:grpSpPr>
        <p:sp>
          <p:nvSpPr>
            <p:cNvPr id="4" name="Rounded Rectangle 3"/>
            <p:cNvSpPr/>
            <p:nvPr/>
          </p:nvSpPr>
          <p:spPr>
            <a:xfrm>
              <a:off x="3855432" y="5036474"/>
              <a:ext cx="4145568" cy="1516726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38600" y="5105399"/>
              <a:ext cx="395010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  <a:ea typeface="Helvetica" charset="0"/>
                  <a:cs typeface="Helvetica" charset="0"/>
                </a:rPr>
                <a:t>Additive Increase:	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rPr>
                <a:t>     W </a:t>
              </a:r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  <a:sym typeface="Wingdings" pitchFamily="2" charset="2"/>
                </a:rPr>
                <a:t> W+1 per round-trip time</a:t>
              </a:r>
              <a:endParaRPr lang="en-US" sz="2000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  <a:p>
              <a:r>
                <a:rPr lang="en-US" sz="2000" dirty="0">
                  <a:solidFill>
                    <a:srgbClr val="C00000"/>
                  </a:solidFill>
                  <a:latin typeface="Helvetica" pitchFamily="2" charset="0"/>
                  <a:ea typeface="Helvetica" charset="0"/>
                  <a:cs typeface="Helvetica" charset="0"/>
                </a:rPr>
                <a:t>Multiplicative Decrease:	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rPr>
                <a:t>     W </a:t>
              </a:r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  <a:sym typeface="Wingdings" pitchFamily="2" charset="2"/>
                </a:rPr>
                <a:t> W/2 per drop or ECN mark</a:t>
              </a:r>
              <a:endParaRPr lang="en-US" sz="2000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57" name="Rectangle 163"/>
          <p:cNvSpPr>
            <a:spLocks noChangeArrowheads="1"/>
          </p:cNvSpPr>
          <p:nvPr/>
        </p:nvSpPr>
        <p:spPr bwMode="auto">
          <a:xfrm>
            <a:off x="6871062" y="407360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61" name="Rectangle 163"/>
          <p:cNvSpPr>
            <a:spLocks noChangeArrowheads="1"/>
          </p:cNvSpPr>
          <p:nvPr/>
        </p:nvSpPr>
        <p:spPr bwMode="auto">
          <a:xfrm>
            <a:off x="6642462" y="408630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65" name="Rectangle 163"/>
          <p:cNvSpPr>
            <a:spLocks noChangeArrowheads="1"/>
          </p:cNvSpPr>
          <p:nvPr/>
        </p:nvSpPr>
        <p:spPr bwMode="auto">
          <a:xfrm>
            <a:off x="6432550" y="408305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66" name="Rectangle 163"/>
          <p:cNvSpPr>
            <a:spLocks noChangeArrowheads="1"/>
          </p:cNvSpPr>
          <p:nvPr/>
        </p:nvSpPr>
        <p:spPr bwMode="auto">
          <a:xfrm>
            <a:off x="6236062" y="407995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67" name="Rectangle 163"/>
          <p:cNvSpPr>
            <a:spLocks noChangeArrowheads="1"/>
          </p:cNvSpPr>
          <p:nvPr/>
        </p:nvSpPr>
        <p:spPr bwMode="auto">
          <a:xfrm>
            <a:off x="6032500" y="4076700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Helvetica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032131" y="2364469"/>
            <a:ext cx="4589343" cy="1911952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ln w="38100">
            <a:solidFill>
              <a:srgbClr val="FF660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68" name="Freeform 67"/>
          <p:cNvSpPr/>
          <p:nvPr/>
        </p:nvSpPr>
        <p:spPr>
          <a:xfrm flipV="1">
            <a:off x="4035111" y="4469819"/>
            <a:ext cx="4589343" cy="1911952"/>
          </a:xfrm>
          <a:custGeom>
            <a:avLst/>
            <a:gdLst>
              <a:gd name="connsiteX0" fmla="*/ 0 w 4589343"/>
              <a:gd name="connsiteY0" fmla="*/ 0 h 2079171"/>
              <a:gd name="connsiteX1" fmla="*/ 1430167 w 4589343"/>
              <a:gd name="connsiteY1" fmla="*/ 1504731 h 2079171"/>
              <a:gd name="connsiteX2" fmla="*/ 2380054 w 4589343"/>
              <a:gd name="connsiteY2" fmla="*/ 2016980 h 2079171"/>
              <a:gd name="connsiteX3" fmla="*/ 4589343 w 4589343"/>
              <a:gd name="connsiteY3" fmla="*/ 2070339 h 2079171"/>
              <a:gd name="connsiteX0" fmla="*/ 0 w 4589343"/>
              <a:gd name="connsiteY0" fmla="*/ 0 h 2073194"/>
              <a:gd name="connsiteX1" fmla="*/ 1419494 w 4589343"/>
              <a:gd name="connsiteY1" fmla="*/ 1621346 h 2073194"/>
              <a:gd name="connsiteX2" fmla="*/ 2380054 w 4589343"/>
              <a:gd name="connsiteY2" fmla="*/ 2016980 h 2073194"/>
              <a:gd name="connsiteX3" fmla="*/ 4589343 w 4589343"/>
              <a:gd name="connsiteY3" fmla="*/ 2070339 h 2073194"/>
              <a:gd name="connsiteX0" fmla="*/ 0 w 4589343"/>
              <a:gd name="connsiteY0" fmla="*/ 0 h 2098718"/>
              <a:gd name="connsiteX1" fmla="*/ 1419494 w 4589343"/>
              <a:gd name="connsiteY1" fmla="*/ 1621346 h 2098718"/>
              <a:gd name="connsiteX2" fmla="*/ 2123904 w 4589343"/>
              <a:gd name="connsiteY2" fmla="*/ 2063626 h 2098718"/>
              <a:gd name="connsiteX3" fmla="*/ 4589343 w 4589343"/>
              <a:gd name="connsiteY3" fmla="*/ 2070339 h 2098718"/>
              <a:gd name="connsiteX0" fmla="*/ 0 w 4589343"/>
              <a:gd name="connsiteY0" fmla="*/ 0 h 2126317"/>
              <a:gd name="connsiteX1" fmla="*/ 1045943 w 4589343"/>
              <a:gd name="connsiteY1" fmla="*/ 1248179 h 2126317"/>
              <a:gd name="connsiteX2" fmla="*/ 2123904 w 4589343"/>
              <a:gd name="connsiteY2" fmla="*/ 2063626 h 2126317"/>
              <a:gd name="connsiteX3" fmla="*/ 4589343 w 4589343"/>
              <a:gd name="connsiteY3" fmla="*/ 2070339 h 2126317"/>
              <a:gd name="connsiteX0" fmla="*/ 0 w 4589343"/>
              <a:gd name="connsiteY0" fmla="*/ 0 h 2089246"/>
              <a:gd name="connsiteX1" fmla="*/ 1045943 w 4589343"/>
              <a:gd name="connsiteY1" fmla="*/ 1248179 h 2089246"/>
              <a:gd name="connsiteX2" fmla="*/ 2123904 w 4589343"/>
              <a:gd name="connsiteY2" fmla="*/ 2005319 h 2089246"/>
              <a:gd name="connsiteX3" fmla="*/ 4589343 w 4589343"/>
              <a:gd name="connsiteY3" fmla="*/ 2070339 h 208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9343" h="2089246">
                <a:moveTo>
                  <a:pt x="0" y="0"/>
                </a:moveTo>
                <a:cubicBezTo>
                  <a:pt x="516745" y="584284"/>
                  <a:pt x="691959" y="913959"/>
                  <a:pt x="1045943" y="1248179"/>
                </a:cubicBezTo>
                <a:cubicBezTo>
                  <a:pt x="1399927" y="1582399"/>
                  <a:pt x="1533337" y="1868292"/>
                  <a:pt x="2123904" y="2005319"/>
                </a:cubicBezTo>
                <a:cubicBezTo>
                  <a:pt x="2714471" y="2142346"/>
                  <a:pt x="4589343" y="2070339"/>
                  <a:pt x="4589343" y="2070339"/>
                </a:cubicBezTo>
              </a:path>
            </a:pathLst>
          </a:custGeom>
          <a:ln w="38100">
            <a:solidFill>
              <a:srgbClr val="0000FF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333999" y="3124200"/>
            <a:ext cx="2703109" cy="1313180"/>
            <a:chOff x="3810000" y="2819400"/>
            <a:chExt cx="2133600" cy="1313180"/>
          </a:xfrm>
        </p:grpSpPr>
        <p:grpSp>
          <p:nvGrpSpPr>
            <p:cNvPr id="8" name="Group 108"/>
            <p:cNvGrpSpPr/>
            <p:nvPr/>
          </p:nvGrpSpPr>
          <p:grpSpPr>
            <a:xfrm>
              <a:off x="3810000" y="2819400"/>
              <a:ext cx="2133600" cy="1143794"/>
              <a:chOff x="3962400" y="2667000"/>
              <a:chExt cx="2133600" cy="1143794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rot="16200000" flipH="1">
                <a:off x="4501515" y="3358515"/>
                <a:ext cx="792480" cy="1104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rot="5400000">
                <a:off x="4403330" y="3370661"/>
                <a:ext cx="796129" cy="841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/>
            </p:nvSpPr>
            <p:spPr>
              <a:xfrm>
                <a:off x="3962400" y="2667000"/>
                <a:ext cx="2133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Helvetica" pitchFamily="2" charset="0"/>
                    <a:ea typeface="Helvetica" charset="0"/>
                    <a:cs typeface="Helvetica" charset="0"/>
                  </a:rPr>
                  <a:t>ECN Mark (1 bit)</a:t>
                </a:r>
                <a:endParaRPr lang="en-US" dirty="0">
                  <a:solidFill>
                    <a:prstClr val="black"/>
                  </a:solidFill>
                  <a:latin typeface="Helvetica" pitchFamily="2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93" name="Oval 92"/>
            <p:cNvSpPr/>
            <p:nvPr/>
          </p:nvSpPr>
          <p:spPr>
            <a:xfrm>
              <a:off x="4743450" y="3987800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536472" y="3987800"/>
              <a:ext cx="133350" cy="1447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Explicit Congestion Notification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FCBCC-E026-4774-0C9A-06397C6C8318}"/>
              </a:ext>
            </a:extLst>
          </p:cNvPr>
          <p:cNvSpPr txBox="1"/>
          <p:nvPr/>
        </p:nvSpPr>
        <p:spPr>
          <a:xfrm>
            <a:off x="5010276" y="5061120"/>
            <a:ext cx="6865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Receiver’s ACK echoes mark in TCP 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2795840"/>
      </p:ext>
    </p:extLst>
  </p:cSld>
  <p:clrMapOvr>
    <a:masterClrMapping/>
  </p:clrMapOvr>
  <p:transition spd="slow" advTm="662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2430-CA6D-2499-016F-3A8432CA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 on the TCP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DB57-E9F7-B43E-CCA3-09DD3AFB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F4C622EB-64BA-6CA6-8EDB-C82D372A1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05" y="1825625"/>
            <a:ext cx="10963589" cy="448818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10B4658-EED8-1FE1-8946-439269C969ED}"/>
              </a:ext>
            </a:extLst>
          </p:cNvPr>
          <p:cNvSpPr/>
          <p:nvPr/>
        </p:nvSpPr>
        <p:spPr>
          <a:xfrm>
            <a:off x="4905131" y="3822700"/>
            <a:ext cx="431800" cy="939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0A7A51-AE94-02B5-27D5-F70161F7B16C}"/>
              </a:ext>
            </a:extLst>
          </p:cNvPr>
          <p:cNvSpPr/>
          <p:nvPr/>
        </p:nvSpPr>
        <p:spPr>
          <a:xfrm>
            <a:off x="4577234" y="3822700"/>
            <a:ext cx="431800" cy="939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2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DCTCP: Main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multi-bit feedback from single-bit stream of ECN marks</a:t>
            </a:r>
          </a:p>
          <a:p>
            <a:pPr lvl="1"/>
            <a:r>
              <a:rPr lang="en-US" dirty="0"/>
              <a:t>Reduce window size based on </a:t>
            </a:r>
            <a:r>
              <a:rPr lang="en-US" b="1" dirty="0">
                <a:solidFill>
                  <a:srgbClr val="C00000"/>
                </a:solidFill>
              </a:rPr>
              <a:t>fraction</a:t>
            </a:r>
            <a:r>
              <a:rPr lang="en-US" b="1" dirty="0"/>
              <a:t> </a:t>
            </a:r>
            <a:r>
              <a:rPr lang="en-US" dirty="0"/>
              <a:t>of marked packets</a:t>
            </a:r>
          </a:p>
        </p:txBody>
      </p:sp>
    </p:spTree>
    <p:extLst>
      <p:ext uri="{BB962C8B-B14F-4D97-AF65-F5344CB8AC3E}">
        <p14:creationId xmlns:p14="http://schemas.microsoft.com/office/powerpoint/2010/main" val="1212787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33601" y="2227248"/>
          <a:ext cx="7932821" cy="1699192"/>
        </p:xfrm>
        <a:graphic>
          <a:graphicData uri="http://schemas.openxmlformats.org/drawingml/2006/table">
            <a:tbl>
              <a:tblPr/>
              <a:tblGrid>
                <a:gridCol w="241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ECN Marks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TCP 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DCTCP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1 0 1 1 1 1 0 1 1 1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D332F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D081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D081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40%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0 0 0 0 0 0 0 0 0 1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by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D081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50%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Cut window by 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D0811"/>
                          </a:solidFill>
                          <a:effectLst/>
                          <a:latin typeface="+mn-lt"/>
                          <a:ea typeface="Arial" charset="0"/>
                          <a:cs typeface="Arial" charset="0"/>
                        </a:rPr>
                        <a:t>5%</a:t>
                      </a:r>
                    </a:p>
                  </a:txBody>
                  <a:tcPr marL="110691" marR="110691" marT="55345" marB="553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1380487" y="60883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  <a:latin typeface="Helvetica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5855" y="4117883"/>
            <a:ext cx="8380371" cy="2618369"/>
            <a:chOff x="151854" y="4117882"/>
            <a:chExt cx="8380371" cy="2618369"/>
          </a:xfrm>
        </p:grpSpPr>
        <p:grpSp>
          <p:nvGrpSpPr>
            <p:cNvPr id="2" name="Group 1"/>
            <p:cNvGrpSpPr/>
            <p:nvPr/>
          </p:nvGrpSpPr>
          <p:grpSpPr>
            <a:xfrm>
              <a:off x="283589" y="4117882"/>
              <a:ext cx="8248636" cy="2618369"/>
              <a:chOff x="283589" y="4117882"/>
              <a:chExt cx="8248636" cy="2618369"/>
            </a:xfrm>
          </p:grpSpPr>
          <p:pic>
            <p:nvPicPr>
              <p:cNvPr id="6" name="Picture 5" descr="Picture1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83589" y="4130211"/>
                <a:ext cx="4097330" cy="2606040"/>
              </a:xfrm>
              <a:prstGeom prst="rect">
                <a:avLst/>
              </a:prstGeom>
            </p:spPr>
          </p:pic>
          <p:pic>
            <p:nvPicPr>
              <p:cNvPr id="8" name="Picture 7" descr="Picture2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442670" y="4117882"/>
                <a:ext cx="4089555" cy="2606040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151854" y="491484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-458092" y="5084078"/>
              <a:ext cx="176962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Window Size (Bytes)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3702371" y="5080904"/>
              <a:ext cx="176962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Window Size (Bytes)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9067" y="6402532"/>
              <a:ext cx="321733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Time (sec)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81647" y="6402532"/>
              <a:ext cx="321733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  <a:latin typeface="Helvetica" pitchFamily="2" charset="0"/>
                </a:rPr>
                <a:t>Time (sec)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16000" y="4150400"/>
              <a:ext cx="3217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Helvetica" pitchFamily="2" charset="0"/>
                </a:rPr>
                <a:t>TCP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1692" y="4158866"/>
              <a:ext cx="321733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  <a:latin typeface="Helvetica" pitchFamily="2" charset="0"/>
                </a:rPr>
                <a:t>DCTCP</a:t>
              </a:r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DCTCP: Main idea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2156164"/>
      </p:ext>
    </p:extLst>
  </p:cSld>
  <p:clrMapOvr>
    <a:masterClrMapping/>
  </p:clrMapOvr>
  <p:transition spd="slow" advTm="78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/>
          <p:cNvSpPr/>
          <p:nvPr/>
        </p:nvSpPr>
        <p:spPr>
          <a:xfrm>
            <a:off x="8991600" y="1066800"/>
            <a:ext cx="609600" cy="609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9296400" y="4343400"/>
            <a:ext cx="457200" cy="4572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plastic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Helvetica" pitchFamily="2" charset="0"/>
            </a:endParaRPr>
          </a:p>
        </p:txBody>
      </p:sp>
      <p:sp>
        <p:nvSpPr>
          <p:cNvPr id="31749" name="Content Placeholder 2"/>
          <p:cNvSpPr>
            <a:spLocks noGrp="1"/>
          </p:cNvSpPr>
          <p:nvPr>
            <p:ph idx="1"/>
          </p:nvPr>
        </p:nvSpPr>
        <p:spPr>
          <a:xfrm>
            <a:off x="735551" y="1638754"/>
            <a:ext cx="7353300" cy="10541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ea typeface="ＭＳ Ｐゴシック" charset="-128"/>
                <a:cs typeface="ＭＳ Ｐゴシック" charset="-128"/>
              </a:rPr>
              <a:t>Switch side:</a:t>
            </a:r>
          </a:p>
          <a:p>
            <a:pPr lvl="1" eaLnBrk="1" hangingPunct="1"/>
            <a:r>
              <a:rPr lang="en-US" sz="2400" dirty="0">
                <a:latin typeface="Helvetica" pitchFamily="2" charset="0"/>
              </a:rPr>
              <a:t> Mark packets when Queue Length &gt; K.</a:t>
            </a: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723900" y="2895601"/>
            <a:ext cx="10680700" cy="358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Helvetica" charset="0"/>
                <a:cs typeface="Helvetica" charset="0"/>
              </a:rPr>
              <a:t>Sender side:</a:t>
            </a:r>
            <a:endParaRPr lang="en-US" sz="3200" dirty="0">
              <a:solidFill>
                <a:srgbClr val="C00000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itchFamily="2" charset="0"/>
                <a:ea typeface="Helvetica" charset="0"/>
                <a:cs typeface="Helvetica" charset="0"/>
              </a:rPr>
              <a:t>Maintain running average of </a:t>
            </a:r>
            <a:r>
              <a:rPr lang="en-US" sz="2400" i="1" dirty="0">
                <a:solidFill>
                  <a:srgbClr val="000000"/>
                </a:solidFill>
                <a:latin typeface="Helvetica" pitchFamily="2" charset="0"/>
                <a:ea typeface="Helvetica" charset="0"/>
                <a:cs typeface="Helvetica" charset="0"/>
              </a:rPr>
              <a:t>fraction 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  <a:ea typeface="Helvetica" charset="0"/>
                <a:cs typeface="Helvetica" charset="0"/>
              </a:rPr>
              <a:t>of packets </a:t>
            </a:r>
            <a:r>
              <a:rPr lang="en-US" sz="2400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marked (</a:t>
            </a:r>
            <a:r>
              <a:rPr lang="el-GR" sz="2400" i="1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α</a:t>
            </a:r>
            <a:r>
              <a:rPr lang="en-US" sz="2400" dirty="0">
                <a:solidFill>
                  <a:prstClr val="black"/>
                </a:solidFill>
                <a:latin typeface="Helvetica" pitchFamily="2" charset="0"/>
                <a:ea typeface="Helvetica" charset="0"/>
                <a:cs typeface="Helvetica" charset="0"/>
              </a:rPr>
              <a:t>)</a:t>
            </a:r>
            <a:r>
              <a:rPr lang="en-US" sz="2400" dirty="0">
                <a:solidFill>
                  <a:srgbClr val="0000CC"/>
                </a:solidFill>
                <a:latin typeface="Helvetica" pitchFamily="2" charset="0"/>
                <a:ea typeface="Helvetica" charset="0"/>
                <a:cs typeface="Helvetica" charset="0"/>
              </a:rPr>
              <a:t>.</a:t>
            </a:r>
            <a:endParaRPr lang="en-US" sz="2400" dirty="0">
              <a:solidFill>
                <a:prstClr val="black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endParaRPr lang="en-US" dirty="0">
              <a:solidFill>
                <a:srgbClr val="000000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  <a:ea typeface="Helvetica" charset="0"/>
                <a:cs typeface="Helvetica" charset="0"/>
              </a:rPr>
              <a:t>                                                          </a:t>
            </a:r>
          </a:p>
          <a:p>
            <a:pPr marL="742950" lvl="1" indent="-285750" eaLnBrk="0" hangingPunct="0">
              <a:spcBef>
                <a:spcPct val="20000"/>
              </a:spcBef>
            </a:pPr>
            <a:endParaRPr lang="en-US" sz="1100" dirty="0">
              <a:solidFill>
                <a:srgbClr val="BD081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742950" lvl="1" indent="-285750" eaLnBrk="0" hangingPunct="0">
              <a:spcBef>
                <a:spcPct val="20000"/>
              </a:spcBef>
            </a:pPr>
            <a:r>
              <a:rPr lang="en-US" sz="1100" dirty="0">
                <a:solidFill>
                  <a:srgbClr val="BD0811"/>
                </a:solidFill>
                <a:latin typeface="Helvetica" pitchFamily="2" charset="0"/>
                <a:ea typeface="Helvetica" charset="0"/>
                <a:cs typeface="Helvetica" charset="0"/>
              </a:rPr>
              <a:t>                                                                                        </a:t>
            </a:r>
            <a:r>
              <a:rPr lang="en-US" dirty="0">
                <a:solidFill>
                  <a:srgbClr val="BD0811"/>
                </a:solidFill>
                <a:latin typeface="Helvetica" pitchFamily="2" charset="0"/>
                <a:ea typeface="Helvetica" charset="0"/>
                <a:cs typeface="Helvetica" charset="0"/>
              </a:rPr>
              <a:t> </a:t>
            </a:r>
            <a:endParaRPr lang="en-US" sz="700" dirty="0">
              <a:solidFill>
                <a:srgbClr val="BD081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700" dirty="0">
              <a:solidFill>
                <a:srgbClr val="BD081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700" dirty="0">
              <a:solidFill>
                <a:srgbClr val="BD081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</a:pPr>
            <a:endParaRPr lang="en-US" sz="700" dirty="0">
              <a:solidFill>
                <a:srgbClr val="BD081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solidFill>
                  <a:srgbClr val="BD0811"/>
                </a:solidFill>
                <a:latin typeface="Helvetica" pitchFamily="2" charset="0"/>
                <a:ea typeface="Helvetica" charset="0"/>
                <a:cs typeface="Helvetica" charset="0"/>
              </a:rPr>
              <a:t>Adaptive window decreases:</a:t>
            </a:r>
          </a:p>
          <a:p>
            <a:pPr marL="800100" lvl="1" indent="-342900" eaLnBrk="0" hangingPunct="0">
              <a:spcBef>
                <a:spcPct val="20000"/>
              </a:spcBef>
              <a:buFont typeface="Arial" charset="0"/>
              <a:buChar char="•"/>
            </a:pPr>
            <a:endParaRPr lang="en-US" sz="800" dirty="0">
              <a:solidFill>
                <a:srgbClr val="BD0811"/>
              </a:solidFill>
              <a:latin typeface="Helvetica" pitchFamily="2" charset="0"/>
              <a:ea typeface="Helvetica" charset="0"/>
              <a:cs typeface="Helvetica" charset="0"/>
            </a:endParaRPr>
          </a:p>
          <a:p>
            <a:pPr marL="1257300" lvl="2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" pitchFamily="2" charset="0"/>
                <a:ea typeface="Helvetica" charset="0"/>
                <a:cs typeface="Helvetica" charset="0"/>
              </a:rPr>
              <a:t>Note: decrease factor between 1 and 2.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72400" y="1138536"/>
            <a:ext cx="2514600" cy="1837729"/>
            <a:chOff x="6248400" y="1138535"/>
            <a:chExt cx="2514600" cy="1837729"/>
          </a:xfrm>
        </p:grpSpPr>
        <p:sp>
          <p:nvSpPr>
            <p:cNvPr id="31752" name="TextBox 7"/>
            <p:cNvSpPr txBox="1">
              <a:spLocks noChangeArrowheads="1"/>
            </p:cNvSpPr>
            <p:nvPr/>
          </p:nvSpPr>
          <p:spPr bwMode="auto">
            <a:xfrm>
              <a:off x="6248400" y="1143000"/>
              <a:ext cx="3689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Helvetica" pitchFamily="2" charset="0"/>
                </a:rPr>
                <a:t>B</a:t>
              </a:r>
            </a:p>
          </p:txBody>
        </p:sp>
        <p:sp>
          <p:nvSpPr>
            <p:cNvPr id="31755" name="TextBox 15"/>
            <p:cNvSpPr txBox="1">
              <a:spLocks noChangeArrowheads="1"/>
            </p:cNvSpPr>
            <p:nvPr/>
          </p:nvSpPr>
          <p:spPr bwMode="auto">
            <a:xfrm>
              <a:off x="7615989" y="1138535"/>
              <a:ext cx="36896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Helvetica" pitchFamily="2" charset="0"/>
                </a:rPr>
                <a:t>K</a:t>
              </a:r>
            </a:p>
          </p:txBody>
        </p:sp>
        <p:sp>
          <p:nvSpPr>
            <p:cNvPr id="31756" name="TextBox 16"/>
            <p:cNvSpPr txBox="1">
              <a:spLocks noChangeArrowheads="1"/>
            </p:cNvSpPr>
            <p:nvPr/>
          </p:nvSpPr>
          <p:spPr bwMode="auto">
            <a:xfrm>
              <a:off x="6785810" y="1276290"/>
              <a:ext cx="147587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</a:rPr>
                <a:t>Mark</a:t>
              </a:r>
              <a:endParaRPr lang="en-US" sz="2800" dirty="0">
                <a:solidFill>
                  <a:prstClr val="black"/>
                </a:solidFill>
                <a:latin typeface="Helvetica" pitchFamily="2" charset="0"/>
              </a:endParaRPr>
            </a:p>
          </p:txBody>
        </p:sp>
        <p:sp>
          <p:nvSpPr>
            <p:cNvPr id="31759" name="TextBox 14"/>
            <p:cNvSpPr txBox="1">
              <a:spLocks noChangeArrowheads="1"/>
            </p:cNvSpPr>
            <p:nvPr/>
          </p:nvSpPr>
          <p:spPr bwMode="auto">
            <a:xfrm>
              <a:off x="7972927" y="1197114"/>
              <a:ext cx="790073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</a:rPr>
                <a:t>Don’t 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Helvetica" pitchFamily="2" charset="0"/>
                </a:rPr>
                <a:t>Mark</a:t>
              </a:r>
            </a:p>
          </p:txBody>
        </p:sp>
        <p:grpSp>
          <p:nvGrpSpPr>
            <p:cNvPr id="8" name="Group 151"/>
            <p:cNvGrpSpPr>
              <a:grpSpLocks/>
            </p:cNvGrpSpPr>
            <p:nvPr/>
          </p:nvGrpSpPr>
          <p:grpSpPr bwMode="auto">
            <a:xfrm>
              <a:off x="6324601" y="1985665"/>
              <a:ext cx="2209800" cy="609600"/>
              <a:chOff x="4032" y="480"/>
              <a:chExt cx="768" cy="576"/>
            </a:xfrm>
            <a:gradFill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0" scaled="1"/>
            </a:gradFill>
          </p:grpSpPr>
          <p:sp>
            <p:nvSpPr>
              <p:cNvPr id="18" name="Freeform 152"/>
              <p:cNvSpPr>
                <a:spLocks/>
              </p:cNvSpPr>
              <p:nvPr/>
            </p:nvSpPr>
            <p:spPr bwMode="auto">
              <a:xfrm>
                <a:off x="4032" y="480"/>
                <a:ext cx="768" cy="576"/>
              </a:xfrm>
              <a:custGeom>
                <a:avLst/>
                <a:gdLst>
                  <a:gd name="T0" fmla="*/ 0 w 768"/>
                  <a:gd name="T1" fmla="*/ 0 h 576"/>
                  <a:gd name="T2" fmla="*/ 768 w 768"/>
                  <a:gd name="T3" fmla="*/ 0 h 576"/>
                  <a:gd name="T4" fmla="*/ 768 w 768"/>
                  <a:gd name="T5" fmla="*/ 576 h 576"/>
                  <a:gd name="T6" fmla="*/ 0 w 768"/>
                  <a:gd name="T7" fmla="*/ 576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576"/>
                  <a:gd name="T14" fmla="*/ 768 w 76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576">
                    <a:moveTo>
                      <a:pt x="0" y="0"/>
                    </a:moveTo>
                    <a:lnTo>
                      <a:pt x="768" y="0"/>
                    </a:lnTo>
                    <a:lnTo>
                      <a:pt x="768" y="576"/>
                    </a:lnTo>
                    <a:lnTo>
                      <a:pt x="0" y="576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srgbClr val="333399"/>
                  </a:solidFill>
                  <a:latin typeface="Helvetica" pitchFamily="2" charset="0"/>
                </a:endParaRPr>
              </a:p>
            </p:txBody>
          </p:sp>
          <p:sp>
            <p:nvSpPr>
              <p:cNvPr id="19" name="Line 153"/>
              <p:cNvSpPr>
                <a:spLocks noChangeShapeType="1"/>
              </p:cNvSpPr>
              <p:nvPr/>
            </p:nvSpPr>
            <p:spPr bwMode="auto">
              <a:xfrm>
                <a:off x="4721" y="653"/>
                <a:ext cx="0" cy="288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  <a:latin typeface="Helvetica" pitchFamily="2" charset="0"/>
                </a:endParaRPr>
              </a:p>
            </p:txBody>
          </p:sp>
        </p:grpSp>
        <p:cxnSp>
          <p:nvCxnSpPr>
            <p:cNvPr id="5" name="Straight Connector 4"/>
            <p:cNvCxnSpPr/>
            <p:nvPr/>
          </p:nvCxnSpPr>
          <p:spPr>
            <a:xfrm rot="5400000">
              <a:off x="7108658" y="2284449"/>
              <a:ext cx="138363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524000" y="1529834"/>
            <a:ext cx="2209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Helvetica" pitchFamily="2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524001" y="1720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Helvetica" pitchFamily="2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24001" y="17203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Helvetica" pitchFamily="2" charset="0"/>
              <a:cs typeface="Arial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prstClr val="black"/>
              </a:solidFill>
              <a:latin typeface="Helvetica" pitchFamily="2" charset="0"/>
            </a:endParaRP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2751960" y="4173864"/>
          <a:ext cx="7077841" cy="702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400" imgH="368300" progId="Equation.3">
                  <p:embed/>
                </p:oleObj>
              </mc:Choice>
              <mc:Fallback>
                <p:oleObj name="Equation" r:id="rId4" imgW="3708400" imgH="3683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960" y="4173864"/>
                        <a:ext cx="7077841" cy="7029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6064250" y="5282295"/>
          <a:ext cx="1912937" cy="73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500" imgH="368300" progId="Equation.3">
                  <p:embed/>
                </p:oleObj>
              </mc:Choice>
              <mc:Fallback>
                <p:oleObj name="Equation" r:id="rId6" imgW="952500" imgH="368300" progId="Equation.3">
                  <p:embed/>
                  <p:pic>
                    <p:nvPicPr>
                      <p:cNvPr id="7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5282295"/>
                        <a:ext cx="1912937" cy="739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ＭＳ Ｐゴシック" charset="-128"/>
                <a:cs typeface="ＭＳ Ｐゴシック" charset="-128"/>
              </a:rPr>
              <a:t>DCTCP algorithm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44C0D-6BF0-6263-593D-1524B0FD84DA}"/>
              </a:ext>
            </a:extLst>
          </p:cNvPr>
          <p:cNvSpPr txBox="1"/>
          <p:nvPr/>
        </p:nvSpPr>
        <p:spPr>
          <a:xfrm>
            <a:off x="8384006" y="4970136"/>
            <a:ext cx="33487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Reacting to and controlling queue size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distribution,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specifically, the region above 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518840"/>
      </p:ext>
    </p:extLst>
  </p:cSld>
  <p:clrMapOvr>
    <a:masterClrMapping/>
  </p:clrMapOvr>
  <p:transition advTm="97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2350168" y="4933361"/>
            <a:ext cx="3581400" cy="81681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" pitchFamily="2" charset="0"/>
                <a:ea typeface="Helvetica" charset="0"/>
                <a:cs typeface="Helvetica" charset="0"/>
              </a:rPr>
              <a:t>K &gt; (1/7) C x RTT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845968" y="4628560"/>
            <a:ext cx="2895600" cy="14478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" pitchFamily="2" charset="0"/>
                <a:ea typeface="Helvetica" charset="0"/>
                <a:cs typeface="Helvetica" charset="0"/>
              </a:rPr>
              <a:t>for TCP:</a:t>
            </a:r>
          </a:p>
          <a:p>
            <a:pPr algn="ctr"/>
            <a:r>
              <a:rPr lang="en-US" sz="2800" dirty="0">
                <a:latin typeface="Helvetica" pitchFamily="2" charset="0"/>
                <a:ea typeface="Helvetica" charset="0"/>
                <a:cs typeface="Helvetica" charset="0"/>
              </a:rPr>
              <a:t>K &gt; C x RTT</a:t>
            </a:r>
          </a:p>
        </p:txBody>
      </p:sp>
      <p:sp>
        <p:nvSpPr>
          <p:cNvPr id="46" name="Left-Right Arrow 45"/>
          <p:cNvSpPr/>
          <p:nvPr/>
        </p:nvSpPr>
        <p:spPr>
          <a:xfrm>
            <a:off x="6007768" y="5161960"/>
            <a:ext cx="762000" cy="304800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Helvetica" pitchFamily="2" charset="0"/>
              <a:ea typeface="Helvetica" charset="0"/>
              <a:cs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Setting parameters: Marking threshold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7840579" y="1257129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B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071811" y="1252664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K</a:t>
            </a:r>
          </a:p>
        </p:txBody>
      </p:sp>
      <p:grpSp>
        <p:nvGrpSpPr>
          <p:cNvPr id="19" name="Group 151"/>
          <p:cNvGrpSpPr>
            <a:grpSpLocks/>
          </p:cNvGrpSpPr>
          <p:nvPr/>
        </p:nvGrpSpPr>
        <p:grpSpPr bwMode="auto">
          <a:xfrm>
            <a:off x="7916780" y="1947393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20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Helvetica" pitchFamily="2" charset="0"/>
              </a:endParaRPr>
            </a:p>
          </p:txBody>
        </p:sp>
        <p:sp>
          <p:nvSpPr>
            <p:cNvPr id="21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 rot="5400000">
            <a:off x="8700838" y="2246177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803821" y="1592090"/>
            <a:ext cx="7209203" cy="3008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Helvetica" pitchFamily="2" charset="0"/>
              </a:rPr>
              <a:t>Tradeoff!</a:t>
            </a:r>
          </a:p>
          <a:p>
            <a:r>
              <a:rPr lang="en-US" dirty="0">
                <a:latin typeface="Helvetica" pitchFamily="2" charset="0"/>
              </a:rPr>
              <a:t>Mark too late: too much queueing &amp; pkt loss</a:t>
            </a:r>
          </a:p>
          <a:p>
            <a:r>
              <a:rPr lang="en-US" dirty="0">
                <a:latin typeface="Helvetica" pitchFamily="2" charset="0"/>
              </a:rPr>
              <a:t>Mark too early: queues too small,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lose throughput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How small can queues be without loss of throughput?</a:t>
            </a:r>
          </a:p>
          <a:p>
            <a:pPr>
              <a:buFont typeface="Arial"/>
              <a:buNone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27600" y="3144605"/>
            <a:ext cx="313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ea typeface="Helvetica" charset="0"/>
                <a:cs typeface="Helvetica" charset="0"/>
              </a:rPr>
              <a:t>Packets sent in this 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ea typeface="Helvetica" charset="0"/>
                <a:cs typeface="Helvetica" charset="0"/>
              </a:rPr>
              <a:t>RTT are marked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695434" y="3771728"/>
            <a:ext cx="1253961" cy="811531"/>
            <a:chOff x="9798700" y="4583259"/>
            <a:chExt cx="1253961" cy="811531"/>
          </a:xfrm>
        </p:grpSpPr>
        <p:sp>
          <p:nvSpPr>
            <p:cNvPr id="24" name="Oval 23"/>
            <p:cNvSpPr/>
            <p:nvPr/>
          </p:nvSpPr>
          <p:spPr>
            <a:xfrm>
              <a:off x="9798700" y="4583259"/>
              <a:ext cx="1253961" cy="81153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00CC"/>
              </a:solidFill>
            </a:ln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 prstMaterial="plastic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 flipH="1" flipV="1">
              <a:off x="10111871" y="5021609"/>
              <a:ext cx="152400" cy="0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0584268" y="5021609"/>
              <a:ext cx="152400" cy="0"/>
            </a:xfrm>
            <a:prstGeom prst="line">
              <a:avLst/>
            </a:prstGeom>
            <a:ln w="254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188071" y="5032794"/>
              <a:ext cx="473696" cy="0"/>
            </a:xfrm>
            <a:prstGeom prst="line">
              <a:avLst/>
            </a:prstGeom>
            <a:ln w="25400"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903" y="1573881"/>
            <a:ext cx="6697201" cy="1676401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How much buffering does DCTCP need for 100% throughput? </a:t>
            </a:r>
          </a:p>
          <a:p>
            <a:pPr>
              <a:buNone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366" y="2540907"/>
            <a:ext cx="7703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  <a:ea typeface="Helvetica" charset="0"/>
                <a:cs typeface="Helvetica" charset="0"/>
              </a:rPr>
              <a:t> Need to quantify queue size </a:t>
            </a:r>
            <a:r>
              <a:rPr lang="en-US" sz="2400" dirty="0">
                <a:solidFill>
                  <a:srgbClr val="BB0D18"/>
                </a:solidFill>
                <a:latin typeface="Helvetica" pitchFamily="2" charset="0"/>
                <a:ea typeface="Helvetica" charset="0"/>
                <a:cs typeface="Helvetica" charset="0"/>
              </a:rPr>
              <a:t>oscillations </a:t>
            </a:r>
            <a:r>
              <a:rPr lang="en-US" sz="2400" dirty="0">
                <a:latin typeface="Helvetica" pitchFamily="2" charset="0"/>
                <a:ea typeface="Helvetica" charset="0"/>
                <a:cs typeface="Helvetica" charset="0"/>
              </a:rPr>
              <a:t>(stability). 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438401" y="3307021"/>
            <a:ext cx="6886539" cy="3238620"/>
            <a:chOff x="1190661" y="3105090"/>
            <a:chExt cx="6886539" cy="3238620"/>
          </a:xfrm>
        </p:grpSpPr>
        <p:sp>
          <p:nvSpPr>
            <p:cNvPr id="7" name="TextBox 6"/>
            <p:cNvSpPr txBox="1"/>
            <p:nvPr/>
          </p:nvSpPr>
          <p:spPr>
            <a:xfrm>
              <a:off x="6584545" y="5943600"/>
              <a:ext cx="14926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  <a:ea typeface="Helvetica" charset="0"/>
                  <a:cs typeface="Helvetica" charset="0"/>
                </a:rPr>
                <a:t>Time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16200000" flipV="1">
              <a:off x="1592671" y="4713483"/>
              <a:ext cx="229996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742651" y="5861496"/>
              <a:ext cx="4343949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3806190" y="3895725"/>
              <a:ext cx="1489710" cy="10077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2742652" y="4162356"/>
              <a:ext cx="426774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190661" y="4659868"/>
              <a:ext cx="1704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  <a:ea typeface="Helvetica" charset="0"/>
                  <a:cs typeface="Helvetica" charset="0"/>
                </a:rPr>
                <a:t>(W*+1)(1-α/2)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6028" y="3962400"/>
              <a:ext cx="745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  <a:ea typeface="Helvetica" charset="0"/>
                  <a:cs typeface="Helvetica" charset="0"/>
                </a:rPr>
                <a:t>W*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05000" y="3105090"/>
              <a:ext cx="18436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  <a:ea typeface="Helvetica" charset="0"/>
                  <a:cs typeface="Helvetica" charset="0"/>
                </a:rPr>
                <a:t>Window Size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 flipH="1" flipV="1">
              <a:off x="3311100" y="4385839"/>
              <a:ext cx="1000388" cy="11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 flipV="1">
              <a:off x="4789627" y="4380773"/>
              <a:ext cx="1000388" cy="11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03276" y="3881134"/>
              <a:ext cx="1478524" cy="10013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81200" y="3669268"/>
              <a:ext cx="1704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  <a:ea typeface="Helvetica" charset="0"/>
                  <a:cs typeface="Helvetica" charset="0"/>
                </a:rPr>
                <a:t>W*+1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10800000">
              <a:off x="2744876" y="3883100"/>
              <a:ext cx="426552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743200" y="3875430"/>
              <a:ext cx="1066800" cy="7225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2731222" y="4899660"/>
              <a:ext cx="426774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7"/>
          <p:cNvSpPr txBox="1">
            <a:spLocks noChangeArrowheads="1"/>
          </p:cNvSpPr>
          <p:nvPr/>
        </p:nvSpPr>
        <p:spPr bwMode="auto">
          <a:xfrm>
            <a:off x="7840579" y="1257129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B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9071811" y="1252664"/>
            <a:ext cx="3689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K</a:t>
            </a:r>
          </a:p>
        </p:txBody>
      </p:sp>
      <p:grpSp>
        <p:nvGrpSpPr>
          <p:cNvPr id="33" name="Group 151"/>
          <p:cNvGrpSpPr>
            <a:grpSpLocks/>
          </p:cNvGrpSpPr>
          <p:nvPr/>
        </p:nvGrpSpPr>
        <p:grpSpPr bwMode="auto">
          <a:xfrm>
            <a:off x="7916780" y="1947393"/>
            <a:ext cx="22098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35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333399"/>
                </a:solidFill>
                <a:latin typeface="Helvetica" pitchFamily="2" charset="0"/>
              </a:endParaRPr>
            </a:p>
          </p:txBody>
        </p:sp>
        <p:sp>
          <p:nvSpPr>
            <p:cNvPr id="36" name="Line 153"/>
            <p:cNvSpPr>
              <a:spLocks noChangeShapeType="1"/>
            </p:cNvSpPr>
            <p:nvPr/>
          </p:nvSpPr>
          <p:spPr bwMode="auto">
            <a:xfrm>
              <a:off x="4721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37" name="Straight Connector 36"/>
          <p:cNvCxnSpPr/>
          <p:nvPr/>
        </p:nvCxnSpPr>
        <p:spPr>
          <a:xfrm rot="5400000">
            <a:off x="8700838" y="2246177"/>
            <a:ext cx="1383631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2971800" y="5562600"/>
            <a:ext cx="4495800" cy="914400"/>
            <a:chOff x="2438400" y="5105400"/>
            <a:chExt cx="4495800" cy="914400"/>
          </a:xfrm>
        </p:grpSpPr>
        <p:sp>
          <p:nvSpPr>
            <p:cNvPr id="22" name="Rectangle 21"/>
            <p:cNvSpPr/>
            <p:nvPr/>
          </p:nvSpPr>
          <p:spPr>
            <a:xfrm>
              <a:off x="2438400" y="5105400"/>
              <a:ext cx="4495800" cy="9144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  <a:ea typeface="Helvetica" charset="0"/>
                <a:cs typeface="Helvetica" charset="0"/>
              </a:endParaRPr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590800" y="5174041"/>
            <a:ext cx="4220473" cy="839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171700" imgH="431800" progId="Equation.3">
                    <p:embed/>
                  </p:oleObj>
                </mc:Choice>
                <mc:Fallback>
                  <p:oleObj name="Equation" r:id="rId2" imgW="2171700" imgH="431800" progId="Equation.3">
                    <p:embed/>
                    <p:pic>
                      <p:nvPicPr>
                        <p:cNvPr id="21" name="Object 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590800" y="5174041"/>
                          <a:ext cx="4220473" cy="8391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Buffering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583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</a:t>
            </a:r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BDP is a crucial value for 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Bandwidth-Delay Product (BDP) governs the window size of a single flow at steady state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  <a:p>
            <a:endParaRPr lang="en-US" dirty="0"/>
          </a:p>
          <a:p>
            <a:r>
              <a:rPr lang="en-US" dirty="0"/>
              <a:t>BDP is the ideal desired window size to use the full bottleneck link, without any queueing. </a:t>
            </a:r>
          </a:p>
          <a:p>
            <a:pPr lvl="1"/>
            <a:r>
              <a:rPr lang="en-US" dirty="0"/>
              <a:t>Accommodating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  <a:r>
              <a:rPr lang="en-US" dirty="0"/>
              <a:t>, also the min socket buffer size to use the bottleneck link fully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25.6|2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6071</TotalTime>
  <Words>1879</Words>
  <Application>Microsoft Macintosh PowerPoint</Application>
  <PresentationFormat>Widescreen</PresentationFormat>
  <Paragraphs>328</Paragraphs>
  <Slides>37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Calibri</vt:lpstr>
      <vt:lpstr>Courier</vt:lpstr>
      <vt:lpstr>Helvetica</vt:lpstr>
      <vt:lpstr>Symbol</vt:lpstr>
      <vt:lpstr>Times New Roman</vt:lpstr>
      <vt:lpstr>Office Theme</vt:lpstr>
      <vt:lpstr>Equation</vt:lpstr>
      <vt:lpstr>PowerPoint Presentation</vt:lpstr>
      <vt:lpstr>Review: slow start, additive inc</vt:lpstr>
      <vt:lpstr>The components of delay</vt:lpstr>
      <vt:lpstr>Bandwidth-Delay Product</vt:lpstr>
      <vt:lpstr>Steady state cwnd for a single flow</vt:lpstr>
      <vt:lpstr>The Bandwidth-Delay Product</vt:lpstr>
      <vt:lpstr>The Bandwidth-Delay Product</vt:lpstr>
      <vt:lpstr>Router buffers and the max cwnd</vt:lpstr>
      <vt:lpstr>BDP is a crucial value for a flow</vt:lpstr>
      <vt:lpstr>Demo of the impact of BDP &amp; B</vt:lpstr>
      <vt:lpstr>Detecting and Reacting Better to Packet Loss</vt:lpstr>
      <vt:lpstr>Can we detect loss earlier than RTO?</vt:lpstr>
      <vt:lpstr>Additive Increase/Multiplicative Decrease</vt:lpstr>
      <vt:lpstr>PowerPoint Presentation</vt:lpstr>
      <vt:lpstr>Why does multiplicative decrease help?</vt:lpstr>
      <vt:lpstr>Efficient allocation</vt:lpstr>
      <vt:lpstr>Fair allocation</vt:lpstr>
      <vt:lpstr>How should transports react?</vt:lpstr>
      <vt:lpstr>Linear control rules</vt:lpstr>
      <vt:lpstr>Additive increase, multiplicative decrease</vt:lpstr>
      <vt:lpstr>Convergent doesn’t mean static</vt:lpstr>
      <vt:lpstr>Simple models are useful</vt:lpstr>
      <vt:lpstr>Modeling TCP throughput</vt:lpstr>
      <vt:lpstr>Steady AIMD</vt:lpstr>
      <vt:lpstr>Implications</vt:lpstr>
      <vt:lpstr>Widely Deployed TCPs</vt:lpstr>
      <vt:lpstr>Data Center TCP</vt:lpstr>
      <vt:lpstr>Context</vt:lpstr>
      <vt:lpstr>Explicit Congestion Notification</vt:lpstr>
      <vt:lpstr>ECN set on the IP header by routers</vt:lpstr>
      <vt:lpstr>Explicit Congestion Notification</vt:lpstr>
      <vt:lpstr>ECN on the TCP header</vt:lpstr>
      <vt:lpstr>DCTCP: Main idea</vt:lpstr>
      <vt:lpstr>DCTCP: Main idea</vt:lpstr>
      <vt:lpstr>DCTCP algorithm</vt:lpstr>
      <vt:lpstr>Setting parameters: Marking threshold K</vt:lpstr>
      <vt:lpstr>Buffering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1628</cp:revision>
  <dcterms:created xsi:type="dcterms:W3CDTF">2018-09-05T17:47:04Z</dcterms:created>
  <dcterms:modified xsi:type="dcterms:W3CDTF">2024-02-07T04:29:14Z</dcterms:modified>
</cp:coreProperties>
</file>