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558" r:id="rId4"/>
    <p:sldId id="781" r:id="rId5"/>
    <p:sldId id="1264" r:id="rId6"/>
    <p:sldId id="783" r:id="rId7"/>
    <p:sldId id="784" r:id="rId8"/>
    <p:sldId id="785" r:id="rId9"/>
    <p:sldId id="786" r:id="rId10"/>
    <p:sldId id="562" r:id="rId11"/>
    <p:sldId id="788" r:id="rId12"/>
    <p:sldId id="789" r:id="rId13"/>
    <p:sldId id="790" r:id="rId14"/>
    <p:sldId id="564" r:id="rId15"/>
    <p:sldId id="566" r:id="rId16"/>
    <p:sldId id="791" r:id="rId17"/>
    <p:sldId id="607" r:id="rId18"/>
    <p:sldId id="608" r:id="rId19"/>
    <p:sldId id="610" r:id="rId20"/>
    <p:sldId id="611" r:id="rId21"/>
    <p:sldId id="793" r:id="rId22"/>
    <p:sldId id="727" r:id="rId23"/>
    <p:sldId id="728" r:id="rId24"/>
    <p:sldId id="729" r:id="rId25"/>
    <p:sldId id="730" r:id="rId26"/>
    <p:sldId id="655" r:id="rId27"/>
    <p:sldId id="798" r:id="rId28"/>
    <p:sldId id="796" r:id="rId29"/>
    <p:sldId id="797" r:id="rId30"/>
    <p:sldId id="794" r:id="rId31"/>
    <p:sldId id="1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/>
    <p:restoredTop sz="82993"/>
  </p:normalViewPr>
  <p:slideViewPr>
    <p:cSldViewPr snapToGrid="0" snapToObjects="1">
      <p:cViewPr varScale="1">
        <p:scale>
          <a:sx n="105" d="100"/>
          <a:sy n="105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6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Security: Introduction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3E6CA5-AFE0-4FCD-AFF9-522EA92F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Cryptography: Algorithms and Keys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3E40C2-8E42-4637-AFAA-23435AF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Cryptography requires both an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-/decryption algorithm and “keys”</a:t>
            </a:r>
          </a:p>
          <a:p>
            <a:pPr lvl="1"/>
            <a:r>
              <a:rPr lang="en-US" altLang="en-US" sz="2000" dirty="0"/>
              <a:t>Key is a string known only to Alice and Bob, which controls how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Algorithm</a:t>
            </a:r>
          </a:p>
          <a:p>
            <a:pPr lvl="1"/>
            <a:r>
              <a:rPr lang="en-US" altLang="en-US" sz="2000" dirty="0"/>
              <a:t>Should be public and known to all</a:t>
            </a:r>
          </a:p>
          <a:p>
            <a:pPr lvl="2"/>
            <a:r>
              <a:rPr lang="en-US" altLang="en-US" sz="1800" dirty="0"/>
              <a:t>Inspires trust that the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Keys:</a:t>
            </a:r>
          </a:p>
          <a:p>
            <a:pPr lvl="1"/>
            <a:r>
              <a:rPr lang="en-US" altLang="en-US" sz="2000" dirty="0"/>
              <a:t>Should be long enough to prevent easy breaking of the encryption</a:t>
            </a:r>
          </a:p>
          <a:p>
            <a:pPr lvl="1"/>
            <a:r>
              <a:rPr lang="en-US" altLang="en-US" sz="2000" dirty="0"/>
              <a:t>Should be short enough to keep algorithm efficient</a:t>
            </a:r>
          </a:p>
          <a:p>
            <a:pPr lvl="1"/>
            <a:r>
              <a:rPr lang="en-US" altLang="en-US" sz="2000" dirty="0"/>
              <a:t>Typical key lengths: 56-bit, 128-bit, 256-bit, 512-bit </a:t>
            </a:r>
          </a:p>
        </p:txBody>
      </p:sp>
    </p:spTree>
    <p:extLst>
      <p:ext uri="{BB962C8B-B14F-4D97-AF65-F5344CB8AC3E}">
        <p14:creationId xmlns:p14="http://schemas.microsoft.com/office/powerpoint/2010/main" val="385223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7" y="2928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851" y="4067176"/>
            <a:ext cx="9798423" cy="2453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symmetric key crypto</a:t>
            </a:r>
            <a:r>
              <a:rPr lang="en-US" sz="2400" dirty="0"/>
              <a:t>: Bob and Alice share same (symmetric) key: 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</a:rPr>
              <a:t>Q: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how do Bob and Alice agree on key value?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Key techniques of symmetric key crypto:</a:t>
            </a:r>
            <a:r>
              <a:rPr lang="en-US" sz="2400" i="1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Substitution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Permutation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070851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067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689350" y="1716089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666876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506789" y="2573339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532189" y="2582864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6624638" y="2571751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645276" y="2595564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4927601" y="2986089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3897314" y="2193926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762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8072439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5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6875464" y="1665289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7083425" y="2143126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1539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1879601" y="2643189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5274153" y="3149601"/>
            <a:ext cx="853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8213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</a:t>
            </a: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0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109538"/>
            <a:ext cx="7772400" cy="1143000"/>
          </a:xfrm>
        </p:spPr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2006" y="1121422"/>
            <a:ext cx="10439090" cy="1438919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monoalphabetic cipher: substitute one letter for another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Ex: Caesar cipher: </a:t>
            </a:r>
            <a:r>
              <a:rPr lang="en-US" altLang="en-US" dirty="0"/>
              <a:t>Each letter is replaced by a shift: </a:t>
            </a:r>
            <a:r>
              <a:rPr lang="en-US" altLang="en-US" dirty="0" err="1"/>
              <a:t>succ</a:t>
            </a:r>
            <a:r>
              <a:rPr lang="en-US" altLang="en-US" dirty="0"/>
              <a:t>(2), </a:t>
            </a:r>
            <a:r>
              <a:rPr lang="en-US" altLang="en-US" dirty="0" err="1"/>
              <a:t>pred</a:t>
            </a:r>
            <a:r>
              <a:rPr lang="en-US" altLang="en-US" dirty="0"/>
              <a:t>(3)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More generally, map letters to other letters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87705" y="2745388"/>
            <a:ext cx="6029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612081" y="3524850"/>
            <a:ext cx="6236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603750" y="3154962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621381" y="3154961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419933" y="4067176"/>
            <a:ext cx="4658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bob,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4056807" y="4492626"/>
            <a:ext cx="525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</a:t>
            </a:r>
            <a:r>
              <a:rPr lang="en-US" sz="2400" b="1" dirty="0" err="1">
                <a:latin typeface="Helvetica" pitchFamily="2" charset="0"/>
              </a:rPr>
              <a:t>nkn</a:t>
            </a:r>
            <a:r>
              <a:rPr lang="en-US" sz="2400" b="1" dirty="0">
                <a:latin typeface="Helvetica" pitchFamily="2" charset="0"/>
              </a:rPr>
              <a:t>,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708275" y="4002089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068182" y="5332414"/>
            <a:ext cx="10585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Key: </a:t>
            </a:r>
            <a:r>
              <a:rPr lang="en-US" sz="2800" dirty="0">
                <a:latin typeface="Helvetica" pitchFamily="2" charset="0"/>
              </a:rPr>
              <a:t>mapping from set of 26 letters to set of 26 letters</a:t>
            </a:r>
          </a:p>
        </p:txBody>
      </p:sp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5159" y="5428551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526AE-9E8E-8F40-9156-2244BD0D7FC7}"/>
              </a:ext>
            </a:extLst>
          </p:cNvPr>
          <p:cNvSpPr/>
          <p:nvPr/>
        </p:nvSpPr>
        <p:spPr>
          <a:xfrm>
            <a:off x="497727" y="5989860"/>
            <a:ext cx="103118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200" dirty="0">
                <a:latin typeface="Helvetica" pitchFamily="2" charset="0"/>
              </a:rPr>
              <a:t>Problem: Easy to break by analyzing statistical properties of written language</a:t>
            </a:r>
          </a:p>
        </p:txBody>
      </p:sp>
    </p:spTree>
    <p:extLst>
      <p:ext uri="{BB962C8B-B14F-4D97-AF65-F5344CB8AC3E}">
        <p14:creationId xmlns:p14="http://schemas.microsoft.com/office/powerpoint/2010/main" val="331689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5128" y="371468"/>
            <a:ext cx="10390093" cy="1143000"/>
          </a:xfrm>
        </p:spPr>
        <p:txBody>
          <a:bodyPr>
            <a:noAutofit/>
          </a:bodyPr>
          <a:lstStyle/>
          <a:p>
            <a:r>
              <a:rPr lang="en-US" dirty="0"/>
              <a:t>Polyalphabetic cipher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64853" y="1838332"/>
            <a:ext cx="9837151" cy="4648200"/>
          </a:xfrm>
        </p:spPr>
        <p:txBody>
          <a:bodyPr/>
          <a:lstStyle/>
          <a:p>
            <a:r>
              <a:rPr lang="en-US" dirty="0"/>
              <a:t>n substitution ciphers,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,…,M</a:t>
            </a:r>
            <a:r>
              <a:rPr lang="en-US" baseline="-25000" dirty="0"/>
              <a:t>n</a:t>
            </a:r>
          </a:p>
          <a:p>
            <a:r>
              <a:rPr lang="en-US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/>
            <a:endParaRPr lang="en-US" sz="2800" i="1" baseline="-25000" dirty="0">
              <a:solidFill>
                <a:srgbClr val="008000"/>
              </a:solidFill>
            </a:endParaRPr>
          </a:p>
          <a:p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the cyclic pattern</a:t>
            </a:r>
          </a:p>
        </p:txBody>
      </p:sp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55128" y="5200852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9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1BDDE3-C639-440D-890B-91C3B8AD1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Permutation-based ciphers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DB52B9D-4A64-49D9-BA00-A1AE4B06B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1099" y="1709738"/>
            <a:ext cx="10011619" cy="1143000"/>
          </a:xfrm>
        </p:spPr>
        <p:txBody>
          <a:bodyPr/>
          <a:lstStyle/>
          <a:p>
            <a:r>
              <a:rPr lang="en-US" altLang="en-US" sz="2400" dirty="0"/>
              <a:t>Instead of substituting letters in the plaintext, we change their order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7D41983-5870-40AA-A5A0-F95FF01F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862" y="2604022"/>
            <a:ext cx="16859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A N D R E W</a:t>
            </a:r>
          </a:p>
          <a:p>
            <a:pPr eaLnBrk="1" hangingPunct="1"/>
            <a:r>
              <a:rPr lang="en-US" altLang="en-US" sz="1800" u="sng" dirty="0">
                <a:solidFill>
                  <a:srgbClr val="7D0013"/>
                </a:solidFill>
                <a:latin typeface="Courier New" panose="02070309020205020404" pitchFamily="49" charset="0"/>
              </a:rPr>
              <a:t>1 4 2 5 3 6</a:t>
            </a:r>
            <a:endParaRPr lang="en-US" altLang="en-US" sz="1800" dirty="0">
              <a:solidFill>
                <a:srgbClr val="7D0013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t h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s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s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a m e s s a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g e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w o u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l d l </a:t>
            </a:r>
            <a:r>
              <a:rPr lang="en-US" altLang="en-US" sz="1800" dirty="0" err="1">
                <a:solidFill>
                  <a:srgbClr val="7D001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 k e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t o e n c r</a:t>
            </a:r>
          </a:p>
          <a:p>
            <a:pPr eaLnBrk="1" hangingPunct="1"/>
            <a:r>
              <a:rPr lang="en-US" altLang="en-US" sz="1800" dirty="0">
                <a:solidFill>
                  <a:srgbClr val="7D0013"/>
                </a:solidFill>
                <a:latin typeface="Courier New" panose="02070309020205020404" pitchFamily="49" charset="0"/>
              </a:rPr>
              <a:t>y p t n o w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47354B8-8D9C-4E36-B63F-95D8BF67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5143" y="2705045"/>
            <a:ext cx="62432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Key = ANDREW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(used to define a permutation based on alphabet order)</a:t>
            </a:r>
          </a:p>
          <a:p>
            <a:pPr eaLnBrk="1" hangingPunct="1"/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Plaintext = </a:t>
            </a:r>
            <a:r>
              <a:rPr lang="en-US" altLang="en-US" sz="2400" dirty="0" err="1">
                <a:solidFill>
                  <a:srgbClr val="7D0013"/>
                </a:solidFill>
              </a:rPr>
              <a:t>thisisamessageiwould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                  </a:t>
            </a:r>
            <a:r>
              <a:rPr lang="en-US" altLang="en-US" sz="2400" dirty="0" err="1">
                <a:solidFill>
                  <a:srgbClr val="7D0013"/>
                </a:solidFill>
              </a:rPr>
              <a:t>liketoencryptnow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Ciphertext = </a:t>
            </a:r>
            <a:r>
              <a:rPr lang="en-US" altLang="en-US" sz="2400" dirty="0" err="1">
                <a:solidFill>
                  <a:srgbClr val="7D0013"/>
                </a:solidFill>
              </a:rPr>
              <a:t>tiihssaesmsagioewul</a:t>
            </a:r>
            <a:endParaRPr lang="en-US" altLang="en-US" sz="2400" dirty="0">
              <a:solidFill>
                <a:srgbClr val="7D0013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</a:rPr>
              <a:t>                     </a:t>
            </a:r>
            <a:r>
              <a:rPr lang="en-US" altLang="en-US" sz="2400" dirty="0" err="1">
                <a:solidFill>
                  <a:srgbClr val="7D0013"/>
                </a:solidFill>
              </a:rPr>
              <a:t>lkdietecdnrytopnw</a:t>
            </a:r>
            <a:endParaRPr lang="en-US" altLang="en-US" sz="2400" dirty="0">
              <a:solidFill>
                <a:srgbClr val="7D0013"/>
              </a:solidFill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9C0A17C-250D-41C5-A79A-9B0E7143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808" y="6172200"/>
            <a:ext cx="933691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400" dirty="0"/>
              <a:t>Also possible to break by analyzing structure of language</a:t>
            </a:r>
          </a:p>
        </p:txBody>
      </p:sp>
    </p:spTree>
    <p:extLst>
      <p:ext uri="{BB962C8B-B14F-4D97-AF65-F5344CB8AC3E}">
        <p14:creationId xmlns:p14="http://schemas.microsoft.com/office/powerpoint/2010/main" val="268468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342E74-1310-4870-8B7D-FBD58CAD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Encryption in practice</a:t>
            </a:r>
            <a:endParaRPr lang="en-US" altLang="en-US" sz="3200" i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097F68-DFDC-4B80-9D18-3BD7F61AC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6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actual encryption algorithms use a complex combination of substitution and permutation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Data Encryption Standard (DES)</a:t>
            </a:r>
          </a:p>
          <a:p>
            <a:pPr lvl="2"/>
            <a:r>
              <a:rPr lang="en-US" altLang="en-US" dirty="0"/>
              <a:t>Multiple iterations of substitution and transposition using a 56-bit key</a:t>
            </a:r>
          </a:p>
          <a:p>
            <a:pPr lvl="2"/>
            <a:r>
              <a:rPr lang="en-US" altLang="en-US" dirty="0"/>
              <a:t>designed by IBM with input from the NSA</a:t>
            </a:r>
          </a:p>
          <a:p>
            <a:pPr lvl="1"/>
            <a:r>
              <a:rPr lang="en-US" altLang="en-US" dirty="0"/>
              <a:t>International Data Encryption Algorithm (IDEA)</a:t>
            </a:r>
          </a:p>
          <a:p>
            <a:pPr lvl="2"/>
            <a:r>
              <a:rPr lang="en-US" altLang="en-US" dirty="0"/>
              <a:t>uses a 128-bit key</a:t>
            </a:r>
          </a:p>
          <a:p>
            <a:pPr lvl="1"/>
            <a:r>
              <a:rPr lang="en-US" altLang="en-US" dirty="0"/>
              <a:t>Advanced Encryption Standard (AES)</a:t>
            </a:r>
          </a:p>
        </p:txBody>
      </p:sp>
    </p:spTree>
    <p:extLst>
      <p:ext uri="{BB962C8B-B14F-4D97-AF65-F5344CB8AC3E}">
        <p14:creationId xmlns:p14="http://schemas.microsoft.com/office/powerpoint/2010/main" val="9777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CAC-C8FB-7F45-AD47-1ACB3BA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Block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E3C-8A93-164A-B298-4E5A1906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9021D4-96CC-4289-834F-7CC9961E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types of symmetric ciphers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E23543C-BA07-4FC4-BCFE-4CAAEC8D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Stream ciphers</a:t>
            </a:r>
          </a:p>
          <a:p>
            <a:pPr lvl="1"/>
            <a:r>
              <a:rPr lang="en-US" altLang="en-US" dirty="0"/>
              <a:t>encrypt one bit at time</a:t>
            </a:r>
          </a:p>
          <a:p>
            <a:endParaRPr lang="en-US" altLang="en-US" dirty="0"/>
          </a:p>
          <a:p>
            <a:r>
              <a:rPr lang="en-US" altLang="en-US" dirty="0"/>
              <a:t>Block ciphers</a:t>
            </a:r>
          </a:p>
          <a:p>
            <a:pPr lvl="1"/>
            <a:r>
              <a:rPr lang="en-US" altLang="en-US" dirty="0"/>
              <a:t>Break plaintext message in equal-size blocks</a:t>
            </a:r>
          </a:p>
          <a:p>
            <a:pPr lvl="1"/>
            <a:r>
              <a:rPr lang="en-US" altLang="en-US" dirty="0"/>
              <a:t>Encrypt each block as a unit</a:t>
            </a:r>
          </a:p>
        </p:txBody>
      </p:sp>
    </p:spTree>
    <p:extLst>
      <p:ext uri="{BB962C8B-B14F-4D97-AF65-F5344CB8AC3E}">
        <p14:creationId xmlns:p14="http://schemas.microsoft.com/office/powerpoint/2010/main" val="18701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8B9EDF-EEE7-4D85-BC30-955122972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Ciphers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C8A3F9-1EEE-476E-BE82-6325589B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168649"/>
            <a:ext cx="10377668" cy="3486787"/>
          </a:xfrm>
        </p:spPr>
        <p:txBody>
          <a:bodyPr>
            <a:normAutofit/>
          </a:bodyPr>
          <a:lstStyle/>
          <a:p>
            <a:r>
              <a:rPr lang="en-US" altLang="en-US" dirty="0"/>
              <a:t>Combine each bit of keystream with bit of plaintext to get one bit of ciphertext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message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keystream</a:t>
            </a:r>
          </a:p>
          <a:p>
            <a:r>
              <a:rPr lang="en-US" altLang="en-US" dirty="0"/>
              <a:t>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ciphertext</a:t>
            </a:r>
          </a:p>
          <a:p>
            <a:r>
              <a:rPr lang="en-US" altLang="en-US" dirty="0"/>
              <a:t>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m(</a:t>
            </a:r>
            <a:r>
              <a:rPr lang="en-US" altLang="en-US" dirty="0" err="1"/>
              <a:t>i</a:t>
            </a:r>
            <a:r>
              <a:rPr lang="en-US" altLang="en-US" dirty="0"/>
              <a:t>)   (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= XOR)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c(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DC2ABA5-347C-4F9D-9162-31B88D82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1727200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Helvetica" pitchFamily="2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FCA86BB-C71F-4AC4-8990-FE72078F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29" y="1824039"/>
            <a:ext cx="1366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keystream</a:t>
            </a:r>
          </a:p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generator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19536FFD-ACCD-4C52-AA52-8E9B84FB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9" y="2162175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91ECC09D-03D0-4C34-BE7B-14572ED5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21621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859A0D2-F911-4DE1-9622-CF8E2366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4" y="1971675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pitchFamily="2" charset="0"/>
              </a:rPr>
              <a:t>key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1A26568-6827-4F72-9EF2-D628B45A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1997075"/>
            <a:ext cx="136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keystream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BC820E8A-D8BC-4587-A06D-3B2D8525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190625"/>
            <a:ext cx="1965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pseudo random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FC713725-B3F2-45E1-BC9C-488F013D7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524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8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D2DD98-8A86-41C3-82C9-EA76DAD5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A2733E-A205-450D-AB9B-8D276171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481" y="1690688"/>
            <a:ext cx="10278319" cy="2590800"/>
          </a:xfrm>
        </p:spPr>
        <p:txBody>
          <a:bodyPr/>
          <a:lstStyle/>
          <a:p>
            <a:r>
              <a:rPr lang="en-US" altLang="en-US" dirty="0"/>
              <a:t>Message to be encrypted is processed in blocks of k bits (e.g., 64-bit blocks).</a:t>
            </a:r>
          </a:p>
          <a:p>
            <a:r>
              <a:rPr lang="en-US" altLang="en-US" dirty="0"/>
              <a:t>1-to-1 mapping is used to map k-bit block of plaintext to k-bit block of ciphertext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FF0000"/>
                </a:solidFill>
              </a:rPr>
              <a:t>Example with k=3:</a:t>
            </a:r>
          </a:p>
          <a:p>
            <a:endParaRPr lang="en-US" altLang="en-US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8392C31-A742-491B-9A06-6DC5E33C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035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000      110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001       111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010       101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011       100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B076436-1ECD-4783-A623-AE817EA1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648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100      011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101      010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110      000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111       001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A78CF68-03E6-4ED7-B450-FF05D772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054" y="6224873"/>
            <a:ext cx="4935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What is the ciphertext for 010110001111 ?</a:t>
            </a:r>
          </a:p>
        </p:txBody>
      </p:sp>
    </p:spTree>
    <p:extLst>
      <p:ext uri="{BB962C8B-B14F-4D97-AF65-F5344CB8AC3E}">
        <p14:creationId xmlns:p14="http://schemas.microsoft.com/office/powerpoint/2010/main" val="217690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093818-2F90-4D3F-A3C0-05C7525FC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ciphers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BCB55A-8732-42E0-AC51-47CA6343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761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many possible mappings are there for k=3?</a:t>
            </a:r>
          </a:p>
          <a:p>
            <a:pPr lvl="1"/>
            <a:r>
              <a:rPr lang="en-US" altLang="en-US" dirty="0"/>
              <a:t>How many 3-bit inputs?</a:t>
            </a:r>
          </a:p>
          <a:p>
            <a:pPr lvl="1"/>
            <a:r>
              <a:rPr lang="en-US" altLang="en-US" dirty="0"/>
              <a:t>How many </a:t>
            </a:r>
            <a:r>
              <a:rPr lang="en-US" altLang="en-US" dirty="0" err="1"/>
              <a:t>mappingsor</a:t>
            </a:r>
            <a:r>
              <a:rPr lang="en-US" altLang="en-US" dirty="0"/>
              <a:t> permutations of the 3-bit inputs? 8!</a:t>
            </a:r>
          </a:p>
          <a:p>
            <a:pPr lvl="1"/>
            <a:r>
              <a:rPr lang="en-US" altLang="en-US" dirty="0"/>
              <a:t>Answer: 40,320 ;  not very many!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 general, 2</a:t>
            </a:r>
            <a:r>
              <a:rPr lang="en-US" altLang="en-US" baseline="30000" dirty="0"/>
              <a:t>k</a:t>
            </a:r>
            <a:r>
              <a:rPr lang="en-US" altLang="en-US" dirty="0"/>
              <a:t>! mappings;   huge for k=64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Problem: </a:t>
            </a:r>
          </a:p>
          <a:p>
            <a:pPr lvl="1"/>
            <a:r>
              <a:rPr lang="en-US" altLang="en-US" dirty="0"/>
              <a:t>Table approach requires table with 2</a:t>
            </a:r>
            <a:r>
              <a:rPr lang="en-US" altLang="en-US" baseline="30000" dirty="0"/>
              <a:t>64</a:t>
            </a:r>
            <a:r>
              <a:rPr lang="en-US" altLang="en-US" dirty="0"/>
              <a:t> entries, each entry with 64 bits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Table too big: instead use function that simulates a randomly permuted table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practical ciphers are block-based (DES, AES, …)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89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44D-1066-2146-93D4-9EF4F3DC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Symmetric Key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3A4E-1EE5-EE47-8EFB-90A57C15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7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68CA7E3-B822-4397-AD29-580851E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using symmetric keys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DB0E1B4-2E46-4914-91D7-1328DD73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104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Same key for encryption and decryption</a:t>
            </a:r>
          </a:p>
          <a:p>
            <a:r>
              <a:rPr lang="en-US" altLang="en-US" dirty="0"/>
              <a:t>Efficient to implement: Often the same or very similar algorithm for encryption and decryption</a:t>
            </a:r>
          </a:p>
          <a:p>
            <a:r>
              <a:rPr lang="en-US" altLang="en-US" dirty="0"/>
              <a:t>Achieves confidentiality</a:t>
            </a:r>
          </a:p>
          <a:p>
            <a:r>
              <a:rPr lang="en-US" altLang="en-US" dirty="0"/>
              <a:t>Vulnerable to tampering</a:t>
            </a:r>
          </a:p>
          <a:p>
            <a:pPr lvl="1"/>
            <a:r>
              <a:rPr lang="en-US" altLang="en-US" dirty="0"/>
              <a:t>Bad guy can alter the encrypted message</a:t>
            </a:r>
          </a:p>
          <a:p>
            <a:r>
              <a:rPr lang="en-US" altLang="en-US" dirty="0"/>
              <a:t>What about authentication?</a:t>
            </a:r>
          </a:p>
          <a:p>
            <a:r>
              <a:rPr lang="en-US" altLang="en-US" dirty="0"/>
              <a:t>Vulnerable to replay attacks</a:t>
            </a:r>
          </a:p>
          <a:p>
            <a:pPr lvl="1"/>
            <a:r>
              <a:rPr lang="en-US" altLang="en-US" dirty="0"/>
              <a:t>Bad guy can steal the encrypted message and later present it on behalf of a legitimate user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813FE79-9698-4671-8F60-1F9026A3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fld id="{3293BBC8-E990-40F6-89D2-04D94796028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5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1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343400"/>
            <a:ext cx="78486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Alice’s password is encrypted</a:t>
            </a:r>
          </a:p>
          <a:p>
            <a:pPr lvl="1">
              <a:defRPr/>
            </a:pPr>
            <a:r>
              <a:rPr lang="en-US" altLang="en-US" dirty="0"/>
              <a:t>From both Bob and attackers</a:t>
            </a:r>
          </a:p>
          <a:p>
            <a:pPr lvl="1">
              <a:defRPr/>
            </a:pPr>
            <a:r>
              <a:rPr lang="en-US" altLang="en-US" dirty="0"/>
              <a:t>If Bob is trusted, he can decrypt using the same key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But still subject to replay attack</a:t>
            </a:r>
          </a:p>
        </p:txBody>
      </p:sp>
      <p:pic>
        <p:nvPicPr>
          <p:cNvPr id="41996" name="Picture 15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8B1DE4CC-45C8-46F0-8CCB-3F66EAA3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6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0F3A116-F71E-4CBC-968B-A853A056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9161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Line 5">
            <a:extLst>
              <a:ext uri="{FF2B5EF4-FFF2-40B4-BE49-F238E27FC236}">
                <a16:creationId xmlns:a16="http://schemas.microsoft.com/office/drawing/2014/main" id="{1A62F8F7-4B51-456F-8A3B-9B1E7A0F5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Line 6">
            <a:extLst>
              <a:ext uri="{FF2B5EF4-FFF2-40B4-BE49-F238E27FC236}">
                <a16:creationId xmlns:a16="http://schemas.microsoft.com/office/drawing/2014/main" id="{1ACD3633-308A-4A0C-BA0F-2DDF5B8CF4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9FBF28B8-306E-4F10-AA04-E85B501F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FBE522B9-317D-4208-B2DB-FB128A94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7993" name="Line 9">
            <a:extLst>
              <a:ext uri="{FF2B5EF4-FFF2-40B4-BE49-F238E27FC236}">
                <a16:creationId xmlns:a16="http://schemas.microsoft.com/office/drawing/2014/main" id="{A97AFA11-1C01-4317-BFEC-2AD07C1B2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804BD869-4999-48FB-8C64-4CED8A4A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995" name="Rectangle 11">
            <a:extLst>
              <a:ext uri="{FF2B5EF4-FFF2-40B4-BE49-F238E27FC236}">
                <a16:creationId xmlns:a16="http://schemas.microsoft.com/office/drawing/2014/main" id="{0C52FDD3-D8ED-4A8F-B907-D3FDCBC2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304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8" name="Rectangle 14">
            <a:extLst>
              <a:ext uri="{FF2B5EF4-FFF2-40B4-BE49-F238E27FC236}">
                <a16:creationId xmlns:a16="http://schemas.microsoft.com/office/drawing/2014/main" id="{5E8597BA-8AF7-43AF-8D98-C82F5CDC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5715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7999" name="Line 15">
            <a:extLst>
              <a:ext uri="{FF2B5EF4-FFF2-40B4-BE49-F238E27FC236}">
                <a16:creationId xmlns:a16="http://schemas.microsoft.com/office/drawing/2014/main" id="{168952C6-D970-4D5F-AC12-D63B121EB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0" name="Picture 16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BAD71BE4-4C79-4378-81DD-76E6971C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7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E7AD76CC-0AD3-4D1B-8AC0-06C715B8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6" y="19923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8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90E4EA9E-6610-4A50-880C-0CCE58BA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7FE07E6-ED69-4F3D-BD93-18AE66CA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C61FE9E-CDD5-4018-8D62-727F310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9" y="4567239"/>
            <a:ext cx="364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Store: 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ACD3A68-7DF6-B947-B824-7ABD1718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</p:spTree>
    <p:extLst>
      <p:ext uri="{BB962C8B-B14F-4D97-AF65-F5344CB8AC3E}">
        <p14:creationId xmlns:p14="http://schemas.microsoft.com/office/powerpoint/2010/main" val="22939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5295232" presetClass="entr" presetSubtype="4130266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35295232" presetClass="entr" presetSubtype="4130257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4" grpId="0" autoUpdateAnimBg="0"/>
      <p:bldP spid="297995" grpId="0" autoUpdateAnimBg="0"/>
      <p:bldP spid="17" grpId="0" autoUpdateAnimBg="0"/>
      <p:bldP spid="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86110D1-BCD4-4C82-9A49-D3F657322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01000" cy="838200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299013" name="Line 5">
            <a:extLst>
              <a:ext uri="{FF2B5EF4-FFF2-40B4-BE49-F238E27FC236}">
                <a16:creationId xmlns:a16="http://schemas.microsoft.com/office/drawing/2014/main" id="{6B0E6C39-D8A9-4388-A178-86DD81FEA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>
            <a:extLst>
              <a:ext uri="{FF2B5EF4-FFF2-40B4-BE49-F238E27FC236}">
                <a16:creationId xmlns:a16="http://schemas.microsoft.com/office/drawing/2014/main" id="{AAEB6AC2-13BA-492E-A051-9BD669F734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8">
            <a:extLst>
              <a:ext uri="{FF2B5EF4-FFF2-40B4-BE49-F238E27FC236}">
                <a16:creationId xmlns:a16="http://schemas.microsoft.com/office/drawing/2014/main" id="{215C2C4A-E6E0-4B8D-B677-22B6EB5F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0001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DDBF0FF7-9DA7-4C6D-9AFC-E246633D5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E49D901E-F535-4CAF-BB95-D6B934D8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1"/>
            <a:ext cx="176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Login: Alice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FAE4B6BA-967C-4D84-9066-D7CDD7E1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590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41" name="Rectangle 14">
            <a:extLst>
              <a:ext uri="{FF2B5EF4-FFF2-40B4-BE49-F238E27FC236}">
                <a16:creationId xmlns:a16="http://schemas.microsoft.com/office/drawing/2014/main" id="{C541B34B-10DF-4249-98D9-6BA06771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810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9025" name="Rectangle 17">
            <a:extLst>
              <a:ext uri="{FF2B5EF4-FFF2-40B4-BE49-F238E27FC236}">
                <a16:creationId xmlns:a16="http://schemas.microsoft.com/office/drawing/2014/main" id="{65A5A3D1-44AC-4C45-839A-8EB0B63DE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62103" y="4564747"/>
            <a:ext cx="8763000" cy="106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This is a </a:t>
            </a:r>
            <a:r>
              <a:rPr lang="en-US" altLang="en-US" b="1" dirty="0">
                <a:solidFill>
                  <a:schemeClr val="accent2"/>
                </a:solidFill>
              </a:rPr>
              <a:t>replay</a:t>
            </a:r>
            <a:r>
              <a:rPr lang="en-US" altLang="en-US" dirty="0"/>
              <a:t> attack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How can we prevent a replay?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adding a NONCE value; Number used once only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Use a temporary random number!</a:t>
            </a:r>
          </a:p>
        </p:txBody>
      </p:sp>
      <p:pic>
        <p:nvPicPr>
          <p:cNvPr id="44043" name="Picture 19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DF68C6C-2799-407E-89BB-F82C45B6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133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21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FF178ED4-C7D0-4C7E-BB0A-26C4D657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2CB90CB1-4F9E-40F6-930C-B2A138A5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7502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35295616" presetClass="entr" presetSubtype="4130693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utoUpdateAnimBg="0"/>
      <p:bldP spid="299019" grpId="0" autoUpdateAnimBg="0"/>
      <p:bldP spid="299025" grpId="0" build="p" autoUpdateAnimBg="0"/>
      <p:bldP spid="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A68707C-35EF-4CEA-91FF-C7090B3A5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001000" cy="1219200"/>
          </a:xfrm>
        </p:spPr>
        <p:txBody>
          <a:bodyPr/>
          <a:lstStyle/>
          <a:p>
            <a:r>
              <a:rPr lang="en-US" altLang="en-US"/>
              <a:t>Challenge-Response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6721426B-015B-40F7-8F92-ADED02B81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D00C998D-380A-4215-83F7-2B58FBF2C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82AEA985-57A8-44E3-A914-EDE04F8C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444876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33A21997-0E49-4BB1-9277-3806E7441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8C802597-8153-42C3-9CE2-C174461F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1"/>
            <a:ext cx="1931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Login: Alice</a:t>
            </a:r>
          </a:p>
        </p:txBody>
      </p:sp>
      <p:sp>
        <p:nvSpPr>
          <p:cNvPr id="165897" name="Rectangle 9">
            <a:extLst>
              <a:ext uri="{FF2B5EF4-FFF2-40B4-BE49-F238E27FC236}">
                <a16:creationId xmlns:a16="http://schemas.microsoft.com/office/drawing/2014/main" id="{6B0F59E0-334B-4B59-AFB0-10FF04CB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30" y="242585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Nonce</a:t>
            </a:r>
          </a:p>
        </p:txBody>
      </p:sp>
      <p:sp>
        <p:nvSpPr>
          <p:cNvPr id="165898" name="Rectangle 10">
            <a:extLst>
              <a:ext uri="{FF2B5EF4-FFF2-40B4-BE49-F238E27FC236}">
                <a16:creationId xmlns:a16="http://schemas.microsoft.com/office/drawing/2014/main" id="{2AA7D0BA-C598-4F36-A29B-FAA737A7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063876"/>
            <a:ext cx="435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password, Nonce)</a:t>
            </a:r>
          </a:p>
        </p:txBody>
      </p:sp>
      <p:sp>
        <p:nvSpPr>
          <p:cNvPr id="165901" name="Rectangle 13">
            <a:extLst>
              <a:ext uri="{FF2B5EF4-FFF2-40B4-BE49-F238E27FC236}">
                <a16:creationId xmlns:a16="http://schemas.microsoft.com/office/drawing/2014/main" id="{7E4FA337-175D-4759-9E88-77C98D5D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4" y="3835400"/>
            <a:ext cx="9340186" cy="266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Nonce is the </a:t>
            </a:r>
            <a:r>
              <a:rPr lang="en-US" altLang="en-US" sz="2800" b="0" dirty="0">
                <a:solidFill>
                  <a:schemeClr val="accent2"/>
                </a:solidFill>
                <a:latin typeface="Helvetica" pitchFamily="2" charset="0"/>
                <a:ea typeface="MS PGothic" panose="020B0600070205080204" pitchFamily="34" charset="-128"/>
              </a:rPr>
              <a:t>challenge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The encrypted </a:t>
            </a:r>
            <a:r>
              <a:rPr lang="en-US" altLang="en-US" sz="28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msg</a:t>
            </a: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 is the </a:t>
            </a:r>
            <a:r>
              <a:rPr lang="en-US" altLang="en-US" sz="2800" b="0" dirty="0">
                <a:solidFill>
                  <a:schemeClr val="accent2"/>
                </a:solidFill>
                <a:latin typeface="Helvetica" pitchFamily="2" charset="0"/>
                <a:ea typeface="MS PGothic" panose="020B0600070205080204" pitchFamily="34" charset="-128"/>
              </a:rPr>
              <a:t>response</a:t>
            </a: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Nonce changed every time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Prevents replay, ensures freshness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Even if Trudy steals the encrypted Nonce value, it won’t work in the next login (nonce changed)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45067" name="Rectangle 15">
            <a:extLst>
              <a:ext uri="{FF2B5EF4-FFF2-40B4-BE49-F238E27FC236}">
                <a16:creationId xmlns:a16="http://schemas.microsoft.com/office/drawing/2014/main" id="{1C3A62F1-9029-4801-BE18-1E988FFC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471864"/>
            <a:ext cx="920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pic>
        <p:nvPicPr>
          <p:cNvPr id="45068" name="Picture 19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7EC7A3D3-C99B-4E39-BFCA-979A3FB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20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1AA3FAC1-9E34-4E6A-9A50-9FB4FD5A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98F2-A301-7449-BB2B-1FD8C2B1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/>
          <a:lstStyle/>
          <a:p>
            <a:r>
              <a:rPr lang="en-US" dirty="0"/>
              <a:t>General problems with repeated ciphertext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2370-752F-1B4A-8569-62267B1C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ciphers take chunks of info (ex: 64-bit) to other chunks</a:t>
            </a:r>
          </a:p>
          <a:p>
            <a:endParaRPr lang="en-US" dirty="0"/>
          </a:p>
          <a:p>
            <a:r>
              <a:rPr lang="en-US" dirty="0"/>
              <a:t>Previous example: Passwords can be replayed</a:t>
            </a:r>
          </a:p>
          <a:p>
            <a:endParaRPr lang="en-US" dirty="0"/>
          </a:p>
          <a:p>
            <a:r>
              <a:rPr lang="en-US" dirty="0"/>
              <a:t>But more generally, easy to guess parts of payload with repeated plaintext</a:t>
            </a:r>
          </a:p>
          <a:p>
            <a:pPr lvl="1"/>
            <a:r>
              <a:rPr lang="en-US" dirty="0"/>
              <a:t>Example: HTTP/1.1</a:t>
            </a:r>
          </a:p>
          <a:p>
            <a:pPr lvl="1"/>
            <a:r>
              <a:rPr lang="en-US" dirty="0"/>
              <a:t>Then use those parts of a message to guess other parts of the payload</a:t>
            </a:r>
          </a:p>
          <a:p>
            <a:pPr lvl="1"/>
            <a:r>
              <a:rPr lang="en-US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80164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5C1-D4D7-F74A-A400-35EAD25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</a:t>
            </a:r>
            <a:r>
              <a:rPr lang="en-US" dirty="0" err="1"/>
              <a:t>nonces</a:t>
            </a:r>
            <a:r>
              <a:rPr lang="en-US" dirty="0"/>
              <a:t> for all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91EB-16A7-5443-AC43-F60FD7CA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/>
          <a:lstStyle/>
          <a:p>
            <a:r>
              <a:rPr lang="en-US" dirty="0" err="1"/>
              <a:t>Nonces</a:t>
            </a:r>
            <a:r>
              <a:rPr lang="en-US" dirty="0"/>
              <a:t> can be sent as plain text</a:t>
            </a:r>
          </a:p>
          <a:p>
            <a:r>
              <a:rPr lang="en-US" dirty="0"/>
              <a:t>Can we use a nonce on </a:t>
            </a:r>
            <a:r>
              <a:rPr lang="en-US" i="1" dirty="0"/>
              <a:t>every</a:t>
            </a:r>
            <a:r>
              <a:rPr lang="en-US" dirty="0"/>
              <a:t> message to prevent replay?</a:t>
            </a:r>
          </a:p>
          <a:p>
            <a:pPr lvl="1"/>
            <a:r>
              <a:rPr lang="en-US" dirty="0"/>
              <a:t>Yes! </a:t>
            </a:r>
          </a:p>
          <a:p>
            <a:pPr lvl="1"/>
            <a:r>
              <a:rPr lang="en-US" dirty="0"/>
              <a:t>Send nonce,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(message </a:t>
            </a:r>
            <a:r>
              <a:rPr lang="en-US" altLang="en-US" dirty="0">
                <a:sym typeface="Symbol" panose="05050102010706020507" pitchFamily="18" charset="2"/>
              </a:rPr>
              <a:t> </a:t>
            </a:r>
            <a:r>
              <a:rPr lang="en-US" dirty="0"/>
              <a:t>nonce) to transfer message</a:t>
            </a:r>
          </a:p>
          <a:p>
            <a:r>
              <a:rPr lang="en-US" dirty="0"/>
              <a:t>But very inefficient: Double bits for every message</a:t>
            </a:r>
          </a:p>
          <a:p>
            <a:r>
              <a:rPr lang="en-US" dirty="0"/>
              <a:t>Use a method to generate </a:t>
            </a:r>
            <a:r>
              <a:rPr lang="en-US" dirty="0" err="1"/>
              <a:t>nonces</a:t>
            </a:r>
            <a:r>
              <a:rPr lang="en-US" dirty="0"/>
              <a:t> automatically</a:t>
            </a:r>
          </a:p>
          <a:p>
            <a:r>
              <a:rPr lang="en-US" dirty="0">
                <a:solidFill>
                  <a:srgbClr val="C00000"/>
                </a:solidFill>
              </a:rPr>
              <a:t>Cipher block chaining: </a:t>
            </a:r>
            <a:r>
              <a:rPr lang="en-US" dirty="0"/>
              <a:t>use the previous ciphertext as a nonce for the next plain text block</a:t>
            </a:r>
          </a:p>
          <a:p>
            <a:r>
              <a:rPr lang="en-US" dirty="0"/>
              <a:t>First block randomized using </a:t>
            </a:r>
            <a:r>
              <a:rPr lang="en-US" dirty="0">
                <a:solidFill>
                  <a:srgbClr val="C00000"/>
                </a:solidFill>
              </a:rPr>
              <a:t>Initialization Vector (IV)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14FE-4C3E-2E4D-9EBF-262CFBC3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chaining: Encryption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FC38DB1-9065-9840-84A1-5DE39A0B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894" y="1690688"/>
            <a:ext cx="7644211" cy="3813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0566E-FC34-1540-802D-A19F9EEE9B89}"/>
              </a:ext>
            </a:extLst>
          </p:cNvPr>
          <p:cNvSpPr txBox="1"/>
          <p:nvPr/>
        </p:nvSpPr>
        <p:spPr>
          <a:xfrm>
            <a:off x="2176041" y="5914663"/>
            <a:ext cx="802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Exercise: how would decryption work?</a:t>
            </a:r>
          </a:p>
        </p:txBody>
      </p:sp>
    </p:spTree>
    <p:extLst>
      <p:ext uri="{BB962C8B-B14F-4D97-AF65-F5344CB8AC3E}">
        <p14:creationId xmlns:p14="http://schemas.microsoft.com/office/powerpoint/2010/main" val="28748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Network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Malicious people share your network</a:t>
            </a:r>
          </a:p>
          <a:p>
            <a:pPr lvl="1"/>
            <a:r>
              <a:rPr lang="en-US" altLang="en-US" dirty="0"/>
              <a:t>People who want to snoop</a:t>
            </a:r>
          </a:p>
          <a:p>
            <a:pPr lvl="1"/>
            <a:r>
              <a:rPr lang="en-US" altLang="en-US" dirty="0"/>
              <a:t>People who want to destroy</a:t>
            </a:r>
          </a:p>
          <a:p>
            <a:pPr lvl="1"/>
            <a:r>
              <a:rPr lang="en-US" altLang="en-US" dirty="0"/>
              <a:t>People who want to corrupt</a:t>
            </a:r>
          </a:p>
          <a:p>
            <a:pPr lvl="1"/>
            <a:r>
              <a:rPr lang="en-US" altLang="en-US" dirty="0"/>
              <a:t>People who want to pretend</a:t>
            </a:r>
          </a:p>
          <a:p>
            <a:pPr lvl="1"/>
            <a:r>
              <a:rPr lang="en-US" altLang="en-US" dirty="0"/>
              <a:t>People who want to steal</a:t>
            </a:r>
          </a:p>
          <a:p>
            <a:r>
              <a:rPr lang="en-US" altLang="en-US" dirty="0"/>
              <a:t>Problem made more severe as Internet becomes more commercialized</a:t>
            </a:r>
          </a:p>
          <a:p>
            <a:r>
              <a:rPr lang="en-US" altLang="en-US" dirty="0"/>
              <a:t>Active and passive attacks</a:t>
            </a:r>
          </a:p>
        </p:txBody>
      </p:sp>
    </p:spTree>
    <p:extLst>
      <p:ext uri="{BB962C8B-B14F-4D97-AF65-F5344CB8AC3E}">
        <p14:creationId xmlns:p14="http://schemas.microsoft.com/office/powerpoint/2010/main" val="138797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/>
          <a:lstStyle/>
          <a:p>
            <a:r>
              <a:rPr lang="en-US" dirty="0"/>
              <a:t>In reality: two parties may meet in person or communicate “out of band” to exchange shared key </a:t>
            </a:r>
          </a:p>
          <a:p>
            <a:r>
              <a:rPr lang="en-US" dirty="0"/>
              <a:t>But communicating parties may never meet in person</a:t>
            </a:r>
          </a:p>
          <a:p>
            <a:pPr lvl="1"/>
            <a:r>
              <a:rPr lang="en-US" dirty="0"/>
              <a:t>Example: An online retailer and customer</a:t>
            </a:r>
          </a:p>
          <a:p>
            <a:pPr lvl="1"/>
            <a:r>
              <a:rPr lang="en-US" dirty="0"/>
              <a:t>Much more common for a network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What if the shared secret is stolen?</a:t>
            </a:r>
          </a:p>
          <a:p>
            <a:pPr lvl="1"/>
            <a:r>
              <a:rPr lang="en-US" dirty="0"/>
              <a:t>All secret communications can now be decrypted and are visible</a:t>
            </a:r>
          </a:p>
          <a:p>
            <a:r>
              <a:rPr lang="en-US" dirty="0"/>
              <a:t>Is there a way to communicate securely without worrying about secure key exchange?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2233914" y="5937813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Next lecture: 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704F-E93D-DD41-AE57-7E621F0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A551-E1F5-3B47-A9AE-32A9FAE3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51919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confidentiality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non-repudiation: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availability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600" dirty="0"/>
              <a:t>services must be accessible and available to users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68C-966B-DD40-AA2F-CAC94C77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and enemies: Alice, Bob, Trudy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3B1-3559-6445-9B49-B5607E0B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in network security world</a:t>
            </a:r>
          </a:p>
          <a:p>
            <a:r>
              <a:rPr lang="en-US" dirty="0"/>
              <a:t>Bob and Alice want to communicate </a:t>
            </a:r>
            <a:r>
              <a:rPr lang="ja-JP" altLang="en-US"/>
              <a:t>“</a:t>
            </a:r>
            <a:r>
              <a:rPr lang="en-US" altLang="ja-JP" dirty="0"/>
              <a:t>securely</a:t>
            </a:r>
            <a:r>
              <a:rPr lang="ja-JP" altLang="en-US"/>
              <a:t>”</a:t>
            </a:r>
            <a:endParaRPr lang="en-US" altLang="ja-JP" dirty="0"/>
          </a:p>
          <a:p>
            <a:r>
              <a:rPr lang="en-US" dirty="0"/>
              <a:t>Trudy (intruder) may intercept, delete, add messages</a:t>
            </a:r>
          </a:p>
          <a:p>
            <a:endParaRPr lang="en-US" dirty="0"/>
          </a:p>
        </p:txBody>
      </p:sp>
      <p:pic>
        <p:nvPicPr>
          <p:cNvPr id="4" name="Picture 6" descr="Alice">
            <a:extLst>
              <a:ext uri="{FF2B5EF4-FFF2-40B4-BE49-F238E27FC236}">
                <a16:creationId xmlns:a16="http://schemas.microsoft.com/office/drawing/2014/main" id="{A67559E7-31ED-4F46-B9C1-982742DD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58" y="3595688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Bob">
            <a:extLst>
              <a:ext uri="{FF2B5EF4-FFF2-40B4-BE49-F238E27FC236}">
                <a16:creationId xmlns:a16="http://schemas.microsoft.com/office/drawing/2014/main" id="{A5BD37C4-15F2-4B43-BB32-91AF41EC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633" y="364331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Eve">
            <a:extLst>
              <a:ext uri="{FF2B5EF4-FFF2-40B4-BE49-F238E27FC236}">
                <a16:creationId xmlns:a16="http://schemas.microsoft.com/office/drawing/2014/main" id="{5A11DEEF-F388-1F44-B31A-C87E3DE0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0297" y="5562600"/>
            <a:ext cx="1082675" cy="1295400"/>
          </a:xfrm>
          <a:prstGeom prst="rect">
            <a:avLst/>
          </a:prstGeom>
          <a:noFill/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699B79AA-5C00-A845-9F17-FF82A893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59" y="4430714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7307F903-6412-B94A-ABAB-06CDF54C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459" y="4460876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BEE2643-5B17-9043-8D68-51E2D2A4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896" y="4443414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B0886C9-4E3C-F948-A906-79F36754C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209" y="4473576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313BC218-726C-5949-8F29-795C84A5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572" y="3686175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6B7260D-7A1F-9543-AD78-B886B9D1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534" y="4108451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EF03CD08-2ED4-9044-AF94-3FE68CC2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972" y="4629151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CA1AF33-4260-0048-B15A-A67D43FCD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6834" y="4841875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ADDAD048-9616-4E4F-90B1-DA0DE77D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334" y="3643313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184061-A909-194C-A082-5382D8E2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8472" y="4260851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864DBFAB-6E5A-064F-9C43-8649A5B2337C}"/>
              </a:ext>
            </a:extLst>
          </p:cNvPr>
          <p:cNvSpPr>
            <a:spLocks/>
          </p:cNvSpPr>
          <p:nvPr/>
        </p:nvSpPr>
        <p:spPr bwMode="auto">
          <a:xfrm>
            <a:off x="5366258" y="4881563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61E5B3A8-AF8B-264C-BD29-74A17CBB1CC4}"/>
              </a:ext>
            </a:extLst>
          </p:cNvPr>
          <p:cNvSpPr>
            <a:spLocks/>
          </p:cNvSpPr>
          <p:nvPr/>
        </p:nvSpPr>
        <p:spPr bwMode="auto">
          <a:xfrm flipH="1">
            <a:off x="6040947" y="4879975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54E5F1D9-17BE-0C47-80D9-9AFE0429C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1333" y="481171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D14A5657-65E8-D742-815F-5A52F9C2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634" y="4541838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1F71366-4791-0441-B77E-E42FD27A0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8408" y="4781550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10CC8CB9-1F1B-D846-B6C9-094A77E1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809" y="4511675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525305A7-D9B1-9442-B209-4C0457F5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484" y="3314700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573E3A9F-F59D-944D-A6CB-83A5E3E8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2608" y="3325813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1C3EF249-1CD1-414A-A6A2-B2A660B3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59" y="5953125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39898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9942653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/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/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/>
              <a:t>other examples?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1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21" y="297797"/>
            <a:ext cx="8718550" cy="1000125"/>
          </a:xfrm>
        </p:spPr>
        <p:txBody>
          <a:bodyPr/>
          <a:lstStyle/>
          <a:p>
            <a:r>
              <a:rPr lang="en-US" sz="4000" dirty="0"/>
              <a:t>There are bad actors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76131" y="1693465"/>
            <a:ext cx="10039738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Q: </a:t>
            </a:r>
            <a:r>
              <a:rPr lang="en-US" dirty="0"/>
              <a:t>What can a </a:t>
            </a:r>
            <a:r>
              <a:rPr lang="ja-JP" altLang="en-US"/>
              <a:t>“</a:t>
            </a:r>
            <a:r>
              <a:rPr lang="en-US" altLang="ja-JP" dirty="0"/>
              <a:t>bad actor</a:t>
            </a:r>
            <a:r>
              <a:rPr lang="ja-JP" altLang="en-US"/>
              <a:t>”</a:t>
            </a:r>
            <a:r>
              <a:rPr lang="en-US" altLang="ja-JP" dirty="0"/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A: </a:t>
            </a:r>
            <a:r>
              <a:rPr lang="en-US" dirty="0"/>
              <a:t>A lot!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ja-JP" altLang="en-US" sz="2800"/>
              <a:t>“</a:t>
            </a:r>
            <a:r>
              <a:rPr lang="en-US" altLang="ja-JP" sz="2800" dirty="0"/>
              <a:t>take over</a:t>
            </a:r>
            <a:r>
              <a:rPr lang="ja-JP" altLang="en-US" sz="2800"/>
              <a:t>”</a:t>
            </a:r>
            <a:r>
              <a:rPr lang="en-US" altLang="ja-JP" sz="2800" dirty="0"/>
              <a:t> ongoing connection by removing sender or receiver, inserting itself in place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Preventing adversaries from reading private messages</a:t>
            </a:r>
          </a:p>
        </p:txBody>
      </p:sp>
    </p:spTree>
    <p:extLst>
      <p:ext uri="{BB962C8B-B14F-4D97-AF65-F5344CB8AC3E}">
        <p14:creationId xmlns:p14="http://schemas.microsoft.com/office/powerpoint/2010/main" val="101069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682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Terminology of cryptography</a:t>
            </a:r>
            <a:endParaRPr lang="en-US" sz="5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954" y="4652963"/>
            <a:ext cx="10094258" cy="210806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plaintext message</a:t>
            </a:r>
          </a:p>
          <a:p>
            <a:pPr>
              <a:buNone/>
            </a:pPr>
            <a:r>
              <a:rPr lang="en-US" sz="2400" dirty="0"/>
              <a:t>c = K</a:t>
            </a:r>
            <a:r>
              <a:rPr lang="en-US" sz="2400" baseline="-25000" dirty="0"/>
              <a:t>A</a:t>
            </a:r>
            <a:r>
              <a:rPr lang="en-US" sz="2400" dirty="0"/>
              <a:t>(m),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</a:t>
            </a:r>
            <a:r>
              <a:rPr lang="en-US" sz="2400" dirty="0"/>
              <a:t>ciphertext, encrypted with key K</a:t>
            </a:r>
            <a:r>
              <a:rPr lang="en-US" sz="2400" baseline="-25000" dirty="0"/>
              <a:t>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m’ = K</a:t>
            </a:r>
            <a:r>
              <a:rPr lang="en-US" sz="2400" baseline="-25000" dirty="0"/>
              <a:t>B</a:t>
            </a:r>
            <a:r>
              <a:rPr lang="en-US" sz="2400" dirty="0"/>
              <a:t>(c),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(c)</a:t>
            </a:r>
            <a:r>
              <a:rPr lang="en-US" sz="2400" dirty="0"/>
              <a:t> decrypted plaintext with key K</a:t>
            </a:r>
            <a:r>
              <a:rPr lang="en-US" sz="2400" baseline="-25000" dirty="0"/>
              <a:t>B</a:t>
            </a:r>
          </a:p>
          <a:p>
            <a:pPr>
              <a:buNone/>
            </a:pPr>
            <a:r>
              <a:rPr lang="en-US" sz="2400" dirty="0"/>
              <a:t>Want: m =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(m))</a:t>
            </a:r>
          </a:p>
          <a:p>
            <a:pPr>
              <a:buNone/>
            </a:pPr>
            <a:r>
              <a:rPr lang="en-US" sz="2400" dirty="0"/>
              <a:t>Want: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to be uncorrelated with m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176464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Alice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Bob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059D0-9BD2-994D-A03D-320086E9EA29}"/>
              </a:ext>
            </a:extLst>
          </p:cNvPr>
          <p:cNvSpPr txBox="1"/>
          <p:nvPr/>
        </p:nvSpPr>
        <p:spPr>
          <a:xfrm>
            <a:off x="8721169" y="4576415"/>
            <a:ext cx="320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En</a:t>
            </a:r>
            <a:r>
              <a:rPr lang="en-US" sz="2800" dirty="0">
                <a:latin typeface="Helvetica" pitchFamily="2" charset="0"/>
              </a:rPr>
              <a:t>/decryption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21258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21880</TotalTime>
  <Words>1684</Words>
  <Application>Microsoft Macintosh PowerPoint</Application>
  <PresentationFormat>Widescreen</PresentationFormat>
  <Paragraphs>311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Helvetica</vt:lpstr>
      <vt:lpstr>Times New Roman</vt:lpstr>
      <vt:lpstr>Times-Roman</vt:lpstr>
      <vt:lpstr>Wingdings</vt:lpstr>
      <vt:lpstr>Office Theme</vt:lpstr>
      <vt:lpstr>CS 352 Network Security: Introduction</vt:lpstr>
      <vt:lpstr>Security and the Network Stack</vt:lpstr>
      <vt:lpstr>Why Network Security?</vt:lpstr>
      <vt:lpstr>Key aspects of network security</vt:lpstr>
      <vt:lpstr>Friends and enemies: Alice, Bob, Trudy</vt:lpstr>
      <vt:lpstr>Who might Bob and Alice be?</vt:lpstr>
      <vt:lpstr>There are bad actors out there!</vt:lpstr>
      <vt:lpstr>Cryptography</vt:lpstr>
      <vt:lpstr>Terminology of cryptography</vt:lpstr>
      <vt:lpstr>Cryptography: Algorithms and Keys</vt:lpstr>
      <vt:lpstr>Symmetric key cryptography</vt:lpstr>
      <vt:lpstr>Substitution-based ciphers</vt:lpstr>
      <vt:lpstr>Polyalphabetic cipher</vt:lpstr>
      <vt:lpstr>Permutation-based ciphers</vt:lpstr>
      <vt:lpstr>Encryption in practice</vt:lpstr>
      <vt:lpstr>Stream and Block Ciphers</vt:lpstr>
      <vt:lpstr>Two types of symmetric ciphers</vt:lpstr>
      <vt:lpstr>Stream Ciphers</vt:lpstr>
      <vt:lpstr>Block ciphers</vt:lpstr>
      <vt:lpstr>Block ciphers</vt:lpstr>
      <vt:lpstr>Problems with Symmetric Key Cryptography</vt:lpstr>
      <vt:lpstr>Encryption using symmetric keys</vt:lpstr>
      <vt:lpstr>Replay attack</vt:lpstr>
      <vt:lpstr>Replay attack</vt:lpstr>
      <vt:lpstr>Replay attack</vt:lpstr>
      <vt:lpstr>Challenge-Response</vt:lpstr>
      <vt:lpstr>General problems with repeated ciphertext</vt:lpstr>
      <vt:lpstr>Generalizing nonces for all messages</vt:lpstr>
      <vt:lpstr>Cipher block chaining: Encryption</vt:lpstr>
      <vt:lpstr>How to agree on a shared secret key?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10835</cp:revision>
  <dcterms:created xsi:type="dcterms:W3CDTF">2019-01-23T03:40:12Z</dcterms:created>
  <dcterms:modified xsi:type="dcterms:W3CDTF">2021-04-14T13:47:19Z</dcterms:modified>
</cp:coreProperties>
</file>