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9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30" r:id="rId14"/>
    <p:sldId id="326" r:id="rId15"/>
    <p:sldId id="327" r:id="rId16"/>
    <p:sldId id="328" r:id="rId17"/>
    <p:sldId id="331" r:id="rId18"/>
    <p:sldId id="332" r:id="rId19"/>
    <p:sldId id="333" r:id="rId20"/>
    <p:sldId id="334" r:id="rId21"/>
    <p:sldId id="335" r:id="rId22"/>
    <p:sldId id="337" r:id="rId23"/>
    <p:sldId id="338" r:id="rId24"/>
    <p:sldId id="339" r:id="rId25"/>
    <p:sldId id="340" r:id="rId26"/>
    <p:sldId id="341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1"/>
    <p:restoredTop sz="86401"/>
  </p:normalViewPr>
  <p:slideViewPr>
    <p:cSldViewPr snapToGrid="0" snapToObjects="1">
      <p:cViewPr>
        <p:scale>
          <a:sx n="80" d="100"/>
          <a:sy n="80" d="100"/>
        </p:scale>
        <p:origin x="272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50800"/>
          </c:spPr>
          <c:marker>
            <c:symbol val="diamond"/>
            <c:size val="10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1.032787</c:v>
                </c:pt>
                <c:pt idx="1">
                  <c:v>1.062873</c:v>
                </c:pt>
                <c:pt idx="2">
                  <c:v>1.114194</c:v>
                </c:pt>
                <c:pt idx="3">
                  <c:v>1.180907</c:v>
                </c:pt>
                <c:pt idx="4">
                  <c:v>1.261372</c:v>
                </c:pt>
                <c:pt idx="5">
                  <c:v>1.364493</c:v>
                </c:pt>
                <c:pt idx="6">
                  <c:v>1.497488</c:v>
                </c:pt>
                <c:pt idx="7">
                  <c:v>1.678036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pFabric</c:v>
                </c:pt>
              </c:strCache>
            </c:strRef>
          </c:tx>
          <c:spPr>
            <a:ln w="50800"/>
          </c:spPr>
          <c:marker>
            <c:symbol val="square"/>
            <c:size val="10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1.040458</c:v>
                </c:pt>
                <c:pt idx="1">
                  <c:v>1.095264</c:v>
                </c:pt>
                <c:pt idx="2">
                  <c:v>1.167062</c:v>
                </c:pt>
                <c:pt idx="3">
                  <c:v>1.257757</c:v>
                </c:pt>
                <c:pt idx="4">
                  <c:v>1.37209</c:v>
                </c:pt>
                <c:pt idx="5">
                  <c:v>1.518825</c:v>
                </c:pt>
                <c:pt idx="6">
                  <c:v>1.714355</c:v>
                </c:pt>
                <c:pt idx="7">
                  <c:v>1.977313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PDQ</c:v>
                </c:pt>
              </c:strCache>
            </c:strRef>
          </c:tx>
          <c:spPr>
            <a:ln w="50800"/>
          </c:spPr>
          <c:marker>
            <c:symbol val="triangle"/>
            <c:size val="10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1.28737</c:v>
                </c:pt>
                <c:pt idx="1">
                  <c:v>1.376704</c:v>
                </c:pt>
                <c:pt idx="2">
                  <c:v>1.489781</c:v>
                </c:pt>
                <c:pt idx="3">
                  <c:v>1.631608</c:v>
                </c:pt>
                <c:pt idx="4">
                  <c:v>1.819992</c:v>
                </c:pt>
                <c:pt idx="5">
                  <c:v>2.090678</c:v>
                </c:pt>
                <c:pt idx="6">
                  <c:v>2.536326</c:v>
                </c:pt>
                <c:pt idx="7">
                  <c:v>3.215518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50800"/>
          </c:spPr>
          <c:marker>
            <c:symbol val="x"/>
            <c:size val="10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1.257562</c:v>
                </c:pt>
                <c:pt idx="1">
                  <c:v>1.59974</c:v>
                </c:pt>
                <c:pt idx="2">
                  <c:v>2.071747999999999</c:v>
                </c:pt>
                <c:pt idx="3">
                  <c:v>2.669161</c:v>
                </c:pt>
                <c:pt idx="4">
                  <c:v>3.359433</c:v>
                </c:pt>
                <c:pt idx="5">
                  <c:v>4.205686</c:v>
                </c:pt>
                <c:pt idx="6">
                  <c:v>5.357862</c:v>
                </c:pt>
                <c:pt idx="7">
                  <c:v>7.196778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50800">
              <a:solidFill>
                <a:schemeClr val="accent6"/>
              </a:solidFill>
            </a:ln>
          </c:spPr>
          <c:marker>
            <c:symbol val="circle"/>
            <c:size val="10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2.170924</c:v>
                </c:pt>
                <c:pt idx="1">
                  <c:v>3.110072</c:v>
                </c:pt>
                <c:pt idx="2">
                  <c:v>4.195577999999989</c:v>
                </c:pt>
                <c:pt idx="3">
                  <c:v>5.651092</c:v>
                </c:pt>
                <c:pt idx="4">
                  <c:v>7.54645</c:v>
                </c:pt>
                <c:pt idx="5">
                  <c:v>10.248162</c:v>
                </c:pt>
                <c:pt idx="6">
                  <c:v>14.381944</c:v>
                </c:pt>
                <c:pt idx="7">
                  <c:v>20.752454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7485584"/>
        <c:axId val="-67371808"/>
      </c:lineChart>
      <c:catAx>
        <c:axId val="-67485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67371808"/>
        <c:crosses val="autoZero"/>
        <c:auto val="1"/>
        <c:lblAlgn val="ctr"/>
        <c:lblOffset val="100"/>
        <c:noMultiLvlLbl val="0"/>
      </c:catAx>
      <c:valAx>
        <c:axId val="-67371808"/>
        <c:scaling>
          <c:orientation val="minMax"/>
          <c:max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FCT (normalized to optimal in idle fabric) </a:t>
                </a:r>
              </a:p>
            </c:rich>
          </c:tx>
          <c:layout>
            <c:manualLayout>
              <c:xMode val="edge"/>
              <c:yMode val="edge"/>
              <c:x val="0.0236927785673776"/>
              <c:y val="0.07674712143394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6748558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55992633273782"/>
          <c:y val="0.166432545931758"/>
          <c:w val="0.408602417344891"/>
          <c:h val="0.61172335958005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/>
          </c:spPr>
          <c:marker>
            <c:symbol val="diamond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1.006646</c:v>
                </c:pt>
                <c:pt idx="1">
                  <c:v>1.001773</c:v>
                </c:pt>
                <c:pt idx="2">
                  <c:v>1.002619</c:v>
                </c:pt>
                <c:pt idx="3">
                  <c:v>1.003519</c:v>
                </c:pt>
                <c:pt idx="4">
                  <c:v>1.005064</c:v>
                </c:pt>
                <c:pt idx="5">
                  <c:v>1.006082</c:v>
                </c:pt>
                <c:pt idx="6">
                  <c:v>1.006989</c:v>
                </c:pt>
                <c:pt idx="7">
                  <c:v>1.008016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pFabric</c:v>
                </c:pt>
              </c:strCache>
            </c:strRef>
          </c:tx>
          <c:spPr>
            <a:ln w="38100"/>
          </c:spPr>
          <c:marker>
            <c:symbol val="square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Sheet1!$C$21:$C$28</c:f>
              <c:numCache>
                <c:formatCode>General</c:formatCode>
                <c:ptCount val="8"/>
                <c:pt idx="0">
                  <c:v>1.019195</c:v>
                </c:pt>
                <c:pt idx="1">
                  <c:v>1.035928</c:v>
                </c:pt>
                <c:pt idx="2">
                  <c:v>1.052765</c:v>
                </c:pt>
                <c:pt idx="3">
                  <c:v>1.070725</c:v>
                </c:pt>
                <c:pt idx="4">
                  <c:v>1.089637</c:v>
                </c:pt>
                <c:pt idx="5">
                  <c:v>1.108813</c:v>
                </c:pt>
                <c:pt idx="6">
                  <c:v>1.127893</c:v>
                </c:pt>
                <c:pt idx="7">
                  <c:v>1.14353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PDQ</c:v>
                </c:pt>
              </c:strCache>
            </c:strRef>
          </c:tx>
          <c:spPr>
            <a:ln w="38100"/>
          </c:spPr>
          <c:marker>
            <c:symbol val="triangle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Sheet1!$D$21:$D$28</c:f>
              <c:numCache>
                <c:formatCode>General</c:formatCode>
                <c:ptCount val="8"/>
                <c:pt idx="0">
                  <c:v>1.457539</c:v>
                </c:pt>
                <c:pt idx="1">
                  <c:v>1.537258</c:v>
                </c:pt>
                <c:pt idx="2">
                  <c:v>1.624769</c:v>
                </c:pt>
                <c:pt idx="3">
                  <c:v>1.720684</c:v>
                </c:pt>
                <c:pt idx="4">
                  <c:v>1.838834</c:v>
                </c:pt>
                <c:pt idx="5">
                  <c:v>1.986074</c:v>
                </c:pt>
                <c:pt idx="6">
                  <c:v>2.182721</c:v>
                </c:pt>
                <c:pt idx="7">
                  <c:v>2.396757999999997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1.277691</c:v>
                </c:pt>
                <c:pt idx="1">
                  <c:v>1.544221</c:v>
                </c:pt>
                <c:pt idx="2">
                  <c:v>1.791598</c:v>
                </c:pt>
                <c:pt idx="3">
                  <c:v>2.047597</c:v>
                </c:pt>
                <c:pt idx="4">
                  <c:v>2.329352</c:v>
                </c:pt>
                <c:pt idx="5">
                  <c:v>2.661969</c:v>
                </c:pt>
                <c:pt idx="6">
                  <c:v>3.063145</c:v>
                </c:pt>
                <c:pt idx="7">
                  <c:v>3.59595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</c:v>
                </c:pt>
                <c:pt idx="2">
                  <c:v>5.053694</c:v>
                </c:pt>
                <c:pt idx="3">
                  <c:v>6.539819</c:v>
                </c:pt>
                <c:pt idx="4">
                  <c:v>8.425597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4666192"/>
        <c:axId val="-66625744"/>
      </c:lineChart>
      <c:catAx>
        <c:axId val="-64666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66625744"/>
        <c:crosses val="autoZero"/>
        <c:auto val="1"/>
        <c:lblAlgn val="ctr"/>
        <c:lblOffset val="100"/>
        <c:noMultiLvlLbl val="0"/>
      </c:catAx>
      <c:valAx>
        <c:axId val="-66625744"/>
        <c:scaling>
          <c:orientation val="minMax"/>
          <c:max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64666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9"/>
          <c:y val="0.000303149606299211"/>
          <c:w val="0.61982476455149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3488908644484"/>
          <c:y val="0.0553030303030303"/>
          <c:w val="0.784253026839387"/>
          <c:h val="0.6926014077785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/>
          </c:spPr>
          <c:marker>
            <c:symbol val="diamond"/>
            <c:size val="6"/>
          </c:marker>
          <c:cat>
            <c:numRef>
              <c:f>Sheet1!$A$33:$A$40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Sheet1!$B$33:$B$40</c:f>
              <c:numCache>
                <c:formatCode>General</c:formatCode>
                <c:ptCount val="8"/>
                <c:pt idx="0">
                  <c:v>1.076651</c:v>
                </c:pt>
                <c:pt idx="1">
                  <c:v>1.072877</c:v>
                </c:pt>
                <c:pt idx="2">
                  <c:v>1.072877</c:v>
                </c:pt>
                <c:pt idx="3">
                  <c:v>1.121664</c:v>
                </c:pt>
                <c:pt idx="4">
                  <c:v>1.225866</c:v>
                </c:pt>
                <c:pt idx="5">
                  <c:v>1.280251</c:v>
                </c:pt>
                <c:pt idx="6">
                  <c:v>1.316643</c:v>
                </c:pt>
                <c:pt idx="7">
                  <c:v>1.353499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pFabric</c:v>
                </c:pt>
              </c:strCache>
            </c:strRef>
          </c:tx>
          <c:spPr>
            <a:ln w="38100"/>
          </c:spPr>
          <c:marker>
            <c:symbol val="square"/>
            <c:size val="6"/>
          </c:marker>
          <c:cat>
            <c:numRef>
              <c:f>Sheet1!$A$33:$A$40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Sheet1!$C$33:$C$40</c:f>
              <c:numCache>
                <c:formatCode>General</c:formatCode>
                <c:ptCount val="8"/>
                <c:pt idx="0">
                  <c:v>1.112915</c:v>
                </c:pt>
                <c:pt idx="1">
                  <c:v>1.157958</c:v>
                </c:pt>
                <c:pt idx="2">
                  <c:v>1.21365</c:v>
                </c:pt>
                <c:pt idx="3">
                  <c:v>1.325413</c:v>
                </c:pt>
                <c:pt idx="4">
                  <c:v>1.453592</c:v>
                </c:pt>
                <c:pt idx="5">
                  <c:v>1.560538</c:v>
                </c:pt>
                <c:pt idx="6">
                  <c:v>1.663917</c:v>
                </c:pt>
                <c:pt idx="7">
                  <c:v>1.746992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PDQ</c:v>
                </c:pt>
              </c:strCache>
            </c:strRef>
          </c:tx>
          <c:spPr>
            <a:ln w="38100"/>
          </c:spPr>
          <c:marker>
            <c:symbol val="triangle"/>
            <c:size val="6"/>
          </c:marker>
          <c:cat>
            <c:numRef>
              <c:f>Sheet1!$A$33:$A$40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Sheet1!$D$33:$D$40</c:f>
              <c:numCache>
                <c:formatCode>General</c:formatCode>
                <c:ptCount val="8"/>
                <c:pt idx="0">
                  <c:v>2.17227</c:v>
                </c:pt>
                <c:pt idx="1">
                  <c:v>2.523236</c:v>
                </c:pt>
                <c:pt idx="2">
                  <c:v>2.709905</c:v>
                </c:pt>
                <c:pt idx="3">
                  <c:v>2.863005</c:v>
                </c:pt>
                <c:pt idx="4">
                  <c:v>3.129663</c:v>
                </c:pt>
                <c:pt idx="5">
                  <c:v>3.548229</c:v>
                </c:pt>
                <c:pt idx="6">
                  <c:v>4.171029</c:v>
                </c:pt>
                <c:pt idx="7">
                  <c:v>5.119165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Sheet1!$A$33:$A$40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Sheet1!$E$33:$E$40</c:f>
              <c:numCache>
                <c:formatCode>General</c:formatCode>
                <c:ptCount val="8"/>
                <c:pt idx="0">
                  <c:v>3.490621</c:v>
                </c:pt>
                <c:pt idx="1">
                  <c:v>4.159829</c:v>
                </c:pt>
                <c:pt idx="2">
                  <c:v>4.534526</c:v>
                </c:pt>
                <c:pt idx="3">
                  <c:v>4.928749</c:v>
                </c:pt>
                <c:pt idx="4">
                  <c:v>5.296646</c:v>
                </c:pt>
                <c:pt idx="5">
                  <c:v>5.746337</c:v>
                </c:pt>
                <c:pt idx="6">
                  <c:v>6.299075</c:v>
                </c:pt>
                <c:pt idx="7">
                  <c:v>7.201091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Sheet1!$A$33:$A$40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Sheet1!$F$33:$F$40</c:f>
              <c:numCache>
                <c:formatCode>General</c:formatCode>
                <c:ptCount val="8"/>
                <c:pt idx="0">
                  <c:v>27.57067</c:v>
                </c:pt>
                <c:pt idx="1">
                  <c:v>29.89241</c:v>
                </c:pt>
                <c:pt idx="2">
                  <c:v>33.318729</c:v>
                </c:pt>
                <c:pt idx="3">
                  <c:v>40.470783</c:v>
                </c:pt>
                <c:pt idx="4">
                  <c:v>47.696801</c:v>
                </c:pt>
                <c:pt idx="5">
                  <c:v>55.577503</c:v>
                </c:pt>
                <c:pt idx="6">
                  <c:v>63.66399</c:v>
                </c:pt>
                <c:pt idx="7">
                  <c:v>72.574192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7091184"/>
        <c:axId val="-67084736"/>
      </c:lineChart>
      <c:catAx>
        <c:axId val="-67091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67084736"/>
        <c:crosses val="autoZero"/>
        <c:auto val="1"/>
        <c:lblAlgn val="ctr"/>
        <c:lblOffset val="100"/>
        <c:noMultiLvlLbl val="0"/>
      </c:catAx>
      <c:valAx>
        <c:axId val="-67084736"/>
        <c:scaling>
          <c:orientation val="minMax"/>
          <c:max val="1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67091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5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Pkt</a:t>
            </a:r>
            <a:r>
              <a:rPr lang="en-US" baseline="0" dirty="0" smtClean="0"/>
              <a:t> drop rate at 80% load: 4.3%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0.emf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1.emf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17,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Packet Scheduling in</a:t>
            </a:r>
            <a:endParaRPr lang="en-US" dirty="0" smtClean="0"/>
          </a:p>
          <a:p>
            <a:pPr algn="ctr"/>
            <a:r>
              <a:rPr lang="en-US" dirty="0" smtClean="0"/>
              <a:t>Data Centers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2100" y="1795812"/>
            <a:ext cx="116967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can we schedule flows based on flow criticality in a distributed way?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3100" y="3855285"/>
            <a:ext cx="5155096" cy="60241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Some transmission order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2844647" y="1685366"/>
            <a:ext cx="390115" cy="375039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Alizadeh</a:t>
            </a:r>
            <a:r>
              <a:rPr lang="en-US" dirty="0" smtClean="0"/>
              <a:t> et al., SIGCOMM’13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in 1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6172200" y="5562600"/>
            <a:ext cx="4471916" cy="50601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2" name="Content Placeholder 2"/>
          <p:cNvSpPr txBox="1">
            <a:spLocks/>
          </p:cNvSpPr>
          <p:nvPr/>
        </p:nvSpPr>
        <p:spPr>
          <a:xfrm>
            <a:off x="838200" y="1579287"/>
            <a:ext cx="8686801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Packets </a:t>
            </a:r>
            <a:r>
              <a:rPr lang="en-US" sz="2400" b="1" dirty="0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carry a </a:t>
            </a:r>
            <a:r>
              <a:rPr lang="en-US" sz="2400" b="1" dirty="0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single priority #</a:t>
            </a:r>
            <a:endParaRPr lang="en-US" sz="2400" b="1" dirty="0">
              <a:solidFill>
                <a:srgbClr val="0D49E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e.g., 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priority 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= remaining 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flow size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pFabric</a:t>
            </a:r>
            <a:r>
              <a:rPr lang="en-US" sz="2400" b="1" dirty="0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 Switches </a:t>
            </a:r>
          </a:p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Send highest priority / drop lowest priority </a:t>
            </a:r>
            <a:r>
              <a:rPr lang="en-US" sz="2200" dirty="0" smtClean="0">
                <a:latin typeface="Helvetica" charset="0"/>
                <a:ea typeface="Helvetica" charset="0"/>
                <a:cs typeface="Helvetica" charset="0"/>
              </a:rPr>
              <a:t>packets</a:t>
            </a: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Very small buffers </a:t>
            </a:r>
            <a:r>
              <a:rPr lang="en-US" sz="2200" dirty="0">
                <a:solidFill>
                  <a:srgbClr val="BD0A12"/>
                </a:solidFill>
                <a:latin typeface="Helvetica" charset="0"/>
                <a:ea typeface="Helvetica" charset="0"/>
                <a:cs typeface="Helvetica" charset="0"/>
              </a:rPr>
              <a:t>(20-30KB for 10Gbps fabric)</a:t>
            </a:r>
            <a:endParaRPr lang="en-US" sz="2200" dirty="0">
              <a:solidFill>
                <a:srgbClr val="BD0A12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300" b="1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pFabric</a:t>
            </a:r>
            <a:r>
              <a:rPr lang="en-US" sz="2400" b="1" dirty="0">
                <a:solidFill>
                  <a:srgbClr val="0D49E1"/>
                </a:solidFill>
                <a:latin typeface="Helvetica" charset="0"/>
                <a:ea typeface="Helvetica" charset="0"/>
                <a:cs typeface="Helvetica" charset="0"/>
              </a:rPr>
              <a:t> Hosts</a:t>
            </a:r>
            <a:endParaRPr lang="en-US" sz="2400" b="1" dirty="0">
              <a:solidFill>
                <a:srgbClr val="0D49E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3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Send/retransmit aggressively</a:t>
            </a:r>
          </a:p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Minimal rate control: just prevent congestion collapse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09921" y="5667927"/>
            <a:ext cx="8139043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Main Idea: 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Decouple scheduling from rate control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44"/>
    </mc:Choice>
    <mc:Fallback xmlns="">
      <p:transition xmlns:p14="http://schemas.microsoft.com/office/powerpoint/2010/main" spd="slow" advTm="113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54075" y="3203290"/>
            <a:ext cx="3810000" cy="501636"/>
            <a:chOff x="6205447" y="4134237"/>
            <a:chExt cx="3810000" cy="501636"/>
          </a:xfrm>
        </p:grpSpPr>
        <p:sp>
          <p:nvSpPr>
            <p:cNvPr id="11" name="Freeform 152"/>
            <p:cNvSpPr>
              <a:spLocks/>
            </p:cNvSpPr>
            <p:nvPr/>
          </p:nvSpPr>
          <p:spPr bwMode="auto">
            <a:xfrm>
              <a:off x="6205447" y="4134237"/>
              <a:ext cx="3391782" cy="50163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EEECE1">
                    <a:lumMod val="75000"/>
                  </a:srgbClr>
                </a:gs>
              </a:gsLst>
              <a:lin ang="0" scaled="1"/>
            </a:gra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rgbClr val="333399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9597229" y="4375477"/>
              <a:ext cx="418218" cy="957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/>
          </a:bodyPr>
          <a:lstStyle/>
          <a:p>
            <a:r>
              <a:rPr lang="en-US" dirty="0" smtClean="0"/>
              <a:t>Use remaining flow size as priority: What happens?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Transmit </a:t>
            </a:r>
            <a:r>
              <a:rPr lang="en-US" i="1" dirty="0" smtClean="0"/>
              <a:t>earliest packet </a:t>
            </a:r>
            <a:r>
              <a:rPr lang="en-US" dirty="0" smtClean="0"/>
              <a:t>of flow with the highest priority packet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5400000">
            <a:off x="3011278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2767804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2500554" y="2911417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2243830" y="2911415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2000356" y="2911415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733106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1448703" y="291141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6338" y="2466785"/>
            <a:ext cx="4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8726" y="2466785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64726" y="2466785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10726" y="246678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9754" y="246678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02633" y="246678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46" y="246678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8459701" y="330897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8216227" y="330897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7948977" y="3308979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7692253" y="3308977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7448779" y="3308977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7181529" y="330897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6897126" y="3308980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4761" y="2864347"/>
            <a:ext cx="4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7149" y="2864347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3149" y="2864347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59149" y="2864346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18177" y="2864346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1056" y="2864346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70896" y="2864346"/>
            <a:ext cx="4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3021803" y="4367654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2749605" y="4367653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2464504" y="4367654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2192306" y="4367653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54075" y="4869746"/>
            <a:ext cx="3810000" cy="501636"/>
            <a:chOff x="6205447" y="4134237"/>
            <a:chExt cx="3810000" cy="501636"/>
          </a:xfrm>
        </p:grpSpPr>
        <p:sp>
          <p:nvSpPr>
            <p:cNvPr id="40" name="Freeform 152"/>
            <p:cNvSpPr>
              <a:spLocks/>
            </p:cNvSpPr>
            <p:nvPr/>
          </p:nvSpPr>
          <p:spPr bwMode="auto">
            <a:xfrm>
              <a:off x="6205447" y="4134237"/>
              <a:ext cx="3391782" cy="50163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EEECE1">
                    <a:lumMod val="75000"/>
                  </a:srgbClr>
                </a:gs>
              </a:gsLst>
              <a:lin ang="0" scaled="1"/>
            </a:gra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rgbClr val="333399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9597229" y="4375477"/>
              <a:ext cx="418218" cy="957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42" name="TextBox 41"/>
          <p:cNvSpPr txBox="1"/>
          <p:nvPr/>
        </p:nvSpPr>
        <p:spPr>
          <a:xfrm>
            <a:off x="3058877" y="389687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04877" y="389687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0877" y="3896873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09905" y="3896873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8459701" y="4982819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 rot="5400000">
            <a:off x="8190827" y="4982819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95379" y="4497431"/>
            <a:ext cx="48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4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93387" y="4490837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7895704" y="4981677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7600581" y="498167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7312363" y="4981676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7017240" y="4981677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6718377" y="4983893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6423254" y="4983894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6146696" y="4981678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 rot="5400000">
            <a:off x="5851573" y="4981679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 rot="5400000">
            <a:off x="5574406" y="498348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62349" y="449465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5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82759" y="4496436"/>
            <a:ext cx="2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65449" y="4494653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6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73677" y="4494653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81322" y="4495625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7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3822" y="4495625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84422" y="449562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8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92650" y="4495624"/>
            <a:ext cx="2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9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50911" y="4497431"/>
            <a:ext cx="5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Helvetica" charset="0"/>
                <a:ea typeface="Helvetica" charset="0"/>
                <a:cs typeface="Helvetica" charset="0"/>
              </a:rPr>
              <a:t>10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7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2" grpId="0"/>
      <p:bldP spid="43" grpId="0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15" y="1619182"/>
            <a:ext cx="5457685" cy="496887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800" dirty="0"/>
              <a:t>Boils </a:t>
            </a:r>
            <a:r>
              <a:rPr lang="en-US" sz="2800" dirty="0"/>
              <a:t>down to a sort</a:t>
            </a:r>
          </a:p>
          <a:p>
            <a:pPr lvl="1"/>
            <a:r>
              <a:rPr lang="en-US" sz="2200" dirty="0"/>
              <a:t>Essentially unlimited </a:t>
            </a:r>
            <a:r>
              <a:rPr lang="en-US" sz="2200" dirty="0"/>
              <a:t>priorities</a:t>
            </a:r>
            <a:endParaRPr lang="en-US" sz="2200" dirty="0">
              <a:solidFill>
                <a:prstClr val="black"/>
              </a:solidFill>
            </a:endParaRPr>
          </a:p>
          <a:p>
            <a:pPr lvl="1"/>
            <a:r>
              <a:rPr lang="en-US" sz="2200" dirty="0">
                <a:solidFill>
                  <a:prstClr val="black"/>
                </a:solidFill>
              </a:rPr>
              <a:t>Thought </a:t>
            </a:r>
            <a:r>
              <a:rPr lang="en-US" sz="2200" dirty="0">
                <a:solidFill>
                  <a:prstClr val="black"/>
                </a:solidFill>
              </a:rPr>
              <a:t>to be difficult in </a:t>
            </a:r>
            <a:r>
              <a:rPr lang="en-US" sz="2200" dirty="0">
                <a:solidFill>
                  <a:prstClr val="black"/>
                </a:solidFill>
              </a:rPr>
              <a:t>hardware</a:t>
            </a:r>
          </a:p>
          <a:p>
            <a:pPr marL="0" lvl="1" indent="0">
              <a:buNone/>
            </a:pPr>
            <a:endParaRPr lang="en-US" sz="1500" dirty="0"/>
          </a:p>
          <a:p>
            <a:pPr marL="0" lvl="1" indent="0">
              <a:buNone/>
            </a:pPr>
            <a:r>
              <a:rPr lang="en-US" sz="2800" dirty="0"/>
              <a:t>Existing switching only support 4-16 priorities</a:t>
            </a:r>
          </a:p>
          <a:p>
            <a:pPr marL="0" lvl="1" indent="0">
              <a:buNone/>
            </a:pPr>
            <a:endParaRPr lang="en-US" sz="1500" dirty="0"/>
          </a:p>
          <a:p>
            <a:pPr marL="0" lvl="1" indent="0">
              <a:buNone/>
            </a:pPr>
            <a:r>
              <a:rPr lang="en-US" sz="2800" dirty="0" err="1"/>
              <a:t>pFabric</a:t>
            </a:r>
            <a:r>
              <a:rPr lang="en-US" sz="2800" dirty="0"/>
              <a:t> queues very small</a:t>
            </a:r>
          </a:p>
          <a:p>
            <a:pPr marL="742950" lvl="2" indent="-342900">
              <a:buFont typeface="Lucida Grande"/>
              <a:buChar char="-"/>
            </a:pPr>
            <a:r>
              <a:rPr lang="en-US" sz="2200" dirty="0"/>
              <a:t>51.2ns to find min/max of ~600 numbers</a:t>
            </a:r>
          </a:p>
          <a:p>
            <a:pPr lvl="1"/>
            <a:r>
              <a:rPr lang="en-US" sz="2200" dirty="0"/>
              <a:t>Binary comparator tree: </a:t>
            </a:r>
            <a:r>
              <a:rPr lang="en-US" sz="2200" dirty="0"/>
              <a:t>10 </a:t>
            </a:r>
            <a:r>
              <a:rPr lang="en-US" sz="2200" dirty="0"/>
              <a:t>clock </a:t>
            </a:r>
            <a:r>
              <a:rPr lang="en-US" sz="2200" dirty="0"/>
              <a:t>cycles</a:t>
            </a:r>
            <a:endParaRPr lang="en-US" sz="2200" dirty="0">
              <a:solidFill>
                <a:srgbClr val="BD0A12"/>
              </a:solidFill>
            </a:endParaRPr>
          </a:p>
          <a:p>
            <a:pPr lvl="1"/>
            <a:r>
              <a:rPr lang="en-US" sz="2200" dirty="0">
                <a:solidFill>
                  <a:srgbClr val="BD0A12"/>
                </a:solidFill>
              </a:rPr>
              <a:t>Current ASICs: clock ~ 1ns</a:t>
            </a:r>
          </a:p>
        </p:txBody>
      </p:sp>
      <p:pic>
        <p:nvPicPr>
          <p:cNvPr id="5" name="Picture 4" descr="hardware_implementation2.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3" t="20362" r="19668" b="40144"/>
          <a:stretch/>
        </p:blipFill>
        <p:spPr>
          <a:xfrm rot="16200000">
            <a:off x="6282549" y="1852504"/>
            <a:ext cx="4451113" cy="43241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6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xmlns:p14="http://schemas.microsoft.com/office/powerpoint/2010/main" spd="slow" advTm="89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pFabric</a:t>
            </a:r>
            <a:r>
              <a:rPr lang="en-US" dirty="0" smtClean="0"/>
              <a:t> </a:t>
            </a:r>
            <a:r>
              <a:rPr lang="en-US" dirty="0" smtClean="0"/>
              <a:t>rate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786"/>
            <a:ext cx="8619435" cy="47181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Minimal version of TCP algorithm</a:t>
            </a:r>
          </a:p>
          <a:p>
            <a:pPr marL="0" indent="0">
              <a:buNone/>
            </a:pPr>
            <a:endParaRPr lang="en-US" sz="600" dirty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Start at line-rate</a:t>
            </a:r>
          </a:p>
          <a:p>
            <a:pPr lvl="1"/>
            <a:r>
              <a:rPr lang="en-US" dirty="0" smtClean="0">
                <a:solidFill>
                  <a:srgbClr val="BD0A12"/>
                </a:solidFill>
              </a:rPr>
              <a:t>Initial window </a:t>
            </a:r>
            <a:r>
              <a:rPr lang="en-US" dirty="0">
                <a:solidFill>
                  <a:srgbClr val="BD0A12"/>
                </a:solidFill>
              </a:rPr>
              <a:t>l</a:t>
            </a:r>
            <a:r>
              <a:rPr lang="en-US" dirty="0" smtClean="0">
                <a:solidFill>
                  <a:srgbClr val="BD0A12"/>
                </a:solidFill>
              </a:rPr>
              <a:t>arger than BDP</a:t>
            </a:r>
          </a:p>
          <a:p>
            <a:pPr marL="914400" lvl="2" indent="0">
              <a:buNone/>
            </a:pPr>
            <a:endParaRPr lang="en-US" sz="800" dirty="0">
              <a:solidFill>
                <a:srgbClr val="C000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retransmission timeout </a:t>
            </a:r>
            <a:r>
              <a:rPr lang="en-US" dirty="0" smtClean="0"/>
              <a:t>estimation</a:t>
            </a:r>
          </a:p>
          <a:p>
            <a:pPr lvl="1"/>
            <a:r>
              <a:rPr lang="en-US" dirty="0" smtClean="0">
                <a:solidFill>
                  <a:srgbClr val="BD0A12"/>
                </a:solidFill>
              </a:rPr>
              <a:t>Fixed RTO at small multiple of round-trip time</a:t>
            </a:r>
          </a:p>
          <a:p>
            <a:pPr marL="914400" lvl="2" indent="0">
              <a:buNone/>
            </a:pPr>
            <a:endParaRPr lang="en-US" sz="800" dirty="0">
              <a:solidFill>
                <a:srgbClr val="C00000"/>
              </a:solidFill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Reduce window size upon packet drops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D0A12"/>
                </a:solidFill>
              </a:rPr>
              <a:t>Window increase same as TCP (slow start, congestion avoidance, …)</a:t>
            </a:r>
            <a:endParaRPr lang="en-US" dirty="0" smtClean="0"/>
          </a:p>
          <a:p>
            <a:pPr marL="514350" indent="-457200">
              <a:buFont typeface="+mj-lt"/>
              <a:buAutoNum type="arabicPeriod"/>
            </a:pPr>
            <a:endParaRPr lang="en-US" sz="800" dirty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After multiple consecutive timeouts, enter “probe mode”</a:t>
            </a:r>
            <a:endParaRPr lang="en-US" dirty="0"/>
          </a:p>
          <a:p>
            <a:pPr lvl="1"/>
            <a:r>
              <a:rPr lang="en-US" dirty="0" smtClean="0">
                <a:solidFill>
                  <a:srgbClr val="BD0A12"/>
                </a:solidFill>
              </a:rPr>
              <a:t>Probe mode sends min. size packets until first 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6431" y="1780244"/>
            <a:ext cx="3731537" cy="153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What about queue buildup?</a:t>
            </a:r>
          </a:p>
          <a:p>
            <a:endParaRPr lang="en-US" sz="1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Why window control?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4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5"/>
    </mc:Choice>
    <mc:Fallback xmlns="">
      <p:transition xmlns:p14="http://schemas.microsoft.com/office/powerpoint/2010/main" spd="slow" advTm="47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err="1" smtClean="0"/>
              <a:t>pFabric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34436"/>
            <a:ext cx="10214811" cy="5087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D49E1"/>
                </a:solidFill>
              </a:rPr>
              <a:t>Key invariant: </a:t>
            </a:r>
          </a:p>
          <a:p>
            <a:pPr marL="0" indent="0">
              <a:buNone/>
            </a:pPr>
            <a:r>
              <a:rPr lang="en-US" dirty="0" smtClean="0"/>
              <a:t>At any instant, have the highest priority packet (according to ideal algorithm) </a:t>
            </a:r>
            <a:r>
              <a:rPr lang="en-US" dirty="0" smtClean="0">
                <a:solidFill>
                  <a:srgbClr val="BD0A12"/>
                </a:solidFill>
              </a:rPr>
              <a:t>available at the switch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3200" dirty="0">
                <a:solidFill>
                  <a:srgbClr val="000000"/>
                </a:solidFill>
              </a:rPr>
              <a:t>Priority </a:t>
            </a:r>
            <a:r>
              <a:rPr lang="en-US" sz="3200" dirty="0" smtClean="0">
                <a:solidFill>
                  <a:srgbClr val="000000"/>
                </a:solidFill>
              </a:rPr>
              <a:t>scheduling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priority packets traverse fabric as quickly as possible</a:t>
            </a:r>
          </a:p>
          <a:p>
            <a:endParaRPr lang="en-US" sz="300" dirty="0">
              <a:solidFill>
                <a:srgbClr val="000000"/>
              </a:solidFill>
            </a:endParaRPr>
          </a:p>
          <a:p>
            <a:endParaRPr lang="en-US" sz="300" dirty="0">
              <a:solidFill>
                <a:srgbClr val="000000"/>
              </a:solidFill>
            </a:endParaRPr>
          </a:p>
          <a:p>
            <a:endParaRPr lang="en-US" sz="3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What about dropped </a:t>
            </a:r>
            <a:r>
              <a:rPr lang="en-US" sz="3200" dirty="0" smtClean="0">
                <a:solidFill>
                  <a:srgbClr val="000000"/>
                </a:solidFill>
              </a:rPr>
              <a:t>packets?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Lowest </a:t>
            </a:r>
            <a:r>
              <a:rPr lang="en-US" dirty="0" smtClean="0">
                <a:solidFill>
                  <a:srgbClr val="000000"/>
                </a:solidFill>
              </a:rPr>
              <a:t>priority 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→</a:t>
            </a:r>
            <a:r>
              <a:rPr lang="en-US" dirty="0" smtClean="0">
                <a:solidFill>
                  <a:srgbClr val="000000"/>
                </a:solidFill>
              </a:rPr>
              <a:t> not needed till all other packets </a:t>
            </a:r>
            <a:r>
              <a:rPr lang="en-US" dirty="0" smtClean="0">
                <a:solidFill>
                  <a:srgbClr val="000000"/>
                </a:solidFill>
              </a:rPr>
              <a:t>depart</a:t>
            </a:r>
          </a:p>
          <a:p>
            <a:pPr lvl="1"/>
            <a:r>
              <a:rPr lang="en-US" dirty="0" smtClean="0">
                <a:solidFill>
                  <a:srgbClr val="BD0A12"/>
                </a:solidFill>
              </a:rPr>
              <a:t>Buffer </a:t>
            </a:r>
            <a:r>
              <a:rPr lang="en-US" dirty="0" smtClean="0">
                <a:solidFill>
                  <a:srgbClr val="BD0A12"/>
                </a:solidFill>
              </a:rPr>
              <a:t>&gt; BDP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→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enough time </a:t>
            </a:r>
            <a:r>
              <a:rPr lang="en-US" dirty="0" smtClean="0">
                <a:solidFill>
                  <a:srgbClr val="BD0A12"/>
                </a:solidFill>
              </a:rPr>
              <a:t>(&gt; RTT) </a:t>
            </a:r>
            <a:r>
              <a:rPr lang="en-US" dirty="0" smtClean="0">
                <a:solidFill>
                  <a:srgbClr val="000000"/>
                </a:solidFill>
              </a:rPr>
              <a:t>to retransmit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5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53"/>
    </mc:Choice>
    <mc:Fallback xmlns="">
      <p:transition xmlns:p14="http://schemas.microsoft.com/office/powerpoint/2010/main" spd="slow" advTm="97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514600" y="1790700"/>
          <a:ext cx="6968368" cy="505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537" cy="1325563"/>
          </a:xfrm>
        </p:spPr>
        <p:txBody>
          <a:bodyPr/>
          <a:lstStyle/>
          <a:p>
            <a:r>
              <a:rPr lang="en-US" dirty="0" smtClean="0"/>
              <a:t>Overall </a:t>
            </a:r>
            <a:r>
              <a:rPr lang="en-US" dirty="0" smtClean="0"/>
              <a:t>mean FCT: Web </a:t>
            </a:r>
            <a:r>
              <a:rPr lang="en-US" smtClean="0"/>
              <a:t>search workload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77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57"/>
    </mc:Choice>
    <mc:Fallback xmlns="">
      <p:transition xmlns:p14="http://schemas.microsoft.com/office/powerpoint/2010/main" spd="slow" advTm="11055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90800" y="1548826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Average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154882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99</a:t>
            </a:r>
            <a:r>
              <a:rPr lang="en-US" sz="3200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percentile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524000" y="2209800"/>
          <a:ext cx="9067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5943600" y="2667000"/>
          <a:ext cx="47244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FCT </a:t>
            </a:r>
            <a:r>
              <a:rPr lang="en-US" sz="4000" dirty="0"/>
              <a:t>(&lt;100KB</a:t>
            </a:r>
            <a:r>
              <a:rPr lang="en-US" sz="4000" dirty="0" smtClean="0"/>
              <a:t>): Web search workload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600"/>
            <a:ext cx="5420774" cy="42672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162800" y="3042048"/>
            <a:ext cx="3744374" cy="1682353"/>
            <a:chOff x="5638800" y="3042047"/>
            <a:chExt cx="3744374" cy="1682353"/>
          </a:xfrm>
        </p:grpSpPr>
        <p:sp>
          <p:nvSpPr>
            <p:cNvPr id="7" name="Freeform 6"/>
            <p:cNvSpPr/>
            <p:nvPr/>
          </p:nvSpPr>
          <p:spPr>
            <a:xfrm>
              <a:off x="5638800" y="3733800"/>
              <a:ext cx="1295400" cy="990600"/>
            </a:xfrm>
            <a:custGeom>
              <a:avLst/>
              <a:gdLst>
                <a:gd name="connsiteX0" fmla="*/ 974704 w 974704"/>
                <a:gd name="connsiteY0" fmla="*/ 531609 h 610366"/>
                <a:gd name="connsiteX1" fmla="*/ 905785 w 974704"/>
                <a:gd name="connsiteY1" fmla="*/ 551298 h 610366"/>
                <a:gd name="connsiteX2" fmla="*/ 876249 w 974704"/>
                <a:gd name="connsiteY2" fmla="*/ 561143 h 610366"/>
                <a:gd name="connsiteX3" fmla="*/ 817176 w 974704"/>
                <a:gd name="connsiteY3" fmla="*/ 570987 h 610366"/>
                <a:gd name="connsiteX4" fmla="*/ 728567 w 974704"/>
                <a:gd name="connsiteY4" fmla="*/ 590677 h 610366"/>
                <a:gd name="connsiteX5" fmla="*/ 699030 w 974704"/>
                <a:gd name="connsiteY5" fmla="*/ 600521 h 610366"/>
                <a:gd name="connsiteX6" fmla="*/ 649803 w 974704"/>
                <a:gd name="connsiteY6" fmla="*/ 610366 h 610366"/>
                <a:gd name="connsiteX7" fmla="*/ 295365 w 974704"/>
                <a:gd name="connsiteY7" fmla="*/ 600521 h 610366"/>
                <a:gd name="connsiteX8" fmla="*/ 177219 w 974704"/>
                <a:gd name="connsiteY8" fmla="*/ 561143 h 610366"/>
                <a:gd name="connsiteX9" fmla="*/ 88610 w 974704"/>
                <a:gd name="connsiteY9" fmla="*/ 511920 h 610366"/>
                <a:gd name="connsiteX10" fmla="*/ 49228 w 974704"/>
                <a:gd name="connsiteY10" fmla="*/ 472541 h 610366"/>
                <a:gd name="connsiteX11" fmla="*/ 19691 w 974704"/>
                <a:gd name="connsiteY11" fmla="*/ 423318 h 610366"/>
                <a:gd name="connsiteX12" fmla="*/ 0 w 974704"/>
                <a:gd name="connsiteY12" fmla="*/ 354406 h 610366"/>
                <a:gd name="connsiteX13" fmla="*/ 9846 w 974704"/>
                <a:gd name="connsiteY13" fmla="*/ 255960 h 610366"/>
                <a:gd name="connsiteX14" fmla="*/ 29537 w 974704"/>
                <a:gd name="connsiteY14" fmla="*/ 226426 h 610366"/>
                <a:gd name="connsiteX15" fmla="*/ 59073 w 974704"/>
                <a:gd name="connsiteY15" fmla="*/ 196892 h 610366"/>
                <a:gd name="connsiteX16" fmla="*/ 127992 w 974704"/>
                <a:gd name="connsiteY16" fmla="*/ 157514 h 610366"/>
                <a:gd name="connsiteX17" fmla="*/ 187065 w 974704"/>
                <a:gd name="connsiteY17" fmla="*/ 137825 h 610366"/>
                <a:gd name="connsiteX18" fmla="*/ 265828 w 974704"/>
                <a:gd name="connsiteY18" fmla="*/ 88602 h 610366"/>
                <a:gd name="connsiteX19" fmla="*/ 344592 w 974704"/>
                <a:gd name="connsiteY19" fmla="*/ 49223 h 610366"/>
                <a:gd name="connsiteX20" fmla="*/ 383974 w 974704"/>
                <a:gd name="connsiteY20" fmla="*/ 19689 h 610366"/>
                <a:gd name="connsiteX21" fmla="*/ 443047 w 974704"/>
                <a:gd name="connsiteY21" fmla="*/ 9845 h 610366"/>
                <a:gd name="connsiteX22" fmla="*/ 492275 w 974704"/>
                <a:gd name="connsiteY22" fmla="*/ 0 h 610366"/>
                <a:gd name="connsiteX23" fmla="*/ 649803 w 974704"/>
                <a:gd name="connsiteY23" fmla="*/ 9845 h 610366"/>
                <a:gd name="connsiteX24" fmla="*/ 708876 w 974704"/>
                <a:gd name="connsiteY24" fmla="*/ 39379 h 610366"/>
                <a:gd name="connsiteX25" fmla="*/ 738412 w 974704"/>
                <a:gd name="connsiteY25" fmla="*/ 49223 h 610366"/>
                <a:gd name="connsiteX26" fmla="*/ 817176 w 974704"/>
                <a:gd name="connsiteY26" fmla="*/ 118135 h 610366"/>
                <a:gd name="connsiteX27" fmla="*/ 846712 w 974704"/>
                <a:gd name="connsiteY27" fmla="*/ 147669 h 610366"/>
                <a:gd name="connsiteX28" fmla="*/ 876249 w 974704"/>
                <a:gd name="connsiteY28" fmla="*/ 177203 h 610366"/>
                <a:gd name="connsiteX29" fmla="*/ 886094 w 974704"/>
                <a:gd name="connsiteY29" fmla="*/ 206737 h 610366"/>
                <a:gd name="connsiteX30" fmla="*/ 905785 w 974704"/>
                <a:gd name="connsiteY30" fmla="*/ 275649 h 610366"/>
                <a:gd name="connsiteX31" fmla="*/ 895940 w 974704"/>
                <a:gd name="connsiteY31" fmla="*/ 364251 h 610366"/>
                <a:gd name="connsiteX32" fmla="*/ 886094 w 974704"/>
                <a:gd name="connsiteY32" fmla="*/ 393784 h 610366"/>
                <a:gd name="connsiteX33" fmla="*/ 876249 w 974704"/>
                <a:gd name="connsiteY33" fmla="*/ 570987 h 61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74704" h="610366">
                  <a:moveTo>
                    <a:pt x="974704" y="531609"/>
                  </a:moveTo>
                  <a:lnTo>
                    <a:pt x="905785" y="551298"/>
                  </a:lnTo>
                  <a:cubicBezTo>
                    <a:pt x="895845" y="554280"/>
                    <a:pt x="886380" y="558892"/>
                    <a:pt x="876249" y="561143"/>
                  </a:cubicBezTo>
                  <a:cubicBezTo>
                    <a:pt x="856762" y="565473"/>
                    <a:pt x="836867" y="567706"/>
                    <a:pt x="817176" y="570987"/>
                  </a:cubicBezTo>
                  <a:cubicBezTo>
                    <a:pt x="750693" y="593147"/>
                    <a:pt x="832518" y="567579"/>
                    <a:pt x="728567" y="590677"/>
                  </a:cubicBezTo>
                  <a:cubicBezTo>
                    <a:pt x="718436" y="592928"/>
                    <a:pt x="709098" y="598004"/>
                    <a:pt x="699030" y="600521"/>
                  </a:cubicBezTo>
                  <a:cubicBezTo>
                    <a:pt x="682796" y="604579"/>
                    <a:pt x="666212" y="607084"/>
                    <a:pt x="649803" y="610366"/>
                  </a:cubicBezTo>
                  <a:cubicBezTo>
                    <a:pt x="531657" y="607084"/>
                    <a:pt x="412921" y="612765"/>
                    <a:pt x="295365" y="600521"/>
                  </a:cubicBezTo>
                  <a:cubicBezTo>
                    <a:pt x="254077" y="596221"/>
                    <a:pt x="177219" y="561143"/>
                    <a:pt x="177219" y="561143"/>
                  </a:cubicBezTo>
                  <a:cubicBezTo>
                    <a:pt x="109511" y="516008"/>
                    <a:pt x="140597" y="529247"/>
                    <a:pt x="88610" y="511920"/>
                  </a:cubicBezTo>
                  <a:cubicBezTo>
                    <a:pt x="75483" y="498794"/>
                    <a:pt x="60019" y="487647"/>
                    <a:pt x="49228" y="472541"/>
                  </a:cubicBezTo>
                  <a:cubicBezTo>
                    <a:pt x="-14681" y="383077"/>
                    <a:pt x="92453" y="496077"/>
                    <a:pt x="19691" y="423318"/>
                  </a:cubicBezTo>
                  <a:cubicBezTo>
                    <a:pt x="15050" y="409394"/>
                    <a:pt x="0" y="366763"/>
                    <a:pt x="0" y="354406"/>
                  </a:cubicBezTo>
                  <a:cubicBezTo>
                    <a:pt x="0" y="321427"/>
                    <a:pt x="2430" y="288094"/>
                    <a:pt x="9846" y="255960"/>
                  </a:cubicBezTo>
                  <a:cubicBezTo>
                    <a:pt x="12507" y="244431"/>
                    <a:pt x="21962" y="235515"/>
                    <a:pt x="29537" y="226426"/>
                  </a:cubicBezTo>
                  <a:cubicBezTo>
                    <a:pt x="38451" y="215730"/>
                    <a:pt x="48377" y="205805"/>
                    <a:pt x="59073" y="196892"/>
                  </a:cubicBezTo>
                  <a:cubicBezTo>
                    <a:pt x="75467" y="183232"/>
                    <a:pt x="109475" y="164920"/>
                    <a:pt x="127992" y="157514"/>
                  </a:cubicBezTo>
                  <a:cubicBezTo>
                    <a:pt x="147264" y="149806"/>
                    <a:pt x="187065" y="137825"/>
                    <a:pt x="187065" y="137825"/>
                  </a:cubicBezTo>
                  <a:cubicBezTo>
                    <a:pt x="255455" y="86537"/>
                    <a:pt x="196327" y="127210"/>
                    <a:pt x="265828" y="88602"/>
                  </a:cubicBezTo>
                  <a:cubicBezTo>
                    <a:pt x="335580" y="49854"/>
                    <a:pt x="290598" y="67221"/>
                    <a:pt x="344592" y="49223"/>
                  </a:cubicBezTo>
                  <a:cubicBezTo>
                    <a:pt x="357719" y="39378"/>
                    <a:pt x="368739" y="25782"/>
                    <a:pt x="383974" y="19689"/>
                  </a:cubicBezTo>
                  <a:cubicBezTo>
                    <a:pt x="402509" y="12276"/>
                    <a:pt x="423406" y="13416"/>
                    <a:pt x="443047" y="9845"/>
                  </a:cubicBezTo>
                  <a:cubicBezTo>
                    <a:pt x="459511" y="6852"/>
                    <a:pt x="475866" y="3282"/>
                    <a:pt x="492275" y="0"/>
                  </a:cubicBezTo>
                  <a:cubicBezTo>
                    <a:pt x="544784" y="3282"/>
                    <a:pt x="597480" y="4338"/>
                    <a:pt x="649803" y="9845"/>
                  </a:cubicBezTo>
                  <a:cubicBezTo>
                    <a:pt x="681151" y="13144"/>
                    <a:pt x="681437" y="25661"/>
                    <a:pt x="708876" y="39379"/>
                  </a:cubicBezTo>
                  <a:cubicBezTo>
                    <a:pt x="718158" y="44020"/>
                    <a:pt x="728567" y="45942"/>
                    <a:pt x="738412" y="49223"/>
                  </a:cubicBezTo>
                  <a:cubicBezTo>
                    <a:pt x="787257" y="81782"/>
                    <a:pt x="759583" y="60546"/>
                    <a:pt x="817176" y="118135"/>
                  </a:cubicBezTo>
                  <a:lnTo>
                    <a:pt x="846712" y="147669"/>
                  </a:lnTo>
                  <a:lnTo>
                    <a:pt x="876249" y="177203"/>
                  </a:lnTo>
                  <a:cubicBezTo>
                    <a:pt x="879531" y="187048"/>
                    <a:pt x="883243" y="196759"/>
                    <a:pt x="886094" y="206737"/>
                  </a:cubicBezTo>
                  <a:cubicBezTo>
                    <a:pt x="910819" y="293267"/>
                    <a:pt x="882180" y="204836"/>
                    <a:pt x="905785" y="275649"/>
                  </a:cubicBezTo>
                  <a:cubicBezTo>
                    <a:pt x="902503" y="305183"/>
                    <a:pt x="900826" y="334940"/>
                    <a:pt x="895940" y="364251"/>
                  </a:cubicBezTo>
                  <a:cubicBezTo>
                    <a:pt x="894234" y="374487"/>
                    <a:pt x="887180" y="383464"/>
                    <a:pt x="886094" y="393784"/>
                  </a:cubicBezTo>
                  <a:cubicBezTo>
                    <a:pt x="875840" y="491192"/>
                    <a:pt x="876249" y="507007"/>
                    <a:pt x="876249" y="570987"/>
                  </a:cubicBezTo>
                </a:path>
              </a:pathLst>
            </a:custGeom>
            <a:ln w="38100">
              <a:solidFill>
                <a:srgbClr val="BD0A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5174" y="3042047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Why the gap?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86200" y="160020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Average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0875" cy="1325563"/>
          </a:xfrm>
        </p:spPr>
        <p:txBody>
          <a:bodyPr/>
          <a:lstStyle/>
          <a:p>
            <a:r>
              <a:rPr lang="en-US" dirty="0"/>
              <a:t>Elephant FCT </a:t>
            </a:r>
            <a:r>
              <a:rPr lang="en-US" sz="4000" dirty="0"/>
              <a:t>(&gt;10MB</a:t>
            </a:r>
            <a:r>
              <a:rPr lang="en-US" sz="4000" dirty="0" smtClean="0"/>
              <a:t>): Data </a:t>
            </a:r>
            <a:r>
              <a:rPr lang="en-US" sz="4000" smtClean="0"/>
              <a:t>mining workload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04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37"/>
    </mc:Choice>
    <mc:Fallback xmlns="">
      <p:transition xmlns:p14="http://schemas.microsoft.com/office/powerpoint/2010/main" spd="slow" advTm="66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</a:t>
            </a:r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558"/>
            <a:ext cx="8824843" cy="929860"/>
          </a:xfrm>
        </p:spPr>
        <p:txBody>
          <a:bodyPr>
            <a:normAutofit/>
          </a:bodyPr>
          <a:lstStyle/>
          <a:p>
            <a:r>
              <a:rPr lang="en-US" sz="3200" dirty="0"/>
              <a:t>Goal: </a:t>
            </a:r>
            <a:r>
              <a:rPr lang="en-US" sz="3200" dirty="0"/>
              <a:t>C</a:t>
            </a:r>
            <a:r>
              <a:rPr lang="en-US" sz="3200" dirty="0"/>
              <a:t>omplete flows quickly / meet deadlines</a:t>
            </a:r>
          </a:p>
          <a:p>
            <a:endParaRPr lang="en-US" sz="3200" dirty="0">
              <a:solidFill>
                <a:srgbClr val="BD0A12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31835" y="2560200"/>
            <a:ext cx="1170176" cy="2916936"/>
            <a:chOff x="6526024" y="2389632"/>
            <a:chExt cx="1170176" cy="2916936"/>
          </a:xfrm>
        </p:grpSpPr>
        <p:pic>
          <p:nvPicPr>
            <p:cNvPr id="7" name="Picture 6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2766284"/>
              <a:ext cx="961810" cy="11199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191000"/>
              <a:ext cx="1170176" cy="111556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71734" y="2389632"/>
              <a:ext cx="4233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2286000" y="2875358"/>
            <a:ext cx="8461806" cy="3516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Short flows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latin typeface="Helvetica" charset="0"/>
                <a:ea typeface="Helvetica" charset="0"/>
                <a:cs typeface="Helvetica" charset="0"/>
              </a:rPr>
              <a:t>(e.g., query, coordination)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/>
              <a:buNone/>
            </a:pPr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Large flows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latin typeface="Helvetica" charset="0"/>
                <a:ea typeface="Helvetica" charset="0"/>
                <a:cs typeface="Helvetica" charset="0"/>
              </a:rPr>
              <a:t>(e.g., data update, backup)</a:t>
            </a:r>
            <a:r>
              <a:rPr lang="en-US" sz="2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/>
              <a:buNone/>
            </a:pPr>
            <a:endParaRPr lang="en-US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63546" y="3445137"/>
            <a:ext cx="3541108" cy="1752600"/>
            <a:chOff x="5222658" y="3302000"/>
            <a:chExt cx="3541108" cy="1752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0624" y="3302000"/>
              <a:ext cx="2912731" cy="461665"/>
              <a:chOff x="5230624" y="3297535"/>
              <a:chExt cx="2912731" cy="46166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230624" y="3602335"/>
                <a:ext cx="685800" cy="1588"/>
              </a:xfrm>
              <a:prstGeom prst="straightConnector1">
                <a:avLst/>
              </a:prstGeom>
              <a:ln w="63500">
                <a:solidFill>
                  <a:srgbClr val="BD081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096000" y="3297535"/>
                <a:ext cx="2047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BD0811"/>
                    </a:solidFill>
                    <a:latin typeface="Helvetica" charset="0"/>
                    <a:ea typeface="Helvetica" charset="0"/>
                    <a:cs typeface="Helvetica" charset="0"/>
                  </a:rPr>
                  <a:t>Low Latency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222658" y="4592935"/>
              <a:ext cx="3541108" cy="461665"/>
              <a:chOff x="5222658" y="4211935"/>
              <a:chExt cx="3541108" cy="46166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222658" y="4445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BD081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8034" y="4211935"/>
                <a:ext cx="2675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BD0811"/>
                    </a:solidFill>
                    <a:latin typeface="Helvetica" charset="0"/>
                    <a:ea typeface="Helvetica" charset="0"/>
                    <a:cs typeface="Helvetica" charset="0"/>
                  </a:rPr>
                  <a:t>High Throughput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46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22"/>
    </mc:Choice>
    <mc:Fallback xmlns="">
      <p:transition xmlns:p14="http://schemas.microsoft.com/office/powerpoint/2010/main" spd="slow" advTm="147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Priority-based scheduling: pros and cons</a:t>
            </a:r>
          </a:p>
          <a:p>
            <a:pPr lvl="1"/>
            <a:r>
              <a:rPr lang="en-US" dirty="0" smtClean="0"/>
              <a:t>Gaming?</a:t>
            </a:r>
          </a:p>
          <a:p>
            <a:pPr lvl="1"/>
            <a:r>
              <a:rPr lang="en-US" dirty="0" smtClean="0"/>
              <a:t>Starvation?</a:t>
            </a:r>
          </a:p>
          <a:p>
            <a:endParaRPr lang="en-US" dirty="0" smtClean="0"/>
          </a:p>
          <a:p>
            <a:r>
              <a:rPr lang="en-US" dirty="0" smtClean="0"/>
              <a:t>Implementation using a small number of priority queues?</a:t>
            </a:r>
          </a:p>
          <a:p>
            <a:pPr lvl="1"/>
            <a:r>
              <a:rPr lang="en-US" dirty="0" smtClean="0"/>
              <a:t>How to set priority thresholds?</a:t>
            </a:r>
          </a:p>
          <a:p>
            <a:endParaRPr lang="en-US" dirty="0" smtClean="0"/>
          </a:p>
          <a:p>
            <a:r>
              <a:rPr lang="en-US" dirty="0" smtClean="0"/>
              <a:t>When is the “big switch” abstraction appropriate?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73177"/>
            <a:ext cx="10515600" cy="1670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PIAS:</a:t>
            </a:r>
            <a:br>
              <a:rPr lang="en-US" dirty="0" smtClean="0"/>
            </a:br>
            <a:r>
              <a:rPr lang="en-US" dirty="0" smtClean="0"/>
              <a:t>Information-agnostic scheduling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1524"/>
            <a:ext cx="10515600" cy="1500187"/>
          </a:xfrm>
        </p:spPr>
        <p:txBody>
          <a:bodyPr/>
          <a:lstStyle/>
          <a:p>
            <a:r>
              <a:rPr lang="en-US" dirty="0" smtClean="0"/>
              <a:t>Wei Bai et al., NSDI’15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for packet/flow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, PDQ, PASE</a:t>
            </a:r>
          </a:p>
          <a:p>
            <a:r>
              <a:rPr lang="en-US" dirty="0" smtClean="0"/>
              <a:t>Assume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Prior knowledge of flow size information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To approximate ideal preemptive shortest job first (SJF)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With customized network elements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84420" y="3320716"/>
            <a:ext cx="6240380" cy="17646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84420" y="5046997"/>
            <a:ext cx="6240380" cy="176463"/>
          </a:xfrm>
          <a:prstGeom prst="line">
            <a:avLst/>
          </a:prstGeom>
          <a:ln w="1016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20111" y="5586915"/>
            <a:ext cx="9091216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Can we minimize FCT without flow size information 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with commodity components?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9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1325563"/>
          </a:xfrm>
        </p:spPr>
        <p:txBody>
          <a:bodyPr/>
          <a:lstStyle/>
          <a:p>
            <a:r>
              <a:rPr lang="en-US" dirty="0" smtClean="0"/>
              <a:t>Multi-level feedback queue (MLFQ)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 shortest job first (SJF) </a:t>
            </a:r>
            <a:r>
              <a:rPr lang="en-US" b="1" dirty="0" smtClean="0">
                <a:solidFill>
                  <a:schemeClr val="accent1"/>
                </a:solidFill>
              </a:rPr>
              <a:t>without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job size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3" y="2580393"/>
            <a:ext cx="7103311" cy="40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with commodity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keep per-flow sizes and state in switch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Endpoint</a:t>
            </a:r>
            <a:r>
              <a:rPr lang="en-US" dirty="0" smtClean="0"/>
              <a:t> maintains per-flow state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sets the priority as a packet tag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Map packets to queues using thresholds on packet priorities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What about bad thresholds? </a:t>
            </a:r>
            <a:r>
              <a:rPr lang="en-US" dirty="0" smtClean="0">
                <a:solidFill>
                  <a:srgbClr val="C00000"/>
                </a:solidFill>
              </a:rPr>
              <a:t>Use ECN to keep queues short </a:t>
            </a:r>
          </a:p>
          <a:p>
            <a:pPr lvl="1"/>
            <a:r>
              <a:rPr lang="en-US" dirty="0" smtClean="0"/>
              <a:t>Use DCTCP at endpoints to react smoothly to ECN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 flow transmits with a </a:t>
            </a:r>
            <a:r>
              <a:rPr lang="en-US" dirty="0" err="1" smtClean="0"/>
              <a:t>bursty</a:t>
            </a:r>
            <a:r>
              <a:rPr lang="en-US" dirty="0" smtClean="0"/>
              <a:t> traffic pattern?</a:t>
            </a:r>
          </a:p>
          <a:p>
            <a:pPr lvl="1"/>
            <a:r>
              <a:rPr lang="en-US" dirty="0" smtClean="0"/>
              <a:t>Transmit for x seconds, wait y seconds, transmit again for x</a:t>
            </a:r>
          </a:p>
          <a:p>
            <a:endParaRPr lang="en-US" dirty="0" smtClean="0"/>
          </a:p>
          <a:p>
            <a:r>
              <a:rPr lang="en-US" dirty="0" smtClean="0"/>
              <a:t>What if a flow transmits just enough to always stay in the highest priority queue?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2747" cy="1325563"/>
          </a:xfrm>
        </p:spPr>
        <p:txBody>
          <a:bodyPr/>
          <a:lstStyle/>
          <a:p>
            <a:r>
              <a:rPr lang="en-US" smtClean="0"/>
              <a:t>MLFQ rules </a:t>
            </a:r>
            <a:r>
              <a:rPr lang="en-US" dirty="0" smtClean="0"/>
              <a:t>(</a:t>
            </a:r>
            <a:r>
              <a:rPr lang="en-US" dirty="0" err="1" smtClean="0"/>
              <a:t>Arpaci-Dusseau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3" y="2417200"/>
            <a:ext cx="9622255" cy="33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heavily adapted from material by Mohammad </a:t>
            </a:r>
            <a:r>
              <a:rPr lang="en-US" dirty="0" err="1" smtClean="0"/>
              <a:t>Alizadeh</a:t>
            </a:r>
            <a:r>
              <a:rPr lang="en-US" dirty="0" smtClean="0"/>
              <a:t>, Chi-Yao Hong, and Wei 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</a:t>
            </a:r>
            <a:r>
              <a:rPr lang="en-US" dirty="0" smtClean="0"/>
              <a:t>latency </a:t>
            </a:r>
            <a:r>
              <a:rPr lang="en-US" dirty="0" err="1" smtClean="0"/>
              <a:t>cong</a:t>
            </a:r>
            <a:r>
              <a:rPr lang="en-US" dirty="0" smtClean="0"/>
              <a:t> control (ex: </a:t>
            </a:r>
            <a:r>
              <a:rPr lang="en-US" sz="4000" dirty="0" smtClean="0"/>
              <a:t>DCTCP)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115"/>
            <a:ext cx="9840843" cy="743436"/>
          </a:xfrm>
        </p:spPr>
        <p:txBody>
          <a:bodyPr>
            <a:normAutofit/>
          </a:bodyPr>
          <a:lstStyle/>
          <a:p>
            <a:r>
              <a:rPr lang="en-US" sz="3200" dirty="0"/>
              <a:t>Keep network queues small (at high throughput) </a:t>
            </a:r>
            <a:endParaRPr lang="en-US" sz="3200" dirty="0"/>
          </a:p>
        </p:txBody>
      </p:sp>
      <p:sp>
        <p:nvSpPr>
          <p:cNvPr id="24" name="Freeform 152"/>
          <p:cNvSpPr>
            <a:spLocks/>
          </p:cNvSpPr>
          <p:nvPr/>
        </p:nvSpPr>
        <p:spPr bwMode="auto">
          <a:xfrm>
            <a:off x="5672047" y="3854837"/>
            <a:ext cx="3391782" cy="501636"/>
          </a:xfrm>
          <a:custGeom>
            <a:avLst/>
            <a:gdLst>
              <a:gd name="T0" fmla="*/ 0 w 768"/>
              <a:gd name="T1" fmla="*/ 0 h 576"/>
              <a:gd name="T2" fmla="*/ 768 w 768"/>
              <a:gd name="T3" fmla="*/ 0 h 576"/>
              <a:gd name="T4" fmla="*/ 768 w 768"/>
              <a:gd name="T5" fmla="*/ 576 h 576"/>
              <a:gd name="T6" fmla="*/ 0 w 768"/>
              <a:gd name="T7" fmla="*/ 57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576"/>
              <a:gd name="T14" fmla="*/ 768 w 7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576">
                <a:moveTo>
                  <a:pt x="0" y="0"/>
                </a:moveTo>
                <a:lnTo>
                  <a:pt x="768" y="0"/>
                </a:lnTo>
                <a:lnTo>
                  <a:pt x="768" y="576"/>
                </a:lnTo>
                <a:lnTo>
                  <a:pt x="0" y="576"/>
                </a:lnTo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EEECE1">
                  <a:lumMod val="75000"/>
                </a:srgbClr>
              </a:gs>
            </a:gsLst>
            <a:lin ang="0" scaled="1"/>
          </a:gra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rgbClr val="333399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6498855" y="3957190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037872" y="3881892"/>
            <a:ext cx="2722253" cy="428370"/>
            <a:chOff x="5395024" y="2915112"/>
            <a:chExt cx="2722253" cy="428370"/>
          </a:xfrm>
        </p:grpSpPr>
        <p:sp>
          <p:nvSpPr>
            <p:cNvPr id="27" name="Rectangle 26"/>
            <p:cNvSpPr/>
            <p:nvPr/>
          </p:nvSpPr>
          <p:spPr>
            <a:xfrm rot="5400000">
              <a:off x="7764205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7503728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227924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6948179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6672375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6411898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6136094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580204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5319727" y="299040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9063829" y="4096077"/>
            <a:ext cx="418218" cy="957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39" name="Rectangle 38"/>
          <p:cNvSpPr/>
          <p:nvPr/>
        </p:nvSpPr>
        <p:spPr>
          <a:xfrm rot="5400000">
            <a:off x="3034536" y="5175027"/>
            <a:ext cx="428370" cy="27777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 rot="5400000">
            <a:off x="8684826" y="395719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43" name="Picture 42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1738" y="2666761"/>
            <a:ext cx="915278" cy="974328"/>
          </a:xfrm>
          <a:prstGeom prst="rect">
            <a:avLst/>
          </a:prstGeom>
        </p:spPr>
      </p:pic>
      <p:pic>
        <p:nvPicPr>
          <p:cNvPr id="44" name="Picture 43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1738" y="4950552"/>
            <a:ext cx="915278" cy="97432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 rot="5400000">
            <a:off x="3011278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9206" y="3356239"/>
            <a:ext cx="829017" cy="790330"/>
          </a:xfrm>
          <a:prstGeom prst="rect">
            <a:avLst/>
          </a:prstGeom>
        </p:spPr>
      </p:pic>
      <p:pic>
        <p:nvPicPr>
          <p:cNvPr id="58" name="Picture 57" descr="gif_mous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81068" y="5586134"/>
            <a:ext cx="705508" cy="821482"/>
          </a:xfrm>
          <a:prstGeom prst="rect">
            <a:avLst/>
          </a:prstGeom>
        </p:spPr>
      </p:pic>
      <p:sp>
        <p:nvSpPr>
          <p:cNvPr id="59" name="Rounded Rectangle 58"/>
          <p:cNvSpPr/>
          <p:nvPr/>
        </p:nvSpPr>
        <p:spPr>
          <a:xfrm>
            <a:off x="5477565" y="5181600"/>
            <a:ext cx="4428436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Can we do better?</a:t>
            </a:r>
          </a:p>
        </p:txBody>
      </p:sp>
      <p:sp>
        <p:nvSpPr>
          <p:cNvPr id="37" name="Rectangle 36"/>
          <p:cNvSpPr/>
          <p:nvPr/>
        </p:nvSpPr>
        <p:spPr>
          <a:xfrm rot="5400000">
            <a:off x="2767804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2500554" y="2911417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 rot="5400000">
            <a:off x="2243830" y="2911415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2000356" y="2911415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1733106" y="2911416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1448703" y="2911418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043" y="2612202"/>
            <a:ext cx="5322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Want: implicitly prioritize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mice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HOL blocking if long queues</a:t>
            </a:r>
          </a:p>
        </p:txBody>
      </p:sp>
    </p:spTree>
    <p:extLst>
      <p:ext uri="{BB962C8B-B14F-4D97-AF65-F5344CB8AC3E}">
        <p14:creationId xmlns:p14="http://schemas.microsoft.com/office/powerpoint/2010/main" val="8089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547E-7 L 0.20625 -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" grpId="0" animBg="1"/>
      <p:bldP spid="37" grpId="0" animBg="1"/>
      <p:bldP spid="38" grpId="0" animBg="1"/>
      <p:bldP spid="40" grpId="0" animBg="1"/>
      <p:bldP spid="41" grpId="0" animBg="1"/>
      <p:bldP spid="52" grpId="0" animBg="1"/>
      <p:bldP spid="5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814"/>
            <a:ext cx="9372600" cy="4525963"/>
          </a:xfrm>
        </p:spPr>
        <p:txBody>
          <a:bodyPr/>
          <a:lstStyle/>
          <a:p>
            <a:r>
              <a:rPr lang="en-US" dirty="0" smtClean="0"/>
              <a:t>Many DC apps/platforms know flow size or deadlines in advance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Key/value stores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Data processing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Web </a:t>
            </a:r>
            <a:r>
              <a:rPr lang="en-US" dirty="0"/>
              <a:t>search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25" y="5407667"/>
            <a:ext cx="2473738" cy="866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44" y="3727481"/>
            <a:ext cx="2871304" cy="717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59" y="4114589"/>
            <a:ext cx="1838738" cy="97638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26986" y="3544959"/>
            <a:ext cx="4838401" cy="2684665"/>
            <a:chOff x="152400" y="1481914"/>
            <a:chExt cx="8955088" cy="4968875"/>
          </a:xfrm>
        </p:grpSpPr>
        <p:sp>
          <p:nvSpPr>
            <p:cNvPr id="9" name="Slide Number Placeholder 3"/>
            <p:cNvSpPr txBox="1">
              <a:spLocks/>
            </p:cNvSpPr>
            <p:nvPr/>
          </p:nvSpPr>
          <p:spPr>
            <a:xfrm>
              <a:off x="457200" y="5974539"/>
              <a:ext cx="2133600" cy="47625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marL="9144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marL="13716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18288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fld id="{4B57705C-E459-B54E-914F-CA705644AD93}" type="slidenum">
                <a:rPr lang="en-US" sz="900" b="0">
                  <a:latin typeface="Times New Roman" charset="0"/>
                </a:rPr>
                <a:pPr algn="ctr" eaLnBrk="1" hangingPunct="1">
                  <a:defRPr/>
                </a:pPr>
                <a:t>4</a:t>
              </a:fld>
              <a:endParaRPr lang="en-US" sz="900" b="0">
                <a:latin typeface="Times New Roman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62600" y="1481914"/>
              <a:ext cx="2667000" cy="1143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Front end Server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2964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6494463" y="2945589"/>
              <a:ext cx="727075" cy="3175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5334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528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5715000" y="4240989"/>
              <a:ext cx="1655762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 …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722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17" name="Straight Arrow Connector 16"/>
            <p:cNvCxnSpPr>
              <a:endCxn id="13" idx="0"/>
            </p:cNvCxnSpPr>
            <p:nvPr/>
          </p:nvCxnSpPr>
          <p:spPr>
            <a:xfrm rot="10800000" flipV="1">
              <a:off x="1866900" y="3920314"/>
              <a:ext cx="4152900" cy="5953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11" idx="2"/>
            </p:cNvCxnSpPr>
            <p:nvPr/>
          </p:nvCxnSpPr>
          <p:spPr>
            <a:xfrm rot="5400000" flipH="1" flipV="1">
              <a:off x="5493543" y="3113071"/>
              <a:ext cx="595313" cy="22098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0"/>
            </p:cNvCxnSpPr>
            <p:nvPr/>
          </p:nvCxnSpPr>
          <p:spPr>
            <a:xfrm rot="16200000" flipH="1">
              <a:off x="7036593" y="4046521"/>
              <a:ext cx="595313" cy="3429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524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914400" y="5139514"/>
              <a:ext cx="914400" cy="8382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0480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89113" y="5811027"/>
              <a:ext cx="1563687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4" name="Straight Arrow Connector 23"/>
            <p:cNvCxnSpPr>
              <a:stCxn id="13" idx="2"/>
              <a:endCxn id="23" idx="0"/>
            </p:cNvCxnSpPr>
            <p:nvPr/>
          </p:nvCxnSpPr>
          <p:spPr>
            <a:xfrm rot="16200000" flipH="1">
              <a:off x="1883568" y="5122846"/>
              <a:ext cx="671513" cy="7048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4290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>
            <a:xfrm>
              <a:off x="2590800" y="5139514"/>
              <a:ext cx="16192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71628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912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9" name="Straight Arrow Connector 28"/>
            <p:cNvCxnSpPr>
              <a:endCxn id="28" idx="0"/>
            </p:cNvCxnSpPr>
            <p:nvPr/>
          </p:nvCxnSpPr>
          <p:spPr>
            <a:xfrm rot="10800000" flipV="1">
              <a:off x="6572250" y="5139514"/>
              <a:ext cx="8191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75438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rot="16200000" flipH="1">
              <a:off x="7865268" y="5351446"/>
              <a:ext cx="671513" cy="2476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60" name="Straight Connector 359"/>
          <p:cNvCxnSpPr>
            <a:stCxn id="359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62" name="Rectangle 361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63" name="Straight Connector 362"/>
          <p:cNvCxnSpPr>
            <a:stCxn id="361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62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366" name="Straight Connector 365"/>
          <p:cNvCxnSpPr>
            <a:stCxn id="365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68" name="Rectangle 367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69" name="Straight Connector 368"/>
          <p:cNvCxnSpPr>
            <a:stCxn id="367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68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72" name="Straight Connector 371"/>
          <p:cNvCxnSpPr>
            <a:stCxn id="371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74" name="Rectangle 373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375" name="Straight Connector 374"/>
          <p:cNvCxnSpPr>
            <a:stCxn id="373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74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78" name="Rectangle 37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79" name="Rectangle 37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0" name="Rectangle 37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381" name="Rectangle 38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2" name="Rectangle 38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3" name="Rectangle 38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4" name="Rectangle 38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85" name="Rectangle 38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387" name="Straight Connector 386"/>
            <p:cNvCxnSpPr>
              <a:stCxn id="37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7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7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8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8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8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8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8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8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397" name="Straight Arrow Connector 396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438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438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7" name="Straight Arrow Connector 446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9" name="Group 468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549" name="Straight Arrow Connector 548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/>
              <p:cNvCxnSpPr>
                <a:stCxn id="498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/>
              <p:cNvCxnSpPr>
                <a:stCxn id="498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483" name="Group 482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4" name="Group 483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5" name="Group 484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486" name="Rectangle 485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71" name="Cube 47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Cube 47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Cube 478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8" name="Rectangle 557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9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60" name="Group 32"/>
          <p:cNvGrpSpPr/>
          <p:nvPr/>
        </p:nvGrpSpPr>
        <p:grpSpPr>
          <a:xfrm>
            <a:off x="4148793" y="2649401"/>
            <a:ext cx="3604331" cy="2504835"/>
            <a:chOff x="1040728" y="3511051"/>
            <a:chExt cx="2777155" cy="1642242"/>
          </a:xfrm>
          <a:effectLst/>
        </p:grpSpPr>
        <p:sp>
          <p:nvSpPr>
            <p:cNvPr id="561" name="Freeform 560"/>
            <p:cNvSpPr/>
            <p:nvPr/>
          </p:nvSpPr>
          <p:spPr>
            <a:xfrm>
              <a:off x="1040728" y="3511051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2" name="Freeform 561"/>
            <p:cNvSpPr/>
            <p:nvPr/>
          </p:nvSpPr>
          <p:spPr>
            <a:xfrm flipH="1" flipV="1">
              <a:off x="2411547" y="4311599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3" name="Freeform 562"/>
            <p:cNvSpPr/>
            <p:nvPr/>
          </p:nvSpPr>
          <p:spPr>
            <a:xfrm flipH="1">
              <a:off x="2433736" y="3534367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4" name="Freeform 563"/>
            <p:cNvSpPr/>
            <p:nvPr/>
          </p:nvSpPr>
          <p:spPr>
            <a:xfrm flipV="1">
              <a:off x="1062916" y="4334915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65" name="Rectangle 56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567" name="Group 566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568" name="Group 567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58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135517" y="2027977"/>
            <a:ext cx="5721790" cy="3355235"/>
            <a:chOff x="1611517" y="2027976"/>
            <a:chExt cx="5721790" cy="3355235"/>
          </a:xfrm>
        </p:grpSpPr>
        <p:sp>
          <p:nvSpPr>
            <p:cNvPr id="595" name="Freeform 594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Freeform 596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8" name="Group 597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599" name="Group 598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608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9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0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1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2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3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4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5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6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7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8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00" name="Rectangle 599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19" name="Rectangle 618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2760422" y="4644428"/>
            <a:ext cx="373586" cy="50699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621" name="Group 620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622" name="Freeform 621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Freeform 622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625" name="TextBox 624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54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2"/>
    </mc:Choice>
    <mc:Fallback xmlns="">
      <p:transition xmlns:p14="http://schemas.microsoft.com/office/powerpoint/2010/main" spd="slow" advTm="26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 animBg="1"/>
      <p:bldP spid="565" grpId="0" animBg="1"/>
      <p:bldP spid="566" grpId="0" animBg="1"/>
      <p:bldP spid="619" grpId="0" animBg="1"/>
      <p:bldP spid="620" grpId="0" animBg="1"/>
      <p:bldP spid="6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29" name="Straight Connector 128"/>
          <p:cNvCxnSpPr>
            <a:stCxn id="127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132" name="Straight Connector 131"/>
          <p:cNvCxnSpPr>
            <a:stCxn id="131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4" name="Rectangle 133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35" name="Straight Connector 134"/>
          <p:cNvCxnSpPr>
            <a:stCxn id="133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5" name="Rectangle 144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cxnSp>
        <p:nvCxnSpPr>
          <p:cNvPr id="146" name="Straight Connector 145"/>
          <p:cNvCxnSpPr>
            <a:stCxn id="144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8" name="Rectangle 26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69" name="Rectangle 26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0" name="Rectangle 26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271" name="Rectangle 27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2" name="Rectangle 27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3" name="Rectangle 27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4" name="Rectangle 27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275" name="Rectangle 27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  <a:endParaRPr lang="en-US" sz="1200" kern="0" dirty="0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76" name="Group 27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277" name="Straight Connector 276"/>
            <p:cNvCxnSpPr>
              <a:stCxn id="26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6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7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ectangle 148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Group 255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11" name="Cube 11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8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5" name="Rectangle 38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227" name="Group 226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366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135517" y="2027977"/>
            <a:ext cx="5721790" cy="3355235"/>
            <a:chOff x="1611517" y="2027976"/>
            <a:chExt cx="5721790" cy="3355235"/>
          </a:xfrm>
        </p:grpSpPr>
        <p:sp>
          <p:nvSpPr>
            <p:cNvPr id="231" name="Freeform 230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408" name="Group 407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42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409" name="Rectangle 408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436" name="Freeform 435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5808824" y="260319"/>
            <a:ext cx="526773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Objective?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Minimize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vg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FCT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Minimize missed deadlines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1985760" y="200686"/>
            <a:ext cx="3424440" cy="1475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DC transport = </a:t>
            </a: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Flow scheduling on giant switch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429001" y="2407451"/>
            <a:ext cx="4971603" cy="4214747"/>
            <a:chOff x="1905000" y="2407450"/>
            <a:chExt cx="4971603" cy="4214747"/>
          </a:xfrm>
        </p:grpSpPr>
        <p:cxnSp>
          <p:nvCxnSpPr>
            <p:cNvPr id="246" name="Straight Arrow Connector 245"/>
            <p:cNvCxnSpPr/>
            <p:nvPr/>
          </p:nvCxnSpPr>
          <p:spPr>
            <a:xfrm flipH="1" flipV="1">
              <a:off x="2066581" y="2970592"/>
              <a:ext cx="1133820" cy="28206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 flipV="1">
              <a:off x="1905000" y="5168586"/>
              <a:ext cx="1295400" cy="634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 flipV="1">
              <a:off x="5546035" y="2407450"/>
              <a:ext cx="1235765" cy="33954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V="1">
              <a:off x="5565962" y="4299775"/>
              <a:ext cx="1310641" cy="14914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5565962" y="5293845"/>
              <a:ext cx="1215838" cy="5090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572197" y="5791200"/>
              <a:ext cx="382860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ingress &amp; egress </a:t>
              </a:r>
            </a:p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capacity constraints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354" name="TextBox 353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8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00"/>
    </mc:Choice>
    <mc:Fallback xmlns="">
      <p:transition xmlns:p14="http://schemas.microsoft.com/office/powerpoint/2010/main" spd="slow" advTm="53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Minimize </a:t>
            </a:r>
            <a:r>
              <a:rPr lang="en-US" dirty="0" smtClean="0"/>
              <a:t>a</a:t>
            </a:r>
            <a:r>
              <a:rPr lang="en-US" dirty="0" smtClean="0"/>
              <a:t>verage </a:t>
            </a:r>
            <a:r>
              <a:rPr lang="en-US" dirty="0" smtClean="0"/>
              <a:t>FCT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1905000"/>
            <a:ext cx="2209800" cy="1828800"/>
            <a:chOff x="381000" y="2667000"/>
            <a:chExt cx="2209800" cy="1828800"/>
          </a:xfrm>
        </p:grpSpPr>
        <p:sp>
          <p:nvSpPr>
            <p:cNvPr id="6" name="Rectangle 5"/>
            <p:cNvSpPr/>
            <p:nvPr/>
          </p:nvSpPr>
          <p:spPr>
            <a:xfrm>
              <a:off x="523134" y="3124972"/>
              <a:ext cx="8775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Flow 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6930" y="2755640"/>
              <a:ext cx="6335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Helvetica" charset="0"/>
                  <a:ea typeface="Helvetica" charset="0"/>
                  <a:cs typeface="Helvetica" charset="0"/>
                </a:rPr>
                <a:t>Size</a:t>
              </a:r>
              <a:endParaRPr lang="en-US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6915" y="3582114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Flow B</a:t>
              </a:r>
              <a:endParaRPr lang="en-US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03" y="4039314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>Flow C</a:t>
              </a:r>
              <a:endParaRPr lang="en-US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7231" y="3124972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09590" y="3582172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dirty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98843" y="403931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>3</a:t>
              </a:r>
              <a:endParaRPr lang="en-US" dirty="0">
                <a:solidFill>
                  <a:schemeClr val="accent2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2667000"/>
              <a:ext cx="2209800" cy="1828800"/>
            </a:xfrm>
            <a:prstGeom prst="rect">
              <a:avLst/>
            </a:prstGeom>
            <a:noFill/>
            <a:ln w="25400" cap="rnd">
              <a:solidFill>
                <a:schemeClr val="bg1">
                  <a:lumMod val="6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5821" y="4343400"/>
            <a:ext cx="4695517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arrive at the same time</a:t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2600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share the same bottleneck link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33999" y="2362972"/>
            <a:ext cx="4230730" cy="1233208"/>
            <a:chOff x="3809999" y="2362972"/>
            <a:chExt cx="4230730" cy="1233208"/>
          </a:xfrm>
        </p:grpSpPr>
        <p:sp>
          <p:nvSpPr>
            <p:cNvPr id="16" name="Rectangle 15"/>
            <p:cNvSpPr/>
            <p:nvPr/>
          </p:nvSpPr>
          <p:spPr bwMode="auto">
            <a:xfrm flipH="1">
              <a:off x="3810000" y="2362972"/>
              <a:ext cx="1320825" cy="3296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 flipH="1">
              <a:off x="3809999" y="2820114"/>
              <a:ext cx="1320825" cy="3296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 flipH="1">
              <a:off x="5260068" y="2820114"/>
              <a:ext cx="1320825" cy="3296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 flipH="1">
              <a:off x="3810000" y="3264700"/>
              <a:ext cx="1320825" cy="329686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 flipH="1">
              <a:off x="5259273" y="3266494"/>
              <a:ext cx="1320825" cy="329686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 flipH="1">
              <a:off x="6719904" y="3266494"/>
              <a:ext cx="1320825" cy="329686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2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34792 -0.100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96" y="-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Minimize </a:t>
            </a:r>
            <a:r>
              <a:rPr lang="en-US" dirty="0" smtClean="0"/>
              <a:t>a</a:t>
            </a:r>
            <a:r>
              <a:rPr lang="en-US" dirty="0" smtClean="0"/>
              <a:t>verage </a:t>
            </a:r>
            <a:r>
              <a:rPr lang="en-US" dirty="0"/>
              <a:t>FCT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14251" y="4329530"/>
            <a:ext cx="1468509" cy="1377489"/>
            <a:chOff x="4244925" y="1002798"/>
            <a:chExt cx="1468509" cy="1377489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4244925" y="1002798"/>
              <a:ext cx="1320825" cy="3296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 flipH="1">
              <a:off x="4244927" y="1334548"/>
              <a:ext cx="1320825" cy="32968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B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 flipH="1">
              <a:off x="4244928" y="1667039"/>
              <a:ext cx="1320825" cy="329686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C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565752" y="1934736"/>
              <a:ext cx="1" cy="1407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5413352" y="201095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0634" y="4329211"/>
            <a:ext cx="1004406" cy="1389457"/>
            <a:chOff x="5571309" y="1002479"/>
            <a:chExt cx="1004406" cy="1389457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5571309" y="1002479"/>
              <a:ext cx="853570" cy="49452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 flipH="1">
              <a:off x="5572104" y="1499390"/>
              <a:ext cx="853570" cy="49452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C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6428033" y="1946385"/>
              <a:ext cx="1" cy="1407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275633" y="20226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5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00530" y="4329209"/>
            <a:ext cx="588213" cy="1389458"/>
            <a:chOff x="6431204" y="1002478"/>
            <a:chExt cx="588213" cy="1389458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6871735" y="1946385"/>
              <a:ext cx="1" cy="1407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719335" y="20226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 bwMode="auto">
            <a:xfrm flipH="1">
              <a:off x="6431204" y="1002478"/>
              <a:ext cx="438170" cy="98882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ea typeface="SimSun" charset="-122"/>
                </a:rPr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84793" y="3719435"/>
            <a:ext cx="4747876" cy="1879562"/>
            <a:chOff x="3315468" y="330869"/>
            <a:chExt cx="4747876" cy="1879562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235403" y="1999287"/>
              <a:ext cx="2965497" cy="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00899" y="1779544"/>
              <a:ext cx="8624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charset="0"/>
                  <a:ea typeface="Helvetica" charset="0"/>
                  <a:cs typeface="Helvetica" charset="0"/>
                </a:rPr>
                <a:t>Time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15468" y="330869"/>
              <a:ext cx="1942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latin typeface="Helvetica" charset="0"/>
                  <a:ea typeface="Helvetica" charset="0"/>
                  <a:cs typeface="Helvetica" charset="0"/>
                </a:rPr>
                <a:t>Throughput</a:t>
              </a:r>
              <a:endParaRPr lang="en-US" sz="2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V="1">
              <a:off x="4235403" y="766580"/>
              <a:ext cx="9525" cy="1237530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28525" y="4148850"/>
            <a:ext cx="550326" cy="369332"/>
            <a:chOff x="3759200" y="822119"/>
            <a:chExt cx="550326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3759200" y="822119"/>
              <a:ext cx="525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4145756" y="1002021"/>
              <a:ext cx="163770" cy="4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headEnd type="none" w="med" len="med"/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 bwMode="auto">
          <a:xfrm flipH="1">
            <a:off x="2154938" y="1673352"/>
            <a:ext cx="1320825" cy="3296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 bwMode="auto">
          <a:xfrm flipH="1">
            <a:off x="2154937" y="2130494"/>
            <a:ext cx="1320825" cy="32968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B</a:t>
            </a:r>
          </a:p>
        </p:txBody>
      </p:sp>
      <p:sp>
        <p:nvSpPr>
          <p:cNvPr id="37" name="Rectangle 36"/>
          <p:cNvSpPr/>
          <p:nvPr/>
        </p:nvSpPr>
        <p:spPr bwMode="auto">
          <a:xfrm flipH="1">
            <a:off x="3605006" y="2130494"/>
            <a:ext cx="1320825" cy="32968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 bwMode="auto">
          <a:xfrm flipH="1">
            <a:off x="2154938" y="2575080"/>
            <a:ext cx="1320825" cy="32968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C</a:t>
            </a:r>
          </a:p>
        </p:txBody>
      </p:sp>
      <p:sp>
        <p:nvSpPr>
          <p:cNvPr id="39" name="Rectangle 38"/>
          <p:cNvSpPr/>
          <p:nvPr/>
        </p:nvSpPr>
        <p:spPr bwMode="auto">
          <a:xfrm flipH="1">
            <a:off x="3604211" y="2576874"/>
            <a:ext cx="1320825" cy="32968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C</a:t>
            </a:r>
          </a:p>
        </p:txBody>
      </p:sp>
      <p:sp>
        <p:nvSpPr>
          <p:cNvPr id="40" name="Rectangle 39"/>
          <p:cNvSpPr/>
          <p:nvPr/>
        </p:nvSpPr>
        <p:spPr bwMode="auto">
          <a:xfrm flipH="1">
            <a:off x="5064842" y="2576874"/>
            <a:ext cx="1320825" cy="32968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charset="0"/>
                <a:ea typeface="SimSun" charset="-122"/>
              </a:rPr>
              <a:t>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605903" y="1679005"/>
            <a:ext cx="2701416" cy="1645012"/>
            <a:chOff x="190500" y="2057400"/>
            <a:chExt cx="2037953" cy="164501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190500" y="2057400"/>
              <a:ext cx="2037953" cy="1645012"/>
            </a:xfrm>
            <a:prstGeom prst="rect">
              <a:avLst/>
            </a:prstGeom>
            <a:grpFill/>
            <a:ln w="25400" cap="rnd">
              <a:solidFill>
                <a:schemeClr val="bg1">
                  <a:lumMod val="6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0002" y="2334832"/>
              <a:ext cx="1430853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Fair sharing:</a:t>
              </a:r>
              <a: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/>
              </a:r>
              <a:b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3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, </a:t>
              </a:r>
              <a:r>
                <a:rPr lang="en-US" sz="24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5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, </a:t>
              </a:r>
              <a: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>6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/>
              </a:r>
              <a:br>
                <a:rPr lang="en-US" sz="2400" dirty="0"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mean: 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4.67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81252" y="3730479"/>
            <a:ext cx="4747876" cy="2087709"/>
            <a:chOff x="4357252" y="3668643"/>
            <a:chExt cx="4747876" cy="2087709"/>
          </a:xfrm>
        </p:grpSpPr>
        <p:grpSp>
          <p:nvGrpSpPr>
            <p:cNvPr id="55" name="Group 54"/>
            <p:cNvGrpSpPr/>
            <p:nvPr/>
          </p:nvGrpSpPr>
          <p:grpSpPr>
            <a:xfrm>
              <a:off x="4357252" y="3668643"/>
              <a:ext cx="4747876" cy="1879562"/>
              <a:chOff x="3315468" y="330869"/>
              <a:chExt cx="4747876" cy="1879562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4235403" y="1999287"/>
                <a:ext cx="2965497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200899" y="1779544"/>
                <a:ext cx="86244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Helvetica" charset="0"/>
                    <a:ea typeface="Helvetica" charset="0"/>
                    <a:cs typeface="Helvetica" charset="0"/>
                  </a:rPr>
                  <a:t>Time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315468" y="330869"/>
                <a:ext cx="19423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latin typeface="Helvetica" charset="0"/>
                    <a:ea typeface="Helvetica" charset="0"/>
                    <a:cs typeface="Helvetica" charset="0"/>
                  </a:rPr>
                  <a:t>Throughput</a:t>
                </a:r>
                <a:endParaRPr lang="en-US" sz="22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35403" y="766580"/>
                <a:ext cx="9525" cy="1237530"/>
              </a:xfrm>
              <a:prstGeom prst="straightConnector1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800984" y="4159893"/>
              <a:ext cx="550326" cy="369332"/>
              <a:chOff x="3759200" y="822119"/>
              <a:chExt cx="550326" cy="36933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3759200" y="822119"/>
                <a:ext cx="52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1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145756" y="1002021"/>
                <a:ext cx="163770" cy="4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756115" y="4344560"/>
              <a:ext cx="1015042" cy="1411792"/>
              <a:chOff x="1780516" y="4333517"/>
              <a:chExt cx="1015042" cy="1411792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2641463" y="5265891"/>
                <a:ext cx="1" cy="14075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2482651" y="537597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3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 flipH="1">
                <a:off x="1780516" y="4333517"/>
                <a:ext cx="853570" cy="98894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286712" y="4344559"/>
              <a:ext cx="615003" cy="1398042"/>
              <a:chOff x="1311113" y="4333516"/>
              <a:chExt cx="615003" cy="1398042"/>
            </a:xfrm>
          </p:grpSpPr>
          <p:sp>
            <p:nvSpPr>
              <p:cNvPr id="68" name="Rectangle 67"/>
              <p:cNvSpPr/>
              <p:nvPr/>
            </p:nvSpPr>
            <p:spPr bwMode="auto">
              <a:xfrm flipH="1">
                <a:off x="1311113" y="4333516"/>
                <a:ext cx="463891" cy="99155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V="1">
                <a:off x="1772021" y="5286007"/>
                <a:ext cx="1" cy="14075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ctangle 69"/>
              <p:cNvSpPr/>
              <p:nvPr/>
            </p:nvSpPr>
            <p:spPr>
              <a:xfrm>
                <a:off x="1613209" y="5362226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1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23414" y="4344560"/>
              <a:ext cx="1453726" cy="1389574"/>
              <a:chOff x="2647815" y="4333517"/>
              <a:chExt cx="1453726" cy="1389574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3947446" y="5277540"/>
                <a:ext cx="1" cy="140751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3788634" y="5353759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6</a:t>
                </a:r>
                <a:endParaRPr lang="en-US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H="1">
                <a:off x="2647815" y="4333517"/>
                <a:ext cx="1297272" cy="9915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lang="en-US" dirty="0">
                    <a:solidFill>
                      <a:schemeClr val="bg1"/>
                    </a:solidFill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767765" y="1679005"/>
            <a:ext cx="2701416" cy="1645012"/>
            <a:chOff x="-99348" y="2057400"/>
            <a:chExt cx="2701416" cy="1645012"/>
          </a:xfrm>
          <a:solidFill>
            <a:schemeClr val="bg1"/>
          </a:solidFill>
        </p:grpSpPr>
        <p:sp>
          <p:nvSpPr>
            <p:cNvPr id="76" name="Rectangle 75"/>
            <p:cNvSpPr/>
            <p:nvPr/>
          </p:nvSpPr>
          <p:spPr>
            <a:xfrm>
              <a:off x="-99348" y="2057400"/>
              <a:ext cx="2701416" cy="1645012"/>
            </a:xfrm>
            <a:prstGeom prst="rect">
              <a:avLst/>
            </a:prstGeom>
            <a:grpFill/>
            <a:ln w="25400" cap="rnd">
              <a:solidFill>
                <a:schemeClr val="bg1">
                  <a:lumMod val="65000"/>
                </a:schemeClr>
              </a:solidFill>
            </a:ln>
            <a:effectLst>
              <a:outerShdw blurRad="177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-97106" y="2312746"/>
              <a:ext cx="2629246" cy="120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Shortest flow first:</a:t>
              </a:r>
              <a: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/>
              </a:r>
              <a:b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, </a:t>
              </a:r>
              <a:r>
                <a:rPr lang="en-US" sz="2400" dirty="0">
                  <a:solidFill>
                    <a:schemeClr val="tx2"/>
                  </a:solidFill>
                  <a:latin typeface="Helvetica" charset="0"/>
                  <a:ea typeface="Helvetica" charset="0"/>
                  <a:cs typeface="Helvetica" charset="0"/>
                </a:rPr>
                <a:t>3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, </a:t>
              </a:r>
              <a:r>
                <a:rPr lang="en-US" sz="2400" dirty="0">
                  <a:solidFill>
                    <a:schemeClr val="accent2"/>
                  </a:solidFill>
                  <a:latin typeface="Helvetica" charset="0"/>
                  <a:ea typeface="Helvetica" charset="0"/>
                  <a:cs typeface="Helvetica" charset="0"/>
                </a:rPr>
                <a:t>6</a:t>
              </a: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/>
              </a:r>
              <a:br>
                <a:rPr lang="en-US" sz="2400" dirty="0">
                  <a:latin typeface="Helvetica" charset="0"/>
                  <a:ea typeface="Helvetica" charset="0"/>
                  <a:cs typeface="Helvetica" charset="0"/>
                </a:rPr>
              </a:br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mean: </a:t>
              </a:r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3.33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5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</a:t>
            </a:r>
            <a:r>
              <a:rPr lang="en-US" dirty="0" smtClean="0"/>
              <a:t>flow </a:t>
            </a:r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 smtClean="0"/>
              <a:t>for </a:t>
            </a:r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 </a:t>
            </a:r>
            <a:r>
              <a:rPr lang="en-US" dirty="0" smtClean="0"/>
              <a:t>FCT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NP-hard for multi-link network [Bar-</a:t>
            </a:r>
            <a:r>
              <a:rPr lang="en-US" dirty="0" err="1" smtClean="0"/>
              <a:t>Noy</a:t>
            </a:r>
            <a:r>
              <a:rPr lang="en-US" dirty="0" smtClean="0"/>
              <a:t> et al.]</a:t>
            </a:r>
          </a:p>
          <a:p>
            <a:pPr lvl="1"/>
            <a:r>
              <a:rPr lang="en-US" dirty="0" smtClean="0"/>
              <a:t>Shortest Flow First: </a:t>
            </a:r>
            <a:r>
              <a:rPr lang="en-US" b="1" dirty="0" smtClean="0">
                <a:solidFill>
                  <a:srgbClr val="BD0A12"/>
                </a:solidFill>
              </a:rPr>
              <a:t>2-approximation</a:t>
            </a:r>
          </a:p>
          <a:p>
            <a:endParaRPr lang="en-US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3048001" y="3044652"/>
            <a:ext cx="5640301" cy="2898949"/>
            <a:chOff x="1524000" y="3044651"/>
            <a:chExt cx="5640301" cy="2898949"/>
          </a:xfrm>
        </p:grpSpPr>
        <p:grpSp>
          <p:nvGrpSpPr>
            <p:cNvPr id="75" name="Group 74"/>
            <p:cNvGrpSpPr/>
            <p:nvPr/>
          </p:nvGrpSpPr>
          <p:grpSpPr>
            <a:xfrm>
              <a:off x="5934629" y="5358578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76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7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8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47828" y="4368562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2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954427" y="3378545"/>
              <a:ext cx="686403" cy="352667"/>
              <a:chOff x="7963776" y="1430090"/>
              <a:chExt cx="972243" cy="536012"/>
            </a:xfrm>
            <a:effectLst/>
          </p:grpSpPr>
          <p:sp>
            <p:nvSpPr>
              <p:cNvPr id="84" name="Line 31"/>
              <p:cNvSpPr>
                <a:spLocks noChangeShapeType="1"/>
              </p:cNvSpPr>
              <p:nvPr/>
            </p:nvSpPr>
            <p:spPr bwMode="auto">
              <a:xfrm>
                <a:off x="8921454" y="1430090"/>
                <a:ext cx="0" cy="5360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5" name="Line 32"/>
              <p:cNvSpPr>
                <a:spLocks noChangeShapeType="1"/>
              </p:cNvSpPr>
              <p:nvPr/>
            </p:nvSpPr>
            <p:spPr bwMode="auto">
              <a:xfrm>
                <a:off x="7974701" y="1961108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>
                <a:off x="7963776" y="1440077"/>
                <a:ext cx="961318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93" name="Line 30"/>
            <p:cNvSpPr>
              <a:spLocks noChangeShapeType="1"/>
            </p:cNvSpPr>
            <p:nvPr/>
          </p:nvSpPr>
          <p:spPr bwMode="auto">
            <a:xfrm>
              <a:off x="3022773" y="3535161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31"/>
            <p:cNvSpPr>
              <a:spLocks noChangeShapeType="1"/>
            </p:cNvSpPr>
            <p:nvPr/>
          </p:nvSpPr>
          <p:spPr bwMode="auto">
            <a:xfrm>
              <a:off x="3017095" y="3135486"/>
              <a:ext cx="5678" cy="82011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33"/>
            <p:cNvSpPr>
              <a:spLocks/>
            </p:cNvSpPr>
            <p:nvPr/>
          </p:nvSpPr>
          <p:spPr bwMode="auto">
            <a:xfrm>
              <a:off x="1904369" y="3407993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>
              <a:off x="1529675" y="3135486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35"/>
            <p:cNvSpPr>
              <a:spLocks/>
            </p:cNvSpPr>
            <p:nvPr/>
          </p:nvSpPr>
          <p:spPr bwMode="auto">
            <a:xfrm>
              <a:off x="1904369" y="3667523"/>
              <a:ext cx="1101369" cy="2596"/>
            </a:xfrm>
            <a:custGeom>
              <a:avLst/>
              <a:gdLst>
                <a:gd name="T0" fmla="*/ 388 w 388"/>
                <a:gd name="T1" fmla="*/ 1 h 1"/>
                <a:gd name="T2" fmla="*/ 0 w 388"/>
                <a:gd name="T3" fmla="*/ 0 h 1"/>
                <a:gd name="T4" fmla="*/ 0 60000 65536"/>
                <a:gd name="T5" fmla="*/ 0 60000 65536"/>
                <a:gd name="T6" fmla="*/ 0 w 388"/>
                <a:gd name="T7" fmla="*/ 0 h 1"/>
                <a:gd name="T8" fmla="*/ 388 w 3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1">
                  <a:moveTo>
                    <a:pt x="388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>
              <a:off x="3022773" y="4531757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3017095" y="4132080"/>
              <a:ext cx="2839" cy="8071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Line 38"/>
            <p:cNvSpPr>
              <a:spLocks noChangeShapeType="1"/>
            </p:cNvSpPr>
            <p:nvPr/>
          </p:nvSpPr>
          <p:spPr bwMode="auto">
            <a:xfrm>
              <a:off x="1537183" y="4939218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904369" y="4399397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Line 40"/>
            <p:cNvSpPr>
              <a:spLocks noChangeShapeType="1"/>
            </p:cNvSpPr>
            <p:nvPr/>
          </p:nvSpPr>
          <p:spPr bwMode="auto">
            <a:xfrm>
              <a:off x="1529675" y="4132080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41"/>
            <p:cNvSpPr>
              <a:spLocks/>
            </p:cNvSpPr>
            <p:nvPr/>
          </p:nvSpPr>
          <p:spPr bwMode="auto">
            <a:xfrm>
              <a:off x="1904369" y="4664118"/>
              <a:ext cx="1101369" cy="2596"/>
            </a:xfrm>
            <a:custGeom>
              <a:avLst/>
              <a:gdLst>
                <a:gd name="T0" fmla="*/ 388 w 388"/>
                <a:gd name="T1" fmla="*/ 1 h 1"/>
                <a:gd name="T2" fmla="*/ 0 w 388"/>
                <a:gd name="T3" fmla="*/ 0 h 1"/>
                <a:gd name="T4" fmla="*/ 0 60000 65536"/>
                <a:gd name="T5" fmla="*/ 0 60000 65536"/>
                <a:gd name="T6" fmla="*/ 0 w 388"/>
                <a:gd name="T7" fmla="*/ 0 h 1"/>
                <a:gd name="T8" fmla="*/ 388 w 38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8" h="1">
                  <a:moveTo>
                    <a:pt x="388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Line 42"/>
            <p:cNvSpPr>
              <a:spLocks noChangeShapeType="1"/>
            </p:cNvSpPr>
            <p:nvPr/>
          </p:nvSpPr>
          <p:spPr bwMode="auto">
            <a:xfrm>
              <a:off x="3017095" y="5528353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Line 43"/>
            <p:cNvSpPr>
              <a:spLocks noChangeShapeType="1"/>
            </p:cNvSpPr>
            <p:nvPr/>
          </p:nvSpPr>
          <p:spPr bwMode="auto">
            <a:xfrm>
              <a:off x="3017095" y="5120890"/>
              <a:ext cx="0" cy="8227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Line 44"/>
            <p:cNvSpPr>
              <a:spLocks noChangeShapeType="1"/>
            </p:cNvSpPr>
            <p:nvPr/>
          </p:nvSpPr>
          <p:spPr bwMode="auto">
            <a:xfrm>
              <a:off x="1525156" y="5935814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45"/>
            <p:cNvSpPr>
              <a:spLocks/>
            </p:cNvSpPr>
            <p:nvPr/>
          </p:nvSpPr>
          <p:spPr bwMode="auto">
            <a:xfrm>
              <a:off x="1898694" y="5395993"/>
              <a:ext cx="1107047" cy="2596"/>
            </a:xfrm>
            <a:custGeom>
              <a:avLst/>
              <a:gdLst>
                <a:gd name="T0" fmla="*/ 390 w 390"/>
                <a:gd name="T1" fmla="*/ 0 h 1"/>
                <a:gd name="T2" fmla="*/ 0 w 390"/>
                <a:gd name="T3" fmla="*/ 0 h 1"/>
                <a:gd name="T4" fmla="*/ 0 60000 65536"/>
                <a:gd name="T5" fmla="*/ 0 60000 65536"/>
                <a:gd name="T6" fmla="*/ 0 w 390"/>
                <a:gd name="T7" fmla="*/ 0 h 1"/>
                <a:gd name="T8" fmla="*/ 390 w 39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1">
                  <a:moveTo>
                    <a:pt x="39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Line 46"/>
            <p:cNvSpPr>
              <a:spLocks noChangeShapeType="1"/>
            </p:cNvSpPr>
            <p:nvPr/>
          </p:nvSpPr>
          <p:spPr bwMode="auto">
            <a:xfrm>
              <a:off x="1524000" y="5128676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47"/>
            <p:cNvSpPr>
              <a:spLocks/>
            </p:cNvSpPr>
            <p:nvPr/>
          </p:nvSpPr>
          <p:spPr bwMode="auto">
            <a:xfrm>
              <a:off x="1905000" y="5660714"/>
              <a:ext cx="1112726" cy="2596"/>
            </a:xfrm>
            <a:custGeom>
              <a:avLst/>
              <a:gdLst>
                <a:gd name="T0" fmla="*/ 392 w 392"/>
                <a:gd name="T1" fmla="*/ 1 h 1"/>
                <a:gd name="T2" fmla="*/ 0 w 392"/>
                <a:gd name="T3" fmla="*/ 0 h 1"/>
                <a:gd name="T4" fmla="*/ 0 60000 65536"/>
                <a:gd name="T5" fmla="*/ 0 60000 65536"/>
                <a:gd name="T6" fmla="*/ 0 w 392"/>
                <a:gd name="T7" fmla="*/ 0 h 1"/>
                <a:gd name="T8" fmla="*/ 392 w 3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2" h="1">
                  <a:moveTo>
                    <a:pt x="392" y="1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3011416" y="3044651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1</a:t>
              </a: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011416" y="4038651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2</a:t>
              </a:r>
            </a:p>
          </p:txBody>
        </p:sp>
        <p:sp>
          <p:nvSpPr>
            <p:cNvPr id="112" name="Text Box 53"/>
            <p:cNvSpPr txBox="1">
              <a:spLocks noChangeArrowheads="1"/>
            </p:cNvSpPr>
            <p:nvPr/>
          </p:nvSpPr>
          <p:spPr bwMode="auto">
            <a:xfrm>
              <a:off x="3011416" y="4985936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>
                  <a:latin typeface="Lucida Sans Unicode" charset="-52"/>
                </a:rPr>
                <a:t>3</a:t>
              </a:r>
            </a:p>
          </p:txBody>
        </p:sp>
        <p:sp>
          <p:nvSpPr>
            <p:cNvPr id="114" name="Rectangle 23"/>
            <p:cNvSpPr>
              <a:spLocks noChangeArrowheads="1"/>
            </p:cNvSpPr>
            <p:nvPr/>
          </p:nvSpPr>
          <p:spPr bwMode="auto">
            <a:xfrm>
              <a:off x="3432799" y="3161440"/>
              <a:ext cx="2696881" cy="264450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6619291" y="3548373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Line 36"/>
            <p:cNvSpPr>
              <a:spLocks noChangeShapeType="1"/>
            </p:cNvSpPr>
            <p:nvPr/>
          </p:nvSpPr>
          <p:spPr bwMode="auto">
            <a:xfrm>
              <a:off x="6619291" y="4544969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Line 42"/>
            <p:cNvSpPr>
              <a:spLocks noChangeShapeType="1"/>
            </p:cNvSpPr>
            <p:nvPr/>
          </p:nvSpPr>
          <p:spPr bwMode="auto">
            <a:xfrm>
              <a:off x="6613613" y="5541564"/>
              <a:ext cx="545010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Text Box 48"/>
            <p:cNvSpPr txBox="1">
              <a:spLocks noChangeArrowheads="1"/>
            </p:cNvSpPr>
            <p:nvPr/>
          </p:nvSpPr>
          <p:spPr bwMode="auto">
            <a:xfrm>
              <a:off x="6594275" y="3087507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1</a:t>
              </a:r>
            </a:p>
          </p:txBody>
        </p:sp>
        <p:sp>
          <p:nvSpPr>
            <p:cNvPr id="146" name="Text Box 49"/>
            <p:cNvSpPr txBox="1">
              <a:spLocks noChangeArrowheads="1"/>
            </p:cNvSpPr>
            <p:nvPr/>
          </p:nvSpPr>
          <p:spPr bwMode="auto">
            <a:xfrm>
              <a:off x="6594275" y="4089974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2</a:t>
              </a:r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6583941" y="5071127"/>
              <a:ext cx="346846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latin typeface="Lucida Sans Unicode" charset="-52"/>
                </a:rPr>
                <a:t>3</a:t>
              </a:r>
            </a:p>
          </p:txBody>
        </p:sp>
        <p:sp>
          <p:nvSpPr>
            <p:cNvPr id="150" name="Line 32"/>
            <p:cNvSpPr>
              <a:spLocks noChangeShapeType="1"/>
            </p:cNvSpPr>
            <p:nvPr/>
          </p:nvSpPr>
          <p:spPr bwMode="auto">
            <a:xfrm>
              <a:off x="1534008" y="3946758"/>
              <a:ext cx="1498773" cy="0"/>
            </a:xfrm>
            <a:prstGeom prst="line">
              <a:avLst/>
            </a:prstGeom>
            <a:noFill/>
            <a:ln w="2540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59" name="Rectangle 158"/>
          <p:cNvSpPr/>
          <p:nvPr/>
        </p:nvSpPr>
        <p:spPr>
          <a:xfrm rot="5400000">
            <a:off x="4312448" y="3179141"/>
            <a:ext cx="254739" cy="179843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 rot="5400000">
            <a:off x="4132605" y="3178392"/>
            <a:ext cx="254739" cy="179843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321791" y="3717293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</a:schemeClr>
              </a:gs>
              <a:gs pos="100000">
                <a:schemeClr val="accent6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146531" y="3717294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</a:schemeClr>
              </a:gs>
              <a:gs pos="100000">
                <a:schemeClr val="accent6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948113" y="3181935"/>
            <a:ext cx="261450" cy="169537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 rot="5400000">
            <a:off x="3772853" y="3181936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FFFF00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 rot="5400000">
            <a:off x="3601941" y="3181936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FFFF00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426681" y="3181937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FFFF00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 rot="5400000">
            <a:off x="4315626" y="4445797"/>
            <a:ext cx="263967" cy="17116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5" name="Group 214"/>
          <p:cNvGrpSpPr/>
          <p:nvPr/>
        </p:nvGrpSpPr>
        <p:grpSpPr>
          <a:xfrm>
            <a:off x="3509142" y="4399398"/>
            <a:ext cx="852882" cy="264344"/>
            <a:chOff x="1985142" y="4399398"/>
            <a:chExt cx="852882" cy="264344"/>
          </a:xfrm>
        </p:grpSpPr>
        <p:sp>
          <p:nvSpPr>
            <p:cNvPr id="173" name="Rectangle 172"/>
            <p:cNvSpPr/>
            <p:nvPr/>
          </p:nvSpPr>
          <p:spPr>
            <a:xfrm rot="5400000">
              <a:off x="2620456" y="4446173"/>
              <a:ext cx="263967" cy="17116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 rot="5400000">
              <a:off x="2447913" y="4445798"/>
              <a:ext cx="263967" cy="17116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 rot="5400000">
              <a:off x="2276744" y="4446174"/>
              <a:ext cx="263967" cy="17116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 rot="5400000">
              <a:off x="2109911" y="4445799"/>
              <a:ext cx="263967" cy="17116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 rot="5400000">
              <a:off x="1938742" y="4446175"/>
              <a:ext cx="263967" cy="171168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 rot="5400000">
            <a:off x="4323063" y="5175659"/>
            <a:ext cx="257640" cy="167065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4323572" y="5717088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5400000">
            <a:off x="4160294" y="5717089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4956800" y="3554881"/>
            <a:ext cx="2696881" cy="1977367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956800" y="3535162"/>
            <a:ext cx="2434601" cy="19719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Multiply 195"/>
          <p:cNvSpPr/>
          <p:nvPr/>
        </p:nvSpPr>
        <p:spPr>
          <a:xfrm>
            <a:off x="5952659" y="3156908"/>
            <a:ext cx="705161" cy="795944"/>
          </a:xfrm>
          <a:prstGeom prst="mathMultiply">
            <a:avLst>
              <a:gd name="adj1" fmla="val 116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5400000">
            <a:off x="3995710" y="5715786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 rot="5400000">
            <a:off x="3832432" y="5715787"/>
            <a:ext cx="254738" cy="165183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956800" y="3554880"/>
            <a:ext cx="2696881" cy="1986684"/>
          </a:xfrm>
          <a:prstGeom prst="straightConnector1">
            <a:avLst/>
          </a:prstGeom>
          <a:ln w="63500">
            <a:solidFill>
              <a:schemeClr val="accent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4956800" y="5541564"/>
            <a:ext cx="2434601" cy="0"/>
          </a:xfrm>
          <a:prstGeom prst="straightConnector1">
            <a:avLst/>
          </a:prstGeom>
          <a:ln w="63500">
            <a:solidFill>
              <a:schemeClr val="accent4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Multiply 209"/>
          <p:cNvSpPr/>
          <p:nvPr/>
        </p:nvSpPr>
        <p:spPr>
          <a:xfrm>
            <a:off x="5952158" y="5120890"/>
            <a:ext cx="705161" cy="795944"/>
          </a:xfrm>
          <a:prstGeom prst="mathMultiply">
            <a:avLst>
              <a:gd name="adj1" fmla="val 1163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/>
          <p:nvPr/>
        </p:nvCxnSpPr>
        <p:spPr>
          <a:xfrm>
            <a:off x="4956800" y="4548222"/>
            <a:ext cx="2696881" cy="0"/>
          </a:xfrm>
          <a:prstGeom prst="straightConnector1">
            <a:avLst/>
          </a:prstGeom>
          <a:ln w="63500">
            <a:solidFill>
              <a:schemeClr val="accent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 rot="5400000">
            <a:off x="3257143" y="3180190"/>
            <a:ext cx="261450" cy="169537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FFFF00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26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80"/>
    </mc:Choice>
    <mc:Fallback xmlns="">
      <p:transition xmlns:p14="http://schemas.microsoft.com/office/powerpoint/2010/main" spd="slow" advTm="8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094 L 0.05539 -0.04094 L 0.34948 0.25469 L 0.48316 0.25469 " pathEditMode="relative" ptsTypes="AAAAA">
                                      <p:cBhvr>
                                        <p:cTn id="105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842 0.00023 " pathEditMode="relative" ptsTypes="AA">
                                      <p:cBhvr>
                                        <p:cTn id="10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4094 L 0.05452 0.04094 L 0.35052 -0.24659 L 0.48611 -0.24659 " pathEditMode="relative" ptsTypes="AAAAA">
                                      <p:cBhvr>
                                        <p:cTn id="10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46 L 0.0191 4.8148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85185E-6 L 0.01961 1.85185E-6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9" grpId="0" animBg="1"/>
      <p:bldP spid="160" grpId="0" animBg="1"/>
      <p:bldP spid="161" grpId="0" animBg="1"/>
      <p:bldP spid="161" grpId="1" animBg="1"/>
      <p:bldP spid="161" grpId="2" animBg="1"/>
      <p:bldP spid="164" grpId="0" animBg="1"/>
      <p:bldP spid="164" grpId="1" animBg="1"/>
      <p:bldP spid="167" grpId="0" animBg="1"/>
      <p:bldP spid="168" grpId="0" animBg="1"/>
      <p:bldP spid="169" grpId="0" animBg="1"/>
      <p:bldP spid="170" grpId="0" animBg="1"/>
      <p:bldP spid="172" grpId="0" animBg="1"/>
      <p:bldP spid="172" grpId="1" animBg="1"/>
      <p:bldP spid="172" grpId="2" animBg="1"/>
      <p:bldP spid="178" grpId="0" animBg="1"/>
      <p:bldP spid="178" grpId="1" animBg="1"/>
      <p:bldP spid="178" grpId="2" animBg="1"/>
      <p:bldP spid="179" grpId="0" animBg="1"/>
      <p:bldP spid="180" grpId="0" animBg="1"/>
      <p:bldP spid="196" grpId="0" animBg="1"/>
      <p:bldP spid="196" grpId="1" animBg="1"/>
      <p:bldP spid="200" grpId="0" animBg="1"/>
      <p:bldP spid="201" grpId="0" animBg="1"/>
      <p:bldP spid="210" grpId="0" animBg="1"/>
      <p:bldP spid="210" grpId="1" animBg="1"/>
      <p:bldP spid="2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1|5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9|6.9|2.8|2.1|0.3|1.7|0.6|1.3|1|8.4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7.2|3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1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5|20.8|4.3|1.6|14.2|1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10481</TotalTime>
  <Words>874</Words>
  <Application>Microsoft Macintosh PowerPoint</Application>
  <PresentationFormat>Widescreen</PresentationFormat>
  <Paragraphs>299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Calibri</vt:lpstr>
      <vt:lpstr>Calibri Light</vt:lpstr>
      <vt:lpstr>Helvetica</vt:lpstr>
      <vt:lpstr>Lucida Grande</vt:lpstr>
      <vt:lpstr>Lucida Sans Unicode</vt:lpstr>
      <vt:lpstr>ＭＳ Ｐゴシック</vt:lpstr>
      <vt:lpstr>SimSun</vt:lpstr>
      <vt:lpstr>Times New Roman</vt:lpstr>
      <vt:lpstr>Verdana</vt:lpstr>
      <vt:lpstr>Wingdings</vt:lpstr>
      <vt:lpstr>Arial</vt:lpstr>
      <vt:lpstr>Office Theme</vt:lpstr>
      <vt:lpstr>PowerPoint Presentation</vt:lpstr>
      <vt:lpstr>Datacenter transport</vt:lpstr>
      <vt:lpstr>Low latency cong control (ex: DCTCP)</vt:lpstr>
      <vt:lpstr>The opportunity</vt:lpstr>
      <vt:lpstr>PowerPoint Presentation</vt:lpstr>
      <vt:lpstr>PowerPoint Presentation</vt:lpstr>
      <vt:lpstr>Example: Minimize average FCT</vt:lpstr>
      <vt:lpstr>Example: Minimize average FCT</vt:lpstr>
      <vt:lpstr>Optimal flow scheduling for avg FCT</vt:lpstr>
      <vt:lpstr>How can we schedule flows based on flow criticality in a distributed way?</vt:lpstr>
      <vt:lpstr>pFabric</vt:lpstr>
      <vt:lpstr>pFabric in 1 slide</vt:lpstr>
      <vt:lpstr>Starvation prevention</vt:lpstr>
      <vt:lpstr>pFabric switch</vt:lpstr>
      <vt:lpstr>  pFabric rate control</vt:lpstr>
      <vt:lpstr>Why does pFabric work?</vt:lpstr>
      <vt:lpstr>Overall mean FCT: Web search workload</vt:lpstr>
      <vt:lpstr>Mice FCT (&lt;100KB): Web search workload</vt:lpstr>
      <vt:lpstr>Elephant FCT (&gt;10MB): Data mining workload</vt:lpstr>
      <vt:lpstr>Discussion</vt:lpstr>
      <vt:lpstr>PIAS: Information-agnostic scheduling</vt:lpstr>
      <vt:lpstr>State of the art for packet/flow scheduling</vt:lpstr>
      <vt:lpstr>Multi-level feedback queue (MLFQ)</vt:lpstr>
      <vt:lpstr>Realization with commodity components</vt:lpstr>
      <vt:lpstr>Discussion</vt:lpstr>
      <vt:lpstr>MLFQ rules (Arpaci-Dusseau)</vt:lpstr>
      <vt:lpstr>Acknowledgment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6423</cp:revision>
  <dcterms:created xsi:type="dcterms:W3CDTF">2018-09-05T17:47:04Z</dcterms:created>
  <dcterms:modified xsi:type="dcterms:W3CDTF">2018-11-01T12:01:54Z</dcterms:modified>
</cp:coreProperties>
</file>