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9" r:id="rId2"/>
    <p:sldId id="315" r:id="rId3"/>
    <p:sldId id="330" r:id="rId4"/>
    <p:sldId id="331" r:id="rId5"/>
    <p:sldId id="317" r:id="rId6"/>
    <p:sldId id="318" r:id="rId7"/>
    <p:sldId id="319" r:id="rId8"/>
    <p:sldId id="333" r:id="rId9"/>
    <p:sldId id="334" r:id="rId10"/>
    <p:sldId id="335" r:id="rId11"/>
    <p:sldId id="332" r:id="rId12"/>
    <p:sldId id="336" r:id="rId13"/>
    <p:sldId id="338" r:id="rId14"/>
    <p:sldId id="340" r:id="rId15"/>
    <p:sldId id="339" r:id="rId16"/>
    <p:sldId id="341" r:id="rId17"/>
    <p:sldId id="343" r:id="rId18"/>
    <p:sldId id="345" r:id="rId19"/>
    <p:sldId id="342" r:id="rId20"/>
    <p:sldId id="349" r:id="rId21"/>
    <p:sldId id="346" r:id="rId22"/>
    <p:sldId id="348" r:id="rId23"/>
    <p:sldId id="350" r:id="rId24"/>
    <p:sldId id="351" r:id="rId25"/>
    <p:sldId id="352" r:id="rId26"/>
    <p:sldId id="353" r:id="rId27"/>
    <p:sldId id="347" r:id="rId28"/>
    <p:sldId id="32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1"/>
    <p:restoredTop sz="86401"/>
  </p:normalViewPr>
  <p:slideViewPr>
    <p:cSldViewPr snapToGrid="0" snapToObjects="1">
      <p:cViewPr>
        <p:scale>
          <a:sx n="80" d="100"/>
          <a:sy n="80" d="100"/>
        </p:scale>
        <p:origin x="272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Send as many packets as possible without contending on host input or output ports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1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1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18,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Centralized </a:t>
            </a:r>
            <a:r>
              <a:rPr lang="en-US" dirty="0"/>
              <a:t>A</a:t>
            </a:r>
            <a:r>
              <a:rPr lang="en-US" dirty="0" smtClean="0"/>
              <a:t>rbitration </a:t>
            </a:r>
          </a:p>
          <a:p>
            <a:pPr algn="ctr"/>
            <a:r>
              <a:rPr lang="en-US" dirty="0" smtClean="0"/>
              <a:t>for Data Centers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such a network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421" cy="4351338"/>
          </a:xfrm>
        </p:spPr>
        <p:txBody>
          <a:bodyPr/>
          <a:lstStyle/>
          <a:p>
            <a:r>
              <a:rPr lang="en-US" dirty="0" smtClean="0"/>
              <a:t>“One big switch” no longer</a:t>
            </a:r>
          </a:p>
          <a:p>
            <a:pPr lvl="1"/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Heterogeneous links</a:t>
            </a:r>
          </a:p>
          <a:p>
            <a:pPr lvl="1"/>
            <a:r>
              <a:rPr lang="en-US" dirty="0" smtClean="0"/>
              <a:t>Respect </a:t>
            </a:r>
            <a:r>
              <a:rPr lang="en-US" b="1" dirty="0" smtClean="0"/>
              <a:t>internal link rate </a:t>
            </a:r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r>
              <a:rPr lang="en-US" dirty="0" smtClean="0"/>
              <a:t>Switch modifications to prioritize at high speeds</a:t>
            </a:r>
          </a:p>
          <a:p>
            <a:endParaRPr lang="en-US" dirty="0"/>
          </a:p>
        </p:txBody>
      </p:sp>
      <p:pic>
        <p:nvPicPr>
          <p:cNvPr id="4" name="Picture 3" descr="hardware_implementation2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3" t="20362" r="19668" b="40144"/>
          <a:stretch/>
        </p:blipFill>
        <p:spPr>
          <a:xfrm rot="16200000">
            <a:off x="7549873" y="1889083"/>
            <a:ext cx="4451113" cy="432419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71360" y="5486400"/>
            <a:ext cx="5602156" cy="106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Can we do better?</a:t>
            </a:r>
            <a:endParaRPr lang="en-US" sz="3200" b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128" name="Rectangle 127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cxnSp>
        <p:nvCxnSpPr>
          <p:cNvPr id="129" name="Straight Connector 128"/>
          <p:cNvCxnSpPr>
            <a:stCxn id="127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132" name="Straight Connector 131"/>
          <p:cNvCxnSpPr>
            <a:stCxn id="131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134" name="Rectangle 133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cxnSp>
        <p:nvCxnSpPr>
          <p:cNvPr id="135" name="Straight Connector 134"/>
          <p:cNvCxnSpPr>
            <a:stCxn id="133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145" name="Rectangle 144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cxnSp>
        <p:nvCxnSpPr>
          <p:cNvPr id="146" name="Straight Connector 145"/>
          <p:cNvCxnSpPr>
            <a:stCxn id="144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sp>
        <p:nvSpPr>
          <p:cNvPr id="268" name="Rectangle 26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269" name="Rectangle 26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sp>
        <p:nvSpPr>
          <p:cNvPr id="270" name="Rectangle 26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271" name="Rectangle 27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272" name="Rectangle 27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sp>
        <p:nvSpPr>
          <p:cNvPr id="273" name="Rectangle 27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sp>
        <p:nvSpPr>
          <p:cNvPr id="274" name="Rectangle 27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275" name="Rectangle 27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277" name="Straight Connector 276"/>
            <p:cNvCxnSpPr>
              <a:stCxn id="26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6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7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ectangle 148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Group 255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11" name="Cube 11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8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5" name="Rectangle 38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227" name="Group 226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366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408" name="Group 407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42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409" name="Rectangle 408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5853039" y="118947"/>
            <a:ext cx="5960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Objective?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App: Min.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avg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FCT, co-flow completion time, delays, retransmits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Net: Share the network fairly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882316" y="200686"/>
            <a:ext cx="4527884" cy="1475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DC transport = </a:t>
            </a:r>
          </a:p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 controller scheduling </a:t>
            </a:r>
          </a:p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packets at fine granularity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53" name="Group 352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354" name="TextBox 353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RX</a:t>
              </a: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H="1" flipV="1">
            <a:off x="3304674" y="2998206"/>
            <a:ext cx="1909010" cy="20219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 flipH="1">
            <a:off x="3298874" y="3886549"/>
            <a:ext cx="1760442" cy="86915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Freeform 361"/>
          <p:cNvSpPr/>
          <p:nvPr/>
        </p:nvSpPr>
        <p:spPr>
          <a:xfrm>
            <a:off x="3135517" y="2027977"/>
            <a:ext cx="5703683" cy="905347"/>
          </a:xfrm>
          <a:custGeom>
            <a:avLst/>
            <a:gdLst>
              <a:gd name="connsiteX0" fmla="*/ 0 w 5703683"/>
              <a:gd name="connsiteY0" fmla="*/ 905347 h 905347"/>
              <a:gd name="connsiteX1" fmla="*/ 1638677 w 5703683"/>
              <a:gd name="connsiteY1" fmla="*/ 416460 h 905347"/>
              <a:gd name="connsiteX2" fmla="*/ 3947311 w 5703683"/>
              <a:gd name="connsiteY2" fmla="*/ 651850 h 905347"/>
              <a:gd name="connsiteX3" fmla="*/ 5703683 w 5703683"/>
              <a:gd name="connsiteY3" fmla="*/ 0 h 90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3683" h="905347">
                <a:moveTo>
                  <a:pt x="0" y="905347"/>
                </a:moveTo>
                <a:cubicBezTo>
                  <a:pt x="490396" y="682028"/>
                  <a:pt x="980792" y="458709"/>
                  <a:pt x="1638677" y="416460"/>
                </a:cubicBezTo>
                <a:cubicBezTo>
                  <a:pt x="2296562" y="374210"/>
                  <a:pt x="3269810" y="721260"/>
                  <a:pt x="3947311" y="651850"/>
                </a:cubicBezTo>
                <a:cubicBezTo>
                  <a:pt x="4624812" y="582440"/>
                  <a:pt x="5164247" y="291220"/>
                  <a:pt x="5703683" y="0"/>
                </a:cubicBezTo>
              </a:path>
            </a:pathLst>
          </a:custGeom>
          <a:noFill/>
          <a:ln w="50800">
            <a:solidFill>
              <a:srgbClr val="0033CC">
                <a:alpha val="42000"/>
              </a:srgb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2"/>
          <p:cNvSpPr/>
          <p:nvPr/>
        </p:nvSpPr>
        <p:spPr>
          <a:xfrm>
            <a:off x="3147507" y="2847552"/>
            <a:ext cx="5685576" cy="2535660"/>
          </a:xfrm>
          <a:custGeom>
            <a:avLst/>
            <a:gdLst>
              <a:gd name="connsiteX0" fmla="*/ 0 w 5703683"/>
              <a:gd name="connsiteY0" fmla="*/ 905347 h 905347"/>
              <a:gd name="connsiteX1" fmla="*/ 1638677 w 5703683"/>
              <a:gd name="connsiteY1" fmla="*/ 416460 h 905347"/>
              <a:gd name="connsiteX2" fmla="*/ 3947311 w 5703683"/>
              <a:gd name="connsiteY2" fmla="*/ 651850 h 905347"/>
              <a:gd name="connsiteX3" fmla="*/ 5703683 w 5703683"/>
              <a:gd name="connsiteY3" fmla="*/ 0 h 905347"/>
              <a:gd name="connsiteX0" fmla="*/ 0 w 5703683"/>
              <a:gd name="connsiteY0" fmla="*/ 905347 h 905347"/>
              <a:gd name="connsiteX1" fmla="*/ 1457608 w 5703683"/>
              <a:gd name="connsiteY1" fmla="*/ 461727 h 905347"/>
              <a:gd name="connsiteX2" fmla="*/ 3947311 w 5703683"/>
              <a:gd name="connsiteY2" fmla="*/ 651850 h 905347"/>
              <a:gd name="connsiteX3" fmla="*/ 5703683 w 5703683"/>
              <a:gd name="connsiteY3" fmla="*/ 0 h 905347"/>
              <a:gd name="connsiteX0" fmla="*/ 0 w 5703683"/>
              <a:gd name="connsiteY0" fmla="*/ 905347 h 1850177"/>
              <a:gd name="connsiteX1" fmla="*/ 1457608 w 5703683"/>
              <a:gd name="connsiteY1" fmla="*/ 461727 h 1850177"/>
              <a:gd name="connsiteX2" fmla="*/ 4119327 w 5703683"/>
              <a:gd name="connsiteY2" fmla="*/ 1846907 h 1850177"/>
              <a:gd name="connsiteX3" fmla="*/ 5703683 w 5703683"/>
              <a:gd name="connsiteY3" fmla="*/ 0 h 1850177"/>
              <a:gd name="connsiteX0" fmla="*/ 0 w 5685576"/>
              <a:gd name="connsiteY0" fmla="*/ 480764 h 2519073"/>
              <a:gd name="connsiteX1" fmla="*/ 1457608 w 5685576"/>
              <a:gd name="connsiteY1" fmla="*/ 37144 h 2519073"/>
              <a:gd name="connsiteX2" fmla="*/ 4119327 w 5685576"/>
              <a:gd name="connsiteY2" fmla="*/ 1422324 h 2519073"/>
              <a:gd name="connsiteX3" fmla="*/ 5685576 w 5685576"/>
              <a:gd name="connsiteY3" fmla="*/ 2463472 h 2519073"/>
              <a:gd name="connsiteX0" fmla="*/ 0 w 5685576"/>
              <a:gd name="connsiteY0" fmla="*/ 567479 h 3024924"/>
              <a:gd name="connsiteX1" fmla="*/ 1457608 w 5685576"/>
              <a:gd name="connsiteY1" fmla="*/ 123859 h 3024924"/>
              <a:gd name="connsiteX2" fmla="*/ 3259247 w 5685576"/>
              <a:gd name="connsiteY2" fmla="*/ 2858005 h 3024924"/>
              <a:gd name="connsiteX3" fmla="*/ 5685576 w 5685576"/>
              <a:gd name="connsiteY3" fmla="*/ 2550187 h 3024924"/>
              <a:gd name="connsiteX0" fmla="*/ 0 w 5685576"/>
              <a:gd name="connsiteY0" fmla="*/ 282401 h 2713327"/>
              <a:gd name="connsiteX1" fmla="*/ 1846907 w 5685576"/>
              <a:gd name="connsiteY1" fmla="*/ 200919 h 2713327"/>
              <a:gd name="connsiteX2" fmla="*/ 3259247 w 5685576"/>
              <a:gd name="connsiteY2" fmla="*/ 2572927 h 2713327"/>
              <a:gd name="connsiteX3" fmla="*/ 5685576 w 5685576"/>
              <a:gd name="connsiteY3" fmla="*/ 2265109 h 2713327"/>
              <a:gd name="connsiteX0" fmla="*/ 0 w 5685576"/>
              <a:gd name="connsiteY0" fmla="*/ 225344 h 2649653"/>
              <a:gd name="connsiteX1" fmla="*/ 1819746 w 5685576"/>
              <a:gd name="connsiteY1" fmla="*/ 234397 h 2649653"/>
              <a:gd name="connsiteX2" fmla="*/ 3259247 w 5685576"/>
              <a:gd name="connsiteY2" fmla="*/ 2515870 h 2649653"/>
              <a:gd name="connsiteX3" fmla="*/ 5685576 w 5685576"/>
              <a:gd name="connsiteY3" fmla="*/ 2208052 h 2649653"/>
              <a:gd name="connsiteX0" fmla="*/ 0 w 5685576"/>
              <a:gd name="connsiteY0" fmla="*/ 368203 h 2792512"/>
              <a:gd name="connsiteX1" fmla="*/ 1819746 w 5685576"/>
              <a:gd name="connsiteY1" fmla="*/ 377256 h 2792512"/>
              <a:gd name="connsiteX2" fmla="*/ 3259247 w 5685576"/>
              <a:gd name="connsiteY2" fmla="*/ 2658729 h 2792512"/>
              <a:gd name="connsiteX3" fmla="*/ 5685576 w 5685576"/>
              <a:gd name="connsiteY3" fmla="*/ 2350911 h 2792512"/>
              <a:gd name="connsiteX0" fmla="*/ 0 w 5685576"/>
              <a:gd name="connsiteY0" fmla="*/ 368203 h 2959225"/>
              <a:gd name="connsiteX1" fmla="*/ 1819746 w 5685576"/>
              <a:gd name="connsiteY1" fmla="*/ 377256 h 2959225"/>
              <a:gd name="connsiteX2" fmla="*/ 3259247 w 5685576"/>
              <a:gd name="connsiteY2" fmla="*/ 2658729 h 2959225"/>
              <a:gd name="connsiteX3" fmla="*/ 5685576 w 5685576"/>
              <a:gd name="connsiteY3" fmla="*/ 2744186 h 2959225"/>
              <a:gd name="connsiteX0" fmla="*/ 0 w 5685576"/>
              <a:gd name="connsiteY0" fmla="*/ 368203 h 2851073"/>
              <a:gd name="connsiteX1" fmla="*/ 1819746 w 5685576"/>
              <a:gd name="connsiteY1" fmla="*/ 377256 h 2851073"/>
              <a:gd name="connsiteX2" fmla="*/ 3259247 w 5685576"/>
              <a:gd name="connsiteY2" fmla="*/ 2658729 h 2851073"/>
              <a:gd name="connsiteX3" fmla="*/ 5685576 w 5685576"/>
              <a:gd name="connsiteY3" fmla="*/ 2744186 h 2851073"/>
              <a:gd name="connsiteX0" fmla="*/ 0 w 5685576"/>
              <a:gd name="connsiteY0" fmla="*/ 211946 h 2589264"/>
              <a:gd name="connsiteX1" fmla="*/ 1819746 w 5685576"/>
              <a:gd name="connsiteY1" fmla="*/ 220999 h 2589264"/>
              <a:gd name="connsiteX2" fmla="*/ 3114392 w 5685576"/>
              <a:gd name="connsiteY2" fmla="*/ 2305835 h 2589264"/>
              <a:gd name="connsiteX3" fmla="*/ 5685576 w 5685576"/>
              <a:gd name="connsiteY3" fmla="*/ 2587929 h 2589264"/>
              <a:gd name="connsiteX0" fmla="*/ 0 w 5685576"/>
              <a:gd name="connsiteY0" fmla="*/ 211946 h 2591669"/>
              <a:gd name="connsiteX1" fmla="*/ 1819746 w 5685576"/>
              <a:gd name="connsiteY1" fmla="*/ 220999 h 2591669"/>
              <a:gd name="connsiteX2" fmla="*/ 3114392 w 5685576"/>
              <a:gd name="connsiteY2" fmla="*/ 2305835 h 2591669"/>
              <a:gd name="connsiteX3" fmla="*/ 5685576 w 5685576"/>
              <a:gd name="connsiteY3" fmla="*/ 2587929 h 2591669"/>
              <a:gd name="connsiteX0" fmla="*/ 0 w 5685576"/>
              <a:gd name="connsiteY0" fmla="*/ 211946 h 2596828"/>
              <a:gd name="connsiteX1" fmla="*/ 1819746 w 5685576"/>
              <a:gd name="connsiteY1" fmla="*/ 220999 h 2596828"/>
              <a:gd name="connsiteX2" fmla="*/ 3114392 w 5685576"/>
              <a:gd name="connsiteY2" fmla="*/ 2305835 h 2596828"/>
              <a:gd name="connsiteX3" fmla="*/ 5685576 w 5685576"/>
              <a:gd name="connsiteY3" fmla="*/ 2587929 h 2596828"/>
              <a:gd name="connsiteX0" fmla="*/ 0 w 5685576"/>
              <a:gd name="connsiteY0" fmla="*/ 201983 h 2578529"/>
              <a:gd name="connsiteX1" fmla="*/ 1855960 w 5685576"/>
              <a:gd name="connsiteY1" fmla="*/ 228912 h 2578529"/>
              <a:gd name="connsiteX2" fmla="*/ 3114392 w 5685576"/>
              <a:gd name="connsiteY2" fmla="*/ 2295872 h 2578529"/>
              <a:gd name="connsiteX3" fmla="*/ 5685576 w 5685576"/>
              <a:gd name="connsiteY3" fmla="*/ 2577966 h 2578529"/>
              <a:gd name="connsiteX0" fmla="*/ 0 w 5685576"/>
              <a:gd name="connsiteY0" fmla="*/ 286934 h 2663481"/>
              <a:gd name="connsiteX1" fmla="*/ 1855960 w 5685576"/>
              <a:gd name="connsiteY1" fmla="*/ 313863 h 2663481"/>
              <a:gd name="connsiteX2" fmla="*/ 3114392 w 5685576"/>
              <a:gd name="connsiteY2" fmla="*/ 2380823 h 2663481"/>
              <a:gd name="connsiteX3" fmla="*/ 5685576 w 5685576"/>
              <a:gd name="connsiteY3" fmla="*/ 2662917 h 2663481"/>
              <a:gd name="connsiteX0" fmla="*/ 0 w 5685576"/>
              <a:gd name="connsiteY0" fmla="*/ 245625 h 2622172"/>
              <a:gd name="connsiteX1" fmla="*/ 1855960 w 5685576"/>
              <a:gd name="connsiteY1" fmla="*/ 272554 h 2622172"/>
              <a:gd name="connsiteX2" fmla="*/ 3114392 w 5685576"/>
              <a:gd name="connsiteY2" fmla="*/ 2339514 h 2622172"/>
              <a:gd name="connsiteX3" fmla="*/ 5685576 w 5685576"/>
              <a:gd name="connsiteY3" fmla="*/ 2621608 h 2622172"/>
              <a:gd name="connsiteX0" fmla="*/ 0 w 5685576"/>
              <a:gd name="connsiteY0" fmla="*/ 200214 h 2576198"/>
              <a:gd name="connsiteX1" fmla="*/ 1855960 w 5685576"/>
              <a:gd name="connsiteY1" fmla="*/ 227143 h 2576198"/>
              <a:gd name="connsiteX2" fmla="*/ 3268301 w 5685576"/>
              <a:gd name="connsiteY2" fmla="*/ 2267290 h 2576198"/>
              <a:gd name="connsiteX3" fmla="*/ 5685576 w 5685576"/>
              <a:gd name="connsiteY3" fmla="*/ 2576197 h 2576198"/>
              <a:gd name="connsiteX0" fmla="*/ 0 w 5685576"/>
              <a:gd name="connsiteY0" fmla="*/ 85675 h 2461658"/>
              <a:gd name="connsiteX1" fmla="*/ 1982709 w 5685576"/>
              <a:gd name="connsiteY1" fmla="*/ 452251 h 2461658"/>
              <a:gd name="connsiteX2" fmla="*/ 3268301 w 5685576"/>
              <a:gd name="connsiteY2" fmla="*/ 2152751 h 2461658"/>
              <a:gd name="connsiteX3" fmla="*/ 5685576 w 5685576"/>
              <a:gd name="connsiteY3" fmla="*/ 2461658 h 2461658"/>
              <a:gd name="connsiteX0" fmla="*/ 0 w 5685576"/>
              <a:gd name="connsiteY0" fmla="*/ 127357 h 2503340"/>
              <a:gd name="connsiteX1" fmla="*/ 1982709 w 5685576"/>
              <a:gd name="connsiteY1" fmla="*/ 493933 h 2503340"/>
              <a:gd name="connsiteX2" fmla="*/ 3268301 w 5685576"/>
              <a:gd name="connsiteY2" fmla="*/ 2194433 h 2503340"/>
              <a:gd name="connsiteX3" fmla="*/ 5685576 w 5685576"/>
              <a:gd name="connsiteY3" fmla="*/ 2503340 h 25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5576" h="2503340">
                <a:moveTo>
                  <a:pt x="0" y="127357"/>
                </a:moveTo>
                <a:cubicBezTo>
                  <a:pt x="490396" y="-95962"/>
                  <a:pt x="1419885" y="-56156"/>
                  <a:pt x="1982709" y="493933"/>
                </a:cubicBezTo>
                <a:cubicBezTo>
                  <a:pt x="2545533" y="1044022"/>
                  <a:pt x="2651157" y="1859532"/>
                  <a:pt x="3268301" y="2194433"/>
                </a:cubicBezTo>
                <a:cubicBezTo>
                  <a:pt x="3885445" y="2529334"/>
                  <a:pt x="5046551" y="2472790"/>
                  <a:pt x="5685576" y="2503340"/>
                </a:cubicBezTo>
              </a:path>
            </a:pathLst>
          </a:custGeom>
          <a:noFill/>
          <a:ln w="50800">
            <a:solidFill>
              <a:srgbClr val="0033CC">
                <a:alpha val="42000"/>
              </a:srgb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3"/>
          <p:cNvSpPr/>
          <p:nvPr/>
        </p:nvSpPr>
        <p:spPr>
          <a:xfrm>
            <a:off x="3153624" y="2618264"/>
            <a:ext cx="5703683" cy="1763614"/>
          </a:xfrm>
          <a:custGeom>
            <a:avLst/>
            <a:gdLst>
              <a:gd name="connsiteX0" fmla="*/ 0 w 5703683"/>
              <a:gd name="connsiteY0" fmla="*/ 318010 h 1757511"/>
              <a:gd name="connsiteX1" fmla="*/ 688063 w 5703683"/>
              <a:gd name="connsiteY1" fmla="*/ 37353 h 1757511"/>
              <a:gd name="connsiteX2" fmla="*/ 1385180 w 5703683"/>
              <a:gd name="connsiteY2" fmla="*/ 46406 h 1757511"/>
              <a:gd name="connsiteX3" fmla="*/ 2806574 w 5703683"/>
              <a:gd name="connsiteY3" fmla="*/ 435705 h 1757511"/>
              <a:gd name="connsiteX4" fmla="*/ 3974471 w 5703683"/>
              <a:gd name="connsiteY4" fmla="*/ 1187143 h 1757511"/>
              <a:gd name="connsiteX5" fmla="*/ 4970352 w 5703683"/>
              <a:gd name="connsiteY5" fmla="*/ 1413480 h 1757511"/>
              <a:gd name="connsiteX6" fmla="*/ 5703683 w 5703683"/>
              <a:gd name="connsiteY6" fmla="*/ 1757511 h 1757511"/>
              <a:gd name="connsiteX0" fmla="*/ 0 w 5703683"/>
              <a:gd name="connsiteY0" fmla="*/ 318010 h 1757511"/>
              <a:gd name="connsiteX1" fmla="*/ 688063 w 5703683"/>
              <a:gd name="connsiteY1" fmla="*/ 37353 h 1757511"/>
              <a:gd name="connsiteX2" fmla="*/ 1385180 w 5703683"/>
              <a:gd name="connsiteY2" fmla="*/ 46406 h 1757511"/>
              <a:gd name="connsiteX3" fmla="*/ 2806574 w 5703683"/>
              <a:gd name="connsiteY3" fmla="*/ 435705 h 1757511"/>
              <a:gd name="connsiteX4" fmla="*/ 3938257 w 5703683"/>
              <a:gd name="connsiteY4" fmla="*/ 987967 h 1757511"/>
              <a:gd name="connsiteX5" fmla="*/ 4970352 w 5703683"/>
              <a:gd name="connsiteY5" fmla="*/ 1413480 h 1757511"/>
              <a:gd name="connsiteX6" fmla="*/ 5703683 w 5703683"/>
              <a:gd name="connsiteY6" fmla="*/ 1757511 h 1757511"/>
              <a:gd name="connsiteX0" fmla="*/ 0 w 5703683"/>
              <a:gd name="connsiteY0" fmla="*/ 318010 h 1757511"/>
              <a:gd name="connsiteX1" fmla="*/ 688063 w 5703683"/>
              <a:gd name="connsiteY1" fmla="*/ 37353 h 1757511"/>
              <a:gd name="connsiteX2" fmla="*/ 1385180 w 5703683"/>
              <a:gd name="connsiteY2" fmla="*/ 46406 h 1757511"/>
              <a:gd name="connsiteX3" fmla="*/ 2806574 w 5703683"/>
              <a:gd name="connsiteY3" fmla="*/ 435705 h 1757511"/>
              <a:gd name="connsiteX4" fmla="*/ 4970352 w 5703683"/>
              <a:gd name="connsiteY4" fmla="*/ 1413480 h 1757511"/>
              <a:gd name="connsiteX5" fmla="*/ 5703683 w 5703683"/>
              <a:gd name="connsiteY5" fmla="*/ 1757511 h 1757511"/>
              <a:gd name="connsiteX0" fmla="*/ 0 w 5703683"/>
              <a:gd name="connsiteY0" fmla="*/ 317439 h 1756940"/>
              <a:gd name="connsiteX1" fmla="*/ 688063 w 5703683"/>
              <a:gd name="connsiteY1" fmla="*/ 36782 h 1756940"/>
              <a:gd name="connsiteX2" fmla="*/ 1385180 w 5703683"/>
              <a:gd name="connsiteY2" fmla="*/ 45835 h 1756940"/>
              <a:gd name="connsiteX3" fmla="*/ 3213980 w 5703683"/>
              <a:gd name="connsiteY3" fmla="*/ 426081 h 1756940"/>
              <a:gd name="connsiteX4" fmla="*/ 4970352 w 5703683"/>
              <a:gd name="connsiteY4" fmla="*/ 1412909 h 1756940"/>
              <a:gd name="connsiteX5" fmla="*/ 5703683 w 5703683"/>
              <a:gd name="connsiteY5" fmla="*/ 1756940 h 1756940"/>
              <a:gd name="connsiteX0" fmla="*/ 0 w 5703683"/>
              <a:gd name="connsiteY0" fmla="*/ 300808 h 1740309"/>
              <a:gd name="connsiteX1" fmla="*/ 688063 w 5703683"/>
              <a:gd name="connsiteY1" fmla="*/ 20151 h 1740309"/>
              <a:gd name="connsiteX2" fmla="*/ 1883121 w 5703683"/>
              <a:gd name="connsiteY2" fmla="*/ 65418 h 1740309"/>
              <a:gd name="connsiteX3" fmla="*/ 3213980 w 5703683"/>
              <a:gd name="connsiteY3" fmla="*/ 409450 h 1740309"/>
              <a:gd name="connsiteX4" fmla="*/ 4970352 w 5703683"/>
              <a:gd name="connsiteY4" fmla="*/ 1396278 h 1740309"/>
              <a:gd name="connsiteX5" fmla="*/ 5703683 w 5703683"/>
              <a:gd name="connsiteY5" fmla="*/ 1740309 h 1740309"/>
              <a:gd name="connsiteX0" fmla="*/ 0 w 5703683"/>
              <a:gd name="connsiteY0" fmla="*/ 310711 h 1750212"/>
              <a:gd name="connsiteX1" fmla="*/ 688063 w 5703683"/>
              <a:gd name="connsiteY1" fmla="*/ 30054 h 1750212"/>
              <a:gd name="connsiteX2" fmla="*/ 1883121 w 5703683"/>
              <a:gd name="connsiteY2" fmla="*/ 75321 h 1750212"/>
              <a:gd name="connsiteX3" fmla="*/ 3503691 w 5703683"/>
              <a:gd name="connsiteY3" fmla="*/ 627583 h 1750212"/>
              <a:gd name="connsiteX4" fmla="*/ 4970352 w 5703683"/>
              <a:gd name="connsiteY4" fmla="*/ 1406181 h 1750212"/>
              <a:gd name="connsiteX5" fmla="*/ 5703683 w 5703683"/>
              <a:gd name="connsiteY5" fmla="*/ 1750212 h 1750212"/>
              <a:gd name="connsiteX0" fmla="*/ 0 w 5703683"/>
              <a:gd name="connsiteY0" fmla="*/ 310711 h 1750212"/>
              <a:gd name="connsiteX1" fmla="*/ 688063 w 5703683"/>
              <a:gd name="connsiteY1" fmla="*/ 30054 h 1750212"/>
              <a:gd name="connsiteX2" fmla="*/ 1883121 w 5703683"/>
              <a:gd name="connsiteY2" fmla="*/ 75321 h 1750212"/>
              <a:gd name="connsiteX3" fmla="*/ 3503691 w 5703683"/>
              <a:gd name="connsiteY3" fmla="*/ 627583 h 1750212"/>
              <a:gd name="connsiteX4" fmla="*/ 4970352 w 5703683"/>
              <a:gd name="connsiteY4" fmla="*/ 1406181 h 1750212"/>
              <a:gd name="connsiteX5" fmla="*/ 5703683 w 5703683"/>
              <a:gd name="connsiteY5" fmla="*/ 1750212 h 1750212"/>
              <a:gd name="connsiteX0" fmla="*/ 0 w 5703683"/>
              <a:gd name="connsiteY0" fmla="*/ 310711 h 1750212"/>
              <a:gd name="connsiteX1" fmla="*/ 688063 w 5703683"/>
              <a:gd name="connsiteY1" fmla="*/ 30054 h 1750212"/>
              <a:gd name="connsiteX2" fmla="*/ 1883121 w 5703683"/>
              <a:gd name="connsiteY2" fmla="*/ 75321 h 1750212"/>
              <a:gd name="connsiteX3" fmla="*/ 3503691 w 5703683"/>
              <a:gd name="connsiteY3" fmla="*/ 627583 h 1750212"/>
              <a:gd name="connsiteX4" fmla="*/ 4970352 w 5703683"/>
              <a:gd name="connsiteY4" fmla="*/ 1406181 h 1750212"/>
              <a:gd name="connsiteX5" fmla="*/ 5703683 w 5703683"/>
              <a:gd name="connsiteY5" fmla="*/ 1750212 h 1750212"/>
              <a:gd name="connsiteX0" fmla="*/ 0 w 5703683"/>
              <a:gd name="connsiteY0" fmla="*/ 310711 h 1750212"/>
              <a:gd name="connsiteX1" fmla="*/ 688063 w 5703683"/>
              <a:gd name="connsiteY1" fmla="*/ 30054 h 1750212"/>
              <a:gd name="connsiteX2" fmla="*/ 1883121 w 5703683"/>
              <a:gd name="connsiteY2" fmla="*/ 75321 h 1750212"/>
              <a:gd name="connsiteX3" fmla="*/ 3503691 w 5703683"/>
              <a:gd name="connsiteY3" fmla="*/ 627583 h 1750212"/>
              <a:gd name="connsiteX4" fmla="*/ 5703683 w 5703683"/>
              <a:gd name="connsiteY4" fmla="*/ 1750212 h 1750212"/>
              <a:gd name="connsiteX0" fmla="*/ 0 w 5703683"/>
              <a:gd name="connsiteY0" fmla="*/ 336666 h 1776167"/>
              <a:gd name="connsiteX1" fmla="*/ 1041148 w 5703683"/>
              <a:gd name="connsiteY1" fmla="*/ 19795 h 1776167"/>
              <a:gd name="connsiteX2" fmla="*/ 1883121 w 5703683"/>
              <a:gd name="connsiteY2" fmla="*/ 101276 h 1776167"/>
              <a:gd name="connsiteX3" fmla="*/ 3503691 w 5703683"/>
              <a:gd name="connsiteY3" fmla="*/ 653538 h 1776167"/>
              <a:gd name="connsiteX4" fmla="*/ 5703683 w 5703683"/>
              <a:gd name="connsiteY4" fmla="*/ 1776167 h 1776167"/>
              <a:gd name="connsiteX0" fmla="*/ 0 w 5703683"/>
              <a:gd name="connsiteY0" fmla="*/ 320154 h 1759655"/>
              <a:gd name="connsiteX1" fmla="*/ 1041148 w 5703683"/>
              <a:gd name="connsiteY1" fmla="*/ 3283 h 1759655"/>
              <a:gd name="connsiteX2" fmla="*/ 2372008 w 5703683"/>
              <a:gd name="connsiteY2" fmla="*/ 184352 h 1759655"/>
              <a:gd name="connsiteX3" fmla="*/ 3503691 w 5703683"/>
              <a:gd name="connsiteY3" fmla="*/ 637026 h 1759655"/>
              <a:gd name="connsiteX4" fmla="*/ 5703683 w 5703683"/>
              <a:gd name="connsiteY4" fmla="*/ 1759655 h 1759655"/>
              <a:gd name="connsiteX0" fmla="*/ 0 w 5703683"/>
              <a:gd name="connsiteY0" fmla="*/ 324113 h 1763614"/>
              <a:gd name="connsiteX1" fmla="*/ 1041148 w 5703683"/>
              <a:gd name="connsiteY1" fmla="*/ 7242 h 1763614"/>
              <a:gd name="connsiteX2" fmla="*/ 2372008 w 5703683"/>
              <a:gd name="connsiteY2" fmla="*/ 188311 h 1763614"/>
              <a:gd name="connsiteX3" fmla="*/ 4372824 w 5703683"/>
              <a:gd name="connsiteY3" fmla="*/ 1093658 h 1763614"/>
              <a:gd name="connsiteX4" fmla="*/ 5703683 w 5703683"/>
              <a:gd name="connsiteY4" fmla="*/ 1763614 h 176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683" h="1763614">
                <a:moveTo>
                  <a:pt x="0" y="324113"/>
                </a:moveTo>
                <a:cubicBezTo>
                  <a:pt x="228600" y="206418"/>
                  <a:pt x="645813" y="29876"/>
                  <a:pt x="1041148" y="7242"/>
                </a:cubicBezTo>
                <a:cubicBezTo>
                  <a:pt x="1436483" y="-15392"/>
                  <a:pt x="1816729" y="7242"/>
                  <a:pt x="2372008" y="188311"/>
                </a:cubicBezTo>
                <a:cubicBezTo>
                  <a:pt x="2927287" y="369380"/>
                  <a:pt x="3817545" y="831107"/>
                  <a:pt x="4372824" y="1093658"/>
                </a:cubicBezTo>
                <a:cubicBezTo>
                  <a:pt x="4928103" y="1356209"/>
                  <a:pt x="5245351" y="1529733"/>
                  <a:pt x="5703683" y="1763614"/>
                </a:cubicBezTo>
              </a:path>
            </a:pathLst>
          </a:custGeom>
          <a:noFill/>
          <a:ln w="50800">
            <a:solidFill>
              <a:srgbClr val="0033CC">
                <a:alpha val="42000"/>
              </a:srgb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5" name="Group 364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370" name="Freeform 369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>
                  <a:alpha val="30000"/>
                </a:srgbClr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reeform 370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>
                  <a:alpha val="30000"/>
                </a:srgbClr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7" name="Picture 11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43" y="2868493"/>
            <a:ext cx="1507901" cy="164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24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00"/>
    </mc:Choice>
    <mc:Fallback xmlns="">
      <p:transition xmlns:p14="http://schemas.microsoft.com/office/powerpoint/2010/main" spd="slow" advTm="53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FastPass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82558"/>
            <a:ext cx="10515600" cy="1500187"/>
          </a:xfrm>
        </p:spPr>
        <p:txBody>
          <a:bodyPr/>
          <a:lstStyle/>
          <a:p>
            <a:r>
              <a:rPr lang="en-US" dirty="0" smtClean="0"/>
              <a:t>Jonathan Perry et al., SIGCOMM’14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FastPass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possible to design a network that provides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8841" y="2877909"/>
            <a:ext cx="58874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Zero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network queues</a:t>
            </a:r>
          </a:p>
          <a:p>
            <a:pPr algn="ctr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High utilization</a:t>
            </a:r>
          </a:p>
          <a:p>
            <a:pPr algn="ctr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Multiple app and provider objectives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1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78" y="949866"/>
            <a:ext cx="2450308" cy="1616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arbiter</a:t>
            </a:r>
            <a:endParaRPr lang="en-US" dirty="0"/>
          </a:p>
        </p:txBody>
      </p:sp>
      <p:pic>
        <p:nvPicPr>
          <p:cNvPr id="4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464" y="2098212"/>
            <a:ext cx="1222700" cy="133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40" y="4199063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327" y="5642853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40" y="2696304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88" y="2691498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088" y="4199063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80" y="5701822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05" y="5642853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73" y="5701822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 flipV="1">
            <a:off x="4968122" y="3304671"/>
            <a:ext cx="1348966" cy="8943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5086134" y="3304671"/>
            <a:ext cx="1263593" cy="8943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77320" y="3411544"/>
            <a:ext cx="26367" cy="715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864387" y="3394249"/>
            <a:ext cx="55431" cy="7325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641558" y="3464083"/>
            <a:ext cx="4443663" cy="2102525"/>
          </a:xfrm>
          <a:custGeom>
            <a:avLst/>
            <a:gdLst>
              <a:gd name="connsiteX0" fmla="*/ 4443663 w 4443663"/>
              <a:gd name="connsiteY0" fmla="*/ 2102525 h 2102525"/>
              <a:gd name="connsiteX1" fmla="*/ 3031958 w 4443663"/>
              <a:gd name="connsiteY1" fmla="*/ 1188125 h 2102525"/>
              <a:gd name="connsiteX2" fmla="*/ 1155031 w 4443663"/>
              <a:gd name="connsiteY2" fmla="*/ 1009 h 2102525"/>
              <a:gd name="connsiteX3" fmla="*/ 433137 w 4443663"/>
              <a:gd name="connsiteY3" fmla="*/ 1396672 h 2102525"/>
              <a:gd name="connsiteX4" fmla="*/ 0 w 4443663"/>
              <a:gd name="connsiteY4" fmla="*/ 2070441 h 210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3663" h="2102525">
                <a:moveTo>
                  <a:pt x="4443663" y="2102525"/>
                </a:moveTo>
                <a:lnTo>
                  <a:pt x="3031958" y="1188125"/>
                </a:lnTo>
                <a:cubicBezTo>
                  <a:pt x="2483853" y="837872"/>
                  <a:pt x="1588168" y="-33749"/>
                  <a:pt x="1155031" y="1009"/>
                </a:cubicBezTo>
                <a:cubicBezTo>
                  <a:pt x="721894" y="35767"/>
                  <a:pt x="625642" y="1051767"/>
                  <a:pt x="433137" y="1396672"/>
                </a:cubicBezTo>
                <a:cubicBezTo>
                  <a:pt x="240632" y="1741577"/>
                  <a:pt x="0" y="2070441"/>
                  <a:pt x="0" y="2070441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915803" y="2855492"/>
            <a:ext cx="2260281" cy="2646947"/>
          </a:xfrm>
          <a:custGeom>
            <a:avLst/>
            <a:gdLst>
              <a:gd name="connsiteX0" fmla="*/ 1410050 w 2260281"/>
              <a:gd name="connsiteY0" fmla="*/ 2646947 h 2646947"/>
              <a:gd name="connsiteX1" fmla="*/ 206892 w 2260281"/>
              <a:gd name="connsiteY1" fmla="*/ 1668379 h 2646947"/>
              <a:gd name="connsiteX2" fmla="*/ 206892 w 2260281"/>
              <a:gd name="connsiteY2" fmla="*/ 561474 h 2646947"/>
              <a:gd name="connsiteX3" fmla="*/ 2260281 w 2260281"/>
              <a:gd name="connsiteY3" fmla="*/ 0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1" h="2646947">
                <a:moveTo>
                  <a:pt x="1410050" y="2646947"/>
                </a:moveTo>
                <a:cubicBezTo>
                  <a:pt x="908734" y="2331452"/>
                  <a:pt x="407418" y="2015958"/>
                  <a:pt x="206892" y="1668379"/>
                </a:cubicBezTo>
                <a:cubicBezTo>
                  <a:pt x="6366" y="1320800"/>
                  <a:pt x="-135339" y="839537"/>
                  <a:pt x="206892" y="561474"/>
                </a:cubicBezTo>
                <a:cubicBezTo>
                  <a:pt x="549123" y="283411"/>
                  <a:pt x="2260281" y="0"/>
                  <a:pt x="2260281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7117774" y="3208418"/>
            <a:ext cx="2106437" cy="2181727"/>
          </a:xfrm>
          <a:custGeom>
            <a:avLst/>
            <a:gdLst>
              <a:gd name="connsiteX0" fmla="*/ 2106437 w 2106437"/>
              <a:gd name="connsiteY0" fmla="*/ 0 h 2181727"/>
              <a:gd name="connsiteX1" fmla="*/ 245552 w 2106437"/>
              <a:gd name="connsiteY1" fmla="*/ 272716 h 2181727"/>
              <a:gd name="connsiteX2" fmla="*/ 133258 w 2106437"/>
              <a:gd name="connsiteY2" fmla="*/ 1235242 h 2181727"/>
              <a:gd name="connsiteX3" fmla="*/ 1288289 w 2106437"/>
              <a:gd name="connsiteY3" fmla="*/ 2181727 h 218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437" h="2181727">
                <a:moveTo>
                  <a:pt x="2106437" y="0"/>
                </a:moveTo>
                <a:cubicBezTo>
                  <a:pt x="1340426" y="33421"/>
                  <a:pt x="574415" y="66842"/>
                  <a:pt x="245552" y="272716"/>
                </a:cubicBezTo>
                <a:cubicBezTo>
                  <a:pt x="-83311" y="478590"/>
                  <a:pt x="-40531" y="917074"/>
                  <a:pt x="133258" y="1235242"/>
                </a:cubicBezTo>
                <a:cubicBezTo>
                  <a:pt x="307047" y="1553410"/>
                  <a:pt x="1288289" y="2181727"/>
                  <a:pt x="1288289" y="2181727"/>
                </a:cubicBezTo>
              </a:path>
            </a:pathLst>
          </a:custGeom>
          <a:noFill/>
          <a:ln w="50800">
            <a:solidFill>
              <a:srgbClr val="00206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8" y="5311426"/>
            <a:ext cx="646633" cy="40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0596" y="1574733"/>
            <a:ext cx="4575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Processing times</a:t>
            </a:r>
          </a:p>
          <a:p>
            <a:endParaRPr lang="en-US" sz="2400" b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(1)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10 us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arbiter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(2)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1—20 us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  Arbiter</a:t>
            </a: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(3)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10 us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Arbiter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  <a:sym typeface="Wingdings"/>
              </a:rPr>
              <a:t>A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(4) </a:t>
            </a:r>
            <a:r>
              <a:rPr lang="en-US" sz="2400" b="1" dirty="0" smtClean="0">
                <a:latin typeface="Helvetica" charset="0"/>
                <a:ea typeface="Helvetica" charset="0"/>
                <a:cs typeface="Helvetica" charset="0"/>
              </a:rPr>
              <a:t>No queuing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A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B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86422" y="6172999"/>
            <a:ext cx="89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0434" y="6184367"/>
            <a:ext cx="89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41996" y="4685935"/>
            <a:ext cx="2387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(1) A has 1 packet for B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61386" y="3498906"/>
            <a:ext cx="4010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(2) Arbiter allocates time slot &amp; path for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5605" y="2136944"/>
            <a:ext cx="89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R1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50885" y="1592147"/>
            <a:ext cx="3304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(3) At t=95, send A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  <a:sym typeface="Wingdings"/>
              </a:rPr>
              <a:t>B through R1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873" y="4424326"/>
            <a:ext cx="3127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(4) Packet A 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 B with 0 queues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316315" y="4802766"/>
            <a:ext cx="635700" cy="7596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751607" y="4874537"/>
            <a:ext cx="306279" cy="6416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281715" y="4848232"/>
            <a:ext cx="1015693" cy="7240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677019" y="4875052"/>
            <a:ext cx="9268" cy="5844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48148E-6 L -0.13295 -0.1544 C -0.18685 -0.21759 -0.27943 -0.37477 -0.3237 -0.37894 C -0.36797 -0.38333 -0.37904 -0.24167 -0.3987 -0.18009 C -0.41849 -0.11852 -0.44206 -0.00949 -0.44206 -0.00949 " pathEditMode="relative" ptsTypes="AAA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5" grpId="0" animBg="1"/>
      <p:bldP spid="25" grpId="1" animBg="1"/>
      <p:bldP spid="32" grpId="0"/>
      <p:bldP spid="33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arbiter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519737" cy="4591217"/>
          </a:xfrm>
        </p:spPr>
        <p:txBody>
          <a:bodyPr/>
          <a:lstStyle/>
          <a:p>
            <a:r>
              <a:rPr lang="en-US" dirty="0" smtClean="0"/>
              <a:t>Schedule and assign paths to all packets</a:t>
            </a:r>
          </a:p>
          <a:p>
            <a:endParaRPr lang="en-US" dirty="0"/>
          </a:p>
          <a:p>
            <a:r>
              <a:rPr lang="en-US" dirty="0" smtClean="0"/>
              <a:t>Will the arbiter scale to schedule packets over a large network?</a:t>
            </a:r>
          </a:p>
          <a:p>
            <a:r>
              <a:rPr lang="en-US" dirty="0"/>
              <a:t>Will the latency to start flows be a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will the system deal with faults?</a:t>
            </a:r>
          </a:p>
          <a:p>
            <a:endParaRPr lang="en-US" dirty="0"/>
          </a:p>
          <a:p>
            <a:r>
              <a:rPr lang="en-US" dirty="0" smtClean="0"/>
              <a:t>Can endpoints send at the right time?</a:t>
            </a:r>
          </a:p>
          <a:p>
            <a:r>
              <a:rPr lang="en-US" dirty="0" smtClean="0"/>
              <a:t>Clocks must be synchronized!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3526" y="3035966"/>
            <a:ext cx="2630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Concerns with centralization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241632" y="5061283"/>
            <a:ext cx="577516" cy="1572126"/>
          </a:xfrm>
          <a:prstGeom prst="rightBrace">
            <a:avLst>
              <a:gd name="adj1" fmla="val 52777"/>
              <a:gd name="adj2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63526" y="5154848"/>
            <a:ext cx="2630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Concerns with endpoint behavior</a:t>
            </a:r>
            <a:endParaRPr lang="en-US" sz="28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8241632" y="2814064"/>
            <a:ext cx="577516" cy="1828801"/>
          </a:xfrm>
          <a:prstGeom prst="rightBrace">
            <a:avLst>
              <a:gd name="adj1" fmla="val 52777"/>
              <a:gd name="adj2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Arbiter problem (1): Time slot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which hosts get to send</a:t>
            </a:r>
          </a:p>
          <a:p>
            <a:pPr lvl="1"/>
            <a:r>
              <a:rPr lang="en-US" dirty="0" smtClean="0"/>
              <a:t>Send as much as possible without endpoint port contention</a:t>
            </a:r>
          </a:p>
          <a:p>
            <a:endParaRPr lang="en-US" dirty="0"/>
          </a:p>
          <a:p>
            <a:r>
              <a:rPr lang="en-US" dirty="0" smtClean="0"/>
              <a:t>Allocate packet transmissions per </a:t>
            </a:r>
            <a:r>
              <a:rPr lang="en-US" i="1" dirty="0" smtClean="0"/>
              <a:t>time slot</a:t>
            </a:r>
          </a:p>
          <a:p>
            <a:pPr lvl="1"/>
            <a:r>
              <a:rPr lang="en-US" dirty="0" smtClean="0"/>
              <a:t>1.2 us: 1500 byte packet at 10 </a:t>
            </a:r>
            <a:r>
              <a:rPr lang="en-US" dirty="0" err="1" smtClean="0"/>
              <a:t>Gbit</a:t>
            </a:r>
            <a:r>
              <a:rPr lang="en-US" dirty="0" smtClean="0"/>
              <a:t>/s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21" y="4290050"/>
            <a:ext cx="8547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Arbiter problem (2): Path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paths for allocated host transmissions</a:t>
            </a:r>
          </a:p>
          <a:p>
            <a:endParaRPr lang="en-US" dirty="0"/>
          </a:p>
          <a:p>
            <a:r>
              <a:rPr lang="en-US" dirty="0" smtClean="0"/>
              <a:t>Ensure no two packets conflict on </a:t>
            </a:r>
            <a:r>
              <a:rPr lang="en-US" i="1" dirty="0" smtClean="0"/>
              <a:t>any </a:t>
            </a:r>
            <a:r>
              <a:rPr lang="en-US" dirty="0" smtClean="0"/>
              <a:t>network port</a:t>
            </a:r>
          </a:p>
          <a:p>
            <a:pPr lvl="1"/>
            <a:r>
              <a:rPr lang="en-US" dirty="0" smtClean="0"/>
              <a:t>At all levels of the topology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721" y="4290050"/>
            <a:ext cx="8547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808" y="1427747"/>
            <a:ext cx="10515600" cy="149417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Can you solve (1) and (2) separately, or should we solve them together?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116" y="3561347"/>
            <a:ext cx="10459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Solve separately if the network has </a:t>
            </a:r>
            <a:r>
              <a:rPr lang="en-US" sz="28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full bisection bandwidth</a:t>
            </a:r>
          </a:p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i.e.: </a:t>
            </a:r>
            <a:r>
              <a:rPr lang="en-US" sz="28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one big switch: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any port to any other without contention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slot allocation == Matching problem!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53" y="1937921"/>
            <a:ext cx="2964230" cy="4351338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4"/>
            <a:ext cx="7920789" cy="4879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Want: optimal matching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Maximize </a:t>
            </a:r>
            <a:r>
              <a:rPr lang="en-US" dirty="0" smtClean="0"/>
              <a:t># packets transmitted in a timeslot</a:t>
            </a:r>
          </a:p>
          <a:p>
            <a:pPr lvl="1"/>
            <a:r>
              <a:rPr lang="en-US" dirty="0" smtClean="0"/>
              <a:t>Expensive to implement!</a:t>
            </a:r>
          </a:p>
          <a:p>
            <a:pPr lvl="1"/>
            <a:endParaRPr lang="en-US" dirty="0"/>
          </a:p>
          <a:p>
            <a:r>
              <a:rPr lang="en-US" dirty="0" smtClean="0"/>
              <a:t>Can do: online </a:t>
            </a:r>
            <a:r>
              <a:rPr lang="en-US" dirty="0" smtClean="0">
                <a:solidFill>
                  <a:srgbClr val="C00000"/>
                </a:solidFill>
              </a:rPr>
              <a:t>maximal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matching</a:t>
            </a:r>
          </a:p>
          <a:p>
            <a:endParaRPr lang="en-US" dirty="0"/>
          </a:p>
          <a:p>
            <a:r>
              <a:rPr lang="en-US" dirty="0" smtClean="0"/>
              <a:t>Greedy approach: allocate to current time slot if source and destination free; else push to next time slot</a:t>
            </a:r>
          </a:p>
          <a:p>
            <a:endParaRPr lang="en-US" dirty="0"/>
          </a:p>
          <a:p>
            <a:r>
              <a:rPr lang="en-US" dirty="0" err="1" smtClean="0"/>
              <a:t>Fastpass</a:t>
            </a:r>
            <a:r>
              <a:rPr lang="en-US" dirty="0" smtClean="0"/>
              <a:t>: allocates in </a:t>
            </a:r>
            <a:r>
              <a:rPr lang="en-US" b="1" dirty="0" smtClean="0">
                <a:solidFill>
                  <a:srgbClr val="C00000"/>
                </a:solidFill>
              </a:rPr>
              <a:t>10 ns</a:t>
            </a:r>
            <a:r>
              <a:rPr lang="en-US" dirty="0" smtClean="0"/>
              <a:t> per demand</a:t>
            </a:r>
          </a:p>
        </p:txBody>
      </p:sp>
    </p:spTree>
    <p:extLst>
      <p:ext uri="{BB962C8B-B14F-4D97-AF65-F5344CB8AC3E}">
        <p14:creationId xmlns:p14="http://schemas.microsoft.com/office/powerpoint/2010/main" val="10391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Datacenter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558"/>
            <a:ext cx="8824843" cy="9298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Goals: </a:t>
            </a:r>
            <a:r>
              <a:rPr lang="en-US" sz="3200" dirty="0"/>
              <a:t>Complete flows </a:t>
            </a:r>
            <a:r>
              <a:rPr lang="en-US" sz="3200" dirty="0" smtClean="0"/>
              <a:t>and jobs quickly</a:t>
            </a:r>
            <a:endParaRPr lang="en-US" sz="3200" dirty="0"/>
          </a:p>
          <a:p>
            <a:endParaRPr lang="en-US" sz="3200" dirty="0">
              <a:solidFill>
                <a:srgbClr val="BD0A12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42619" y="2260372"/>
            <a:ext cx="1170176" cy="2916936"/>
            <a:chOff x="6526024" y="2389632"/>
            <a:chExt cx="1170176" cy="2916936"/>
          </a:xfrm>
        </p:grpSpPr>
        <p:pic>
          <p:nvPicPr>
            <p:cNvPr id="7" name="Picture 6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8124" y="2766284"/>
              <a:ext cx="961810" cy="111991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6024" y="4191000"/>
              <a:ext cx="1170176" cy="111556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671734" y="2389632"/>
              <a:ext cx="4233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Content Placeholder 4"/>
          <p:cNvSpPr txBox="1">
            <a:spLocks/>
          </p:cNvSpPr>
          <p:nvPr/>
        </p:nvSpPr>
        <p:spPr>
          <a:xfrm>
            <a:off x="1724527" y="2606418"/>
            <a:ext cx="8461806" cy="38264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Short flows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lang="en-US" sz="2400" b="1" dirty="0">
                <a:solidFill>
                  <a:srgbClr val="0000CC"/>
                </a:solidFill>
                <a:latin typeface="Helvetica" charset="0"/>
                <a:ea typeface="Helvetica" charset="0"/>
                <a:cs typeface="Helvetica" charset="0"/>
              </a:rPr>
              <a:t>(e.g., query, coordination)</a:t>
            </a: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/>
              <a:buNone/>
            </a:pPr>
            <a:endParaRPr lang="en-US" sz="16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Large flows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    </a:t>
            </a:r>
            <a:r>
              <a:rPr lang="en-US" sz="2400" b="1" dirty="0" smtClean="0">
                <a:solidFill>
                  <a:srgbClr val="0000CC"/>
                </a:solidFill>
                <a:latin typeface="Helvetica" charset="0"/>
                <a:ea typeface="Helvetica" charset="0"/>
                <a:cs typeface="Helvetica" charset="0"/>
              </a:rPr>
              <a:t>(e.g., data update, backup)</a:t>
            </a:r>
            <a:r>
              <a:rPr lang="en-US" sz="2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endParaRPr lang="en-US" sz="1600" b="1" dirty="0" smtClean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Big-data jobs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sz="2400" b="1" dirty="0" smtClean="0">
                <a:solidFill>
                  <a:srgbClr val="0000CC"/>
                </a:solidFill>
                <a:latin typeface="Helvetica" charset="0"/>
                <a:ea typeface="Helvetica" charset="0"/>
                <a:cs typeface="Helvetica" charset="0"/>
              </a:rPr>
              <a:t>     (e.g., map-reduce, ML training)</a:t>
            </a:r>
            <a:r>
              <a:rPr lang="en-US" sz="2400" b="1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>
              <a:spcBef>
                <a:spcPct val="25000"/>
              </a:spcBef>
              <a:buClr>
                <a:srgbClr val="000000"/>
              </a:buClr>
            </a:pPr>
            <a:r>
              <a:rPr lang="en-US" dirty="0" smtClean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  <a:endParaRPr lang="en-US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>
              <a:spcBef>
                <a:spcPct val="25000"/>
              </a:spcBef>
              <a:buClr>
                <a:srgbClr val="000000"/>
              </a:buClr>
              <a:buFont typeface="Arial"/>
              <a:buNone/>
            </a:pPr>
            <a:endParaRPr lang="en-US" dirty="0">
              <a:solidFill>
                <a:srgbClr val="FF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97952" y="2800232"/>
            <a:ext cx="3541108" cy="2607909"/>
            <a:chOff x="6197952" y="2800232"/>
            <a:chExt cx="3541108" cy="2607909"/>
          </a:xfrm>
        </p:grpSpPr>
        <p:grpSp>
          <p:nvGrpSpPr>
            <p:cNvPr id="14" name="Group 13"/>
            <p:cNvGrpSpPr/>
            <p:nvPr/>
          </p:nvGrpSpPr>
          <p:grpSpPr>
            <a:xfrm>
              <a:off x="6205918" y="2800232"/>
              <a:ext cx="2912731" cy="402333"/>
              <a:chOff x="5230624" y="3297535"/>
              <a:chExt cx="2912731" cy="461665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230624" y="3602335"/>
                <a:ext cx="685800" cy="1588"/>
              </a:xfrm>
              <a:prstGeom prst="straightConnector1">
                <a:avLst/>
              </a:prstGeom>
              <a:ln w="63500">
                <a:solidFill>
                  <a:srgbClr val="BD081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096000" y="3297535"/>
                <a:ext cx="2047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BD0811"/>
                    </a:solidFill>
                    <a:latin typeface="Helvetica" charset="0"/>
                    <a:ea typeface="Helvetica" charset="0"/>
                    <a:cs typeface="Helvetica" charset="0"/>
                  </a:rPr>
                  <a:t>Low Latency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97952" y="3925260"/>
              <a:ext cx="3541108" cy="402333"/>
              <a:chOff x="5222658" y="4211935"/>
              <a:chExt cx="3541108" cy="461665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222658" y="4445000"/>
                <a:ext cx="685800" cy="1588"/>
              </a:xfrm>
              <a:prstGeom prst="straightConnector1">
                <a:avLst/>
              </a:prstGeom>
              <a:ln w="63500">
                <a:solidFill>
                  <a:srgbClr val="BD081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8034" y="4211935"/>
                <a:ext cx="26757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BD0811"/>
                    </a:solidFill>
                    <a:latin typeface="Helvetica" charset="0"/>
                    <a:ea typeface="Helvetica" charset="0"/>
                    <a:cs typeface="Helvetica" charset="0"/>
                  </a:rPr>
                  <a:t>High Throughput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97952" y="4946476"/>
              <a:ext cx="3085856" cy="461665"/>
              <a:chOff x="6197952" y="4946476"/>
              <a:chExt cx="3085856" cy="46166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197952" y="5159465"/>
                <a:ext cx="685800" cy="1384"/>
              </a:xfrm>
              <a:prstGeom prst="straightConnector1">
                <a:avLst/>
              </a:prstGeom>
              <a:ln w="63500">
                <a:solidFill>
                  <a:srgbClr val="BD081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063328" y="4946476"/>
                <a:ext cx="2220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BD0811"/>
                    </a:solidFill>
                    <a:latin typeface="Helvetica" charset="0"/>
                    <a:ea typeface="Helvetica" charset="0"/>
                    <a:cs typeface="Helvetica" charset="0"/>
                  </a:rPr>
                  <a:t>Complete fast</a:t>
                </a:r>
                <a:endParaRPr lang="en-US" sz="2400" b="1" dirty="0">
                  <a:solidFill>
                    <a:srgbClr val="BD0811"/>
                  </a:solidFill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46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22"/>
    </mc:Choice>
    <mc:Fallback xmlns="">
      <p:transition xmlns:p14="http://schemas.microsoft.com/office/powerpoint/2010/main" spd="slow" advTm="147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Pipelined time slot allocation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8" y="2165683"/>
            <a:ext cx="11629864" cy="3449053"/>
          </a:xfrm>
        </p:spPr>
      </p:pic>
      <p:sp>
        <p:nvSpPr>
          <p:cNvPr id="5" name="TextBox 4"/>
          <p:cNvSpPr txBox="1"/>
          <p:nvPr/>
        </p:nvSpPr>
        <p:spPr>
          <a:xfrm>
            <a:off x="4459705" y="1690688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src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dst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pkts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 4,   6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3010" y="1690687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src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dst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pkts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 4,   5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1308" y="1690686"/>
            <a:ext cx="221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src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dst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pkts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2 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 4,   5</a:t>
            </a:r>
            <a:endParaRPr lang="en-US" sz="24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32" y="5614736"/>
            <a:ext cx="508988" cy="582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84" y="5614736"/>
            <a:ext cx="508988" cy="582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33" y="5670483"/>
            <a:ext cx="481584" cy="4815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4211" y="6197547"/>
            <a:ext cx="974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Allocate traffic for 2 </a:t>
            </a:r>
            <a:r>
              <a:rPr lang="en-US" sz="3200" b="1" dirty="0" err="1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Tbits</a:t>
            </a:r>
            <a:r>
              <a:rPr lang="en-US" sz="32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/s on 8 cores!</a:t>
            </a:r>
            <a:endParaRPr lang="en-US" sz="3200" b="1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slot allocation: Meeting app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the demands changes achieved allocation goal</a:t>
            </a:r>
          </a:p>
          <a:p>
            <a:pPr lvl="1"/>
            <a:r>
              <a:rPr lang="en-US" dirty="0" smtClean="0"/>
              <a:t>Max-min fairness: least recently allocated first</a:t>
            </a:r>
          </a:p>
          <a:p>
            <a:pPr lvl="1"/>
            <a:r>
              <a:rPr lang="en-US" dirty="0" smtClean="0"/>
              <a:t>FCT minimization: fewest remaining MTUs first</a:t>
            </a:r>
          </a:p>
          <a:p>
            <a:pPr lvl="1"/>
            <a:endParaRPr lang="en-US" dirty="0"/>
          </a:p>
          <a:p>
            <a:r>
              <a:rPr lang="en-US" dirty="0" smtClean="0"/>
              <a:t>Allocation in batches of 8 </a:t>
            </a:r>
          </a:p>
          <a:p>
            <a:pPr marL="0" indent="0">
              <a:buNone/>
            </a:pPr>
            <a:r>
              <a:rPr lang="en-US" dirty="0" smtClean="0"/>
              <a:t>  timeslots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Optimized using </a:t>
            </a:r>
            <a:r>
              <a:rPr lang="en-US" i="1" dirty="0" smtClean="0"/>
              <a:t>find-first-set</a:t>
            </a:r>
          </a:p>
          <a:p>
            <a:pPr marL="0" indent="0">
              <a:buNone/>
            </a:pPr>
            <a:r>
              <a:rPr lang="en-US" dirty="0" smtClean="0"/>
              <a:t>   hardware instruction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241" y="3199101"/>
            <a:ext cx="5673559" cy="34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7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2-tier topology: </a:t>
            </a:r>
            <a:r>
              <a:rPr lang="en-US" dirty="0" err="1" smtClean="0"/>
              <a:t>ToR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aggregate switch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ToR</a:t>
            </a:r>
            <a:endParaRPr lang="en-US" dirty="0" smtClean="0"/>
          </a:p>
          <a:p>
            <a:r>
              <a:rPr lang="en-US" dirty="0" smtClean="0"/>
              <a:t>Given pair of </a:t>
            </a:r>
            <a:r>
              <a:rPr lang="en-US" dirty="0" err="1" smtClean="0"/>
              <a:t>ToRs</a:t>
            </a:r>
            <a:r>
              <a:rPr lang="en-US" dirty="0" smtClean="0"/>
              <a:t>, find non-overlapping </a:t>
            </a:r>
            <a:r>
              <a:rPr lang="en-US" dirty="0" err="1" smtClean="0"/>
              <a:t>agg</a:t>
            </a:r>
            <a:r>
              <a:rPr lang="en-US" dirty="0" smtClean="0"/>
              <a:t> switch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Edge coloring problem!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4" y="3750842"/>
            <a:ext cx="6721642" cy="28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US" dirty="0" smtClean="0"/>
              <a:t>Will the delay to start flows be an issue?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/>
          <a:lstStyle/>
          <a:p>
            <a:r>
              <a:rPr lang="en-US" dirty="0" smtClean="0"/>
              <a:t>Arbiter must respond </a:t>
            </a:r>
            <a:r>
              <a:rPr lang="en-US" i="1" dirty="0" smtClean="0"/>
              <a:t>before </a:t>
            </a:r>
            <a:r>
              <a:rPr lang="en-US" dirty="0" smtClean="0"/>
              <a:t>ideal zero-queue transmission occurs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Light load: independent transmissions may win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24" y="4544926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11" y="5539540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72" y="4544926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964" y="5598509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89" y="5539540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57" y="5598509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3692047" y="5148629"/>
            <a:ext cx="382452" cy="35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874092" y="5220401"/>
            <a:ext cx="104275" cy="2815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404201" y="5194096"/>
            <a:ext cx="633756" cy="3660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808771" y="5220915"/>
            <a:ext cx="35355" cy="2810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76" y="3655346"/>
            <a:ext cx="1381605" cy="82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26" name="Straight Connector 25"/>
          <p:cNvCxnSpPr/>
          <p:nvPr/>
        </p:nvCxnSpPr>
        <p:spPr>
          <a:xfrm flipV="1">
            <a:off x="4787141" y="4191581"/>
            <a:ext cx="382452" cy="35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6313089" y="4252519"/>
            <a:ext cx="408642" cy="2144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3172270">
            <a:off x="7207181" y="5013796"/>
            <a:ext cx="3810000" cy="501636"/>
            <a:chOff x="7770654" y="4049715"/>
            <a:chExt cx="3810000" cy="501636"/>
          </a:xfrm>
        </p:grpSpPr>
        <p:sp>
          <p:nvSpPr>
            <p:cNvPr id="30" name="Freeform 152"/>
            <p:cNvSpPr>
              <a:spLocks/>
            </p:cNvSpPr>
            <p:nvPr/>
          </p:nvSpPr>
          <p:spPr bwMode="auto">
            <a:xfrm>
              <a:off x="7770654" y="4049715"/>
              <a:ext cx="3391782" cy="50163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100000">
                  <a:srgbClr val="EEECE1">
                    <a:lumMod val="75000"/>
                  </a:srgbClr>
                </a:gs>
              </a:gsLst>
              <a:lin ang="0" scaled="1"/>
            </a:gra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kern="0">
                <a:solidFill>
                  <a:srgbClr val="333399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10489618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10229141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9953337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9673592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9397788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9137311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8861507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8578331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8317854" y="4152067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1162436" y="4290955"/>
              <a:ext cx="418218" cy="9579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41" name="Rectangle 40"/>
            <p:cNvSpPr/>
            <p:nvPr/>
          </p:nvSpPr>
          <p:spPr>
            <a:xfrm rot="5400000">
              <a:off x="10783433" y="4152069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pic>
        <p:nvPicPr>
          <p:cNvPr id="46" name="Picture 11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84" y="3274101"/>
            <a:ext cx="1222700" cy="133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046" y="4566762"/>
            <a:ext cx="1734600" cy="12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endpoints transmit at the right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if not?</a:t>
            </a:r>
          </a:p>
          <a:p>
            <a:endParaRPr lang="en-US" dirty="0"/>
          </a:p>
          <a:p>
            <a:r>
              <a:rPr lang="en-US" dirty="0" smtClean="0"/>
              <a:t>(1) Need to ensure that clocks aren’t </a:t>
            </a:r>
            <a:r>
              <a:rPr lang="en-US" i="1" dirty="0" smtClean="0"/>
              <a:t>too out of sync</a:t>
            </a:r>
          </a:p>
          <a:p>
            <a:r>
              <a:rPr lang="en-US" dirty="0" smtClean="0"/>
              <a:t>(2) Endpoints transmit when told</a:t>
            </a:r>
          </a:p>
          <a:p>
            <a:endParaRPr lang="en-US" dirty="0"/>
          </a:p>
          <a:p>
            <a:r>
              <a:rPr lang="en-US" dirty="0" smtClean="0"/>
              <a:t>Use PTP to sync within few us</a:t>
            </a:r>
          </a:p>
          <a:p>
            <a:endParaRPr lang="en-US" dirty="0" smtClean="0"/>
          </a:p>
          <a:p>
            <a:r>
              <a:rPr lang="en-US" dirty="0" err="1" smtClean="0"/>
              <a:t>Fastpass</a:t>
            </a:r>
            <a:r>
              <a:rPr lang="en-US" sz="2000" dirty="0" smtClean="0"/>
              <a:t> </a:t>
            </a:r>
            <a:r>
              <a:rPr lang="en-US" sz="2400" dirty="0" err="1" smtClean="0">
                <a:latin typeface="Ayuthaya" charset="-34"/>
                <a:ea typeface="Ayuthaya" charset="-34"/>
                <a:cs typeface="Ayuthaya" charset="-34"/>
              </a:rPr>
              <a:t>qdisc</a:t>
            </a:r>
            <a:r>
              <a:rPr lang="en-US" dirty="0"/>
              <a:t> </a:t>
            </a:r>
            <a:r>
              <a:rPr lang="en-US" dirty="0" smtClean="0"/>
              <a:t>to shape traffic as told</a:t>
            </a:r>
          </a:p>
          <a:p>
            <a:pPr lvl="1"/>
            <a:r>
              <a:rPr lang="en-US" sz="2400" dirty="0" err="1" smtClean="0">
                <a:latin typeface="Ayuthaya" charset="-34"/>
                <a:ea typeface="Ayuthaya" charset="-34"/>
                <a:cs typeface="Ayuthaya" charset="-34"/>
              </a:rPr>
              <a:t>hrtimers</a:t>
            </a:r>
            <a:r>
              <a:rPr lang="en-US" dirty="0" smtClean="0"/>
              <a:t> for microsecond resolution</a:t>
            </a: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82" y="4497309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83" y="3256491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83" y="5770385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157" y="4501895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158" y="3261077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158" y="5774971"/>
            <a:ext cx="817285" cy="1083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8424765" y="3416968"/>
            <a:ext cx="2578154" cy="32405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11" name="Group 32"/>
          <p:cNvGrpSpPr/>
          <p:nvPr/>
        </p:nvGrpSpPr>
        <p:grpSpPr>
          <a:xfrm>
            <a:off x="8662557" y="4319340"/>
            <a:ext cx="2102570" cy="1223311"/>
            <a:chOff x="1040728" y="3511051"/>
            <a:chExt cx="2777155" cy="1642242"/>
          </a:xfrm>
          <a:effectLst/>
        </p:grpSpPr>
        <p:sp>
          <p:nvSpPr>
            <p:cNvPr id="12" name="Freeform 11"/>
            <p:cNvSpPr/>
            <p:nvPr/>
          </p:nvSpPr>
          <p:spPr>
            <a:xfrm>
              <a:off x="1040728" y="3511051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Freeform 12"/>
            <p:cNvSpPr/>
            <p:nvPr/>
          </p:nvSpPr>
          <p:spPr>
            <a:xfrm flipH="1" flipV="1">
              <a:off x="2411547" y="4311599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2433736" y="3534367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062916" y="4334915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  <a:alpha val="3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6" name="Rectangle 15"/>
          <p:cNvSpPr/>
          <p:nvPr/>
        </p:nvSpPr>
        <p:spPr>
          <a:xfrm rot="5400000">
            <a:off x="10644271" y="4027430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10359868" y="4027432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8440115" y="513329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 rot="5400000">
            <a:off x="8448371" y="6167224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951495" y="4186989"/>
            <a:ext cx="1299410" cy="992928"/>
          </a:xfrm>
          <a:custGeom>
            <a:avLst/>
            <a:gdLst>
              <a:gd name="connsiteX0" fmla="*/ 0 w 1299410"/>
              <a:gd name="connsiteY0" fmla="*/ 978569 h 992928"/>
              <a:gd name="connsiteX1" fmla="*/ 224589 w 1299410"/>
              <a:gd name="connsiteY1" fmla="*/ 882316 h 992928"/>
              <a:gd name="connsiteX2" fmla="*/ 641684 w 1299410"/>
              <a:gd name="connsiteY2" fmla="*/ 160422 h 992928"/>
              <a:gd name="connsiteX3" fmla="*/ 1299410 w 1299410"/>
              <a:gd name="connsiteY3" fmla="*/ 0 h 99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410" h="992928">
                <a:moveTo>
                  <a:pt x="0" y="978569"/>
                </a:moveTo>
                <a:cubicBezTo>
                  <a:pt x="58821" y="998621"/>
                  <a:pt x="117642" y="1018674"/>
                  <a:pt x="224589" y="882316"/>
                </a:cubicBezTo>
                <a:cubicBezTo>
                  <a:pt x="331536" y="745958"/>
                  <a:pt x="462547" y="307475"/>
                  <a:pt x="641684" y="160422"/>
                </a:cubicBezTo>
                <a:cubicBezTo>
                  <a:pt x="820821" y="13369"/>
                  <a:pt x="1299410" y="0"/>
                  <a:pt x="1299410" y="0"/>
                </a:cubicBezTo>
              </a:path>
            </a:pathLst>
          </a:custGeom>
          <a:noFill/>
          <a:ln w="50800">
            <a:solidFill>
              <a:srgbClr val="0432FF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935453" y="4353413"/>
            <a:ext cx="1299410" cy="1917215"/>
          </a:xfrm>
          <a:custGeom>
            <a:avLst/>
            <a:gdLst>
              <a:gd name="connsiteX0" fmla="*/ 0 w 1299410"/>
              <a:gd name="connsiteY0" fmla="*/ 1886966 h 1917215"/>
              <a:gd name="connsiteX1" fmla="*/ 176463 w 1299410"/>
              <a:gd name="connsiteY1" fmla="*/ 1838840 h 1917215"/>
              <a:gd name="connsiteX2" fmla="*/ 625642 w 1299410"/>
              <a:gd name="connsiteY2" fmla="*/ 1213198 h 1917215"/>
              <a:gd name="connsiteX3" fmla="*/ 930442 w 1299410"/>
              <a:gd name="connsiteY3" fmla="*/ 122334 h 1917215"/>
              <a:gd name="connsiteX4" fmla="*/ 1299410 w 1299410"/>
              <a:gd name="connsiteY4" fmla="*/ 26082 h 1917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9410" h="1917215">
                <a:moveTo>
                  <a:pt x="0" y="1886966"/>
                </a:moveTo>
                <a:cubicBezTo>
                  <a:pt x="36094" y="1919050"/>
                  <a:pt x="72189" y="1951135"/>
                  <a:pt x="176463" y="1838840"/>
                </a:cubicBezTo>
                <a:cubicBezTo>
                  <a:pt x="280737" y="1726545"/>
                  <a:pt x="499979" y="1499282"/>
                  <a:pt x="625642" y="1213198"/>
                </a:cubicBezTo>
                <a:cubicBezTo>
                  <a:pt x="751305" y="927114"/>
                  <a:pt x="818147" y="320187"/>
                  <a:pt x="930442" y="122334"/>
                </a:cubicBezTo>
                <a:cubicBezTo>
                  <a:pt x="1042737" y="-75519"/>
                  <a:pt x="1299410" y="26082"/>
                  <a:pt x="1299410" y="26082"/>
                </a:cubicBezTo>
              </a:path>
            </a:pathLst>
          </a:custGeom>
          <a:noFill/>
          <a:ln w="50800">
            <a:solidFill>
              <a:srgbClr val="0432FF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on Facebook rack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7" y="1459831"/>
            <a:ext cx="8548318" cy="5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to network share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37" y="1438939"/>
            <a:ext cx="7749674" cy="5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470"/>
          </a:xfrm>
        </p:spPr>
        <p:txBody>
          <a:bodyPr/>
          <a:lstStyle/>
          <a:p>
            <a:r>
              <a:rPr lang="en-US" dirty="0" smtClean="0"/>
              <a:t>Ordering demands: an indirect way to set allocation goals?</a:t>
            </a:r>
          </a:p>
          <a:p>
            <a:r>
              <a:rPr lang="en-US" dirty="0" smtClean="0"/>
              <a:t>Online time slot allocation without preemption: what about priorities?</a:t>
            </a:r>
          </a:p>
          <a:p>
            <a:r>
              <a:rPr lang="en-US" dirty="0" smtClean="0"/>
              <a:t>Comparison with delay-based congestion control? Fine-grained network scheduling approaches (ex: </a:t>
            </a:r>
            <a:r>
              <a:rPr lang="en-US" dirty="0" err="1" smtClean="0"/>
              <a:t>pFabric</a:t>
            </a:r>
            <a:r>
              <a:rPr lang="en-US" dirty="0" smtClean="0"/>
              <a:t>)?</a:t>
            </a:r>
          </a:p>
          <a:p>
            <a:r>
              <a:rPr lang="en-US" dirty="0" smtClean="0"/>
              <a:t>How to scale to much larger networks?</a:t>
            </a:r>
          </a:p>
          <a:p>
            <a:r>
              <a:rPr lang="en-US" dirty="0" smtClean="0"/>
              <a:t>Can you completely eliminate retransmissions and reordering?</a:t>
            </a:r>
          </a:p>
          <a:p>
            <a:pPr lvl="1"/>
            <a:r>
              <a:rPr lang="en-US" dirty="0" smtClean="0"/>
              <a:t>What is the impact on the host networking stack?</a:t>
            </a:r>
          </a:p>
          <a:p>
            <a:r>
              <a:rPr lang="en-US" dirty="0" smtClean="0"/>
              <a:t>Do you need to arbitrate the arbitration packets?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heavily adapted from material by Mohammad </a:t>
            </a:r>
            <a:r>
              <a:rPr lang="en-US" dirty="0" err="1" smtClean="0"/>
              <a:t>Alizadeh</a:t>
            </a:r>
            <a:r>
              <a:rPr lang="en-US" dirty="0" smtClean="0"/>
              <a:t> and Jonathan Perry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latency approaches</a:t>
            </a:r>
            <a:endParaRPr lang="en-US" dirty="0"/>
          </a:p>
        </p:txBody>
      </p:sp>
      <p:pic>
        <p:nvPicPr>
          <p:cNvPr id="18" name="Picture 17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0475" y="1690688"/>
            <a:ext cx="915278" cy="9743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 rot="5400000">
            <a:off x="2530015" y="1935343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7943" y="2380166"/>
            <a:ext cx="829017" cy="7903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 rot="5400000">
            <a:off x="2286541" y="1935343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2019291" y="1935344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1762567" y="1935342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1519093" y="1935342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1251843" y="1935343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967440" y="1935345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Freeform 152"/>
          <p:cNvSpPr>
            <a:spLocks/>
          </p:cNvSpPr>
          <p:nvPr/>
        </p:nvSpPr>
        <p:spPr bwMode="auto">
          <a:xfrm>
            <a:off x="4475977" y="1899979"/>
            <a:ext cx="3391782" cy="501636"/>
          </a:xfrm>
          <a:custGeom>
            <a:avLst/>
            <a:gdLst>
              <a:gd name="T0" fmla="*/ 0 w 768"/>
              <a:gd name="T1" fmla="*/ 0 h 576"/>
              <a:gd name="T2" fmla="*/ 768 w 768"/>
              <a:gd name="T3" fmla="*/ 0 h 576"/>
              <a:gd name="T4" fmla="*/ 768 w 768"/>
              <a:gd name="T5" fmla="*/ 576 h 576"/>
              <a:gd name="T6" fmla="*/ 0 w 768"/>
              <a:gd name="T7" fmla="*/ 57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576"/>
              <a:gd name="T14" fmla="*/ 768 w 76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576">
                <a:moveTo>
                  <a:pt x="0" y="0"/>
                </a:moveTo>
                <a:lnTo>
                  <a:pt x="768" y="0"/>
                </a:lnTo>
                <a:lnTo>
                  <a:pt x="768" y="576"/>
                </a:lnTo>
                <a:lnTo>
                  <a:pt x="0" y="576"/>
                </a:lnTo>
              </a:path>
            </a:pathLst>
          </a:custGeom>
          <a:gradFill>
            <a:gsLst>
              <a:gs pos="0">
                <a:sysClr val="window" lastClr="FFFFFF"/>
              </a:gs>
              <a:gs pos="100000">
                <a:srgbClr val="EEECE1">
                  <a:lumMod val="75000"/>
                </a:srgbClr>
              </a:gs>
            </a:gsLst>
            <a:lin ang="0" scaled="1"/>
          </a:gra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7194941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6934464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6658660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6378915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6103111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5842634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5566830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5283654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5023177" y="2002331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867759" y="2141219"/>
            <a:ext cx="418218" cy="957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7" name="Rectangle 16"/>
          <p:cNvSpPr/>
          <p:nvPr/>
        </p:nvSpPr>
        <p:spPr>
          <a:xfrm rot="5400000">
            <a:off x="7488756" y="2002333"/>
            <a:ext cx="428370" cy="277775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211749" y="1491916"/>
            <a:ext cx="0" cy="11731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83782" y="1491916"/>
            <a:ext cx="3172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Endpoint algorithms</a:t>
            </a:r>
          </a:p>
          <a:p>
            <a:r>
              <a:rPr lang="en-US" sz="2400" b="1" dirty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k</a:t>
            </a:r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eep queues small</a:t>
            </a:r>
          </a:p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(e.g., DCTCP)</a:t>
            </a:r>
            <a:endParaRPr lang="en-US" sz="2400" b="1" dirty="0">
              <a:solidFill>
                <a:srgbClr val="BD081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256057" y="3119729"/>
            <a:ext cx="4094976" cy="3516861"/>
            <a:chOff x="4256057" y="3119729"/>
            <a:chExt cx="4094976" cy="3516861"/>
          </a:xfrm>
        </p:grpSpPr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4256057" y="3119729"/>
              <a:ext cx="4094976" cy="3516861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50000">
                  <a:srgbClr val="FFC000"/>
                </a:gs>
                <a:gs pos="100000">
                  <a:srgbClr val="FF9900"/>
                </a:gs>
              </a:gsLst>
            </a:gra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4531172" y="3621559"/>
              <a:ext cx="3604331" cy="2504835"/>
              <a:chOff x="1040728" y="3511051"/>
              <a:chExt cx="2777155" cy="1642242"/>
            </a:xfrm>
            <a:effectLst/>
          </p:grpSpPr>
          <p:sp>
            <p:nvSpPr>
              <p:cNvPr id="33" name="Freeform 32"/>
              <p:cNvSpPr/>
              <p:nvPr/>
            </p:nvSpPr>
            <p:spPr>
              <a:xfrm>
                <a:off x="1040728" y="3511051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Freeform 33"/>
              <p:cNvSpPr/>
              <p:nvPr/>
            </p:nvSpPr>
            <p:spPr>
              <a:xfrm flipH="1" flipV="1">
                <a:off x="2411547" y="4311599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H="1">
                <a:off x="2433736" y="3534367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V="1">
                <a:off x="1062916" y="4334915"/>
                <a:ext cx="1384147" cy="818378"/>
              </a:xfrm>
              <a:custGeom>
                <a:avLst/>
                <a:gdLst>
                  <a:gd name="connsiteX0" fmla="*/ 0 w 1171320"/>
                  <a:gd name="connsiteY0" fmla="*/ 0 h 480831"/>
                  <a:gd name="connsiteX1" fmla="*/ 715121 w 1171320"/>
                  <a:gd name="connsiteY1" fmla="*/ 147948 h 480831"/>
                  <a:gd name="connsiteX2" fmla="*/ 1171320 w 1171320"/>
                  <a:gd name="connsiteY2" fmla="*/ 480831 h 48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320" h="480831">
                    <a:moveTo>
                      <a:pt x="0" y="0"/>
                    </a:moveTo>
                    <a:cubicBezTo>
                      <a:pt x="259950" y="33905"/>
                      <a:pt x="519901" y="67810"/>
                      <a:pt x="715121" y="147948"/>
                    </a:cubicBezTo>
                    <a:cubicBezTo>
                      <a:pt x="910341" y="228087"/>
                      <a:pt x="1040830" y="354459"/>
                      <a:pt x="1171320" y="480831"/>
                    </a:cubicBezTo>
                  </a:path>
                </a:pathLst>
              </a:custGeom>
              <a:ln w="508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131561" y="3684126"/>
            <a:ext cx="1840350" cy="1310451"/>
            <a:chOff x="2131561" y="3684126"/>
            <a:chExt cx="1840350" cy="1310451"/>
          </a:xfrm>
        </p:grpSpPr>
        <p:sp>
          <p:nvSpPr>
            <p:cNvPr id="37" name="Rectangle 36"/>
            <p:cNvSpPr/>
            <p:nvPr/>
          </p:nvSpPr>
          <p:spPr>
            <a:xfrm rot="5400000">
              <a:off x="3618839" y="3759424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6767" y="4204247"/>
              <a:ext cx="829017" cy="79033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 rot="5400000">
              <a:off x="3375365" y="3759424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3108115" y="3759425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2851391" y="3759423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2607917" y="3759423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2340667" y="3759424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2056264" y="3759426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4535" y="5382555"/>
            <a:ext cx="937323" cy="1385068"/>
            <a:chOff x="3104535" y="5382555"/>
            <a:chExt cx="937323" cy="1385068"/>
          </a:xfrm>
        </p:grpSpPr>
        <p:pic>
          <p:nvPicPr>
            <p:cNvPr id="45" name="Picture 44" descr="gif_mous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4535" y="5946141"/>
              <a:ext cx="705508" cy="821482"/>
            </a:xfrm>
            <a:prstGeom prst="rect">
              <a:avLst/>
            </a:prstGeom>
          </p:spPr>
        </p:pic>
        <p:sp>
          <p:nvSpPr>
            <p:cNvPr id="47" name="Rectangle 46"/>
            <p:cNvSpPr/>
            <p:nvPr/>
          </p:nvSpPr>
          <p:spPr>
            <a:xfrm rot="5400000">
              <a:off x="3398034" y="5457852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50000"/>
                  </a:schemeClr>
                </a:gs>
                <a:gs pos="8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 rot="5400000">
              <a:off x="3688786" y="5459338"/>
              <a:ext cx="428370" cy="277775"/>
            </a:xfrm>
            <a:prstGeom prst="rect">
              <a:avLst/>
            </a:prstGeom>
            <a:gradFill rotWithShape="1">
              <a:gsLst>
                <a:gs pos="0">
                  <a:schemeClr val="bg2">
                    <a:lumMod val="50000"/>
                  </a:schemeClr>
                </a:gs>
                <a:gs pos="80000">
                  <a:schemeClr val="tx1">
                    <a:lumMod val="75000"/>
                    <a:lumOff val="2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8711607" y="4204247"/>
            <a:ext cx="3144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Prioritize mice</a:t>
            </a:r>
          </a:p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over elephants </a:t>
            </a:r>
          </a:p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in the fabric</a:t>
            </a:r>
          </a:p>
          <a:p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(e.g., </a:t>
            </a:r>
            <a:r>
              <a:rPr lang="en-US" sz="2400" b="1" dirty="0" err="1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pFabric</a:t>
            </a:r>
            <a:r>
              <a:rPr lang="en-US" sz="2400" b="1" dirty="0" smtClean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400" b="1" dirty="0">
              <a:solidFill>
                <a:srgbClr val="BD081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Continuing </a:t>
            </a:r>
            <a:r>
              <a:rPr lang="en-US" dirty="0"/>
              <a:t>p</a:t>
            </a:r>
            <a:r>
              <a:rPr lang="en-US" dirty="0" smtClean="0"/>
              <a:t>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r>
              <a:rPr lang="en-US" dirty="0" smtClean="0"/>
              <a:t>Flows need not be the most semantically meaningful entities!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Co-flows: </a:t>
            </a:r>
            <a:r>
              <a:rPr lang="en-US" dirty="0" smtClean="0"/>
              <a:t>Big data jobs, partition/aggregate queries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Result isn’t meaningful until a </a:t>
            </a:r>
            <a:r>
              <a:rPr lang="en-US" b="1" dirty="0" smtClean="0"/>
              <a:t>set </a:t>
            </a:r>
            <a:r>
              <a:rPr lang="en-US" dirty="0" smtClean="0"/>
              <a:t>of related flows complete</a:t>
            </a:r>
          </a:p>
          <a:p>
            <a:endParaRPr lang="en-US" dirty="0" smtClean="0"/>
          </a:p>
          <a:p>
            <a:r>
              <a:rPr lang="en-US" dirty="0" smtClean="0"/>
              <a:t>Multiple competing objectives: provider &amp; apps</a:t>
            </a:r>
          </a:p>
          <a:p>
            <a:pPr lvl="1"/>
            <a:r>
              <a:rPr lang="en-US" dirty="0" smtClean="0"/>
              <a:t>Fair sharing vs. efficient usage vs. app objectives</a:t>
            </a:r>
          </a:p>
          <a:p>
            <a:endParaRPr lang="en-US" dirty="0" smtClean="0"/>
          </a:p>
          <a:p>
            <a:r>
              <a:rPr lang="en-US" dirty="0" smtClean="0"/>
              <a:t>Change all switches? Endpoints?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72" y="5596831"/>
            <a:ext cx="1838738" cy="97638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505554" y="3851823"/>
            <a:ext cx="4838401" cy="2684665"/>
            <a:chOff x="152400" y="1481914"/>
            <a:chExt cx="8955088" cy="4968875"/>
          </a:xfrm>
        </p:grpSpPr>
        <p:sp>
          <p:nvSpPr>
            <p:cNvPr id="6" name="Slide Number Placeholder 3"/>
            <p:cNvSpPr txBox="1">
              <a:spLocks/>
            </p:cNvSpPr>
            <p:nvPr/>
          </p:nvSpPr>
          <p:spPr>
            <a:xfrm>
              <a:off x="457200" y="5974539"/>
              <a:ext cx="2133600" cy="476250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marL="9144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marL="13716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18288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fld id="{4B57705C-E459-B54E-914F-CA705644AD93}" type="slidenum">
                <a:rPr lang="en-US" sz="900" b="0">
                  <a:latin typeface="Times New Roman" charset="0"/>
                </a:rPr>
                <a:pPr algn="ctr" eaLnBrk="1" hangingPunct="1">
                  <a:defRPr/>
                </a:pPr>
                <a:t>5</a:t>
              </a:fld>
              <a:endParaRPr lang="en-US" sz="900" b="0">
                <a:latin typeface="Times New Roman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62600" y="1481914"/>
              <a:ext cx="2667000" cy="1143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Front end Server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62600" y="32964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>
              <a:off x="6494463" y="2945589"/>
              <a:ext cx="727075" cy="3175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334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528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5715000" y="4240989"/>
              <a:ext cx="1655762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 …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722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10800000" flipV="1">
              <a:off x="1866900" y="3920314"/>
              <a:ext cx="4152900" cy="5953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6" idx="0"/>
              <a:endCxn id="13" idx="2"/>
            </p:cNvCxnSpPr>
            <p:nvPr/>
          </p:nvCxnSpPr>
          <p:spPr>
            <a:xfrm rot="5400000" flipH="1" flipV="1">
              <a:off x="5493543" y="3113071"/>
              <a:ext cx="595313" cy="22098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8" idx="0"/>
            </p:cNvCxnSpPr>
            <p:nvPr/>
          </p:nvCxnSpPr>
          <p:spPr>
            <a:xfrm rot="16200000" flipH="1">
              <a:off x="7036593" y="4046521"/>
              <a:ext cx="595313" cy="3429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524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 flipV="1">
              <a:off x="914400" y="5139514"/>
              <a:ext cx="914400" cy="8382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30480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789113" y="5811027"/>
              <a:ext cx="1563687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1" name="Straight Arrow Connector 20"/>
            <p:cNvCxnSpPr>
              <a:stCxn id="15" idx="2"/>
              <a:endCxn id="25" idx="0"/>
            </p:cNvCxnSpPr>
            <p:nvPr/>
          </p:nvCxnSpPr>
          <p:spPr>
            <a:xfrm rot="16200000" flipH="1">
              <a:off x="1883568" y="5122846"/>
              <a:ext cx="671513" cy="7048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34290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3" name="Straight Arrow Connector 22"/>
            <p:cNvCxnSpPr>
              <a:endCxn id="27" idx="0"/>
            </p:cNvCxnSpPr>
            <p:nvPr/>
          </p:nvCxnSpPr>
          <p:spPr>
            <a:xfrm>
              <a:off x="2590800" y="5139514"/>
              <a:ext cx="16192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1628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12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6572250" y="5139514"/>
              <a:ext cx="8191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75438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H="1">
              <a:off x="7865268" y="5351446"/>
              <a:ext cx="671513" cy="2476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91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814"/>
            <a:ext cx="9372600" cy="4525963"/>
          </a:xfrm>
        </p:spPr>
        <p:txBody>
          <a:bodyPr/>
          <a:lstStyle/>
          <a:p>
            <a:r>
              <a:rPr lang="en-US" dirty="0" smtClean="0"/>
              <a:t>Many DC apps/platforms know flow size or deadlines in advance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Key/value stores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Data processing </a:t>
            </a:r>
          </a:p>
          <a:p>
            <a:pPr marL="457200" indent="-457200">
              <a:buFont typeface="Lucida Grande"/>
              <a:buChar char="-"/>
            </a:pPr>
            <a:r>
              <a:rPr lang="en-US" dirty="0" smtClean="0"/>
              <a:t>Web </a:t>
            </a:r>
            <a:r>
              <a:rPr lang="en-US" dirty="0"/>
              <a:t>search 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25" y="5407667"/>
            <a:ext cx="2473738" cy="866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244" y="3727481"/>
            <a:ext cx="2871304" cy="7178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59" y="4114589"/>
            <a:ext cx="1838738" cy="976384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26986" y="3544959"/>
            <a:ext cx="4838401" cy="2684665"/>
            <a:chOff x="152400" y="1481914"/>
            <a:chExt cx="8955088" cy="4968875"/>
          </a:xfrm>
        </p:grpSpPr>
        <p:sp>
          <p:nvSpPr>
            <p:cNvPr id="9" name="Slide Number Placeholder 3"/>
            <p:cNvSpPr txBox="1">
              <a:spLocks/>
            </p:cNvSpPr>
            <p:nvPr/>
          </p:nvSpPr>
          <p:spPr>
            <a:xfrm>
              <a:off x="457200" y="5974539"/>
              <a:ext cx="2133600" cy="476250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marL="9144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marL="13716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1828800" algn="l" defTabSz="457200" rtl="0" eaLnBrk="0" latinLnBrk="0" hangingPunct="0"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fld id="{4B57705C-E459-B54E-914F-CA705644AD93}" type="slidenum">
                <a:rPr lang="en-US" sz="900" b="0">
                  <a:latin typeface="Times New Roman" charset="0"/>
                </a:rPr>
                <a:pPr algn="ctr" eaLnBrk="1" hangingPunct="1">
                  <a:defRPr/>
                </a:pPr>
                <a:t>5</a:t>
              </a:fld>
              <a:endParaRPr lang="en-US" sz="900" b="0">
                <a:latin typeface="Times New Roman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62600" y="1481914"/>
              <a:ext cx="2667000" cy="1143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Front end Server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62600" y="32964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6494463" y="2945589"/>
              <a:ext cx="727075" cy="3175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5334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528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5715000" y="4240989"/>
              <a:ext cx="1655762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 …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72200" y="4515627"/>
              <a:ext cx="2667000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Aggregator</a:t>
              </a:r>
            </a:p>
          </p:txBody>
        </p:sp>
        <p:cxnSp>
          <p:nvCxnSpPr>
            <p:cNvPr id="17" name="Straight Arrow Connector 16"/>
            <p:cNvCxnSpPr>
              <a:endCxn id="13" idx="0"/>
            </p:cNvCxnSpPr>
            <p:nvPr/>
          </p:nvCxnSpPr>
          <p:spPr>
            <a:xfrm rot="10800000" flipV="1">
              <a:off x="1866900" y="3920314"/>
              <a:ext cx="4152900" cy="5953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11" idx="2"/>
            </p:cNvCxnSpPr>
            <p:nvPr/>
          </p:nvCxnSpPr>
          <p:spPr>
            <a:xfrm rot="5400000" flipH="1" flipV="1">
              <a:off x="5493543" y="3113071"/>
              <a:ext cx="595313" cy="22098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0"/>
            </p:cNvCxnSpPr>
            <p:nvPr/>
          </p:nvCxnSpPr>
          <p:spPr>
            <a:xfrm rot="16200000" flipH="1">
              <a:off x="7036593" y="4046521"/>
              <a:ext cx="595313" cy="3429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524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914400" y="5139514"/>
              <a:ext cx="914400" cy="83820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0480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89113" y="5811027"/>
              <a:ext cx="1563687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4" name="Straight Arrow Connector 23"/>
            <p:cNvCxnSpPr>
              <a:stCxn id="13" idx="2"/>
              <a:endCxn id="23" idx="0"/>
            </p:cNvCxnSpPr>
            <p:nvPr/>
          </p:nvCxnSpPr>
          <p:spPr>
            <a:xfrm rot="16200000" flipH="1">
              <a:off x="1883568" y="5122846"/>
              <a:ext cx="671513" cy="7048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4290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6" name="Straight Arrow Connector 25"/>
            <p:cNvCxnSpPr>
              <a:endCxn id="25" idx="0"/>
            </p:cNvCxnSpPr>
            <p:nvPr/>
          </p:nvCxnSpPr>
          <p:spPr>
            <a:xfrm>
              <a:off x="2590800" y="5139514"/>
              <a:ext cx="16192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7162800" y="5231590"/>
              <a:ext cx="552451" cy="62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latin typeface="Helvetica" charset="0"/>
                  <a:cs typeface="Arial" charset="0"/>
                </a:rPr>
                <a:t>…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7912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29" name="Straight Arrow Connector 28"/>
            <p:cNvCxnSpPr>
              <a:endCxn id="28" idx="0"/>
            </p:cNvCxnSpPr>
            <p:nvPr/>
          </p:nvCxnSpPr>
          <p:spPr>
            <a:xfrm rot="10800000" flipV="1">
              <a:off x="6572250" y="5139514"/>
              <a:ext cx="819150" cy="671513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7543800" y="5811027"/>
              <a:ext cx="1563688" cy="62388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Worker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 rot="16200000" flipH="1">
              <a:off x="7865268" y="5351446"/>
              <a:ext cx="671513" cy="247650"/>
            </a:xfrm>
            <a:prstGeom prst="straightConnector1">
              <a:avLst/>
            </a:prstGeom>
            <a:ln w="50800"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358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cxnSp>
        <p:nvCxnSpPr>
          <p:cNvPr id="360" name="Straight Connector 359"/>
          <p:cNvCxnSpPr>
            <a:stCxn id="359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362" name="Rectangle 361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cxnSp>
        <p:nvCxnSpPr>
          <p:cNvPr id="363" name="Straight Connector 362"/>
          <p:cNvCxnSpPr>
            <a:stCxn id="361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62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366" name="Straight Connector 365"/>
          <p:cNvCxnSpPr>
            <a:stCxn id="365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368" name="Rectangle 367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cxnSp>
        <p:nvCxnSpPr>
          <p:cNvPr id="369" name="Straight Connector 368"/>
          <p:cNvCxnSpPr>
            <a:stCxn id="367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368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cxnSp>
        <p:nvCxnSpPr>
          <p:cNvPr id="372" name="Straight Connector 371"/>
          <p:cNvCxnSpPr>
            <a:stCxn id="371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Rectangle 372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374" name="Rectangle 373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cxnSp>
        <p:nvCxnSpPr>
          <p:cNvPr id="375" name="Straight Connector 374"/>
          <p:cNvCxnSpPr>
            <a:stCxn id="373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374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37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sp>
        <p:nvSpPr>
          <p:cNvPr id="378" name="Rectangle 37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379" name="Rectangle 37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sp>
        <p:nvSpPr>
          <p:cNvPr id="380" name="Rectangle 37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381" name="Rectangle 38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382" name="Rectangle 38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sp>
        <p:nvSpPr>
          <p:cNvPr id="383" name="Rectangle 38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sp>
        <p:nvSpPr>
          <p:cNvPr id="384" name="Rectangle 38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385" name="Rectangle 38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grpSp>
        <p:nvGrpSpPr>
          <p:cNvPr id="386" name="Group 38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387" name="Straight Connector 386"/>
            <p:cNvCxnSpPr>
              <a:stCxn id="37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stCxn id="37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>
              <a:stCxn id="37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>
              <a:stCxn id="38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38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>
              <a:stCxn id="38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>
              <a:stCxn id="38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38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>
              <a:stCxn id="38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397" name="Straight Arrow Connector 396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98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400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/>
            <p:cNvCxnSpPr>
              <a:stCxn id="438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>
              <a:stCxn id="438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Rectangle 404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7" name="Straight Arrow Connector 446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9" name="Group 468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549" name="Straight Arrow Connector 548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Arrow Connector 549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Arrow Connector 550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/>
              <p:cNvCxnSpPr>
                <a:stCxn id="498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/>
              <p:cNvCxnSpPr>
                <a:stCxn id="498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0" name="Group 469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483" name="Group 482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528" name="Rectangle 527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4" name="Group 483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507" name="Rectangle 506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485" name="Group 484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486" name="Rectangle 485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71" name="Cube 47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Cube 47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Cube 478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1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8" name="Rectangle 557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9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560" name="Group 32"/>
          <p:cNvGrpSpPr/>
          <p:nvPr/>
        </p:nvGrpSpPr>
        <p:grpSpPr>
          <a:xfrm>
            <a:off x="4148793" y="2649401"/>
            <a:ext cx="3604331" cy="2504835"/>
            <a:chOff x="1040728" y="3511051"/>
            <a:chExt cx="2777155" cy="1642242"/>
          </a:xfrm>
          <a:effectLst/>
        </p:grpSpPr>
        <p:sp>
          <p:nvSpPr>
            <p:cNvPr id="561" name="Freeform 560"/>
            <p:cNvSpPr/>
            <p:nvPr/>
          </p:nvSpPr>
          <p:spPr>
            <a:xfrm>
              <a:off x="1040728" y="3511051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2" name="Freeform 561"/>
            <p:cNvSpPr/>
            <p:nvPr/>
          </p:nvSpPr>
          <p:spPr>
            <a:xfrm flipH="1" flipV="1">
              <a:off x="2411547" y="4311599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3" name="Freeform 562"/>
            <p:cNvSpPr/>
            <p:nvPr/>
          </p:nvSpPr>
          <p:spPr>
            <a:xfrm flipH="1">
              <a:off x="2433736" y="3534367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4" name="Freeform 563"/>
            <p:cNvSpPr/>
            <p:nvPr/>
          </p:nvSpPr>
          <p:spPr>
            <a:xfrm flipV="1">
              <a:off x="1062916" y="4334915"/>
              <a:ext cx="1384147" cy="81837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65" name="Rectangle 56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66" name="Rectangle 565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567" name="Group 566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568" name="Group 567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58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8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9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69" name="Rectangle 568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135517" y="2027977"/>
            <a:ext cx="5721790" cy="3355235"/>
            <a:chOff x="1611517" y="2027976"/>
            <a:chExt cx="5721790" cy="3355235"/>
          </a:xfrm>
        </p:grpSpPr>
        <p:sp>
          <p:nvSpPr>
            <p:cNvPr id="595" name="Freeform 594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Freeform 59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Freeform 596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8" name="Group 597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599" name="Group 598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608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09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0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1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2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3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4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5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6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7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618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600" name="Rectangle 599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19" name="Rectangle 618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0" name="Rectangle 619"/>
          <p:cNvSpPr/>
          <p:nvPr/>
        </p:nvSpPr>
        <p:spPr>
          <a:xfrm>
            <a:off x="2760422" y="4644428"/>
            <a:ext cx="373586" cy="506994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621" name="Group 620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622" name="Freeform 621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Freeform 622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625" name="TextBox 624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RX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54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12"/>
    </mc:Choice>
    <mc:Fallback xmlns="">
      <p:transition xmlns:p14="http://schemas.microsoft.com/office/powerpoint/2010/main" spd="slow" advTm="26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0" animBg="1"/>
      <p:bldP spid="565" grpId="0" animBg="1"/>
      <p:bldP spid="566" grpId="0" animBg="1"/>
      <p:bldP spid="619" grpId="0" animBg="1"/>
      <p:bldP spid="620" grpId="0" animBg="1"/>
      <p:bldP spid="6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128" name="Rectangle 127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cxnSp>
        <p:nvCxnSpPr>
          <p:cNvPr id="129" name="Straight Connector 128"/>
          <p:cNvCxnSpPr>
            <a:stCxn id="127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132" name="Straight Connector 131"/>
          <p:cNvCxnSpPr>
            <a:stCxn id="131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134" name="Rectangle 133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cxnSp>
        <p:nvCxnSpPr>
          <p:cNvPr id="135" name="Straight Connector 134"/>
          <p:cNvCxnSpPr>
            <a:stCxn id="133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145" name="Rectangle 144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cxnSp>
        <p:nvCxnSpPr>
          <p:cNvPr id="146" name="Straight Connector 145"/>
          <p:cNvCxnSpPr>
            <a:stCxn id="144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sp>
        <p:nvSpPr>
          <p:cNvPr id="268" name="Rectangle 26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269" name="Rectangle 26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sp>
        <p:nvSpPr>
          <p:cNvPr id="270" name="Rectangle 26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271" name="Rectangle 27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272" name="Rectangle 27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sp>
        <p:nvSpPr>
          <p:cNvPr id="273" name="Rectangle 27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sp>
        <p:nvSpPr>
          <p:cNvPr id="274" name="Rectangle 27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275" name="Rectangle 27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277" name="Straight Connector 276"/>
            <p:cNvCxnSpPr>
              <a:stCxn id="26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6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7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ectangle 148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Group 255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11" name="Cube 11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8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5" name="Rectangle 38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227" name="Group 226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366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135517" y="2027977"/>
            <a:ext cx="5721790" cy="3355235"/>
            <a:chOff x="1611517" y="2027976"/>
            <a:chExt cx="5721790" cy="3355235"/>
          </a:xfrm>
        </p:grpSpPr>
        <p:sp>
          <p:nvSpPr>
            <p:cNvPr id="231" name="Freeform 230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408" name="Group 407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42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409" name="Rectangle 408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436" name="Freeform 435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5853039" y="118947"/>
            <a:ext cx="5960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Objective?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App: Min.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avg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FCT, co-flow completion time, delays, retransmits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Net: Share the network fairly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985760" y="200686"/>
            <a:ext cx="3424440" cy="1475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DC transport = </a:t>
            </a: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Flow scheduling on giant switch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429001" y="2407451"/>
            <a:ext cx="4971603" cy="4214747"/>
            <a:chOff x="1905000" y="2407450"/>
            <a:chExt cx="4971603" cy="4214747"/>
          </a:xfrm>
        </p:grpSpPr>
        <p:cxnSp>
          <p:nvCxnSpPr>
            <p:cNvPr id="246" name="Straight Arrow Connector 245"/>
            <p:cNvCxnSpPr/>
            <p:nvPr/>
          </p:nvCxnSpPr>
          <p:spPr>
            <a:xfrm flipH="1" flipV="1">
              <a:off x="2066581" y="2970592"/>
              <a:ext cx="1133820" cy="28206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 flipV="1">
              <a:off x="1905000" y="5168586"/>
              <a:ext cx="1295400" cy="634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 flipV="1">
              <a:off x="5546035" y="2407450"/>
              <a:ext cx="1235765" cy="33954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V="1">
              <a:off x="5565962" y="4299775"/>
              <a:ext cx="1310641" cy="14914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5565962" y="5293845"/>
              <a:ext cx="1215838" cy="5090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572197" y="5791200"/>
              <a:ext cx="382860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ingress &amp; egress </a:t>
              </a:r>
            </a:p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capacity constraints</a:t>
              </a: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354" name="TextBox 353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RX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8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00"/>
    </mc:Choice>
    <mc:Fallback xmlns="">
      <p:transition xmlns:p14="http://schemas.microsoft.com/office/powerpoint/2010/main" spd="slow" advTm="53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such a network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421" cy="4351338"/>
          </a:xfrm>
        </p:spPr>
        <p:txBody>
          <a:bodyPr/>
          <a:lstStyle/>
          <a:p>
            <a:r>
              <a:rPr lang="en-US" dirty="0" smtClean="0"/>
              <a:t>“One big switch” no longer</a:t>
            </a:r>
          </a:p>
          <a:p>
            <a:pPr lvl="1"/>
            <a:r>
              <a:rPr lang="en-US" dirty="0" smtClean="0"/>
              <a:t>Failures</a:t>
            </a:r>
          </a:p>
          <a:p>
            <a:pPr lvl="1"/>
            <a:r>
              <a:rPr lang="en-US" dirty="0" smtClean="0"/>
              <a:t>Heterogeneous links</a:t>
            </a:r>
          </a:p>
          <a:p>
            <a:pPr lvl="1"/>
            <a:r>
              <a:rPr lang="en-US" dirty="0" smtClean="0"/>
              <a:t>Respect </a:t>
            </a:r>
            <a:r>
              <a:rPr lang="en-US" b="1" dirty="0" smtClean="0"/>
              <a:t>internal link rate </a:t>
            </a:r>
            <a:r>
              <a:rPr lang="en-US" dirty="0" smtClean="0"/>
              <a:t>constraints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7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 rot="16200000" flipH="1">
            <a:off x="884744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cxnSp>
        <p:nvCxnSpPr>
          <p:cNvPr id="117" name="Straight Connector 116"/>
          <p:cNvCxnSpPr>
            <a:stCxn id="116" idx="0"/>
          </p:cNvCxnSpPr>
          <p:nvPr/>
        </p:nvCxnSpPr>
        <p:spPr>
          <a:xfrm rot="16200000" flipH="1" flipV="1">
            <a:off x="8174390" y="1787252"/>
            <a:ext cx="452426" cy="914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 rot="16200000" flipH="1">
            <a:off x="884744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128" name="Rectangle 127"/>
          <p:cNvSpPr/>
          <p:nvPr/>
        </p:nvSpPr>
        <p:spPr>
          <a:xfrm rot="16200000" flipH="1">
            <a:off x="884744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cxnSp>
        <p:nvCxnSpPr>
          <p:cNvPr id="129" name="Straight Connector 128"/>
          <p:cNvCxnSpPr>
            <a:stCxn id="127" idx="0"/>
          </p:cNvCxnSpPr>
          <p:nvPr/>
        </p:nvCxnSpPr>
        <p:spPr>
          <a:xfrm rot="16200000" flipV="1">
            <a:off x="8398216" y="20158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8" idx="0"/>
          </p:cNvCxnSpPr>
          <p:nvPr/>
        </p:nvCxnSpPr>
        <p:spPr>
          <a:xfrm rot="16200000" flipV="1">
            <a:off x="8169616" y="22444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 rot="16200000" flipH="1">
            <a:off x="884744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cxnSp>
        <p:nvCxnSpPr>
          <p:cNvPr id="132" name="Straight Connector 131"/>
          <p:cNvCxnSpPr>
            <a:stCxn id="131" idx="0"/>
          </p:cNvCxnSpPr>
          <p:nvPr/>
        </p:nvCxnSpPr>
        <p:spPr>
          <a:xfrm rot="16200000" flipH="1" flipV="1">
            <a:off x="8175452" y="3236113"/>
            <a:ext cx="450303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 rot="16200000" flipH="1">
            <a:off x="884744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134" name="Rectangle 133"/>
          <p:cNvSpPr/>
          <p:nvPr/>
        </p:nvSpPr>
        <p:spPr>
          <a:xfrm rot="16200000" flipH="1">
            <a:off x="884744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cxnSp>
        <p:nvCxnSpPr>
          <p:cNvPr id="135" name="Straight Connector 134"/>
          <p:cNvCxnSpPr>
            <a:stCxn id="133" idx="0"/>
          </p:cNvCxnSpPr>
          <p:nvPr/>
        </p:nvCxnSpPr>
        <p:spPr>
          <a:xfrm rot="16200000" flipV="1">
            <a:off x="8397155" y="3464713"/>
            <a:ext cx="68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0"/>
          </p:cNvCxnSpPr>
          <p:nvPr/>
        </p:nvCxnSpPr>
        <p:spPr>
          <a:xfrm rot="16200000" flipV="1">
            <a:off x="8168555" y="3693313"/>
            <a:ext cx="464097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rot="16200000" flipH="1">
            <a:off x="8847440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cxnSp>
        <p:nvCxnSpPr>
          <p:cNvPr id="143" name="Straight Connector 142"/>
          <p:cNvCxnSpPr>
            <a:stCxn id="142" idx="0"/>
          </p:cNvCxnSpPr>
          <p:nvPr/>
        </p:nvCxnSpPr>
        <p:spPr>
          <a:xfrm rot="16200000" flipH="1" flipV="1">
            <a:off x="8174389" y="4682852"/>
            <a:ext cx="452426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 flipH="1">
            <a:off x="8847440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145" name="Rectangle 144"/>
          <p:cNvSpPr/>
          <p:nvPr/>
        </p:nvSpPr>
        <p:spPr>
          <a:xfrm rot="16200000" flipH="1">
            <a:off x="8847440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cxnSp>
        <p:nvCxnSpPr>
          <p:cNvPr id="146" name="Straight Connector 145"/>
          <p:cNvCxnSpPr>
            <a:stCxn id="144" idx="0"/>
          </p:cNvCxnSpPr>
          <p:nvPr/>
        </p:nvCxnSpPr>
        <p:spPr>
          <a:xfrm rot="16200000" flipV="1">
            <a:off x="8398215" y="4911452"/>
            <a:ext cx="47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45" idx="0"/>
          </p:cNvCxnSpPr>
          <p:nvPr/>
        </p:nvCxnSpPr>
        <p:spPr>
          <a:xfrm rot="16200000" flipV="1">
            <a:off x="8169615" y="5140052"/>
            <a:ext cx="461974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/>
          <p:cNvSpPr/>
          <p:nvPr/>
        </p:nvSpPr>
        <p:spPr>
          <a:xfrm rot="5400000">
            <a:off x="2760621" y="18370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H1</a:t>
            </a:r>
          </a:p>
        </p:txBody>
      </p:sp>
      <p:sp>
        <p:nvSpPr>
          <p:cNvPr id="268" name="Rectangle 267"/>
          <p:cNvSpPr/>
          <p:nvPr/>
        </p:nvSpPr>
        <p:spPr>
          <a:xfrm rot="5400000">
            <a:off x="2760621" y="22942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H2</a:t>
            </a:r>
          </a:p>
        </p:txBody>
      </p:sp>
      <p:sp>
        <p:nvSpPr>
          <p:cNvPr id="269" name="Rectangle 268"/>
          <p:cNvSpPr/>
          <p:nvPr/>
        </p:nvSpPr>
        <p:spPr>
          <a:xfrm rot="5400000">
            <a:off x="2760621" y="27514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H3</a:t>
            </a:r>
          </a:p>
        </p:txBody>
      </p:sp>
      <p:sp>
        <p:nvSpPr>
          <p:cNvPr id="270" name="Rectangle 269"/>
          <p:cNvSpPr/>
          <p:nvPr/>
        </p:nvSpPr>
        <p:spPr>
          <a:xfrm rot="5400000">
            <a:off x="2760621" y="3286964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H4</a:t>
            </a:r>
          </a:p>
        </p:txBody>
      </p:sp>
      <p:sp>
        <p:nvSpPr>
          <p:cNvPr id="271" name="Rectangle 270"/>
          <p:cNvSpPr/>
          <p:nvPr/>
        </p:nvSpPr>
        <p:spPr>
          <a:xfrm rot="5400000">
            <a:off x="2760621" y="37441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H5</a:t>
            </a:r>
          </a:p>
        </p:txBody>
      </p:sp>
      <p:sp>
        <p:nvSpPr>
          <p:cNvPr id="272" name="Rectangle 271"/>
          <p:cNvSpPr/>
          <p:nvPr/>
        </p:nvSpPr>
        <p:spPr>
          <a:xfrm rot="5400000">
            <a:off x="2760621" y="4201364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0" dirty="0">
                <a:solidFill>
                  <a:schemeClr val="bg1"/>
                </a:solidFill>
                <a:latin typeface="Calibri"/>
              </a:rPr>
              <a:t>H6</a:t>
            </a:r>
          </a:p>
        </p:txBody>
      </p:sp>
      <p:sp>
        <p:nvSpPr>
          <p:cNvPr id="273" name="Rectangle 272"/>
          <p:cNvSpPr/>
          <p:nvPr/>
        </p:nvSpPr>
        <p:spPr>
          <a:xfrm rot="5400000">
            <a:off x="2760622" y="47326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H7</a:t>
            </a:r>
          </a:p>
        </p:txBody>
      </p:sp>
      <p:sp>
        <p:nvSpPr>
          <p:cNvPr id="274" name="Rectangle 273"/>
          <p:cNvSpPr/>
          <p:nvPr/>
        </p:nvSpPr>
        <p:spPr>
          <a:xfrm rot="5400000">
            <a:off x="2760622" y="5189841"/>
            <a:ext cx="383123" cy="362397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H8</a:t>
            </a:r>
          </a:p>
        </p:txBody>
      </p:sp>
      <p:sp>
        <p:nvSpPr>
          <p:cNvPr id="275" name="Rectangle 274"/>
          <p:cNvSpPr/>
          <p:nvPr/>
        </p:nvSpPr>
        <p:spPr>
          <a:xfrm rot="5400000">
            <a:off x="2760622" y="5647041"/>
            <a:ext cx="383123" cy="362397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  <a:latin typeface="Calibri"/>
              </a:rPr>
              <a:t>H9</a:t>
            </a:r>
          </a:p>
        </p:txBody>
      </p:sp>
      <p:grpSp>
        <p:nvGrpSpPr>
          <p:cNvPr id="276" name="Group 275"/>
          <p:cNvGrpSpPr/>
          <p:nvPr/>
        </p:nvGrpSpPr>
        <p:grpSpPr>
          <a:xfrm>
            <a:off x="3133381" y="2018239"/>
            <a:ext cx="914401" cy="3810000"/>
            <a:chOff x="1609379" y="2018153"/>
            <a:chExt cx="914401" cy="3810000"/>
          </a:xfrm>
        </p:grpSpPr>
        <p:cxnSp>
          <p:nvCxnSpPr>
            <p:cNvPr id="277" name="Straight Connector 276"/>
            <p:cNvCxnSpPr>
              <a:stCxn id="267" idx="0"/>
            </p:cNvCxnSpPr>
            <p:nvPr/>
          </p:nvCxnSpPr>
          <p:spPr>
            <a:xfrm rot="5400000" flipV="1">
              <a:off x="1840366" y="17871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68" idx="0"/>
            </p:cNvCxnSpPr>
            <p:nvPr/>
          </p:nvCxnSpPr>
          <p:spPr>
            <a:xfrm rot="5400000" flipH="1" flipV="1">
              <a:off x="2064192" y="20157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69" idx="0"/>
            </p:cNvCxnSpPr>
            <p:nvPr/>
          </p:nvCxnSpPr>
          <p:spPr>
            <a:xfrm rot="5400000" flipH="1" flipV="1">
              <a:off x="1835592" y="22443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70" idx="0"/>
            </p:cNvCxnSpPr>
            <p:nvPr/>
          </p:nvCxnSpPr>
          <p:spPr>
            <a:xfrm rot="5400000" flipV="1">
              <a:off x="1841427" y="3236027"/>
              <a:ext cx="450303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71" idx="0"/>
            </p:cNvCxnSpPr>
            <p:nvPr/>
          </p:nvCxnSpPr>
          <p:spPr>
            <a:xfrm rot="5400000" flipH="1" flipV="1">
              <a:off x="2063130" y="3464627"/>
              <a:ext cx="68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>
              <a:stCxn id="272" idx="0"/>
            </p:cNvCxnSpPr>
            <p:nvPr/>
          </p:nvCxnSpPr>
          <p:spPr>
            <a:xfrm rot="5400000" flipH="1" flipV="1">
              <a:off x="1834530" y="3693227"/>
              <a:ext cx="464097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73" idx="0"/>
            </p:cNvCxnSpPr>
            <p:nvPr/>
          </p:nvCxnSpPr>
          <p:spPr>
            <a:xfrm rot="5400000" flipV="1">
              <a:off x="1840367" y="4682766"/>
              <a:ext cx="452426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>
              <a:stCxn id="274" idx="0"/>
            </p:cNvCxnSpPr>
            <p:nvPr/>
          </p:nvCxnSpPr>
          <p:spPr>
            <a:xfrm rot="5400000" flipH="1" flipV="1">
              <a:off x="2064193" y="4911366"/>
              <a:ext cx="47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5" idx="0"/>
            </p:cNvCxnSpPr>
            <p:nvPr/>
          </p:nvCxnSpPr>
          <p:spPr>
            <a:xfrm rot="5400000" flipH="1" flipV="1">
              <a:off x="1835593" y="5139966"/>
              <a:ext cx="461974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882280" y="2019996"/>
            <a:ext cx="4218132" cy="3810492"/>
            <a:chOff x="2358280" y="2019996"/>
            <a:chExt cx="4218132" cy="3810492"/>
          </a:xfrm>
        </p:grpSpPr>
        <p:cxnSp>
          <p:nvCxnSpPr>
            <p:cNvPr id="118" name="Straight Arrow Connector 117"/>
            <p:cNvCxnSpPr/>
            <p:nvPr/>
          </p:nvCxnSpPr>
          <p:spPr>
            <a:xfrm rot="16200000" flipH="1" flipV="1">
              <a:off x="5223062" y="19278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rot="16200000" flipH="1" flipV="1">
              <a:off x="4803962" y="2346959"/>
              <a:ext cx="15240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V="1">
              <a:off x="5223062" y="2613659"/>
              <a:ext cx="6858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 flipV="1">
              <a:off x="5489762" y="3032759"/>
              <a:ext cx="1524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6200000" flipH="1" flipV="1">
              <a:off x="5070662" y="3451859"/>
              <a:ext cx="9906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61" idx="0"/>
            </p:cNvCxnSpPr>
            <p:nvPr/>
          </p:nvCxnSpPr>
          <p:spPr>
            <a:xfrm rot="16200000" flipV="1">
              <a:off x="4461278" y="3375444"/>
              <a:ext cx="21856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rot="16200000" flipV="1">
              <a:off x="4879816" y="3795107"/>
              <a:ext cx="1332439" cy="1819425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61" idx="0"/>
            </p:cNvCxnSpPr>
            <p:nvPr/>
          </p:nvCxnSpPr>
          <p:spPr>
            <a:xfrm rot="16200000" flipV="1">
              <a:off x="5299478" y="4213644"/>
              <a:ext cx="509258" cy="1835569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 rot="16200000" flipH="1">
              <a:off x="5965803" y="3808991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4778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57008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6623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375451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384666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39388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403109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123302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42173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43095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Rectangle 148"/>
            <p:cNvSpPr/>
            <p:nvPr/>
          </p:nvSpPr>
          <p:spPr>
            <a:xfrm rot="16200000" flipH="1">
              <a:off x="5957000" y="5219880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488876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498097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07318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16540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7" y="525755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3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3497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6" y="5441979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2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534191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5" y="562826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73351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62074" y="5720480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0" name="Straight Arrow Connector 119"/>
            <p:cNvCxnSpPr/>
            <p:nvPr/>
          </p:nvCxnSpPr>
          <p:spPr>
            <a:xfrm rot="16200000" flipH="1" flipV="1">
              <a:off x="4384862" y="2766059"/>
              <a:ext cx="2362200" cy="185928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ectangle 198"/>
            <p:cNvSpPr/>
            <p:nvPr/>
          </p:nvSpPr>
          <p:spPr>
            <a:xfrm rot="16200000" flipH="1">
              <a:off x="5965803" y="2387597"/>
              <a:ext cx="978209" cy="24300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05648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148694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24090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33311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6" y="2425273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2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5174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2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5" y="2609696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1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01908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6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4" y="2795985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8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364860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8" descr="Ethernet Network Connector Rj-45 Lan Female Clip Art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19589"/>
            <a:stretch/>
          </p:blipFill>
          <p:spPr bwMode="auto">
            <a:xfrm rot="16200000" flipH="1">
              <a:off x="6453583" y="2888197"/>
              <a:ext cx="92211" cy="725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6" name="Group 255"/>
            <p:cNvGrpSpPr/>
            <p:nvPr/>
          </p:nvGrpSpPr>
          <p:grpSpPr>
            <a:xfrm>
              <a:off x="2447579" y="2514600"/>
              <a:ext cx="1859281" cy="2871458"/>
              <a:chOff x="2447578" y="2514514"/>
              <a:chExt cx="1859281" cy="2871458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 rot="5400000" flipV="1">
                <a:off x="3034319" y="19277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/>
              <p:nvPr/>
            </p:nvCxnSpPr>
            <p:spPr>
              <a:xfrm rot="5400000" flipV="1">
                <a:off x="2615219" y="2346873"/>
                <a:ext cx="15240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/>
              <p:nvPr/>
            </p:nvCxnSpPr>
            <p:spPr>
              <a:xfrm rot="5400000" flipV="1">
                <a:off x="2196119" y="2765973"/>
                <a:ext cx="23622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/>
              <p:nvPr/>
            </p:nvCxnSpPr>
            <p:spPr>
              <a:xfrm rot="5400000" flipH="1" flipV="1">
                <a:off x="3034319" y="2613573"/>
                <a:ext cx="6858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 rot="5400000" flipV="1">
                <a:off x="3301019" y="3032673"/>
                <a:ext cx="1524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/>
              <p:nvPr/>
            </p:nvCxnSpPr>
            <p:spPr>
              <a:xfrm rot="5400000" flipV="1">
                <a:off x="2881919" y="3451773"/>
                <a:ext cx="990600" cy="185928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302" idx="0"/>
              </p:cNvCxnSpPr>
              <p:nvPr/>
            </p:nvCxnSpPr>
            <p:spPr>
              <a:xfrm rot="5400000" flipH="1" flipV="1">
                <a:off x="2296245" y="3375358"/>
                <a:ext cx="21856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/>
              <p:cNvCxnSpPr/>
              <p:nvPr/>
            </p:nvCxnSpPr>
            <p:spPr>
              <a:xfrm rot="5400000" flipH="1" flipV="1">
                <a:off x="2730927" y="3795021"/>
                <a:ext cx="1332439" cy="181942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302" idx="0"/>
              </p:cNvCxnSpPr>
              <p:nvPr/>
            </p:nvCxnSpPr>
            <p:spPr>
              <a:xfrm rot="5400000" flipH="1" flipV="1">
                <a:off x="3134445" y="4213558"/>
                <a:ext cx="509258" cy="183556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2358280" y="2019996"/>
              <a:ext cx="251499" cy="3810492"/>
              <a:chOff x="2358279" y="2019910"/>
              <a:chExt cx="251499" cy="3810492"/>
            </a:xfrm>
          </p:grpSpPr>
          <p:grpSp>
            <p:nvGrpSpPr>
              <p:cNvPr id="287" name="Group 286"/>
              <p:cNvGrpSpPr/>
              <p:nvPr/>
            </p:nvGrpSpPr>
            <p:grpSpPr>
              <a:xfrm rot="5400000">
                <a:off x="1999169" y="2387511"/>
                <a:ext cx="978209" cy="243008"/>
                <a:chOff x="5220661" y="3675707"/>
                <a:chExt cx="978209" cy="243008"/>
              </a:xfrm>
            </p:grpSpPr>
            <p:sp>
              <p:nvSpPr>
                <p:cNvPr id="332" name="Rectangle 331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8" name="Group 287"/>
              <p:cNvGrpSpPr/>
              <p:nvPr/>
            </p:nvGrpSpPr>
            <p:grpSpPr>
              <a:xfrm rot="5400000">
                <a:off x="1994599" y="3808905"/>
                <a:ext cx="978209" cy="243008"/>
                <a:chOff x="5220661" y="3680277"/>
                <a:chExt cx="978209" cy="243008"/>
              </a:xfrm>
            </p:grpSpPr>
            <p:sp>
              <p:nvSpPr>
                <p:cNvPr id="311" name="Rectangle 310"/>
                <p:cNvSpPr/>
                <p:nvPr/>
              </p:nvSpPr>
              <p:spPr>
                <a:xfrm>
                  <a:off x="5220661" y="368027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9" name="Group 288"/>
              <p:cNvGrpSpPr/>
              <p:nvPr/>
            </p:nvGrpSpPr>
            <p:grpSpPr>
              <a:xfrm rot="5400000">
                <a:off x="1990678" y="5219794"/>
                <a:ext cx="978209" cy="243008"/>
                <a:chOff x="5220661" y="3675707"/>
                <a:chExt cx="978209" cy="243008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5220661" y="3675707"/>
                  <a:ext cx="978209" cy="243008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24733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339542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43175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523965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616121" y="3805705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1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716981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2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708333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3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4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00544" y="3805704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5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716980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6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892756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7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8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5986833" y="3805703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9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716979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0" name="Picture 8" descr="Ethernet Network Connector Rj-45 Lan Female Clip Art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0000" r="19589"/>
                <a:stretch/>
              </p:blipFill>
              <p:spPr bwMode="auto">
                <a:xfrm>
                  <a:off x="6079045" y="3805702"/>
                  <a:ext cx="92211" cy="72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11" name="Cube 110"/>
            <p:cNvSpPr/>
            <p:nvPr/>
          </p:nvSpPr>
          <p:spPr>
            <a:xfrm rot="5400000" flipH="1">
              <a:off x="4207127" y="2829408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8668" y="2975732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Rectangle 83"/>
            <p:cNvSpPr/>
            <p:nvPr/>
          </p:nvSpPr>
          <p:spPr>
            <a:xfrm rot="5400000">
              <a:off x="4412375" y="2632705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83"/>
            <p:cNvSpPr/>
            <p:nvPr/>
          </p:nvSpPr>
          <p:spPr>
            <a:xfrm rot="5400000">
              <a:off x="4495241" y="3101823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 rot="5400000" flipH="1">
              <a:off x="4203206" y="3692743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204747" y="3839067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83"/>
            <p:cNvSpPr/>
            <p:nvPr/>
          </p:nvSpPr>
          <p:spPr>
            <a:xfrm rot="5400000">
              <a:off x="4408454" y="3496040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83"/>
            <p:cNvSpPr/>
            <p:nvPr/>
          </p:nvSpPr>
          <p:spPr>
            <a:xfrm rot="5400000">
              <a:off x="4491320" y="3965158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/>
            <p:cNvSpPr/>
            <p:nvPr/>
          </p:nvSpPr>
          <p:spPr>
            <a:xfrm rot="5400000" flipH="1">
              <a:off x="4190085" y="4569439"/>
              <a:ext cx="545969" cy="6781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191626" y="4715763"/>
              <a:ext cx="401955" cy="529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83"/>
            <p:cNvSpPr/>
            <p:nvPr/>
          </p:nvSpPr>
          <p:spPr>
            <a:xfrm rot="5400000">
              <a:off x="4395333" y="4372736"/>
              <a:ext cx="125948" cy="65341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948" h="653415">
                  <a:moveTo>
                    <a:pt x="1905" y="0"/>
                  </a:moveTo>
                  <a:lnTo>
                    <a:pt x="124043" y="121920"/>
                  </a:lnTo>
                  <a:lnTo>
                    <a:pt x="125948" y="653415"/>
                  </a:lnTo>
                  <a:lnTo>
                    <a:pt x="0" y="527685"/>
                  </a:lnTo>
                  <a:lnTo>
                    <a:pt x="190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83"/>
            <p:cNvSpPr/>
            <p:nvPr/>
          </p:nvSpPr>
          <p:spPr>
            <a:xfrm rot="5400000">
              <a:off x="4478199" y="4841854"/>
              <a:ext cx="520283" cy="127635"/>
            </a:xfrm>
            <a:custGeom>
              <a:avLst/>
              <a:gdLst>
                <a:gd name="connsiteX0" fmla="*/ 0 w 230723"/>
                <a:gd name="connsiteY0" fmla="*/ 0 h 609600"/>
                <a:gd name="connsiteX1" fmla="*/ 230723 w 230723"/>
                <a:gd name="connsiteY1" fmla="*/ 0 h 609600"/>
                <a:gd name="connsiteX2" fmla="*/ 230723 w 230723"/>
                <a:gd name="connsiteY2" fmla="*/ 609600 h 609600"/>
                <a:gd name="connsiteX3" fmla="*/ 0 w 230723"/>
                <a:gd name="connsiteY3" fmla="*/ 609600 h 609600"/>
                <a:gd name="connsiteX4" fmla="*/ 0 w 230723"/>
                <a:gd name="connsiteY4" fmla="*/ 0 h 609600"/>
                <a:gd name="connsiteX0" fmla="*/ 123825 w 230723"/>
                <a:gd name="connsiteY0" fmla="*/ 0 h 645795"/>
                <a:gd name="connsiteX1" fmla="*/ 230723 w 230723"/>
                <a:gd name="connsiteY1" fmla="*/ 36195 h 645795"/>
                <a:gd name="connsiteX2" fmla="*/ 230723 w 230723"/>
                <a:gd name="connsiteY2" fmla="*/ 645795 h 645795"/>
                <a:gd name="connsiteX3" fmla="*/ 0 w 230723"/>
                <a:gd name="connsiteY3" fmla="*/ 645795 h 645795"/>
                <a:gd name="connsiteX4" fmla="*/ 123825 w 230723"/>
                <a:gd name="connsiteY4" fmla="*/ 0 h 645795"/>
                <a:gd name="connsiteX0" fmla="*/ 123825 w 234533"/>
                <a:gd name="connsiteY0" fmla="*/ 0 h 645795"/>
                <a:gd name="connsiteX1" fmla="*/ 234533 w 234533"/>
                <a:gd name="connsiteY1" fmla="*/ 116205 h 645795"/>
                <a:gd name="connsiteX2" fmla="*/ 230723 w 234533"/>
                <a:gd name="connsiteY2" fmla="*/ 645795 h 645795"/>
                <a:gd name="connsiteX3" fmla="*/ 0 w 234533"/>
                <a:gd name="connsiteY3" fmla="*/ 645795 h 645795"/>
                <a:gd name="connsiteX4" fmla="*/ 123825 w 234533"/>
                <a:gd name="connsiteY4" fmla="*/ 0 h 645795"/>
                <a:gd name="connsiteX0" fmla="*/ 13335 w 124043"/>
                <a:gd name="connsiteY0" fmla="*/ 0 h 645795"/>
                <a:gd name="connsiteX1" fmla="*/ 124043 w 124043"/>
                <a:gd name="connsiteY1" fmla="*/ 116205 h 645795"/>
                <a:gd name="connsiteX2" fmla="*/ 120233 w 124043"/>
                <a:gd name="connsiteY2" fmla="*/ 645795 h 645795"/>
                <a:gd name="connsiteX3" fmla="*/ 0 w 124043"/>
                <a:gd name="connsiteY3" fmla="*/ 502920 h 645795"/>
                <a:gd name="connsiteX4" fmla="*/ 13335 w 124043"/>
                <a:gd name="connsiteY4" fmla="*/ 0 h 645795"/>
                <a:gd name="connsiteX0" fmla="*/ 13335 w 125948"/>
                <a:gd name="connsiteY0" fmla="*/ 0 h 628650"/>
                <a:gd name="connsiteX1" fmla="*/ 124043 w 125948"/>
                <a:gd name="connsiteY1" fmla="*/ 116205 h 628650"/>
                <a:gd name="connsiteX2" fmla="*/ 125948 w 125948"/>
                <a:gd name="connsiteY2" fmla="*/ 628650 h 628650"/>
                <a:gd name="connsiteX3" fmla="*/ 0 w 125948"/>
                <a:gd name="connsiteY3" fmla="*/ 502920 h 628650"/>
                <a:gd name="connsiteX4" fmla="*/ 13335 w 125948"/>
                <a:gd name="connsiteY4" fmla="*/ 0 h 628650"/>
                <a:gd name="connsiteX0" fmla="*/ 3810 w 116423"/>
                <a:gd name="connsiteY0" fmla="*/ 0 h 628650"/>
                <a:gd name="connsiteX1" fmla="*/ 114518 w 116423"/>
                <a:gd name="connsiteY1" fmla="*/ 116205 h 628650"/>
                <a:gd name="connsiteX2" fmla="*/ 116423 w 116423"/>
                <a:gd name="connsiteY2" fmla="*/ 628650 h 628650"/>
                <a:gd name="connsiteX3" fmla="*/ 0 w 116423"/>
                <a:gd name="connsiteY3" fmla="*/ 514350 h 628650"/>
                <a:gd name="connsiteX4" fmla="*/ 3810 w 116423"/>
                <a:gd name="connsiteY4" fmla="*/ 0 h 628650"/>
                <a:gd name="connsiteX0" fmla="*/ 0 w 120233"/>
                <a:gd name="connsiteY0" fmla="*/ 0 h 632460"/>
                <a:gd name="connsiteX1" fmla="*/ 118328 w 120233"/>
                <a:gd name="connsiteY1" fmla="*/ 120015 h 632460"/>
                <a:gd name="connsiteX2" fmla="*/ 120233 w 120233"/>
                <a:gd name="connsiteY2" fmla="*/ 632460 h 632460"/>
                <a:gd name="connsiteX3" fmla="*/ 3810 w 120233"/>
                <a:gd name="connsiteY3" fmla="*/ 518160 h 632460"/>
                <a:gd name="connsiteX4" fmla="*/ 0 w 120233"/>
                <a:gd name="connsiteY4" fmla="*/ 0 h 632460"/>
                <a:gd name="connsiteX0" fmla="*/ 0 w 118328"/>
                <a:gd name="connsiteY0" fmla="*/ 0 h 643890"/>
                <a:gd name="connsiteX1" fmla="*/ 116423 w 118328"/>
                <a:gd name="connsiteY1" fmla="*/ 131445 h 643890"/>
                <a:gd name="connsiteX2" fmla="*/ 118328 w 118328"/>
                <a:gd name="connsiteY2" fmla="*/ 643890 h 643890"/>
                <a:gd name="connsiteX3" fmla="*/ 1905 w 118328"/>
                <a:gd name="connsiteY3" fmla="*/ 529590 h 643890"/>
                <a:gd name="connsiteX4" fmla="*/ 0 w 118328"/>
                <a:gd name="connsiteY4" fmla="*/ 0 h 643890"/>
                <a:gd name="connsiteX0" fmla="*/ 0 w 122138"/>
                <a:gd name="connsiteY0" fmla="*/ 0 h 643890"/>
                <a:gd name="connsiteX1" fmla="*/ 122138 w 122138"/>
                <a:gd name="connsiteY1" fmla="*/ 121920 h 643890"/>
                <a:gd name="connsiteX2" fmla="*/ 118328 w 122138"/>
                <a:gd name="connsiteY2" fmla="*/ 643890 h 643890"/>
                <a:gd name="connsiteX3" fmla="*/ 1905 w 122138"/>
                <a:gd name="connsiteY3" fmla="*/ 529590 h 643890"/>
                <a:gd name="connsiteX4" fmla="*/ 0 w 122138"/>
                <a:gd name="connsiteY4" fmla="*/ 0 h 643890"/>
                <a:gd name="connsiteX0" fmla="*/ 0 w 124043"/>
                <a:gd name="connsiteY0" fmla="*/ 0 h 653415"/>
                <a:gd name="connsiteX1" fmla="*/ 122138 w 124043"/>
                <a:gd name="connsiteY1" fmla="*/ 121920 h 653415"/>
                <a:gd name="connsiteX2" fmla="*/ 124043 w 124043"/>
                <a:gd name="connsiteY2" fmla="*/ 653415 h 653415"/>
                <a:gd name="connsiteX3" fmla="*/ 1905 w 124043"/>
                <a:gd name="connsiteY3" fmla="*/ 529590 h 653415"/>
                <a:gd name="connsiteX4" fmla="*/ 0 w 124043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31495 h 653415"/>
                <a:gd name="connsiteX4" fmla="*/ 1905 w 125948"/>
                <a:gd name="connsiteY4" fmla="*/ 0 h 653415"/>
                <a:gd name="connsiteX0" fmla="*/ 1905 w 125948"/>
                <a:gd name="connsiteY0" fmla="*/ 0 h 653415"/>
                <a:gd name="connsiteX1" fmla="*/ 124043 w 125948"/>
                <a:gd name="connsiteY1" fmla="*/ 121920 h 653415"/>
                <a:gd name="connsiteX2" fmla="*/ 125948 w 125948"/>
                <a:gd name="connsiteY2" fmla="*/ 653415 h 653415"/>
                <a:gd name="connsiteX3" fmla="*/ 0 w 125948"/>
                <a:gd name="connsiteY3" fmla="*/ 527685 h 653415"/>
                <a:gd name="connsiteX4" fmla="*/ 1905 w 125948"/>
                <a:gd name="connsiteY4" fmla="*/ 0 h 653415"/>
                <a:gd name="connsiteX0" fmla="*/ 1905 w 305018"/>
                <a:gd name="connsiteY0" fmla="*/ 0 h 527685"/>
                <a:gd name="connsiteX1" fmla="*/ 124043 w 305018"/>
                <a:gd name="connsiteY1" fmla="*/ 121920 h 527685"/>
                <a:gd name="connsiteX2" fmla="*/ 305018 w 305018"/>
                <a:gd name="connsiteY2" fmla="*/ 358140 h 527685"/>
                <a:gd name="connsiteX3" fmla="*/ 0 w 305018"/>
                <a:gd name="connsiteY3" fmla="*/ 527685 h 527685"/>
                <a:gd name="connsiteX4" fmla="*/ 1905 w 305018"/>
                <a:gd name="connsiteY4" fmla="*/ 0 h 527685"/>
                <a:gd name="connsiteX0" fmla="*/ 62865 w 365978"/>
                <a:gd name="connsiteY0" fmla="*/ 0 h 360045"/>
                <a:gd name="connsiteX1" fmla="*/ 185003 w 365978"/>
                <a:gd name="connsiteY1" fmla="*/ 121920 h 360045"/>
                <a:gd name="connsiteX2" fmla="*/ 365978 w 365978"/>
                <a:gd name="connsiteY2" fmla="*/ 358140 h 360045"/>
                <a:gd name="connsiteX3" fmla="*/ 0 w 365978"/>
                <a:gd name="connsiteY3" fmla="*/ 360045 h 360045"/>
                <a:gd name="connsiteX4" fmla="*/ 62865 w 365978"/>
                <a:gd name="connsiteY4" fmla="*/ 0 h 360045"/>
                <a:gd name="connsiteX0" fmla="*/ 0 w 489803"/>
                <a:gd name="connsiteY0" fmla="*/ 123825 h 238125"/>
                <a:gd name="connsiteX1" fmla="*/ 308828 w 489803"/>
                <a:gd name="connsiteY1" fmla="*/ 0 h 238125"/>
                <a:gd name="connsiteX2" fmla="*/ 489803 w 489803"/>
                <a:gd name="connsiteY2" fmla="*/ 236220 h 238125"/>
                <a:gd name="connsiteX3" fmla="*/ 123825 w 489803"/>
                <a:gd name="connsiteY3" fmla="*/ 238125 h 238125"/>
                <a:gd name="connsiteX4" fmla="*/ 0 w 489803"/>
                <a:gd name="connsiteY4" fmla="*/ 123825 h 238125"/>
                <a:gd name="connsiteX0" fmla="*/ 0 w 489803"/>
                <a:gd name="connsiteY0" fmla="*/ 15240 h 129540"/>
                <a:gd name="connsiteX1" fmla="*/ 331688 w 489803"/>
                <a:gd name="connsiteY1" fmla="*/ 0 h 129540"/>
                <a:gd name="connsiteX2" fmla="*/ 489803 w 489803"/>
                <a:gd name="connsiteY2" fmla="*/ 127635 h 129540"/>
                <a:gd name="connsiteX3" fmla="*/ 123825 w 489803"/>
                <a:gd name="connsiteY3" fmla="*/ 129540 h 129540"/>
                <a:gd name="connsiteX4" fmla="*/ 0 w 489803"/>
                <a:gd name="connsiteY4" fmla="*/ 15240 h 129540"/>
                <a:gd name="connsiteX0" fmla="*/ 0 w 489803"/>
                <a:gd name="connsiteY0" fmla="*/ 1905 h 116205"/>
                <a:gd name="connsiteX1" fmla="*/ 385028 w 489803"/>
                <a:gd name="connsiteY1" fmla="*/ 0 h 116205"/>
                <a:gd name="connsiteX2" fmla="*/ 489803 w 489803"/>
                <a:gd name="connsiteY2" fmla="*/ 114300 h 116205"/>
                <a:gd name="connsiteX3" fmla="*/ 123825 w 489803"/>
                <a:gd name="connsiteY3" fmla="*/ 116205 h 116205"/>
                <a:gd name="connsiteX4" fmla="*/ 0 w 489803"/>
                <a:gd name="connsiteY4" fmla="*/ 1905 h 116205"/>
                <a:gd name="connsiteX0" fmla="*/ 0 w 505043"/>
                <a:gd name="connsiteY0" fmla="*/ 0 h 121920"/>
                <a:gd name="connsiteX1" fmla="*/ 400268 w 505043"/>
                <a:gd name="connsiteY1" fmla="*/ 5715 h 121920"/>
                <a:gd name="connsiteX2" fmla="*/ 505043 w 505043"/>
                <a:gd name="connsiteY2" fmla="*/ 120015 h 121920"/>
                <a:gd name="connsiteX3" fmla="*/ 139065 w 505043"/>
                <a:gd name="connsiteY3" fmla="*/ 121920 h 121920"/>
                <a:gd name="connsiteX4" fmla="*/ 0 w 505043"/>
                <a:gd name="connsiteY4" fmla="*/ 0 h 121920"/>
                <a:gd name="connsiteX0" fmla="*/ 0 w 505043"/>
                <a:gd name="connsiteY0" fmla="*/ 1905 h 123825"/>
                <a:gd name="connsiteX1" fmla="*/ 404078 w 505043"/>
                <a:gd name="connsiteY1" fmla="*/ 0 h 123825"/>
                <a:gd name="connsiteX2" fmla="*/ 505043 w 505043"/>
                <a:gd name="connsiteY2" fmla="*/ 121920 h 123825"/>
                <a:gd name="connsiteX3" fmla="*/ 139065 w 505043"/>
                <a:gd name="connsiteY3" fmla="*/ 123825 h 123825"/>
                <a:gd name="connsiteX4" fmla="*/ 0 w 505043"/>
                <a:gd name="connsiteY4" fmla="*/ 1905 h 123825"/>
                <a:gd name="connsiteX0" fmla="*/ 0 w 514568"/>
                <a:gd name="connsiteY0" fmla="*/ 1905 h 123825"/>
                <a:gd name="connsiteX1" fmla="*/ 404078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3825"/>
                <a:gd name="connsiteX1" fmla="*/ 398363 w 514568"/>
                <a:gd name="connsiteY1" fmla="*/ 0 h 123825"/>
                <a:gd name="connsiteX2" fmla="*/ 514568 w 514568"/>
                <a:gd name="connsiteY2" fmla="*/ 121920 h 123825"/>
                <a:gd name="connsiteX3" fmla="*/ 139065 w 514568"/>
                <a:gd name="connsiteY3" fmla="*/ 123825 h 123825"/>
                <a:gd name="connsiteX4" fmla="*/ 0 w 514568"/>
                <a:gd name="connsiteY4" fmla="*/ 1905 h 123825"/>
                <a:gd name="connsiteX0" fmla="*/ 0 w 514568"/>
                <a:gd name="connsiteY0" fmla="*/ 1905 h 121920"/>
                <a:gd name="connsiteX1" fmla="*/ 398363 w 514568"/>
                <a:gd name="connsiteY1" fmla="*/ 0 h 121920"/>
                <a:gd name="connsiteX2" fmla="*/ 514568 w 514568"/>
                <a:gd name="connsiteY2" fmla="*/ 121920 h 121920"/>
                <a:gd name="connsiteX3" fmla="*/ 129540 w 514568"/>
                <a:gd name="connsiteY3" fmla="*/ 121920 h 121920"/>
                <a:gd name="connsiteX4" fmla="*/ 0 w 514568"/>
                <a:gd name="connsiteY4" fmla="*/ 1905 h 121920"/>
                <a:gd name="connsiteX0" fmla="*/ 0 w 520283"/>
                <a:gd name="connsiteY0" fmla="*/ 1905 h 125730"/>
                <a:gd name="connsiteX1" fmla="*/ 398363 w 520283"/>
                <a:gd name="connsiteY1" fmla="*/ 0 h 125730"/>
                <a:gd name="connsiteX2" fmla="*/ 520283 w 520283"/>
                <a:gd name="connsiteY2" fmla="*/ 125730 h 125730"/>
                <a:gd name="connsiteX3" fmla="*/ 129540 w 520283"/>
                <a:gd name="connsiteY3" fmla="*/ 121920 h 125730"/>
                <a:gd name="connsiteX4" fmla="*/ 0 w 520283"/>
                <a:gd name="connsiteY4" fmla="*/ 1905 h 125730"/>
                <a:gd name="connsiteX0" fmla="*/ 0 w 520283"/>
                <a:gd name="connsiteY0" fmla="*/ 1905 h 127635"/>
                <a:gd name="connsiteX1" fmla="*/ 398363 w 520283"/>
                <a:gd name="connsiteY1" fmla="*/ 0 h 127635"/>
                <a:gd name="connsiteX2" fmla="*/ 520283 w 520283"/>
                <a:gd name="connsiteY2" fmla="*/ 125730 h 127635"/>
                <a:gd name="connsiteX3" fmla="*/ 133350 w 520283"/>
                <a:gd name="connsiteY3" fmla="*/ 127635 h 127635"/>
                <a:gd name="connsiteX4" fmla="*/ 0 w 520283"/>
                <a:gd name="connsiteY4" fmla="*/ 1905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83" h="127635">
                  <a:moveTo>
                    <a:pt x="0" y="1905"/>
                  </a:moveTo>
                  <a:lnTo>
                    <a:pt x="398363" y="0"/>
                  </a:lnTo>
                  <a:lnTo>
                    <a:pt x="520283" y="125730"/>
                  </a:lnTo>
                  <a:lnTo>
                    <a:pt x="133350" y="127635"/>
                  </a:lnTo>
                  <a:lnTo>
                    <a:pt x="0" y="1905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tint val="50000"/>
                    <a:satMod val="300000"/>
                  </a:schemeClr>
                </a:gs>
                <a:gs pos="61000">
                  <a:schemeClr val="dk1">
                    <a:tint val="37000"/>
                    <a:satMod val="300000"/>
                    <a:lumMod val="66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5" name="Rectangle 354"/>
          <p:cNvSpPr/>
          <p:nvPr/>
        </p:nvSpPr>
        <p:spPr>
          <a:xfrm>
            <a:off x="3874129" y="1809254"/>
            <a:ext cx="4235870" cy="4269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58" name="Rectangle 23"/>
          <p:cNvSpPr>
            <a:spLocks noChangeArrowheads="1"/>
          </p:cNvSpPr>
          <p:nvPr/>
        </p:nvSpPr>
        <p:spPr bwMode="auto">
          <a:xfrm>
            <a:off x="3822646" y="1801073"/>
            <a:ext cx="4419600" cy="419312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85" name="Rectangle 384"/>
          <p:cNvSpPr/>
          <p:nvPr/>
        </p:nvSpPr>
        <p:spPr>
          <a:xfrm>
            <a:off x="2770985" y="1826675"/>
            <a:ext cx="373586" cy="87125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2770985" y="3241142"/>
            <a:ext cx="373586" cy="137612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30129" y="2323302"/>
            <a:ext cx="821958" cy="1281913"/>
            <a:chOff x="306129" y="2323301"/>
            <a:chExt cx="821958" cy="1281913"/>
          </a:xfrm>
        </p:grpSpPr>
        <p:grpSp>
          <p:nvGrpSpPr>
            <p:cNvPr id="227" name="Group 226"/>
            <p:cNvGrpSpPr/>
            <p:nvPr/>
          </p:nvGrpSpPr>
          <p:grpSpPr>
            <a:xfrm>
              <a:off x="306129" y="2323301"/>
              <a:ext cx="821958" cy="1281913"/>
              <a:chOff x="-304800" y="2106301"/>
              <a:chExt cx="1501201" cy="2341253"/>
            </a:xfrm>
          </p:grpSpPr>
          <p:sp>
            <p:nvSpPr>
              <p:cNvPr id="366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7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8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69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7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38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 rot="5400000">
              <a:off x="1001204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1" name="Rectangle 390"/>
            <p:cNvSpPr/>
            <p:nvPr/>
          </p:nvSpPr>
          <p:spPr>
            <a:xfrm rot="5400000">
              <a:off x="913030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 rot="5400000">
              <a:off x="822894" y="2363365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 rot="5400000">
              <a:off x="734720" y="236336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30000"/>
                  </a:schemeClr>
                </a:gs>
                <a:gs pos="100000">
                  <a:schemeClr val="accent6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 rot="5400000">
              <a:off x="999127" y="3063430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 rot="5400000">
              <a:off x="907457" y="3063936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 rot="5400000">
              <a:off x="558371" y="236336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 rot="5400000">
              <a:off x="646546" y="23642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 rot="5400000">
              <a:off x="99563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1" name="Rectangle 400"/>
            <p:cNvSpPr/>
            <p:nvPr/>
          </p:nvSpPr>
          <p:spPr>
            <a:xfrm rot="5400000">
              <a:off x="907456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2" name="Rectangle 401"/>
            <p:cNvSpPr/>
            <p:nvPr/>
          </p:nvSpPr>
          <p:spPr>
            <a:xfrm rot="5400000">
              <a:off x="815799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3" name="Rectangle 402"/>
            <p:cNvSpPr/>
            <p:nvPr/>
          </p:nvSpPr>
          <p:spPr>
            <a:xfrm rot="5400000">
              <a:off x="727625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4" name="Rectangle 403"/>
            <p:cNvSpPr/>
            <p:nvPr/>
          </p:nvSpPr>
          <p:spPr>
            <a:xfrm rot="5400000">
              <a:off x="638774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5" name="Rectangle 404"/>
            <p:cNvSpPr/>
            <p:nvPr/>
          </p:nvSpPr>
          <p:spPr>
            <a:xfrm rot="5400000">
              <a:off x="550600" y="3346704"/>
              <a:ext cx="135976" cy="88173"/>
            </a:xfrm>
            <a:prstGeom prst="rect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FFFF0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135517" y="2027977"/>
            <a:ext cx="5721790" cy="3355235"/>
            <a:chOff x="1611517" y="2027976"/>
            <a:chExt cx="5721790" cy="3355235"/>
          </a:xfrm>
        </p:grpSpPr>
        <p:sp>
          <p:nvSpPr>
            <p:cNvPr id="231" name="Freeform 230"/>
            <p:cNvSpPr/>
            <p:nvPr/>
          </p:nvSpPr>
          <p:spPr>
            <a:xfrm>
              <a:off x="1611517" y="2027976"/>
              <a:ext cx="5703683" cy="905347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3683" h="905347">
                  <a:moveTo>
                    <a:pt x="0" y="905347"/>
                  </a:moveTo>
                  <a:cubicBezTo>
                    <a:pt x="490396" y="682028"/>
                    <a:pt x="980792" y="458709"/>
                    <a:pt x="1638677" y="416460"/>
                  </a:cubicBezTo>
                  <a:cubicBezTo>
                    <a:pt x="2296562" y="374210"/>
                    <a:pt x="3269810" y="721260"/>
                    <a:pt x="3947311" y="651850"/>
                  </a:cubicBezTo>
                  <a:cubicBezTo>
                    <a:pt x="4624812" y="582440"/>
                    <a:pt x="5164247" y="291220"/>
                    <a:pt x="5703683" y="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reeform 405"/>
            <p:cNvSpPr/>
            <p:nvPr/>
          </p:nvSpPr>
          <p:spPr>
            <a:xfrm>
              <a:off x="1623507" y="2847551"/>
              <a:ext cx="5685576" cy="2535660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5576" h="2503340">
                  <a:moveTo>
                    <a:pt x="0" y="127357"/>
                  </a:moveTo>
                  <a:cubicBezTo>
                    <a:pt x="490396" y="-95962"/>
                    <a:pt x="1419885" y="-56156"/>
                    <a:pt x="1982709" y="493933"/>
                  </a:cubicBezTo>
                  <a:cubicBezTo>
                    <a:pt x="2545533" y="1044022"/>
                    <a:pt x="2651157" y="1859532"/>
                    <a:pt x="3268301" y="2194433"/>
                  </a:cubicBezTo>
                  <a:cubicBezTo>
                    <a:pt x="3885445" y="2529334"/>
                    <a:pt x="5046551" y="2472790"/>
                    <a:pt x="5685576" y="2503340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1629624" y="2618263"/>
              <a:ext cx="5703683" cy="1763614"/>
            </a:xfrm>
            <a:custGeom>
              <a:avLst/>
              <a:gdLst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74471 w 5703683"/>
                <a:gd name="connsiteY4" fmla="*/ 1187143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3938257 w 5703683"/>
                <a:gd name="connsiteY4" fmla="*/ 987967 h 1757511"/>
                <a:gd name="connsiteX5" fmla="*/ 4970352 w 5703683"/>
                <a:gd name="connsiteY5" fmla="*/ 1413480 h 1757511"/>
                <a:gd name="connsiteX6" fmla="*/ 5703683 w 5703683"/>
                <a:gd name="connsiteY6" fmla="*/ 1757511 h 1757511"/>
                <a:gd name="connsiteX0" fmla="*/ 0 w 5703683"/>
                <a:gd name="connsiteY0" fmla="*/ 318010 h 1757511"/>
                <a:gd name="connsiteX1" fmla="*/ 688063 w 5703683"/>
                <a:gd name="connsiteY1" fmla="*/ 37353 h 1757511"/>
                <a:gd name="connsiteX2" fmla="*/ 1385180 w 5703683"/>
                <a:gd name="connsiteY2" fmla="*/ 46406 h 1757511"/>
                <a:gd name="connsiteX3" fmla="*/ 2806574 w 5703683"/>
                <a:gd name="connsiteY3" fmla="*/ 435705 h 1757511"/>
                <a:gd name="connsiteX4" fmla="*/ 4970352 w 5703683"/>
                <a:gd name="connsiteY4" fmla="*/ 1413480 h 1757511"/>
                <a:gd name="connsiteX5" fmla="*/ 5703683 w 5703683"/>
                <a:gd name="connsiteY5" fmla="*/ 1757511 h 1757511"/>
                <a:gd name="connsiteX0" fmla="*/ 0 w 5703683"/>
                <a:gd name="connsiteY0" fmla="*/ 317439 h 1756940"/>
                <a:gd name="connsiteX1" fmla="*/ 688063 w 5703683"/>
                <a:gd name="connsiteY1" fmla="*/ 36782 h 1756940"/>
                <a:gd name="connsiteX2" fmla="*/ 1385180 w 5703683"/>
                <a:gd name="connsiteY2" fmla="*/ 45835 h 1756940"/>
                <a:gd name="connsiteX3" fmla="*/ 3213980 w 5703683"/>
                <a:gd name="connsiteY3" fmla="*/ 426081 h 1756940"/>
                <a:gd name="connsiteX4" fmla="*/ 4970352 w 5703683"/>
                <a:gd name="connsiteY4" fmla="*/ 1412909 h 1756940"/>
                <a:gd name="connsiteX5" fmla="*/ 5703683 w 5703683"/>
                <a:gd name="connsiteY5" fmla="*/ 1756940 h 1756940"/>
                <a:gd name="connsiteX0" fmla="*/ 0 w 5703683"/>
                <a:gd name="connsiteY0" fmla="*/ 300808 h 1740309"/>
                <a:gd name="connsiteX1" fmla="*/ 688063 w 5703683"/>
                <a:gd name="connsiteY1" fmla="*/ 20151 h 1740309"/>
                <a:gd name="connsiteX2" fmla="*/ 1883121 w 5703683"/>
                <a:gd name="connsiteY2" fmla="*/ 65418 h 1740309"/>
                <a:gd name="connsiteX3" fmla="*/ 3213980 w 5703683"/>
                <a:gd name="connsiteY3" fmla="*/ 409450 h 1740309"/>
                <a:gd name="connsiteX4" fmla="*/ 4970352 w 5703683"/>
                <a:gd name="connsiteY4" fmla="*/ 1396278 h 1740309"/>
                <a:gd name="connsiteX5" fmla="*/ 5703683 w 5703683"/>
                <a:gd name="connsiteY5" fmla="*/ 1740309 h 1740309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4970352 w 5703683"/>
                <a:gd name="connsiteY4" fmla="*/ 1406181 h 1750212"/>
                <a:gd name="connsiteX5" fmla="*/ 5703683 w 5703683"/>
                <a:gd name="connsiteY5" fmla="*/ 1750212 h 1750212"/>
                <a:gd name="connsiteX0" fmla="*/ 0 w 5703683"/>
                <a:gd name="connsiteY0" fmla="*/ 310711 h 1750212"/>
                <a:gd name="connsiteX1" fmla="*/ 688063 w 5703683"/>
                <a:gd name="connsiteY1" fmla="*/ 30054 h 1750212"/>
                <a:gd name="connsiteX2" fmla="*/ 1883121 w 5703683"/>
                <a:gd name="connsiteY2" fmla="*/ 75321 h 1750212"/>
                <a:gd name="connsiteX3" fmla="*/ 3503691 w 5703683"/>
                <a:gd name="connsiteY3" fmla="*/ 627583 h 1750212"/>
                <a:gd name="connsiteX4" fmla="*/ 5703683 w 5703683"/>
                <a:gd name="connsiteY4" fmla="*/ 1750212 h 1750212"/>
                <a:gd name="connsiteX0" fmla="*/ 0 w 5703683"/>
                <a:gd name="connsiteY0" fmla="*/ 336666 h 1776167"/>
                <a:gd name="connsiteX1" fmla="*/ 1041148 w 5703683"/>
                <a:gd name="connsiteY1" fmla="*/ 19795 h 1776167"/>
                <a:gd name="connsiteX2" fmla="*/ 1883121 w 5703683"/>
                <a:gd name="connsiteY2" fmla="*/ 101276 h 1776167"/>
                <a:gd name="connsiteX3" fmla="*/ 3503691 w 5703683"/>
                <a:gd name="connsiteY3" fmla="*/ 653538 h 1776167"/>
                <a:gd name="connsiteX4" fmla="*/ 5703683 w 5703683"/>
                <a:gd name="connsiteY4" fmla="*/ 1776167 h 1776167"/>
                <a:gd name="connsiteX0" fmla="*/ 0 w 5703683"/>
                <a:gd name="connsiteY0" fmla="*/ 320154 h 1759655"/>
                <a:gd name="connsiteX1" fmla="*/ 1041148 w 5703683"/>
                <a:gd name="connsiteY1" fmla="*/ 3283 h 1759655"/>
                <a:gd name="connsiteX2" fmla="*/ 2372008 w 5703683"/>
                <a:gd name="connsiteY2" fmla="*/ 184352 h 1759655"/>
                <a:gd name="connsiteX3" fmla="*/ 3503691 w 5703683"/>
                <a:gd name="connsiteY3" fmla="*/ 637026 h 1759655"/>
                <a:gd name="connsiteX4" fmla="*/ 5703683 w 5703683"/>
                <a:gd name="connsiteY4" fmla="*/ 1759655 h 1759655"/>
                <a:gd name="connsiteX0" fmla="*/ 0 w 5703683"/>
                <a:gd name="connsiteY0" fmla="*/ 324113 h 1763614"/>
                <a:gd name="connsiteX1" fmla="*/ 1041148 w 5703683"/>
                <a:gd name="connsiteY1" fmla="*/ 7242 h 1763614"/>
                <a:gd name="connsiteX2" fmla="*/ 2372008 w 5703683"/>
                <a:gd name="connsiteY2" fmla="*/ 188311 h 1763614"/>
                <a:gd name="connsiteX3" fmla="*/ 4372824 w 5703683"/>
                <a:gd name="connsiteY3" fmla="*/ 1093658 h 1763614"/>
                <a:gd name="connsiteX4" fmla="*/ 5703683 w 5703683"/>
                <a:gd name="connsiteY4" fmla="*/ 1763614 h 176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3683" h="1763614">
                  <a:moveTo>
                    <a:pt x="0" y="324113"/>
                  </a:moveTo>
                  <a:cubicBezTo>
                    <a:pt x="228600" y="206418"/>
                    <a:pt x="645813" y="29876"/>
                    <a:pt x="1041148" y="7242"/>
                  </a:cubicBezTo>
                  <a:cubicBezTo>
                    <a:pt x="1436483" y="-15392"/>
                    <a:pt x="1816729" y="7242"/>
                    <a:pt x="2372008" y="188311"/>
                  </a:cubicBezTo>
                  <a:cubicBezTo>
                    <a:pt x="2927287" y="369380"/>
                    <a:pt x="3817545" y="831107"/>
                    <a:pt x="4372824" y="1093658"/>
                  </a:cubicBezTo>
                  <a:cubicBezTo>
                    <a:pt x="4928103" y="1356209"/>
                    <a:pt x="5245351" y="1529733"/>
                    <a:pt x="5703683" y="1763614"/>
                  </a:cubicBezTo>
                </a:path>
              </a:pathLst>
            </a:custGeom>
            <a:noFill/>
            <a:ln w="50800">
              <a:solidFill>
                <a:srgbClr val="0033CC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1819783" y="4280688"/>
            <a:ext cx="821958" cy="1281913"/>
            <a:chOff x="295783" y="4280687"/>
            <a:chExt cx="821958" cy="1281913"/>
          </a:xfrm>
        </p:grpSpPr>
        <p:grpSp>
          <p:nvGrpSpPr>
            <p:cNvPr id="408" name="Group 407"/>
            <p:cNvGrpSpPr/>
            <p:nvPr/>
          </p:nvGrpSpPr>
          <p:grpSpPr>
            <a:xfrm>
              <a:off x="295783" y="4280687"/>
              <a:ext cx="821958" cy="1281913"/>
              <a:chOff x="-304800" y="2106301"/>
              <a:chExt cx="1501201" cy="2341253"/>
            </a:xfrm>
          </p:grpSpPr>
          <p:sp>
            <p:nvSpPr>
              <p:cNvPr id="423" name="Line 31"/>
              <p:cNvSpPr>
                <a:spLocks noChangeShapeType="1"/>
              </p:cNvSpPr>
              <p:nvPr/>
            </p:nvSpPr>
            <p:spPr bwMode="auto">
              <a:xfrm>
                <a:off x="1186393" y="2106301"/>
                <a:ext cx="0" cy="234125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4" name="Freeform 33"/>
              <p:cNvSpPr>
                <a:spLocks/>
              </p:cNvSpPr>
              <p:nvPr/>
            </p:nvSpPr>
            <p:spPr bwMode="auto">
              <a:xfrm>
                <a:off x="67989" y="2394379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5" name="Line 34"/>
              <p:cNvSpPr>
                <a:spLocks noChangeShapeType="1"/>
              </p:cNvSpPr>
              <p:nvPr/>
            </p:nvSpPr>
            <p:spPr bwMode="auto">
              <a:xfrm>
                <a:off x="-304800" y="2118062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6" name="Freeform 35"/>
              <p:cNvSpPr>
                <a:spLocks/>
              </p:cNvSpPr>
              <p:nvPr/>
            </p:nvSpPr>
            <p:spPr bwMode="auto">
              <a:xfrm>
                <a:off x="67989" y="2653909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7" name="Line 32"/>
              <p:cNvSpPr>
                <a:spLocks noChangeShapeType="1"/>
              </p:cNvSpPr>
              <p:nvPr/>
            </p:nvSpPr>
            <p:spPr bwMode="auto">
              <a:xfrm>
                <a:off x="-302372" y="4434840"/>
                <a:ext cx="1498773" cy="0"/>
              </a:xfrm>
              <a:prstGeom prst="line">
                <a:avLst/>
              </a:prstGeom>
              <a:noFill/>
              <a:ln w="25400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8" name="Freeform 33"/>
              <p:cNvSpPr>
                <a:spLocks/>
              </p:cNvSpPr>
              <p:nvPr/>
            </p:nvSpPr>
            <p:spPr bwMode="auto">
              <a:xfrm>
                <a:off x="67988" y="2898228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9" name="Freeform 35"/>
              <p:cNvSpPr>
                <a:spLocks/>
              </p:cNvSpPr>
              <p:nvPr/>
            </p:nvSpPr>
            <p:spPr bwMode="auto">
              <a:xfrm>
                <a:off x="67988" y="3157758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0" name="Freeform 33"/>
              <p:cNvSpPr>
                <a:spLocks/>
              </p:cNvSpPr>
              <p:nvPr/>
            </p:nvSpPr>
            <p:spPr bwMode="auto">
              <a:xfrm>
                <a:off x="67988" y="3411136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1" name="Freeform 35"/>
              <p:cNvSpPr>
                <a:spLocks/>
              </p:cNvSpPr>
              <p:nvPr/>
            </p:nvSpPr>
            <p:spPr bwMode="auto">
              <a:xfrm>
                <a:off x="67988" y="3670666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2" name="Freeform 35"/>
              <p:cNvSpPr>
                <a:spLocks/>
              </p:cNvSpPr>
              <p:nvPr/>
            </p:nvSpPr>
            <p:spPr bwMode="auto">
              <a:xfrm>
                <a:off x="73667" y="3934647"/>
                <a:ext cx="1101369" cy="2596"/>
              </a:xfrm>
              <a:custGeom>
                <a:avLst/>
                <a:gdLst>
                  <a:gd name="T0" fmla="*/ 388 w 388"/>
                  <a:gd name="T1" fmla="*/ 1 h 1"/>
                  <a:gd name="T2" fmla="*/ 0 w 388"/>
                  <a:gd name="T3" fmla="*/ 0 h 1"/>
                  <a:gd name="T4" fmla="*/ 0 60000 65536"/>
                  <a:gd name="T5" fmla="*/ 0 60000 65536"/>
                  <a:gd name="T6" fmla="*/ 0 w 388"/>
                  <a:gd name="T7" fmla="*/ 0 h 1"/>
                  <a:gd name="T8" fmla="*/ 388 w 388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1">
                    <a:moveTo>
                      <a:pt x="388" y="1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33" name="Freeform 33"/>
              <p:cNvSpPr>
                <a:spLocks/>
              </p:cNvSpPr>
              <p:nvPr/>
            </p:nvSpPr>
            <p:spPr bwMode="auto">
              <a:xfrm>
                <a:off x="73667" y="4188025"/>
                <a:ext cx="1107047" cy="2596"/>
              </a:xfrm>
              <a:custGeom>
                <a:avLst/>
                <a:gdLst>
                  <a:gd name="T0" fmla="*/ 390 w 390"/>
                  <a:gd name="T1" fmla="*/ 0 h 1"/>
                  <a:gd name="T2" fmla="*/ 0 w 390"/>
                  <a:gd name="T3" fmla="*/ 0 h 1"/>
                  <a:gd name="T4" fmla="*/ 0 60000 65536"/>
                  <a:gd name="T5" fmla="*/ 0 60000 65536"/>
                  <a:gd name="T6" fmla="*/ 0 w 390"/>
                  <a:gd name="T7" fmla="*/ 0 h 1"/>
                  <a:gd name="T8" fmla="*/ 390 w 39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0" h="1">
                    <a:moveTo>
                      <a:pt x="390" y="0"/>
                    </a:move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333333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409" name="Rectangle 408"/>
            <p:cNvSpPr/>
            <p:nvPr/>
          </p:nvSpPr>
          <p:spPr>
            <a:xfrm rot="5400000">
              <a:off x="990858" y="4320750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0" name="Rectangle 409"/>
            <p:cNvSpPr/>
            <p:nvPr/>
          </p:nvSpPr>
          <p:spPr>
            <a:xfrm rot="5400000">
              <a:off x="902684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1" name="Rectangle 410"/>
            <p:cNvSpPr/>
            <p:nvPr/>
          </p:nvSpPr>
          <p:spPr>
            <a:xfrm rot="5400000">
              <a:off x="812548" y="4320751"/>
              <a:ext cx="135976" cy="88173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7" name="Rectangle 416"/>
            <p:cNvSpPr/>
            <p:nvPr/>
          </p:nvSpPr>
          <p:spPr>
            <a:xfrm rot="5400000">
              <a:off x="985284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8" name="Rectangle 417"/>
            <p:cNvSpPr/>
            <p:nvPr/>
          </p:nvSpPr>
          <p:spPr>
            <a:xfrm rot="5400000">
              <a:off x="897110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 rot="5400000">
              <a:off x="805453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0" name="Rectangle 419"/>
            <p:cNvSpPr/>
            <p:nvPr/>
          </p:nvSpPr>
          <p:spPr>
            <a:xfrm rot="5400000">
              <a:off x="717279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1" name="Rectangle 420"/>
            <p:cNvSpPr/>
            <p:nvPr/>
          </p:nvSpPr>
          <p:spPr>
            <a:xfrm rot="5400000">
              <a:off x="628428" y="5162551"/>
              <a:ext cx="135976" cy="88173"/>
            </a:xfrm>
            <a:prstGeom prst="rect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4" name="Rectangle 433"/>
          <p:cNvSpPr/>
          <p:nvPr/>
        </p:nvSpPr>
        <p:spPr>
          <a:xfrm>
            <a:off x="2761931" y="5168587"/>
            <a:ext cx="373586" cy="891219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3155051" y="2108020"/>
            <a:ext cx="5696980" cy="3576992"/>
            <a:chOff x="1631051" y="2108020"/>
            <a:chExt cx="5696980" cy="3576992"/>
          </a:xfrm>
        </p:grpSpPr>
        <p:sp>
          <p:nvSpPr>
            <p:cNvPr id="436" name="Freeform 435"/>
            <p:cNvSpPr/>
            <p:nvPr/>
          </p:nvSpPr>
          <p:spPr>
            <a:xfrm>
              <a:off x="1631051" y="2108020"/>
              <a:ext cx="5631256" cy="3278038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1256" h="3236258">
                  <a:moveTo>
                    <a:pt x="0" y="2781284"/>
                  </a:moveTo>
                  <a:cubicBezTo>
                    <a:pt x="671466" y="3112125"/>
                    <a:pt x="1090944" y="3373896"/>
                    <a:pt x="1665839" y="3156800"/>
                  </a:cubicBezTo>
                  <a:cubicBezTo>
                    <a:pt x="2240734" y="2939704"/>
                    <a:pt x="2879002" y="2094221"/>
                    <a:pt x="3449370" y="1478707"/>
                  </a:cubicBezTo>
                  <a:cubicBezTo>
                    <a:pt x="4019738" y="863193"/>
                    <a:pt x="4974124" y="282282"/>
                    <a:pt x="5631256" y="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1633402" y="4929737"/>
              <a:ext cx="5694629" cy="755275"/>
            </a:xfrm>
            <a:custGeom>
              <a:avLst/>
              <a:gdLst>
                <a:gd name="connsiteX0" fmla="*/ 0 w 5703683"/>
                <a:gd name="connsiteY0" fmla="*/ 905347 h 905347"/>
                <a:gd name="connsiteX1" fmla="*/ 1638677 w 5703683"/>
                <a:gd name="connsiteY1" fmla="*/ 416460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905347"/>
                <a:gd name="connsiteX1" fmla="*/ 1457608 w 5703683"/>
                <a:gd name="connsiteY1" fmla="*/ 461727 h 905347"/>
                <a:gd name="connsiteX2" fmla="*/ 3947311 w 5703683"/>
                <a:gd name="connsiteY2" fmla="*/ 651850 h 905347"/>
                <a:gd name="connsiteX3" fmla="*/ 5703683 w 5703683"/>
                <a:gd name="connsiteY3" fmla="*/ 0 h 905347"/>
                <a:gd name="connsiteX0" fmla="*/ 0 w 5703683"/>
                <a:gd name="connsiteY0" fmla="*/ 905347 h 1850177"/>
                <a:gd name="connsiteX1" fmla="*/ 1457608 w 5703683"/>
                <a:gd name="connsiteY1" fmla="*/ 461727 h 1850177"/>
                <a:gd name="connsiteX2" fmla="*/ 4119327 w 5703683"/>
                <a:gd name="connsiteY2" fmla="*/ 1846907 h 1850177"/>
                <a:gd name="connsiteX3" fmla="*/ 5703683 w 5703683"/>
                <a:gd name="connsiteY3" fmla="*/ 0 h 1850177"/>
                <a:gd name="connsiteX0" fmla="*/ 0 w 5685576"/>
                <a:gd name="connsiteY0" fmla="*/ 480764 h 2519073"/>
                <a:gd name="connsiteX1" fmla="*/ 1457608 w 5685576"/>
                <a:gd name="connsiteY1" fmla="*/ 37144 h 2519073"/>
                <a:gd name="connsiteX2" fmla="*/ 4119327 w 5685576"/>
                <a:gd name="connsiteY2" fmla="*/ 1422324 h 2519073"/>
                <a:gd name="connsiteX3" fmla="*/ 5685576 w 5685576"/>
                <a:gd name="connsiteY3" fmla="*/ 2463472 h 2519073"/>
                <a:gd name="connsiteX0" fmla="*/ 0 w 5685576"/>
                <a:gd name="connsiteY0" fmla="*/ 567479 h 3024924"/>
                <a:gd name="connsiteX1" fmla="*/ 1457608 w 5685576"/>
                <a:gd name="connsiteY1" fmla="*/ 123859 h 3024924"/>
                <a:gd name="connsiteX2" fmla="*/ 3259247 w 5685576"/>
                <a:gd name="connsiteY2" fmla="*/ 2858005 h 3024924"/>
                <a:gd name="connsiteX3" fmla="*/ 5685576 w 5685576"/>
                <a:gd name="connsiteY3" fmla="*/ 2550187 h 3024924"/>
                <a:gd name="connsiteX0" fmla="*/ 0 w 5685576"/>
                <a:gd name="connsiteY0" fmla="*/ 282401 h 2713327"/>
                <a:gd name="connsiteX1" fmla="*/ 1846907 w 5685576"/>
                <a:gd name="connsiteY1" fmla="*/ 200919 h 2713327"/>
                <a:gd name="connsiteX2" fmla="*/ 3259247 w 5685576"/>
                <a:gd name="connsiteY2" fmla="*/ 2572927 h 2713327"/>
                <a:gd name="connsiteX3" fmla="*/ 5685576 w 5685576"/>
                <a:gd name="connsiteY3" fmla="*/ 2265109 h 2713327"/>
                <a:gd name="connsiteX0" fmla="*/ 0 w 5685576"/>
                <a:gd name="connsiteY0" fmla="*/ 225344 h 2649653"/>
                <a:gd name="connsiteX1" fmla="*/ 1819746 w 5685576"/>
                <a:gd name="connsiteY1" fmla="*/ 234397 h 2649653"/>
                <a:gd name="connsiteX2" fmla="*/ 3259247 w 5685576"/>
                <a:gd name="connsiteY2" fmla="*/ 2515870 h 2649653"/>
                <a:gd name="connsiteX3" fmla="*/ 5685576 w 5685576"/>
                <a:gd name="connsiteY3" fmla="*/ 2208052 h 2649653"/>
                <a:gd name="connsiteX0" fmla="*/ 0 w 5685576"/>
                <a:gd name="connsiteY0" fmla="*/ 368203 h 2792512"/>
                <a:gd name="connsiteX1" fmla="*/ 1819746 w 5685576"/>
                <a:gd name="connsiteY1" fmla="*/ 377256 h 2792512"/>
                <a:gd name="connsiteX2" fmla="*/ 3259247 w 5685576"/>
                <a:gd name="connsiteY2" fmla="*/ 2658729 h 2792512"/>
                <a:gd name="connsiteX3" fmla="*/ 5685576 w 5685576"/>
                <a:gd name="connsiteY3" fmla="*/ 2350911 h 2792512"/>
                <a:gd name="connsiteX0" fmla="*/ 0 w 5685576"/>
                <a:gd name="connsiteY0" fmla="*/ 368203 h 2959225"/>
                <a:gd name="connsiteX1" fmla="*/ 1819746 w 5685576"/>
                <a:gd name="connsiteY1" fmla="*/ 377256 h 2959225"/>
                <a:gd name="connsiteX2" fmla="*/ 3259247 w 5685576"/>
                <a:gd name="connsiteY2" fmla="*/ 2658729 h 2959225"/>
                <a:gd name="connsiteX3" fmla="*/ 5685576 w 5685576"/>
                <a:gd name="connsiteY3" fmla="*/ 2744186 h 2959225"/>
                <a:gd name="connsiteX0" fmla="*/ 0 w 5685576"/>
                <a:gd name="connsiteY0" fmla="*/ 368203 h 2851073"/>
                <a:gd name="connsiteX1" fmla="*/ 1819746 w 5685576"/>
                <a:gd name="connsiteY1" fmla="*/ 377256 h 2851073"/>
                <a:gd name="connsiteX2" fmla="*/ 3259247 w 5685576"/>
                <a:gd name="connsiteY2" fmla="*/ 2658729 h 2851073"/>
                <a:gd name="connsiteX3" fmla="*/ 5685576 w 5685576"/>
                <a:gd name="connsiteY3" fmla="*/ 2744186 h 2851073"/>
                <a:gd name="connsiteX0" fmla="*/ 0 w 5685576"/>
                <a:gd name="connsiteY0" fmla="*/ 211946 h 2589264"/>
                <a:gd name="connsiteX1" fmla="*/ 1819746 w 5685576"/>
                <a:gd name="connsiteY1" fmla="*/ 220999 h 2589264"/>
                <a:gd name="connsiteX2" fmla="*/ 3114392 w 5685576"/>
                <a:gd name="connsiteY2" fmla="*/ 2305835 h 2589264"/>
                <a:gd name="connsiteX3" fmla="*/ 5685576 w 5685576"/>
                <a:gd name="connsiteY3" fmla="*/ 2587929 h 2589264"/>
                <a:gd name="connsiteX0" fmla="*/ 0 w 5685576"/>
                <a:gd name="connsiteY0" fmla="*/ 211946 h 2591669"/>
                <a:gd name="connsiteX1" fmla="*/ 1819746 w 5685576"/>
                <a:gd name="connsiteY1" fmla="*/ 220999 h 2591669"/>
                <a:gd name="connsiteX2" fmla="*/ 3114392 w 5685576"/>
                <a:gd name="connsiteY2" fmla="*/ 2305835 h 2591669"/>
                <a:gd name="connsiteX3" fmla="*/ 5685576 w 5685576"/>
                <a:gd name="connsiteY3" fmla="*/ 2587929 h 2591669"/>
                <a:gd name="connsiteX0" fmla="*/ 0 w 5685576"/>
                <a:gd name="connsiteY0" fmla="*/ 211946 h 2596828"/>
                <a:gd name="connsiteX1" fmla="*/ 1819746 w 5685576"/>
                <a:gd name="connsiteY1" fmla="*/ 220999 h 2596828"/>
                <a:gd name="connsiteX2" fmla="*/ 3114392 w 5685576"/>
                <a:gd name="connsiteY2" fmla="*/ 2305835 h 2596828"/>
                <a:gd name="connsiteX3" fmla="*/ 5685576 w 5685576"/>
                <a:gd name="connsiteY3" fmla="*/ 2587929 h 2596828"/>
                <a:gd name="connsiteX0" fmla="*/ 0 w 5685576"/>
                <a:gd name="connsiteY0" fmla="*/ 201983 h 2578529"/>
                <a:gd name="connsiteX1" fmla="*/ 1855960 w 5685576"/>
                <a:gd name="connsiteY1" fmla="*/ 228912 h 2578529"/>
                <a:gd name="connsiteX2" fmla="*/ 3114392 w 5685576"/>
                <a:gd name="connsiteY2" fmla="*/ 2295872 h 2578529"/>
                <a:gd name="connsiteX3" fmla="*/ 5685576 w 5685576"/>
                <a:gd name="connsiteY3" fmla="*/ 2577966 h 2578529"/>
                <a:gd name="connsiteX0" fmla="*/ 0 w 5685576"/>
                <a:gd name="connsiteY0" fmla="*/ 286934 h 2663481"/>
                <a:gd name="connsiteX1" fmla="*/ 1855960 w 5685576"/>
                <a:gd name="connsiteY1" fmla="*/ 313863 h 2663481"/>
                <a:gd name="connsiteX2" fmla="*/ 3114392 w 5685576"/>
                <a:gd name="connsiteY2" fmla="*/ 2380823 h 2663481"/>
                <a:gd name="connsiteX3" fmla="*/ 5685576 w 5685576"/>
                <a:gd name="connsiteY3" fmla="*/ 2662917 h 2663481"/>
                <a:gd name="connsiteX0" fmla="*/ 0 w 5685576"/>
                <a:gd name="connsiteY0" fmla="*/ 245625 h 2622172"/>
                <a:gd name="connsiteX1" fmla="*/ 1855960 w 5685576"/>
                <a:gd name="connsiteY1" fmla="*/ 272554 h 2622172"/>
                <a:gd name="connsiteX2" fmla="*/ 3114392 w 5685576"/>
                <a:gd name="connsiteY2" fmla="*/ 2339514 h 2622172"/>
                <a:gd name="connsiteX3" fmla="*/ 5685576 w 5685576"/>
                <a:gd name="connsiteY3" fmla="*/ 2621608 h 2622172"/>
                <a:gd name="connsiteX0" fmla="*/ 0 w 5685576"/>
                <a:gd name="connsiteY0" fmla="*/ 200214 h 2576198"/>
                <a:gd name="connsiteX1" fmla="*/ 1855960 w 5685576"/>
                <a:gd name="connsiteY1" fmla="*/ 227143 h 2576198"/>
                <a:gd name="connsiteX2" fmla="*/ 3268301 w 5685576"/>
                <a:gd name="connsiteY2" fmla="*/ 2267290 h 2576198"/>
                <a:gd name="connsiteX3" fmla="*/ 5685576 w 5685576"/>
                <a:gd name="connsiteY3" fmla="*/ 2576197 h 2576198"/>
                <a:gd name="connsiteX0" fmla="*/ 0 w 5685576"/>
                <a:gd name="connsiteY0" fmla="*/ 85675 h 2461658"/>
                <a:gd name="connsiteX1" fmla="*/ 1982709 w 5685576"/>
                <a:gd name="connsiteY1" fmla="*/ 452251 h 2461658"/>
                <a:gd name="connsiteX2" fmla="*/ 3268301 w 5685576"/>
                <a:gd name="connsiteY2" fmla="*/ 2152751 h 2461658"/>
                <a:gd name="connsiteX3" fmla="*/ 5685576 w 5685576"/>
                <a:gd name="connsiteY3" fmla="*/ 2461658 h 2461658"/>
                <a:gd name="connsiteX0" fmla="*/ 0 w 5685576"/>
                <a:gd name="connsiteY0" fmla="*/ 127357 h 2503340"/>
                <a:gd name="connsiteX1" fmla="*/ 1982709 w 5685576"/>
                <a:gd name="connsiteY1" fmla="*/ 493933 h 2503340"/>
                <a:gd name="connsiteX2" fmla="*/ 3268301 w 5685576"/>
                <a:gd name="connsiteY2" fmla="*/ 2194433 h 2503340"/>
                <a:gd name="connsiteX3" fmla="*/ 5685576 w 5685576"/>
                <a:gd name="connsiteY3" fmla="*/ 2503340 h 2503340"/>
                <a:gd name="connsiteX0" fmla="*/ 0 w 5839485"/>
                <a:gd name="connsiteY0" fmla="*/ 87023 h 2454068"/>
                <a:gd name="connsiteX1" fmla="*/ 2136618 w 5839485"/>
                <a:gd name="connsiteY1" fmla="*/ 444661 h 2454068"/>
                <a:gd name="connsiteX2" fmla="*/ 3422210 w 5839485"/>
                <a:gd name="connsiteY2" fmla="*/ 2145161 h 2454068"/>
                <a:gd name="connsiteX3" fmla="*/ 5839485 w 5839485"/>
                <a:gd name="connsiteY3" fmla="*/ 2454068 h 2454068"/>
                <a:gd name="connsiteX0" fmla="*/ 0 w 5839485"/>
                <a:gd name="connsiteY0" fmla="*/ 470153 h 2845611"/>
                <a:gd name="connsiteX1" fmla="*/ 1692998 w 5839485"/>
                <a:gd name="connsiteY1" fmla="*/ 121684 h 2845611"/>
                <a:gd name="connsiteX2" fmla="*/ 3422210 w 5839485"/>
                <a:gd name="connsiteY2" fmla="*/ 2528291 h 2845611"/>
                <a:gd name="connsiteX3" fmla="*/ 5839485 w 5839485"/>
                <a:gd name="connsiteY3" fmla="*/ 2837198 h 2845611"/>
                <a:gd name="connsiteX0" fmla="*/ 0 w 5667470"/>
                <a:gd name="connsiteY0" fmla="*/ 2280923 h 4368875"/>
                <a:gd name="connsiteX1" fmla="*/ 1692998 w 5667470"/>
                <a:gd name="connsiteY1" fmla="*/ 1932454 h 4368875"/>
                <a:gd name="connsiteX2" fmla="*/ 3422210 w 5667470"/>
                <a:gd name="connsiteY2" fmla="*/ 4339061 h 4368875"/>
                <a:gd name="connsiteX3" fmla="*/ 5667470 w 5667470"/>
                <a:gd name="connsiteY3" fmla="*/ 172 h 4368875"/>
                <a:gd name="connsiteX0" fmla="*/ 0 w 5667470"/>
                <a:gd name="connsiteY0" fmla="*/ 2281396 h 2281396"/>
                <a:gd name="connsiteX1" fmla="*/ 1692998 w 5667470"/>
                <a:gd name="connsiteY1" fmla="*/ 1932927 h 2281396"/>
                <a:gd name="connsiteX2" fmla="*/ 3168713 w 5667470"/>
                <a:gd name="connsiteY2" fmla="*/ 1354218 h 2281396"/>
                <a:gd name="connsiteX3" fmla="*/ 5667470 w 5667470"/>
                <a:gd name="connsiteY3" fmla="*/ 645 h 2281396"/>
                <a:gd name="connsiteX0" fmla="*/ 0 w 5667470"/>
                <a:gd name="connsiteY0" fmla="*/ 2281361 h 2281361"/>
                <a:gd name="connsiteX1" fmla="*/ 1611517 w 5667470"/>
                <a:gd name="connsiteY1" fmla="*/ 1539617 h 2281361"/>
                <a:gd name="connsiteX2" fmla="*/ 3168713 w 5667470"/>
                <a:gd name="connsiteY2" fmla="*/ 1354183 h 2281361"/>
                <a:gd name="connsiteX3" fmla="*/ 5667470 w 5667470"/>
                <a:gd name="connsiteY3" fmla="*/ 610 h 2281361"/>
                <a:gd name="connsiteX0" fmla="*/ 0 w 5667470"/>
                <a:gd name="connsiteY0" fmla="*/ 2281665 h 2281665"/>
                <a:gd name="connsiteX1" fmla="*/ 1611517 w 5667470"/>
                <a:gd name="connsiteY1" fmla="*/ 1539921 h 2281665"/>
                <a:gd name="connsiteX2" fmla="*/ 3956364 w 5667470"/>
                <a:gd name="connsiteY2" fmla="*/ 970151 h 2281665"/>
                <a:gd name="connsiteX3" fmla="*/ 5667470 w 5667470"/>
                <a:gd name="connsiteY3" fmla="*/ 914 h 2281665"/>
                <a:gd name="connsiteX0" fmla="*/ 0 w 5667470"/>
                <a:gd name="connsiteY0" fmla="*/ 2281297 h 2281297"/>
                <a:gd name="connsiteX1" fmla="*/ 1611517 w 5667470"/>
                <a:gd name="connsiteY1" fmla="*/ 1539553 h 2281297"/>
                <a:gd name="connsiteX2" fmla="*/ 3087231 w 5667470"/>
                <a:gd name="connsiteY2" fmla="*/ 1488191 h 2281297"/>
                <a:gd name="connsiteX3" fmla="*/ 5667470 w 5667470"/>
                <a:gd name="connsiteY3" fmla="*/ 546 h 2281297"/>
                <a:gd name="connsiteX0" fmla="*/ 0 w 5667470"/>
                <a:gd name="connsiteY0" fmla="*/ 2281309 h 2281309"/>
                <a:gd name="connsiteX1" fmla="*/ 1294646 w 5667470"/>
                <a:gd name="connsiteY1" fmla="*/ 1718326 h 2281309"/>
                <a:gd name="connsiteX2" fmla="*/ 3087231 w 5667470"/>
                <a:gd name="connsiteY2" fmla="*/ 1488203 h 2281309"/>
                <a:gd name="connsiteX3" fmla="*/ 5667470 w 5667470"/>
                <a:gd name="connsiteY3" fmla="*/ 558 h 2281309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07 h 2281307"/>
                <a:gd name="connsiteX1" fmla="*/ 1466662 w 5667470"/>
                <a:gd name="connsiteY1" fmla="*/ 1682573 h 2281307"/>
                <a:gd name="connsiteX2" fmla="*/ 3087231 w 5667470"/>
                <a:gd name="connsiteY2" fmla="*/ 1488201 h 2281307"/>
                <a:gd name="connsiteX3" fmla="*/ 5667470 w 5667470"/>
                <a:gd name="connsiteY3" fmla="*/ 556 h 2281307"/>
                <a:gd name="connsiteX0" fmla="*/ 0 w 5667470"/>
                <a:gd name="connsiteY0" fmla="*/ 2281327 h 2281327"/>
                <a:gd name="connsiteX1" fmla="*/ 1466662 w 5667470"/>
                <a:gd name="connsiteY1" fmla="*/ 1682593 h 2281327"/>
                <a:gd name="connsiteX2" fmla="*/ 3259247 w 5667470"/>
                <a:gd name="connsiteY2" fmla="*/ 1443530 h 2281327"/>
                <a:gd name="connsiteX3" fmla="*/ 5667470 w 5667470"/>
                <a:gd name="connsiteY3" fmla="*/ 576 h 2281327"/>
                <a:gd name="connsiteX0" fmla="*/ 0 w 5667470"/>
                <a:gd name="connsiteY0" fmla="*/ 2308130 h 2308130"/>
                <a:gd name="connsiteX1" fmla="*/ 1466662 w 5667470"/>
                <a:gd name="connsiteY1" fmla="*/ 1709396 h 2308130"/>
                <a:gd name="connsiteX2" fmla="*/ 3259247 w 5667470"/>
                <a:gd name="connsiteY2" fmla="*/ 1470333 h 2308130"/>
                <a:gd name="connsiteX3" fmla="*/ 5667470 w 5667470"/>
                <a:gd name="connsiteY3" fmla="*/ 565 h 2308130"/>
                <a:gd name="connsiteX0" fmla="*/ 0 w 5667470"/>
                <a:gd name="connsiteY0" fmla="*/ 2307565 h 2307565"/>
                <a:gd name="connsiteX1" fmla="*/ 1466662 w 5667470"/>
                <a:gd name="connsiteY1" fmla="*/ 1708831 h 2307565"/>
                <a:gd name="connsiteX2" fmla="*/ 3259247 w 5667470"/>
                <a:gd name="connsiteY2" fmla="*/ 1469768 h 2307565"/>
                <a:gd name="connsiteX3" fmla="*/ 5667470 w 5667470"/>
                <a:gd name="connsiteY3" fmla="*/ 0 h 2307565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667470"/>
                <a:gd name="connsiteY0" fmla="*/ 2271813 h 2271813"/>
                <a:gd name="connsiteX1" fmla="*/ 1466662 w 5667470"/>
                <a:gd name="connsiteY1" fmla="*/ 1673079 h 2271813"/>
                <a:gd name="connsiteX2" fmla="*/ 3259247 w 5667470"/>
                <a:gd name="connsiteY2" fmla="*/ 1434016 h 2271813"/>
                <a:gd name="connsiteX3" fmla="*/ 5667470 w 5667470"/>
                <a:gd name="connsiteY3" fmla="*/ 0 h 2271813"/>
                <a:gd name="connsiteX0" fmla="*/ 0 w 5558828"/>
                <a:gd name="connsiteY0" fmla="*/ 2227123 h 2227123"/>
                <a:gd name="connsiteX1" fmla="*/ 1466662 w 5558828"/>
                <a:gd name="connsiteY1" fmla="*/ 1628389 h 2227123"/>
                <a:gd name="connsiteX2" fmla="*/ 3259247 w 5558828"/>
                <a:gd name="connsiteY2" fmla="*/ 1389326 h 2227123"/>
                <a:gd name="connsiteX3" fmla="*/ 5558828 w 5558828"/>
                <a:gd name="connsiteY3" fmla="*/ 0 h 2227123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259247 w 5640309"/>
                <a:gd name="connsiteY2" fmla="*/ 1434017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466662 w 5640309"/>
                <a:gd name="connsiteY1" fmla="*/ 1673080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069125 w 5640309"/>
                <a:gd name="connsiteY2" fmla="*/ 1541274 h 2271814"/>
                <a:gd name="connsiteX3" fmla="*/ 5640309 w 5640309"/>
                <a:gd name="connsiteY3" fmla="*/ 0 h 2271814"/>
                <a:gd name="connsiteX0" fmla="*/ 0 w 5640309"/>
                <a:gd name="connsiteY0" fmla="*/ 2271814 h 2271814"/>
                <a:gd name="connsiteX1" fmla="*/ 1312753 w 5640309"/>
                <a:gd name="connsiteY1" fmla="*/ 1753522 h 2271814"/>
                <a:gd name="connsiteX2" fmla="*/ 3223034 w 5640309"/>
                <a:gd name="connsiteY2" fmla="*/ 1487645 h 2271814"/>
                <a:gd name="connsiteX3" fmla="*/ 5640309 w 5640309"/>
                <a:gd name="connsiteY3" fmla="*/ 0 h 2271814"/>
                <a:gd name="connsiteX0" fmla="*/ 0 w 5631256"/>
                <a:gd name="connsiteY0" fmla="*/ 2781284 h 2781284"/>
                <a:gd name="connsiteX1" fmla="*/ 1303700 w 5631256"/>
                <a:gd name="connsiteY1" fmla="*/ 1753522 h 2781284"/>
                <a:gd name="connsiteX2" fmla="*/ 3213981 w 5631256"/>
                <a:gd name="connsiteY2" fmla="*/ 1487645 h 2781284"/>
                <a:gd name="connsiteX3" fmla="*/ 5631256 w 5631256"/>
                <a:gd name="connsiteY3" fmla="*/ 0 h 2781284"/>
                <a:gd name="connsiteX0" fmla="*/ 0 w 5631256"/>
                <a:gd name="connsiteY0" fmla="*/ 2781284 h 3322994"/>
                <a:gd name="connsiteX1" fmla="*/ 1376128 w 5631256"/>
                <a:gd name="connsiteY1" fmla="*/ 3290870 h 3322994"/>
                <a:gd name="connsiteX2" fmla="*/ 3213981 w 5631256"/>
                <a:gd name="connsiteY2" fmla="*/ 1487645 h 3322994"/>
                <a:gd name="connsiteX3" fmla="*/ 5631256 w 5631256"/>
                <a:gd name="connsiteY3" fmla="*/ 0 h 3322994"/>
                <a:gd name="connsiteX0" fmla="*/ 0 w 5631256"/>
                <a:gd name="connsiteY0" fmla="*/ 2781284 h 3308751"/>
                <a:gd name="connsiteX1" fmla="*/ 1376128 w 5631256"/>
                <a:gd name="connsiteY1" fmla="*/ 3290870 h 3308751"/>
                <a:gd name="connsiteX2" fmla="*/ 3213981 w 5631256"/>
                <a:gd name="connsiteY2" fmla="*/ 1487645 h 3308751"/>
                <a:gd name="connsiteX3" fmla="*/ 5631256 w 5631256"/>
                <a:gd name="connsiteY3" fmla="*/ 0 h 3308751"/>
                <a:gd name="connsiteX0" fmla="*/ 0 w 5631256"/>
                <a:gd name="connsiteY0" fmla="*/ 2781284 h 3329281"/>
                <a:gd name="connsiteX1" fmla="*/ 1376128 w 5631256"/>
                <a:gd name="connsiteY1" fmla="*/ 3290870 h 3329281"/>
                <a:gd name="connsiteX2" fmla="*/ 3213981 w 5631256"/>
                <a:gd name="connsiteY2" fmla="*/ 1487645 h 3329281"/>
                <a:gd name="connsiteX3" fmla="*/ 5631256 w 5631256"/>
                <a:gd name="connsiteY3" fmla="*/ 0 h 3329281"/>
                <a:gd name="connsiteX0" fmla="*/ 0 w 5631256"/>
                <a:gd name="connsiteY0" fmla="*/ 2781284 h 3201745"/>
                <a:gd name="connsiteX1" fmla="*/ 1656785 w 5631256"/>
                <a:gd name="connsiteY1" fmla="*/ 3147861 h 3201745"/>
                <a:gd name="connsiteX2" fmla="*/ 3213981 w 5631256"/>
                <a:gd name="connsiteY2" fmla="*/ 1487645 h 3201745"/>
                <a:gd name="connsiteX3" fmla="*/ 5631256 w 5631256"/>
                <a:gd name="connsiteY3" fmla="*/ 0 h 3201745"/>
                <a:gd name="connsiteX0" fmla="*/ 0 w 5631256"/>
                <a:gd name="connsiteY0" fmla="*/ 2781284 h 3036625"/>
                <a:gd name="connsiteX1" fmla="*/ 2109459 w 5631256"/>
                <a:gd name="connsiteY1" fmla="*/ 2924409 h 3036625"/>
                <a:gd name="connsiteX2" fmla="*/ 3213981 w 5631256"/>
                <a:gd name="connsiteY2" fmla="*/ 1487645 h 3036625"/>
                <a:gd name="connsiteX3" fmla="*/ 5631256 w 5631256"/>
                <a:gd name="connsiteY3" fmla="*/ 0 h 3036625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068497"/>
                <a:gd name="connsiteX1" fmla="*/ 2109459 w 5631256"/>
                <a:gd name="connsiteY1" fmla="*/ 2924409 h 3068497"/>
                <a:gd name="connsiteX2" fmla="*/ 3431264 w 5631256"/>
                <a:gd name="connsiteY2" fmla="*/ 1407203 h 3068497"/>
                <a:gd name="connsiteX3" fmla="*/ 5631256 w 5631256"/>
                <a:gd name="connsiteY3" fmla="*/ 0 h 3068497"/>
                <a:gd name="connsiteX0" fmla="*/ 0 w 5631256"/>
                <a:gd name="connsiteY0" fmla="*/ 2781284 h 3233875"/>
                <a:gd name="connsiteX1" fmla="*/ 1548144 w 5631256"/>
                <a:gd name="connsiteY1" fmla="*/ 3147861 h 3233875"/>
                <a:gd name="connsiteX2" fmla="*/ 3431264 w 5631256"/>
                <a:gd name="connsiteY2" fmla="*/ 1407203 h 3233875"/>
                <a:gd name="connsiteX3" fmla="*/ 5631256 w 5631256"/>
                <a:gd name="connsiteY3" fmla="*/ 0 h 3233875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19281"/>
                <a:gd name="connsiteX1" fmla="*/ 1548144 w 5631256"/>
                <a:gd name="connsiteY1" fmla="*/ 3147861 h 3219281"/>
                <a:gd name="connsiteX2" fmla="*/ 3558012 w 5631256"/>
                <a:gd name="connsiteY2" fmla="*/ 1612778 h 3219281"/>
                <a:gd name="connsiteX3" fmla="*/ 5631256 w 5631256"/>
                <a:gd name="connsiteY3" fmla="*/ 0 h 3219281"/>
                <a:gd name="connsiteX0" fmla="*/ 0 w 5631256"/>
                <a:gd name="connsiteY0" fmla="*/ 2781284 h 3226812"/>
                <a:gd name="connsiteX1" fmla="*/ 1665839 w 5631256"/>
                <a:gd name="connsiteY1" fmla="*/ 3156800 h 3226812"/>
                <a:gd name="connsiteX2" fmla="*/ 3558012 w 5631256"/>
                <a:gd name="connsiteY2" fmla="*/ 1612778 h 3226812"/>
                <a:gd name="connsiteX3" fmla="*/ 5631256 w 5631256"/>
                <a:gd name="connsiteY3" fmla="*/ 0 h 3226812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31256"/>
                <a:gd name="connsiteY0" fmla="*/ 2781284 h 3236258"/>
                <a:gd name="connsiteX1" fmla="*/ 1665839 w 5631256"/>
                <a:gd name="connsiteY1" fmla="*/ 3156800 h 3236258"/>
                <a:gd name="connsiteX2" fmla="*/ 3449370 w 5631256"/>
                <a:gd name="connsiteY2" fmla="*/ 1478707 h 3236258"/>
                <a:gd name="connsiteX3" fmla="*/ 5631256 w 5631256"/>
                <a:gd name="connsiteY3" fmla="*/ 0 h 3236258"/>
                <a:gd name="connsiteX0" fmla="*/ 0 w 5658416"/>
                <a:gd name="connsiteY0" fmla="*/ 2611461 h 3205085"/>
                <a:gd name="connsiteX1" fmla="*/ 1692999 w 5658416"/>
                <a:gd name="connsiteY1" fmla="*/ 3156800 h 3205085"/>
                <a:gd name="connsiteX2" fmla="*/ 3476530 w 5658416"/>
                <a:gd name="connsiteY2" fmla="*/ 1478707 h 3205085"/>
                <a:gd name="connsiteX3" fmla="*/ 5658416 w 5658416"/>
                <a:gd name="connsiteY3" fmla="*/ 0 h 3205085"/>
                <a:gd name="connsiteX0" fmla="*/ 0 w 5694629"/>
                <a:gd name="connsiteY0" fmla="*/ 1136596 h 1730220"/>
                <a:gd name="connsiteX1" fmla="*/ 1692999 w 5694629"/>
                <a:gd name="connsiteY1" fmla="*/ 1681935 h 1730220"/>
                <a:gd name="connsiteX2" fmla="*/ 3476530 w 5694629"/>
                <a:gd name="connsiteY2" fmla="*/ 3842 h 1730220"/>
                <a:gd name="connsiteX3" fmla="*/ 5694629 w 5694629"/>
                <a:gd name="connsiteY3" fmla="*/ 1143991 h 1730220"/>
                <a:gd name="connsiteX0" fmla="*/ 0 w 5694629"/>
                <a:gd name="connsiteY0" fmla="*/ 0 h 614322"/>
                <a:gd name="connsiteX1" fmla="*/ 1692999 w 5694629"/>
                <a:gd name="connsiteY1" fmla="*/ 545339 h 614322"/>
                <a:gd name="connsiteX2" fmla="*/ 4327555 w 5694629"/>
                <a:gd name="connsiteY2" fmla="*/ 547605 h 614322"/>
                <a:gd name="connsiteX3" fmla="*/ 5694629 w 5694629"/>
                <a:gd name="connsiteY3" fmla="*/ 7395 h 614322"/>
                <a:gd name="connsiteX0" fmla="*/ 0 w 5694629"/>
                <a:gd name="connsiteY0" fmla="*/ 0 h 745649"/>
                <a:gd name="connsiteX1" fmla="*/ 1692999 w 5694629"/>
                <a:gd name="connsiteY1" fmla="*/ 545339 h 745649"/>
                <a:gd name="connsiteX2" fmla="*/ 4010684 w 5694629"/>
                <a:gd name="connsiteY2" fmla="*/ 717429 h 745649"/>
                <a:gd name="connsiteX3" fmla="*/ 5694629 w 5694629"/>
                <a:gd name="connsiteY3" fmla="*/ 7395 h 74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4629" h="745649">
                  <a:moveTo>
                    <a:pt x="0" y="0"/>
                  </a:moveTo>
                  <a:cubicBezTo>
                    <a:pt x="671466" y="330841"/>
                    <a:pt x="1024552" y="425768"/>
                    <a:pt x="1692999" y="545339"/>
                  </a:cubicBezTo>
                  <a:cubicBezTo>
                    <a:pt x="2361446" y="664911"/>
                    <a:pt x="3343746" y="807086"/>
                    <a:pt x="4010684" y="717429"/>
                  </a:cubicBezTo>
                  <a:cubicBezTo>
                    <a:pt x="4677622" y="627772"/>
                    <a:pt x="5037497" y="289677"/>
                    <a:pt x="5694629" y="739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9" name="TextBox 438"/>
          <p:cNvSpPr txBox="1"/>
          <p:nvPr/>
        </p:nvSpPr>
        <p:spPr>
          <a:xfrm>
            <a:off x="5853039" y="118947"/>
            <a:ext cx="5960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Objective?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App: Min. </a:t>
            </a:r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avg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FCT, co-flow completion time, delays, retransmits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Net: Share the network fairly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40" name="Rounded Rectangle 439"/>
          <p:cNvSpPr/>
          <p:nvPr/>
        </p:nvSpPr>
        <p:spPr>
          <a:xfrm>
            <a:off x="1985760" y="200686"/>
            <a:ext cx="3424440" cy="14757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DC transport = </a:t>
            </a: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Flow scheduling on giant switch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3429001" y="2407451"/>
            <a:ext cx="4971603" cy="4214747"/>
            <a:chOff x="1905000" y="2407450"/>
            <a:chExt cx="4971603" cy="4214747"/>
          </a:xfrm>
        </p:grpSpPr>
        <p:cxnSp>
          <p:nvCxnSpPr>
            <p:cNvPr id="246" name="Straight Arrow Connector 245"/>
            <p:cNvCxnSpPr/>
            <p:nvPr/>
          </p:nvCxnSpPr>
          <p:spPr>
            <a:xfrm flipH="1" flipV="1">
              <a:off x="2066581" y="2970592"/>
              <a:ext cx="1133820" cy="282060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 flipV="1">
              <a:off x="1905000" y="5168586"/>
              <a:ext cx="1295400" cy="63429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Arrow Connector 441"/>
            <p:cNvCxnSpPr/>
            <p:nvPr/>
          </p:nvCxnSpPr>
          <p:spPr>
            <a:xfrm flipV="1">
              <a:off x="5546035" y="2407450"/>
              <a:ext cx="1235765" cy="339542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Straight Arrow Connector 442"/>
            <p:cNvCxnSpPr/>
            <p:nvPr/>
          </p:nvCxnSpPr>
          <p:spPr>
            <a:xfrm flipV="1">
              <a:off x="5565962" y="4299775"/>
              <a:ext cx="1310641" cy="14914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Arrow Connector 443"/>
            <p:cNvCxnSpPr/>
            <p:nvPr/>
          </p:nvCxnSpPr>
          <p:spPr>
            <a:xfrm flipV="1">
              <a:off x="5565962" y="5293845"/>
              <a:ext cx="1215838" cy="5090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TextBox 243"/>
            <p:cNvSpPr txBox="1"/>
            <p:nvPr/>
          </p:nvSpPr>
          <p:spPr>
            <a:xfrm>
              <a:off x="2572197" y="5791200"/>
              <a:ext cx="3828603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Ingress, egress, </a:t>
              </a:r>
              <a:r>
                <a:rPr lang="en-US" sz="2400" b="1" dirty="0" smtClean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and core</a:t>
              </a:r>
              <a:endParaRPr lang="en-US" sz="24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endParaRPr>
            </a:p>
            <a:p>
              <a:pPr algn="ctr"/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capacity constraints</a:t>
              </a:r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828800" y="5725180"/>
            <a:ext cx="8382000" cy="523220"/>
            <a:chOff x="228600" y="1828800"/>
            <a:chExt cx="8382000" cy="523220"/>
          </a:xfrm>
        </p:grpSpPr>
        <p:sp>
          <p:nvSpPr>
            <p:cNvPr id="354" name="TextBox 353"/>
            <p:cNvSpPr txBox="1"/>
            <p:nvPr/>
          </p:nvSpPr>
          <p:spPr>
            <a:xfrm>
              <a:off x="22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TX</a:t>
              </a:r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7848600" y="1828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>
                      <a:lumMod val="50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RX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696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00"/>
    </mc:Choice>
    <mc:Fallback xmlns="">
      <p:transition xmlns:p14="http://schemas.microsoft.com/office/powerpoint/2010/main" spd="slow" advTm="53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1|56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11182</TotalTime>
  <Words>1062</Words>
  <Application>Microsoft Macintosh PowerPoint</Application>
  <PresentationFormat>Widescreen</PresentationFormat>
  <Paragraphs>292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Ayuthaya</vt:lpstr>
      <vt:lpstr>Calibri</vt:lpstr>
      <vt:lpstr>Helvetica</vt:lpstr>
      <vt:lpstr>Lucida Grande</vt:lpstr>
      <vt:lpstr>ＭＳ Ｐゴシック</vt:lpstr>
      <vt:lpstr>Times New Roman</vt:lpstr>
      <vt:lpstr>Verdana</vt:lpstr>
      <vt:lpstr>Wingdings</vt:lpstr>
      <vt:lpstr>Arial</vt:lpstr>
      <vt:lpstr>Office Theme</vt:lpstr>
      <vt:lpstr>PowerPoint Presentation</vt:lpstr>
      <vt:lpstr>Datacenter transport</vt:lpstr>
      <vt:lpstr>Low latency approaches</vt:lpstr>
      <vt:lpstr>Continuing problems</vt:lpstr>
      <vt:lpstr>Opportunity</vt:lpstr>
      <vt:lpstr>PowerPoint Presentation</vt:lpstr>
      <vt:lpstr>PowerPoint Presentation</vt:lpstr>
      <vt:lpstr>Building such a network is hard!</vt:lpstr>
      <vt:lpstr>PowerPoint Presentation</vt:lpstr>
      <vt:lpstr>Building such a network is hard!</vt:lpstr>
      <vt:lpstr>PowerPoint Presentation</vt:lpstr>
      <vt:lpstr>FastPass</vt:lpstr>
      <vt:lpstr>FastPass Goals</vt:lpstr>
      <vt:lpstr>Logically centralized arbiter</vt:lpstr>
      <vt:lpstr>Logically centralized arbiter</vt:lpstr>
      <vt:lpstr>Arbiter problem (1): Time slot allocation</vt:lpstr>
      <vt:lpstr>Arbiter problem (2): Path selection</vt:lpstr>
      <vt:lpstr>Can you solve (1) and (2) separately, or should we solve them together?</vt:lpstr>
      <vt:lpstr>Time slot allocation == Matching problem!</vt:lpstr>
      <vt:lpstr>Pipelined time slot allocation</vt:lpstr>
      <vt:lpstr>Time slot allocation: Meeting app goals</vt:lpstr>
      <vt:lpstr>Path selection</vt:lpstr>
      <vt:lpstr>Will the delay to start flows be an issue?</vt:lpstr>
      <vt:lpstr>Can endpoints transmit at the right time?</vt:lpstr>
      <vt:lpstr>Experimental results on Facebook rack</vt:lpstr>
      <vt:lpstr>Convergence to network share</vt:lpstr>
      <vt:lpstr>Discussion</vt:lpstr>
      <vt:lpstr>Acknowledgment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6878</cp:revision>
  <dcterms:created xsi:type="dcterms:W3CDTF">2018-09-05T17:47:04Z</dcterms:created>
  <dcterms:modified xsi:type="dcterms:W3CDTF">2018-11-05T12:41:33Z</dcterms:modified>
</cp:coreProperties>
</file>