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87" r:id="rId2"/>
    <p:sldId id="931" r:id="rId3"/>
    <p:sldId id="928" r:id="rId4"/>
    <p:sldId id="617" r:id="rId5"/>
    <p:sldId id="616" r:id="rId6"/>
    <p:sldId id="578" r:id="rId7"/>
    <p:sldId id="937" r:id="rId8"/>
    <p:sldId id="632" r:id="rId9"/>
    <p:sldId id="633" r:id="rId10"/>
    <p:sldId id="634" r:id="rId11"/>
    <p:sldId id="929" r:id="rId12"/>
    <p:sldId id="930" r:id="rId13"/>
    <p:sldId id="932" r:id="rId14"/>
    <p:sldId id="933" r:id="rId15"/>
    <p:sldId id="621" r:id="rId16"/>
    <p:sldId id="934" r:id="rId17"/>
    <p:sldId id="418" r:id="rId18"/>
    <p:sldId id="420" r:id="rId19"/>
    <p:sldId id="603" r:id="rId20"/>
    <p:sldId id="421" r:id="rId21"/>
    <p:sldId id="423" r:id="rId22"/>
    <p:sldId id="623" r:id="rId23"/>
    <p:sldId id="940" r:id="rId24"/>
    <p:sldId id="939" r:id="rId25"/>
    <p:sldId id="941" r:id="rId26"/>
    <p:sldId id="938" r:id="rId27"/>
    <p:sldId id="445" r:id="rId28"/>
    <p:sldId id="637" r:id="rId29"/>
    <p:sldId id="63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1"/>
    <p:restoredTop sz="94664"/>
  </p:normalViewPr>
  <p:slideViewPr>
    <p:cSldViewPr snapToGrid="0" snapToObjects="1">
      <p:cViewPr varScale="1">
        <p:scale>
          <a:sx n="139" d="100"/>
          <a:sy n="139" d="100"/>
        </p:scale>
        <p:origin x="19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Ordering &amp; Flow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C901B8-3955-C94A-B996-466D47CF5660}"/>
              </a:ext>
            </a:extLst>
          </p:cNvPr>
          <p:cNvCxnSpPr>
            <a:cxnSpLocks/>
          </p:cNvCxnSpPr>
          <p:nvPr/>
        </p:nvCxnSpPr>
        <p:spPr>
          <a:xfrm flipV="1">
            <a:off x="2342367" y="2192055"/>
            <a:ext cx="7515617" cy="1461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30C4D0-B57D-1344-8F3C-D06046950F26}"/>
              </a:ext>
            </a:extLst>
          </p:cNvPr>
          <p:cNvCxnSpPr>
            <a:cxnSpLocks/>
          </p:cNvCxnSpPr>
          <p:nvPr/>
        </p:nvCxnSpPr>
        <p:spPr>
          <a:xfrm>
            <a:off x="2342367" y="3246329"/>
            <a:ext cx="751561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A9ED89-A6E6-8843-9513-A2AC195C1DC7}"/>
              </a:ext>
            </a:extLst>
          </p:cNvPr>
          <p:cNvCxnSpPr/>
          <p:nvPr/>
        </p:nvCxnSpPr>
        <p:spPr>
          <a:xfrm>
            <a:off x="3444658" y="2192055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4D6C99-4C28-624C-8F6B-CD1A824D5171}"/>
              </a:ext>
            </a:extLst>
          </p:cNvPr>
          <p:cNvCxnSpPr/>
          <p:nvPr/>
        </p:nvCxnSpPr>
        <p:spPr>
          <a:xfrm>
            <a:off x="4599140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6B1B52-D3C5-6848-A48F-727387594A95}"/>
              </a:ext>
            </a:extLst>
          </p:cNvPr>
          <p:cNvCxnSpPr/>
          <p:nvPr/>
        </p:nvCxnSpPr>
        <p:spPr>
          <a:xfrm>
            <a:off x="567846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4E5E27F-B3EF-1D45-A693-56F9F8842AEB}"/>
              </a:ext>
            </a:extLst>
          </p:cNvPr>
          <p:cNvCxnSpPr/>
          <p:nvPr/>
        </p:nvCxnSpPr>
        <p:spPr>
          <a:xfrm>
            <a:off x="6770318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465F6F-ECD6-A041-A60E-2D4AB103B407}"/>
              </a:ext>
            </a:extLst>
          </p:cNvPr>
          <p:cNvCxnSpPr/>
          <p:nvPr/>
        </p:nvCxnSpPr>
        <p:spPr>
          <a:xfrm>
            <a:off x="7849644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D2B7A-6BB5-4C4D-B8DD-C549CD4E6E25}"/>
              </a:ext>
            </a:extLst>
          </p:cNvPr>
          <p:cNvCxnSpPr/>
          <p:nvPr/>
        </p:nvCxnSpPr>
        <p:spPr>
          <a:xfrm>
            <a:off x="9004126" y="2206669"/>
            <a:ext cx="0" cy="10396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003922B-82BF-0144-86F3-6650A7ECA069}"/>
              </a:ext>
            </a:extLst>
          </p:cNvPr>
          <p:cNvSpPr txBox="1"/>
          <p:nvPr/>
        </p:nvSpPr>
        <p:spPr>
          <a:xfrm>
            <a:off x="1052186" y="2284494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251DE-C09A-EB49-8B7C-DD695FB0E61D}"/>
              </a:ext>
            </a:extLst>
          </p:cNvPr>
          <p:cNvSpPr txBox="1"/>
          <p:nvPr/>
        </p:nvSpPr>
        <p:spPr>
          <a:xfrm>
            <a:off x="10020822" y="2192055"/>
            <a:ext cx="111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 dirty="0">
                <a:latin typeface="Helvetica" pitchFamily="2" charset="0"/>
              </a:rPr>
              <a:t>…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F186A99-B361-F548-AE42-1745033EEAEE}"/>
              </a:ext>
            </a:extLst>
          </p:cNvPr>
          <p:cNvSpPr txBox="1"/>
          <p:nvPr/>
        </p:nvSpPr>
        <p:spPr>
          <a:xfrm>
            <a:off x="3814600" y="5635841"/>
            <a:ext cx="41851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 does a </a:t>
            </a:r>
            <a:r>
              <a:rPr lang="en-US" sz="3200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sz="3200" dirty="0">
                <a:latin typeface="Helvetica" pitchFamily="2" charset="0"/>
              </a:rPr>
              <a:t>()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37CCAFD-B3CC-9149-8D5A-80F4D5D9A6D5}"/>
              </a:ext>
            </a:extLst>
          </p:cNvPr>
          <p:cNvCxnSpPr/>
          <p:nvPr/>
        </p:nvCxnSpPr>
        <p:spPr>
          <a:xfrm>
            <a:off x="4184542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B3C09B-2D59-0045-B8C5-92D182D80D09}"/>
              </a:ext>
            </a:extLst>
          </p:cNvPr>
          <p:cNvCxnSpPr/>
          <p:nvPr/>
        </p:nvCxnSpPr>
        <p:spPr>
          <a:xfrm>
            <a:off x="3444658" y="3735092"/>
            <a:ext cx="7398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D2F0822-B8CF-A941-8EB4-13D2A6AFE2BF}"/>
              </a:ext>
            </a:extLst>
          </p:cNvPr>
          <p:cNvCxnSpPr/>
          <p:nvPr/>
        </p:nvCxnSpPr>
        <p:spPr>
          <a:xfrm>
            <a:off x="5293996" y="2249378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B1267D-A7E1-A348-B0C9-5319ED4EAC82}"/>
              </a:ext>
            </a:extLst>
          </p:cNvPr>
          <p:cNvCxnSpPr/>
          <p:nvPr/>
        </p:nvCxnSpPr>
        <p:spPr>
          <a:xfrm>
            <a:off x="7926887" y="2206669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CF16C1-B565-3845-A900-540237522E55}"/>
              </a:ext>
            </a:extLst>
          </p:cNvPr>
          <p:cNvCxnSpPr>
            <a:cxnSpLocks/>
          </p:cNvCxnSpPr>
          <p:nvPr/>
        </p:nvCxnSpPr>
        <p:spPr>
          <a:xfrm>
            <a:off x="4229198" y="3735092"/>
            <a:ext cx="106479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2D3B23-E9D4-8F48-97BD-E771971D594E}"/>
              </a:ext>
            </a:extLst>
          </p:cNvPr>
          <p:cNvCxnSpPr/>
          <p:nvPr/>
        </p:nvCxnSpPr>
        <p:spPr>
          <a:xfrm>
            <a:off x="9066118" y="2190287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4183FFF-C30D-524B-83FD-B31B127E76C3}"/>
              </a:ext>
            </a:extLst>
          </p:cNvPr>
          <p:cNvCxnSpPr>
            <a:cxnSpLocks/>
          </p:cNvCxnSpPr>
          <p:nvPr/>
        </p:nvCxnSpPr>
        <p:spPr>
          <a:xfrm>
            <a:off x="7849644" y="3735092"/>
            <a:ext cx="115448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C196A61-95A5-8F4E-B87A-E66131EF2C8B}"/>
              </a:ext>
            </a:extLst>
          </p:cNvPr>
          <p:cNvCxnSpPr/>
          <p:nvPr/>
        </p:nvCxnSpPr>
        <p:spPr>
          <a:xfrm>
            <a:off x="3510685" y="2221283"/>
            <a:ext cx="0" cy="1025046"/>
          </a:xfrm>
          <a:prstGeom prst="line">
            <a:avLst/>
          </a:prstGeom>
          <a:ln w="1016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F0BDAA0-2BD3-1B4E-A768-DDD34B8EB61F}"/>
              </a:ext>
            </a:extLst>
          </p:cNvPr>
          <p:cNvSpPr txBox="1"/>
          <p:nvPr/>
        </p:nvSpPr>
        <p:spPr>
          <a:xfrm>
            <a:off x="3269752" y="3915195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1st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CE614-2E16-AB47-BFFB-640F6D3B2CFD}"/>
              </a:ext>
            </a:extLst>
          </p:cNvPr>
          <p:cNvSpPr txBox="1"/>
          <p:nvPr/>
        </p:nvSpPr>
        <p:spPr>
          <a:xfrm>
            <a:off x="4229198" y="3915194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2nd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C063116-8DDB-E540-954B-596634476BB6}"/>
              </a:ext>
            </a:extLst>
          </p:cNvPr>
          <p:cNvSpPr txBox="1"/>
          <p:nvPr/>
        </p:nvSpPr>
        <p:spPr>
          <a:xfrm>
            <a:off x="6057235" y="3949849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3rd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AF950D-2F84-CF47-80B9-D2ADCAAFA438}"/>
              </a:ext>
            </a:extLst>
          </p:cNvPr>
          <p:cNvSpPr txBox="1"/>
          <p:nvPr/>
        </p:nvSpPr>
        <p:spPr>
          <a:xfrm>
            <a:off x="7814222" y="4010910"/>
            <a:ext cx="1089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4th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D3E18730-1A1E-554C-BEC0-EECDA1205E58}"/>
              </a:ext>
            </a:extLst>
          </p:cNvPr>
          <p:cNvSpPr/>
          <p:nvPr/>
        </p:nvSpPr>
        <p:spPr>
          <a:xfrm>
            <a:off x="2782533" y="3363132"/>
            <a:ext cx="1355514" cy="2417736"/>
          </a:xfrm>
          <a:custGeom>
            <a:avLst/>
            <a:gdLst>
              <a:gd name="connsiteX0" fmla="*/ 642592 w 1355514"/>
              <a:gd name="connsiteY0" fmla="*/ 0 h 2417736"/>
              <a:gd name="connsiteX1" fmla="*/ 22660 w 1355514"/>
              <a:gd name="connsiteY1" fmla="*/ 1193370 h 2417736"/>
              <a:gd name="connsiteX2" fmla="*/ 1355514 w 1355514"/>
              <a:gd name="connsiteY2" fmla="*/ 2417736 h 241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514" h="2417736">
                <a:moveTo>
                  <a:pt x="642592" y="0"/>
                </a:moveTo>
                <a:cubicBezTo>
                  <a:pt x="273216" y="395207"/>
                  <a:pt x="-96160" y="790414"/>
                  <a:pt x="22660" y="1193370"/>
                </a:cubicBezTo>
                <a:cubicBezTo>
                  <a:pt x="141480" y="1596326"/>
                  <a:pt x="748497" y="2007031"/>
                  <a:pt x="1355514" y="2417736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7691191-B4DB-7B4C-A01A-8AD00DC9A4B6}"/>
              </a:ext>
            </a:extLst>
          </p:cNvPr>
          <p:cNvSpPr/>
          <p:nvPr/>
        </p:nvSpPr>
        <p:spPr>
          <a:xfrm>
            <a:off x="4169044" y="3332136"/>
            <a:ext cx="604434" cy="2278250"/>
          </a:xfrm>
          <a:custGeom>
            <a:avLst/>
            <a:gdLst>
              <a:gd name="connsiteX0" fmla="*/ 0 w 604434"/>
              <a:gd name="connsiteY0" fmla="*/ 0 h 2278250"/>
              <a:gd name="connsiteX1" fmla="*/ 185980 w 604434"/>
              <a:gd name="connsiteY1" fmla="*/ 1673817 h 2278250"/>
              <a:gd name="connsiteX2" fmla="*/ 604434 w 604434"/>
              <a:gd name="connsiteY2" fmla="*/ 2278250 h 2278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434" h="2278250">
                <a:moveTo>
                  <a:pt x="0" y="0"/>
                </a:moveTo>
                <a:cubicBezTo>
                  <a:pt x="42620" y="647054"/>
                  <a:pt x="85241" y="1294109"/>
                  <a:pt x="185980" y="1673817"/>
                </a:cubicBezTo>
                <a:cubicBezTo>
                  <a:pt x="286719" y="2053525"/>
                  <a:pt x="445576" y="2165887"/>
                  <a:pt x="604434" y="227825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C3FB5F86-2212-CE4C-8DA1-4475EF846612}"/>
              </a:ext>
            </a:extLst>
          </p:cNvPr>
          <p:cNvSpPr/>
          <p:nvPr/>
        </p:nvSpPr>
        <p:spPr>
          <a:xfrm>
            <a:off x="5331417" y="3378631"/>
            <a:ext cx="278969" cy="2200759"/>
          </a:xfrm>
          <a:custGeom>
            <a:avLst/>
            <a:gdLst>
              <a:gd name="connsiteX0" fmla="*/ 0 w 278969"/>
              <a:gd name="connsiteY0" fmla="*/ 0 h 2200759"/>
              <a:gd name="connsiteX1" fmla="*/ 139485 w 278969"/>
              <a:gd name="connsiteY1" fmla="*/ 1441342 h 2200759"/>
              <a:gd name="connsiteX2" fmla="*/ 278969 w 278969"/>
              <a:gd name="connsiteY2" fmla="*/ 2200759 h 220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8969" h="2200759">
                <a:moveTo>
                  <a:pt x="0" y="0"/>
                </a:moveTo>
                <a:cubicBezTo>
                  <a:pt x="46495" y="537274"/>
                  <a:pt x="92990" y="1074549"/>
                  <a:pt x="139485" y="1441342"/>
                </a:cubicBezTo>
                <a:cubicBezTo>
                  <a:pt x="185980" y="1808135"/>
                  <a:pt x="232474" y="2004447"/>
                  <a:pt x="278969" y="2200759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30FAB656-0326-7143-BEAA-3FDDB8BC850D}"/>
              </a:ext>
            </a:extLst>
          </p:cNvPr>
          <p:cNvSpPr/>
          <p:nvPr/>
        </p:nvSpPr>
        <p:spPr>
          <a:xfrm>
            <a:off x="6494285" y="3378631"/>
            <a:ext cx="1441342" cy="2200760"/>
          </a:xfrm>
          <a:custGeom>
            <a:avLst/>
            <a:gdLst>
              <a:gd name="connsiteX0" fmla="*/ 1441342 w 1441342"/>
              <a:gd name="connsiteY0" fmla="*/ 0 h 2200760"/>
              <a:gd name="connsiteX1" fmla="*/ 929898 w 1441342"/>
              <a:gd name="connsiteY1" fmla="*/ 1472339 h 2200760"/>
              <a:gd name="connsiteX2" fmla="*/ 0 w 1441342"/>
              <a:gd name="connsiteY2" fmla="*/ 2200760 h 220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1342" h="2200760">
                <a:moveTo>
                  <a:pt x="1441342" y="0"/>
                </a:moveTo>
                <a:cubicBezTo>
                  <a:pt x="1305732" y="552773"/>
                  <a:pt x="1170122" y="1105546"/>
                  <a:pt x="929898" y="1472339"/>
                </a:cubicBezTo>
                <a:cubicBezTo>
                  <a:pt x="689674" y="1839132"/>
                  <a:pt x="344837" y="2019946"/>
                  <a:pt x="0" y="2200760"/>
                </a:cubicBezTo>
              </a:path>
            </a:pathLst>
          </a:custGeom>
          <a:noFill/>
          <a:ln w="50800">
            <a:solidFill>
              <a:schemeClr val="bg2">
                <a:lumMod val="5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A98FD7A-F659-8546-9828-B11A6494D094}"/>
              </a:ext>
            </a:extLst>
          </p:cNvPr>
          <p:cNvCxnSpPr>
            <a:cxnSpLocks/>
          </p:cNvCxnSpPr>
          <p:nvPr/>
        </p:nvCxnSpPr>
        <p:spPr>
          <a:xfrm>
            <a:off x="5363157" y="3735092"/>
            <a:ext cx="248648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6C0268B-A64D-6A42-A49B-CB8BF7581781}"/>
              </a:ext>
            </a:extLst>
          </p:cNvPr>
          <p:cNvSpPr txBox="1"/>
          <p:nvPr/>
        </p:nvSpPr>
        <p:spPr>
          <a:xfrm>
            <a:off x="9059537" y="4238359"/>
            <a:ext cx="31105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 </a:t>
            </a:r>
            <a:r>
              <a:rPr lang="en-US" sz="2400" dirty="0">
                <a:latin typeface="Helvetica" pitchFamily="2" charset="0"/>
              </a:rPr>
              <a:t>call may return a part of a packet, a full packet, or parts of multiple packets (in order).</a:t>
            </a:r>
          </a:p>
        </p:txBody>
      </p:sp>
    </p:spTree>
    <p:extLst>
      <p:ext uri="{BB962C8B-B14F-4D97-AF65-F5344CB8AC3E}">
        <p14:creationId xmlns:p14="http://schemas.microsoft.com/office/powerpoint/2010/main" val="239401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9" grpId="0"/>
      <p:bldP spid="50" grpId="0"/>
      <p:bldP spid="51" grpId="0"/>
      <p:bldP spid="52" grpId="0" animBg="1"/>
      <p:bldP spid="53" grpId="0" animBg="1"/>
      <p:bldP spid="54" grpId="0" animBg="1"/>
      <p:bldP spid="55" grpId="0" animBg="1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28248" y="23069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Buffering and Ordering in TCP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3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61C6-CA85-7A49-8902-8ABCE2A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Buffers at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3F0B-602F-DE4F-A986-5B7FDF741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8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1041-EC4D-5A47-B739-7EB0A7F4C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3379" cy="1325563"/>
          </a:xfrm>
        </p:spPr>
        <p:txBody>
          <a:bodyPr/>
          <a:lstStyle/>
          <a:p>
            <a:r>
              <a:rPr lang="en-US" dirty="0"/>
              <a:t>Sockets need receive-side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C438-AD85-114C-A0C1-6DF95B276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93378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TCP uses selective repeat, the receiver must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data that is received after loss:</a:t>
            </a:r>
          </a:p>
          <a:p>
            <a:pPr lvl="1"/>
            <a:r>
              <a:rPr lang="en-US" dirty="0"/>
              <a:t>e.g., hold packets so that only the “holes” (due to loss) need to be filled in later, without having to retransmit packets that were received successfully</a:t>
            </a:r>
          </a:p>
          <a:p>
            <a:pPr lvl="1"/>
            <a:endParaRPr lang="en-US" dirty="0"/>
          </a:p>
          <a:p>
            <a:r>
              <a:rPr lang="en-US" dirty="0"/>
              <a:t>Apps read from the receive-side socket buffer when you do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dirty="0"/>
              <a:t>call.</a:t>
            </a:r>
          </a:p>
          <a:p>
            <a:endParaRPr lang="en-US" dirty="0"/>
          </a:p>
          <a:p>
            <a:r>
              <a:rPr lang="en-US" dirty="0"/>
              <a:t>Even if data is always reliably received, applications may not always read the data immediately</a:t>
            </a:r>
          </a:p>
          <a:p>
            <a:pPr lvl="1"/>
            <a:r>
              <a:rPr lang="en-US" dirty="0"/>
              <a:t>What if you invoked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 </a:t>
            </a:r>
            <a:r>
              <a:rPr lang="en-US" dirty="0"/>
              <a:t>in your program infrequently (or never)?</a:t>
            </a:r>
          </a:p>
          <a:p>
            <a:pPr lvl="1"/>
            <a:r>
              <a:rPr lang="en-US" dirty="0"/>
              <a:t>For the same reason, UDP sockets also have receive-side buffers</a:t>
            </a:r>
          </a:p>
        </p:txBody>
      </p:sp>
    </p:spTree>
    <p:extLst>
      <p:ext uri="{BB962C8B-B14F-4D97-AF65-F5344CB8AC3E}">
        <p14:creationId xmlns:p14="http://schemas.microsoft.com/office/powerpoint/2010/main" val="42019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app’s interaction with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Upon reception of data, the receiver’s TCP stack deposits the data in the receive-side socket buffer</a:t>
            </a:r>
          </a:p>
          <a:p>
            <a:endParaRPr lang="en-US" dirty="0"/>
          </a:p>
          <a:p>
            <a:r>
              <a:rPr lang="en-US" dirty="0"/>
              <a:t>An app with a TCP socket reads from the TCP receive socket buffer</a:t>
            </a:r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()</a:t>
            </a:r>
          </a:p>
          <a:p>
            <a:endParaRPr lang="en-US" dirty="0"/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8257" y="5800664"/>
            <a:ext cx="29264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TCP interaction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6135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F79-8918-B845-84F6-75FF3FC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4621" cy="1325563"/>
          </a:xfrm>
        </p:spPr>
        <p:txBody>
          <a:bodyPr/>
          <a:lstStyle/>
          <a:p>
            <a:r>
              <a:rPr lang="en-US" dirty="0"/>
              <a:t>Sockets need send-side memory buffers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F13A-C56A-3143-878F-BBC81DE0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67600" cy="4829175"/>
          </a:xfrm>
        </p:spPr>
        <p:txBody>
          <a:bodyPr>
            <a:normAutofit/>
          </a:bodyPr>
          <a:lstStyle/>
          <a:p>
            <a:r>
              <a:rPr lang="en-US" dirty="0"/>
              <a:t>The possibility of </a:t>
            </a:r>
            <a:r>
              <a:rPr lang="en-US" dirty="0">
                <a:solidFill>
                  <a:srgbClr val="C00000"/>
                </a:solidFill>
              </a:rPr>
              <a:t>packet retransmission </a:t>
            </a:r>
            <a:r>
              <a:rPr lang="en-US" dirty="0"/>
              <a:t>in the future means that data can’t be immediately discarded from the sender once transmitted. </a:t>
            </a:r>
          </a:p>
          <a:p>
            <a:endParaRPr lang="en-US" dirty="0"/>
          </a:p>
          <a:p>
            <a:r>
              <a:rPr lang="en-US" dirty="0"/>
              <a:t>App has issued </a:t>
            </a:r>
            <a:r>
              <a:rPr lang="en-US" dirty="0">
                <a:latin typeface="Courier" pitchFamily="2" charset="0"/>
              </a:rPr>
              <a:t>send()</a:t>
            </a:r>
            <a:r>
              <a:rPr lang="en-US" dirty="0"/>
              <a:t> and moved on; TCP stack must buffer this data</a:t>
            </a:r>
          </a:p>
          <a:p>
            <a:endParaRPr lang="en-US" dirty="0"/>
          </a:p>
          <a:p>
            <a:r>
              <a:rPr lang="en-US" dirty="0"/>
              <a:t>Transport layer must wait for ACK of a piece of data before reclaiming (freeing) the memory for that data.</a:t>
            </a:r>
          </a:p>
          <a:p>
            <a:endParaRPr lang="en-US" dirty="0"/>
          </a:p>
        </p:txBody>
      </p:sp>
      <p:sp>
        <p:nvSpPr>
          <p:cNvPr id="4" name="Freeform 32">
            <a:extLst>
              <a:ext uri="{FF2B5EF4-FFF2-40B4-BE49-F238E27FC236}">
                <a16:creationId xmlns:a16="http://schemas.microsoft.com/office/drawing/2014/main" id="{1777A393-D7CA-234E-8C56-C3B0E0A479C0}"/>
              </a:ext>
            </a:extLst>
          </p:cNvPr>
          <p:cNvSpPr>
            <a:spLocks/>
          </p:cNvSpPr>
          <p:nvPr/>
        </p:nvSpPr>
        <p:spPr bwMode="auto">
          <a:xfrm>
            <a:off x="10868771" y="1582739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D263DE2-0DFF-A442-BA46-2F5BC1A94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1470" y="1690688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6" name="Oval 31">
            <a:extLst>
              <a:ext uri="{FF2B5EF4-FFF2-40B4-BE49-F238E27FC236}">
                <a16:creationId xmlns:a16="http://schemas.microsoft.com/office/drawing/2014/main" id="{F8130527-AEA0-F84B-A42A-7EEA37AB5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1220" y="1747838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7" name="Group 47">
            <a:extLst>
              <a:ext uri="{FF2B5EF4-FFF2-40B4-BE49-F238E27FC236}">
                <a16:creationId xmlns:a16="http://schemas.microsoft.com/office/drawing/2014/main" id="{93C6D9F2-AAD8-D14E-B43E-7034F1D3850D}"/>
              </a:ext>
            </a:extLst>
          </p:cNvPr>
          <p:cNvGrpSpPr>
            <a:grpSpLocks/>
          </p:cNvGrpSpPr>
          <p:nvPr/>
        </p:nvGrpSpPr>
        <p:grpSpPr bwMode="auto">
          <a:xfrm>
            <a:off x="8649446" y="2816226"/>
            <a:ext cx="1795463" cy="688975"/>
            <a:chOff x="1173" y="2345"/>
            <a:chExt cx="1131" cy="434"/>
          </a:xfrm>
        </p:grpSpPr>
        <p:sp>
          <p:nvSpPr>
            <p:cNvPr id="8" name="Rectangle 44">
              <a:extLst>
                <a:ext uri="{FF2B5EF4-FFF2-40B4-BE49-F238E27FC236}">
                  <a16:creationId xmlns:a16="http://schemas.microsoft.com/office/drawing/2014/main" id="{958304C7-2CF8-E543-AF13-71F1D0CFB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9" name="Text Box 46">
              <a:extLst>
                <a:ext uri="{FF2B5EF4-FFF2-40B4-BE49-F238E27FC236}">
                  <a16:creationId xmlns:a16="http://schemas.microsoft.com/office/drawing/2014/main" id="{6F6C3A91-A4AE-9146-8A9F-5A9E32275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2" y="2368"/>
              <a:ext cx="941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sender buffers</a:t>
              </a:r>
            </a:p>
          </p:txBody>
        </p:sp>
      </p:grpSp>
      <p:sp>
        <p:nvSpPr>
          <p:cNvPr id="10" name="Oval 48">
            <a:extLst>
              <a:ext uri="{FF2B5EF4-FFF2-40B4-BE49-F238E27FC236}">
                <a16:creationId xmlns:a16="http://schemas.microsoft.com/office/drawing/2014/main" id="{AA37B21A-6F2D-414C-983B-67F2E1AFD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7720" y="384016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1" name="Text Box 64">
            <a:extLst>
              <a:ext uri="{FF2B5EF4-FFF2-40B4-BE49-F238E27FC236}">
                <a16:creationId xmlns:a16="http://schemas.microsoft.com/office/drawing/2014/main" id="{AAF26565-B0D5-1A4B-B893-19F62035D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1009" y="3863975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2" name="Freeform 61">
            <a:extLst>
              <a:ext uri="{FF2B5EF4-FFF2-40B4-BE49-F238E27FC236}">
                <a16:creationId xmlns:a16="http://schemas.microsoft.com/office/drawing/2014/main" id="{E0D98C70-1C2A-E94D-9D56-A53FAB0E99FB}"/>
              </a:ext>
            </a:extLst>
          </p:cNvPr>
          <p:cNvSpPr>
            <a:spLocks/>
          </p:cNvSpPr>
          <p:nvPr/>
        </p:nvSpPr>
        <p:spPr bwMode="auto">
          <a:xfrm>
            <a:off x="9327309" y="3382964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Line 69">
            <a:extLst>
              <a:ext uri="{FF2B5EF4-FFF2-40B4-BE49-F238E27FC236}">
                <a16:creationId xmlns:a16="http://schemas.microsoft.com/office/drawing/2014/main" id="{72D03B9D-7024-6641-A0D2-51380B6B0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7820" y="27241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Freeform 63">
            <a:extLst>
              <a:ext uri="{FF2B5EF4-FFF2-40B4-BE49-F238E27FC236}">
                <a16:creationId xmlns:a16="http://schemas.microsoft.com/office/drawing/2014/main" id="{63C8B976-4EB7-1048-AF4F-650810ED4925}"/>
              </a:ext>
            </a:extLst>
          </p:cNvPr>
          <p:cNvSpPr>
            <a:spLocks/>
          </p:cNvSpPr>
          <p:nvPr/>
        </p:nvSpPr>
        <p:spPr bwMode="auto">
          <a:xfrm rot="10800000">
            <a:off x="9316196" y="2278063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Rectangle 86">
            <a:extLst>
              <a:ext uri="{FF2B5EF4-FFF2-40B4-BE49-F238E27FC236}">
                <a16:creationId xmlns:a16="http://schemas.microsoft.com/office/drawing/2014/main" id="{E820C040-4A52-094C-8376-309753010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2796" y="3584575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6" name="Text Box 103">
            <a:extLst>
              <a:ext uri="{FF2B5EF4-FFF2-40B4-BE49-F238E27FC236}">
                <a16:creationId xmlns:a16="http://schemas.microsoft.com/office/drawing/2014/main" id="{68ADD9C8-7914-6D43-B49D-FB0FBBDEE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0637" y="5969733"/>
            <a:ext cx="27982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 TCP interaction</a:t>
            </a:r>
          </a:p>
        </p:txBody>
      </p:sp>
      <p:sp>
        <p:nvSpPr>
          <p:cNvPr id="17" name="Text Box 116">
            <a:extLst>
              <a:ext uri="{FF2B5EF4-FFF2-40B4-BE49-F238E27FC236}">
                <a16:creationId xmlns:a16="http://schemas.microsoft.com/office/drawing/2014/main" id="{50FC299B-8557-8A47-9B7F-7050CBA2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2622" y="4550324"/>
            <a:ext cx="101983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to receiver</a:t>
            </a:r>
          </a:p>
        </p:txBody>
      </p:sp>
      <p:grpSp>
        <p:nvGrpSpPr>
          <p:cNvPr id="18" name="Group 124">
            <a:extLst>
              <a:ext uri="{FF2B5EF4-FFF2-40B4-BE49-F238E27FC236}">
                <a16:creationId xmlns:a16="http://schemas.microsoft.com/office/drawing/2014/main" id="{7EF78402-C6AB-BB43-BEB4-3DD8272FF2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02133" y="5094288"/>
            <a:ext cx="869950" cy="906462"/>
            <a:chOff x="-44" y="1473"/>
            <a:chExt cx="981" cy="1105"/>
          </a:xfrm>
        </p:grpSpPr>
        <p:pic>
          <p:nvPicPr>
            <p:cNvPr id="19" name="Picture 125" descr="desktop_computer_stylized_medium">
              <a:extLst>
                <a:ext uri="{FF2B5EF4-FFF2-40B4-BE49-F238E27FC236}">
                  <a16:creationId xmlns:a16="http://schemas.microsoft.com/office/drawing/2014/main" id="{FDEE5FF4-6263-1548-8B62-5DC6E75F84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59BEF92-5774-3A4A-9170-BDE56A4E53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A96473-5D5C-EB44-BF23-81C5EDD26FD2}"/>
              </a:ext>
            </a:extLst>
          </p:cNvPr>
          <p:cNvCxnSpPr/>
          <p:nvPr/>
        </p:nvCxnSpPr>
        <p:spPr>
          <a:xfrm>
            <a:off x="9407403" y="5047396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50C7AB4-5952-7B4B-A99E-383F1341A750}"/>
              </a:ext>
            </a:extLst>
          </p:cNvPr>
          <p:cNvCxnSpPr/>
          <p:nvPr/>
        </p:nvCxnSpPr>
        <p:spPr>
          <a:xfrm>
            <a:off x="9757509" y="503567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D242F3C-024B-BC43-B2A0-864385BDB315}"/>
              </a:ext>
            </a:extLst>
          </p:cNvPr>
          <p:cNvSpPr txBox="1"/>
          <p:nvPr/>
        </p:nvSpPr>
        <p:spPr>
          <a:xfrm>
            <a:off x="8434588" y="2318122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send()</a:t>
            </a:r>
          </a:p>
        </p:txBody>
      </p:sp>
    </p:spTree>
    <p:extLst>
      <p:ext uri="{BB962C8B-B14F-4D97-AF65-F5344CB8AC3E}">
        <p14:creationId xmlns:p14="http://schemas.microsoft.com/office/powerpoint/2010/main" val="24787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/>
      <p:bldP spid="12" grpId="0" animBg="1"/>
      <p:bldP spid="14" grpId="0" animBg="1"/>
      <p:bldP spid="15" grpId="0" animBg="1"/>
      <p:bldP spid="17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D788-8E65-C341-8B4B-C6BB2A3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13F8D-469A-2642-B3B8-4EB0A285E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application (i.e., receiving 1,2,4 through the </a:t>
            </a:r>
            <a:r>
              <a:rPr lang="en-US" dirty="0" err="1">
                <a:latin typeface="Courier" pitchFamily="2" charset="0"/>
              </a:rPr>
              <a:t>recv</a:t>
            </a:r>
            <a:r>
              <a:rPr lang="en-US" dirty="0">
                <a:latin typeface="Courier" pitchFamily="2" charset="0"/>
              </a:rPr>
              <a:t>()</a:t>
            </a:r>
            <a:r>
              <a:rPr lang="en-US" dirty="0"/>
              <a:t> call)?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28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527" y="1825624"/>
            <a:ext cx="8108879" cy="4879975"/>
          </a:xfrm>
        </p:spPr>
        <p:txBody>
          <a:bodyPr>
            <a:normAutofit/>
          </a:bodyPr>
          <a:lstStyle/>
          <a:p>
            <a:r>
              <a:rPr lang="en-US" dirty="0"/>
              <a:t>Reordering can happen for a few reasons:</a:t>
            </a:r>
          </a:p>
          <a:p>
            <a:pPr lvl="1"/>
            <a:r>
              <a:rPr lang="en-US" dirty="0"/>
              <a:t>Drops</a:t>
            </a:r>
          </a:p>
          <a:p>
            <a:pPr lvl="1"/>
            <a:r>
              <a:rPr lang="en-US" dirty="0"/>
              <a:t>Packets taking different paths through a network</a:t>
            </a:r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pushed it. </a:t>
            </a:r>
            <a:r>
              <a:rPr lang="en-US" dirty="0"/>
              <a:t>Ideas?</a:t>
            </a:r>
          </a:p>
          <a:p>
            <a:r>
              <a:rPr lang="en-US" dirty="0"/>
              <a:t>To implement ordered delivery, the receiver uses</a:t>
            </a:r>
          </a:p>
          <a:p>
            <a:pPr lvl="1"/>
            <a:r>
              <a:rPr lang="en-US" dirty="0"/>
              <a:t>Sequence numbers </a:t>
            </a:r>
          </a:p>
          <a:p>
            <a:pPr lvl="1"/>
            <a:r>
              <a:rPr lang="en-US" dirty="0"/>
              <a:t>Receiver socket buffer</a:t>
            </a:r>
          </a:p>
          <a:p>
            <a:r>
              <a:rPr lang="en-US" dirty="0"/>
              <a:t>We’ve already seen the use of these for reliability; but they can be used to order too!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8353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7441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90076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7202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4772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9324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90200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9904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9582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9904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9142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9548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6606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8656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100801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3067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100756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9051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5357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4072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9233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3448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006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4" grpId="0"/>
      <p:bldP spid="2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Receive-side app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146"/>
            <a:ext cx="6644671" cy="5032375"/>
          </a:xfrm>
        </p:spPr>
        <p:txBody>
          <a:bodyPr>
            <a:normAutofit/>
          </a:bodyPr>
          <a:lstStyle/>
          <a:p>
            <a:r>
              <a:rPr lang="en-US" dirty="0"/>
              <a:t>TCP receiver software only releases the data from the receive-side socket buffer to the application if:</a:t>
            </a:r>
          </a:p>
          <a:p>
            <a:endParaRPr lang="en-US" dirty="0"/>
          </a:p>
          <a:p>
            <a:pPr lvl="1"/>
            <a:r>
              <a:rPr lang="en-US" sz="2800" dirty="0"/>
              <a:t>the data is </a:t>
            </a:r>
            <a:r>
              <a:rPr lang="en-US" sz="2800" dirty="0">
                <a:solidFill>
                  <a:srgbClr val="C00000"/>
                </a:solidFill>
              </a:rPr>
              <a:t>in order </a:t>
            </a:r>
            <a:r>
              <a:rPr lang="en-US" sz="2800" dirty="0"/>
              <a:t>relative to all other data already read by the application</a:t>
            </a:r>
          </a:p>
          <a:p>
            <a:endParaRPr lang="en-US" dirty="0"/>
          </a:p>
          <a:p>
            <a:r>
              <a:rPr lang="en-US" dirty="0"/>
              <a:t>This process is called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</p:txBody>
      </p:sp>
      <p:sp>
        <p:nvSpPr>
          <p:cNvPr id="5" name="Freeform 32">
            <a:extLst>
              <a:ext uri="{FF2B5EF4-FFF2-40B4-BE49-F238E27FC236}">
                <a16:creationId xmlns:a16="http://schemas.microsoft.com/office/drawing/2014/main" id="{1758F573-E68B-A84B-A136-216A80A72173}"/>
              </a:ext>
            </a:extLst>
          </p:cNvPr>
          <p:cNvSpPr>
            <a:spLocks/>
          </p:cNvSpPr>
          <p:nvPr/>
        </p:nvSpPr>
        <p:spPr bwMode="auto">
          <a:xfrm>
            <a:off x="10360514" y="1413670"/>
            <a:ext cx="581025" cy="4206875"/>
          </a:xfrm>
          <a:custGeom>
            <a:avLst/>
            <a:gdLst>
              <a:gd name="T0" fmla="*/ 2147483646 w 366"/>
              <a:gd name="T1" fmla="*/ 2147483646 h 1284"/>
              <a:gd name="T2" fmla="*/ 2147483646 w 366"/>
              <a:gd name="T3" fmla="*/ 0 h 1284"/>
              <a:gd name="T4" fmla="*/ 0 w 366"/>
              <a:gd name="T5" fmla="*/ 2147483646 h 1284"/>
              <a:gd name="T6" fmla="*/ 2147483646 w 366"/>
              <a:gd name="T7" fmla="*/ 2147483646 h 1284"/>
              <a:gd name="T8" fmla="*/ 2147483646 w 366"/>
              <a:gd name="T9" fmla="*/ 2147483646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886F1A53-7AED-D44D-83B5-C40FEE818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3213" y="1521619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7" name="Oval 31">
            <a:extLst>
              <a:ext uri="{FF2B5EF4-FFF2-40B4-BE49-F238E27FC236}">
                <a16:creationId xmlns:a16="http://schemas.microsoft.com/office/drawing/2014/main" id="{F3086DB7-C245-C547-93F0-BA4B673D9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2963" y="1578769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Helvetica" pitchFamily="2" charset="0"/>
              </a:rPr>
              <a:t>application</a:t>
            </a:r>
          </a:p>
          <a:p>
            <a:r>
              <a:rPr lang="en-US" altLang="en-US">
                <a:latin typeface="Helvetica" pitchFamily="2" charset="0"/>
              </a:rPr>
              <a:t>process</a:t>
            </a:r>
          </a:p>
        </p:txBody>
      </p:sp>
      <p:grpSp>
        <p:nvGrpSpPr>
          <p:cNvPr id="8" name="Group 47">
            <a:extLst>
              <a:ext uri="{FF2B5EF4-FFF2-40B4-BE49-F238E27FC236}">
                <a16:creationId xmlns:a16="http://schemas.microsoft.com/office/drawing/2014/main" id="{B5F3CCE2-05AB-8F4C-8E8E-E2A62F9CB998}"/>
              </a:ext>
            </a:extLst>
          </p:cNvPr>
          <p:cNvGrpSpPr>
            <a:grpSpLocks/>
          </p:cNvGrpSpPr>
          <p:nvPr/>
        </p:nvGrpSpPr>
        <p:grpSpPr bwMode="auto">
          <a:xfrm>
            <a:off x="8141189" y="2647157"/>
            <a:ext cx="1795463" cy="688975"/>
            <a:chOff x="1173" y="2345"/>
            <a:chExt cx="1131" cy="434"/>
          </a:xfrm>
        </p:grpSpPr>
        <p:sp>
          <p:nvSpPr>
            <p:cNvPr id="9" name="Rectangle 44">
              <a:extLst>
                <a:ext uri="{FF2B5EF4-FFF2-40B4-BE49-F238E27FC236}">
                  <a16:creationId xmlns:a16="http://schemas.microsoft.com/office/drawing/2014/main" id="{9DB296F3-C5FE-4C4E-AE7D-3E19B5A69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46">
              <a:extLst>
                <a:ext uri="{FF2B5EF4-FFF2-40B4-BE49-F238E27FC236}">
                  <a16:creationId xmlns:a16="http://schemas.microsoft.com/office/drawing/2014/main" id="{35150531-3552-7348-8185-9AED8DC808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11" name="Oval 48">
            <a:extLst>
              <a:ext uri="{FF2B5EF4-FFF2-40B4-BE49-F238E27FC236}">
                <a16:creationId xmlns:a16="http://schemas.microsoft.com/office/drawing/2014/main" id="{2707E3CA-9C5F-6146-906D-AB57DC181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9463" y="3671094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2" name="Text Box 64">
            <a:extLst>
              <a:ext uri="{FF2B5EF4-FFF2-40B4-BE49-F238E27FC236}">
                <a16:creationId xmlns:a16="http://schemas.microsoft.com/office/drawing/2014/main" id="{6E499CE8-DE7E-9A4B-8240-CFB2B2FC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2752" y="3694906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5" name="Freeform 61">
            <a:extLst>
              <a:ext uri="{FF2B5EF4-FFF2-40B4-BE49-F238E27FC236}">
                <a16:creationId xmlns:a16="http://schemas.microsoft.com/office/drawing/2014/main" id="{7CA9465A-7008-514B-8F16-7326E66ACF22}"/>
              </a:ext>
            </a:extLst>
          </p:cNvPr>
          <p:cNvSpPr>
            <a:spLocks/>
          </p:cNvSpPr>
          <p:nvPr/>
        </p:nvSpPr>
        <p:spPr bwMode="auto">
          <a:xfrm>
            <a:off x="8819052" y="3213895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9">
            <a:extLst>
              <a:ext uri="{FF2B5EF4-FFF2-40B4-BE49-F238E27FC236}">
                <a16:creationId xmlns:a16="http://schemas.microsoft.com/office/drawing/2014/main" id="{7DA925BF-D65C-3A45-BCC0-F8C55192A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563" y="2555081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Freeform 63">
            <a:extLst>
              <a:ext uri="{FF2B5EF4-FFF2-40B4-BE49-F238E27FC236}">
                <a16:creationId xmlns:a16="http://schemas.microsoft.com/office/drawing/2014/main" id="{CBE0BCB5-7531-9D42-9372-2C6842CE1A28}"/>
              </a:ext>
            </a:extLst>
          </p:cNvPr>
          <p:cNvSpPr>
            <a:spLocks/>
          </p:cNvSpPr>
          <p:nvPr/>
        </p:nvSpPr>
        <p:spPr bwMode="auto">
          <a:xfrm rot="10800000">
            <a:off x="8807939" y="2108994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86">
            <a:extLst>
              <a:ext uri="{FF2B5EF4-FFF2-40B4-BE49-F238E27FC236}">
                <a16:creationId xmlns:a16="http://schemas.microsoft.com/office/drawing/2014/main" id="{EAA811A9-AC8A-1D41-AF48-758763B4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539" y="3415506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32" name="Text Box 103">
            <a:extLst>
              <a:ext uri="{FF2B5EF4-FFF2-40B4-BE49-F238E27FC236}">
                <a16:creationId xmlns:a16="http://schemas.microsoft.com/office/drawing/2014/main" id="{703FFB93-6E5C-B14B-85EC-CD808E11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5800664"/>
            <a:ext cx="27478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 protocol stack</a:t>
            </a:r>
          </a:p>
        </p:txBody>
      </p:sp>
      <p:sp>
        <p:nvSpPr>
          <p:cNvPr id="38" name="Text Box 116">
            <a:extLst>
              <a:ext uri="{FF2B5EF4-FFF2-40B4-BE49-F238E27FC236}">
                <a16:creationId xmlns:a16="http://schemas.microsoft.com/office/drawing/2014/main" id="{9B7D2294-7986-0A44-88E0-27E0DE5E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543" y="4381255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40" name="Group 124">
            <a:extLst>
              <a:ext uri="{FF2B5EF4-FFF2-40B4-BE49-F238E27FC236}">
                <a16:creationId xmlns:a16="http://schemas.microsoft.com/office/drawing/2014/main" id="{3FBB3F12-F705-8743-A0D3-E515DB7019C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93876" y="4925219"/>
            <a:ext cx="869950" cy="906462"/>
            <a:chOff x="-44" y="1473"/>
            <a:chExt cx="981" cy="1105"/>
          </a:xfrm>
        </p:grpSpPr>
        <p:pic>
          <p:nvPicPr>
            <p:cNvPr id="41" name="Picture 125" descr="desktop_computer_stylized_medium">
              <a:extLst>
                <a:ext uri="{FF2B5EF4-FFF2-40B4-BE49-F238E27FC236}">
                  <a16:creationId xmlns:a16="http://schemas.microsoft.com/office/drawing/2014/main" id="{BAF3362E-58BD-B64C-971C-DDDE05DFD7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126">
              <a:extLst>
                <a:ext uri="{FF2B5EF4-FFF2-40B4-BE49-F238E27FC236}">
                  <a16:creationId xmlns:a16="http://schemas.microsoft.com/office/drawing/2014/main" id="{D2A874E4-E03E-AE48-874B-FE1C36EC45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453EE9-8681-204A-BAD9-1EE0F0B64B6B}"/>
              </a:ext>
            </a:extLst>
          </p:cNvPr>
          <p:cNvCxnSpPr/>
          <p:nvPr/>
        </p:nvCxnSpPr>
        <p:spPr>
          <a:xfrm>
            <a:off x="8899146" y="4878327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4907B3-1A01-A149-A82F-1B893859F02E}"/>
              </a:ext>
            </a:extLst>
          </p:cNvPr>
          <p:cNvCxnSpPr/>
          <p:nvPr/>
        </p:nvCxnSpPr>
        <p:spPr>
          <a:xfrm>
            <a:off x="9249252" y="4866604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6A0483F-26CF-6149-8B36-38F17A6B6CA3}"/>
              </a:ext>
            </a:extLst>
          </p:cNvPr>
          <p:cNvSpPr txBox="1"/>
          <p:nvPr/>
        </p:nvSpPr>
        <p:spPr>
          <a:xfrm>
            <a:off x="9349277" y="2175669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854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5" grpId="0" animBg="1"/>
      <p:bldP spid="23" grpId="0" animBg="1"/>
      <p:bldP spid="29" grpId="0" animBg="1"/>
      <p:bldP spid="38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9FBA-7238-5B64-1AA8-167B27F5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Reliability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02F77-EE7A-E4BC-417B-0D6880262E14}"/>
              </a:ext>
            </a:extLst>
          </p:cNvPr>
          <p:cNvSpPr txBox="1"/>
          <p:nvPr/>
        </p:nvSpPr>
        <p:spPr>
          <a:xfrm>
            <a:off x="9810063" y="1690045"/>
            <a:ext cx="1938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Selective 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0C505-E78D-E68F-F6C5-9FCE13A9DA7C}"/>
              </a:ext>
            </a:extLst>
          </p:cNvPr>
          <p:cNvSpPr txBox="1"/>
          <p:nvPr/>
        </p:nvSpPr>
        <p:spPr>
          <a:xfrm>
            <a:off x="6366698" y="262423"/>
            <a:ext cx="3930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pkts after a drop?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E6A7DF-5A23-C03F-B3BA-26C01B0114D9}"/>
              </a:ext>
            </a:extLst>
          </p:cNvPr>
          <p:cNvCxnSpPr>
            <a:cxnSpLocks/>
          </p:cNvCxnSpPr>
          <p:nvPr/>
        </p:nvCxnSpPr>
        <p:spPr>
          <a:xfrm flipH="1">
            <a:off x="6415941" y="777944"/>
            <a:ext cx="437108" cy="3088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2133992-6D18-75B2-CD84-69DB552FE929}"/>
              </a:ext>
            </a:extLst>
          </p:cNvPr>
          <p:cNvSpPr txBox="1"/>
          <p:nvPr/>
        </p:nvSpPr>
        <p:spPr>
          <a:xfrm>
            <a:off x="5711367" y="1086492"/>
            <a:ext cx="183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Go-back-N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DF687-7208-9993-034E-7A9108B15608}"/>
              </a:ext>
            </a:extLst>
          </p:cNvPr>
          <p:cNvSpPr txBox="1"/>
          <p:nvPr/>
        </p:nvSpPr>
        <p:spPr>
          <a:xfrm>
            <a:off x="5967312" y="686382"/>
            <a:ext cx="563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No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42B259-314C-01BB-4099-4D2689797BE7}"/>
              </a:ext>
            </a:extLst>
          </p:cNvPr>
          <p:cNvCxnSpPr>
            <a:cxnSpLocks/>
          </p:cNvCxnSpPr>
          <p:nvPr/>
        </p:nvCxnSpPr>
        <p:spPr>
          <a:xfrm>
            <a:off x="8702770" y="735716"/>
            <a:ext cx="277695" cy="4478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286AAC5-76B6-3B24-3981-197905FF7567}"/>
              </a:ext>
            </a:extLst>
          </p:cNvPr>
          <p:cNvSpPr txBox="1"/>
          <p:nvPr/>
        </p:nvSpPr>
        <p:spPr>
          <a:xfrm>
            <a:off x="7938834" y="1185827"/>
            <a:ext cx="2376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Selective repeat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91E1C-D72E-9EE2-C8F2-23DE430776B2}"/>
              </a:ext>
            </a:extLst>
          </p:cNvPr>
          <p:cNvSpPr txBox="1"/>
          <p:nvPr/>
        </p:nvSpPr>
        <p:spPr>
          <a:xfrm>
            <a:off x="9007728" y="828492"/>
            <a:ext cx="772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Yes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DB460-32D2-0ADE-A3BE-AC3ACF4C7325}"/>
              </a:ext>
            </a:extLst>
          </p:cNvPr>
          <p:cNvSpPr txBox="1"/>
          <p:nvPr/>
        </p:nvSpPr>
        <p:spPr>
          <a:xfrm>
            <a:off x="5858065" y="1642126"/>
            <a:ext cx="254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Cumulative ACK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DB7AB6-7CDC-CB11-F35A-C6DC2E681891}"/>
              </a:ext>
            </a:extLst>
          </p:cNvPr>
          <p:cNvCxnSpPr>
            <a:cxnSpLocks/>
          </p:cNvCxnSpPr>
          <p:nvPr/>
        </p:nvCxnSpPr>
        <p:spPr>
          <a:xfrm flipV="1">
            <a:off x="7859997" y="1580571"/>
            <a:ext cx="842773" cy="1676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A0FFE-E191-8314-6263-EEDBBBE4571B}"/>
              </a:ext>
            </a:extLst>
          </p:cNvPr>
          <p:cNvCxnSpPr>
            <a:cxnSpLocks/>
          </p:cNvCxnSpPr>
          <p:nvPr/>
        </p:nvCxnSpPr>
        <p:spPr>
          <a:xfrm flipH="1" flipV="1">
            <a:off x="8980466" y="1593370"/>
            <a:ext cx="977472" cy="1548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26EFDF-62E9-E6D0-0C4D-B6FBBCB23FE5}"/>
              </a:ext>
            </a:extLst>
          </p:cNvPr>
          <p:cNvSpPr txBox="1"/>
          <p:nvPr/>
        </p:nvSpPr>
        <p:spPr>
          <a:xfrm>
            <a:off x="391756" y="1672378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9ADFFF-16D3-3757-FC88-2F24C68AB9DD}"/>
              </a:ext>
            </a:extLst>
          </p:cNvPr>
          <p:cNvCxnSpPr>
            <a:cxnSpLocks/>
          </p:cNvCxnSpPr>
          <p:nvPr/>
        </p:nvCxnSpPr>
        <p:spPr>
          <a:xfrm>
            <a:off x="499234" y="2376498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F7294F-3DF9-AD71-925D-415638A12CC2}"/>
              </a:ext>
            </a:extLst>
          </p:cNvPr>
          <p:cNvCxnSpPr>
            <a:cxnSpLocks/>
          </p:cNvCxnSpPr>
          <p:nvPr/>
        </p:nvCxnSpPr>
        <p:spPr>
          <a:xfrm>
            <a:off x="700019" y="245366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DA11EDD-E2DC-17F9-BA9C-43908C2890A0}"/>
              </a:ext>
            </a:extLst>
          </p:cNvPr>
          <p:cNvGrpSpPr/>
          <p:nvPr/>
        </p:nvGrpSpPr>
        <p:grpSpPr>
          <a:xfrm>
            <a:off x="2636697" y="2476435"/>
            <a:ext cx="515705" cy="320943"/>
            <a:chOff x="9342783" y="1192696"/>
            <a:chExt cx="2011017" cy="101941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BE65D83E-132B-5728-19AE-F702E8A8C7D2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2094A4-F111-2067-2E74-929B6879977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99E261-39D9-1984-DD26-8C1DE4C062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F21127-78B2-CD5A-07DB-68B131A124C9}"/>
              </a:ext>
            </a:extLst>
          </p:cNvPr>
          <p:cNvCxnSpPr>
            <a:cxnSpLocks/>
          </p:cNvCxnSpPr>
          <p:nvPr/>
        </p:nvCxnSpPr>
        <p:spPr>
          <a:xfrm flipH="1">
            <a:off x="626439" y="3154477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4E63D4-165D-A1AE-1EBD-EE736BCD215F}"/>
              </a:ext>
            </a:extLst>
          </p:cNvPr>
          <p:cNvGrpSpPr/>
          <p:nvPr/>
        </p:nvGrpSpPr>
        <p:grpSpPr>
          <a:xfrm>
            <a:off x="2343632" y="3639398"/>
            <a:ext cx="453882" cy="281889"/>
            <a:chOff x="9342783" y="1192696"/>
            <a:chExt cx="2011017" cy="1019419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CB5817C-C83C-E393-893E-C76D469CBE4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1659995-25C1-8A85-3E2F-FADCBB37083D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DE63DE-7595-FDB4-C0A6-39E2F2675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9D7E262-708E-51C8-F3E8-9FFCA4EBAF25}"/>
              </a:ext>
            </a:extLst>
          </p:cNvPr>
          <p:cNvCxnSpPr/>
          <p:nvPr/>
        </p:nvCxnSpPr>
        <p:spPr>
          <a:xfrm>
            <a:off x="669082" y="4480277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E3F2BF-1CC4-269B-BC33-F9368EA91CFF}"/>
              </a:ext>
            </a:extLst>
          </p:cNvPr>
          <p:cNvCxnSpPr>
            <a:cxnSpLocks/>
          </p:cNvCxnSpPr>
          <p:nvPr/>
        </p:nvCxnSpPr>
        <p:spPr>
          <a:xfrm>
            <a:off x="700019" y="2490473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3323267-7CE2-457A-8121-9663F2DD9D24}"/>
              </a:ext>
            </a:extLst>
          </p:cNvPr>
          <p:cNvSpPr txBox="1"/>
          <p:nvPr/>
        </p:nvSpPr>
        <p:spPr>
          <a:xfrm rot="5400000">
            <a:off x="425690" y="3103621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1ED3DA-1800-742B-A9E7-9E9BB6155EB3}"/>
              </a:ext>
            </a:extLst>
          </p:cNvPr>
          <p:cNvSpPr txBox="1"/>
          <p:nvPr/>
        </p:nvSpPr>
        <p:spPr>
          <a:xfrm>
            <a:off x="538659" y="4552550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BB48F8-C64B-B487-411D-A497B5C5B054}"/>
              </a:ext>
            </a:extLst>
          </p:cNvPr>
          <p:cNvSpPr txBox="1"/>
          <p:nvPr/>
        </p:nvSpPr>
        <p:spPr>
          <a:xfrm>
            <a:off x="2435865" y="216118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A9DF89-69D7-1A47-81DB-95D3660499D3}"/>
              </a:ext>
            </a:extLst>
          </p:cNvPr>
          <p:cNvSpPr txBox="1"/>
          <p:nvPr/>
        </p:nvSpPr>
        <p:spPr>
          <a:xfrm>
            <a:off x="2385003" y="4017371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A69EA18-0199-8A97-631F-1F80BCCF1A5F}"/>
              </a:ext>
            </a:extLst>
          </p:cNvPr>
          <p:cNvCxnSpPr>
            <a:cxnSpLocks/>
          </p:cNvCxnSpPr>
          <p:nvPr/>
        </p:nvCxnSpPr>
        <p:spPr>
          <a:xfrm>
            <a:off x="638147" y="4532919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2CCF3CB-7BCE-254A-5DB5-33E5C1189762}"/>
              </a:ext>
            </a:extLst>
          </p:cNvPr>
          <p:cNvSpPr txBox="1"/>
          <p:nvPr/>
        </p:nvSpPr>
        <p:spPr>
          <a:xfrm rot="464203">
            <a:off x="1499948" y="4717633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AB9E6B-9A07-D5BE-0866-EFAE0036AEC8}"/>
              </a:ext>
            </a:extLst>
          </p:cNvPr>
          <p:cNvSpPr txBox="1"/>
          <p:nvPr/>
        </p:nvSpPr>
        <p:spPr>
          <a:xfrm>
            <a:off x="1713085" y="3629652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630420-A412-91AA-495B-FC8C1A8BD5B8}"/>
              </a:ext>
            </a:extLst>
          </p:cNvPr>
          <p:cNvCxnSpPr>
            <a:cxnSpLocks/>
          </p:cNvCxnSpPr>
          <p:nvPr/>
        </p:nvCxnSpPr>
        <p:spPr>
          <a:xfrm>
            <a:off x="3384560" y="2392989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04C255-4450-5641-A8FE-7548CB159EAC}"/>
              </a:ext>
            </a:extLst>
          </p:cNvPr>
          <p:cNvGrpSpPr/>
          <p:nvPr/>
        </p:nvGrpSpPr>
        <p:grpSpPr>
          <a:xfrm>
            <a:off x="2563865" y="4343712"/>
            <a:ext cx="515705" cy="320943"/>
            <a:chOff x="9342783" y="1192696"/>
            <a:chExt cx="2011017" cy="101941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E802149-337D-6A9A-8E0D-5EC605869F8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A0FA828-6F56-04DA-857E-ED69E5753CC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DE8ED4-D600-BE4F-48DC-8D5658D5F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195371-0A9C-0782-C55C-2212539CD34E}"/>
              </a:ext>
            </a:extLst>
          </p:cNvPr>
          <p:cNvCxnSpPr>
            <a:cxnSpLocks/>
          </p:cNvCxnSpPr>
          <p:nvPr/>
        </p:nvCxnSpPr>
        <p:spPr>
          <a:xfrm>
            <a:off x="4856924" y="2771920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D2D0A8-CA75-EFF9-4DD1-010A4EE011AC}"/>
              </a:ext>
            </a:extLst>
          </p:cNvPr>
          <p:cNvCxnSpPr>
            <a:cxnSpLocks/>
          </p:cNvCxnSpPr>
          <p:nvPr/>
        </p:nvCxnSpPr>
        <p:spPr>
          <a:xfrm>
            <a:off x="5057709" y="2849087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DD333D6-4F81-2762-7A3A-BD2A143C2E00}"/>
              </a:ext>
            </a:extLst>
          </p:cNvPr>
          <p:cNvGrpSpPr/>
          <p:nvPr/>
        </p:nvGrpSpPr>
        <p:grpSpPr>
          <a:xfrm>
            <a:off x="6994387" y="2871857"/>
            <a:ext cx="515705" cy="320943"/>
            <a:chOff x="9342783" y="1192696"/>
            <a:chExt cx="2011017" cy="1019419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09D084A-1973-D8E3-454B-43DA9850CAA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07BE49-C1E9-3689-85FA-41AB67B5124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B5CAE4B-FAB0-2CD6-AD7F-D1C4B8FE4D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018D1F-E149-D311-2804-A998CC606FD8}"/>
              </a:ext>
            </a:extLst>
          </p:cNvPr>
          <p:cNvSpPr txBox="1"/>
          <p:nvPr/>
        </p:nvSpPr>
        <p:spPr>
          <a:xfrm rot="736554">
            <a:off x="5637562" y="275076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D84A29-FE4E-761F-8C78-9061FECC16A0}"/>
              </a:ext>
            </a:extLst>
          </p:cNvPr>
          <p:cNvCxnSpPr>
            <a:cxnSpLocks/>
          </p:cNvCxnSpPr>
          <p:nvPr/>
        </p:nvCxnSpPr>
        <p:spPr>
          <a:xfrm>
            <a:off x="7742250" y="2788411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0997E9-8288-8FA9-F26C-E74177267D17}"/>
              </a:ext>
            </a:extLst>
          </p:cNvPr>
          <p:cNvCxnSpPr>
            <a:cxnSpLocks/>
          </p:cNvCxnSpPr>
          <p:nvPr/>
        </p:nvCxnSpPr>
        <p:spPr>
          <a:xfrm>
            <a:off x="5057708" y="3102027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EE0D410-881F-3EB2-ED64-B62D6BE10E18}"/>
              </a:ext>
            </a:extLst>
          </p:cNvPr>
          <p:cNvCxnSpPr>
            <a:cxnSpLocks/>
          </p:cNvCxnSpPr>
          <p:nvPr/>
        </p:nvCxnSpPr>
        <p:spPr>
          <a:xfrm>
            <a:off x="5057707" y="3367517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56C8B-69D0-D3B2-415C-4C814FF28D32}"/>
              </a:ext>
            </a:extLst>
          </p:cNvPr>
          <p:cNvCxnSpPr>
            <a:cxnSpLocks/>
          </p:cNvCxnSpPr>
          <p:nvPr/>
        </p:nvCxnSpPr>
        <p:spPr>
          <a:xfrm>
            <a:off x="4730667" y="2835945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7F2123E-3F4E-1F09-4114-6BDE650A9DF5}"/>
              </a:ext>
            </a:extLst>
          </p:cNvPr>
          <p:cNvSpPr txBox="1"/>
          <p:nvPr/>
        </p:nvSpPr>
        <p:spPr>
          <a:xfrm rot="5400000">
            <a:off x="4594627" y="4136308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8AA502E-2243-5BC7-C94C-ADA21CCB4A1B}"/>
              </a:ext>
            </a:extLst>
          </p:cNvPr>
          <p:cNvCxnSpPr>
            <a:cxnSpLocks/>
          </p:cNvCxnSpPr>
          <p:nvPr/>
        </p:nvCxnSpPr>
        <p:spPr>
          <a:xfrm flipH="1">
            <a:off x="4949227" y="3399820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26ABF9-96CB-D2C6-0D4A-797FC321B350}"/>
              </a:ext>
            </a:extLst>
          </p:cNvPr>
          <p:cNvCxnSpPr>
            <a:cxnSpLocks/>
          </p:cNvCxnSpPr>
          <p:nvPr/>
        </p:nvCxnSpPr>
        <p:spPr>
          <a:xfrm>
            <a:off x="5032627" y="367572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661EB96-895B-BB3B-5373-BF07B8D9AA7F}"/>
              </a:ext>
            </a:extLst>
          </p:cNvPr>
          <p:cNvSpPr txBox="1"/>
          <p:nvPr/>
        </p:nvSpPr>
        <p:spPr>
          <a:xfrm rot="746861">
            <a:off x="5580247" y="3017580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24F04E8-74D3-C6A3-202C-45F0CA9CFAA7}"/>
              </a:ext>
            </a:extLst>
          </p:cNvPr>
          <p:cNvSpPr txBox="1"/>
          <p:nvPr/>
        </p:nvSpPr>
        <p:spPr>
          <a:xfrm rot="746861">
            <a:off x="5498451" y="3273407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712747-885C-C40A-A19D-5E1E15C4677D}"/>
              </a:ext>
            </a:extLst>
          </p:cNvPr>
          <p:cNvSpPr txBox="1"/>
          <p:nvPr/>
        </p:nvSpPr>
        <p:spPr>
          <a:xfrm rot="746861">
            <a:off x="5414650" y="3539393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6E4D23A-0FBA-0518-1EFE-EF2AEB46BC65}"/>
              </a:ext>
            </a:extLst>
          </p:cNvPr>
          <p:cNvCxnSpPr>
            <a:cxnSpLocks/>
          </p:cNvCxnSpPr>
          <p:nvPr/>
        </p:nvCxnSpPr>
        <p:spPr>
          <a:xfrm flipH="1">
            <a:off x="4949227" y="366414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080D05E-0639-FA10-D695-0BFF25DD081E}"/>
              </a:ext>
            </a:extLst>
          </p:cNvPr>
          <p:cNvCxnSpPr>
            <a:cxnSpLocks/>
          </p:cNvCxnSpPr>
          <p:nvPr/>
        </p:nvCxnSpPr>
        <p:spPr>
          <a:xfrm flipH="1">
            <a:off x="4949227" y="3937717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6B9E273-5555-B806-64EA-5AE74ED7CA71}"/>
              </a:ext>
            </a:extLst>
          </p:cNvPr>
          <p:cNvCxnSpPr>
            <a:cxnSpLocks/>
          </p:cNvCxnSpPr>
          <p:nvPr/>
        </p:nvCxnSpPr>
        <p:spPr>
          <a:xfrm flipH="1">
            <a:off x="4938476" y="4233697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B739665-D183-D6A7-7434-77805A15A14E}"/>
              </a:ext>
            </a:extLst>
          </p:cNvPr>
          <p:cNvSpPr txBox="1"/>
          <p:nvPr/>
        </p:nvSpPr>
        <p:spPr>
          <a:xfrm rot="19723867">
            <a:off x="5309546" y="4107747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D33F252-D303-BFA6-D384-F67FC64B8AD4}"/>
              </a:ext>
            </a:extLst>
          </p:cNvPr>
          <p:cNvSpPr txBox="1"/>
          <p:nvPr/>
        </p:nvSpPr>
        <p:spPr>
          <a:xfrm rot="19723867">
            <a:off x="5421451" y="4351754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4CAC169-6E1E-3250-52B2-FF6D9F1C57CB}"/>
              </a:ext>
            </a:extLst>
          </p:cNvPr>
          <p:cNvSpPr txBox="1"/>
          <p:nvPr/>
        </p:nvSpPr>
        <p:spPr>
          <a:xfrm rot="19723867">
            <a:off x="5533353" y="4559929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E0A791-CDB5-8BF2-9643-95316E9BAC90}"/>
              </a:ext>
            </a:extLst>
          </p:cNvPr>
          <p:cNvSpPr txBox="1"/>
          <p:nvPr/>
        </p:nvSpPr>
        <p:spPr>
          <a:xfrm rot="19723867">
            <a:off x="5645256" y="4778041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4068BAB-E74B-7C2D-AFC4-4CAF82566E65}"/>
              </a:ext>
            </a:extLst>
          </p:cNvPr>
          <p:cNvSpPr txBox="1"/>
          <p:nvPr/>
        </p:nvSpPr>
        <p:spPr>
          <a:xfrm>
            <a:off x="511291" y="558784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0996BAC2-1E25-5955-AF03-2F43B29C3CFE}"/>
              </a:ext>
            </a:extLst>
          </p:cNvPr>
          <p:cNvSpPr/>
          <p:nvPr/>
        </p:nvSpPr>
        <p:spPr>
          <a:xfrm>
            <a:off x="3889360" y="2788411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B9BDB7-E43E-F10A-8DE8-2FA37A23ECCB}"/>
              </a:ext>
            </a:extLst>
          </p:cNvPr>
          <p:cNvSpPr txBox="1"/>
          <p:nvPr/>
        </p:nvSpPr>
        <p:spPr>
          <a:xfrm rot="16200000">
            <a:off x="3042075" y="3177372"/>
            <a:ext cx="131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  <p:pic>
        <p:nvPicPr>
          <p:cNvPr id="69" name="Picture 68" descr="A diagram of a diagram&#10;&#10;Description automatically generated">
            <a:extLst>
              <a:ext uri="{FF2B5EF4-FFF2-40B4-BE49-F238E27FC236}">
                <a16:creationId xmlns:a16="http://schemas.microsoft.com/office/drawing/2014/main" id="{C012E075-8C32-FCC3-700D-6700786D6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713" y="2167879"/>
            <a:ext cx="3769726" cy="1427074"/>
          </a:xfrm>
          <a:prstGeom prst="rect">
            <a:avLst/>
          </a:prstGeom>
        </p:spPr>
      </p:pic>
      <p:pic>
        <p:nvPicPr>
          <p:cNvPr id="71" name="Picture 70" descr="A diagram of a diagram&#10;&#10;Description automatically generated">
            <a:extLst>
              <a:ext uri="{FF2B5EF4-FFF2-40B4-BE49-F238E27FC236}">
                <a16:creationId xmlns:a16="http://schemas.microsoft.com/office/drawing/2014/main" id="{8781BA0D-EB8A-63D1-11E4-D70622C8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185" y="3667169"/>
            <a:ext cx="3764253" cy="1482111"/>
          </a:xfrm>
          <a:prstGeom prst="rect">
            <a:avLst/>
          </a:prstGeom>
        </p:spPr>
      </p:pic>
      <p:pic>
        <p:nvPicPr>
          <p:cNvPr id="73" name="Picture 72" descr="A diagram of a diagram&#10;&#10;Description automatically generated">
            <a:extLst>
              <a:ext uri="{FF2B5EF4-FFF2-40B4-BE49-F238E27FC236}">
                <a16:creationId xmlns:a16="http://schemas.microsoft.com/office/drawing/2014/main" id="{65AE5145-46BC-DE98-4009-709AA6F4A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1048" y="5186226"/>
            <a:ext cx="3667341" cy="14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6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  <p:bldP spid="10" grpId="0"/>
      <p:bldP spid="11" grpId="0"/>
      <p:bldP spid="12" grpId="0"/>
      <p:bldP spid="15" grpId="0"/>
      <p:bldP spid="29" grpId="0"/>
      <p:bldP spid="30" grpId="0"/>
      <p:bldP spid="31" grpId="0"/>
      <p:bldP spid="32" grpId="0"/>
      <p:bldP spid="34" grpId="0"/>
      <p:bldP spid="35" grpId="0"/>
      <p:bldP spid="47" grpId="0"/>
      <p:bldP spid="52" grpId="0"/>
      <p:bldP spid="55" grpId="0"/>
      <p:bldP spid="56" grpId="0"/>
      <p:bldP spid="57" grpId="0"/>
      <p:bldP spid="61" grpId="0"/>
      <p:bldP spid="62" grpId="0"/>
      <p:bldP spid="63" grpId="0"/>
      <p:bldP spid="64" grpId="0"/>
      <p:bldP spid="65" grpId="0"/>
      <p:bldP spid="66" grpId="0" animBg="1"/>
      <p:bldP spid="6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TCP Reassembly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7" y="1829277"/>
            <a:ext cx="2438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</a:t>
            </a:r>
            <a:r>
              <a:rPr lang="en-US" sz="3200" dirty="0" err="1">
                <a:latin typeface="Courier" pitchFamily="2" charset="0"/>
              </a:rPr>
              <a:t>recv</a:t>
            </a:r>
            <a:r>
              <a:rPr lang="en-US" sz="3200" dirty="0">
                <a:latin typeface="Courier" pitchFamily="2" charset="0"/>
              </a:rPr>
              <a:t>()</a:t>
            </a:r>
            <a:r>
              <a:rPr lang="en-US" sz="3200" dirty="0">
                <a:latin typeface="Helvetica" pitchFamily="2" charset="0"/>
              </a:rPr>
              <a:t>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25211" y="1645560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Sender/Net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Subsequent out-of-order packets dropped </a:t>
            </a:r>
          </a:p>
          <a:p>
            <a:pPr lvl="1"/>
            <a:r>
              <a:rPr lang="en-US" dirty="0"/>
              <a:t>It won’t matter that those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application-level throughput will suffer </a:t>
            </a:r>
            <a:r>
              <a:rPr lang="en-US" dirty="0"/>
              <a:t>if there is too much packet reordering in the network</a:t>
            </a:r>
          </a:p>
          <a:p>
            <a:pPr lvl="1"/>
            <a:r>
              <a:rPr lang="en-US" dirty="0"/>
              <a:t>Data may have reached the receiver, but won’t be delivered to apps upon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 (...</a:t>
            </a:r>
            <a:r>
              <a:rPr lang="en-US" dirty="0">
                <a:cs typeface="Consolas" panose="020B0609020204030204" pitchFamily="49" charset="0"/>
              </a:rPr>
              <a:t>or may not even be buffered!)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F23C-1034-0C4B-82AF-5A2C8A935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53" y="297626"/>
            <a:ext cx="10515600" cy="2852737"/>
          </a:xfrm>
        </p:spPr>
        <p:txBody>
          <a:bodyPr/>
          <a:lstStyle/>
          <a:p>
            <a:r>
              <a:rPr lang="en-US" dirty="0"/>
              <a:t>How much data to keep in flight?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1C012-789A-BB41-A252-179C8E2F1F20}"/>
              </a:ext>
            </a:extLst>
          </p:cNvPr>
          <p:cNvSpPr txBox="1"/>
          <p:nvPr/>
        </p:nvSpPr>
        <p:spPr>
          <a:xfrm>
            <a:off x="739253" y="3261653"/>
            <a:ext cx="3040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Stop and Wait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F014AE-13C4-5848-B256-9417C955F594}"/>
              </a:ext>
            </a:extLst>
          </p:cNvPr>
          <p:cNvCxnSpPr>
            <a:cxnSpLocks/>
          </p:cNvCxnSpPr>
          <p:nvPr/>
        </p:nvCxnSpPr>
        <p:spPr>
          <a:xfrm>
            <a:off x="846731" y="3965773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97DD5B6-8A53-4B4D-8688-A313B9251DCB}"/>
              </a:ext>
            </a:extLst>
          </p:cNvPr>
          <p:cNvCxnSpPr>
            <a:cxnSpLocks/>
          </p:cNvCxnSpPr>
          <p:nvPr/>
        </p:nvCxnSpPr>
        <p:spPr>
          <a:xfrm>
            <a:off x="1047516" y="404294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BE5CCAB8-8FCF-A04B-80E5-18F5B5D22E13}"/>
              </a:ext>
            </a:extLst>
          </p:cNvPr>
          <p:cNvGrpSpPr/>
          <p:nvPr/>
        </p:nvGrpSpPr>
        <p:grpSpPr>
          <a:xfrm>
            <a:off x="2984194" y="4065710"/>
            <a:ext cx="515705" cy="320943"/>
            <a:chOff x="9342783" y="1192696"/>
            <a:chExt cx="2011017" cy="10194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E1C3FEE-18D3-4D49-84D0-CAE06CDBAA9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4025763-03E0-294A-9FBA-0FB45B76750D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A7ED6DC-1C58-C341-81A9-F6D924C49E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51B4B8-D34B-DA41-845F-82DFA4679FC3}"/>
              </a:ext>
            </a:extLst>
          </p:cNvPr>
          <p:cNvCxnSpPr>
            <a:cxnSpLocks/>
          </p:cNvCxnSpPr>
          <p:nvPr/>
        </p:nvCxnSpPr>
        <p:spPr>
          <a:xfrm flipH="1">
            <a:off x="973936" y="4743752"/>
            <a:ext cx="2591357" cy="8936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D0B1B1-B333-B242-878B-2ADAF2DB3541}"/>
              </a:ext>
            </a:extLst>
          </p:cNvPr>
          <p:cNvGrpSpPr/>
          <p:nvPr/>
        </p:nvGrpSpPr>
        <p:grpSpPr>
          <a:xfrm>
            <a:off x="2691129" y="5228673"/>
            <a:ext cx="453882" cy="281889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DE15BB5-622F-2345-AEA2-CFC091048AB3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03827F5-1B36-8B40-8F99-9AE921C48ED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0A94FF0-70B8-7B41-A9FC-7C727FF3D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46BA6B-E5B3-8A4C-9D68-34D7703D7DB4}"/>
              </a:ext>
            </a:extLst>
          </p:cNvPr>
          <p:cNvCxnSpPr/>
          <p:nvPr/>
        </p:nvCxnSpPr>
        <p:spPr>
          <a:xfrm>
            <a:off x="1016579" y="606955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C9D83C-6B06-AD4F-BF48-94E6249493ED}"/>
              </a:ext>
            </a:extLst>
          </p:cNvPr>
          <p:cNvCxnSpPr>
            <a:cxnSpLocks/>
          </p:cNvCxnSpPr>
          <p:nvPr/>
        </p:nvCxnSpPr>
        <p:spPr>
          <a:xfrm>
            <a:off x="1047516" y="4079748"/>
            <a:ext cx="0" cy="1432169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D5C628-2730-CC42-A678-DF16B1051687}"/>
              </a:ext>
            </a:extLst>
          </p:cNvPr>
          <p:cNvSpPr txBox="1"/>
          <p:nvPr/>
        </p:nvSpPr>
        <p:spPr>
          <a:xfrm rot="5400000">
            <a:off x="773187" y="469289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7FE8D-9913-C244-8753-72153EDB0F2F}"/>
              </a:ext>
            </a:extLst>
          </p:cNvPr>
          <p:cNvSpPr txBox="1"/>
          <p:nvPr/>
        </p:nvSpPr>
        <p:spPr>
          <a:xfrm>
            <a:off x="886156" y="6141825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5F113-AA9A-EC4C-B0D8-6C49A8E29BAF}"/>
              </a:ext>
            </a:extLst>
          </p:cNvPr>
          <p:cNvSpPr txBox="1"/>
          <p:nvPr/>
        </p:nvSpPr>
        <p:spPr>
          <a:xfrm>
            <a:off x="2783362" y="375046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E4CF32-1870-394A-AE95-A3E798E4AB0B}"/>
              </a:ext>
            </a:extLst>
          </p:cNvPr>
          <p:cNvSpPr txBox="1"/>
          <p:nvPr/>
        </p:nvSpPr>
        <p:spPr>
          <a:xfrm>
            <a:off x="2732500" y="560664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43A4FA-9AD1-5848-A9DE-8D8178B0902F}"/>
              </a:ext>
            </a:extLst>
          </p:cNvPr>
          <p:cNvCxnSpPr>
            <a:cxnSpLocks/>
          </p:cNvCxnSpPr>
          <p:nvPr/>
        </p:nvCxnSpPr>
        <p:spPr>
          <a:xfrm>
            <a:off x="985644" y="6122194"/>
            <a:ext cx="2667577" cy="3026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CF3AE2-1AA4-424E-BD0C-C1A4454959EE}"/>
              </a:ext>
            </a:extLst>
          </p:cNvPr>
          <p:cNvSpPr txBox="1"/>
          <p:nvPr/>
        </p:nvSpPr>
        <p:spPr>
          <a:xfrm rot="464203">
            <a:off x="1847445" y="6306908"/>
            <a:ext cx="1513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Retransmit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A6D413-BE14-5D4F-BC6B-F7E8736B4A4D}"/>
              </a:ext>
            </a:extLst>
          </p:cNvPr>
          <p:cNvSpPr txBox="1"/>
          <p:nvPr/>
        </p:nvSpPr>
        <p:spPr>
          <a:xfrm>
            <a:off x="2060582" y="5218927"/>
            <a:ext cx="8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5A66481-9344-7D4F-9762-665F94FC57BA}"/>
              </a:ext>
            </a:extLst>
          </p:cNvPr>
          <p:cNvCxnSpPr>
            <a:cxnSpLocks/>
          </p:cNvCxnSpPr>
          <p:nvPr/>
        </p:nvCxnSpPr>
        <p:spPr>
          <a:xfrm>
            <a:off x="3732057" y="3982264"/>
            <a:ext cx="0" cy="252580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5D272E-9AE5-7D41-A35A-F134F95F1A5F}"/>
              </a:ext>
            </a:extLst>
          </p:cNvPr>
          <p:cNvGrpSpPr/>
          <p:nvPr/>
        </p:nvGrpSpPr>
        <p:grpSpPr>
          <a:xfrm>
            <a:off x="2911362" y="5932987"/>
            <a:ext cx="515705" cy="320943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05B3384-DB58-2542-83ED-F68F9F493C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6FC879-A80A-9F43-B5C2-54BABDBD9FFB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53D0060-B19C-3041-A243-22FD5083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570309-0A8A-074A-B067-41CF887A0907}"/>
              </a:ext>
            </a:extLst>
          </p:cNvPr>
          <p:cNvCxnSpPr>
            <a:cxnSpLocks/>
          </p:cNvCxnSpPr>
          <p:nvPr/>
        </p:nvCxnSpPr>
        <p:spPr>
          <a:xfrm>
            <a:off x="7404203" y="2482099"/>
            <a:ext cx="0" cy="336494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1E77A4D-21C1-6A49-8476-BF71E8AC498D}"/>
              </a:ext>
            </a:extLst>
          </p:cNvPr>
          <p:cNvCxnSpPr>
            <a:cxnSpLocks/>
          </p:cNvCxnSpPr>
          <p:nvPr/>
        </p:nvCxnSpPr>
        <p:spPr>
          <a:xfrm>
            <a:off x="7604988" y="255926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A069E4-6395-6D46-86A5-3441169908A9}"/>
              </a:ext>
            </a:extLst>
          </p:cNvPr>
          <p:cNvGrpSpPr/>
          <p:nvPr/>
        </p:nvGrpSpPr>
        <p:grpSpPr>
          <a:xfrm>
            <a:off x="9541666" y="2582036"/>
            <a:ext cx="515705" cy="320943"/>
            <a:chOff x="9342783" y="1192696"/>
            <a:chExt cx="2011017" cy="1019419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8F2ED10-0DD6-884E-9C6E-23E6ADE72C5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EFFDDF-0B47-944E-A347-B1AB7179626A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CAC3BB0-5083-2D42-B404-BB9125893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BDF9FDE-7295-9046-BE22-9EAFBD1EDB87}"/>
              </a:ext>
            </a:extLst>
          </p:cNvPr>
          <p:cNvSpPr txBox="1"/>
          <p:nvPr/>
        </p:nvSpPr>
        <p:spPr>
          <a:xfrm rot="736554">
            <a:off x="8184841" y="246094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D61B82-6308-014D-8EE9-80063DA09F43}"/>
              </a:ext>
            </a:extLst>
          </p:cNvPr>
          <p:cNvCxnSpPr>
            <a:cxnSpLocks/>
          </p:cNvCxnSpPr>
          <p:nvPr/>
        </p:nvCxnSpPr>
        <p:spPr>
          <a:xfrm>
            <a:off x="10289529" y="2498590"/>
            <a:ext cx="0" cy="3331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253C41-92A7-4448-A2BD-E045E99674A6}"/>
              </a:ext>
            </a:extLst>
          </p:cNvPr>
          <p:cNvCxnSpPr>
            <a:cxnSpLocks/>
          </p:cNvCxnSpPr>
          <p:nvPr/>
        </p:nvCxnSpPr>
        <p:spPr>
          <a:xfrm>
            <a:off x="7604987" y="281220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2DC44F-4FA6-4641-B208-4251A8D4A38D}"/>
              </a:ext>
            </a:extLst>
          </p:cNvPr>
          <p:cNvCxnSpPr>
            <a:cxnSpLocks/>
          </p:cNvCxnSpPr>
          <p:nvPr/>
        </p:nvCxnSpPr>
        <p:spPr>
          <a:xfrm>
            <a:off x="7604986" y="307769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87F7B8-FAA7-FA43-946D-2F355F1485F7}"/>
              </a:ext>
            </a:extLst>
          </p:cNvPr>
          <p:cNvCxnSpPr>
            <a:cxnSpLocks/>
          </p:cNvCxnSpPr>
          <p:nvPr/>
        </p:nvCxnSpPr>
        <p:spPr>
          <a:xfrm>
            <a:off x="7277946" y="2546124"/>
            <a:ext cx="0" cy="2908253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9D6C5F8-5DCA-1746-818B-023F312F0BA9}"/>
              </a:ext>
            </a:extLst>
          </p:cNvPr>
          <p:cNvSpPr txBox="1"/>
          <p:nvPr/>
        </p:nvSpPr>
        <p:spPr>
          <a:xfrm rot="5400000">
            <a:off x="7141906" y="384648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64C835-3A94-BC4C-9765-6CD368043F77}"/>
              </a:ext>
            </a:extLst>
          </p:cNvPr>
          <p:cNvCxnSpPr>
            <a:cxnSpLocks/>
          </p:cNvCxnSpPr>
          <p:nvPr/>
        </p:nvCxnSpPr>
        <p:spPr>
          <a:xfrm flipH="1">
            <a:off x="7496506" y="3109999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EEA89D0-973A-E343-991C-51DED40128FE}"/>
              </a:ext>
            </a:extLst>
          </p:cNvPr>
          <p:cNvCxnSpPr>
            <a:cxnSpLocks/>
          </p:cNvCxnSpPr>
          <p:nvPr/>
        </p:nvCxnSpPr>
        <p:spPr>
          <a:xfrm>
            <a:off x="7579906" y="33859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0A8F589-C890-9445-BF5F-BB12BE1B4916}"/>
              </a:ext>
            </a:extLst>
          </p:cNvPr>
          <p:cNvSpPr txBox="1"/>
          <p:nvPr/>
        </p:nvSpPr>
        <p:spPr>
          <a:xfrm rot="746861">
            <a:off x="8127526" y="2727759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5BD7F9-2832-5040-8677-0D4B62C8502D}"/>
              </a:ext>
            </a:extLst>
          </p:cNvPr>
          <p:cNvSpPr txBox="1"/>
          <p:nvPr/>
        </p:nvSpPr>
        <p:spPr>
          <a:xfrm rot="746861">
            <a:off x="8045730" y="2983586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F543B2-BA9D-4D4E-ACC5-DAA60BAD5917}"/>
              </a:ext>
            </a:extLst>
          </p:cNvPr>
          <p:cNvSpPr txBox="1"/>
          <p:nvPr/>
        </p:nvSpPr>
        <p:spPr>
          <a:xfrm rot="746861">
            <a:off x="7961929" y="324957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SEQ 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6BD45B-36BA-064D-BB53-5F7609C2FA4D}"/>
              </a:ext>
            </a:extLst>
          </p:cNvPr>
          <p:cNvCxnSpPr>
            <a:cxnSpLocks/>
          </p:cNvCxnSpPr>
          <p:nvPr/>
        </p:nvCxnSpPr>
        <p:spPr>
          <a:xfrm flipH="1">
            <a:off x="7496506" y="3374325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D789B3B-45DB-B246-92E2-7A8130EAA85B}"/>
              </a:ext>
            </a:extLst>
          </p:cNvPr>
          <p:cNvCxnSpPr>
            <a:cxnSpLocks/>
          </p:cNvCxnSpPr>
          <p:nvPr/>
        </p:nvCxnSpPr>
        <p:spPr>
          <a:xfrm flipH="1">
            <a:off x="7496506" y="364789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A466F2-7AAF-9A40-BD82-020DDD28A496}"/>
              </a:ext>
            </a:extLst>
          </p:cNvPr>
          <p:cNvCxnSpPr>
            <a:cxnSpLocks/>
          </p:cNvCxnSpPr>
          <p:nvPr/>
        </p:nvCxnSpPr>
        <p:spPr>
          <a:xfrm flipH="1">
            <a:off x="7485755" y="3943876"/>
            <a:ext cx="2655153" cy="16169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5E494D-D1A3-8D45-9637-DCCD38F2582E}"/>
              </a:ext>
            </a:extLst>
          </p:cNvPr>
          <p:cNvSpPr txBox="1"/>
          <p:nvPr/>
        </p:nvSpPr>
        <p:spPr>
          <a:xfrm rot="19723867">
            <a:off x="7856825" y="3817926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EDEB38-066C-4842-9C04-6F1C74F58D42}"/>
              </a:ext>
            </a:extLst>
          </p:cNvPr>
          <p:cNvSpPr txBox="1"/>
          <p:nvPr/>
        </p:nvSpPr>
        <p:spPr>
          <a:xfrm rot="19723867">
            <a:off x="7968730" y="4061933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F4DE73-5737-C24C-8947-10C5787D0230}"/>
              </a:ext>
            </a:extLst>
          </p:cNvPr>
          <p:cNvSpPr txBox="1"/>
          <p:nvPr/>
        </p:nvSpPr>
        <p:spPr>
          <a:xfrm rot="19723867">
            <a:off x="8080632" y="4270108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6E271C-BBE7-4247-81CF-39A309749990}"/>
              </a:ext>
            </a:extLst>
          </p:cNvPr>
          <p:cNvSpPr txBox="1"/>
          <p:nvPr/>
        </p:nvSpPr>
        <p:spPr>
          <a:xfrm rot="19723867">
            <a:off x="8192535" y="4488220"/>
            <a:ext cx="1109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ACK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10EB08-74D4-8241-B14B-6DE15FE88264}"/>
              </a:ext>
            </a:extLst>
          </p:cNvPr>
          <p:cNvSpPr txBox="1"/>
          <p:nvPr/>
        </p:nvSpPr>
        <p:spPr>
          <a:xfrm>
            <a:off x="7031055" y="5972807"/>
            <a:ext cx="3849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Pipelined Reliability</a:t>
            </a:r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12E22CA2-D445-254C-B8DB-D65D598C3895}"/>
              </a:ext>
            </a:extLst>
          </p:cNvPr>
          <p:cNvSpPr/>
          <p:nvPr/>
        </p:nvSpPr>
        <p:spPr>
          <a:xfrm>
            <a:off x="4371102" y="2422516"/>
            <a:ext cx="1909823" cy="776591"/>
          </a:xfrm>
          <a:custGeom>
            <a:avLst/>
            <a:gdLst>
              <a:gd name="connsiteX0" fmla="*/ 0 w 1909823"/>
              <a:gd name="connsiteY0" fmla="*/ 0 h 776591"/>
              <a:gd name="connsiteX1" fmla="*/ 324091 w 1909823"/>
              <a:gd name="connsiteY1" fmla="*/ 544011 h 776591"/>
              <a:gd name="connsiteX2" fmla="*/ 995423 w 1909823"/>
              <a:gd name="connsiteY2" fmla="*/ 752355 h 776591"/>
              <a:gd name="connsiteX3" fmla="*/ 1909823 w 1909823"/>
              <a:gd name="connsiteY3" fmla="*/ 763930 h 776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9823" h="776591">
                <a:moveTo>
                  <a:pt x="0" y="0"/>
                </a:moveTo>
                <a:cubicBezTo>
                  <a:pt x="79093" y="209309"/>
                  <a:pt x="158187" y="418619"/>
                  <a:pt x="324091" y="544011"/>
                </a:cubicBezTo>
                <a:cubicBezTo>
                  <a:pt x="489995" y="669403"/>
                  <a:pt x="731134" y="715702"/>
                  <a:pt x="995423" y="752355"/>
                </a:cubicBezTo>
                <a:cubicBezTo>
                  <a:pt x="1259712" y="789008"/>
                  <a:pt x="1584767" y="776469"/>
                  <a:pt x="1909823" y="763930"/>
                </a:cubicBezTo>
              </a:path>
            </a:pathLst>
          </a:custGeom>
          <a:noFill/>
          <a:ln w="76200">
            <a:solidFill>
              <a:srgbClr val="C0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65351C98-792B-5347-8DC9-069476D014E8}"/>
              </a:ext>
            </a:extLst>
          </p:cNvPr>
          <p:cNvSpPr/>
          <p:nvPr/>
        </p:nvSpPr>
        <p:spPr>
          <a:xfrm>
            <a:off x="6436639" y="2498590"/>
            <a:ext cx="709709" cy="1133573"/>
          </a:xfrm>
          <a:prstGeom prst="leftBrac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FCFBEE2-5AB5-524F-BB97-B15BB8AA90C4}"/>
              </a:ext>
            </a:extLst>
          </p:cNvPr>
          <p:cNvSpPr txBox="1"/>
          <p:nvPr/>
        </p:nvSpPr>
        <p:spPr>
          <a:xfrm>
            <a:off x="2472077" y="882022"/>
            <a:ext cx="2210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= window size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3694E5-CB14-B244-B825-E82D62DC87BC}"/>
              </a:ext>
            </a:extLst>
          </p:cNvPr>
          <p:cNvSpPr txBox="1"/>
          <p:nvPr/>
        </p:nvSpPr>
        <p:spPr>
          <a:xfrm>
            <a:off x="7031055" y="904872"/>
            <a:ext cx="4051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Proportional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throughput</a:t>
            </a:r>
          </a:p>
        </p:txBody>
      </p:sp>
    </p:spTree>
    <p:extLst>
      <p:ext uri="{BB962C8B-B14F-4D97-AF65-F5344CB8AC3E}">
        <p14:creationId xmlns:p14="http://schemas.microsoft.com/office/powerpoint/2010/main" val="384762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6" grpId="0" animBg="1"/>
      <p:bldP spid="57" grpId="0" animBg="1"/>
      <p:bldP spid="58" grpId="0"/>
      <p:bldP spid="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BAAE-F2C4-8D49-8D44-3026FEEE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increase throughput, but …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1398" y="182562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148" y="188277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789374" y="295116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7648" y="397510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0937" y="399891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467237" y="351790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87748" y="285908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456124" y="241300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2724" y="371951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3643" y="590782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728" y="468526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77381" y="5779048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547331" y="518233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897437" y="517061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9997462" y="247967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3109" y="1842058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856" y="1998701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751" y="3122402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516265" y="3906631"/>
            <a:ext cx="1486754" cy="7040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177" y="4459638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336523" y="5298841"/>
            <a:ext cx="1185798" cy="5279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432" y="2635648"/>
            <a:ext cx="1541857" cy="6600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3583" y="3577034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30975" y="1610768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067008" y="2503442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970942" y="4644198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</p:cNvCxnSpPr>
          <p:nvPr/>
        </p:nvCxnSpPr>
        <p:spPr>
          <a:xfrm flipH="1">
            <a:off x="3321739" y="4031281"/>
            <a:ext cx="168357" cy="4845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9249" y="167220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5043" y="297778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243557" y="1561241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6959488" y="2126472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6995100" y="2335992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669054" y="2570388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64" y="2715747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235200" y="3828590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9929752" y="320241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3719637" y="4484262"/>
            <a:ext cx="30170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30255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6" grpId="0"/>
      <p:bldP spid="22" grpId="0"/>
      <p:bldP spid="56" grpId="0"/>
      <p:bldP spid="68" grpId="0"/>
      <p:bldP spid="70" grpId="0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926-E8EC-8040-A1ED-5502D9291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C04FF-4F3F-B042-88B0-12BE3E02F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buffers can become full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696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Example: what if an app infrequently or never calls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There may be too much reordering or packet loss in the network</a:t>
            </a:r>
          </a:p>
          <a:p>
            <a:pPr lvl="1"/>
            <a:r>
              <a:rPr lang="en-US" dirty="0"/>
              <a:t>What if the first few bytes of a window are lost or delayed?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Receivers can only buffer so much before dropping subsequent data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787" y="5800664"/>
              <a:ext cx="167738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TCP receiver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33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avoid drops due to buffer fill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8000" cy="4885141"/>
          </a:xfrm>
        </p:spPr>
        <p:txBody>
          <a:bodyPr>
            <a:normAutofit/>
          </a:bodyPr>
          <a:lstStyle/>
          <a:p>
            <a:r>
              <a:rPr lang="en-US" dirty="0"/>
              <a:t>Have a TCP sender only send as much as the </a:t>
            </a:r>
            <a:r>
              <a:rPr lang="en-US" dirty="0">
                <a:solidFill>
                  <a:srgbClr val="C00000"/>
                </a:solidFill>
              </a:rPr>
              <a:t>free buffer space </a:t>
            </a:r>
            <a:r>
              <a:rPr lang="en-US" dirty="0"/>
              <a:t>available at the receiver. </a:t>
            </a:r>
          </a:p>
          <a:p>
            <a:r>
              <a:rPr lang="en-US" i="1" dirty="0"/>
              <a:t>Amount of free buffer varies over time!</a:t>
            </a:r>
          </a:p>
          <a:p>
            <a:r>
              <a:rPr lang="en-US" dirty="0"/>
              <a:t>TCP implements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Receiver’s ACK contains the amount of data the sender can transmit without running out the receiver’s socket buffer</a:t>
            </a:r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advertised window size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892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 in 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04E2B02E-DB82-ED4E-8906-F19952E9544B}"/>
              </a:ext>
            </a:extLst>
          </p:cNvPr>
          <p:cNvSpPr/>
          <p:nvPr/>
        </p:nvSpPr>
        <p:spPr>
          <a:xfrm>
            <a:off x="6989736" y="3564610"/>
            <a:ext cx="1766806" cy="743919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55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Receiver </a:t>
            </a:r>
            <a:r>
              <a:rPr lang="en-US" dirty="0">
                <a:solidFill>
                  <a:srgbClr val="C00000"/>
                </a:solidFill>
              </a:rPr>
              <a:t>advertises</a:t>
            </a:r>
            <a:r>
              <a:rPr lang="en-US" dirty="0"/>
              <a:t> to sender (in </a:t>
            </a:r>
            <a:r>
              <a:rPr lang="en-US"/>
              <a:t>the ACK) how </a:t>
            </a:r>
            <a:r>
              <a:rPr lang="en-US" dirty="0"/>
              <a:t>much free buffer </a:t>
            </a:r>
            <a:r>
              <a:rPr lang="en-US"/>
              <a:t>is available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B18033-5BF3-EC4F-83C8-9F50686E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83" y="2918632"/>
            <a:ext cx="5054308" cy="3393268"/>
          </a:xfrm>
          <a:prstGeom prst="rect">
            <a:avLst/>
          </a:prstGeom>
        </p:spPr>
      </p:pic>
      <p:sp>
        <p:nvSpPr>
          <p:cNvPr id="109" name="Oval 108">
            <a:extLst>
              <a:ext uri="{FF2B5EF4-FFF2-40B4-BE49-F238E27FC236}">
                <a16:creationId xmlns:a16="http://schemas.microsoft.com/office/drawing/2014/main" id="{4B6914CD-3D4E-1245-B8D7-95BB99E7F2C6}"/>
              </a:ext>
            </a:extLst>
          </p:cNvPr>
          <p:cNvSpPr/>
          <p:nvPr/>
        </p:nvSpPr>
        <p:spPr>
          <a:xfrm>
            <a:off x="5240091" y="4091822"/>
            <a:ext cx="1067719" cy="794978"/>
          </a:xfrm>
          <a:prstGeom prst="ellipse">
            <a:avLst/>
          </a:prstGeom>
          <a:noFill/>
          <a:ln w="1016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6E631B7-7B2B-1B41-BBBC-CAE642A68429}"/>
              </a:ext>
            </a:extLst>
          </p:cNvPr>
          <p:cNvCxnSpPr>
            <a:cxnSpLocks/>
          </p:cNvCxnSpPr>
          <p:nvPr/>
        </p:nvCxnSpPr>
        <p:spPr>
          <a:xfrm flipH="1" flipV="1">
            <a:off x="6480275" y="4715350"/>
            <a:ext cx="2070933" cy="5611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29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2C0C-85FF-6741-9D81-3E811B72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5C78-2871-824A-8A15-6BB75A7B1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593981" cy="4351338"/>
          </a:xfrm>
        </p:spPr>
        <p:txBody>
          <a:bodyPr/>
          <a:lstStyle/>
          <a:p>
            <a:r>
              <a:rPr lang="en-US" dirty="0"/>
              <a:t>Subsequently, the sender’s sliding window cannot be larger than this value</a:t>
            </a:r>
          </a:p>
          <a:p>
            <a:r>
              <a:rPr lang="en-US" dirty="0"/>
              <a:t>Restriction on new sequence numbers that can be transmitted</a:t>
            </a:r>
          </a:p>
          <a:p>
            <a:r>
              <a:rPr lang="en-US" dirty="0"/>
              <a:t>== restriction on sending rate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F540A6C-4306-5148-AD49-1B9B64483061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3E8087-DAD0-7247-8D55-CB5BA5BA0810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F02DEF6-EA02-E44E-9F8B-95CE7AF49857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3C2F01C-BFC4-8440-8F8D-9271684AB00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314DCC-5A6E-124C-9B79-E962A8E8A1A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E049D1-177A-1346-9DDE-A78C19087B7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B2D0A5-3B7C-0848-8DDB-38A6042A721B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60DA6-C0BF-BB49-8035-0D57679B14BA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0EDDCF-62BC-1F42-B9DC-57A3228A8C65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C88C55-0D77-C040-AEE0-8442127B9379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65AA92-A9DB-0047-BEFF-736FD9C3BB3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42F710-583E-0744-819F-6381322C5E20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EA8E1-85A0-1B42-8A26-89F10A89D7DC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4ACFC2-6349-CE44-9D95-B84F9CEA32A8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767C3E-DE9A-C445-A4F3-C3FDC7B7177E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4F7E91-73B6-144F-8B0D-0CE3CAAC4B9A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46130E-9103-AC42-BBB7-DC1677AD7A01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43358C-EFCA-F144-AE81-C1E990600A14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1AA83A-A3FA-E740-AD05-97D4E7836FC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D0CC03-EB8C-0C41-9FE9-75F7E5874479}"/>
              </a:ext>
            </a:extLst>
          </p:cNvPr>
          <p:cNvCxnSpPr>
            <a:cxnSpLocks/>
          </p:cNvCxnSpPr>
          <p:nvPr/>
        </p:nvCxnSpPr>
        <p:spPr>
          <a:xfrm flipH="1">
            <a:off x="8795152" y="3428469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39D369-D480-B449-B94E-207392E4E014}"/>
              </a:ext>
            </a:extLst>
          </p:cNvPr>
          <p:cNvSpPr txBox="1"/>
          <p:nvPr/>
        </p:nvSpPr>
        <p:spPr>
          <a:xfrm>
            <a:off x="9543069" y="396731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36306A-F4EF-6640-AD27-0B3D2471D3F4}"/>
              </a:ext>
            </a:extLst>
          </p:cNvPr>
          <p:cNvCxnSpPr>
            <a:cxnSpLocks/>
          </p:cNvCxnSpPr>
          <p:nvPr/>
        </p:nvCxnSpPr>
        <p:spPr>
          <a:xfrm>
            <a:off x="8825763" y="2914353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D5DC05D-E6CF-544B-912A-07B419BEF1CC}"/>
              </a:ext>
            </a:extLst>
          </p:cNvPr>
          <p:cNvGrpSpPr/>
          <p:nvPr/>
        </p:nvGrpSpPr>
        <p:grpSpPr>
          <a:xfrm>
            <a:off x="2485285" y="5071773"/>
            <a:ext cx="4098976" cy="493632"/>
            <a:chOff x="2038352" y="4479756"/>
            <a:chExt cx="7478713" cy="636306"/>
          </a:xfrm>
        </p:grpSpPr>
        <p:grpSp>
          <p:nvGrpSpPr>
            <p:cNvPr id="30" name="Group 2">
              <a:extLst>
                <a:ext uri="{FF2B5EF4-FFF2-40B4-BE49-F238E27FC236}">
                  <a16:creationId xmlns:a16="http://schemas.microsoft.com/office/drawing/2014/main" id="{03F60213-0808-4B4C-8DFA-B641D07993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41" name="Rectangle 1">
                <a:extLst>
                  <a:ext uri="{FF2B5EF4-FFF2-40B4-BE49-F238E27FC236}">
                    <a16:creationId xmlns:a16="http://schemas.microsoft.com/office/drawing/2014/main" id="{5530949D-5311-A440-AF73-B8E1E0D1F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98F5254-C866-AF4F-98EB-F96D46768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6F62890-FC77-7846-BA95-519D6DF3A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26FFF1E-08C6-2C4F-A2FE-B83166D579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E92E2D6-2D46-2646-B86B-6E0D27256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32B3FE-C325-A942-B1E6-8B582DC14C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D93A05F-EEA3-014C-8683-0B87AFFC1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EEF4445-8140-FB4E-B8A7-013FF83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7415EEF-DA1C-6748-A16B-4C965B6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490EC13-8740-4544-B160-DFC77F2F9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A74A4B-607B-4845-9052-E7519A99B749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F48AED9-79DF-8D4D-AE0B-FD13C02E623B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E456AA-2AD5-3748-8287-C9506C9BFD37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5DFB22C-4A6D-BE4E-8778-70A02E3E9C8D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F8DC181-740C-0940-8F0A-17ABF0D29475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B5AAB0-07E3-8D49-AB71-75B888260351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D809F84-9D45-B64B-928A-A61A8E2FA314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A997C7-D293-4945-8CFB-041F420510FA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A175F88-E1E7-A44D-87EB-0D5868A29FA1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CAE8996-0F47-014C-83E9-51622F01A6FB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0256DA2-3800-9A43-B11F-B0EA71290AF7}"/>
              </a:ext>
            </a:extLst>
          </p:cNvPr>
          <p:cNvGrpSpPr/>
          <p:nvPr/>
        </p:nvGrpSpPr>
        <p:grpSpPr>
          <a:xfrm>
            <a:off x="2266379" y="5672107"/>
            <a:ext cx="2271948" cy="1189758"/>
            <a:chOff x="2265162" y="5155302"/>
            <a:chExt cx="2065510" cy="114227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FE849-EBDE-FC49-B274-7619219228A4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C5AA679-D6A8-BB42-A14E-D15330856B05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A32C256-CA6E-844F-B9A0-DD56E234BE55}"/>
              </a:ext>
            </a:extLst>
          </p:cNvPr>
          <p:cNvGrpSpPr/>
          <p:nvPr/>
        </p:nvGrpSpPr>
        <p:grpSpPr>
          <a:xfrm>
            <a:off x="4327023" y="5686516"/>
            <a:ext cx="2271948" cy="1140442"/>
            <a:chOff x="2265162" y="5155302"/>
            <a:chExt cx="2065510" cy="109492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3317EB6-0380-2945-9583-0CEE4729DF17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06991F8-F3AD-9843-AEC1-67669E714961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F50FED5-4326-974B-B217-EBFA4B230346}"/>
              </a:ext>
            </a:extLst>
          </p:cNvPr>
          <p:cNvSpPr txBox="1"/>
          <p:nvPr/>
        </p:nvSpPr>
        <p:spPr>
          <a:xfrm>
            <a:off x="2771759" y="4300533"/>
            <a:ext cx="49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 Advertised window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CA61488-FA70-DA4B-8FFC-AB941DA061CB}"/>
              </a:ext>
            </a:extLst>
          </p:cNvPr>
          <p:cNvCxnSpPr/>
          <p:nvPr/>
        </p:nvCxnSpPr>
        <p:spPr>
          <a:xfrm>
            <a:off x="3690129" y="481505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F63D73-1E06-7E47-9752-DF6CA95CA380}"/>
              </a:ext>
            </a:extLst>
          </p:cNvPr>
          <p:cNvSpPr txBox="1"/>
          <p:nvPr/>
        </p:nvSpPr>
        <p:spPr>
          <a:xfrm>
            <a:off x="449119" y="4988039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</p:spTree>
    <p:extLst>
      <p:ext uri="{BB962C8B-B14F-4D97-AF65-F5344CB8AC3E}">
        <p14:creationId xmlns:p14="http://schemas.microsoft.com/office/powerpoint/2010/main" val="9083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106F-9B36-C14D-8CB4-066B72F1C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reliability metadata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4BC3-8315-DD4A-B785-7DEDF48C7E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are reliability metadata (seq and ack numbers) stored?</a:t>
            </a:r>
          </a:p>
        </p:txBody>
      </p:sp>
    </p:spTree>
    <p:extLst>
      <p:ext uri="{BB962C8B-B14F-4D97-AF65-F5344CB8AC3E}">
        <p14:creationId xmlns:p14="http://schemas.microsoft.com/office/powerpoint/2010/main" val="337807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235245" cy="4351338"/>
          </a:xfrm>
        </p:spPr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US" dirty="0"/>
              <a:t>Source port, destination port (connection demultiplexing)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Size of the TCP header (in 32-bit words)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/>
              <a:t>Basic error detection through checksums (similar to UDP)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624126" y="4205325"/>
            <a:ext cx="3476426" cy="606885"/>
            <a:chOff x="6518063" y="2639961"/>
            <a:chExt cx="3476426" cy="6068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518063" y="2890684"/>
              <a:ext cx="944621" cy="356162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C8A80B-63F1-CF4C-B745-A954A3203B5C}"/>
              </a:ext>
            </a:extLst>
          </p:cNvPr>
          <p:cNvGrpSpPr/>
          <p:nvPr/>
        </p:nvGrpSpPr>
        <p:grpSpPr>
          <a:xfrm>
            <a:off x="4624126" y="2168012"/>
            <a:ext cx="6729674" cy="579185"/>
            <a:chOff x="4624126" y="2168012"/>
            <a:chExt cx="6729674" cy="57918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E1E0F24-2D63-5B44-8C5D-2CE333389E84}"/>
                </a:ext>
              </a:extLst>
            </p:cNvPr>
            <p:cNvGrpSpPr/>
            <p:nvPr/>
          </p:nvGrpSpPr>
          <p:grpSpPr>
            <a:xfrm>
              <a:off x="4624126" y="2168012"/>
              <a:ext cx="6729674" cy="567123"/>
              <a:chOff x="3004261" y="2574283"/>
              <a:chExt cx="6729674" cy="567123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785B6A5-9DB1-ED45-87E3-A22F5D57B182}"/>
                  </a:ext>
                </a:extLst>
              </p:cNvPr>
              <p:cNvSpPr/>
              <p:nvPr/>
            </p:nvSpPr>
            <p:spPr>
              <a:xfrm>
                <a:off x="7462684" y="2639961"/>
                <a:ext cx="2271251" cy="501445"/>
              </a:xfrm>
              <a:prstGeom prst="ellipse">
                <a:avLst/>
              </a:prstGeom>
              <a:noFill/>
              <a:ln w="508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C961085-0D70-0F42-9BD2-82DFE83328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04261" y="2574283"/>
                <a:ext cx="4458425" cy="227912"/>
              </a:xfrm>
              <a:prstGeom prst="line">
                <a:avLst/>
              </a:prstGeom>
              <a:ln w="508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469621-F0B7-0849-8A4C-2DD2ABB8EF5F}"/>
                </a:ext>
              </a:extLst>
            </p:cNvPr>
            <p:cNvSpPr/>
            <p:nvPr/>
          </p:nvSpPr>
          <p:spPr>
            <a:xfrm>
              <a:off x="5829301" y="2245752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6A65F0-5114-E241-B41E-28E9134B640D}"/>
              </a:ext>
            </a:extLst>
          </p:cNvPr>
          <p:cNvGrpSpPr/>
          <p:nvPr/>
        </p:nvGrpSpPr>
        <p:grpSpPr>
          <a:xfrm>
            <a:off x="4624126" y="3542544"/>
            <a:ext cx="1540700" cy="501445"/>
            <a:chOff x="7311656" y="2611190"/>
            <a:chExt cx="1540700" cy="5014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B8E9F9-029B-1A47-8B55-9558257A0BB7}"/>
                </a:ext>
              </a:extLst>
            </p:cNvPr>
            <p:cNvSpPr/>
            <p:nvPr/>
          </p:nvSpPr>
          <p:spPr>
            <a:xfrm>
              <a:off x="7878961" y="2611190"/>
              <a:ext cx="97339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712BD96-1F19-9941-8DED-E8B68C73F88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311656" y="2861913"/>
              <a:ext cx="567305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70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7DD91-E69A-4B42-909D-89A28EFE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E1861-0130-4A43-993E-89FFDFB6C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81" y="1796128"/>
            <a:ext cx="4355184" cy="4930136"/>
          </a:xfrm>
        </p:spPr>
        <p:txBody>
          <a:bodyPr>
            <a:normAutofit fontScale="92500"/>
          </a:bodyPr>
          <a:lstStyle/>
          <a:p>
            <a:pPr marL="0" indent="0" algn="r">
              <a:buNone/>
            </a:pPr>
            <a:r>
              <a:rPr lang="en-US" dirty="0"/>
              <a:t>Identifies data in the packet from the application stream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uses byte seq #s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TCP acks the next seq # that the receiver expects. </a:t>
            </a:r>
          </a:p>
          <a:p>
            <a:pPr marL="0" indent="0" algn="r">
              <a:buNone/>
            </a:pPr>
            <a:r>
              <a:rPr lang="en-US" dirty="0">
                <a:solidFill>
                  <a:srgbClr val="C00000"/>
                </a:solidFill>
              </a:rPr>
              <a:t>(cumulative ACK)</a:t>
            </a:r>
          </a:p>
          <a:p>
            <a:pPr marL="0" indent="0" algn="r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 algn="r">
              <a:buNone/>
            </a:pPr>
            <a:r>
              <a:rPr lang="en-US" dirty="0"/>
              <a:t>Selective ACKs are written into the options field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874FFA4B-960A-F043-9642-FC6433AD8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569" y="1690688"/>
            <a:ext cx="7227431" cy="485221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E1E0F24-2D63-5B44-8C5D-2CE333389E84}"/>
              </a:ext>
            </a:extLst>
          </p:cNvPr>
          <p:cNvGrpSpPr/>
          <p:nvPr/>
        </p:nvGrpSpPr>
        <p:grpSpPr>
          <a:xfrm>
            <a:off x="4744065" y="2300750"/>
            <a:ext cx="4989870" cy="840656"/>
            <a:chOff x="4744065" y="2300750"/>
            <a:chExt cx="4989870" cy="84065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785B6A5-9DB1-ED45-87E3-A22F5D57B182}"/>
                </a:ext>
              </a:extLst>
            </p:cNvPr>
            <p:cNvSpPr/>
            <p:nvPr/>
          </p:nvSpPr>
          <p:spPr>
            <a:xfrm>
              <a:off x="7462684" y="2639961"/>
              <a:ext cx="2271251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C961085-0D70-0F42-9BD2-82DFE8332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4065" y="2300750"/>
              <a:ext cx="2718620" cy="50144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7D1E0F-7D01-E74A-A783-3E732F3AC03C}"/>
              </a:ext>
            </a:extLst>
          </p:cNvPr>
          <p:cNvGrpSpPr/>
          <p:nvPr/>
        </p:nvGrpSpPr>
        <p:grpSpPr>
          <a:xfrm>
            <a:off x="4744065" y="3028797"/>
            <a:ext cx="4989870" cy="1232399"/>
            <a:chOff x="5004619" y="2639961"/>
            <a:chExt cx="4989870" cy="123239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E6B830-446A-0645-B066-6663362D71BF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BB0187-0A46-1049-87D7-60C454BCFF8E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>
              <a:off x="5004619" y="2988545"/>
              <a:ext cx="2458065" cy="883815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8A32945-B061-B6F1-3F8C-C00CAFDBA057}"/>
              </a:ext>
            </a:extLst>
          </p:cNvPr>
          <p:cNvGrpSpPr/>
          <p:nvPr/>
        </p:nvGrpSpPr>
        <p:grpSpPr>
          <a:xfrm>
            <a:off x="4624126" y="4609780"/>
            <a:ext cx="4311714" cy="1165378"/>
            <a:chOff x="5682775" y="2639961"/>
            <a:chExt cx="4311714" cy="116537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92223A-1744-2B76-790E-7C855E81FC08}"/>
                </a:ext>
              </a:extLst>
            </p:cNvPr>
            <p:cNvSpPr/>
            <p:nvPr/>
          </p:nvSpPr>
          <p:spPr>
            <a:xfrm>
              <a:off x="7462684" y="2639961"/>
              <a:ext cx="2531805" cy="501445"/>
            </a:xfrm>
            <a:prstGeom prst="ellipse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6EE6CBE-76E6-F94D-20F2-516AE9D2BA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2775" y="2988545"/>
              <a:ext cx="1779909" cy="816794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36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8924-BD56-3A4B-BF05-74B53EF3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a TCP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B96C3-4F7A-7D48-90A4-E13837CB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latin typeface="Courier" pitchFamily="2" charset="0"/>
              </a:rPr>
              <a:t>sudo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tcpdump</a:t>
            </a:r>
            <a:r>
              <a:rPr lang="en-IN" dirty="0">
                <a:latin typeface="Courier" pitchFamily="2" charset="0"/>
              </a:rPr>
              <a:t> -</a:t>
            </a:r>
            <a:r>
              <a:rPr lang="en-IN" dirty="0" err="1">
                <a:latin typeface="Courier" pitchFamily="2" charset="0"/>
              </a:rPr>
              <a:t>i</a:t>
            </a:r>
            <a:r>
              <a:rPr lang="en-IN" dirty="0">
                <a:latin typeface="Courier" pitchFamily="2" charset="0"/>
              </a:rPr>
              <a:t> eno1 </a:t>
            </a:r>
            <a:r>
              <a:rPr lang="en-IN" dirty="0" err="1">
                <a:latin typeface="Courier" pitchFamily="2" charset="0"/>
              </a:rPr>
              <a:t>tcp</a:t>
            </a:r>
            <a:r>
              <a:rPr lang="en-IN" dirty="0">
                <a:latin typeface="Courier" pitchFamily="2" charset="0"/>
              </a:rPr>
              <a:t> </a:t>
            </a:r>
            <a:r>
              <a:rPr lang="en-IN" dirty="0" err="1">
                <a:latin typeface="Courier" pitchFamily="2" charset="0"/>
              </a:rPr>
              <a:t>portrange</a:t>
            </a:r>
            <a:r>
              <a:rPr lang="en-IN" dirty="0">
                <a:latin typeface="Courier" pitchFamily="2" charset="0"/>
              </a:rPr>
              <a:t> 56000-56010</a:t>
            </a: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>
                <a:latin typeface="Courier" pitchFamily="2" charset="0"/>
              </a:rPr>
              <a:t>curl --local-port 56000-56010 https://</a:t>
            </a:r>
            <a:r>
              <a:rPr lang="en-IN" dirty="0" err="1">
                <a:latin typeface="Courier" pitchFamily="2" charset="0"/>
              </a:rPr>
              <a:t>www.google.com</a:t>
            </a:r>
            <a:r>
              <a:rPr lang="en-IN" dirty="0">
                <a:latin typeface="Courier" pitchFamily="2" charset="0"/>
              </a:rPr>
              <a:t> &gt; </a:t>
            </a:r>
            <a:r>
              <a:rPr lang="en-IN" dirty="0" err="1">
                <a:latin typeface="Courier" pitchFamily="2" charset="0"/>
              </a:rPr>
              <a:t>output.html</a:t>
            </a:r>
            <a:endParaRPr lang="en-IN" dirty="0">
              <a:latin typeface="Courier" pitchFamily="2" charset="0"/>
            </a:endParaRPr>
          </a:p>
          <a:p>
            <a:endParaRPr lang="en-IN" dirty="0">
              <a:latin typeface="Courier" pitchFamily="2" charset="0"/>
            </a:endParaRPr>
          </a:p>
          <a:p>
            <a:r>
              <a:rPr lang="en-IN" dirty="0"/>
              <a:t>Bonus: Try crafting TCP packets with </a:t>
            </a:r>
            <a:r>
              <a:rPr lang="en-IN" dirty="0" err="1">
                <a:latin typeface="Courier" pitchFamily="2" charset="0"/>
              </a:rPr>
              <a:t>scapy</a:t>
            </a:r>
            <a:r>
              <a:rPr lang="en-IN" dirty="0">
                <a:latin typeface="Courier" pitchFamily="2" charset="0"/>
              </a:rPr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5E80-F129-4D4E-B31A-DACE02F2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Stream-Oriented Data Transfer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3E919-CCD3-FE4F-90B8-AA9BDCE16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6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515600" cy="19927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TCP uses byte sequence numbers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EC746-70E8-4547-9BA1-CD6EBF522A7E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8DA436B-FFF1-464E-92AD-6FED346A4CCE}"/>
              </a:ext>
            </a:extLst>
          </p:cNvPr>
          <p:cNvGrpSpPr/>
          <p:nvPr/>
        </p:nvGrpSpPr>
        <p:grpSpPr>
          <a:xfrm>
            <a:off x="3444658" y="2192055"/>
            <a:ext cx="5559468" cy="1054274"/>
            <a:chOff x="3444658" y="2192055"/>
            <a:chExt cx="5559468" cy="105427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646331"/>
            <a:chOff x="2677437" y="1561439"/>
            <a:chExt cx="6226480" cy="64633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pPr algn="l"/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758696-5480-9749-A6AF-F50F68F4166D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ECD3BF1-F5E5-6442-89F3-BF9D857F7117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01517-877D-FD41-845F-DA7843B7A373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D4A782-DE1E-4143-8837-55C975E93E9E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93B305-FCAE-F54F-82EB-2B1E816E5771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997A82-57B2-8044-B2F5-00036AB6F8C6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D4190D-20BB-9A4B-8408-C700D0487747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301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5DDD9-B3C8-5E43-8CFB-5D16C1C6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 in the app’s </a:t>
            </a:r>
            <a:r>
              <a:rPr lang="en-US" dirty="0">
                <a:solidFill>
                  <a:srgbClr val="C00000"/>
                </a:solidFill>
              </a:rPr>
              <a:t>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CA654-E220-D94F-841A-DF2E16F8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9577"/>
            <a:ext cx="10863020" cy="156738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boundaries aren’t important for TCP software</a:t>
            </a:r>
          </a:p>
          <a:p>
            <a:pPr marL="0" indent="0" algn="ctr">
              <a:buNone/>
            </a:pPr>
            <a:r>
              <a:rPr lang="en-US" sz="3600" dirty="0"/>
              <a:t>TCP is a </a:t>
            </a:r>
            <a:r>
              <a:rPr lang="en-US" sz="3600" dirty="0">
                <a:solidFill>
                  <a:srgbClr val="C00000"/>
                </a:solidFill>
              </a:rPr>
              <a:t>stream-oriented </a:t>
            </a:r>
            <a:r>
              <a:rPr lang="en-US" sz="3600" dirty="0"/>
              <a:t>protocol</a:t>
            </a:r>
          </a:p>
          <a:p>
            <a:pPr marL="0" indent="0" algn="ctr">
              <a:buNone/>
            </a:pPr>
            <a:r>
              <a:rPr lang="en-US" sz="3000" dirty="0"/>
              <a:t>(We use 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SOCK_STREAM</a:t>
            </a:r>
            <a:r>
              <a:rPr lang="en-US" sz="3000" dirty="0"/>
              <a:t> when creating sockets)</a:t>
            </a:r>
          </a:p>
          <a:p>
            <a:pPr marL="0" indent="0" algn="ctr">
              <a:buNone/>
            </a:pPr>
            <a:endParaRPr lang="en-US" sz="36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17002F-67C3-6242-B59C-312DEEE81707}"/>
              </a:ext>
            </a:extLst>
          </p:cNvPr>
          <p:cNvGrpSpPr/>
          <p:nvPr/>
        </p:nvGrpSpPr>
        <p:grpSpPr>
          <a:xfrm>
            <a:off x="3314178" y="3519036"/>
            <a:ext cx="4983271" cy="369332"/>
            <a:chOff x="3314178" y="3519036"/>
            <a:chExt cx="4983271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C273C9-C27C-E647-8560-6B8684DAD846}"/>
                </a:ext>
              </a:extLst>
            </p:cNvPr>
            <p:cNvSpPr txBox="1"/>
            <p:nvPr/>
          </p:nvSpPr>
          <p:spPr>
            <a:xfrm>
              <a:off x="3314178" y="3519036"/>
              <a:ext cx="3995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Increasing sequence #s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122483-94D6-1841-B116-E9B85834F252}"/>
                </a:ext>
              </a:extLst>
            </p:cNvPr>
            <p:cNvCxnSpPr/>
            <p:nvPr/>
          </p:nvCxnSpPr>
          <p:spPr>
            <a:xfrm>
              <a:off x="6343389" y="373308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F5F5993-358E-284B-ABC9-D45DDAF83827}"/>
              </a:ext>
            </a:extLst>
          </p:cNvPr>
          <p:cNvGrpSpPr/>
          <p:nvPr/>
        </p:nvGrpSpPr>
        <p:grpSpPr>
          <a:xfrm>
            <a:off x="1052186" y="2192055"/>
            <a:ext cx="10083453" cy="1054274"/>
            <a:chOff x="1052186" y="2192055"/>
            <a:chExt cx="10083453" cy="105427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6C901B8-3955-C94A-B996-466D47CF5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2367" y="2192055"/>
              <a:ext cx="7515617" cy="146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30C4D0-B57D-1344-8F3C-D06046950F26}"/>
                </a:ext>
              </a:extLst>
            </p:cNvPr>
            <p:cNvCxnSpPr>
              <a:cxnSpLocks/>
            </p:cNvCxnSpPr>
            <p:nvPr/>
          </p:nvCxnSpPr>
          <p:spPr>
            <a:xfrm>
              <a:off x="2342367" y="3246329"/>
              <a:ext cx="751561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3A9ED89-A6E6-8843-9513-A2AC195C1DC7}"/>
                </a:ext>
              </a:extLst>
            </p:cNvPr>
            <p:cNvCxnSpPr/>
            <p:nvPr/>
          </p:nvCxnSpPr>
          <p:spPr>
            <a:xfrm>
              <a:off x="3444658" y="2192055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B4D6C99-4C28-624C-8F6B-CD1A824D5171}"/>
                </a:ext>
              </a:extLst>
            </p:cNvPr>
            <p:cNvCxnSpPr/>
            <p:nvPr/>
          </p:nvCxnSpPr>
          <p:spPr>
            <a:xfrm>
              <a:off x="4599140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56B1B52-D3C5-6848-A48F-727387594A95}"/>
                </a:ext>
              </a:extLst>
            </p:cNvPr>
            <p:cNvCxnSpPr/>
            <p:nvPr/>
          </p:nvCxnSpPr>
          <p:spPr>
            <a:xfrm>
              <a:off x="567846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E5E27F-B3EF-1D45-A693-56F9F8842AEB}"/>
                </a:ext>
              </a:extLst>
            </p:cNvPr>
            <p:cNvCxnSpPr/>
            <p:nvPr/>
          </p:nvCxnSpPr>
          <p:spPr>
            <a:xfrm>
              <a:off x="6770318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5465F6F-ECD6-A041-A60E-2D4AB103B407}"/>
                </a:ext>
              </a:extLst>
            </p:cNvPr>
            <p:cNvCxnSpPr/>
            <p:nvPr/>
          </p:nvCxnSpPr>
          <p:spPr>
            <a:xfrm>
              <a:off x="7849644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D0D2B7A-6BB5-4C4D-B8DD-C549CD4E6E25}"/>
                </a:ext>
              </a:extLst>
            </p:cNvPr>
            <p:cNvCxnSpPr/>
            <p:nvPr/>
          </p:nvCxnSpPr>
          <p:spPr>
            <a:xfrm>
              <a:off x="9004126" y="2206669"/>
              <a:ext cx="0" cy="103966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03922B-82BF-0144-86F3-6650A7ECA069}"/>
                </a:ext>
              </a:extLst>
            </p:cNvPr>
            <p:cNvSpPr txBox="1"/>
            <p:nvPr/>
          </p:nvSpPr>
          <p:spPr>
            <a:xfrm>
              <a:off x="1052186" y="2284494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C251DE-C09A-EB49-8B7C-DD695FB0E61D}"/>
                </a:ext>
              </a:extLst>
            </p:cNvPr>
            <p:cNvSpPr txBox="1"/>
            <p:nvPr/>
          </p:nvSpPr>
          <p:spPr>
            <a:xfrm>
              <a:off x="10020822" y="2192055"/>
              <a:ext cx="11148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4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105573-630E-DA4E-BA09-983F87D60187}"/>
                </a:ext>
              </a:extLst>
            </p:cNvPr>
            <p:cNvSpPr txBox="1"/>
            <p:nvPr/>
          </p:nvSpPr>
          <p:spPr>
            <a:xfrm>
              <a:off x="3584532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C86362-346E-954F-A7AA-708CAC4C7064}"/>
                </a:ext>
              </a:extLst>
            </p:cNvPr>
            <p:cNvSpPr txBox="1"/>
            <p:nvPr/>
          </p:nvSpPr>
          <p:spPr>
            <a:xfrm>
              <a:off x="4705611" y="2483669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707CB14-1D19-4145-902D-521B03AA3B39}"/>
                </a:ext>
              </a:extLst>
            </p:cNvPr>
            <p:cNvSpPr txBox="1"/>
            <p:nvPr/>
          </p:nvSpPr>
          <p:spPr>
            <a:xfrm>
              <a:off x="5809989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D7A9794-B742-744F-9E68-4DCC30EE8FC1}"/>
                </a:ext>
              </a:extLst>
            </p:cNvPr>
            <p:cNvSpPr txBox="1"/>
            <p:nvPr/>
          </p:nvSpPr>
          <p:spPr>
            <a:xfrm>
              <a:off x="6870526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13E1EFD-37DA-CB42-B2C2-6E8F4EC0D65B}"/>
                </a:ext>
              </a:extLst>
            </p:cNvPr>
            <p:cNvSpPr txBox="1"/>
            <p:nvPr/>
          </p:nvSpPr>
          <p:spPr>
            <a:xfrm>
              <a:off x="8025007" y="2479376"/>
              <a:ext cx="8789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packet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AE69AC9-88E7-0249-A21E-D8F3A1663A8B}"/>
              </a:ext>
            </a:extLst>
          </p:cNvPr>
          <p:cNvGrpSpPr/>
          <p:nvPr/>
        </p:nvGrpSpPr>
        <p:grpSpPr>
          <a:xfrm>
            <a:off x="2677437" y="1468451"/>
            <a:ext cx="6226480" cy="923330"/>
            <a:chOff x="2677437" y="1561439"/>
            <a:chExt cx="6226480" cy="92333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40B13D-7989-3849-B2D4-7399B2355DFB}"/>
                </a:ext>
              </a:extLst>
            </p:cNvPr>
            <p:cNvSpPr txBox="1"/>
            <p:nvPr/>
          </p:nvSpPr>
          <p:spPr>
            <a:xfrm>
              <a:off x="2677437" y="1561439"/>
              <a:ext cx="52692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Data written by application over time</a:t>
              </a:r>
            </a:p>
            <a:p>
              <a:r>
                <a:rPr lang="en-US" dirty="0">
                  <a:latin typeface="Helvetica" pitchFamily="2" charset="0"/>
                </a:rPr>
                <a:t>e.g., </a:t>
              </a: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send()</a:t>
              </a:r>
              <a:r>
                <a:rPr lang="en-US" dirty="0">
                  <a:latin typeface="Helvetica" pitchFamily="2" charset="0"/>
                </a:rPr>
                <a:t> call</a:t>
              </a:r>
            </a:p>
            <a:p>
              <a:pPr algn="l"/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2AF693D-204A-BE47-9791-0114E4834A66}"/>
                </a:ext>
              </a:extLst>
            </p:cNvPr>
            <p:cNvCxnSpPr/>
            <p:nvPr/>
          </p:nvCxnSpPr>
          <p:spPr>
            <a:xfrm>
              <a:off x="6949857" y="1768331"/>
              <a:ext cx="195406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31B687C-490E-4843-9174-B7535AEEADD8}"/>
              </a:ext>
            </a:extLst>
          </p:cNvPr>
          <p:cNvGrpSpPr/>
          <p:nvPr/>
        </p:nvGrpSpPr>
        <p:grpSpPr>
          <a:xfrm>
            <a:off x="3399827" y="2195374"/>
            <a:ext cx="6252459" cy="393256"/>
            <a:chOff x="3399827" y="2195374"/>
            <a:chExt cx="6252459" cy="39325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6C35D4E-708A-0A42-BE8D-CC553F991E51}"/>
                </a:ext>
              </a:extLst>
            </p:cNvPr>
            <p:cNvSpPr txBox="1"/>
            <p:nvPr/>
          </p:nvSpPr>
          <p:spPr>
            <a:xfrm>
              <a:off x="3399827" y="2195374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185FAED-EA74-4543-B649-8A4AAA3A1DF5}"/>
                </a:ext>
              </a:extLst>
            </p:cNvPr>
            <p:cNvSpPr txBox="1"/>
            <p:nvPr/>
          </p:nvSpPr>
          <p:spPr>
            <a:xfrm>
              <a:off x="4557582" y="2207443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150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AD3E31-1A4F-564C-AAE2-4BBE818A3D3C}"/>
                </a:ext>
              </a:extLst>
            </p:cNvPr>
            <p:cNvSpPr txBox="1"/>
            <p:nvPr/>
          </p:nvSpPr>
          <p:spPr>
            <a:xfrm>
              <a:off x="5671239" y="2203477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180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77D725B-F375-7848-B4B8-07494D8AA4EC}"/>
                </a:ext>
              </a:extLst>
            </p:cNvPr>
            <p:cNvSpPr txBox="1"/>
            <p:nvPr/>
          </p:nvSpPr>
          <p:spPr>
            <a:xfrm>
              <a:off x="6739002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240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3BAE08-F192-F14F-8628-BABCC52D5B25}"/>
                </a:ext>
              </a:extLst>
            </p:cNvPr>
            <p:cNvSpPr txBox="1"/>
            <p:nvPr/>
          </p:nvSpPr>
          <p:spPr>
            <a:xfrm>
              <a:off x="7823575" y="2219298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273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9CFB7AD-73E7-B94B-80A5-9A0255ABA9CE}"/>
                </a:ext>
              </a:extLst>
            </p:cNvPr>
            <p:cNvSpPr txBox="1"/>
            <p:nvPr/>
          </p:nvSpPr>
          <p:spPr>
            <a:xfrm>
              <a:off x="8998898" y="2201962"/>
              <a:ext cx="653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04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1317</Words>
  <Application>Microsoft Macintosh PowerPoint</Application>
  <PresentationFormat>Widescreen</PresentationFormat>
  <Paragraphs>334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ＭＳ Ｐゴシック</vt:lpstr>
      <vt:lpstr>Arial</vt:lpstr>
      <vt:lpstr>Calibri</vt:lpstr>
      <vt:lpstr>Consolas</vt:lpstr>
      <vt:lpstr>Courier</vt:lpstr>
      <vt:lpstr>Helvetica</vt:lpstr>
      <vt:lpstr>Times New Roman</vt:lpstr>
      <vt:lpstr>Office Theme</vt:lpstr>
      <vt:lpstr>Ordering &amp; Flow Control</vt:lpstr>
      <vt:lpstr>Review: Reliability</vt:lpstr>
      <vt:lpstr>TCP reliability metadata</vt:lpstr>
      <vt:lpstr>TCP header structure</vt:lpstr>
      <vt:lpstr>TCP header structure</vt:lpstr>
      <vt:lpstr>Observing a TCP exchange</vt:lpstr>
      <vt:lpstr>TCP Stream-Oriented Data Transfer</vt:lpstr>
      <vt:lpstr>Sequence numbers in the app’s stream</vt:lpstr>
      <vt:lpstr>Sequence numbers in the app’s stream</vt:lpstr>
      <vt:lpstr>Sequence numbers in the app’s stream</vt:lpstr>
      <vt:lpstr>Buffering and Ordering in TCP</vt:lpstr>
      <vt:lpstr>Memory Buffers at the Transport Layer</vt:lpstr>
      <vt:lpstr>Sockets need receive-side memory buffers</vt:lpstr>
      <vt:lpstr>Receiver app’s interaction with TCP</vt:lpstr>
      <vt:lpstr>Sockets need send-side memory buffers</vt:lpstr>
      <vt:lpstr>Ordered Delivery</vt:lpstr>
      <vt:lpstr>Reordering packets at the receiver side</vt:lpstr>
      <vt:lpstr>Reordering packets at the receiver side</vt:lpstr>
      <vt:lpstr>Receive-side app and TCP</vt:lpstr>
      <vt:lpstr>TCP Reassembly</vt:lpstr>
      <vt:lpstr>Implications of ordered delivery</vt:lpstr>
      <vt:lpstr>How much data to keep in flight?</vt:lpstr>
      <vt:lpstr>We want to increase throughput, but …</vt:lpstr>
      <vt:lpstr>Flow Control</vt:lpstr>
      <vt:lpstr>Socket buffers can become full</vt:lpstr>
      <vt:lpstr>Goal: avoid drops due to buffer fill</vt:lpstr>
      <vt:lpstr>Flow control in TCP headers</vt:lpstr>
      <vt:lpstr>TCP flow control</vt:lpstr>
      <vt:lpstr>TCP flow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1647</cp:revision>
  <cp:lastPrinted>2021-01-24T11:57:08Z</cp:lastPrinted>
  <dcterms:created xsi:type="dcterms:W3CDTF">2019-01-23T03:40:12Z</dcterms:created>
  <dcterms:modified xsi:type="dcterms:W3CDTF">2024-10-29T13:57:27Z</dcterms:modified>
</cp:coreProperties>
</file>