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84" r:id="rId2"/>
    <p:sldId id="406" r:id="rId3"/>
    <p:sldId id="440" r:id="rId4"/>
    <p:sldId id="298" r:id="rId5"/>
    <p:sldId id="408" r:id="rId6"/>
    <p:sldId id="410" r:id="rId7"/>
    <p:sldId id="409" r:id="rId8"/>
    <p:sldId id="412" r:id="rId9"/>
    <p:sldId id="413" r:id="rId10"/>
    <p:sldId id="414" r:id="rId11"/>
    <p:sldId id="415" r:id="rId12"/>
    <p:sldId id="416" r:id="rId13"/>
    <p:sldId id="417" r:id="rId14"/>
    <p:sldId id="419" r:id="rId15"/>
    <p:sldId id="418" r:id="rId16"/>
    <p:sldId id="420" r:id="rId17"/>
    <p:sldId id="421" r:id="rId18"/>
    <p:sldId id="422" r:id="rId19"/>
    <p:sldId id="423" r:id="rId20"/>
    <p:sldId id="425" r:id="rId21"/>
    <p:sldId id="424" r:id="rId22"/>
    <p:sldId id="427" r:id="rId23"/>
    <p:sldId id="428" r:id="rId24"/>
    <p:sldId id="429" r:id="rId25"/>
    <p:sldId id="430" r:id="rId26"/>
    <p:sldId id="431" r:id="rId27"/>
    <p:sldId id="426" r:id="rId28"/>
    <p:sldId id="432" r:id="rId29"/>
    <p:sldId id="433" r:id="rId30"/>
    <p:sldId id="434" r:id="rId31"/>
    <p:sldId id="355" r:id="rId32"/>
    <p:sldId id="436" r:id="rId33"/>
    <p:sldId id="437" r:id="rId34"/>
    <p:sldId id="438" r:id="rId35"/>
    <p:sldId id="385" r:id="rId36"/>
    <p:sldId id="386" r:id="rId37"/>
    <p:sldId id="388" r:id="rId38"/>
    <p:sldId id="439" r:id="rId39"/>
    <p:sldId id="389" r:id="rId40"/>
    <p:sldId id="43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592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Lecture 5, </a:t>
            </a:r>
            <a:r>
              <a:rPr lang="en-US" dirty="0">
                <a:solidFill>
                  <a:schemeClr val="tx1"/>
                </a:solidFill>
              </a:rPr>
              <a:t>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Transport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7AE-BE90-8643-8048-BF9300C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one packet per ACK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6B44-7BF5-834F-BD2F-A3D7B3A2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2056" cy="5032375"/>
          </a:xfrm>
        </p:spPr>
        <p:txBody>
          <a:bodyPr>
            <a:normAutofit/>
          </a:bodyPr>
          <a:lstStyle/>
          <a:p>
            <a:r>
              <a:rPr lang="en-US" dirty="0"/>
              <a:t>Should sender wait for an ACK before sending another packet?</a:t>
            </a:r>
          </a:p>
          <a:p>
            <a:endParaRPr lang="en-US" dirty="0"/>
          </a:p>
          <a:p>
            <a:r>
              <a:rPr lang="en-US" dirty="0"/>
              <a:t>Consider: </a:t>
            </a:r>
          </a:p>
          <a:p>
            <a:pPr lvl="1"/>
            <a:r>
              <a:rPr lang="en-US" dirty="0"/>
              <a:t>Round-trip-time: 100 milliseconds</a:t>
            </a:r>
          </a:p>
          <a:p>
            <a:pPr lvl="1"/>
            <a:r>
              <a:rPr lang="en-US" dirty="0"/>
              <a:t>Packet size: 12,000 bits</a:t>
            </a:r>
          </a:p>
          <a:p>
            <a:pPr lvl="1"/>
            <a:r>
              <a:rPr lang="en-US" dirty="0"/>
              <a:t>Link rate: 12 Mega bits/s</a:t>
            </a:r>
          </a:p>
          <a:p>
            <a:pPr lvl="1"/>
            <a:r>
              <a:rPr lang="en-US" dirty="0"/>
              <a:t>Suppose no packets are dropped</a:t>
            </a:r>
          </a:p>
          <a:p>
            <a:pPr lvl="1"/>
            <a:endParaRPr lang="en-US" dirty="0"/>
          </a:p>
          <a:p>
            <a:r>
              <a:rPr lang="en-US" dirty="0"/>
              <a:t>At what rate is the sender getting data across to the receiver?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ED50B6-800D-7E46-8405-B1B7F35EC0F2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EB30D-A8A6-9840-9EFA-439E1EB82C32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AC84-4B7B-6248-947C-9B8E910156F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BAFE5-84A2-AB45-A4E8-A60AAD356AE1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0672-6BED-1149-8DEB-3EB16BBCBC59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DC3F8D-E3E6-D44D-8587-AB5872F00866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04FFF5C-C9C1-7744-B65B-5EE4FC163A1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96447-B603-954A-823E-07BDA54C5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153CE2-9FDC-2046-B482-3658441C8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F101-3EEC-4340-BEDB-5EC9AC00E5F0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A792B-D465-074B-8203-D689DCA0FAE6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58D13F-1136-6047-B08A-6FDCA05EEFB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E3931-F36C-4D4E-A5C1-23C755426E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F0E19-3C59-8F43-9FBA-470232294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5DCF74-25B0-E343-8CBD-153F03372E57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C424E-2D75-0245-9089-0CA66C99C259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F24F5-21F9-C544-90C8-F098434896B9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DC5618-EBA4-6A4C-A18A-E54B6F600207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C8A7-C6D7-5E49-B732-7FC18A83207F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AA0D6-0A25-DF41-980E-30E07A13E83F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56B6009-A818-1F40-B58A-164CB373DA5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8702E9-427D-5840-9784-B02FAC22F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44226-9A0A-3F4F-AAE2-5475DDA65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FC313DB-74F7-8644-9608-FFC1242D670D}"/>
              </a:ext>
            </a:extLst>
          </p:cNvPr>
          <p:cNvSpPr txBox="1"/>
          <p:nvPr/>
        </p:nvSpPr>
        <p:spPr>
          <a:xfrm>
            <a:off x="6970642" y="6228522"/>
            <a:ext cx="4585243" cy="4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120 Kilo bit/s (1% of link rate)</a:t>
            </a:r>
          </a:p>
        </p:txBody>
      </p:sp>
    </p:spTree>
    <p:extLst>
      <p:ext uri="{BB962C8B-B14F-4D97-AF65-F5344CB8AC3E}">
        <p14:creationId xmlns:p14="http://schemas.microsoft.com/office/powerpoint/2010/main" val="336664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3C4F-74F4-AB47-B20E-C174A335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“in-flight”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BC02-F441-674C-86B7-76678E95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term the amount of </a:t>
            </a:r>
            <a:r>
              <a:rPr lang="en-US" dirty="0" err="1"/>
              <a:t>unACKed</a:t>
            </a:r>
            <a:r>
              <a:rPr lang="en-US" dirty="0"/>
              <a:t> data as data </a:t>
            </a:r>
            <a:r>
              <a:rPr lang="en-US" dirty="0">
                <a:solidFill>
                  <a:srgbClr val="C00000"/>
                </a:solidFill>
              </a:rPr>
              <a:t>“in flight”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With just one packet in flight, the data rate is limited by the packet delay (RTT) rather than available bandwidth (link rate)</a:t>
            </a:r>
          </a:p>
          <a:p>
            <a:endParaRPr lang="en-US" dirty="0"/>
          </a:p>
          <a:p>
            <a:r>
              <a:rPr lang="en-US" dirty="0"/>
              <a:t>Idea: Keep many packets in flight!</a:t>
            </a:r>
          </a:p>
          <a:p>
            <a:endParaRPr lang="en-US" dirty="0"/>
          </a:p>
          <a:p>
            <a:r>
              <a:rPr lang="en-US" dirty="0"/>
              <a:t>More packets in flight improves </a:t>
            </a:r>
            <a:r>
              <a:rPr lang="en-US" dirty="0">
                <a:solidFill>
                  <a:srgbClr val="C00000"/>
                </a:solidFill>
              </a:rPr>
              <a:t>throughput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9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many packets in flight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94318" cy="4667250"/>
          </a:xfrm>
        </p:spPr>
        <p:txBody>
          <a:bodyPr/>
          <a:lstStyle/>
          <a:p>
            <a:r>
              <a:rPr lang="en-US" dirty="0"/>
              <a:t>In our example before, if there are, say 4 packets in flight, throughput is 480 Kbits/s!</a:t>
            </a:r>
          </a:p>
          <a:p>
            <a:endParaRPr lang="en-US" dirty="0"/>
          </a:p>
          <a:p>
            <a:r>
              <a:rPr lang="en-US" dirty="0"/>
              <a:t>We just improved the throughput 4 times by keeping 4 packets in flight</a:t>
            </a:r>
          </a:p>
          <a:p>
            <a:endParaRPr lang="en-US" dirty="0"/>
          </a:p>
          <a:p>
            <a:r>
              <a:rPr lang="en-US" dirty="0"/>
              <a:t>Trouble: what if some packets (or ACKs) are dropped? </a:t>
            </a:r>
          </a:p>
          <a:p>
            <a:r>
              <a:rPr lang="en-US" dirty="0"/>
              <a:t>How should the sender retransmit?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A7CF9E-9C8B-DD49-BAC1-040196A87B28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A3C29592-AED9-6E4A-A7D7-1890139C8F77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46E8BA-84A2-D847-AB2B-9DAB5D09B0B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7AE4E51-035D-9244-824F-2DB8D62AA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7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4 0.00602 C -0.02213 0.00463 -0.03932 0.00347 -0.04622 0.03495 C -0.05312 0.06643 -0.0496 0.13102 -0.04622 0.1956 " pathEditMode="relative" ptsTypes="AAA">
                                      <p:cBhvr>
                                        <p:cTn id="1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packets (and ACKs)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3981" cy="4840218"/>
          </a:xfrm>
        </p:spPr>
        <p:txBody>
          <a:bodyPr>
            <a:normAutofit/>
          </a:bodyPr>
          <a:lstStyle/>
          <a:p>
            <a:r>
              <a:rPr lang="en-US" dirty="0"/>
              <a:t>Every packet contains a </a:t>
            </a:r>
            <a:r>
              <a:rPr lang="en-US" dirty="0">
                <a:solidFill>
                  <a:srgbClr val="C00000"/>
                </a:solidFill>
              </a:rPr>
              <a:t>sequence number</a:t>
            </a:r>
          </a:p>
          <a:p>
            <a:pPr lvl="1"/>
            <a:r>
              <a:rPr lang="en-US" dirty="0"/>
              <a:t>(In reality, every byte has a sequence number)</a:t>
            </a:r>
          </a:p>
          <a:p>
            <a:pPr lvl="1"/>
            <a:endParaRPr lang="en-US" dirty="0"/>
          </a:p>
          <a:p>
            <a:r>
              <a:rPr lang="en-US" dirty="0"/>
              <a:t>ACK echoes the sequence number of the packet that is acknowledged</a:t>
            </a:r>
          </a:p>
          <a:p>
            <a:endParaRPr lang="en-US" dirty="0"/>
          </a:p>
          <a:p>
            <a:r>
              <a:rPr lang="en-US" dirty="0"/>
              <a:t>Sender retransmits only those packets whose sequence numbers haven’t been </a:t>
            </a:r>
            <a:r>
              <a:rPr lang="en-US" dirty="0" err="1"/>
              <a:t>ACKed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0533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8914-F5AA-9C4B-8627-932110E6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2E699-21F8-5841-8209-405871A4B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1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/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Word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Word application?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/>
          <a:lstStyle/>
          <a:p>
            <a:r>
              <a:rPr lang="en-US" dirty="0"/>
              <a:t>Reordering can also happen due to packets taking different paths through a network</a:t>
            </a:r>
          </a:p>
          <a:p>
            <a:endParaRPr lang="en-US" dirty="0"/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order of transmission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7582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1797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9578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Buffering</a:t>
            </a:r>
            <a:r>
              <a:rPr lang="en-US" dirty="0"/>
              <a:t> at the receiver side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8" y="1829277"/>
            <a:ext cx="231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read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87203" y="1692054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Network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3183844" y="6393154"/>
            <a:ext cx="497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Memory on the receiver machine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6A6A-325C-F943-A03A-AA891EA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90AF-DB19-524F-966E-B64B8024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r>
              <a:rPr lang="en-US" dirty="0"/>
              <a:t>The TCP  receiver uses a </a:t>
            </a:r>
            <a:r>
              <a:rPr lang="en-US" dirty="0">
                <a:solidFill>
                  <a:srgbClr val="C00000"/>
                </a:solidFill>
              </a:rPr>
              <a:t>memory buffer</a:t>
            </a:r>
            <a:r>
              <a:rPr lang="en-US" dirty="0"/>
              <a:t> to hold packets until they can be read by the application in order</a:t>
            </a:r>
          </a:p>
          <a:p>
            <a:endParaRPr lang="en-US" dirty="0"/>
          </a:p>
          <a:p>
            <a:r>
              <a:rPr lang="en-US" dirty="0"/>
              <a:t>This process is known as </a:t>
            </a:r>
            <a:r>
              <a:rPr lang="en-US" dirty="0">
                <a:solidFill>
                  <a:srgbClr val="C00000"/>
                </a:solidFill>
              </a:rPr>
              <a:t>TCP reassembly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12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TCP reassembly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an application if there is an in-order packet missing from the receiver’s buffer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TCP application throughput will suffer </a:t>
            </a:r>
            <a:r>
              <a:rPr lang="en-US" dirty="0"/>
              <a:t>if there is too much packet reordering in the network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only so much the receiver can buffer before dropping subsequent packets (even if successfully arrived at receiver)</a:t>
            </a:r>
          </a:p>
          <a:p>
            <a:pPr lvl="1"/>
            <a:r>
              <a:rPr lang="en-US" dirty="0"/>
              <a:t>A TCP sender can only send as much as the </a:t>
            </a:r>
            <a:r>
              <a:rPr lang="en-US" dirty="0">
                <a:solidFill>
                  <a:srgbClr val="C00000"/>
                </a:solidFill>
              </a:rPr>
              <a:t>free receiver buffer space </a:t>
            </a:r>
            <a:r>
              <a:rPr lang="en-US" dirty="0"/>
              <a:t>available before packets are dropped at the receiver</a:t>
            </a:r>
          </a:p>
          <a:p>
            <a:pPr lvl="1"/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receiver window size</a:t>
            </a:r>
          </a:p>
          <a:p>
            <a:pPr lvl="1"/>
            <a:r>
              <a:rPr lang="en-US" dirty="0"/>
              <a:t>TCP is said to implement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358573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FE55-BE47-D942-9B7A-DA8827A0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Core: Best effort packet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5887-E137-534D-94C8-4D8CB6C9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Routers (typically) make no guarantees about </a:t>
            </a:r>
          </a:p>
          <a:p>
            <a:endParaRPr lang="en-US" dirty="0"/>
          </a:p>
          <a:p>
            <a:r>
              <a:rPr lang="en-US" dirty="0"/>
              <a:t>… whether packets get delivered</a:t>
            </a:r>
          </a:p>
          <a:p>
            <a:r>
              <a:rPr lang="en-US" dirty="0"/>
              <a:t>… whether packets will reach without being corrupted</a:t>
            </a:r>
          </a:p>
          <a:p>
            <a:r>
              <a:rPr lang="en-US" dirty="0"/>
              <a:t>… whether packets will reach the other side in order</a:t>
            </a:r>
          </a:p>
          <a:p>
            <a:r>
              <a:rPr lang="en-US" dirty="0"/>
              <a:t>… the app performance experienced by a user</a:t>
            </a:r>
          </a:p>
          <a:p>
            <a:endParaRPr lang="en-US" dirty="0"/>
          </a:p>
          <a:p>
            <a:r>
              <a:rPr lang="en-US" dirty="0"/>
              <a:t>So how are we still able to get good performance over the Internet?</a:t>
            </a:r>
          </a:p>
        </p:txBody>
      </p:sp>
    </p:spTree>
    <p:extLst>
      <p:ext uri="{BB962C8B-B14F-4D97-AF65-F5344CB8AC3E}">
        <p14:creationId xmlns:p14="http://schemas.microsoft.com/office/powerpoint/2010/main" val="212406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2889-EBEF-7C4F-88CA-761CE526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B0FAD-CFC1-8740-9425-08EE02289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68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How should multiple endpoints share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81522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is difficult to know where the </a:t>
            </a:r>
            <a:r>
              <a:rPr lang="en-US" dirty="0">
                <a:solidFill>
                  <a:srgbClr val="C00000"/>
                </a:solidFill>
              </a:rPr>
              <a:t>bottleneck</a:t>
            </a:r>
            <a:r>
              <a:rPr lang="en-US" dirty="0"/>
              <a:t> link is</a:t>
            </a:r>
          </a:p>
          <a:p>
            <a:r>
              <a:rPr lang="en-US" dirty="0"/>
              <a:t>It is difficult to know how many other endpoints are using that link</a:t>
            </a:r>
          </a:p>
          <a:p>
            <a:r>
              <a:rPr lang="en-US" dirty="0"/>
              <a:t>Endpoints may join and leave at any time</a:t>
            </a:r>
          </a:p>
          <a:p>
            <a:r>
              <a:rPr lang="en-US" dirty="0"/>
              <a:t>Network paths may change over time, leading to different bottleneck links (with different link rates) over time 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2042021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4348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800080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705976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2011308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614398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2011308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855178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3027308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17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</p:spTree>
    <p:extLst>
      <p:ext uri="{BB962C8B-B14F-4D97-AF65-F5344CB8AC3E}">
        <p14:creationId xmlns:p14="http://schemas.microsoft.com/office/powerpoint/2010/main" val="3515275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efficient 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7199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one can centrally view or control all the endpoints and bottlenecks in the Internet. 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Every endpoint must try to reach a globally good outcome by itself: i.e., in a distributed fashion.</a:t>
            </a:r>
          </a:p>
        </p:txBody>
      </p:sp>
    </p:spTree>
    <p:extLst>
      <p:ext uri="{BB962C8B-B14F-4D97-AF65-F5344CB8AC3E}">
        <p14:creationId xmlns:p14="http://schemas.microsoft.com/office/powerpoint/2010/main" val="93705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3" y="3896139"/>
            <a:ext cx="1024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is spare capacity in the bottleneck link, the endpoint should use it.</a:t>
            </a:r>
          </a:p>
        </p:txBody>
      </p:sp>
    </p:spTree>
    <p:extLst>
      <p:ext uri="{BB962C8B-B14F-4D97-AF65-F5344CB8AC3E}">
        <p14:creationId xmlns:p14="http://schemas.microsoft.com/office/powerpoint/2010/main" val="3994335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812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are N endpoints sharing a bottleneck link, they should be able to get equitable shares of the link’s capacity.</a:t>
            </a:r>
          </a:p>
        </p:txBody>
      </p:sp>
    </p:spTree>
    <p:extLst>
      <p:ext uri="{BB962C8B-B14F-4D97-AF65-F5344CB8AC3E}">
        <p14:creationId xmlns:p14="http://schemas.microsoft.com/office/powerpoint/2010/main" val="1052700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fair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364974" y="3896139"/>
            <a:ext cx="881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So, how to achieve this?</a:t>
            </a:r>
          </a:p>
        </p:txBody>
      </p:sp>
    </p:spTree>
    <p:extLst>
      <p:ext uri="{BB962C8B-B14F-4D97-AF65-F5344CB8AC3E}">
        <p14:creationId xmlns:p14="http://schemas.microsoft.com/office/powerpoint/2010/main" val="1969091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CD-8DBF-4C46-886C-6D5FDAD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from network offers clues…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2C33-39D7-0A4E-A0FB-6E03ABE1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7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Signals</a:t>
            </a:r>
          </a:p>
          <a:p>
            <a:pPr lvl="1"/>
            <a:r>
              <a:rPr lang="en-US" dirty="0"/>
              <a:t>Packets being dropped (ex, RTO fires)</a:t>
            </a:r>
          </a:p>
          <a:p>
            <a:pPr lvl="1"/>
            <a:r>
              <a:rPr lang="en-US" dirty="0"/>
              <a:t>Packets being delayed</a:t>
            </a:r>
          </a:p>
          <a:p>
            <a:pPr lvl="1"/>
            <a:r>
              <a:rPr lang="en-US" dirty="0"/>
              <a:t>Rate of incoming ACKs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Knobs</a:t>
            </a:r>
          </a:p>
          <a:p>
            <a:pPr lvl="1"/>
            <a:r>
              <a:rPr lang="en-US" dirty="0"/>
              <a:t>What can you change to “probe” the sending rate?</a:t>
            </a:r>
          </a:p>
          <a:p>
            <a:pPr lvl="1"/>
            <a:r>
              <a:rPr lang="en-US" dirty="0"/>
              <a:t>Suppose receiver buffer is unbounded:</a:t>
            </a:r>
          </a:p>
          <a:p>
            <a:pPr lvl="2"/>
            <a:r>
              <a:rPr lang="en-US" dirty="0"/>
              <a:t>The amount of in-flight data is called the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  <a:endParaRPr lang="en-US" dirty="0"/>
          </a:p>
          <a:p>
            <a:pPr lvl="1"/>
            <a:r>
              <a:rPr lang="en-US" dirty="0"/>
              <a:t>Increase congestion window: e.g., by x or by a factor of x</a:t>
            </a:r>
          </a:p>
          <a:p>
            <a:pPr lvl="1"/>
            <a:r>
              <a:rPr lang="en-US" dirty="0"/>
              <a:t>Decrease congestion window: e.g., by x or by a factor of 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D0660C-9A11-9E44-A7D1-FF57A0F5608C}"/>
              </a:ext>
            </a:extLst>
          </p:cNvPr>
          <p:cNvSpPr/>
          <p:nvPr/>
        </p:nvSpPr>
        <p:spPr>
          <a:xfrm>
            <a:off x="7315200" y="1987826"/>
            <a:ext cx="397565" cy="16565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E6469-1AD0-E94E-A488-E8A92A224A0F}"/>
              </a:ext>
            </a:extLst>
          </p:cNvPr>
          <p:cNvSpPr txBox="1"/>
          <p:nvPr/>
        </p:nvSpPr>
        <p:spPr>
          <a:xfrm>
            <a:off x="7832034" y="2400588"/>
            <a:ext cx="376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“Implicit” feedback signals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(more on explicit signals later)</a:t>
            </a:r>
          </a:p>
        </p:txBody>
      </p:sp>
    </p:spTree>
    <p:extLst>
      <p:ext uri="{BB962C8B-B14F-4D97-AF65-F5344CB8AC3E}">
        <p14:creationId xmlns:p14="http://schemas.microsoft.com/office/powerpoint/2010/main" val="351214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5BB369-61F4-834F-A939-1AEEFFF711A7}"/>
              </a:ext>
            </a:extLst>
          </p:cNvPr>
          <p:cNvSpPr txBox="1"/>
          <p:nvPr/>
        </p:nvSpPr>
        <p:spPr>
          <a:xfrm>
            <a:off x="2392017" y="2756452"/>
            <a:ext cx="7407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Time for an activity</a:t>
            </a:r>
          </a:p>
        </p:txBody>
      </p:sp>
    </p:spTree>
    <p:extLst>
      <p:ext uri="{BB962C8B-B14F-4D97-AF65-F5344CB8AC3E}">
        <p14:creationId xmlns:p14="http://schemas.microsoft.com/office/powerpoint/2010/main" val="3557169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AA49-0214-8043-89BE-6984E58A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 clocking: steady state behavior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0A02D2A-9136-BC41-BD05-E19AE9034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591" y="1563805"/>
            <a:ext cx="9094818" cy="4705924"/>
          </a:xfrm>
        </p:spPr>
      </p:pic>
    </p:spTree>
    <p:extLst>
      <p:ext uri="{BB962C8B-B14F-4D97-AF65-F5344CB8AC3E}">
        <p14:creationId xmlns:p14="http://schemas.microsoft.com/office/powerpoint/2010/main" val="416436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Edge: Application 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How should endpoints provide guarantees to applications?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Transport </a:t>
            </a:r>
            <a:r>
              <a:rPr lang="en-US" dirty="0"/>
              <a:t>software on the endpoint is in charge of implementing guarantees on top of an unreliable network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Ordered delivery</a:t>
            </a:r>
          </a:p>
          <a:p>
            <a:pPr lvl="1"/>
            <a:r>
              <a:rPr lang="en-US" dirty="0"/>
              <a:t>Packet delay not exceeding 50 </a:t>
            </a:r>
            <a:r>
              <a:rPr lang="en-US" dirty="0" err="1"/>
              <a:t>ms</a:t>
            </a:r>
            <a:r>
              <a:rPr lang="en-US" dirty="0"/>
              <a:t>?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597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get to steady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start?</a:t>
            </a:r>
          </a:p>
          <a:p>
            <a:r>
              <a:rPr lang="en-US" dirty="0"/>
              <a:t>Additive increase, multiplicative decrease (</a:t>
            </a:r>
            <a:r>
              <a:rPr lang="en-US" dirty="0">
                <a:solidFill>
                  <a:srgbClr val="C00000"/>
                </a:solidFill>
              </a:rPr>
              <a:t>AIMD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A095B62-AC7C-EE42-9D7A-B9B1F548AA54}"/>
              </a:ext>
            </a:extLst>
          </p:cNvPr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F9C12FD-6FC8-9742-ABBA-1B0994C70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702BE1BB-3A74-D940-B17C-C06E005F3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894B54EF-F3DE-374C-96A3-E107CE674D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C163273-9152-B843-8A03-901A0C0FD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8103D1A-B2D9-C940-A740-D75BA0E26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7A4DE5B-AE23-2D40-A2A0-89D422DF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Loss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0" y="6200781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25470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6AAC-6165-0F43-A975-2C14318FB91A}" type="slidenum">
              <a:rPr lang="en-US" altLang="x-none"/>
              <a:pPr/>
              <a:t>31</a:t>
            </a:fld>
            <a:endParaRPr lang="en-US" altLang="x-none"/>
          </a:p>
        </p:txBody>
      </p:sp>
      <p:grpSp>
        <p:nvGrpSpPr>
          <p:cNvPr id="542757" name="Group 37"/>
          <p:cNvGrpSpPr>
            <a:grpSpLocks/>
          </p:cNvGrpSpPr>
          <p:nvPr/>
        </p:nvGrpSpPr>
        <p:grpSpPr bwMode="auto">
          <a:xfrm>
            <a:off x="6324602" y="1371600"/>
            <a:ext cx="2043113" cy="2057400"/>
            <a:chOff x="3024" y="864"/>
            <a:chExt cx="1287" cy="1296"/>
          </a:xfrm>
        </p:grpSpPr>
        <p:sp>
          <p:nvSpPr>
            <p:cNvPr id="542750" name="Freeform 30"/>
            <p:cNvSpPr>
              <a:spLocks/>
            </p:cNvSpPr>
            <p:nvPr/>
          </p:nvSpPr>
          <p:spPr bwMode="auto">
            <a:xfrm>
              <a:off x="3024" y="864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542740" name="Text Box 20"/>
            <p:cNvSpPr txBox="1">
              <a:spLocks noChangeArrowheads="1"/>
            </p:cNvSpPr>
            <p:nvPr/>
          </p:nvSpPr>
          <p:spPr bwMode="auto">
            <a:xfrm>
              <a:off x="3576" y="1346"/>
              <a:ext cx="735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2000" dirty="0">
                  <a:latin typeface="Helvetica" pitchFamily="2" charset="0"/>
                </a:rPr>
                <a:t>(b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1</a:t>
              </a:r>
              <a:r>
                <a:rPr lang="en-US" altLang="x-none" sz="2000" dirty="0">
                  <a:latin typeface="Helvetica" pitchFamily="2" charset="0"/>
                </a:rPr>
                <a:t>+a</a:t>
              </a:r>
              <a:r>
                <a:rPr lang="en-US" altLang="x-none" sz="2000" baseline="-25000" dirty="0">
                  <a:latin typeface="Helvetica" pitchFamily="2" charset="0"/>
                </a:rPr>
                <a:t>I</a:t>
              </a:r>
              <a:r>
                <a:rPr lang="en-US" altLang="x-none" sz="2000" dirty="0">
                  <a:latin typeface="Helvetica" pitchFamily="2" charset="0"/>
                </a:rPr>
                <a:t>,</a:t>
              </a:r>
              <a:br>
                <a:rPr lang="en-US" altLang="x-none" sz="2000" dirty="0">
                  <a:latin typeface="Helvetica" pitchFamily="2" charset="0"/>
                </a:rPr>
              </a:br>
              <a:r>
                <a:rPr lang="en-US" altLang="x-none" sz="2000" dirty="0">
                  <a:latin typeface="Helvetica" pitchFamily="2" charset="0"/>
                </a:rPr>
                <a:t>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2</a:t>
              </a:r>
              <a:r>
                <a:rPr lang="en-US" altLang="x-none" sz="2000" dirty="0">
                  <a:latin typeface="Helvetica" pitchFamily="2" charset="0"/>
                </a:rPr>
                <a:t>+a</a:t>
              </a:r>
              <a:r>
                <a:rPr lang="en-US" altLang="x-none" sz="2000" baseline="-25000" dirty="0">
                  <a:latin typeface="Helvetica" pitchFamily="2" charset="0"/>
                </a:rPr>
                <a:t>I</a:t>
              </a:r>
              <a:r>
                <a:rPr lang="en-US" altLang="x-none" sz="2000" dirty="0">
                  <a:latin typeface="Helvetica" pitchFamily="2" charset="0"/>
                </a:rPr>
                <a:t>)</a:t>
              </a:r>
            </a:p>
          </p:txBody>
        </p:sp>
        <p:sp>
          <p:nvSpPr>
            <p:cNvPr id="542731" name="Oval 11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542736" name="Line 1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2000">
                <a:latin typeface="Helvetica" pitchFamily="2" charset="0"/>
              </a:endParaRPr>
            </a:p>
          </p:txBody>
        </p:sp>
      </p:grpSp>
      <p:sp>
        <p:nvSpPr>
          <p:cNvPr id="542723" name="Line 3"/>
          <p:cNvSpPr>
            <a:spLocks noChangeShapeType="1"/>
          </p:cNvSpPr>
          <p:nvPr/>
        </p:nvSpPr>
        <p:spPr bwMode="auto">
          <a:xfrm flipH="1" flipV="1">
            <a:off x="5334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6934201" y="5867401"/>
            <a:ext cx="14138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Times New Roman" charset="0"/>
              </a:rPr>
              <a:t>User 1: x</a:t>
            </a:r>
            <a:r>
              <a:rPr lang="en-US" altLang="x-none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 rot="16200000">
            <a:off x="4233619" y="3339151"/>
            <a:ext cx="15276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User 2: x</a:t>
            </a:r>
            <a:r>
              <a:rPr lang="en-US" altLang="x-none" sz="2400" baseline="-25000" dirty="0">
                <a:latin typeface="Helvetica" pitchFamily="2" charset="0"/>
              </a:rPr>
              <a:t>2</a:t>
            </a:r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 flipH="1">
            <a:off x="5334000" y="1676401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9448800" y="1371601"/>
            <a:ext cx="126156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fairness</a:t>
            </a:r>
          </a:p>
          <a:p>
            <a:r>
              <a:rPr lang="en-US" altLang="x-none" sz="2400" dirty="0">
                <a:latin typeface="Helvetica" pitchFamily="2" charset="0"/>
              </a:rPr>
              <a:t>line</a:t>
            </a:r>
            <a:endParaRPr lang="en-US" altLang="x-none" sz="2400" baseline="-25000" dirty="0">
              <a:latin typeface="Helvetica" pitchFamily="2" charset="0"/>
            </a:endParaRPr>
          </a:p>
        </p:txBody>
      </p:sp>
      <p:sp>
        <p:nvSpPr>
          <p:cNvPr id="542728" name="Text Box 8"/>
          <p:cNvSpPr txBox="1">
            <a:spLocks noChangeArrowheads="1"/>
          </p:cNvSpPr>
          <p:nvPr/>
        </p:nvSpPr>
        <p:spPr bwMode="auto">
          <a:xfrm>
            <a:off x="9525001" y="5105401"/>
            <a:ext cx="1461363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efficiency</a:t>
            </a:r>
          </a:p>
          <a:p>
            <a:r>
              <a:rPr lang="en-US" altLang="x-none" sz="2400" dirty="0">
                <a:latin typeface="Helvetica" pitchFamily="2" charset="0"/>
              </a:rPr>
              <a:t>line</a:t>
            </a:r>
            <a:endParaRPr lang="en-US" altLang="x-none" sz="2400" baseline="-25000" dirty="0">
              <a:latin typeface="Helvetica" pitchFamily="2" charset="0"/>
            </a:endParaRPr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 rot="5400000" flipH="1" flipV="1">
            <a:off x="7505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5334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32" name="Text Box 12"/>
          <p:cNvSpPr txBox="1">
            <a:spLocks noChangeArrowheads="1"/>
          </p:cNvSpPr>
          <p:nvPr/>
        </p:nvSpPr>
        <p:spPr bwMode="auto">
          <a:xfrm>
            <a:off x="6477001" y="1676401"/>
            <a:ext cx="86882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000" dirty="0">
                <a:latin typeface="Helvetica" pitchFamily="2" charset="0"/>
              </a:rPr>
              <a:t>(x</a:t>
            </a:r>
            <a:r>
              <a:rPr lang="en-US" altLang="x-none" sz="2000" baseline="-25000" dirty="0">
                <a:latin typeface="Helvetica" pitchFamily="2" charset="0"/>
              </a:rPr>
              <a:t>1</a:t>
            </a:r>
            <a:r>
              <a:rPr lang="en-US" altLang="x-none" sz="2000" dirty="0">
                <a:latin typeface="Helvetica" pitchFamily="2" charset="0"/>
              </a:rPr>
              <a:t>,x</a:t>
            </a:r>
            <a:r>
              <a:rPr lang="en-US" altLang="x-none" sz="2000" baseline="-25000" dirty="0">
                <a:latin typeface="Helvetica" pitchFamily="2" charset="0"/>
              </a:rPr>
              <a:t>2</a:t>
            </a:r>
            <a:r>
              <a:rPr lang="en-US" altLang="x-none" sz="2000" dirty="0">
                <a:latin typeface="Helvetica" pitchFamily="2" charset="0"/>
              </a:rPr>
              <a:t>)</a:t>
            </a:r>
            <a:endParaRPr lang="en-US" altLang="x-none" sz="2000" baseline="-25000" dirty="0">
              <a:latin typeface="Helvetica" pitchFamily="2" charset="0"/>
            </a:endParaRPr>
          </a:p>
        </p:txBody>
      </p:sp>
      <p:grpSp>
        <p:nvGrpSpPr>
          <p:cNvPr id="542751" name="Group 31"/>
          <p:cNvGrpSpPr>
            <a:grpSpLocks/>
          </p:cNvGrpSpPr>
          <p:nvPr/>
        </p:nvGrpSpPr>
        <p:grpSpPr bwMode="auto">
          <a:xfrm>
            <a:off x="5334002" y="2286000"/>
            <a:ext cx="1665288" cy="3429000"/>
            <a:chOff x="2400" y="1440"/>
            <a:chExt cx="1049" cy="2160"/>
          </a:xfrm>
        </p:grpSpPr>
        <p:sp>
          <p:nvSpPr>
            <p:cNvPr id="542734" name="Text Box 14"/>
            <p:cNvSpPr txBox="1">
              <a:spLocks noChangeArrowheads="1"/>
            </p:cNvSpPr>
            <p:nvPr/>
          </p:nvSpPr>
          <p:spPr bwMode="auto">
            <a:xfrm>
              <a:off x="2566" y="2208"/>
              <a:ext cx="8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2000" dirty="0">
                  <a:latin typeface="Helvetica" pitchFamily="2" charset="0"/>
                </a:rPr>
                <a:t>(b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1</a:t>
              </a:r>
              <a:r>
                <a:rPr lang="en-US" altLang="x-none" sz="2000" dirty="0">
                  <a:latin typeface="Helvetica" pitchFamily="2" charset="0"/>
                </a:rPr>
                <a:t>,b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2</a:t>
              </a:r>
              <a:r>
                <a:rPr lang="en-US" altLang="x-none" sz="2000" dirty="0">
                  <a:latin typeface="Helvetica" pitchFamily="2" charset="0"/>
                </a:rPr>
                <a:t>)</a:t>
              </a:r>
              <a:endParaRPr lang="en-US" altLang="x-none" sz="2000" baseline="-25000" dirty="0">
                <a:latin typeface="Helvetica" pitchFamily="2" charset="0"/>
              </a:endParaRPr>
            </a:p>
          </p:txBody>
        </p:sp>
        <p:sp>
          <p:nvSpPr>
            <p:cNvPr id="542735" name="Oval 15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3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39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542741" name="Oval 21"/>
          <p:cNvSpPr>
            <a:spLocks noChangeArrowheads="1"/>
          </p:cNvSpPr>
          <p:nvPr/>
        </p:nvSpPr>
        <p:spPr bwMode="auto">
          <a:xfrm>
            <a:off x="6858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4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838200" y="1738313"/>
            <a:ext cx="3750442" cy="4267200"/>
          </a:xfrm>
          <a:noFill/>
          <a:ln/>
        </p:spPr>
        <p:txBody>
          <a:bodyPr>
            <a:normAutofit/>
          </a:bodyPr>
          <a:lstStyle/>
          <a:p>
            <a:r>
              <a:rPr lang="en-US" altLang="x-none" dirty="0"/>
              <a:t>Converges to fairness</a:t>
            </a:r>
          </a:p>
          <a:p>
            <a:r>
              <a:rPr lang="en-US" altLang="x-none" dirty="0"/>
              <a:t>Converges to efficiency</a:t>
            </a:r>
          </a:p>
          <a:p>
            <a:r>
              <a:rPr lang="en-US" altLang="x-none" dirty="0"/>
              <a:t>Increments to rate smaller as fairness increases</a:t>
            </a:r>
          </a:p>
        </p:txBody>
      </p:sp>
      <p:grpSp>
        <p:nvGrpSpPr>
          <p:cNvPr id="542763" name="Group 43"/>
          <p:cNvGrpSpPr>
            <a:grpSpLocks/>
          </p:cNvGrpSpPr>
          <p:nvPr/>
        </p:nvGrpSpPr>
        <p:grpSpPr bwMode="auto">
          <a:xfrm>
            <a:off x="5334000" y="2667000"/>
            <a:ext cx="1905000" cy="3048000"/>
            <a:chOff x="2400" y="1680"/>
            <a:chExt cx="1200" cy="1920"/>
          </a:xfrm>
        </p:grpSpPr>
        <p:sp>
          <p:nvSpPr>
            <p:cNvPr id="542756" name="Line 36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54" name="Line 34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55" name="Line 35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60" name="Line 40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61" name="Line 41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</p:spTree>
    <p:extLst>
      <p:ext uri="{BB962C8B-B14F-4D97-AF65-F5344CB8AC3E}">
        <p14:creationId xmlns:p14="http://schemas.microsoft.com/office/powerpoint/2010/main" val="19727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E49B-3A78-8E44-9B91-C302FF84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Scheduling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49BE6-6949-7E46-ACC7-9D5989671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7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Are endpoint algorithms alone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81522" cy="493298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an endpoint is malicious or buggy?</a:t>
            </a:r>
          </a:p>
          <a:p>
            <a:endParaRPr lang="en-US" dirty="0"/>
          </a:p>
          <a:p>
            <a:r>
              <a:rPr lang="en-US" dirty="0"/>
              <a:t>Want the network core to do something more about resource allocation than best effort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2042021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4348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800080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705976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2011308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614398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2011308"/>
            <a:ext cx="939800" cy="1016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3027308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 descr="ANd9GcTXHm9XcH9T0I0EOJrLBOGANosV-xO3mlldiVZue4LYNHmLIOt0">
            <a:extLst>
              <a:ext uri="{FF2B5EF4-FFF2-40B4-BE49-F238E27FC236}">
                <a16:creationId xmlns:a16="http://schemas.microsoft.com/office/drawing/2014/main" id="{276BBA23-5566-C949-9017-4E0D968C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855178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80A9AF-7807-FC49-860D-768F1AD1B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0711" y="3030627"/>
            <a:ext cx="1319922" cy="16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212664" y="3203295"/>
            <a:ext cx="1411404" cy="1121117"/>
          </a:xfrm>
          <a:prstGeom prst="rect">
            <a:avLst/>
          </a:prstGeom>
        </p:spPr>
      </p:pic>
      <p:sp>
        <p:nvSpPr>
          <p:cNvPr id="33" name="Cloud 32"/>
          <p:cNvSpPr/>
          <p:nvPr/>
        </p:nvSpPr>
        <p:spPr>
          <a:xfrm>
            <a:off x="3206245" y="2086529"/>
            <a:ext cx="8671429" cy="4048339"/>
          </a:xfrm>
          <a:prstGeom prst="cloud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7"/>
            <a:ext cx="1536076" cy="926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90" y="3257625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96732"/>
            <a:ext cx="1536076" cy="92683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100262" y="2934468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01718" y="3991743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24568" y="3420242"/>
            <a:ext cx="2248025" cy="687657"/>
            <a:chOff x="7250905" y="2583511"/>
            <a:chExt cx="3064670" cy="100948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250906" y="2583511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250905" y="3586163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0287001" y="2587151"/>
              <a:ext cx="0" cy="1005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186" y="3255453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907614" y="3425061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37984" y="3436542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7444" y="343128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63932" y="3437685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73206" y="2377255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31253" y="2562601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30334" y="4652075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19056" y="4321618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24635" y="4288299"/>
            <a:ext cx="24478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Bottleneck queue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(max size B)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907614" y="3177358"/>
            <a:ext cx="11440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39987" y="2597664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latin typeface="Helvetica" charset="0"/>
                <a:ea typeface="Helvetica" charset="0"/>
                <a:cs typeface="Helvetica" charset="0"/>
              </a:rPr>
              <a:t>Queuing delay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5844" y="5548701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Flows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15847" y="5807492"/>
            <a:ext cx="5280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Packet-switched core network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17055" y="4226193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Link rate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06" y="2707711"/>
            <a:ext cx="3502307" cy="33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9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193496"/>
            <a:ext cx="1536076" cy="926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First-in first-out (FIFO) queue + tail-drop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934470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91745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633885" y="3049305"/>
            <a:ext cx="5960430" cy="1545298"/>
            <a:chOff x="3849329" y="2872327"/>
            <a:chExt cx="5960430" cy="154529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849330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49329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9809759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2673206" y="2377257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31253" y="2562603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30334" y="4652077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321620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891225" y="3047391"/>
            <a:ext cx="701517" cy="1534847"/>
            <a:chOff x="8457745" y="2870413"/>
            <a:chExt cx="701517" cy="1534847"/>
          </a:xfrm>
        </p:grpSpPr>
        <p:sp>
          <p:nvSpPr>
            <p:cNvPr id="10" name="Rectangle 9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45843" y="266222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26552" y="2460105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1675" y="4421243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751700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189708" y="3054877"/>
            <a:ext cx="731017" cy="1534847"/>
            <a:chOff x="7726728" y="2877899"/>
            <a:chExt cx="731017" cy="1534847"/>
          </a:xfrm>
        </p:grpSpPr>
        <p:sp>
          <p:nvSpPr>
            <p:cNvPr id="26" name="Rectangle 25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493541" y="3062265"/>
            <a:ext cx="701517" cy="1534847"/>
            <a:chOff x="8457745" y="2870413"/>
            <a:chExt cx="701517" cy="1534847"/>
          </a:xfrm>
        </p:grpSpPr>
        <p:sp>
          <p:nvSpPr>
            <p:cNvPr id="29" name="Rectangle 2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802992" y="3065968"/>
            <a:ext cx="731017" cy="1534847"/>
            <a:chOff x="6340012" y="2888990"/>
            <a:chExt cx="731017" cy="1534847"/>
          </a:xfrm>
        </p:grpSpPr>
        <p:sp>
          <p:nvSpPr>
            <p:cNvPr id="32" name="Rectangle 31"/>
            <p:cNvSpPr/>
            <p:nvPr/>
          </p:nvSpPr>
          <p:spPr>
            <a:xfrm>
              <a:off x="6340012" y="2888990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25339" y="3425580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9"/>
            <a:ext cx="1536076" cy="92683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52488"/>
            <a:ext cx="1536076" cy="92683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72668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99385"/>
            <a:ext cx="1932812" cy="1932812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 flipH="1">
            <a:off x="6758739" y="1810057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42480" y="1798385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08373" y="5730918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</p:spTree>
    <p:extLst>
      <p:ext uri="{BB962C8B-B14F-4D97-AF65-F5344CB8AC3E}">
        <p14:creationId xmlns:p14="http://schemas.microsoft.com/office/powerpoint/2010/main" val="1515972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First-in first-out (FIFO) queue + tail-drop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934469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91744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65207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32161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62602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83674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421242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75169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119756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917311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94253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12159" y="1767953"/>
            <a:ext cx="599036" cy="660913"/>
            <a:chOff x="3462025" y="1569648"/>
            <a:chExt cx="599036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33724" y="1636831"/>
            <a:ext cx="599036" cy="660913"/>
            <a:chOff x="3462025" y="1569648"/>
            <a:chExt cx="599036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6988" y="1479600"/>
            <a:ext cx="599036" cy="660913"/>
            <a:chOff x="3462025" y="1569648"/>
            <a:chExt cx="599036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6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3047390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436244" y="3049968"/>
            <a:ext cx="731017" cy="1534847"/>
            <a:chOff x="7726728" y="2877899"/>
            <a:chExt cx="731017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93541" y="3047516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72667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99384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3049304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806776" y="3084881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184680" y="3085623"/>
            <a:ext cx="701517" cy="1488268"/>
            <a:chOff x="8457745" y="2870413"/>
            <a:chExt cx="701517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1817" y="3076208"/>
            <a:ext cx="701517" cy="1488268"/>
            <a:chOff x="8457745" y="2870413"/>
            <a:chExt cx="701517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6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28499" y="3082674"/>
            <a:ext cx="701517" cy="1488268"/>
            <a:chOff x="8457745" y="2870413"/>
            <a:chExt cx="701517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58739" y="1810056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349437" y="4296733"/>
            <a:ext cx="731017" cy="756046"/>
            <a:chOff x="7726728" y="2877899"/>
            <a:chExt cx="731017" cy="1534847"/>
          </a:xfrm>
        </p:grpSpPr>
        <p:sp>
          <p:nvSpPr>
            <p:cNvPr id="98" name="Rectangle 97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42480" y="1798384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730917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470358" y="1468473"/>
            <a:ext cx="3149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Head of line blocking (HOL)</a:t>
            </a:r>
          </a:p>
        </p:txBody>
      </p:sp>
      <p:sp>
        <p:nvSpPr>
          <p:cNvPr id="104" name="Left Brace 103"/>
          <p:cNvSpPr/>
          <p:nvPr/>
        </p:nvSpPr>
        <p:spPr>
          <a:xfrm rot="5400000">
            <a:off x="9582112" y="921776"/>
            <a:ext cx="568542" cy="352569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39E86-A5B0-954F-AB09-93223A498EE5}"/>
              </a:ext>
            </a:extLst>
          </p:cNvPr>
          <p:cNvSpPr txBox="1"/>
          <p:nvPr/>
        </p:nvSpPr>
        <p:spPr>
          <a:xfrm>
            <a:off x="218082" y="5730917"/>
            <a:ext cx="5188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Can you guess what happens in the next round-trip time interval?</a:t>
            </a:r>
          </a:p>
        </p:txBody>
      </p:sp>
    </p:spTree>
    <p:extLst>
      <p:ext uri="{BB962C8B-B14F-4D97-AF65-F5344CB8AC3E}">
        <p14:creationId xmlns:p14="http://schemas.microsoft.com/office/powerpoint/2010/main" val="27595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ACK-clocking makes it worse: lucky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875476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32751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593083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26262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03609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24681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36224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69270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37740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858318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35260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77016" y="1708960"/>
            <a:ext cx="545690" cy="660913"/>
            <a:chOff x="3426882" y="1569648"/>
            <a:chExt cx="545690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2688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13330" y="1577838"/>
            <a:ext cx="545690" cy="660913"/>
            <a:chOff x="3441631" y="1569648"/>
            <a:chExt cx="545690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163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27095" y="1420607"/>
            <a:ext cx="545690" cy="660913"/>
            <a:chOff x="3412132" y="1569648"/>
            <a:chExt cx="545690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1213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2988397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189708" y="2995883"/>
            <a:ext cx="731017" cy="1534847"/>
            <a:chOff x="7726728" y="2877899"/>
            <a:chExt cx="731017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93541" y="2988523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13674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40391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2990311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806776" y="3011140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440158" y="3014717"/>
            <a:ext cx="685199" cy="1488268"/>
            <a:chOff x="8457745" y="2870413"/>
            <a:chExt cx="685199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569328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1817" y="3017215"/>
            <a:ext cx="685199" cy="1488268"/>
            <a:chOff x="8457745" y="2870413"/>
            <a:chExt cx="685199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28499" y="3023681"/>
            <a:ext cx="685199" cy="1488268"/>
            <a:chOff x="8457745" y="2870413"/>
            <a:chExt cx="685199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58739" y="1751063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42480" y="1739391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671924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910229" y="1302642"/>
            <a:ext cx="545690" cy="660913"/>
            <a:chOff x="3426881" y="1569648"/>
            <a:chExt cx="545690" cy="660913"/>
          </a:xfrm>
        </p:grpSpPr>
        <p:sp>
          <p:nvSpPr>
            <p:cNvPr id="63" name="Rectangle 6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688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28415" y="4289935"/>
            <a:ext cx="685199" cy="741995"/>
            <a:chOff x="8457745" y="2870413"/>
            <a:chExt cx="685199" cy="1534847"/>
          </a:xfrm>
        </p:grpSpPr>
        <p:sp>
          <p:nvSpPr>
            <p:cNvPr id="76" name="Rectangle 75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097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4755" cy="1325563"/>
          </a:xfrm>
        </p:spPr>
        <p:txBody>
          <a:bodyPr/>
          <a:lstStyle/>
          <a:p>
            <a:r>
              <a:rPr lang="en-US" dirty="0"/>
              <a:t>ACK-clocking makes it worse</a:t>
            </a:r>
            <a:r>
              <a:rPr lang="en-US"/>
              <a:t>: unlucky case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875476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32751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593083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26262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03609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24681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36224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69270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37740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858318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35260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77016" y="1708960"/>
            <a:ext cx="545690" cy="660913"/>
            <a:chOff x="3426882" y="1569648"/>
            <a:chExt cx="545690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2688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13330" y="1577838"/>
            <a:ext cx="545690" cy="660913"/>
            <a:chOff x="3441631" y="1569648"/>
            <a:chExt cx="545690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163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27095" y="1420607"/>
            <a:ext cx="545690" cy="660913"/>
            <a:chOff x="3412132" y="1569648"/>
            <a:chExt cx="545690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1213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2988397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69071" y="2987956"/>
            <a:ext cx="685199" cy="1534847"/>
            <a:chOff x="7726728" y="2877899"/>
            <a:chExt cx="685199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08817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201463" y="2988523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13674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40391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2990311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9514698" y="3025888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148080" y="3014717"/>
            <a:ext cx="685199" cy="1488268"/>
            <a:chOff x="8457745" y="2870413"/>
            <a:chExt cx="685199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569328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459739" y="3017215"/>
            <a:ext cx="685199" cy="1488268"/>
            <a:chOff x="8457745" y="2870413"/>
            <a:chExt cx="685199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836421" y="3023681"/>
            <a:ext cx="685199" cy="1488268"/>
            <a:chOff x="8457745" y="2870413"/>
            <a:chExt cx="685199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73487" y="1751063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349437" y="4237740"/>
            <a:ext cx="731017" cy="756046"/>
            <a:chOff x="7726728" y="2877899"/>
            <a:chExt cx="731017" cy="1534847"/>
          </a:xfrm>
        </p:grpSpPr>
        <p:sp>
          <p:nvSpPr>
            <p:cNvPr id="98" name="Rectangle 97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12055" y="3414488"/>
              <a:ext cx="545690" cy="937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42480" y="1739391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671924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910229" y="1302642"/>
            <a:ext cx="545690" cy="660913"/>
            <a:chOff x="3426881" y="1569648"/>
            <a:chExt cx="545690" cy="660913"/>
          </a:xfrm>
        </p:grpSpPr>
        <p:sp>
          <p:nvSpPr>
            <p:cNvPr id="63" name="Rectangle 6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688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246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monopolized by “bad”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3748" cy="4351338"/>
          </a:xfrm>
        </p:spPr>
        <p:txBody>
          <a:bodyPr>
            <a:normAutofit/>
          </a:bodyPr>
          <a:lstStyle/>
          <a:p>
            <a:r>
              <a:rPr lang="en-US" dirty="0"/>
              <a:t>An ACK signals the source of a free router buffer slot</a:t>
            </a:r>
          </a:p>
          <a:p>
            <a:pPr lvl="1"/>
            <a:r>
              <a:rPr lang="en-US" dirty="0"/>
              <a:t>Further, ACK clocking means that the source transmits again</a:t>
            </a:r>
          </a:p>
          <a:p>
            <a:endParaRPr lang="en-US" dirty="0"/>
          </a:p>
          <a:p>
            <a:r>
              <a:rPr lang="en-US" dirty="0"/>
              <a:t>Contending packet arrivals may not be random enough</a:t>
            </a:r>
          </a:p>
          <a:p>
            <a:pPr lvl="1"/>
            <a:r>
              <a:rPr lang="is-IS" dirty="0"/>
              <a:t>Blue flow can’t capture buffer space for </a:t>
            </a:r>
            <a:r>
              <a:rPr lang="is-IS" i="1" dirty="0"/>
              <a:t>a</a:t>
            </a:r>
            <a:r>
              <a:rPr lang="is-IS" dirty="0"/>
              <a:t> </a:t>
            </a:r>
            <a:r>
              <a:rPr lang="is-IS" i="1" dirty="0"/>
              <a:t>few </a:t>
            </a:r>
            <a:r>
              <a:rPr lang="is-IS" dirty="0"/>
              <a:t>round-trips</a:t>
            </a:r>
          </a:p>
          <a:p>
            <a:pPr lvl="1"/>
            <a:endParaRPr lang="is-IS" dirty="0"/>
          </a:p>
          <a:p>
            <a:r>
              <a:rPr lang="en-US" dirty="0"/>
              <a:t>Sources which sent successfully earlier get to send again</a:t>
            </a:r>
          </a:p>
          <a:p>
            <a:pPr lvl="1"/>
            <a:endParaRPr lang="is-IS" dirty="0"/>
          </a:p>
          <a:p>
            <a:r>
              <a:rPr lang="en-US" dirty="0"/>
              <a:t>A FIFO tail-drop queue </a:t>
            </a:r>
            <a:r>
              <a:rPr lang="en-US" i="1" dirty="0"/>
              <a:t>incentivizes </a:t>
            </a:r>
            <a:r>
              <a:rPr lang="en-US" dirty="0"/>
              <a:t>sources to misbehave!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2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7828637" y="664241"/>
            <a:ext cx="3889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Protocols “stacked” in endpoint and router software/hardware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802583" y="1274618"/>
            <a:ext cx="1343886" cy="3740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75C3-5804-1A42-BA54-C0472217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scheduling on 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52C5-C12E-8347-8B66-821366BF5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/>
          </a:bodyPr>
          <a:lstStyle/>
          <a:p>
            <a:r>
              <a:rPr lang="en-US" dirty="0"/>
              <a:t>We will discuss packet scheduling algorithms implemented on routers in detail later in this course.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Goal: Achieve a predetermined resource allocation </a:t>
            </a:r>
            <a:r>
              <a:rPr lang="en-US" dirty="0">
                <a:solidFill>
                  <a:srgbClr val="C00000"/>
                </a:solidFill>
              </a:rPr>
              <a:t>regardless of endpoint behavior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How to make such allocation “efficient”?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Implement on routers at high speeds</a:t>
            </a:r>
          </a:p>
          <a:p>
            <a:pPr lvl="1"/>
            <a:r>
              <a:rPr lang="en-US" dirty="0"/>
              <a:t>Achieve equitable sharing of network bandwidth &amp; queues</a:t>
            </a:r>
          </a:p>
          <a:p>
            <a:pPr lvl="1"/>
            <a:r>
              <a:rPr lang="en-US" dirty="0"/>
              <a:t>Use available </a:t>
            </a:r>
            <a:r>
              <a:rPr lang="en-US"/>
              <a:t>bandwidth effectively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3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FFF9-4241-704B-A73B-C45AA79F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 (TCP)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E5E2-2D84-5142-9439-00D357CF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16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Multiplexing/demultiplexing </a:t>
            </a:r>
          </a:p>
          <a:p>
            <a:pPr lvl="1"/>
            <a:r>
              <a:rPr lang="en-US" dirty="0"/>
              <a:t>Determine which conversation a given packet belongs to</a:t>
            </a:r>
          </a:p>
          <a:p>
            <a:pPr lvl="1"/>
            <a:r>
              <a:rPr lang="en-US" dirty="0"/>
              <a:t>All transports need to do this</a:t>
            </a:r>
          </a:p>
          <a:p>
            <a:endParaRPr lang="en-US" dirty="0"/>
          </a:p>
          <a:p>
            <a:r>
              <a:rPr lang="en-US" dirty="0"/>
              <a:t>Reliability and flow control</a:t>
            </a:r>
          </a:p>
          <a:p>
            <a:pPr lvl="1"/>
            <a:r>
              <a:rPr lang="en-US" dirty="0"/>
              <a:t>Ensure that data sent is delivered to the receiver application</a:t>
            </a:r>
          </a:p>
          <a:p>
            <a:pPr lvl="1"/>
            <a:endParaRPr lang="en-US" dirty="0"/>
          </a:p>
          <a:p>
            <a:r>
              <a:rPr lang="en-US" dirty="0"/>
              <a:t>Ordered delivery</a:t>
            </a:r>
          </a:p>
          <a:p>
            <a:pPr lvl="1"/>
            <a:r>
              <a:rPr lang="en-US" dirty="0"/>
              <a:t>Ensure bits pushed by sender arrive at receiver app </a:t>
            </a:r>
            <a:r>
              <a:rPr lang="en-US" dirty="0">
                <a:solidFill>
                  <a:srgbClr val="C00000"/>
                </a:solidFill>
              </a:rPr>
              <a:t>in order</a:t>
            </a:r>
          </a:p>
          <a:p>
            <a:pPr lvl="1"/>
            <a:r>
              <a:rPr lang="en-US" dirty="0"/>
              <a:t>Q: why would packets ever be received out of order?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Ensure that data sent doesn’t overwhelm </a:t>
            </a:r>
            <a:r>
              <a:rPr lang="en-US" dirty="0">
                <a:solidFill>
                  <a:srgbClr val="C00000"/>
                </a:solidFill>
              </a:rPr>
              <a:t>network resources</a:t>
            </a:r>
          </a:p>
          <a:p>
            <a:pPr lvl="1"/>
            <a:r>
              <a:rPr lang="en-US" dirty="0"/>
              <a:t>Q: which network resource?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2776-176F-764E-8C88-FE3D3CE9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data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6558-4FE4-CF4F-9D0B-99F77E939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8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FA8-F9D0-5F4D-A341-FEF699D2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Packet loss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5A0C39-D7FE-9045-BE74-79214036A215}"/>
              </a:ext>
            </a:extLst>
          </p:cNvPr>
          <p:cNvCxnSpPr/>
          <p:nvPr/>
        </p:nvCxnSpPr>
        <p:spPr>
          <a:xfrm>
            <a:off x="2252871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CEC69-5E65-1145-BDD7-B50BA3773396}"/>
              </a:ext>
            </a:extLst>
          </p:cNvPr>
          <p:cNvCxnSpPr/>
          <p:nvPr/>
        </p:nvCxnSpPr>
        <p:spPr>
          <a:xfrm>
            <a:off x="5161723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B5E4A0-A546-534D-A3ED-FCB61B37D5CD}"/>
              </a:ext>
            </a:extLst>
          </p:cNvPr>
          <p:cNvCxnSpPr/>
          <p:nvPr/>
        </p:nvCxnSpPr>
        <p:spPr>
          <a:xfrm>
            <a:off x="2425150" y="2450654"/>
            <a:ext cx="2557669" cy="11529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FC5EEA-E7CA-1142-BF98-DE4779A8D97D}"/>
              </a:ext>
            </a:extLst>
          </p:cNvPr>
          <p:cNvSpPr txBox="1"/>
          <p:nvPr/>
        </p:nvSpPr>
        <p:spPr>
          <a:xfrm>
            <a:off x="1736036" y="1698350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CDDA3-D251-4841-A1FC-EB2303045C26}"/>
              </a:ext>
            </a:extLst>
          </p:cNvPr>
          <p:cNvSpPr txBox="1"/>
          <p:nvPr/>
        </p:nvSpPr>
        <p:spPr>
          <a:xfrm>
            <a:off x="4563718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pic>
        <p:nvPicPr>
          <p:cNvPr id="12" name="Picture 1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305F55A6-D480-7D42-9D83-9A5664B6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4" y="5185156"/>
            <a:ext cx="1464365" cy="146436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521B307-9AE2-D24D-9D15-1E16E6C0959B}"/>
              </a:ext>
            </a:extLst>
          </p:cNvPr>
          <p:cNvGrpSpPr/>
          <p:nvPr/>
        </p:nvGrpSpPr>
        <p:grpSpPr>
          <a:xfrm>
            <a:off x="2431776" y="2804951"/>
            <a:ext cx="914398" cy="461665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07AC0B8-0E20-B648-935D-9A724D8C181E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BFE649-9E51-6346-8BC4-FBF3192F523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1ACBDE-BDB5-AD49-BF36-142C3304E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E226A8-77F6-7649-B5FF-E34B898A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761" y="1929182"/>
            <a:ext cx="5257800" cy="4295881"/>
          </a:xfrm>
        </p:spPr>
        <p:txBody>
          <a:bodyPr>
            <a:normAutofit/>
          </a:bodyPr>
          <a:lstStyle/>
          <a:p>
            <a:r>
              <a:rPr lang="en-US" dirty="0"/>
              <a:t>How might a sender and receiver ensure that data is delivered reliably (despite some packets being lost)?</a:t>
            </a:r>
          </a:p>
          <a:p>
            <a:endParaRPr lang="en-US" dirty="0"/>
          </a:p>
          <a:p>
            <a:r>
              <a:rPr lang="en-US" dirty="0"/>
              <a:t>TCP uses two mechanisms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8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-0.01365 C 0.02539 0.00093 0.05508 0.01551 0.06745 0.07315 C 0.07969 0.13079 0.07461 0.23148 0.06953 0.3321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/>
          <a:lstStyle/>
          <a:p>
            <a:r>
              <a:rPr lang="en-US" dirty="0"/>
              <a:t>Key idea: Receiver returns an </a:t>
            </a:r>
            <a:r>
              <a:rPr lang="en-US" dirty="0">
                <a:solidFill>
                  <a:srgbClr val="C00000"/>
                </a:solidFill>
              </a:rPr>
              <a:t>acknowledgment </a:t>
            </a:r>
            <a:r>
              <a:rPr lang="en-US" dirty="0"/>
              <a:t>(ACK) per packet sent</a:t>
            </a:r>
          </a:p>
          <a:p>
            <a:endParaRPr lang="en-US" dirty="0"/>
          </a:p>
          <a:p>
            <a:r>
              <a:rPr lang="en-US" dirty="0"/>
              <a:t>If sender receives an ACK, it knows that the receiver got the packet.</a:t>
            </a:r>
          </a:p>
          <a:p>
            <a:endParaRPr lang="en-US" dirty="0"/>
          </a:p>
          <a:p>
            <a:r>
              <a:rPr lang="en-US" dirty="0"/>
              <a:t>What if a packet was lost and ACK never arrives?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241501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2009" cy="1325563"/>
          </a:xfrm>
        </p:spPr>
        <p:txBody>
          <a:bodyPr/>
          <a:lstStyle/>
          <a:p>
            <a:r>
              <a:rPr lang="en-US" dirty="0"/>
              <a:t>Coping with packet loss: (2) 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667250"/>
          </a:xfrm>
        </p:spPr>
        <p:txBody>
          <a:bodyPr/>
          <a:lstStyle/>
          <a:p>
            <a:r>
              <a:rPr lang="en-US" dirty="0"/>
              <a:t>Key idea: Wait for a duration of time (called </a:t>
            </a:r>
            <a:r>
              <a:rPr lang="en-US" dirty="0">
                <a:solidFill>
                  <a:srgbClr val="C00000"/>
                </a:solidFill>
              </a:rPr>
              <a:t>retransmission timeout </a:t>
            </a:r>
            <a:r>
              <a:rPr lang="en-US" dirty="0"/>
              <a:t>or RTO) before </a:t>
            </a:r>
            <a:r>
              <a:rPr lang="en-US" dirty="0">
                <a:solidFill>
                  <a:srgbClr val="C00000"/>
                </a:solidFill>
              </a:rPr>
              <a:t>re-sending </a:t>
            </a:r>
            <a:r>
              <a:rPr lang="en-US" dirty="0"/>
              <a:t>the packet</a:t>
            </a:r>
          </a:p>
          <a:p>
            <a:endParaRPr lang="en-US" dirty="0"/>
          </a:p>
          <a:p>
            <a:r>
              <a:rPr lang="en-US" dirty="0"/>
              <a:t>In TCP, the onus is on the sender to retransmit lost data when ACKs are not received</a:t>
            </a:r>
          </a:p>
          <a:p>
            <a:endParaRPr lang="en-US" dirty="0"/>
          </a:p>
          <a:p>
            <a:r>
              <a:rPr lang="en-US" dirty="0"/>
              <a:t>Retransmission works also if ACKs are lost or delayed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F53CC7-82C1-0641-B68D-88DAC9A04894}"/>
              </a:ext>
            </a:extLst>
          </p:cNvPr>
          <p:cNvCxnSpPr/>
          <p:nvPr/>
        </p:nvCxnSpPr>
        <p:spPr>
          <a:xfrm>
            <a:off x="7530551" y="394914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FF4367-53B0-FF4C-8C2C-9E778FBF448E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BA5399-85F8-764C-A5F3-F77F38512E4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80D566-65CD-ED48-8C15-28FA2C4897DD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109750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prstDash val="sysDot"/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1614</Words>
  <Application>Microsoft Macintosh PowerPoint</Application>
  <PresentationFormat>Widescreen</PresentationFormat>
  <Paragraphs>358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Helvetica</vt:lpstr>
      <vt:lpstr>Times New Roman</vt:lpstr>
      <vt:lpstr>Office Theme</vt:lpstr>
      <vt:lpstr>PowerPoint Presentation</vt:lpstr>
      <vt:lpstr>Network Core: Best effort packet delivery</vt:lpstr>
      <vt:lpstr>Network Edge: Application guarantees</vt:lpstr>
      <vt:lpstr>Modularity through layering</vt:lpstr>
      <vt:lpstr>Transmission Control Protocol (TCP)</vt:lpstr>
      <vt:lpstr>Reliable data delivery</vt:lpstr>
      <vt:lpstr>Packet loss</vt:lpstr>
      <vt:lpstr>Coping with packet loss: (1) ACK</vt:lpstr>
      <vt:lpstr>Coping with packet loss: (2) RTO</vt:lpstr>
      <vt:lpstr>Sending one packet per ACK enough?</vt:lpstr>
      <vt:lpstr>Amount of “in-flight” data</vt:lpstr>
      <vt:lpstr>Keeping many packets in flight</vt:lpstr>
      <vt:lpstr>Keeping track of packets (and ACKs)</vt:lpstr>
      <vt:lpstr>Ordered Delivery</vt:lpstr>
      <vt:lpstr>Reordering at the receiver side</vt:lpstr>
      <vt:lpstr>Reordering at the receiver side</vt:lpstr>
      <vt:lpstr>Buffering at the receiver side</vt:lpstr>
      <vt:lpstr>Buffering at the receiver side</vt:lpstr>
      <vt:lpstr>Implications of TCP reassembly</vt:lpstr>
      <vt:lpstr>Congestion control</vt:lpstr>
      <vt:lpstr>How should multiple endpoints share net?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Feedback from network offers clues…</vt:lpstr>
      <vt:lpstr>PowerPoint Presentation</vt:lpstr>
      <vt:lpstr>ACK clocking: steady state behavior</vt:lpstr>
      <vt:lpstr>But how to get to steady state?</vt:lpstr>
      <vt:lpstr>Why AIMD?</vt:lpstr>
      <vt:lpstr>Packet Scheduling</vt:lpstr>
      <vt:lpstr>Are endpoint algorithms alone enough?</vt:lpstr>
      <vt:lpstr>Network model</vt:lpstr>
      <vt:lpstr>First-in first-out (FIFO) queue + tail-drop</vt:lpstr>
      <vt:lpstr>First-in first-out (FIFO) queue + tail-drop</vt:lpstr>
      <vt:lpstr>ACK-clocking makes it worse: lucky case</vt:lpstr>
      <vt:lpstr>ACK-clocking makes it worse: unlucky case</vt:lpstr>
      <vt:lpstr>Network monopolized by “bad” endpoints</vt:lpstr>
      <vt:lpstr>Packet scheduling on routers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1917</cp:revision>
  <dcterms:created xsi:type="dcterms:W3CDTF">2018-09-05T17:47:04Z</dcterms:created>
  <dcterms:modified xsi:type="dcterms:W3CDTF">2019-09-16T12:07:51Z</dcterms:modified>
</cp:coreProperties>
</file>