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4" r:id="rId2"/>
    <p:sldId id="325" r:id="rId3"/>
    <p:sldId id="408" r:id="rId4"/>
    <p:sldId id="419" r:id="rId5"/>
    <p:sldId id="418" r:id="rId6"/>
    <p:sldId id="420" r:id="rId7"/>
    <p:sldId id="421" r:id="rId8"/>
    <p:sldId id="422" r:id="rId9"/>
    <p:sldId id="423" r:id="rId10"/>
    <p:sldId id="444" r:id="rId11"/>
    <p:sldId id="445" r:id="rId12"/>
    <p:sldId id="449" r:id="rId13"/>
    <p:sldId id="446" r:id="rId14"/>
    <p:sldId id="447" r:id="rId15"/>
    <p:sldId id="448" r:id="rId16"/>
    <p:sldId id="425" r:id="rId17"/>
    <p:sldId id="424" r:id="rId18"/>
    <p:sldId id="427" r:id="rId19"/>
    <p:sldId id="428" r:id="rId20"/>
    <p:sldId id="429" r:id="rId21"/>
    <p:sldId id="430" r:id="rId22"/>
    <p:sldId id="431" r:id="rId23"/>
    <p:sldId id="426" r:id="rId24"/>
    <p:sldId id="433" r:id="rId25"/>
    <p:sldId id="452" r:id="rId26"/>
    <p:sldId id="434" r:id="rId27"/>
    <p:sldId id="451" r:id="rId28"/>
    <p:sldId id="355" r:id="rId29"/>
    <p:sldId id="453" r:id="rId30"/>
    <p:sldId id="450" r:id="rId31"/>
    <p:sldId id="436" r:id="rId32"/>
    <p:sldId id="437" r:id="rId33"/>
    <p:sldId id="438" r:id="rId34"/>
    <p:sldId id="385" r:id="rId35"/>
    <p:sldId id="386" r:id="rId36"/>
    <p:sldId id="388" r:id="rId37"/>
    <p:sldId id="439" r:id="rId38"/>
    <p:sldId id="389" r:id="rId39"/>
    <p:sldId id="4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people guess a random number that you have in mind. See what strategies they come up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6,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</a:p>
          <a:p>
            <a:pPr algn="ctr"/>
            <a:r>
              <a:rPr lang="en-US" sz="4000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9DC2-B61E-9F4E-99F1-4E5B7E15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935C-AB05-A144-9359-C28CD61A6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has implications for TCP data delivery, even when packets arrive in order</a:t>
            </a:r>
          </a:p>
          <a:p>
            <a:endParaRPr lang="en-US" dirty="0"/>
          </a:p>
          <a:p>
            <a:r>
              <a:rPr lang="en-US" dirty="0"/>
              <a:t>Typically TCP packets arrive </a:t>
            </a:r>
            <a:r>
              <a:rPr lang="en-US" dirty="0">
                <a:solidFill>
                  <a:srgbClr val="C00000"/>
                </a:solidFill>
              </a:rPr>
              <a:t>in a burst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The receiver application won’t read this data in one shot</a:t>
            </a:r>
          </a:p>
          <a:p>
            <a:endParaRPr lang="en-US" dirty="0"/>
          </a:p>
          <a:p>
            <a:r>
              <a:rPr lang="en-US" dirty="0"/>
              <a:t>Q: What’s the size of the maximum burst?</a:t>
            </a:r>
          </a:p>
        </p:txBody>
      </p:sp>
    </p:spTree>
    <p:extLst>
      <p:ext uri="{BB962C8B-B14F-4D97-AF65-F5344CB8AC3E}">
        <p14:creationId xmlns:p14="http://schemas.microsoft.com/office/powerpoint/2010/main" val="191781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F39-9602-FD4B-83DE-B260511B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4C36-9EDB-AE4C-8128-F2518E23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Bandwidth-delay product: </a:t>
            </a:r>
            <a:r>
              <a:rPr lang="en-US" dirty="0"/>
              <a:t>enough data to “fill the pipe”</a:t>
            </a:r>
          </a:p>
          <a:p>
            <a:endParaRPr lang="en-US" dirty="0"/>
          </a:p>
          <a:p>
            <a:r>
              <a:rPr lang="en-US" dirty="0"/>
              <a:t>Implications to achieve high throughput:</a:t>
            </a:r>
          </a:p>
          <a:p>
            <a:pPr lvl="1"/>
            <a:r>
              <a:rPr lang="en-US" dirty="0"/>
              <a:t>More memory required at high bandwidth</a:t>
            </a:r>
          </a:p>
          <a:p>
            <a:pPr lvl="1"/>
            <a:r>
              <a:rPr lang="en-US" dirty="0"/>
              <a:t>More memory required at high RTT</a:t>
            </a:r>
          </a:p>
          <a:p>
            <a:pPr lvl="1"/>
            <a:r>
              <a:rPr lang="en-US" dirty="0"/>
              <a:t>Consider 100 Gbit/s connection at 100 </a:t>
            </a:r>
            <a:r>
              <a:rPr lang="en-US" dirty="0" err="1"/>
              <a:t>ms</a:t>
            </a:r>
            <a:r>
              <a:rPr lang="en-US" dirty="0"/>
              <a:t> RTT</a:t>
            </a:r>
          </a:p>
          <a:p>
            <a:pPr lvl="1"/>
            <a:endParaRPr lang="en-US" dirty="0"/>
          </a:p>
          <a:p>
            <a:r>
              <a:rPr lang="en-US" dirty="0"/>
              <a:t>With this window size, can you guarantee that you will never “block” the connection due to a filled-up receiver buffer?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can’t!</a:t>
            </a:r>
            <a:r>
              <a:rPr lang="en-US" dirty="0"/>
              <a:t>  If app never reads from receiver buffer, it will fill up and not allow any more data to come in.</a:t>
            </a:r>
          </a:p>
        </p:txBody>
      </p:sp>
    </p:spTree>
    <p:extLst>
      <p:ext uri="{BB962C8B-B14F-4D97-AF65-F5344CB8AC3E}">
        <p14:creationId xmlns:p14="http://schemas.microsoft.com/office/powerpoint/2010/main" val="8841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3BE9-DCC9-9743-A64A-8BA8AEFB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466B-95F3-054F-80D8-7BD7F219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0100" cy="4943476"/>
          </a:xfrm>
        </p:spPr>
        <p:txBody>
          <a:bodyPr>
            <a:normAutofit/>
          </a:bodyPr>
          <a:lstStyle/>
          <a:p>
            <a:r>
              <a:rPr lang="en-US" dirty="0"/>
              <a:t>What if packets travel from sender to receiver over </a:t>
            </a:r>
            <a:r>
              <a:rPr lang="en-US" dirty="0">
                <a:solidFill>
                  <a:srgbClr val="C00000"/>
                </a:solidFill>
              </a:rPr>
              <a:t>multiple paths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Imagine a situation where one path is much faster than another</a:t>
            </a:r>
          </a:p>
          <a:p>
            <a:endParaRPr lang="en-US" dirty="0"/>
          </a:p>
          <a:p>
            <a:r>
              <a:rPr lang="en-US" dirty="0"/>
              <a:t>First (faster) path sends packets: 1, 3, 5, …</a:t>
            </a:r>
          </a:p>
          <a:p>
            <a:r>
              <a:rPr lang="en-US" dirty="0"/>
              <a:t>Second (slower) path sends packets: 2, 4, 6, …</a:t>
            </a:r>
          </a:p>
          <a:p>
            <a:endParaRPr lang="en-US" dirty="0"/>
          </a:p>
          <a:p>
            <a:r>
              <a:rPr lang="en-US" dirty="0"/>
              <a:t>Reassembly will require dropping the connection’s throughput to match the slower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37A1-D7E4-4C4A-81BF-28B301C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C72B-7DEE-5E4C-9652-1FEED0D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Reordering and reassembly are </a:t>
            </a:r>
            <a:r>
              <a:rPr lang="en-US" dirty="0">
                <a:solidFill>
                  <a:srgbClr val="C00000"/>
                </a:solidFill>
              </a:rPr>
              <a:t>bad </a:t>
            </a:r>
            <a:r>
              <a:rPr lang="en-US" dirty="0"/>
              <a:t>for application throughput</a:t>
            </a:r>
          </a:p>
          <a:p>
            <a:endParaRPr lang="en-US" dirty="0"/>
          </a:p>
          <a:p>
            <a:r>
              <a:rPr lang="en-US" dirty="0"/>
              <a:t>Most network-level load balancing mechanisms </a:t>
            </a:r>
            <a:r>
              <a:rPr lang="en-US" dirty="0">
                <a:solidFill>
                  <a:srgbClr val="C00000"/>
                </a:solidFill>
              </a:rPr>
              <a:t>avoid per-packet multi-path forwarding</a:t>
            </a:r>
          </a:p>
          <a:p>
            <a:pPr lvl="1"/>
            <a:r>
              <a:rPr lang="en-US" dirty="0"/>
              <a:t>Balance load at </a:t>
            </a:r>
            <a:r>
              <a:rPr lang="en-US" dirty="0">
                <a:solidFill>
                  <a:srgbClr val="C00000"/>
                </a:solidFill>
              </a:rPr>
              <a:t>per-flow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per-</a:t>
            </a:r>
            <a:r>
              <a:rPr lang="en-US" dirty="0" err="1">
                <a:solidFill>
                  <a:srgbClr val="C00000"/>
                </a:solidFill>
              </a:rPr>
              <a:t>flowlet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(burst) granularity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Multi-path TCP variants exist, but all need to solve the </a:t>
            </a:r>
            <a:r>
              <a:rPr lang="en-US" dirty="0">
                <a:solidFill>
                  <a:srgbClr val="C00000"/>
                </a:solidFill>
              </a:rPr>
              <a:t>path scheduling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Schedule outgoing packet transmissions and adjust windows</a:t>
            </a:r>
          </a:p>
          <a:p>
            <a:pPr lvl="1"/>
            <a:r>
              <a:rPr lang="en-US" dirty="0"/>
              <a:t>… so that the packets arrive at the receiver (roughly)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Abstraction of independent messages between endpoints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endParaRPr lang="en-US" altLang="x-none" dirty="0"/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Provides support for a </a:t>
            </a:r>
            <a:r>
              <a:rPr lang="en-US" altLang="x-none" dirty="0">
                <a:solidFill>
                  <a:srgbClr val="C00000"/>
                </a:solidFill>
              </a:rPr>
              <a:t>stream of bytes</a:t>
            </a:r>
            <a:r>
              <a:rPr lang="en-US" altLang="x-none" dirty="0"/>
              <a:t> abstraction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12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ACK clocking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2982B-D8CD-FD43-98F0-C7624E34B7AA}"/>
              </a:ext>
            </a:extLst>
          </p:cNvPr>
          <p:cNvSpPr txBox="1"/>
          <p:nvPr/>
        </p:nvSpPr>
        <p:spPr>
          <a:xfrm>
            <a:off x="1787856" y="2838734"/>
            <a:ext cx="8843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826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</a:t>
            </a:r>
          </a:p>
          <a:p>
            <a:r>
              <a:rPr lang="en-US" dirty="0"/>
              <a:t>Congestion avoidance: 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a </a:t>
            </a:r>
            <a:r>
              <a:rPr lang="en-US" dirty="0">
                <a:solidFill>
                  <a:srgbClr val="C00000"/>
                </a:solidFill>
              </a:rPr>
              <a:t>timeout</a:t>
            </a:r>
            <a:r>
              <a:rPr lang="en-US" dirty="0"/>
              <a:t>, drop the window to a small fixed value (IW)</a:t>
            </a:r>
          </a:p>
          <a:p>
            <a:r>
              <a:rPr lang="en-US" dirty="0"/>
              <a:t>Upon </a:t>
            </a:r>
            <a:r>
              <a:rPr lang="en-US" dirty="0">
                <a:solidFill>
                  <a:srgbClr val="C00000"/>
                </a:solidFill>
              </a:rPr>
              <a:t>idling</a:t>
            </a:r>
            <a:r>
              <a:rPr lang="en-US" dirty="0"/>
              <a:t>, drop the window to a small fixed value (RW)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86868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757" y="6224892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14F2D7-CAF6-604E-828F-03A672298E86}"/>
              </a:ext>
            </a:extLst>
          </p:cNvPr>
          <p:cNvCxnSpPr/>
          <p:nvPr/>
        </p:nvCxnSpPr>
        <p:spPr>
          <a:xfrm>
            <a:off x="9829800" y="5079389"/>
            <a:ext cx="665328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4883D-5E29-2D4F-9082-E6F3B37A5461}"/>
              </a:ext>
            </a:extLst>
          </p:cNvPr>
          <p:cNvCxnSpPr/>
          <p:nvPr/>
        </p:nvCxnSpPr>
        <p:spPr>
          <a:xfrm>
            <a:off x="10467832" y="5079389"/>
            <a:ext cx="0" cy="843738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8BE03A-7AD1-5946-B492-1CE5D7C24B35}"/>
              </a:ext>
            </a:extLst>
          </p:cNvPr>
          <p:cNvCxnSpPr>
            <a:cxnSpLocks/>
          </p:cNvCxnSpPr>
          <p:nvPr/>
        </p:nvCxnSpPr>
        <p:spPr>
          <a:xfrm flipV="1">
            <a:off x="10454184" y="5324481"/>
            <a:ext cx="734136" cy="598646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1">
            <a:extLst>
              <a:ext uri="{FF2B5EF4-FFF2-40B4-BE49-F238E27FC236}">
                <a16:creationId xmlns:a16="http://schemas.microsoft.com/office/drawing/2014/main" id="{789F51E0-E9ED-3A48-88FC-CCFC62A3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7797" y="405194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86A5DFA-8A5F-464A-82CC-FC35B0EC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4722" y="3664591"/>
            <a:ext cx="11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timeout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53F26D2-1285-CA47-BBB9-7D1FFD3C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415" y="5643646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IW</a:t>
            </a:r>
          </a:p>
        </p:txBody>
      </p:sp>
    </p:spTree>
    <p:extLst>
      <p:ext uri="{BB962C8B-B14F-4D97-AF65-F5344CB8AC3E}">
        <p14:creationId xmlns:p14="http://schemas.microsoft.com/office/powerpoint/2010/main" val="18338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28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62D4-8A25-5044-BBA3-AE6944D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steady state is not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90CD-2E95-6C4C-A155-75D70007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so far, TCP probes network capacity iteratively</a:t>
            </a:r>
          </a:p>
          <a:p>
            <a:r>
              <a:rPr lang="en-US" dirty="0"/>
              <a:t>… Until it induces a loss</a:t>
            </a:r>
          </a:p>
          <a:p>
            <a:r>
              <a:rPr lang="en-US" dirty="0"/>
              <a:t>… and then probes network capacity again</a:t>
            </a:r>
          </a:p>
          <a:p>
            <a:endParaRPr lang="en-US" dirty="0"/>
          </a:p>
          <a:p>
            <a:r>
              <a:rPr lang="en-US" dirty="0"/>
              <a:t>It is important to have efficient mechanisms to detect and recover from packet loss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r>
              <a:rPr lang="en-US" dirty="0"/>
              <a:t>Ensure that receiver buffer doesn’t overflow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AEF-47E7-C74A-90D1-D1B4762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detection &amp; recovery in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BB8A-EE45-6E48-A942-62F27499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Detecting loss before timeouts occur through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/>
              <a:t>Basic idea:  </a:t>
            </a:r>
          </a:p>
          <a:p>
            <a:pPr lvl="1"/>
            <a:r>
              <a:rPr lang="en-US" dirty="0"/>
              <a:t>if the receiver did not receive a packet</a:t>
            </a:r>
          </a:p>
          <a:p>
            <a:pPr lvl="1"/>
            <a:r>
              <a:rPr lang="en-US" dirty="0"/>
              <a:t>but did receive a subsequent </a:t>
            </a:r>
            <a:r>
              <a:rPr lang="en-US"/>
              <a:t>few packets (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the unreceived packet must have been dropped.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Fast recovery:</a:t>
            </a:r>
            <a:r>
              <a:rPr lang="en-US" dirty="0"/>
              <a:t> Don’t drop the window too much</a:t>
            </a:r>
          </a:p>
          <a:p>
            <a:pPr lvl="1"/>
            <a:r>
              <a:rPr lang="en-US" dirty="0"/>
              <a:t>If you’re receiving dup ACKs, packets are being delivered</a:t>
            </a:r>
          </a:p>
          <a:p>
            <a:pPr lvl="1"/>
            <a:r>
              <a:rPr lang="en-US" dirty="0"/>
              <a:t>Do congestion avoidance instead of slow start from IW</a:t>
            </a:r>
          </a:p>
          <a:p>
            <a:pPr lvl="1"/>
            <a:endParaRPr lang="en-US" dirty="0"/>
          </a:p>
          <a:p>
            <a:r>
              <a:rPr lang="en-US" dirty="0"/>
              <a:t>Many more details in RFC 2581 and follow-on work</a:t>
            </a:r>
          </a:p>
        </p:txBody>
      </p:sp>
    </p:spTree>
    <p:extLst>
      <p:ext uri="{BB962C8B-B14F-4D97-AF65-F5344CB8AC3E}">
        <p14:creationId xmlns:p14="http://schemas.microsoft.com/office/powerpoint/2010/main" val="118378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</a:t>
            </a:r>
            <a:r>
              <a:rPr lang="en-US" dirty="0">
                <a:solidFill>
                  <a:srgbClr val="C00000"/>
                </a:solidFill>
              </a:rPr>
              <a:t>resource allocation</a:t>
            </a:r>
            <a:r>
              <a:rPr lang="en-US" dirty="0"/>
              <a:t>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 and low cost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bandwidth effectively</a:t>
            </a:r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of sender side bytes pushed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dropped</a:t>
            </a:r>
          </a:p>
          <a:p>
            <a:pPr lvl="1"/>
            <a:endParaRPr lang="en-US" dirty="0"/>
          </a:p>
          <a:p>
            <a:r>
              <a:rPr lang="en-US" dirty="0"/>
              <a:t>It doesn’t matter that the packets successfully arrive at the receiver NIC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“reordering” in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1646</Words>
  <Application>Microsoft Macintosh PowerPoint</Application>
  <PresentationFormat>Widescreen</PresentationFormat>
  <Paragraphs>330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Helvetica</vt:lpstr>
      <vt:lpstr>Times New Roman</vt:lpstr>
      <vt:lpstr>Office Theme</vt:lpstr>
      <vt:lpstr>PowerPoint Presentation</vt:lpstr>
      <vt:lpstr>Two Main Transport Layers</vt:lpstr>
      <vt:lpstr>Transmission Control Protocol (TCP)</vt:lpstr>
      <vt:lpstr>Ordered Delivery</vt:lpstr>
      <vt:lpstr>Reordering packets at the receiver side</vt:lpstr>
      <vt:lpstr>Reordering at the receiver side</vt:lpstr>
      <vt:lpstr>Buffering at the receiver side</vt:lpstr>
      <vt:lpstr>Buffering at the receiver side</vt:lpstr>
      <vt:lpstr>Implications of ordered delivery</vt:lpstr>
      <vt:lpstr>Implications of ordered delivery</vt:lpstr>
      <vt:lpstr>Flow control headers</vt:lpstr>
      <vt:lpstr>Implications of buffering at receiver side</vt:lpstr>
      <vt:lpstr>Sizing the receiver window</vt:lpstr>
      <vt:lpstr>Implications of ordered delivery</vt:lpstr>
      <vt:lpstr>Implications of ordered delivery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Steady state: ACK clocking</vt:lpstr>
      <vt:lpstr>PowerPoint Presentation</vt:lpstr>
      <vt:lpstr>How to get to steady state?</vt:lpstr>
      <vt:lpstr>How to get to steady state?</vt:lpstr>
      <vt:lpstr>Why AIMD?</vt:lpstr>
      <vt:lpstr>TCP’s steady state is not static</vt:lpstr>
      <vt:lpstr>Loss detection &amp; recovery in TCP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2074</cp:revision>
  <dcterms:created xsi:type="dcterms:W3CDTF">2018-09-05T17:47:04Z</dcterms:created>
  <dcterms:modified xsi:type="dcterms:W3CDTF">2019-09-23T11:05:48Z</dcterms:modified>
</cp:coreProperties>
</file>