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89" r:id="rId2"/>
    <p:sldId id="292" r:id="rId3"/>
    <p:sldId id="294" r:id="rId4"/>
    <p:sldId id="345" r:id="rId5"/>
    <p:sldId id="346" r:id="rId6"/>
    <p:sldId id="342" r:id="rId7"/>
    <p:sldId id="297" r:id="rId8"/>
    <p:sldId id="299" r:id="rId9"/>
    <p:sldId id="343" r:id="rId10"/>
    <p:sldId id="298" r:id="rId11"/>
    <p:sldId id="303" r:id="rId12"/>
    <p:sldId id="302" r:id="rId13"/>
    <p:sldId id="304" r:id="rId14"/>
    <p:sldId id="344" r:id="rId15"/>
    <p:sldId id="347" r:id="rId16"/>
    <p:sldId id="311" r:id="rId17"/>
    <p:sldId id="320" r:id="rId18"/>
    <p:sldId id="309" r:id="rId19"/>
    <p:sldId id="312" r:id="rId20"/>
    <p:sldId id="822" r:id="rId21"/>
    <p:sldId id="823" r:id="rId22"/>
    <p:sldId id="348" r:id="rId23"/>
    <p:sldId id="321" r:id="rId24"/>
    <p:sldId id="315" r:id="rId25"/>
    <p:sldId id="349" r:id="rId26"/>
    <p:sldId id="318" r:id="rId27"/>
    <p:sldId id="323" r:id="rId28"/>
    <p:sldId id="324" r:id="rId29"/>
    <p:sldId id="325" r:id="rId30"/>
    <p:sldId id="350" r:id="rId31"/>
    <p:sldId id="326" r:id="rId32"/>
    <p:sldId id="328" r:id="rId33"/>
    <p:sldId id="329" r:id="rId34"/>
    <p:sldId id="330" r:id="rId35"/>
    <p:sldId id="331" r:id="rId36"/>
    <p:sldId id="33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09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17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8036842-F4B2-CA4A-A041-1B02751853C8}" type="slidenum">
              <a:rPr lang="en-US" altLang="x-none" sz="1300" b="0">
                <a:latin typeface="Times New Roman" charset="0"/>
              </a:rPr>
              <a:pPr eaLnBrk="1" hangingPunct="1"/>
              <a:t>17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14207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505D48-7F7B-BC49-9496-38BA72EAE6A3}" type="slidenum">
              <a:rPr lang="en-US" altLang="x-none" sz="1300" b="0">
                <a:latin typeface="Times New Roman" charset="0"/>
              </a:rPr>
              <a:pPr eaLnBrk="1" hangingPunct="1"/>
              <a:t>26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80656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47B79C-1075-7D47-9C44-F77C1EB5CD1D}" type="slidenum">
              <a:rPr lang="en-US" altLang="x-none" sz="1300" b="0">
                <a:latin typeface="Times New Roman" charset="0"/>
              </a:rPr>
              <a:pPr eaLnBrk="1" hangingPunct="1"/>
              <a:t>28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56062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wmf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23417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Lecture 2, Computer Networks (198:552)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0" y="75450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Internet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2519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Apps: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Modularity through layering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742505" y="2094351"/>
            <a:ext cx="4033022" cy="3378730"/>
            <a:chOff x="7742505" y="2343737"/>
            <a:chExt cx="4033022" cy="3378730"/>
          </a:xfrm>
        </p:grpSpPr>
        <p:sp>
          <p:nvSpPr>
            <p:cNvPr id="62" name="Arc 8"/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rc 8"/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rc 8"/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rc 8"/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42" name="AutoShape 32"/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3"/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4"/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5"/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6"/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7"/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8"/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9"/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0"/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TextBox 71"/>
          <p:cNvSpPr txBox="1"/>
          <p:nvPr/>
        </p:nvSpPr>
        <p:spPr>
          <a:xfrm>
            <a:off x="7828637" y="664241"/>
            <a:ext cx="3889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Protocols “stacked” in endpoint and router software/hardware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6802583" y="1274618"/>
            <a:ext cx="1343886" cy="37407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794004" y="5137691"/>
            <a:ext cx="393559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IP is the “thin waist” of the Internet, enabling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interoperability across apps &amp; network media</a:t>
            </a:r>
          </a:p>
        </p:txBody>
      </p:sp>
    </p:spTree>
    <p:extLst>
      <p:ext uri="{BB962C8B-B14F-4D97-AF65-F5344CB8AC3E}">
        <p14:creationId xmlns:p14="http://schemas.microsoft.com/office/powerpoint/2010/main" val="206171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3550426" y="499591"/>
            <a:ext cx="3974373" cy="1115543"/>
            <a:chOff x="3151779" y="2249903"/>
            <a:chExt cx="3974373" cy="2231085"/>
          </a:xfrm>
        </p:grpSpPr>
        <p:sp>
          <p:nvSpPr>
            <p:cNvPr id="57" name="Cloud 56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66508" y="2787861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1804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075896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5680" y="3581396"/>
            <a:ext cx="762000" cy="304800"/>
            <a:chOff x="4113213" y="3733800"/>
            <a:chExt cx="762000" cy="304800"/>
          </a:xfrm>
        </p:grpSpPr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17267" y="5742710"/>
            <a:ext cx="1143000" cy="304800"/>
            <a:chOff x="4114800" y="4800600"/>
            <a:chExt cx="1143000" cy="304800"/>
          </a:xfrm>
        </p:grpSpPr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 rot="10800000">
              <a:off x="4648200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 rot="10800000">
              <a:off x="4419600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 rot="10800000">
              <a:off x="4191000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 rot="10800000">
              <a:off x="4114800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8049689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2435" y="3581396"/>
            <a:ext cx="762000" cy="304800"/>
            <a:chOff x="7237413" y="3733800"/>
            <a:chExt cx="762000" cy="304800"/>
          </a:xfrm>
        </p:grpSpPr>
        <p:sp>
          <p:nvSpPr>
            <p:cNvPr id="51" name="Rectangle 28"/>
            <p:cNvSpPr>
              <a:spLocks noChangeArrowheads="1"/>
            </p:cNvSpPr>
            <p:nvPr/>
          </p:nvSpPr>
          <p:spPr bwMode="auto">
            <a:xfrm rot="10800000">
              <a:off x="73898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 rot="10800000">
              <a:off x="72374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50035" y="4662057"/>
            <a:ext cx="914400" cy="304800"/>
            <a:chOff x="7085013" y="4343400"/>
            <a:chExt cx="914400" cy="304800"/>
          </a:xfrm>
        </p:grpSpPr>
        <p:sp>
          <p:nvSpPr>
            <p:cNvPr id="61" name="Rectangle 30"/>
            <p:cNvSpPr>
              <a:spLocks noChangeArrowheads="1"/>
            </p:cNvSpPr>
            <p:nvPr/>
          </p:nvSpPr>
          <p:spPr bwMode="auto">
            <a:xfrm rot="10800000">
              <a:off x="7389813" y="43434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2" name="Rectangle 31"/>
            <p:cNvSpPr>
              <a:spLocks noChangeArrowheads="1"/>
            </p:cNvSpPr>
            <p:nvPr/>
          </p:nvSpPr>
          <p:spPr bwMode="auto">
            <a:xfrm rot="10800000">
              <a:off x="7161213" y="43434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3" name="Rectangle 32"/>
            <p:cNvSpPr>
              <a:spLocks noChangeArrowheads="1"/>
            </p:cNvSpPr>
            <p:nvPr/>
          </p:nvSpPr>
          <p:spPr bwMode="auto">
            <a:xfrm rot="10800000">
              <a:off x="7085013" y="4343400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21435" y="5742710"/>
            <a:ext cx="1143000" cy="304800"/>
            <a:chOff x="6856413" y="4800600"/>
            <a:chExt cx="1143000" cy="304800"/>
          </a:xfrm>
        </p:grpSpPr>
        <p:sp>
          <p:nvSpPr>
            <p:cNvPr id="64" name="Rectangle 33"/>
            <p:cNvSpPr>
              <a:spLocks noChangeArrowheads="1"/>
            </p:cNvSpPr>
            <p:nvPr/>
          </p:nvSpPr>
          <p:spPr bwMode="auto">
            <a:xfrm rot="10800000">
              <a:off x="7389813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5" name="Rectangle 34"/>
            <p:cNvSpPr>
              <a:spLocks noChangeArrowheads="1"/>
            </p:cNvSpPr>
            <p:nvPr/>
          </p:nvSpPr>
          <p:spPr bwMode="auto">
            <a:xfrm rot="10800000">
              <a:off x="7161213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6" name="Rectangle 35"/>
            <p:cNvSpPr>
              <a:spLocks noChangeArrowheads="1"/>
            </p:cNvSpPr>
            <p:nvPr/>
          </p:nvSpPr>
          <p:spPr bwMode="auto">
            <a:xfrm rot="10800000">
              <a:off x="6932613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7" name="Rectangle 36"/>
            <p:cNvSpPr>
              <a:spLocks noChangeArrowheads="1"/>
            </p:cNvSpPr>
            <p:nvPr/>
          </p:nvSpPr>
          <p:spPr bwMode="auto">
            <a:xfrm rot="10800000">
              <a:off x="6856413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17267" y="4662057"/>
            <a:ext cx="983671" cy="304801"/>
            <a:chOff x="3117267" y="4662057"/>
            <a:chExt cx="983671" cy="304801"/>
          </a:xfrm>
        </p:grpSpPr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8" name="Rectangle 4"/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pic>
        <p:nvPicPr>
          <p:cNvPr id="69" name="Picture 43" descr="MCj0304081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89" y="4809052"/>
            <a:ext cx="1228512" cy="87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" name="Group 69"/>
          <p:cNvGrpSpPr/>
          <p:nvPr/>
        </p:nvGrpSpPr>
        <p:grpSpPr>
          <a:xfrm>
            <a:off x="4515968" y="5742710"/>
            <a:ext cx="2755173" cy="920081"/>
            <a:chOff x="3151779" y="2249903"/>
            <a:chExt cx="3974373" cy="2231085"/>
          </a:xfrm>
        </p:grpSpPr>
        <p:sp>
          <p:nvSpPr>
            <p:cNvPr id="71" name="Cloud 70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86564" y="2720667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52958" y="3369419"/>
            <a:ext cx="281818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Pkt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takes on info at each layer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31405" y="2191411"/>
            <a:ext cx="281818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Pkt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starts as an 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app “payload” 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38" y="1631064"/>
            <a:ext cx="918599" cy="560347"/>
          </a:xfrm>
          <a:prstGeom prst="rect">
            <a:avLst/>
          </a:prstGeom>
        </p:spPr>
      </p:pic>
      <p:cxnSp>
        <p:nvCxnSpPr>
          <p:cNvPr id="76" name="Straight Arrow Connector 75"/>
          <p:cNvCxnSpPr/>
          <p:nvPr/>
        </p:nvCxnSpPr>
        <p:spPr>
          <a:xfrm flipH="1">
            <a:off x="4056739" y="3660240"/>
            <a:ext cx="452234" cy="5963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4181899" y="3939251"/>
            <a:ext cx="425391" cy="72059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4424095" y="4163091"/>
            <a:ext cx="407035" cy="152210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832127" y="2498536"/>
            <a:ext cx="775163" cy="11714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78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0" grpId="0" animBg="1"/>
      <p:bldP spid="13" grpId="0"/>
      <p:bldP spid="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567750" y="1349102"/>
            <a:ext cx="73261" cy="25155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515894" y="1349102"/>
            <a:ext cx="627726" cy="26611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0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2" grpId="0" animBg="1"/>
      <p:bldP spid="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50610" y="2115561"/>
            <a:ext cx="465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Routers do not typically have transport or app functionality</a:t>
            </a:r>
          </a:p>
          <a:p>
            <a:pPr algn="ctr"/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(more on this later.)</a:t>
            </a:r>
          </a:p>
        </p:txBody>
      </p:sp>
    </p:spTree>
    <p:extLst>
      <p:ext uri="{BB962C8B-B14F-4D97-AF65-F5344CB8AC3E}">
        <p14:creationId xmlns:p14="http://schemas.microsoft.com/office/powerpoint/2010/main" val="63287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70057-8F45-2F42-96DC-B1D953580D86}"/>
              </a:ext>
            </a:extLst>
          </p:cNvPr>
          <p:cNvSpPr txBox="1"/>
          <p:nvPr/>
        </p:nvSpPr>
        <p:spPr>
          <a:xfrm>
            <a:off x="534237" y="2598003"/>
            <a:ext cx="11123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Helvetica" pitchFamily="2" charset="0"/>
              </a:rPr>
              <a:t>Time for an activity</a:t>
            </a:r>
          </a:p>
        </p:txBody>
      </p:sp>
    </p:spTree>
    <p:extLst>
      <p:ext uri="{BB962C8B-B14F-4D97-AF65-F5344CB8AC3E}">
        <p14:creationId xmlns:p14="http://schemas.microsoft.com/office/powerpoint/2010/main" val="236350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3C80-0F61-1246-9DC8-CA357BA8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all the addresses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8D6D3-FBB2-B64D-99D3-24447DB67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You, as the user, only know the application address of your destination (</a:t>
            </a:r>
            <a:r>
              <a:rPr lang="en-US" b="1" dirty="0" err="1"/>
              <a:t>google.com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Where do all the other addresses come from?</a:t>
            </a:r>
          </a:p>
          <a:p>
            <a:endParaRPr lang="en-US" dirty="0"/>
          </a:p>
          <a:p>
            <a:r>
              <a:rPr lang="en-US" dirty="0"/>
              <a:t>Do we need all these addresses, or can we get rid of some?</a:t>
            </a:r>
          </a:p>
          <a:p>
            <a:endParaRPr lang="en-US" dirty="0"/>
          </a:p>
          <a:p>
            <a:r>
              <a:rPr lang="en-US" dirty="0"/>
              <a:t>Should addresses correspond to the endpoint, or point of attachment, or to the application?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40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Directories</a:t>
            </a:r>
          </a:p>
        </p:txBody>
      </p:sp>
      <p:sp>
        <p:nvSpPr>
          <p:cNvPr id="68610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Directories map a </a:t>
            </a:r>
            <a:r>
              <a:rPr lang="en-US" altLang="en-US" i="1" dirty="0">
                <a:ea typeface="ＭＳ Ｐゴシック" charset="-128"/>
              </a:rPr>
              <a:t>name </a:t>
            </a:r>
            <a:r>
              <a:rPr lang="en-US" altLang="en-US" dirty="0">
                <a:ea typeface="ＭＳ Ｐゴシック" charset="-128"/>
              </a:rPr>
              <a:t>to an </a:t>
            </a:r>
            <a:r>
              <a:rPr lang="en-US" altLang="en-US" i="1" dirty="0">
                <a:ea typeface="ＭＳ Ｐゴシック" charset="-128"/>
              </a:rPr>
              <a:t>address</a:t>
            </a:r>
          </a:p>
          <a:p>
            <a:r>
              <a:rPr lang="en-US" altLang="en-US" dirty="0">
                <a:ea typeface="ＭＳ Ｐゴシック" charset="-128"/>
              </a:rPr>
              <a:t>Simplistic designs</a:t>
            </a:r>
            <a:endParaRPr lang="en-US" altLang="en-US" dirty="0"/>
          </a:p>
          <a:p>
            <a:pPr lvl="1"/>
            <a:r>
              <a:rPr lang="en-US" altLang="en-US" dirty="0">
                <a:ea typeface="ＭＳ Ｐゴシック" charset="-128"/>
              </a:rPr>
              <a:t>Central directory</a:t>
            </a:r>
          </a:p>
          <a:p>
            <a:pPr lvl="1"/>
            <a:r>
              <a:rPr lang="en-US" altLang="en-US" dirty="0"/>
              <a:t>Ask everyone (e.g., flooding in ARP)</a:t>
            </a:r>
          </a:p>
          <a:p>
            <a:pPr lvl="1"/>
            <a:r>
              <a:rPr lang="en-US" altLang="en-US" dirty="0"/>
              <a:t>Tell everyone (e.g., pushing /</a:t>
            </a:r>
            <a:r>
              <a:rPr lang="en-US" altLang="en-US" dirty="0" err="1"/>
              <a:t>etc</a:t>
            </a:r>
            <a:r>
              <a:rPr lang="en-US" altLang="en-US" dirty="0"/>
              <a:t>/hosts)</a:t>
            </a:r>
          </a:p>
          <a:p>
            <a:pPr lvl="1"/>
            <a:r>
              <a:rPr lang="en-US" altLang="en-US" dirty="0"/>
              <a:t>Fix a value a priori (e.g., </a:t>
            </a:r>
            <a:r>
              <a:rPr lang="en-US" altLang="en-US" dirty="0" err="1"/>
              <a:t>dst</a:t>
            </a:r>
            <a:r>
              <a:rPr lang="en-US" altLang="en-US" dirty="0"/>
              <a:t> port 80 is typically HTTP)</a:t>
            </a:r>
          </a:p>
          <a:p>
            <a:r>
              <a:rPr lang="en-US" altLang="en-US" dirty="0">
                <a:ea typeface="ＭＳ Ｐゴシック" charset="-128"/>
              </a:rPr>
              <a:t>Scalable distributed designs</a:t>
            </a:r>
          </a:p>
          <a:p>
            <a:pPr lvl="1"/>
            <a:r>
              <a:rPr lang="en-US" altLang="en-US" dirty="0"/>
              <a:t>Hierarchical namespace (e.g., </a:t>
            </a:r>
            <a:r>
              <a:rPr lang="en-US" altLang="en-US" dirty="0">
                <a:solidFill>
                  <a:srgbClr val="C00000"/>
                </a:solidFill>
              </a:rPr>
              <a:t>DNS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Flat name space (e.g., Distributed Hash Table)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176" y="896144"/>
            <a:ext cx="2805112" cy="21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4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262689" y="5100639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7" name="Clip" r:id="rId4" imgW="24269700" imgH="20129500" progId="MS_ClipArt_Gallery.2">
                  <p:embed/>
                </p:oleObj>
              </mc:Choice>
              <mc:Fallback>
                <p:oleObj name="Clip" r:id="rId4" imgW="24269700" imgH="20129500" progId="MS_ClipArt_Gallery.2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9" y="5100639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5430839" y="5678489"/>
            <a:ext cx="1844675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latin typeface="Comic Sans MS" charset="0"/>
              </a:rPr>
              <a:t>requesting host</a:t>
            </a:r>
            <a:endParaRPr lang="en-US" altLang="x-none" sz="2400" b="0">
              <a:latin typeface="Times New Roman" charset="0"/>
            </a:endParaRPr>
          </a:p>
          <a:p>
            <a:r>
              <a:rPr lang="en-US" altLang="x-none" sz="1600"/>
              <a:t>cis.poly.edu</a:t>
            </a:r>
            <a:endParaRPr lang="en-US" altLang="x-none" sz="1600" b="0">
              <a:latin typeface="Times New Roman" charset="0"/>
            </a:endParaRP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7658101" y="6419852"/>
            <a:ext cx="20088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gaia.cs.umass.edu</a:t>
            </a:r>
            <a:endParaRPr lang="en-US" altLang="x-none" sz="1600" b="0" dirty="0">
              <a:latin typeface="Times New Roman" charset="0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8329612" y="58150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8" name="Clip" r:id="rId6" imgW="24269700" imgH="20129500" progId="MS_ClipArt_Gallery.2">
                  <p:embed/>
                </p:oleObj>
              </mc:Choice>
              <mc:Fallback>
                <p:oleObj name="Clip" r:id="rId6" imgW="24269700" imgH="20129500" progId="MS_ClipArt_Gallery.2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9612" y="58150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1" name="Group 6"/>
          <p:cNvGrpSpPr>
            <a:grpSpLocks/>
          </p:cNvGrpSpPr>
          <p:nvPr/>
        </p:nvGrpSpPr>
        <p:grpSpPr bwMode="auto">
          <a:xfrm>
            <a:off x="6510339" y="3025776"/>
            <a:ext cx="369887" cy="657225"/>
            <a:chOff x="4180" y="783"/>
            <a:chExt cx="150" cy="307"/>
          </a:xfrm>
        </p:grpSpPr>
        <p:sp>
          <p:nvSpPr>
            <p:cNvPr id="31804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5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6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7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8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9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0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11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31752" name="Text Box 15"/>
          <p:cNvSpPr txBox="1">
            <a:spLocks noChangeArrowheads="1"/>
          </p:cNvSpPr>
          <p:nvPr/>
        </p:nvSpPr>
        <p:spPr bwMode="auto">
          <a:xfrm>
            <a:off x="7064376" y="12779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latin typeface="Comic Sans MS" charset="0"/>
              </a:rPr>
              <a:t>root DNS server</a:t>
            </a:r>
            <a:endParaRPr lang="en-US" altLang="x-none" sz="1600" b="0">
              <a:latin typeface="Times New Roman" charset="0"/>
            </a:endParaRPr>
          </a:p>
        </p:txBody>
      </p:sp>
      <p:sp>
        <p:nvSpPr>
          <p:cNvPr id="1185808" name="Line 16"/>
          <p:cNvSpPr>
            <a:spLocks noChangeShapeType="1"/>
          </p:cNvSpPr>
          <p:nvPr/>
        </p:nvSpPr>
        <p:spPr bwMode="auto">
          <a:xfrm flipH="1" flipV="1">
            <a:off x="6559550" y="3713163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09" name="Line 17"/>
          <p:cNvSpPr>
            <a:spLocks noChangeShapeType="1"/>
          </p:cNvSpPr>
          <p:nvPr/>
        </p:nvSpPr>
        <p:spPr bwMode="auto">
          <a:xfrm flipV="1">
            <a:off x="6673850" y="2017713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0" name="Line 18"/>
          <p:cNvSpPr>
            <a:spLocks noChangeShapeType="1"/>
          </p:cNvSpPr>
          <p:nvPr/>
        </p:nvSpPr>
        <p:spPr bwMode="auto">
          <a:xfrm flipV="1">
            <a:off x="6959600" y="3179764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1" name="Line 19"/>
          <p:cNvSpPr>
            <a:spLocks noChangeShapeType="1"/>
          </p:cNvSpPr>
          <p:nvPr/>
        </p:nvSpPr>
        <p:spPr bwMode="auto">
          <a:xfrm flipH="1" flipV="1">
            <a:off x="6959601" y="3351213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2" name="Line 20"/>
          <p:cNvSpPr>
            <a:spLocks noChangeShapeType="1"/>
          </p:cNvSpPr>
          <p:nvPr/>
        </p:nvSpPr>
        <p:spPr bwMode="auto">
          <a:xfrm flipH="1">
            <a:off x="6883401" y="2246313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3" name="Line 21"/>
          <p:cNvSpPr>
            <a:spLocks noChangeShapeType="1"/>
          </p:cNvSpPr>
          <p:nvPr/>
        </p:nvSpPr>
        <p:spPr bwMode="auto">
          <a:xfrm>
            <a:off x="6750051" y="3741739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59" name="Group 22"/>
          <p:cNvGrpSpPr>
            <a:grpSpLocks/>
          </p:cNvGrpSpPr>
          <p:nvPr/>
        </p:nvGrpSpPr>
        <p:grpSpPr bwMode="auto">
          <a:xfrm>
            <a:off x="4365626" y="3116264"/>
            <a:ext cx="1998663" cy="611187"/>
            <a:chOff x="2800" y="2132"/>
            <a:chExt cx="1259" cy="385"/>
          </a:xfrm>
        </p:grpSpPr>
        <p:sp>
          <p:nvSpPr>
            <p:cNvPr id="31802" name="Rectangle 23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3" name="Text Box 24"/>
            <p:cNvSpPr txBox="1">
              <a:spLocks noChangeArrowheads="1"/>
            </p:cNvSpPr>
            <p:nvPr/>
          </p:nvSpPr>
          <p:spPr bwMode="auto">
            <a:xfrm>
              <a:off x="2800" y="2132"/>
              <a:ext cx="1259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x-none" sz="1800" b="0">
                  <a:latin typeface="Comic Sans MS" charset="0"/>
                </a:rPr>
                <a:t>local DNS server</a:t>
              </a:r>
              <a:endParaRPr lang="en-US" altLang="x-none" sz="2400" b="0">
                <a:latin typeface="Times New Roman" charset="0"/>
              </a:endParaRPr>
            </a:p>
            <a:p>
              <a:r>
                <a:rPr lang="en-US" altLang="x-none" sz="1600"/>
                <a:t>dns.poly.edu</a:t>
              </a:r>
              <a:endParaRPr lang="en-US" altLang="x-none" sz="1600" b="0">
                <a:latin typeface="Times New Roman" charset="0"/>
              </a:endParaRPr>
            </a:p>
          </p:txBody>
        </p:sp>
      </p:grpSp>
      <p:sp>
        <p:nvSpPr>
          <p:cNvPr id="1185817" name="Text Box 25"/>
          <p:cNvSpPr txBox="1">
            <a:spLocks noChangeArrowheads="1"/>
          </p:cNvSpPr>
          <p:nvPr/>
        </p:nvSpPr>
        <p:spPr bwMode="auto">
          <a:xfrm>
            <a:off x="6270625" y="45688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Arial" charset="0"/>
              </a:rPr>
              <a:t>1</a:t>
            </a:r>
            <a:endParaRPr lang="en-US" altLang="x-none" sz="2400" b="0">
              <a:latin typeface="Times New Roman" charset="0"/>
            </a:endParaRPr>
          </a:p>
        </p:txBody>
      </p:sp>
      <p:sp>
        <p:nvSpPr>
          <p:cNvPr id="1185818" name="Text Box 26"/>
          <p:cNvSpPr txBox="1">
            <a:spLocks noChangeArrowheads="1"/>
          </p:cNvSpPr>
          <p:nvPr/>
        </p:nvSpPr>
        <p:spPr bwMode="auto">
          <a:xfrm>
            <a:off x="6813550" y="2235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Arial" charset="0"/>
              </a:rPr>
              <a:t>2</a:t>
            </a:r>
            <a:endParaRPr lang="en-US" altLang="x-none" sz="2400" b="0">
              <a:latin typeface="Times New Roman" charset="0"/>
            </a:endParaRPr>
          </a:p>
        </p:txBody>
      </p:sp>
      <p:sp>
        <p:nvSpPr>
          <p:cNvPr id="1185819" name="Text Box 27"/>
          <p:cNvSpPr txBox="1">
            <a:spLocks noChangeArrowheads="1"/>
          </p:cNvSpPr>
          <p:nvPr/>
        </p:nvSpPr>
        <p:spPr bwMode="auto">
          <a:xfrm>
            <a:off x="7251700" y="24733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Arial" charset="0"/>
              </a:rPr>
              <a:t>3</a:t>
            </a:r>
            <a:endParaRPr lang="en-US" altLang="x-none" sz="2400" b="0">
              <a:latin typeface="Times New Roman" charset="0"/>
            </a:endParaRPr>
          </a:p>
        </p:txBody>
      </p:sp>
      <p:sp>
        <p:nvSpPr>
          <p:cNvPr id="1185820" name="Text Box 28"/>
          <p:cNvSpPr txBox="1">
            <a:spLocks noChangeArrowheads="1"/>
          </p:cNvSpPr>
          <p:nvPr/>
        </p:nvSpPr>
        <p:spPr bwMode="auto">
          <a:xfrm>
            <a:off x="7566025" y="2882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Arial" charset="0"/>
              </a:rPr>
              <a:t>4</a:t>
            </a:r>
            <a:endParaRPr lang="en-US" altLang="x-none" sz="2400" b="0">
              <a:latin typeface="Times New Roman" charset="0"/>
            </a:endParaRPr>
          </a:p>
        </p:txBody>
      </p:sp>
      <p:sp>
        <p:nvSpPr>
          <p:cNvPr id="1185821" name="Text Box 29"/>
          <p:cNvSpPr txBox="1">
            <a:spLocks noChangeArrowheads="1"/>
          </p:cNvSpPr>
          <p:nvPr/>
        </p:nvSpPr>
        <p:spPr bwMode="auto">
          <a:xfrm>
            <a:off x="7596188" y="33702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Arial" charset="0"/>
              </a:rPr>
              <a:t>5</a:t>
            </a:r>
            <a:endParaRPr lang="en-US" altLang="x-none" sz="2400" b="0">
              <a:latin typeface="Times New Roman" charset="0"/>
            </a:endParaRPr>
          </a:p>
        </p:txBody>
      </p:sp>
      <p:sp>
        <p:nvSpPr>
          <p:cNvPr id="1185822" name="Text Box 30"/>
          <p:cNvSpPr txBox="1">
            <a:spLocks noChangeArrowheads="1"/>
          </p:cNvSpPr>
          <p:nvPr/>
        </p:nvSpPr>
        <p:spPr bwMode="auto">
          <a:xfrm>
            <a:off x="8193088" y="44100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Arial" charset="0"/>
              </a:rPr>
              <a:t>6</a:t>
            </a:r>
            <a:endParaRPr lang="en-US" altLang="x-none" sz="2400" b="0">
              <a:latin typeface="Times New Roman" charset="0"/>
            </a:endParaRPr>
          </a:p>
        </p:txBody>
      </p:sp>
      <p:grpSp>
        <p:nvGrpSpPr>
          <p:cNvPr id="31766" name="Group 31"/>
          <p:cNvGrpSpPr>
            <a:grpSpLocks/>
          </p:cNvGrpSpPr>
          <p:nvPr/>
        </p:nvGrpSpPr>
        <p:grpSpPr bwMode="auto">
          <a:xfrm>
            <a:off x="7624764" y="1606551"/>
            <a:ext cx="369887" cy="657225"/>
            <a:chOff x="4180" y="783"/>
            <a:chExt cx="150" cy="307"/>
          </a:xfrm>
        </p:grpSpPr>
        <p:sp>
          <p:nvSpPr>
            <p:cNvPr id="31794" name="AutoShape 3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5" name="Rectangle 3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6" name="Rectangle 3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7" name="AutoShape 3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8" name="Line 3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9" name="Line 3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0" name="Rectangle 3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1" name="Rectangle 3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31767" name="Group 40"/>
          <p:cNvGrpSpPr>
            <a:grpSpLocks/>
          </p:cNvGrpSpPr>
          <p:nvPr/>
        </p:nvGrpSpPr>
        <p:grpSpPr bwMode="auto">
          <a:xfrm>
            <a:off x="8453439" y="3035301"/>
            <a:ext cx="369887" cy="657225"/>
            <a:chOff x="4180" y="783"/>
            <a:chExt cx="150" cy="307"/>
          </a:xfrm>
        </p:grpSpPr>
        <p:sp>
          <p:nvSpPr>
            <p:cNvPr id="31786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7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8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9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0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1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2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3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31768" name="Group 49"/>
          <p:cNvGrpSpPr>
            <a:grpSpLocks/>
          </p:cNvGrpSpPr>
          <p:nvPr/>
        </p:nvGrpSpPr>
        <p:grpSpPr bwMode="auto">
          <a:xfrm>
            <a:off x="8434389" y="4654551"/>
            <a:ext cx="369887" cy="657225"/>
            <a:chOff x="4180" y="783"/>
            <a:chExt cx="150" cy="307"/>
          </a:xfrm>
        </p:grpSpPr>
        <p:sp>
          <p:nvSpPr>
            <p:cNvPr id="31778" name="AutoShape 5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79" name="Rectangle 5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0" name="Rectangle 5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1" name="AutoShape 5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2" name="Line 5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3" name="Line 5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4" name="Rectangle 5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5" name="Rectangle 5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31769" name="Text Box 58"/>
          <p:cNvSpPr txBox="1">
            <a:spLocks noChangeArrowheads="1"/>
          </p:cNvSpPr>
          <p:nvPr/>
        </p:nvSpPr>
        <p:spPr bwMode="auto">
          <a:xfrm>
            <a:off x="7516814" y="5226051"/>
            <a:ext cx="26177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 b="0">
                <a:latin typeface="Comic Sans MS" charset="0"/>
              </a:rPr>
              <a:t>authoritative DNS server</a:t>
            </a:r>
            <a:endParaRPr lang="en-US" altLang="x-none" sz="2400" b="0">
              <a:latin typeface="Times New Roman" charset="0"/>
            </a:endParaRPr>
          </a:p>
          <a:p>
            <a:r>
              <a:rPr lang="en-US" altLang="x-none" sz="1600"/>
              <a:t>dns.cs.umass.edu</a:t>
            </a:r>
            <a:endParaRPr lang="en-US" altLang="x-none" sz="1600" b="0">
              <a:latin typeface="Times New Roman" charset="0"/>
            </a:endParaRPr>
          </a:p>
        </p:txBody>
      </p:sp>
      <p:sp>
        <p:nvSpPr>
          <p:cNvPr id="1185851" name="Text Box 59"/>
          <p:cNvSpPr txBox="1">
            <a:spLocks noChangeArrowheads="1"/>
          </p:cNvSpPr>
          <p:nvPr/>
        </p:nvSpPr>
        <p:spPr bwMode="auto">
          <a:xfrm>
            <a:off x="7566025" y="44402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Arial" charset="0"/>
              </a:rPr>
              <a:t>7</a:t>
            </a:r>
            <a:endParaRPr lang="en-US" altLang="x-none" sz="2400" b="0">
              <a:latin typeface="Times New Roman" charset="0"/>
            </a:endParaRPr>
          </a:p>
        </p:txBody>
      </p:sp>
      <p:sp>
        <p:nvSpPr>
          <p:cNvPr id="1185852" name="Text Box 60"/>
          <p:cNvSpPr txBox="1">
            <a:spLocks noChangeArrowheads="1"/>
          </p:cNvSpPr>
          <p:nvPr/>
        </p:nvSpPr>
        <p:spPr bwMode="auto">
          <a:xfrm>
            <a:off x="6823075" y="45878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Arial" charset="0"/>
              </a:rPr>
              <a:t>8</a:t>
            </a:r>
            <a:endParaRPr lang="en-US" altLang="x-none" sz="2400" b="0">
              <a:latin typeface="Times New Roman" charset="0"/>
            </a:endParaRPr>
          </a:p>
        </p:txBody>
      </p:sp>
      <p:sp>
        <p:nvSpPr>
          <p:cNvPr id="1185853" name="Line 61"/>
          <p:cNvSpPr>
            <a:spLocks noChangeShapeType="1"/>
          </p:cNvSpPr>
          <p:nvPr/>
        </p:nvSpPr>
        <p:spPr bwMode="auto">
          <a:xfrm>
            <a:off x="6892925" y="3511550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854" name="Line 62"/>
          <p:cNvSpPr>
            <a:spLocks noChangeShapeType="1"/>
          </p:cNvSpPr>
          <p:nvPr/>
        </p:nvSpPr>
        <p:spPr bwMode="auto">
          <a:xfrm flipH="1" flipV="1">
            <a:off x="6853239" y="3627438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4" name="Text Box 63"/>
          <p:cNvSpPr txBox="1">
            <a:spLocks noChangeArrowheads="1"/>
          </p:cNvSpPr>
          <p:nvPr/>
        </p:nvSpPr>
        <p:spPr bwMode="auto">
          <a:xfrm>
            <a:off x="7824788" y="2649538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latin typeface="Comic Sans MS" charset="0"/>
              </a:rPr>
              <a:t>TLD DNS server</a:t>
            </a:r>
            <a:endParaRPr lang="en-US" altLang="x-none" sz="1600" b="0">
              <a:latin typeface="Times New Roman" charset="0"/>
            </a:endParaRPr>
          </a:p>
        </p:txBody>
      </p:sp>
      <p:sp>
        <p:nvSpPr>
          <p:cNvPr id="31775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Domain Name System</a:t>
            </a:r>
          </a:p>
        </p:txBody>
      </p:sp>
      <p:sp>
        <p:nvSpPr>
          <p:cNvPr id="31776" name="Rectangle 65"/>
          <p:cNvSpPr>
            <a:spLocks noGrp="1" noChangeArrowheads="1"/>
          </p:cNvSpPr>
          <p:nvPr>
            <p:ph type="body" sz="half" idx="1"/>
          </p:nvPr>
        </p:nvSpPr>
        <p:spPr>
          <a:xfrm>
            <a:off x="1968501" y="1587501"/>
            <a:ext cx="3565525" cy="13811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x-none" sz="2400"/>
              <a:t>Host at cis.poly.edu wants IP address for </a:t>
            </a:r>
            <a:r>
              <a:rPr lang="en-US" altLang="x-none" sz="2400" b="1"/>
              <a:t>gaia.cs.umass.edu</a:t>
            </a:r>
          </a:p>
        </p:txBody>
      </p:sp>
      <p:sp>
        <p:nvSpPr>
          <p:cNvPr id="31777" name="TextBox 66"/>
          <p:cNvSpPr txBox="1">
            <a:spLocks noChangeArrowheads="1"/>
          </p:cNvSpPr>
          <p:nvPr/>
        </p:nvSpPr>
        <p:spPr bwMode="auto">
          <a:xfrm>
            <a:off x="1874839" y="5867401"/>
            <a:ext cx="31638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Recursive query: #1</a:t>
            </a:r>
          </a:p>
          <a:p>
            <a:pPr eaLnBrk="1" hangingPunct="1"/>
            <a:r>
              <a:rPr lang="en-US" altLang="x-none"/>
              <a:t>Iterative queries: #2, 4, 6</a:t>
            </a:r>
          </a:p>
        </p:txBody>
      </p:sp>
    </p:spTree>
    <p:extLst>
      <p:ext uri="{BB962C8B-B14F-4D97-AF65-F5344CB8AC3E}">
        <p14:creationId xmlns:p14="http://schemas.microsoft.com/office/powerpoint/2010/main" val="255636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5808" grpId="0" animBg="1"/>
      <p:bldP spid="1185809" grpId="0" animBg="1"/>
      <p:bldP spid="1185810" grpId="0" animBg="1"/>
      <p:bldP spid="1185811" grpId="0" animBg="1"/>
      <p:bldP spid="1185812" grpId="0" animBg="1"/>
      <p:bldP spid="1185813" grpId="0" animBg="1"/>
      <p:bldP spid="1185817" grpId="0"/>
      <p:bldP spid="1185818" grpId="0"/>
      <p:bldP spid="1185819" grpId="0"/>
      <p:bldP spid="1185820" grpId="0"/>
      <p:bldP spid="1185821" grpId="0"/>
      <p:bldP spid="1185822" grpId="0"/>
      <p:bldP spid="1185851" grpId="0"/>
      <p:bldP spid="1185852" grpId="0"/>
      <p:bldP spid="1185853" grpId="0" animBg="1"/>
      <p:bldP spid="11858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Routing</a:t>
            </a:r>
          </a:p>
        </p:txBody>
      </p:sp>
      <p:sp>
        <p:nvSpPr>
          <p:cNvPr id="6553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1213F0-BA3C-3147-8C32-A023117E4B52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721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Path computation: Routing</a:t>
            </a:r>
          </a:p>
        </p:txBody>
      </p:sp>
      <p:sp>
        <p:nvSpPr>
          <p:cNvPr id="70658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“I know where you are, but how do I get there?”</a:t>
            </a:r>
          </a:p>
          <a:p>
            <a:r>
              <a:rPr lang="en-US" altLang="en-US" dirty="0">
                <a:ea typeface="ＭＳ Ｐゴシック" charset="-128"/>
              </a:rPr>
              <a:t>End-to-end paths (e.g., source routing)</a:t>
            </a:r>
          </a:p>
          <a:p>
            <a:pPr lvl="1"/>
            <a:r>
              <a:rPr lang="en-US" altLang="en-US" dirty="0"/>
              <a:t>Each node picks the best end-to-end path</a:t>
            </a:r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Spanning tree (e.g., Ethernet)</a:t>
            </a:r>
          </a:p>
          <a:p>
            <a:pPr lvl="1"/>
            <a:r>
              <a:rPr lang="en-US" altLang="en-US" dirty="0"/>
              <a:t>One tree that connects every pair of nodes</a:t>
            </a:r>
          </a:p>
          <a:p>
            <a:r>
              <a:rPr lang="en-US" altLang="en-US" dirty="0">
                <a:ea typeface="ＭＳ Ｐゴシック" charset="-128"/>
              </a:rPr>
              <a:t>Shortest paths (e.g., OSPF, IS-IS, RIP)</a:t>
            </a:r>
          </a:p>
          <a:p>
            <a:pPr lvl="1"/>
            <a:r>
              <a:rPr lang="en-US" altLang="en-US" dirty="0"/>
              <a:t>Shortest-path tree rooted at each node</a:t>
            </a:r>
          </a:p>
          <a:p>
            <a:r>
              <a:rPr lang="en-US" altLang="en-US" dirty="0">
                <a:ea typeface="ＭＳ Ｐゴシック" charset="-128"/>
              </a:rPr>
              <a:t>Locally optimal paths (e.g., BGP)</a:t>
            </a:r>
          </a:p>
          <a:p>
            <a:pPr lvl="1"/>
            <a:r>
              <a:rPr lang="en-US" altLang="en-US" dirty="0"/>
              <a:t>Each node selects the best among its neighbors</a:t>
            </a:r>
          </a:p>
          <a:p>
            <a:r>
              <a:rPr lang="en-US" altLang="en-US" dirty="0"/>
              <a:t>More on this in the next lecture…</a:t>
            </a:r>
          </a:p>
        </p:txBody>
      </p:sp>
      <p:sp>
        <p:nvSpPr>
          <p:cNvPr id="7065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BB2627-B6FB-E74D-A7FC-B724B4CF780B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334" y="1690688"/>
            <a:ext cx="2292574" cy="202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you browse?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63447" y="2502444"/>
            <a:ext cx="11109709" cy="2306056"/>
            <a:chOff x="563447" y="2411004"/>
            <a:chExt cx="11109709" cy="230605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3208" y="2411004"/>
              <a:ext cx="3459948" cy="2306056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3508223" y="3601517"/>
              <a:ext cx="3974373" cy="1115543"/>
              <a:chOff x="3151779" y="2249903"/>
              <a:chExt cx="3974373" cy="2231085"/>
            </a:xfrm>
          </p:grpSpPr>
          <p:sp>
            <p:nvSpPr>
              <p:cNvPr id="21" name="Cloud 20"/>
              <p:cNvSpPr/>
              <p:nvPr/>
            </p:nvSpPr>
            <p:spPr>
              <a:xfrm>
                <a:off x="3151779" y="2249903"/>
                <a:ext cx="3974373" cy="2231085"/>
              </a:xfrm>
              <a:prstGeom prst="cloud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66508" y="2787861"/>
                <a:ext cx="3371278" cy="49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/>
                  <a:t>The Internet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47" y="3345273"/>
              <a:ext cx="1548282" cy="1371787"/>
            </a:xfrm>
            <a:prstGeom prst="rect">
              <a:avLst/>
            </a:prstGeom>
          </p:spPr>
        </p:pic>
        <p:cxnSp>
          <p:nvCxnSpPr>
            <p:cNvPr id="19" name="Straight Connector 18"/>
            <p:cNvCxnSpPr>
              <a:cxnSpLocks/>
            </p:cNvCxnSpPr>
            <p:nvPr/>
          </p:nvCxnSpPr>
          <p:spPr>
            <a:xfrm flipH="1" flipV="1">
              <a:off x="2196325" y="4113900"/>
              <a:ext cx="1311898" cy="28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 flipV="1">
              <a:off x="7475839" y="4098007"/>
              <a:ext cx="722129" cy="169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36" y="3352547"/>
            <a:ext cx="881534" cy="6870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758" y="1492360"/>
            <a:ext cx="2145601" cy="7622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8879" y="1465969"/>
            <a:ext cx="61569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(1) Request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gmail.com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for your mail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(2) Google churns on your request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(3) Receive &amp; display the response!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483" y="3237114"/>
            <a:ext cx="575951" cy="35133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839" y="4884447"/>
            <a:ext cx="575951" cy="3513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239" y="5036847"/>
            <a:ext cx="575951" cy="35133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39" y="5189247"/>
            <a:ext cx="575951" cy="35133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039" y="5341647"/>
            <a:ext cx="575951" cy="35133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439" y="5494047"/>
            <a:ext cx="575951" cy="3513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758" y="5036847"/>
            <a:ext cx="2332528" cy="15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1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77556E-17 L 0.4099 -0.00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5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41927 0.0025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11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41927 0.0025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11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41927 0.0025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11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41927 0.0025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11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41927 0.0025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F2E1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41101" y="1302988"/>
            <a:ext cx="8192217" cy="91004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Gill Sans MT"/>
              </a:rPr>
              <a:t>aggregate routers into regions known as</a:t>
            </a:r>
            <a:r>
              <a:rPr lang="en-US" dirty="0">
                <a:solidFill>
                  <a:srgbClr val="FF0000"/>
                </a:solidFill>
                <a:cs typeface="Gill Sans MT"/>
              </a:rPr>
              <a:t> </a:t>
            </a:r>
            <a:r>
              <a:rPr lang="ja-JP" altLang="en-US" dirty="0">
                <a:solidFill>
                  <a:srgbClr val="CC0000"/>
                </a:solidFill>
                <a:cs typeface="Gill Sans MT"/>
              </a:rPr>
              <a:t>“</a:t>
            </a:r>
            <a:r>
              <a:rPr lang="en-US" altLang="ja-JP" dirty="0">
                <a:solidFill>
                  <a:srgbClr val="CC0000"/>
                </a:solidFill>
                <a:cs typeface="Gill Sans MT"/>
              </a:rPr>
              <a:t>autonomous systems</a:t>
            </a:r>
            <a:r>
              <a:rPr lang="ja-JP" altLang="en-US" dirty="0">
                <a:solidFill>
                  <a:srgbClr val="CC0000"/>
                </a:solidFill>
                <a:cs typeface="Gill Sans MT"/>
              </a:rPr>
              <a:t>”</a:t>
            </a:r>
            <a:r>
              <a:rPr lang="en-US" altLang="ja-JP" dirty="0">
                <a:solidFill>
                  <a:srgbClr val="CC0000"/>
                </a:solidFill>
                <a:cs typeface="Gill Sans MT"/>
              </a:rPr>
              <a:t> (AS) (a.k.a. “domains”)</a:t>
            </a:r>
            <a:endParaRPr lang="en-US" dirty="0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30149" y="2636396"/>
            <a:ext cx="4711684" cy="2262175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0"/>
                </a:solidFill>
              </a:rPr>
              <a:t>inter-AS routing</a:t>
            </a:r>
          </a:p>
          <a:p>
            <a:r>
              <a:rPr lang="en-US" sz="2400" dirty="0"/>
              <a:t>routing among </a:t>
            </a:r>
            <a:r>
              <a:rPr lang="en-US" sz="2400" dirty="0" err="1"/>
              <a:t>AS’es</a:t>
            </a:r>
            <a:endParaRPr lang="en-US" sz="2400" dirty="0"/>
          </a:p>
          <a:p>
            <a:r>
              <a:rPr lang="en-US" sz="2400" dirty="0"/>
              <a:t>gateways perform inter-domain routing (as well as intra-domain routing)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6233" y="2540178"/>
            <a:ext cx="5718407" cy="391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dirty="0">
                <a:solidFill>
                  <a:srgbClr val="000090"/>
                </a:solidFill>
                <a:latin typeface="Helvetica" pitchFamily="2" charset="0"/>
                <a:cs typeface="Gill Sans MT"/>
              </a:rPr>
              <a:t>intra-AS routing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Helvetica" pitchFamily="2" charset="0"/>
              </a:rPr>
              <a:t>routing among hosts, routers in same AS (“network”)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Helvetica" pitchFamily="2" charset="0"/>
              </a:rPr>
              <a:t>all routers in AS must run </a:t>
            </a:r>
            <a:r>
              <a:rPr lang="en-US" altLang="ja-JP" sz="2400" i="1" dirty="0">
                <a:solidFill>
                  <a:srgbClr val="000090"/>
                </a:solidFill>
                <a:latin typeface="Helvetica" pitchFamily="2" charset="0"/>
              </a:rPr>
              <a:t>same</a:t>
            </a:r>
            <a:r>
              <a:rPr lang="en-US" altLang="ja-JP" sz="2400" dirty="0">
                <a:latin typeface="Helvetica" pitchFamily="2" charset="0"/>
              </a:rPr>
              <a:t> intra-domain protocol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Helvetica" pitchFamily="2" charset="0"/>
              </a:rPr>
              <a:t>routers in </a:t>
            </a:r>
            <a:r>
              <a:rPr lang="en-US" sz="2400" i="1" dirty="0">
                <a:latin typeface="Helvetica" pitchFamily="2" charset="0"/>
              </a:rPr>
              <a:t>different</a:t>
            </a:r>
            <a:r>
              <a:rPr lang="en-US" sz="2400" dirty="0">
                <a:latin typeface="Helvetica" pitchFamily="2" charset="0"/>
              </a:rPr>
              <a:t> AS can run </a:t>
            </a:r>
            <a:r>
              <a:rPr lang="en-US" sz="2400" i="1" dirty="0">
                <a:latin typeface="Helvetica" pitchFamily="2" charset="0"/>
              </a:rPr>
              <a:t>different</a:t>
            </a:r>
            <a:r>
              <a:rPr lang="en-US" sz="2400" dirty="0">
                <a:latin typeface="Helvetica" pitchFamily="2" charset="0"/>
              </a:rPr>
              <a:t> intra-domain routing protocol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Helvetica" pitchFamily="2" charset="0"/>
              </a:rPr>
              <a:t>gateway router: at “edge” of its own AS, has link(s) to router(s) in other </a:t>
            </a:r>
            <a:r>
              <a:rPr lang="en-US" sz="2400" dirty="0" err="1">
                <a:latin typeface="Helvetica" pitchFamily="2" charset="0"/>
              </a:rPr>
              <a:t>AS’es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C32EC-83A8-104D-904B-F358F2B3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33" y="216845"/>
            <a:ext cx="10515600" cy="1325563"/>
          </a:xfrm>
        </p:spPr>
        <p:txBody>
          <a:bodyPr/>
          <a:lstStyle/>
          <a:p>
            <a:r>
              <a:rPr lang="en-US" dirty="0"/>
              <a:t>The Internet’s approach to routing</a:t>
            </a:r>
          </a:p>
        </p:txBody>
      </p:sp>
    </p:spTree>
    <p:extLst>
      <p:ext uri="{BB962C8B-B14F-4D97-AF65-F5344CB8AC3E}">
        <p14:creationId xmlns:p14="http://schemas.microsoft.com/office/powerpoint/2010/main" val="3565202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11" name="Group 2"/>
          <p:cNvGrpSpPr>
            <a:grpSpLocks/>
          </p:cNvGrpSpPr>
          <p:nvPr/>
        </p:nvGrpSpPr>
        <p:grpSpPr bwMode="auto">
          <a:xfrm>
            <a:off x="1728788" y="1254125"/>
            <a:ext cx="6178550" cy="4376738"/>
            <a:chOff x="0" y="878"/>
            <a:chExt cx="4232" cy="2968"/>
          </a:xfrm>
        </p:grpSpPr>
        <p:sp>
          <p:nvSpPr>
            <p:cNvPr id="145415" name="Freeform 3"/>
            <p:cNvSpPr>
              <a:spLocks/>
            </p:cNvSpPr>
            <p:nvPr/>
          </p:nvSpPr>
          <p:spPr bwMode="auto">
            <a:xfrm>
              <a:off x="2621" y="1050"/>
              <a:ext cx="1611" cy="1025"/>
            </a:xfrm>
            <a:custGeom>
              <a:avLst/>
              <a:gdLst>
                <a:gd name="T0" fmla="*/ 1063 w 1162"/>
                <a:gd name="T1" fmla="*/ 49351 h 543"/>
                <a:gd name="T2" fmla="*/ 6960 w 1162"/>
                <a:gd name="T3" fmla="*/ 4162 h 543"/>
                <a:gd name="T4" fmla="*/ 17785 w 1162"/>
                <a:gd name="T5" fmla="*/ 23973 h 543"/>
                <a:gd name="T6" fmla="*/ 21649 w 1162"/>
                <a:gd name="T7" fmla="*/ 72662 h 543"/>
                <a:gd name="T8" fmla="*/ 19828 w 1162"/>
                <a:gd name="T9" fmla="*/ 137161 h 543"/>
                <a:gd name="T10" fmla="*/ 11083 w 1162"/>
                <a:gd name="T11" fmla="*/ 164591 h 543"/>
                <a:gd name="T12" fmla="*/ 1657 w 1162"/>
                <a:gd name="T13" fmla="*/ 133650 h 543"/>
                <a:gd name="T14" fmla="*/ 1063 w 1162"/>
                <a:gd name="T15" fmla="*/ 49351 h 5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2"/>
                <a:gd name="T25" fmla="*/ 0 h 543"/>
                <a:gd name="T26" fmla="*/ 1162 w 1162"/>
                <a:gd name="T27" fmla="*/ 543 h 5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6" name="Freeform 4"/>
            <p:cNvSpPr>
              <a:spLocks/>
            </p:cNvSpPr>
            <p:nvPr/>
          </p:nvSpPr>
          <p:spPr bwMode="auto">
            <a:xfrm>
              <a:off x="0" y="878"/>
              <a:ext cx="1255" cy="1016"/>
            </a:xfrm>
            <a:custGeom>
              <a:avLst/>
              <a:gdLst>
                <a:gd name="T0" fmla="*/ 134 w 1198"/>
                <a:gd name="T1" fmla="*/ 270558 h 451"/>
                <a:gd name="T2" fmla="*/ 273 w 1198"/>
                <a:gd name="T3" fmla="*/ 132828 h 451"/>
                <a:gd name="T4" fmla="*/ 679 w 1198"/>
                <a:gd name="T5" fmla="*/ 73044 h 451"/>
                <a:gd name="T6" fmla="*/ 1501 w 1198"/>
                <a:gd name="T7" fmla="*/ 37135 h 451"/>
                <a:gd name="T8" fmla="*/ 1796 w 1198"/>
                <a:gd name="T9" fmla="*/ 294460 h 451"/>
                <a:gd name="T10" fmla="*/ 1350 w 1198"/>
                <a:gd name="T11" fmla="*/ 616944 h 451"/>
                <a:gd name="T12" fmla="*/ 466 w 1198"/>
                <a:gd name="T13" fmla="*/ 634874 h 451"/>
                <a:gd name="T14" fmla="*/ 54 w 1198"/>
                <a:gd name="T15" fmla="*/ 503524 h 451"/>
                <a:gd name="T16" fmla="*/ 134 w 1198"/>
                <a:gd name="T17" fmla="*/ 270558 h 4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8"/>
                <a:gd name="T28" fmla="*/ 0 h 451"/>
                <a:gd name="T29" fmla="*/ 1198 w 1198"/>
                <a:gd name="T30" fmla="*/ 451 h 4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7" name="Freeform 5"/>
            <p:cNvSpPr>
              <a:spLocks/>
            </p:cNvSpPr>
            <p:nvPr/>
          </p:nvSpPr>
          <p:spPr bwMode="auto">
            <a:xfrm>
              <a:off x="810" y="1611"/>
              <a:ext cx="2007" cy="792"/>
            </a:xfrm>
            <a:custGeom>
              <a:avLst/>
              <a:gdLst>
                <a:gd name="T0" fmla="*/ 1319 w 1583"/>
                <a:gd name="T1" fmla="*/ 862 h 682"/>
                <a:gd name="T2" fmla="*/ 3445 w 1583"/>
                <a:gd name="T3" fmla="*/ 285 h 682"/>
                <a:gd name="T4" fmla="*/ 6645 w 1583"/>
                <a:gd name="T5" fmla="*/ 77 h 682"/>
                <a:gd name="T6" fmla="*/ 9794 w 1583"/>
                <a:gd name="T7" fmla="*/ 744 h 682"/>
                <a:gd name="T8" fmla="*/ 13238 w 1583"/>
                <a:gd name="T9" fmla="*/ 1642 h 682"/>
                <a:gd name="T10" fmla="*/ 10773 w 1583"/>
                <a:gd name="T11" fmla="*/ 2476 h 682"/>
                <a:gd name="T12" fmla="*/ 5844 w 1583"/>
                <a:gd name="T13" fmla="*/ 2523 h 682"/>
                <a:gd name="T14" fmla="*/ 751 w 1583"/>
                <a:gd name="T15" fmla="*/ 2291 h 682"/>
                <a:gd name="T16" fmla="*/ 1319 w 1583"/>
                <a:gd name="T17" fmla="*/ 862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3"/>
                <a:gd name="T28" fmla="*/ 0 h 682"/>
                <a:gd name="T29" fmla="*/ 1583 w 1583"/>
                <a:gd name="T30" fmla="*/ 682 h 6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8" name="Oval 6"/>
            <p:cNvSpPr>
              <a:spLocks noChangeArrowheads="1"/>
            </p:cNvSpPr>
            <p:nvPr/>
          </p:nvSpPr>
          <p:spPr bwMode="auto">
            <a:xfrm>
              <a:off x="261" y="161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9" name="Line 7"/>
            <p:cNvSpPr>
              <a:spLocks noChangeShapeType="1"/>
            </p:cNvSpPr>
            <p:nvPr/>
          </p:nvSpPr>
          <p:spPr bwMode="auto">
            <a:xfrm>
              <a:off x="261" y="1603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0" name="Line 8"/>
            <p:cNvSpPr>
              <a:spLocks noChangeShapeType="1"/>
            </p:cNvSpPr>
            <p:nvPr/>
          </p:nvSpPr>
          <p:spPr bwMode="auto">
            <a:xfrm>
              <a:off x="574" y="1603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1" name="Rectangle 9"/>
            <p:cNvSpPr>
              <a:spLocks noChangeArrowheads="1"/>
            </p:cNvSpPr>
            <p:nvPr/>
          </p:nvSpPr>
          <p:spPr bwMode="auto">
            <a:xfrm>
              <a:off x="261" y="1603"/>
              <a:ext cx="310" cy="5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22" name="Oval 10"/>
            <p:cNvSpPr>
              <a:spLocks noChangeArrowheads="1"/>
            </p:cNvSpPr>
            <p:nvPr/>
          </p:nvSpPr>
          <p:spPr bwMode="auto">
            <a:xfrm>
              <a:off x="258" y="154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3" name="Rectangle 11"/>
            <p:cNvSpPr>
              <a:spLocks noChangeArrowheads="1"/>
            </p:cNvSpPr>
            <p:nvPr/>
          </p:nvSpPr>
          <p:spPr bwMode="auto">
            <a:xfrm>
              <a:off x="345" y="1557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4" name="Text Box 12"/>
            <p:cNvSpPr txBox="1">
              <a:spLocks noChangeArrowheads="1"/>
            </p:cNvSpPr>
            <p:nvPr/>
          </p:nvSpPr>
          <p:spPr bwMode="auto">
            <a:xfrm>
              <a:off x="259" y="1492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3b</a:t>
              </a:r>
              <a:endParaRPr lang="en-US"/>
            </a:p>
          </p:txBody>
        </p:sp>
        <p:sp>
          <p:nvSpPr>
            <p:cNvPr id="145425" name="Oval 13"/>
            <p:cNvSpPr>
              <a:spLocks noChangeArrowheads="1"/>
            </p:cNvSpPr>
            <p:nvPr/>
          </p:nvSpPr>
          <p:spPr bwMode="auto">
            <a:xfrm>
              <a:off x="1479" y="22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6" name="Line 14"/>
            <p:cNvSpPr>
              <a:spLocks noChangeShapeType="1"/>
            </p:cNvSpPr>
            <p:nvPr/>
          </p:nvSpPr>
          <p:spPr bwMode="auto">
            <a:xfrm>
              <a:off x="1479" y="2209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7" name="Line 15"/>
            <p:cNvSpPr>
              <a:spLocks noChangeShapeType="1"/>
            </p:cNvSpPr>
            <p:nvPr/>
          </p:nvSpPr>
          <p:spPr bwMode="auto">
            <a:xfrm>
              <a:off x="1792" y="2209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8" name="Rectangle 16"/>
            <p:cNvSpPr>
              <a:spLocks noChangeArrowheads="1"/>
            </p:cNvSpPr>
            <p:nvPr/>
          </p:nvSpPr>
          <p:spPr bwMode="auto">
            <a:xfrm>
              <a:off x="1479" y="2209"/>
              <a:ext cx="310" cy="5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29" name="Oval 17"/>
            <p:cNvSpPr>
              <a:spLocks noChangeArrowheads="1"/>
            </p:cNvSpPr>
            <p:nvPr/>
          </p:nvSpPr>
          <p:spPr bwMode="auto">
            <a:xfrm>
              <a:off x="1476" y="21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30" name="Group 18"/>
            <p:cNvGrpSpPr>
              <a:grpSpLocks/>
            </p:cNvGrpSpPr>
            <p:nvPr/>
          </p:nvGrpSpPr>
          <p:grpSpPr bwMode="auto">
            <a:xfrm>
              <a:off x="1478" y="2092"/>
              <a:ext cx="321" cy="269"/>
              <a:chOff x="2897" y="2425"/>
              <a:chExt cx="323" cy="269"/>
            </a:xfrm>
          </p:grpSpPr>
          <p:sp>
            <p:nvSpPr>
              <p:cNvPr id="145533" name="Rectangle 1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4" name="Text Box 20"/>
              <p:cNvSpPr txBox="1">
                <a:spLocks noChangeArrowheads="1"/>
              </p:cNvSpPr>
              <p:nvPr/>
            </p:nvSpPr>
            <p:spPr bwMode="auto">
              <a:xfrm>
                <a:off x="2897" y="2425"/>
                <a:ext cx="3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1d</a:t>
                </a:r>
              </a:p>
            </p:txBody>
          </p:sp>
        </p:grpSp>
        <p:sp>
          <p:nvSpPr>
            <p:cNvPr id="145431" name="Oval 21"/>
            <p:cNvSpPr>
              <a:spLocks noChangeArrowheads="1"/>
            </p:cNvSpPr>
            <p:nvPr/>
          </p:nvSpPr>
          <p:spPr bwMode="auto">
            <a:xfrm>
              <a:off x="822" y="1478"/>
              <a:ext cx="313" cy="8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2" name="Line 22"/>
            <p:cNvSpPr>
              <a:spLocks noChangeShapeType="1"/>
            </p:cNvSpPr>
            <p:nvPr/>
          </p:nvSpPr>
          <p:spPr bwMode="auto">
            <a:xfrm>
              <a:off x="822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3" name="Line 23"/>
            <p:cNvSpPr>
              <a:spLocks noChangeShapeType="1"/>
            </p:cNvSpPr>
            <p:nvPr/>
          </p:nvSpPr>
          <p:spPr bwMode="auto">
            <a:xfrm>
              <a:off x="1135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4" name="Rectangle 24"/>
            <p:cNvSpPr>
              <a:spLocks noChangeArrowheads="1"/>
            </p:cNvSpPr>
            <p:nvPr/>
          </p:nvSpPr>
          <p:spPr bwMode="auto">
            <a:xfrm>
              <a:off x="822" y="1471"/>
              <a:ext cx="310" cy="4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35" name="Oval 25"/>
            <p:cNvSpPr>
              <a:spLocks noChangeArrowheads="1"/>
            </p:cNvSpPr>
            <p:nvPr/>
          </p:nvSpPr>
          <p:spPr bwMode="auto">
            <a:xfrm>
              <a:off x="819" y="141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6" name="Rectangle 26"/>
            <p:cNvSpPr>
              <a:spLocks noChangeArrowheads="1"/>
            </p:cNvSpPr>
            <p:nvPr/>
          </p:nvSpPr>
          <p:spPr bwMode="auto">
            <a:xfrm>
              <a:off x="906" y="1425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7" name="Text Box 27"/>
            <p:cNvSpPr txBox="1">
              <a:spLocks noChangeArrowheads="1"/>
            </p:cNvSpPr>
            <p:nvPr/>
          </p:nvSpPr>
          <p:spPr bwMode="auto">
            <a:xfrm>
              <a:off x="821" y="1359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3a</a:t>
              </a:r>
              <a:endParaRPr lang="en-US"/>
            </a:p>
          </p:txBody>
        </p:sp>
        <p:sp>
          <p:nvSpPr>
            <p:cNvPr id="145438" name="Oval 28"/>
            <p:cNvSpPr>
              <a:spLocks noChangeArrowheads="1"/>
            </p:cNvSpPr>
            <p:nvPr/>
          </p:nvSpPr>
          <p:spPr bwMode="auto">
            <a:xfrm>
              <a:off x="1443" y="18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9" name="Line 29"/>
            <p:cNvSpPr>
              <a:spLocks noChangeShapeType="1"/>
            </p:cNvSpPr>
            <p:nvPr/>
          </p:nvSpPr>
          <p:spPr bwMode="auto">
            <a:xfrm>
              <a:off x="1443" y="1814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0" name="Line 30"/>
            <p:cNvSpPr>
              <a:spLocks noChangeShapeType="1"/>
            </p:cNvSpPr>
            <p:nvPr/>
          </p:nvSpPr>
          <p:spPr bwMode="auto">
            <a:xfrm>
              <a:off x="1756" y="1814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1" name="Rectangle 31"/>
            <p:cNvSpPr>
              <a:spLocks noChangeArrowheads="1"/>
            </p:cNvSpPr>
            <p:nvPr/>
          </p:nvSpPr>
          <p:spPr bwMode="auto">
            <a:xfrm>
              <a:off x="1443" y="1814"/>
              <a:ext cx="310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42" name="Oval 32"/>
            <p:cNvSpPr>
              <a:spLocks noChangeArrowheads="1"/>
            </p:cNvSpPr>
            <p:nvPr/>
          </p:nvSpPr>
          <p:spPr bwMode="auto">
            <a:xfrm>
              <a:off x="1440" y="17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43" name="Group 33"/>
            <p:cNvGrpSpPr>
              <a:grpSpLocks/>
            </p:cNvGrpSpPr>
            <p:nvPr/>
          </p:nvGrpSpPr>
          <p:grpSpPr bwMode="auto">
            <a:xfrm>
              <a:off x="1445" y="1696"/>
              <a:ext cx="310" cy="270"/>
              <a:chOff x="2899" y="2425"/>
              <a:chExt cx="319" cy="270"/>
            </a:xfrm>
          </p:grpSpPr>
          <p:sp>
            <p:nvSpPr>
              <p:cNvPr id="145531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2" name="Text Box 35"/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9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1c</a:t>
                </a:r>
              </a:p>
            </p:txBody>
          </p:sp>
        </p:grpSp>
        <p:sp>
          <p:nvSpPr>
            <p:cNvPr id="145444" name="Line 36"/>
            <p:cNvSpPr>
              <a:spLocks noChangeShapeType="1"/>
            </p:cNvSpPr>
            <p:nvPr/>
          </p:nvSpPr>
          <p:spPr bwMode="auto">
            <a:xfrm>
              <a:off x="3238" y="1632"/>
              <a:ext cx="308" cy="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5" name="Line 37"/>
            <p:cNvSpPr>
              <a:spLocks noChangeShapeType="1"/>
            </p:cNvSpPr>
            <p:nvPr/>
          </p:nvSpPr>
          <p:spPr bwMode="auto">
            <a:xfrm>
              <a:off x="3562" y="1556"/>
              <a:ext cx="91" cy="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6" name="Line 38"/>
            <p:cNvSpPr>
              <a:spLocks noChangeShapeType="1"/>
            </p:cNvSpPr>
            <p:nvPr/>
          </p:nvSpPr>
          <p:spPr bwMode="auto">
            <a:xfrm flipV="1">
              <a:off x="3170" y="1512"/>
              <a:ext cx="114" cy="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7" name="Freeform 39"/>
            <p:cNvSpPr>
              <a:spLocks/>
            </p:cNvSpPr>
            <p:nvPr/>
          </p:nvSpPr>
          <p:spPr bwMode="auto">
            <a:xfrm>
              <a:off x="1790" y="2146"/>
              <a:ext cx="264" cy="82"/>
            </a:xfrm>
            <a:custGeom>
              <a:avLst/>
              <a:gdLst>
                <a:gd name="T0" fmla="*/ 0 w 264"/>
                <a:gd name="T1" fmla="*/ 82 h 82"/>
                <a:gd name="T2" fmla="*/ 264 w 264"/>
                <a:gd name="T3" fmla="*/ 0 h 82"/>
                <a:gd name="T4" fmla="*/ 0 60000 65536"/>
                <a:gd name="T5" fmla="*/ 0 60000 65536"/>
                <a:gd name="T6" fmla="*/ 0 w 264"/>
                <a:gd name="T7" fmla="*/ 0 h 82"/>
                <a:gd name="T8" fmla="*/ 264 w 264"/>
                <a:gd name="T9" fmla="*/ 82 h 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4" h="82">
                  <a:moveTo>
                    <a:pt x="0" y="82"/>
                  </a:moveTo>
                  <a:lnTo>
                    <a:pt x="26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8" name="Freeform 40"/>
            <p:cNvSpPr>
              <a:spLocks/>
            </p:cNvSpPr>
            <p:nvPr/>
          </p:nvSpPr>
          <p:spPr bwMode="auto">
            <a:xfrm>
              <a:off x="1330" y="2110"/>
              <a:ext cx="152" cy="118"/>
            </a:xfrm>
            <a:custGeom>
              <a:avLst/>
              <a:gdLst>
                <a:gd name="T0" fmla="*/ 0 w 152"/>
                <a:gd name="T1" fmla="*/ 0 h 118"/>
                <a:gd name="T2" fmla="*/ 152 w 152"/>
                <a:gd name="T3" fmla="*/ 118 h 118"/>
                <a:gd name="T4" fmla="*/ 0 60000 65536"/>
                <a:gd name="T5" fmla="*/ 0 60000 65536"/>
                <a:gd name="T6" fmla="*/ 0 w 152"/>
                <a:gd name="T7" fmla="*/ 0 h 118"/>
                <a:gd name="T8" fmla="*/ 152 w 152"/>
                <a:gd name="T9" fmla="*/ 118 h 1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2" h="118">
                  <a:moveTo>
                    <a:pt x="0" y="0"/>
                  </a:moveTo>
                  <a:lnTo>
                    <a:pt x="152" y="11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9" name="Freeform 41"/>
            <p:cNvSpPr>
              <a:spLocks/>
            </p:cNvSpPr>
            <p:nvPr/>
          </p:nvSpPr>
          <p:spPr bwMode="auto">
            <a:xfrm>
              <a:off x="1454" y="2040"/>
              <a:ext cx="564" cy="82"/>
            </a:xfrm>
            <a:custGeom>
              <a:avLst/>
              <a:gdLst>
                <a:gd name="T0" fmla="*/ 0 w 564"/>
                <a:gd name="T1" fmla="*/ 0 h 82"/>
                <a:gd name="T2" fmla="*/ 564 w 564"/>
                <a:gd name="T3" fmla="*/ 82 h 82"/>
                <a:gd name="T4" fmla="*/ 0 60000 65536"/>
                <a:gd name="T5" fmla="*/ 0 60000 65536"/>
                <a:gd name="T6" fmla="*/ 0 w 564"/>
                <a:gd name="T7" fmla="*/ 0 h 82"/>
                <a:gd name="T8" fmla="*/ 564 w 564"/>
                <a:gd name="T9" fmla="*/ 82 h 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4" h="82">
                  <a:moveTo>
                    <a:pt x="0" y="0"/>
                  </a:moveTo>
                  <a:lnTo>
                    <a:pt x="564" y="8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0" name="Freeform 42"/>
            <p:cNvSpPr>
              <a:spLocks/>
            </p:cNvSpPr>
            <p:nvPr/>
          </p:nvSpPr>
          <p:spPr bwMode="auto">
            <a:xfrm>
              <a:off x="1392" y="1878"/>
              <a:ext cx="76" cy="94"/>
            </a:xfrm>
            <a:custGeom>
              <a:avLst/>
              <a:gdLst>
                <a:gd name="T0" fmla="*/ 0 w 76"/>
                <a:gd name="T1" fmla="*/ 94 h 94"/>
                <a:gd name="T2" fmla="*/ 76 w 76"/>
                <a:gd name="T3" fmla="*/ 0 h 94"/>
                <a:gd name="T4" fmla="*/ 0 60000 65536"/>
                <a:gd name="T5" fmla="*/ 0 60000 65536"/>
                <a:gd name="T6" fmla="*/ 0 w 76"/>
                <a:gd name="T7" fmla="*/ 0 h 94"/>
                <a:gd name="T8" fmla="*/ 76 w 76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" h="94">
                  <a:moveTo>
                    <a:pt x="0" y="94"/>
                  </a:moveTo>
                  <a:lnTo>
                    <a:pt x="7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1" name="Freeform 43"/>
            <p:cNvSpPr>
              <a:spLocks/>
            </p:cNvSpPr>
            <p:nvPr/>
          </p:nvSpPr>
          <p:spPr bwMode="auto">
            <a:xfrm>
              <a:off x="566" y="1502"/>
              <a:ext cx="252" cy="114"/>
            </a:xfrm>
            <a:custGeom>
              <a:avLst/>
              <a:gdLst>
                <a:gd name="T0" fmla="*/ 0 w 252"/>
                <a:gd name="T1" fmla="*/ 114 h 114"/>
                <a:gd name="T2" fmla="*/ 252 w 252"/>
                <a:gd name="T3" fmla="*/ 0 h 114"/>
                <a:gd name="T4" fmla="*/ 0 60000 65536"/>
                <a:gd name="T5" fmla="*/ 0 60000 65536"/>
                <a:gd name="T6" fmla="*/ 0 w 252"/>
                <a:gd name="T7" fmla="*/ 0 h 114"/>
                <a:gd name="T8" fmla="*/ 252 w 252"/>
                <a:gd name="T9" fmla="*/ 114 h 1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2" name="Freeform 44"/>
            <p:cNvSpPr>
              <a:spLocks/>
            </p:cNvSpPr>
            <p:nvPr/>
          </p:nvSpPr>
          <p:spPr bwMode="auto">
            <a:xfrm>
              <a:off x="1002" y="1562"/>
              <a:ext cx="444" cy="258"/>
            </a:xfrm>
            <a:custGeom>
              <a:avLst/>
              <a:gdLst>
                <a:gd name="T0" fmla="*/ 0 w 444"/>
                <a:gd name="T1" fmla="*/ 0 h 258"/>
                <a:gd name="T2" fmla="*/ 444 w 444"/>
                <a:gd name="T3" fmla="*/ 258 h 258"/>
                <a:gd name="T4" fmla="*/ 0 60000 65536"/>
                <a:gd name="T5" fmla="*/ 0 60000 65536"/>
                <a:gd name="T6" fmla="*/ 0 w 444"/>
                <a:gd name="T7" fmla="*/ 0 h 258"/>
                <a:gd name="T8" fmla="*/ 444 w 444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3" name="Freeform 45"/>
            <p:cNvSpPr>
              <a:spLocks/>
            </p:cNvSpPr>
            <p:nvPr/>
          </p:nvSpPr>
          <p:spPr bwMode="auto">
            <a:xfrm>
              <a:off x="2326" y="1680"/>
              <a:ext cx="654" cy="420"/>
            </a:xfrm>
            <a:custGeom>
              <a:avLst/>
              <a:gdLst>
                <a:gd name="T0" fmla="*/ 0 w 654"/>
                <a:gd name="T1" fmla="*/ 420 h 420"/>
                <a:gd name="T2" fmla="*/ 654 w 654"/>
                <a:gd name="T3" fmla="*/ 0 h 420"/>
                <a:gd name="T4" fmla="*/ 0 60000 65536"/>
                <a:gd name="T5" fmla="*/ 0 60000 65536"/>
                <a:gd name="T6" fmla="*/ 0 w 654"/>
                <a:gd name="T7" fmla="*/ 0 h 420"/>
                <a:gd name="T8" fmla="*/ 654 w 654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4" name="Oval 46"/>
            <p:cNvSpPr>
              <a:spLocks noChangeArrowheads="1"/>
            </p:cNvSpPr>
            <p:nvPr/>
          </p:nvSpPr>
          <p:spPr bwMode="auto">
            <a:xfrm>
              <a:off x="2925" y="1617"/>
              <a:ext cx="313" cy="8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5" name="Line 47"/>
            <p:cNvSpPr>
              <a:spLocks noChangeShapeType="1"/>
            </p:cNvSpPr>
            <p:nvPr/>
          </p:nvSpPr>
          <p:spPr bwMode="auto">
            <a:xfrm>
              <a:off x="2925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3238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7" name="Rectangle 49"/>
            <p:cNvSpPr>
              <a:spLocks noChangeArrowheads="1"/>
            </p:cNvSpPr>
            <p:nvPr/>
          </p:nvSpPr>
          <p:spPr bwMode="auto">
            <a:xfrm>
              <a:off x="2925" y="1609"/>
              <a:ext cx="310" cy="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58" name="Oval 50"/>
            <p:cNvSpPr>
              <a:spLocks noChangeArrowheads="1"/>
            </p:cNvSpPr>
            <p:nvPr/>
          </p:nvSpPr>
          <p:spPr bwMode="auto">
            <a:xfrm>
              <a:off x="2922" y="15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9" name="Rectangle 51"/>
            <p:cNvSpPr>
              <a:spLocks noChangeArrowheads="1"/>
            </p:cNvSpPr>
            <p:nvPr/>
          </p:nvSpPr>
          <p:spPr bwMode="auto">
            <a:xfrm>
              <a:off x="3009" y="1563"/>
              <a:ext cx="141" cy="12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0" name="Text Box 52"/>
            <p:cNvSpPr txBox="1">
              <a:spLocks noChangeArrowheads="1"/>
            </p:cNvSpPr>
            <p:nvPr/>
          </p:nvSpPr>
          <p:spPr bwMode="auto">
            <a:xfrm>
              <a:off x="2923" y="1498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2a</a:t>
              </a:r>
              <a:endParaRPr lang="en-US"/>
            </a:p>
          </p:txBody>
        </p:sp>
        <p:sp>
          <p:nvSpPr>
            <p:cNvPr id="145461" name="Text Box 53"/>
            <p:cNvSpPr txBox="1">
              <a:spLocks noChangeArrowheads="1"/>
            </p:cNvSpPr>
            <p:nvPr/>
          </p:nvSpPr>
          <p:spPr bwMode="auto">
            <a:xfrm>
              <a:off x="597" y="1585"/>
              <a:ext cx="4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AS3</a:t>
              </a:r>
              <a:endParaRPr lang="en-US" sz="1800"/>
            </a:p>
          </p:txBody>
        </p:sp>
        <p:sp>
          <p:nvSpPr>
            <p:cNvPr id="145462" name="Text Box 54"/>
            <p:cNvSpPr txBox="1">
              <a:spLocks noChangeArrowheads="1"/>
            </p:cNvSpPr>
            <p:nvPr/>
          </p:nvSpPr>
          <p:spPr bwMode="auto">
            <a:xfrm>
              <a:off x="2380" y="2042"/>
              <a:ext cx="4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AS1</a:t>
              </a:r>
              <a:endParaRPr lang="en-US" sz="1800"/>
            </a:p>
          </p:txBody>
        </p:sp>
        <p:sp>
          <p:nvSpPr>
            <p:cNvPr id="145463" name="Text Box 55"/>
            <p:cNvSpPr txBox="1">
              <a:spLocks noChangeArrowheads="1"/>
            </p:cNvSpPr>
            <p:nvPr/>
          </p:nvSpPr>
          <p:spPr bwMode="auto">
            <a:xfrm>
              <a:off x="3207" y="1787"/>
              <a:ext cx="4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AS2</a:t>
              </a:r>
            </a:p>
          </p:txBody>
        </p:sp>
        <p:sp>
          <p:nvSpPr>
            <p:cNvPr id="145464" name="Oval 56"/>
            <p:cNvSpPr>
              <a:spLocks noChangeArrowheads="1"/>
            </p:cNvSpPr>
            <p:nvPr/>
          </p:nvSpPr>
          <p:spPr bwMode="auto">
            <a:xfrm>
              <a:off x="1137" y="203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>
              <a:off x="1137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6" name="Line 58"/>
            <p:cNvSpPr>
              <a:spLocks noChangeShapeType="1"/>
            </p:cNvSpPr>
            <p:nvPr/>
          </p:nvSpPr>
          <p:spPr bwMode="auto">
            <a:xfrm>
              <a:off x="1451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7" name="Rectangle 59"/>
            <p:cNvSpPr>
              <a:spLocks noChangeArrowheads="1"/>
            </p:cNvSpPr>
            <p:nvPr/>
          </p:nvSpPr>
          <p:spPr bwMode="auto">
            <a:xfrm>
              <a:off x="1137" y="2023"/>
              <a:ext cx="310" cy="4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68" name="Oval 60"/>
            <p:cNvSpPr>
              <a:spLocks noChangeArrowheads="1"/>
            </p:cNvSpPr>
            <p:nvPr/>
          </p:nvSpPr>
          <p:spPr bwMode="auto">
            <a:xfrm>
              <a:off x="1134" y="1969"/>
              <a:ext cx="313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9" name="Rectangle 61"/>
            <p:cNvSpPr>
              <a:spLocks noChangeArrowheads="1"/>
            </p:cNvSpPr>
            <p:nvPr/>
          </p:nvSpPr>
          <p:spPr bwMode="auto">
            <a:xfrm>
              <a:off x="1219" y="1995"/>
              <a:ext cx="142" cy="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0" name="Text Box 62"/>
            <p:cNvSpPr txBox="1">
              <a:spLocks noChangeArrowheads="1"/>
            </p:cNvSpPr>
            <p:nvPr/>
          </p:nvSpPr>
          <p:spPr bwMode="auto">
            <a:xfrm>
              <a:off x="1137" y="1909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1a</a:t>
              </a:r>
              <a:endParaRPr lang="en-US"/>
            </a:p>
          </p:txBody>
        </p:sp>
        <p:grpSp>
          <p:nvGrpSpPr>
            <p:cNvPr id="145471" name="Group 63"/>
            <p:cNvGrpSpPr>
              <a:grpSpLocks/>
            </p:cNvGrpSpPr>
            <p:nvPr/>
          </p:nvGrpSpPr>
          <p:grpSpPr bwMode="auto">
            <a:xfrm>
              <a:off x="3270" y="1384"/>
              <a:ext cx="316" cy="269"/>
              <a:chOff x="4320" y="1936"/>
              <a:chExt cx="316" cy="269"/>
            </a:xfrm>
          </p:grpSpPr>
          <p:sp>
            <p:nvSpPr>
              <p:cNvPr id="145524" name="Oval 64"/>
              <p:cNvSpPr>
                <a:spLocks noChangeArrowheads="1"/>
              </p:cNvSpPr>
              <p:nvPr/>
            </p:nvSpPr>
            <p:spPr bwMode="auto">
              <a:xfrm>
                <a:off x="4323" y="20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5" name="Line 65"/>
              <p:cNvSpPr>
                <a:spLocks noChangeShapeType="1"/>
              </p:cNvSpPr>
              <p:nvPr/>
            </p:nvSpPr>
            <p:spPr bwMode="auto">
              <a:xfrm>
                <a:off x="4323" y="204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6" name="Line 66"/>
              <p:cNvSpPr>
                <a:spLocks noChangeShapeType="1"/>
              </p:cNvSpPr>
              <p:nvPr/>
            </p:nvSpPr>
            <p:spPr bwMode="auto">
              <a:xfrm>
                <a:off x="4636" y="204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7" name="Rectangle 67"/>
              <p:cNvSpPr>
                <a:spLocks noChangeArrowheads="1"/>
              </p:cNvSpPr>
              <p:nvPr/>
            </p:nvSpPr>
            <p:spPr bwMode="auto">
              <a:xfrm>
                <a:off x="4323" y="2047"/>
                <a:ext cx="310" cy="5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28" name="Oval 68"/>
              <p:cNvSpPr>
                <a:spLocks noChangeArrowheads="1"/>
              </p:cNvSpPr>
              <p:nvPr/>
            </p:nvSpPr>
            <p:spPr bwMode="auto">
              <a:xfrm>
                <a:off x="4320" y="1988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9" name="Rectangle 69"/>
              <p:cNvSpPr>
                <a:spLocks noChangeArrowheads="1"/>
              </p:cNvSpPr>
              <p:nvPr/>
            </p:nvSpPr>
            <p:spPr bwMode="auto">
              <a:xfrm>
                <a:off x="4407" y="2001"/>
                <a:ext cx="141" cy="11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0" name="Text Box 70"/>
              <p:cNvSpPr txBox="1">
                <a:spLocks noChangeArrowheads="1"/>
              </p:cNvSpPr>
              <p:nvPr/>
            </p:nvSpPr>
            <p:spPr bwMode="auto">
              <a:xfrm>
                <a:off x="4325" y="1936"/>
                <a:ext cx="31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2c</a:t>
                </a:r>
                <a:endParaRPr lang="en-US"/>
              </a:p>
            </p:txBody>
          </p:sp>
        </p:grpSp>
        <p:grpSp>
          <p:nvGrpSpPr>
            <p:cNvPr id="145472" name="Group 71"/>
            <p:cNvGrpSpPr>
              <a:grpSpLocks/>
            </p:cNvGrpSpPr>
            <p:nvPr/>
          </p:nvGrpSpPr>
          <p:grpSpPr bwMode="auto">
            <a:xfrm>
              <a:off x="3546" y="1606"/>
              <a:ext cx="321" cy="269"/>
              <a:chOff x="4596" y="2158"/>
              <a:chExt cx="321" cy="269"/>
            </a:xfrm>
          </p:grpSpPr>
          <p:sp>
            <p:nvSpPr>
              <p:cNvPr id="145517" name="Oval 72"/>
              <p:cNvSpPr>
                <a:spLocks noChangeArrowheads="1"/>
              </p:cNvSpPr>
              <p:nvPr/>
            </p:nvSpPr>
            <p:spPr bwMode="auto">
              <a:xfrm>
                <a:off x="4599" y="2276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8" name="Line 73"/>
              <p:cNvSpPr>
                <a:spLocks noChangeShapeType="1"/>
              </p:cNvSpPr>
              <p:nvPr/>
            </p:nvSpPr>
            <p:spPr bwMode="auto">
              <a:xfrm>
                <a:off x="4599" y="2269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9" name="Line 74"/>
              <p:cNvSpPr>
                <a:spLocks noChangeShapeType="1"/>
              </p:cNvSpPr>
              <p:nvPr/>
            </p:nvSpPr>
            <p:spPr bwMode="auto">
              <a:xfrm>
                <a:off x="4910" y="2269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0" name="Rectangle 75"/>
              <p:cNvSpPr>
                <a:spLocks noChangeArrowheads="1"/>
              </p:cNvSpPr>
              <p:nvPr/>
            </p:nvSpPr>
            <p:spPr bwMode="auto">
              <a:xfrm>
                <a:off x="4599" y="2269"/>
                <a:ext cx="310" cy="5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21" name="Oval 76"/>
              <p:cNvSpPr>
                <a:spLocks noChangeArrowheads="1"/>
              </p:cNvSpPr>
              <p:nvPr/>
            </p:nvSpPr>
            <p:spPr bwMode="auto">
              <a:xfrm>
                <a:off x="4596" y="2208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2" name="Rectangle 77"/>
              <p:cNvSpPr>
                <a:spLocks noChangeArrowheads="1"/>
              </p:cNvSpPr>
              <p:nvPr/>
            </p:nvSpPr>
            <p:spPr bwMode="auto">
              <a:xfrm>
                <a:off x="4683" y="2221"/>
                <a:ext cx="141" cy="11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3" name="Text Box 78"/>
              <p:cNvSpPr txBox="1">
                <a:spLocks noChangeArrowheads="1"/>
              </p:cNvSpPr>
              <p:nvPr/>
            </p:nvSpPr>
            <p:spPr bwMode="auto">
              <a:xfrm>
                <a:off x="4598" y="2158"/>
                <a:ext cx="31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2b</a:t>
                </a:r>
                <a:endParaRPr lang="en-US"/>
              </a:p>
            </p:txBody>
          </p:sp>
        </p:grpSp>
        <p:grpSp>
          <p:nvGrpSpPr>
            <p:cNvPr id="145473" name="Group 79"/>
            <p:cNvGrpSpPr>
              <a:grpSpLocks/>
            </p:cNvGrpSpPr>
            <p:nvPr/>
          </p:nvGrpSpPr>
          <p:grpSpPr bwMode="auto">
            <a:xfrm>
              <a:off x="2015" y="1976"/>
              <a:ext cx="321" cy="269"/>
              <a:chOff x="2015" y="1976"/>
              <a:chExt cx="321" cy="269"/>
            </a:xfrm>
          </p:grpSpPr>
          <p:sp>
            <p:nvSpPr>
              <p:cNvPr id="145509" name="Oval 8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0" name="Line 81"/>
              <p:cNvSpPr>
                <a:spLocks noChangeShapeType="1"/>
              </p:cNvSpPr>
              <p:nvPr/>
            </p:nvSpPr>
            <p:spPr bwMode="auto">
              <a:xfrm>
                <a:off x="2019" y="209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1" name="Line 82"/>
              <p:cNvSpPr>
                <a:spLocks noChangeShapeType="1"/>
              </p:cNvSpPr>
              <p:nvPr/>
            </p:nvSpPr>
            <p:spPr bwMode="auto">
              <a:xfrm>
                <a:off x="2330" y="209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2" name="Rectangle 83"/>
              <p:cNvSpPr>
                <a:spLocks noChangeArrowheads="1"/>
              </p:cNvSpPr>
              <p:nvPr/>
            </p:nvSpPr>
            <p:spPr bwMode="auto">
              <a:xfrm>
                <a:off x="2019" y="2097"/>
                <a:ext cx="310" cy="4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13" name="Oval 84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514" name="Group 85"/>
              <p:cNvGrpSpPr>
                <a:grpSpLocks/>
              </p:cNvGrpSpPr>
              <p:nvPr/>
            </p:nvGrpSpPr>
            <p:grpSpPr bwMode="auto">
              <a:xfrm>
                <a:off x="2015" y="1976"/>
                <a:ext cx="321" cy="269"/>
                <a:chOff x="2894" y="2425"/>
                <a:chExt cx="328" cy="269"/>
              </a:xfrm>
            </p:grpSpPr>
            <p:sp>
              <p:nvSpPr>
                <p:cNvPr id="145515" name="Rectangle 8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516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894" y="2425"/>
                  <a:ext cx="328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1b</a:t>
                  </a:r>
                  <a:endParaRPr lang="en-US"/>
                </a:p>
              </p:txBody>
            </p:sp>
          </p:grpSp>
        </p:grpSp>
        <p:sp>
          <p:nvSpPr>
            <p:cNvPr id="145474" name="Freeform 88"/>
            <p:cNvSpPr>
              <a:spLocks/>
            </p:cNvSpPr>
            <p:nvPr/>
          </p:nvSpPr>
          <p:spPr bwMode="auto">
            <a:xfrm>
              <a:off x="1457" y="2302"/>
              <a:ext cx="1848" cy="414"/>
            </a:xfrm>
            <a:custGeom>
              <a:avLst/>
              <a:gdLst>
                <a:gd name="T0" fmla="*/ 0 w 1848"/>
                <a:gd name="T1" fmla="*/ 414 h 414"/>
                <a:gd name="T2" fmla="*/ 84 w 1848"/>
                <a:gd name="T3" fmla="*/ 0 h 414"/>
                <a:gd name="T4" fmla="*/ 384 w 1848"/>
                <a:gd name="T5" fmla="*/ 6 h 414"/>
                <a:gd name="T6" fmla="*/ 1848 w 1848"/>
                <a:gd name="T7" fmla="*/ 414 h 414"/>
                <a:gd name="T8" fmla="*/ 0 w 1848"/>
                <a:gd name="T9" fmla="*/ 414 h 4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8"/>
                <a:gd name="T16" fmla="*/ 0 h 414"/>
                <a:gd name="T17" fmla="*/ 1848 w 1848"/>
                <a:gd name="T18" fmla="*/ 414 h 4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8" h="414">
                  <a:moveTo>
                    <a:pt x="0" y="414"/>
                  </a:moveTo>
                  <a:lnTo>
                    <a:pt x="84" y="0"/>
                  </a:lnTo>
                  <a:lnTo>
                    <a:pt x="384" y="6"/>
                  </a:lnTo>
                  <a:lnTo>
                    <a:pt x="1848" y="414"/>
                  </a:lnTo>
                  <a:lnTo>
                    <a:pt x="0" y="414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5F5F5F"/>
                </a:gs>
              </a:gsLst>
              <a:lin ang="5400000" scaled="1"/>
            </a:gradFill>
            <a:ln w="9525" cap="flat" cmpd="sng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5" name="Rectangle 89"/>
            <p:cNvSpPr>
              <a:spLocks noChangeArrowheads="1"/>
            </p:cNvSpPr>
            <p:nvPr/>
          </p:nvSpPr>
          <p:spPr bwMode="auto">
            <a:xfrm>
              <a:off x="1462" y="2729"/>
              <a:ext cx="1833" cy="11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76" name="Group 90"/>
            <p:cNvGrpSpPr>
              <a:grpSpLocks/>
            </p:cNvGrpSpPr>
            <p:nvPr/>
          </p:nvGrpSpPr>
          <p:grpSpPr bwMode="auto">
            <a:xfrm>
              <a:off x="1578" y="2818"/>
              <a:ext cx="736" cy="479"/>
              <a:chOff x="1595" y="2898"/>
              <a:chExt cx="736" cy="479"/>
            </a:xfrm>
          </p:grpSpPr>
          <p:sp>
            <p:nvSpPr>
              <p:cNvPr id="145507" name="Oval 91"/>
              <p:cNvSpPr>
                <a:spLocks noChangeArrowheads="1"/>
              </p:cNvSpPr>
              <p:nvPr/>
            </p:nvSpPr>
            <p:spPr bwMode="auto">
              <a:xfrm>
                <a:off x="1595" y="2898"/>
                <a:ext cx="736" cy="479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8" name="Text Box 92"/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58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 dirty="0">
                    <a:solidFill>
                      <a:srgbClr val="000099"/>
                    </a:solidFill>
                    <a:latin typeface="Helvetica" pitchFamily="2" charset="0"/>
                  </a:rPr>
                  <a:t>Intra-AS</a:t>
                </a:r>
              </a:p>
              <a:p>
                <a:pPr eaLnBrk="1" hangingPunct="1"/>
                <a:r>
                  <a:rPr lang="en-US" sz="1200" dirty="0">
                    <a:solidFill>
                      <a:srgbClr val="000099"/>
                    </a:solidFill>
                    <a:latin typeface="Helvetica" pitchFamily="2" charset="0"/>
                  </a:rPr>
                  <a:t>Routing </a:t>
                </a:r>
              </a:p>
              <a:p>
                <a:pPr eaLnBrk="1" hangingPunct="1"/>
                <a:r>
                  <a:rPr lang="en-US" sz="1200" dirty="0">
                    <a:solidFill>
                      <a:srgbClr val="000099"/>
                    </a:solidFill>
                    <a:latin typeface="Helvetica" pitchFamily="2" charset="0"/>
                  </a:rPr>
                  <a:t>algorithm</a:t>
                </a:r>
              </a:p>
            </p:txBody>
          </p:sp>
        </p:grpSp>
        <p:grpSp>
          <p:nvGrpSpPr>
            <p:cNvPr id="145477" name="Group 93"/>
            <p:cNvGrpSpPr>
              <a:grpSpLocks/>
            </p:cNvGrpSpPr>
            <p:nvPr/>
          </p:nvGrpSpPr>
          <p:grpSpPr bwMode="auto">
            <a:xfrm>
              <a:off x="2402" y="2828"/>
              <a:ext cx="736" cy="477"/>
              <a:chOff x="2402" y="2828"/>
              <a:chExt cx="736" cy="477"/>
            </a:xfrm>
          </p:grpSpPr>
          <p:sp>
            <p:nvSpPr>
              <p:cNvPr id="145505" name="Oval 94"/>
              <p:cNvSpPr>
                <a:spLocks noChangeArrowheads="1"/>
              </p:cNvSpPr>
              <p:nvPr/>
            </p:nvSpPr>
            <p:spPr bwMode="auto">
              <a:xfrm>
                <a:off x="2402" y="2828"/>
                <a:ext cx="736" cy="47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6" name="Text Box 95"/>
              <p:cNvSpPr txBox="1">
                <a:spLocks noChangeArrowheads="1"/>
              </p:cNvSpPr>
              <p:nvPr/>
            </p:nvSpPr>
            <p:spPr bwMode="auto">
              <a:xfrm>
                <a:off x="2539" y="2862"/>
                <a:ext cx="558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  <a:latin typeface="Helvetica" pitchFamily="2" charset="0"/>
                  </a:rPr>
                  <a:t>Inter-AS</a:t>
                </a:r>
              </a:p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  <a:latin typeface="Helvetica" pitchFamily="2" charset="0"/>
                  </a:rPr>
                  <a:t>Routing </a:t>
                </a:r>
              </a:p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  <a:latin typeface="Helvetica" pitchFamily="2" charset="0"/>
                  </a:rPr>
                  <a:t>algorithm</a:t>
                </a:r>
              </a:p>
            </p:txBody>
          </p:sp>
        </p:grpSp>
        <p:sp>
          <p:nvSpPr>
            <p:cNvPr id="145478" name="Rectangle 96"/>
            <p:cNvSpPr>
              <a:spLocks noChangeArrowheads="1"/>
            </p:cNvSpPr>
            <p:nvPr/>
          </p:nvSpPr>
          <p:spPr bwMode="auto">
            <a:xfrm>
              <a:off x="1932" y="3447"/>
              <a:ext cx="780" cy="2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>
                  <a:latin typeface="Helvetica" pitchFamily="2" charset="0"/>
                </a:rPr>
                <a:t>Forwarding</a:t>
              </a:r>
            </a:p>
            <a:p>
              <a:pPr algn="ctr" eaLnBrk="1" hangingPunct="1"/>
              <a:r>
                <a:rPr lang="en-US" sz="1400">
                  <a:latin typeface="Helvetica" pitchFamily="2" charset="0"/>
                </a:rPr>
                <a:t>table</a:t>
              </a:r>
            </a:p>
          </p:txBody>
        </p:sp>
        <p:sp>
          <p:nvSpPr>
            <p:cNvPr id="145479" name="Freeform 97"/>
            <p:cNvSpPr>
              <a:spLocks/>
            </p:cNvSpPr>
            <p:nvPr/>
          </p:nvSpPr>
          <p:spPr bwMode="auto">
            <a:xfrm>
              <a:off x="1648" y="3217"/>
              <a:ext cx="275" cy="345"/>
            </a:xfrm>
            <a:custGeom>
              <a:avLst/>
              <a:gdLst>
                <a:gd name="T0" fmla="*/ 0 w 275"/>
                <a:gd name="T1" fmla="*/ 0 h 345"/>
                <a:gd name="T2" fmla="*/ 71 w 275"/>
                <a:gd name="T3" fmla="*/ 230 h 345"/>
                <a:gd name="T4" fmla="*/ 275 w 275"/>
                <a:gd name="T5" fmla="*/ 345 h 345"/>
                <a:gd name="T6" fmla="*/ 0 60000 65536"/>
                <a:gd name="T7" fmla="*/ 0 60000 65536"/>
                <a:gd name="T8" fmla="*/ 0 60000 65536"/>
                <a:gd name="T9" fmla="*/ 0 w 275"/>
                <a:gd name="T10" fmla="*/ 0 h 345"/>
                <a:gd name="T11" fmla="*/ 275 w 275"/>
                <a:gd name="T12" fmla="*/ 345 h 3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5" h="345">
                  <a:moveTo>
                    <a:pt x="0" y="0"/>
                  </a:moveTo>
                  <a:cubicBezTo>
                    <a:pt x="12" y="86"/>
                    <a:pt x="25" y="173"/>
                    <a:pt x="71" y="230"/>
                  </a:cubicBezTo>
                  <a:cubicBezTo>
                    <a:pt x="117" y="287"/>
                    <a:pt x="241" y="326"/>
                    <a:pt x="275" y="345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0" name="Freeform 98"/>
            <p:cNvSpPr>
              <a:spLocks/>
            </p:cNvSpPr>
            <p:nvPr/>
          </p:nvSpPr>
          <p:spPr bwMode="auto">
            <a:xfrm>
              <a:off x="2712" y="3217"/>
              <a:ext cx="354" cy="372"/>
            </a:xfrm>
            <a:custGeom>
              <a:avLst/>
              <a:gdLst>
                <a:gd name="T0" fmla="*/ 354 w 354"/>
                <a:gd name="T1" fmla="*/ 0 h 372"/>
                <a:gd name="T2" fmla="*/ 248 w 354"/>
                <a:gd name="T3" fmla="*/ 274 h 372"/>
                <a:gd name="T4" fmla="*/ 0 w 354"/>
                <a:gd name="T5" fmla="*/ 372 h 372"/>
                <a:gd name="T6" fmla="*/ 0 60000 65536"/>
                <a:gd name="T7" fmla="*/ 0 60000 65536"/>
                <a:gd name="T8" fmla="*/ 0 60000 65536"/>
                <a:gd name="T9" fmla="*/ 0 w 354"/>
                <a:gd name="T10" fmla="*/ 0 h 372"/>
                <a:gd name="T11" fmla="*/ 354 w 354"/>
                <a:gd name="T12" fmla="*/ 372 h 3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4" h="372">
                  <a:moveTo>
                    <a:pt x="354" y="0"/>
                  </a:moveTo>
                  <a:cubicBezTo>
                    <a:pt x="330" y="106"/>
                    <a:pt x="307" y="212"/>
                    <a:pt x="248" y="274"/>
                  </a:cubicBezTo>
                  <a:cubicBezTo>
                    <a:pt x="189" y="336"/>
                    <a:pt x="41" y="354"/>
                    <a:pt x="0" y="37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5481" name="Group 99"/>
            <p:cNvGrpSpPr>
              <a:grpSpLocks/>
            </p:cNvGrpSpPr>
            <p:nvPr/>
          </p:nvGrpSpPr>
          <p:grpSpPr bwMode="auto">
            <a:xfrm>
              <a:off x="419" y="1222"/>
              <a:ext cx="316" cy="271"/>
              <a:chOff x="2016" y="1976"/>
              <a:chExt cx="316" cy="271"/>
            </a:xfrm>
          </p:grpSpPr>
          <p:sp>
            <p:nvSpPr>
              <p:cNvPr id="145497" name="Oval 10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98" name="Line 101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99" name="Line 102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0" name="Rectangle 103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01" name="Oval 104"/>
              <p:cNvSpPr>
                <a:spLocks noChangeArrowheads="1"/>
              </p:cNvSpPr>
              <p:nvPr/>
            </p:nvSpPr>
            <p:spPr bwMode="auto">
              <a:xfrm>
                <a:off x="2016" y="2037"/>
                <a:ext cx="313" cy="94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502" name="Group 105"/>
              <p:cNvGrpSpPr>
                <a:grpSpLocks/>
              </p:cNvGrpSpPr>
              <p:nvPr/>
            </p:nvGrpSpPr>
            <p:grpSpPr bwMode="auto">
              <a:xfrm>
                <a:off x="2019" y="1976"/>
                <a:ext cx="312" cy="271"/>
                <a:chOff x="2897" y="2425"/>
                <a:chExt cx="319" cy="271"/>
              </a:xfrm>
            </p:grpSpPr>
            <p:sp>
              <p:nvSpPr>
                <p:cNvPr id="145503" name="Rectangle 10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504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897" y="2425"/>
                  <a:ext cx="319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3c</a:t>
                  </a:r>
                  <a:endParaRPr lang="en-US"/>
                </a:p>
              </p:txBody>
            </p:sp>
          </p:grpSp>
        </p:grpSp>
        <p:sp>
          <p:nvSpPr>
            <p:cNvPr id="145482" name="Line 108"/>
            <p:cNvSpPr>
              <a:spLocks noChangeShapeType="1"/>
            </p:cNvSpPr>
            <p:nvPr/>
          </p:nvSpPr>
          <p:spPr bwMode="auto">
            <a:xfrm flipH="1">
              <a:off x="443" y="1436"/>
              <a:ext cx="62" cy="1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3" name="Line 109"/>
            <p:cNvSpPr>
              <a:spLocks noChangeShapeType="1"/>
            </p:cNvSpPr>
            <p:nvPr/>
          </p:nvSpPr>
          <p:spPr bwMode="auto">
            <a:xfrm>
              <a:off x="136" y="1482"/>
              <a:ext cx="145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4" name="Line 110"/>
            <p:cNvSpPr>
              <a:spLocks noChangeShapeType="1"/>
            </p:cNvSpPr>
            <p:nvPr/>
          </p:nvSpPr>
          <p:spPr bwMode="auto">
            <a:xfrm flipH="1">
              <a:off x="635" y="1127"/>
              <a:ext cx="1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5" name="Line 111"/>
            <p:cNvSpPr>
              <a:spLocks noChangeShapeType="1"/>
            </p:cNvSpPr>
            <p:nvPr/>
          </p:nvSpPr>
          <p:spPr bwMode="auto">
            <a:xfrm>
              <a:off x="356" y="1118"/>
              <a:ext cx="12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6" name="Line 112"/>
            <p:cNvSpPr>
              <a:spLocks noChangeShapeType="1"/>
            </p:cNvSpPr>
            <p:nvPr/>
          </p:nvSpPr>
          <p:spPr bwMode="auto">
            <a:xfrm flipH="1">
              <a:off x="1016" y="1211"/>
              <a:ext cx="70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7" name="Line 113"/>
            <p:cNvSpPr>
              <a:spLocks noChangeShapeType="1"/>
            </p:cNvSpPr>
            <p:nvPr/>
          </p:nvSpPr>
          <p:spPr bwMode="auto">
            <a:xfrm>
              <a:off x="3854" y="1728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8" name="Line 114"/>
            <p:cNvSpPr>
              <a:spLocks noChangeShapeType="1"/>
            </p:cNvSpPr>
            <p:nvPr/>
          </p:nvSpPr>
          <p:spPr bwMode="auto">
            <a:xfrm flipV="1">
              <a:off x="3795" y="1415"/>
              <a:ext cx="26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9" name="Line 115"/>
            <p:cNvSpPr>
              <a:spLocks noChangeShapeType="1"/>
            </p:cNvSpPr>
            <p:nvPr/>
          </p:nvSpPr>
          <p:spPr bwMode="auto">
            <a:xfrm flipH="1" flipV="1">
              <a:off x="3244" y="1245"/>
              <a:ext cx="127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0" name="Line 116"/>
            <p:cNvSpPr>
              <a:spLocks noChangeShapeType="1"/>
            </p:cNvSpPr>
            <p:nvPr/>
          </p:nvSpPr>
          <p:spPr bwMode="auto">
            <a:xfrm flipH="1" flipV="1">
              <a:off x="2932" y="1347"/>
              <a:ext cx="136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1" name="Line 117"/>
            <p:cNvSpPr>
              <a:spLocks noChangeShapeType="1"/>
            </p:cNvSpPr>
            <p:nvPr/>
          </p:nvSpPr>
          <p:spPr bwMode="auto">
            <a:xfrm flipH="1">
              <a:off x="1042" y="2092"/>
              <a:ext cx="135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2" name="Line 118"/>
            <p:cNvSpPr>
              <a:spLocks noChangeShapeType="1"/>
            </p:cNvSpPr>
            <p:nvPr/>
          </p:nvSpPr>
          <p:spPr bwMode="auto">
            <a:xfrm flipH="1" flipV="1">
              <a:off x="1008" y="1991"/>
              <a:ext cx="127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3" name="Line 119"/>
            <p:cNvSpPr>
              <a:spLocks noChangeShapeType="1"/>
            </p:cNvSpPr>
            <p:nvPr/>
          </p:nvSpPr>
          <p:spPr bwMode="auto">
            <a:xfrm flipH="1">
              <a:off x="1279" y="2262"/>
              <a:ext cx="212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4" name="Line 120"/>
            <p:cNvSpPr>
              <a:spLocks noChangeShapeType="1"/>
            </p:cNvSpPr>
            <p:nvPr/>
          </p:nvSpPr>
          <p:spPr bwMode="auto">
            <a:xfrm flipV="1">
              <a:off x="1762" y="1804"/>
              <a:ext cx="22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5" name="Line 121"/>
            <p:cNvSpPr>
              <a:spLocks noChangeShapeType="1"/>
            </p:cNvSpPr>
            <p:nvPr/>
          </p:nvSpPr>
          <p:spPr bwMode="auto">
            <a:xfrm>
              <a:off x="2219" y="2177"/>
              <a:ext cx="119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6" name="Line 122"/>
            <p:cNvSpPr>
              <a:spLocks noChangeShapeType="1"/>
            </p:cNvSpPr>
            <p:nvPr/>
          </p:nvSpPr>
          <p:spPr bwMode="auto">
            <a:xfrm>
              <a:off x="1737" y="1880"/>
              <a:ext cx="145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358" name="Rectangle 124"/>
          <p:cNvSpPr>
            <a:spLocks noGrp="1" noChangeArrowheads="1"/>
          </p:cNvSpPr>
          <p:nvPr>
            <p:ph type="body" sz="half" idx="2"/>
          </p:nvPr>
        </p:nvSpPr>
        <p:spPr>
          <a:xfrm>
            <a:off x="6638925" y="3082150"/>
            <a:ext cx="4651116" cy="34004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forwarding table  configured by both intra- and inter-AS routing algorithm</a:t>
            </a:r>
          </a:p>
          <a:p>
            <a:pPr lvl="1">
              <a:defRPr/>
            </a:pPr>
            <a:r>
              <a:rPr lang="en-US" dirty="0"/>
              <a:t>intra-AS routing determine entries for destinations within AS</a:t>
            </a:r>
          </a:p>
          <a:p>
            <a:pPr lvl="1">
              <a:defRPr/>
            </a:pPr>
            <a:r>
              <a:rPr lang="en-US" dirty="0"/>
              <a:t>inter-AS &amp; intra-AS determine entries for external destinations</a:t>
            </a:r>
          </a:p>
        </p:txBody>
      </p:sp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45194-4F71-1540-BE64-81A4E590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Interconnected </a:t>
            </a:r>
            <a:r>
              <a:rPr lang="en-US" dirty="0" err="1"/>
              <a:t>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59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you browse?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63447" y="2502444"/>
            <a:ext cx="11109709" cy="2306056"/>
            <a:chOff x="563447" y="2411004"/>
            <a:chExt cx="11109709" cy="230605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3208" y="2411004"/>
              <a:ext cx="3459948" cy="2306056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3508223" y="3601517"/>
              <a:ext cx="3974373" cy="1115543"/>
              <a:chOff x="3151779" y="2249903"/>
              <a:chExt cx="3974373" cy="2231085"/>
            </a:xfrm>
          </p:grpSpPr>
          <p:sp>
            <p:nvSpPr>
              <p:cNvPr id="21" name="Cloud 20"/>
              <p:cNvSpPr/>
              <p:nvPr/>
            </p:nvSpPr>
            <p:spPr>
              <a:xfrm>
                <a:off x="3151779" y="2249903"/>
                <a:ext cx="3974373" cy="2231085"/>
              </a:xfrm>
              <a:prstGeom prst="cloud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66508" y="2787861"/>
                <a:ext cx="3371278" cy="49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/>
                  <a:t>The Internet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47" y="3345273"/>
              <a:ext cx="1548282" cy="1371787"/>
            </a:xfrm>
            <a:prstGeom prst="rect">
              <a:avLst/>
            </a:prstGeom>
          </p:spPr>
        </p:pic>
        <p:cxnSp>
          <p:nvCxnSpPr>
            <p:cNvPr id="19" name="Straight Connector 18"/>
            <p:cNvCxnSpPr>
              <a:cxnSpLocks/>
            </p:cNvCxnSpPr>
            <p:nvPr/>
          </p:nvCxnSpPr>
          <p:spPr>
            <a:xfrm flipH="1" flipV="1">
              <a:off x="2196325" y="4113900"/>
              <a:ext cx="1311898" cy="28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 flipV="1">
              <a:off x="7475839" y="4098007"/>
              <a:ext cx="722129" cy="169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36" y="3352547"/>
            <a:ext cx="881534" cy="6870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758" y="1492360"/>
            <a:ext cx="2145601" cy="7622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8879" y="1465969"/>
            <a:ext cx="61569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(1) Request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gmail.com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for your mail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(2) Google churns on your request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(3) Receive &amp; display the response!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483" y="3237114"/>
            <a:ext cx="575951" cy="35133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839" y="4884447"/>
            <a:ext cx="575951" cy="3513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239" y="5036847"/>
            <a:ext cx="575951" cy="35133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39" y="5189247"/>
            <a:ext cx="575951" cy="35133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039" y="5341647"/>
            <a:ext cx="575951" cy="35133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439" y="5494047"/>
            <a:ext cx="575951" cy="3513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758" y="5036847"/>
            <a:ext cx="2332528" cy="1539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77E855-0745-B746-B72F-5961A8C85484}"/>
              </a:ext>
            </a:extLst>
          </p:cNvPr>
          <p:cNvSpPr txBox="1"/>
          <p:nvPr/>
        </p:nvSpPr>
        <p:spPr>
          <a:xfrm>
            <a:off x="125461" y="5359307"/>
            <a:ext cx="7711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But how did the Google server and your laptop attach to the network in the first place? How did they get assigned their addresses?</a:t>
            </a:r>
          </a:p>
        </p:txBody>
      </p:sp>
    </p:spTree>
    <p:extLst>
      <p:ext uri="{BB962C8B-B14F-4D97-AF65-F5344CB8AC3E}">
        <p14:creationId xmlns:p14="http://schemas.microsoft.com/office/powerpoint/2010/main" val="128779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The roles of the endpoint</a:t>
            </a:r>
          </a:p>
        </p:txBody>
      </p:sp>
      <p:sp>
        <p:nvSpPr>
          <p:cNvPr id="6553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1213F0-BA3C-3147-8C32-A023117E4B52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515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The roles of endpoint network software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altLang="x-none" sz="3200" dirty="0"/>
              <a:t>Bootstrapping the host into the network</a:t>
            </a:r>
          </a:p>
          <a:p>
            <a:pPr lvl="1"/>
            <a:r>
              <a:rPr lang="en-US" altLang="x-none" sz="2800" dirty="0"/>
              <a:t>How does the endpoint get an address?</a:t>
            </a:r>
          </a:p>
          <a:p>
            <a:pPr lvl="1"/>
            <a:r>
              <a:rPr lang="en-US" altLang="x-none" sz="2800" dirty="0"/>
              <a:t>How does the endpoint make itself known to others?</a:t>
            </a:r>
          </a:p>
          <a:p>
            <a:r>
              <a:rPr lang="en-US" altLang="x-none" sz="3200" dirty="0"/>
              <a:t>Providing an interface to networked applications</a:t>
            </a:r>
          </a:p>
          <a:p>
            <a:pPr lvl="1"/>
            <a:r>
              <a:rPr lang="en-US" altLang="x-none" sz="2800" dirty="0"/>
              <a:t>How do higher-level applications access the network?</a:t>
            </a:r>
          </a:p>
          <a:p>
            <a:pPr lvl="1"/>
            <a:r>
              <a:rPr lang="en-US" altLang="x-none" sz="2800" dirty="0"/>
              <a:t>What abstractions does the host provide to apps?</a:t>
            </a:r>
          </a:p>
          <a:p>
            <a:r>
              <a:rPr lang="en-US" altLang="x-none" sz="3200" dirty="0"/>
              <a:t>Distributed resource sharing</a:t>
            </a:r>
          </a:p>
          <a:p>
            <a:pPr lvl="1"/>
            <a:r>
              <a:rPr lang="en-US" altLang="x-none" sz="2800" dirty="0"/>
              <a:t>What roles does the host play in network resource allocation decisions?</a:t>
            </a:r>
          </a:p>
          <a:p>
            <a:r>
              <a:rPr lang="en-US" altLang="x-none" sz="3000" dirty="0"/>
              <a:t>… apart from other things.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D138EF-B530-8946-ABDB-55B3FFECD71A}" type="slidenum">
              <a:rPr lang="en-US" altLang="x-none" sz="1400" b="0">
                <a:latin typeface="Times New Roman" charset="0"/>
              </a:rPr>
              <a:pPr eaLnBrk="1" hangingPunct="1"/>
              <a:t>24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056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E794-F0F7-C240-A7EB-BC8D97EF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512" y="365125"/>
            <a:ext cx="8859207" cy="1325563"/>
          </a:xfrm>
        </p:spPr>
        <p:txBody>
          <a:bodyPr/>
          <a:lstStyle/>
          <a:p>
            <a:r>
              <a:rPr lang="en-US" dirty="0"/>
              <a:t>(1) Bootstrapping host into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DD7E7-CC23-2948-B3CB-C7CBA8288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7511" y="1825625"/>
            <a:ext cx="8859208" cy="4919732"/>
          </a:xfrm>
        </p:spPr>
        <p:txBody>
          <a:bodyPr>
            <a:normAutofit/>
          </a:bodyPr>
          <a:lstStyle/>
          <a:p>
            <a:r>
              <a:rPr lang="en-US" dirty="0"/>
              <a:t>The lowest level address is hard-wired</a:t>
            </a:r>
          </a:p>
          <a:p>
            <a:pPr lvl="1"/>
            <a:r>
              <a:rPr lang="en-US" dirty="0"/>
              <a:t>The network adapter (NIC) comes with MAC address</a:t>
            </a:r>
          </a:p>
          <a:p>
            <a:r>
              <a:rPr lang="en-US" dirty="0"/>
              <a:t>Higher-level addresses can be statically or dynamically configured</a:t>
            </a:r>
          </a:p>
          <a:p>
            <a:r>
              <a:rPr lang="en-US" dirty="0"/>
              <a:t>IP address</a:t>
            </a:r>
          </a:p>
          <a:p>
            <a:pPr lvl="1"/>
            <a:r>
              <a:rPr lang="en-US" dirty="0"/>
              <a:t>Statically configured, or dynamically with </a:t>
            </a:r>
            <a:r>
              <a:rPr lang="en-US" dirty="0">
                <a:solidFill>
                  <a:srgbClr val="C00000"/>
                </a:solidFill>
              </a:rPr>
              <a:t>DHCP</a:t>
            </a:r>
          </a:p>
          <a:p>
            <a:r>
              <a:rPr lang="en-US" dirty="0"/>
              <a:t>TCP port</a:t>
            </a:r>
          </a:p>
          <a:p>
            <a:pPr lvl="1"/>
            <a:r>
              <a:rPr lang="en-US" dirty="0"/>
              <a:t>Pick a transient value, ex. HTTP </a:t>
            </a:r>
            <a:r>
              <a:rPr lang="en-US" dirty="0" err="1"/>
              <a:t>src</a:t>
            </a:r>
            <a:r>
              <a:rPr lang="en-US" dirty="0"/>
              <a:t> port</a:t>
            </a:r>
          </a:p>
          <a:p>
            <a:pPr lvl="1"/>
            <a:r>
              <a:rPr lang="en-US" dirty="0"/>
              <a:t>… or a value agreed upon a priori, ex. HTTP </a:t>
            </a:r>
            <a:r>
              <a:rPr lang="en-US" dirty="0" err="1"/>
              <a:t>dst</a:t>
            </a:r>
            <a:r>
              <a:rPr lang="en-US" dirty="0"/>
              <a:t> port such as 80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E545AF-AC91-4747-B52B-01A30AC531C5}"/>
              </a:ext>
            </a:extLst>
          </p:cNvPr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AD8B72-5490-D14D-AB40-706A66D0A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8A9A78-A3F8-4542-AA7B-4A1B5DF47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901D2E-48EE-3D4D-99BB-B721E5910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D8D102-EEEB-A040-8969-4FB681823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59E1228-B0B1-A64F-83CD-B7EBD229D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sp>
        <p:nvSpPr>
          <p:cNvPr id="10" name="Rectangle 18">
            <a:extLst>
              <a:ext uri="{FF2B5EF4-FFF2-40B4-BE49-F238E27FC236}">
                <a16:creationId xmlns:a16="http://schemas.microsoft.com/office/drawing/2014/main" id="{5C371598-0BA7-0443-BCCA-A73D0E135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268" y="1165721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" name="Text Box 21">
            <a:extLst>
              <a:ext uri="{FF2B5EF4-FFF2-40B4-BE49-F238E27FC236}">
                <a16:creationId xmlns:a16="http://schemas.microsoft.com/office/drawing/2014/main" id="{57D52E88-BA9E-0F4B-83B7-45FE00747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667" y="1526495"/>
            <a:ext cx="11112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93803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x-none" dirty="0"/>
              <a:t>Dynamic Host Configuration Protocol</a:t>
            </a:r>
          </a:p>
        </p:txBody>
      </p:sp>
      <p:pic>
        <p:nvPicPr>
          <p:cNvPr id="27653" name="Picture 7" descr="j01953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97188" y="1433516"/>
            <a:ext cx="132715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3049588" y="2881315"/>
            <a:ext cx="12682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dirty="0"/>
              <a:t>arriving</a:t>
            </a:r>
            <a:br>
              <a:rPr lang="en-US" altLang="x-none" dirty="0"/>
            </a:br>
            <a:r>
              <a:rPr lang="en-US" altLang="x-none" dirty="0"/>
              <a:t>endpoint</a:t>
            </a:r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8610601" y="4087820"/>
            <a:ext cx="1749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DHCP server</a:t>
            </a:r>
          </a:p>
        </p:txBody>
      </p:sp>
      <p:sp>
        <p:nvSpPr>
          <p:cNvPr id="27656" name="Line 10"/>
          <p:cNvSpPr>
            <a:spLocks noChangeShapeType="1"/>
          </p:cNvSpPr>
          <p:nvPr/>
        </p:nvSpPr>
        <p:spPr bwMode="auto">
          <a:xfrm>
            <a:off x="4251325" y="2030415"/>
            <a:ext cx="4032250" cy="9985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Text Box 11"/>
          <p:cNvSpPr txBox="1">
            <a:spLocks noChangeArrowheads="1"/>
          </p:cNvSpPr>
          <p:nvPr/>
        </p:nvSpPr>
        <p:spPr bwMode="auto">
          <a:xfrm rot="795519">
            <a:off x="5095876" y="2055816"/>
            <a:ext cx="201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3300"/>
                </a:solidFill>
              </a:rPr>
              <a:t>DHCP discover</a:t>
            </a:r>
          </a:p>
        </p:txBody>
      </p:sp>
      <p:sp>
        <p:nvSpPr>
          <p:cNvPr id="27658" name="Text Box 12"/>
          <p:cNvSpPr txBox="1">
            <a:spLocks noChangeArrowheads="1"/>
          </p:cNvSpPr>
          <p:nvPr/>
        </p:nvSpPr>
        <p:spPr bwMode="auto">
          <a:xfrm rot="795519">
            <a:off x="5095876" y="2439991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3300"/>
                </a:solidFill>
              </a:rPr>
              <a:t>(broadcast)</a:t>
            </a:r>
          </a:p>
        </p:txBody>
      </p:sp>
      <p:sp>
        <p:nvSpPr>
          <p:cNvPr id="27659" name="Line 13"/>
          <p:cNvSpPr>
            <a:spLocks noChangeShapeType="1"/>
          </p:cNvSpPr>
          <p:nvPr/>
        </p:nvSpPr>
        <p:spPr bwMode="auto">
          <a:xfrm flipH="1">
            <a:off x="4213225" y="3182940"/>
            <a:ext cx="4032250" cy="9985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Text Box 14"/>
          <p:cNvSpPr txBox="1">
            <a:spLocks noChangeArrowheads="1"/>
          </p:cNvSpPr>
          <p:nvPr/>
        </p:nvSpPr>
        <p:spPr bwMode="auto">
          <a:xfrm rot="-847892">
            <a:off x="5170489" y="3335341"/>
            <a:ext cx="153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3300"/>
                </a:solidFill>
              </a:rPr>
              <a:t>DHCP offer</a:t>
            </a:r>
          </a:p>
        </p:txBody>
      </p:sp>
      <p:sp>
        <p:nvSpPr>
          <p:cNvPr id="27661" name="Line 15"/>
          <p:cNvSpPr>
            <a:spLocks noChangeShapeType="1"/>
          </p:cNvSpPr>
          <p:nvPr/>
        </p:nvSpPr>
        <p:spPr bwMode="auto">
          <a:xfrm>
            <a:off x="4251325" y="4333879"/>
            <a:ext cx="4032250" cy="9985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16"/>
          <p:cNvSpPr txBox="1">
            <a:spLocks noChangeArrowheads="1"/>
          </p:cNvSpPr>
          <p:nvPr/>
        </p:nvSpPr>
        <p:spPr bwMode="auto">
          <a:xfrm rot="795519">
            <a:off x="5159375" y="4359279"/>
            <a:ext cx="1893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DHCP request</a:t>
            </a:r>
          </a:p>
        </p:txBody>
      </p:sp>
      <p:sp>
        <p:nvSpPr>
          <p:cNvPr id="27663" name="Line 17"/>
          <p:cNvSpPr>
            <a:spLocks noChangeShapeType="1"/>
          </p:cNvSpPr>
          <p:nvPr/>
        </p:nvSpPr>
        <p:spPr bwMode="auto">
          <a:xfrm flipH="1">
            <a:off x="4213225" y="5524504"/>
            <a:ext cx="4032250" cy="9985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Text Box 18"/>
          <p:cNvSpPr txBox="1">
            <a:spLocks noChangeArrowheads="1"/>
          </p:cNvSpPr>
          <p:nvPr/>
        </p:nvSpPr>
        <p:spPr bwMode="auto">
          <a:xfrm rot="-847892">
            <a:off x="5175251" y="5676904"/>
            <a:ext cx="1528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DHCP ACK</a:t>
            </a:r>
          </a:p>
        </p:txBody>
      </p:sp>
      <p:sp>
        <p:nvSpPr>
          <p:cNvPr id="27665" name="Text Box 21"/>
          <p:cNvSpPr txBox="1">
            <a:spLocks noChangeArrowheads="1"/>
          </p:cNvSpPr>
          <p:nvPr/>
        </p:nvSpPr>
        <p:spPr bwMode="auto">
          <a:xfrm rot="795519">
            <a:off x="5095876" y="4745041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(broadcast)</a:t>
            </a:r>
          </a:p>
        </p:txBody>
      </p:sp>
      <p:sp>
        <p:nvSpPr>
          <p:cNvPr id="27666" name="TextBox 17"/>
          <p:cNvSpPr txBox="1">
            <a:spLocks noChangeArrowheads="1"/>
          </p:cNvSpPr>
          <p:nvPr/>
        </p:nvSpPr>
        <p:spPr bwMode="auto">
          <a:xfrm>
            <a:off x="1752600" y="3763966"/>
            <a:ext cx="2438400" cy="19399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x-none" u="sng"/>
              <a:t>Host learns</a:t>
            </a:r>
            <a:br>
              <a:rPr lang="en-US" altLang="x-none"/>
            </a:br>
            <a:r>
              <a:rPr lang="en-US" altLang="x-none"/>
              <a:t>IP address,</a:t>
            </a:r>
          </a:p>
          <a:p>
            <a:pPr algn="l" eaLnBrk="1" hangingPunct="1"/>
            <a:r>
              <a:rPr lang="en-US" altLang="x-none"/>
              <a:t>Subnet mask, Gateway address, DNS server(s), and a lease time.</a:t>
            </a:r>
          </a:p>
        </p:txBody>
      </p:sp>
      <p:pic>
        <p:nvPicPr>
          <p:cNvPr id="19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251" y="2523576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228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(2) Socket: the interface to applications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x-none" dirty="0"/>
              <a:t>Best-effort packet delivery is a clumsy abstraction</a:t>
            </a:r>
          </a:p>
          <a:p>
            <a:pPr lvl="1"/>
            <a:r>
              <a:rPr lang="en-US" altLang="x-none" dirty="0"/>
              <a:t>Applications typically want higher-level abstractions</a:t>
            </a:r>
          </a:p>
          <a:p>
            <a:pPr lvl="1"/>
            <a:r>
              <a:rPr lang="en-US" altLang="x-none" dirty="0"/>
              <a:t>Messages, uncorrupted data, reliable in-order delivery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r>
              <a:rPr lang="en-US" altLang="x-none" dirty="0"/>
              <a:t>Applications communicate using “sockets”</a:t>
            </a:r>
          </a:p>
          <a:p>
            <a:pPr lvl="1"/>
            <a:r>
              <a:rPr lang="en-US" altLang="x-none" dirty="0"/>
              <a:t>Stream socket: reliable stream of bytes (like a file)</a:t>
            </a:r>
          </a:p>
          <a:p>
            <a:pPr lvl="1"/>
            <a:r>
              <a:rPr lang="en-US" altLang="x-none" dirty="0"/>
              <a:t>Message socket: unreliable message delivery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E71BD2-BD0B-3544-AA91-FE545F7D28F3}" type="slidenum">
              <a:rPr lang="en-US" altLang="x-none" sz="1400" b="0">
                <a:latin typeface="Times New Roman" charset="0"/>
              </a:rPr>
              <a:pPr eaLnBrk="1" hangingPunct="1"/>
              <a:t>27</a:t>
            </a:fld>
            <a:endParaRPr lang="en-US" altLang="x-none" sz="1400" b="0">
              <a:latin typeface="Times New Roman" charset="0"/>
            </a:endParaRP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2293938" y="3044684"/>
            <a:ext cx="2419350" cy="768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7554913" y="3044684"/>
            <a:ext cx="2419350" cy="768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2678113" y="3851135"/>
            <a:ext cx="1481496" cy="584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3200"/>
              <a:t>socket</a:t>
            </a: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7900988" y="3851135"/>
            <a:ext cx="1481496" cy="584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3200"/>
              <a:t>socket</a:t>
            </a:r>
          </a:p>
        </p:txBody>
      </p:sp>
      <p:sp>
        <p:nvSpPr>
          <p:cNvPr id="35849" name="Text Box 11"/>
          <p:cNvSpPr txBox="1">
            <a:spLocks noChangeArrowheads="1"/>
          </p:cNvSpPr>
          <p:nvPr/>
        </p:nvSpPr>
        <p:spPr bwMode="auto">
          <a:xfrm>
            <a:off x="2486026" y="3236772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User process</a:t>
            </a:r>
          </a:p>
        </p:txBody>
      </p:sp>
      <p:sp>
        <p:nvSpPr>
          <p:cNvPr id="35850" name="Text Box 12"/>
          <p:cNvSpPr txBox="1">
            <a:spLocks noChangeArrowheads="1"/>
          </p:cNvSpPr>
          <p:nvPr/>
        </p:nvSpPr>
        <p:spPr bwMode="auto">
          <a:xfrm>
            <a:off x="7785101" y="3224072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User process</a:t>
            </a:r>
          </a:p>
        </p:txBody>
      </p:sp>
      <p:sp>
        <p:nvSpPr>
          <p:cNvPr id="35851" name="Text Box 13"/>
          <p:cNvSpPr txBox="1">
            <a:spLocks noChangeArrowheads="1"/>
          </p:cNvSpPr>
          <p:nvPr/>
        </p:nvSpPr>
        <p:spPr bwMode="auto">
          <a:xfrm>
            <a:off x="2735263" y="4454384"/>
            <a:ext cx="1394934" cy="70788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Operating</a:t>
            </a:r>
          </a:p>
          <a:p>
            <a:pPr eaLnBrk="1" hangingPunct="1"/>
            <a:r>
              <a:rPr lang="en-US" altLang="x-none"/>
              <a:t>System</a:t>
            </a:r>
          </a:p>
        </p:txBody>
      </p:sp>
      <p:sp>
        <p:nvSpPr>
          <p:cNvPr id="35852" name="Text Box 14"/>
          <p:cNvSpPr txBox="1">
            <a:spLocks noChangeArrowheads="1"/>
          </p:cNvSpPr>
          <p:nvPr/>
        </p:nvSpPr>
        <p:spPr bwMode="auto">
          <a:xfrm>
            <a:off x="7977188" y="4467084"/>
            <a:ext cx="1394934" cy="70788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Operating</a:t>
            </a:r>
          </a:p>
          <a:p>
            <a:pPr eaLnBrk="1" hangingPunct="1"/>
            <a:r>
              <a:rPr lang="en-US" altLang="x-none"/>
              <a:t>System</a:t>
            </a:r>
          </a:p>
        </p:txBody>
      </p:sp>
      <p:sp>
        <p:nvSpPr>
          <p:cNvPr id="13" name="Cloud"/>
          <p:cNvSpPr>
            <a:spLocks noChangeAspect="1" noEditPoints="1" noChangeArrowheads="1"/>
          </p:cNvSpPr>
          <p:nvPr/>
        </p:nvSpPr>
        <p:spPr bwMode="auto">
          <a:xfrm>
            <a:off x="4751389" y="4467085"/>
            <a:ext cx="2689225" cy="779463"/>
          </a:xfrm>
          <a:custGeom>
            <a:avLst/>
            <a:gdLst>
              <a:gd name="T0" fmla="*/ 8342 w 21600"/>
              <a:gd name="T1" fmla="*/ 389731 h 21600"/>
              <a:gd name="T2" fmla="*/ 1344613 w 21600"/>
              <a:gd name="T3" fmla="*/ 778632 h 21600"/>
              <a:gd name="T4" fmla="*/ 2686984 w 21600"/>
              <a:gd name="T5" fmla="*/ 389731 h 21600"/>
              <a:gd name="T6" fmla="*/ 1344613 w 21600"/>
              <a:gd name="T7" fmla="*/ 4456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5854" name="Line 16"/>
          <p:cNvSpPr>
            <a:spLocks noChangeShapeType="1"/>
          </p:cNvSpPr>
          <p:nvPr/>
        </p:nvSpPr>
        <p:spPr bwMode="auto">
          <a:xfrm flipV="1">
            <a:off x="4291014" y="4849673"/>
            <a:ext cx="3648075" cy="39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TextBox 14"/>
          <p:cNvSpPr txBox="1">
            <a:spLocks noChangeArrowheads="1"/>
          </p:cNvSpPr>
          <p:nvPr/>
        </p:nvSpPr>
        <p:spPr bwMode="auto">
          <a:xfrm>
            <a:off x="12211050" y="28305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703634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09DDE2-C572-2E4D-81AE-000EDDD44173}" type="slidenum">
              <a:rPr lang="en-US" altLang="x-none" sz="1400" b="0">
                <a:latin typeface="Times New Roman" charset="0"/>
              </a:rPr>
              <a:pPr eaLnBrk="1" hangingPunct="1"/>
              <a:t>28</a:t>
            </a:fld>
            <a:endParaRPr lang="en-US" altLang="x-none" sz="1400" b="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Two Basic Transport Features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 err="1"/>
              <a:t>Demultiplexing</a:t>
            </a:r>
            <a:r>
              <a:rPr lang="en-US" altLang="x-none" b="1" dirty="0"/>
              <a:t>:</a:t>
            </a:r>
            <a:r>
              <a:rPr lang="en-US" altLang="x-none" dirty="0"/>
              <a:t> port numbers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r>
              <a:rPr lang="en-US" altLang="x-none" b="1" dirty="0"/>
              <a:t>Error detection:</a:t>
            </a:r>
            <a:r>
              <a:rPr lang="en-US" altLang="x-none" dirty="0"/>
              <a:t> checksums 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2271713" y="2898779"/>
            <a:ext cx="1295400" cy="1143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6691313" y="2422529"/>
            <a:ext cx="35052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71" name="Oval 6"/>
          <p:cNvSpPr>
            <a:spLocks noChangeArrowheads="1"/>
          </p:cNvSpPr>
          <p:nvPr/>
        </p:nvSpPr>
        <p:spPr bwMode="auto">
          <a:xfrm>
            <a:off x="8201025" y="2541592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Web server</a:t>
            </a:r>
          </a:p>
          <a:p>
            <a:r>
              <a:rPr lang="en-US" altLang="x-none" sz="1600"/>
              <a:t>(</a:t>
            </a:r>
            <a:r>
              <a:rPr lang="en-US" altLang="x-none" sz="1600">
                <a:solidFill>
                  <a:srgbClr val="0000FF"/>
                </a:solidFill>
              </a:rPr>
              <a:t>port 80</a:t>
            </a:r>
            <a:r>
              <a:rPr lang="en-US" altLang="x-none" sz="1600"/>
              <a:t>)</a:t>
            </a: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2255838" y="2506667"/>
            <a:ext cx="1365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800"/>
              <a:t>Client host</a:t>
            </a:r>
          </a:p>
        </p:txBody>
      </p:sp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6919913" y="2049467"/>
            <a:ext cx="296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800"/>
              <a:t>Server host </a:t>
            </a:r>
            <a:r>
              <a:rPr lang="en-US" altLang="x-none" sz="1800">
                <a:solidFill>
                  <a:srgbClr val="009900"/>
                </a:solidFill>
              </a:rPr>
              <a:t>128.2.194.242</a:t>
            </a:r>
          </a:p>
        </p:txBody>
      </p:sp>
      <p:sp>
        <p:nvSpPr>
          <p:cNvPr id="36874" name="Line 9"/>
          <p:cNvSpPr>
            <a:spLocks noChangeShapeType="1"/>
          </p:cNvSpPr>
          <p:nvPr/>
        </p:nvSpPr>
        <p:spPr bwMode="auto">
          <a:xfrm flipV="1">
            <a:off x="3414713" y="3413129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Oval 10"/>
          <p:cNvSpPr>
            <a:spLocks noChangeArrowheads="1"/>
          </p:cNvSpPr>
          <p:nvPr/>
        </p:nvSpPr>
        <p:spPr bwMode="auto">
          <a:xfrm>
            <a:off x="8215313" y="3489330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Echo server</a:t>
            </a:r>
          </a:p>
          <a:p>
            <a:r>
              <a:rPr lang="en-US" altLang="x-none" sz="1600"/>
              <a:t>(port 7)</a:t>
            </a: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3651250" y="2362205"/>
            <a:ext cx="29352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/>
              <a:t>Service request for</a:t>
            </a:r>
          </a:p>
          <a:p>
            <a:r>
              <a:rPr lang="en-US" altLang="x-none">
                <a:solidFill>
                  <a:srgbClr val="009900"/>
                </a:solidFill>
              </a:rPr>
              <a:t>128.2.194.242</a:t>
            </a:r>
            <a:r>
              <a:rPr lang="en-US" altLang="x-none"/>
              <a:t>:</a:t>
            </a:r>
            <a:r>
              <a:rPr lang="en-US" altLang="x-none">
                <a:solidFill>
                  <a:srgbClr val="0000FF"/>
                </a:solidFill>
              </a:rPr>
              <a:t>80</a:t>
            </a:r>
          </a:p>
          <a:p>
            <a:r>
              <a:rPr lang="en-US" altLang="x-none"/>
              <a:t>(i.e., the Web server)</a:t>
            </a:r>
          </a:p>
        </p:txBody>
      </p:sp>
      <p:sp>
        <p:nvSpPr>
          <p:cNvPr id="36877" name="Line 12"/>
          <p:cNvSpPr>
            <a:spLocks noChangeShapeType="1"/>
          </p:cNvSpPr>
          <p:nvPr/>
        </p:nvSpPr>
        <p:spPr bwMode="auto">
          <a:xfrm flipV="1">
            <a:off x="7834313" y="3108329"/>
            <a:ext cx="457200" cy="228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Oval 13"/>
          <p:cNvSpPr>
            <a:spLocks noChangeArrowheads="1"/>
          </p:cNvSpPr>
          <p:nvPr/>
        </p:nvSpPr>
        <p:spPr bwMode="auto">
          <a:xfrm>
            <a:off x="6843713" y="3184529"/>
            <a:ext cx="10668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OS</a:t>
            </a:r>
          </a:p>
        </p:txBody>
      </p:sp>
      <p:sp>
        <p:nvSpPr>
          <p:cNvPr id="36879" name="Oval 14"/>
          <p:cNvSpPr>
            <a:spLocks noChangeArrowheads="1"/>
          </p:cNvSpPr>
          <p:nvPr/>
        </p:nvSpPr>
        <p:spPr bwMode="auto">
          <a:xfrm>
            <a:off x="2446338" y="3211611"/>
            <a:ext cx="1062116" cy="47606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Client</a:t>
            </a:r>
          </a:p>
        </p:txBody>
      </p:sp>
      <p:sp>
        <p:nvSpPr>
          <p:cNvPr id="36880" name="Rectangle 15"/>
          <p:cNvSpPr>
            <a:spLocks noChangeArrowheads="1"/>
          </p:cNvSpPr>
          <p:nvPr/>
        </p:nvSpPr>
        <p:spPr bwMode="auto">
          <a:xfrm>
            <a:off x="3522663" y="5080000"/>
            <a:ext cx="4762500" cy="8826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81" name="Rectangle 16"/>
          <p:cNvSpPr>
            <a:spLocks noChangeArrowheads="1"/>
          </p:cNvSpPr>
          <p:nvPr/>
        </p:nvSpPr>
        <p:spPr bwMode="auto">
          <a:xfrm>
            <a:off x="3522663" y="5080000"/>
            <a:ext cx="730250" cy="88423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82" name="Text Box 17"/>
          <p:cNvSpPr txBox="1">
            <a:spLocks noChangeArrowheads="1"/>
          </p:cNvSpPr>
          <p:nvPr/>
        </p:nvSpPr>
        <p:spPr bwMode="auto">
          <a:xfrm>
            <a:off x="3638550" y="5310188"/>
            <a:ext cx="426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IP</a:t>
            </a: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5443539" y="5310188"/>
            <a:ext cx="11544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payload</a:t>
            </a:r>
          </a:p>
        </p:txBody>
      </p:sp>
      <p:sp>
        <p:nvSpPr>
          <p:cNvPr id="36884" name="AutoShape 19"/>
          <p:cNvSpPr>
            <a:spLocks/>
          </p:cNvSpPr>
          <p:nvPr/>
        </p:nvSpPr>
        <p:spPr bwMode="auto">
          <a:xfrm rot="-5400000">
            <a:off x="6096795" y="4272757"/>
            <a:ext cx="344487" cy="3956050"/>
          </a:xfrm>
          <a:prstGeom prst="leftBrace">
            <a:avLst>
              <a:gd name="adj1" fmla="val 9569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85" name="Text Box 20"/>
          <p:cNvSpPr txBox="1">
            <a:spLocks noChangeArrowheads="1"/>
          </p:cNvSpPr>
          <p:nvPr/>
        </p:nvSpPr>
        <p:spPr bwMode="auto">
          <a:xfrm>
            <a:off x="5049839" y="6373813"/>
            <a:ext cx="22926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detect corruption</a:t>
            </a:r>
          </a:p>
        </p:txBody>
      </p:sp>
    </p:spTree>
    <p:extLst>
      <p:ext uri="{BB962C8B-B14F-4D97-AF65-F5344CB8AC3E}">
        <p14:creationId xmlns:p14="http://schemas.microsoft.com/office/powerpoint/2010/main" val="591878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Two Main Transport Layers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x-none" dirty="0"/>
              <a:t>User Datagram Protocol (UDP)</a:t>
            </a:r>
          </a:p>
          <a:p>
            <a:pPr lvl="1"/>
            <a:r>
              <a:rPr lang="en-US" altLang="x-none" dirty="0"/>
              <a:t>Just provides </a:t>
            </a:r>
            <a:r>
              <a:rPr lang="en-US" altLang="x-none" dirty="0" err="1"/>
              <a:t>demultiplexing</a:t>
            </a:r>
            <a:r>
              <a:rPr lang="en-US" altLang="x-none" dirty="0"/>
              <a:t> and error detection</a:t>
            </a:r>
          </a:p>
          <a:p>
            <a:pPr lvl="1"/>
            <a:r>
              <a:rPr lang="en-US" altLang="x-none" dirty="0"/>
              <a:t>Header fields: port numbers, checksum, and length</a:t>
            </a:r>
          </a:p>
          <a:p>
            <a:pPr lvl="1"/>
            <a:r>
              <a:rPr lang="en-US" altLang="x-none" dirty="0"/>
              <a:t>Low overhead, good for query/response and multimedia</a:t>
            </a:r>
          </a:p>
          <a:p>
            <a:r>
              <a:rPr lang="en-US" altLang="x-none" dirty="0"/>
              <a:t>Transmission Control Protocol (TCP)</a:t>
            </a:r>
          </a:p>
          <a:p>
            <a:pPr lvl="1"/>
            <a:r>
              <a:rPr lang="en-US" altLang="x-none" dirty="0"/>
              <a:t>Adds support for a “stream of bytes” abstraction</a:t>
            </a:r>
          </a:p>
          <a:p>
            <a:pPr lvl="1"/>
            <a:r>
              <a:rPr lang="en-US" altLang="x-none" dirty="0"/>
              <a:t>Retransmitting lost or corrupted data</a:t>
            </a:r>
          </a:p>
          <a:p>
            <a:pPr lvl="1"/>
            <a:r>
              <a:rPr lang="en-US" altLang="x-none" dirty="0"/>
              <a:t>Putting out-of-order data back in order</a:t>
            </a:r>
          </a:p>
          <a:p>
            <a:pPr lvl="1"/>
            <a:r>
              <a:rPr lang="en-US" altLang="x-none" dirty="0"/>
              <a:t>Preventing overflow of the receiver buffer</a:t>
            </a:r>
          </a:p>
          <a:p>
            <a:pPr lvl="1"/>
            <a:r>
              <a:rPr lang="en-US" altLang="x-none" dirty="0"/>
              <a:t>Adapting the sending rate to alleviate congestion</a:t>
            </a:r>
          </a:p>
          <a:p>
            <a:pPr lvl="1"/>
            <a:r>
              <a:rPr lang="en-US" altLang="x-none" dirty="0"/>
              <a:t>Higher overhead, good for most stateful applications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9F26B5-109E-D643-85AF-B07E42C71EFB}" type="slidenum">
              <a:rPr lang="en-US" altLang="x-none" sz="1400" b="0">
                <a:latin typeface="Times New Roman" charset="0"/>
              </a:rPr>
              <a:pPr eaLnBrk="1" hangingPunct="1"/>
              <a:t>29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2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247" y="2468880"/>
            <a:ext cx="10515600" cy="1649727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But how does your laptop know </a:t>
            </a:r>
            <a:br>
              <a:rPr lang="en-US" sz="4800" dirty="0"/>
            </a:br>
            <a:r>
              <a:rPr lang="en-US" sz="4800" dirty="0"/>
              <a:t>where the </a:t>
            </a:r>
            <a:r>
              <a:rPr lang="en-US" sz="4800" dirty="0" err="1"/>
              <a:t>google.com</a:t>
            </a:r>
            <a:r>
              <a:rPr lang="en-US" sz="4800" dirty="0"/>
              <a:t> server is,</a:t>
            </a:r>
            <a:br>
              <a:rPr lang="en-US" sz="4800" dirty="0"/>
            </a:br>
            <a:r>
              <a:rPr lang="en-US" sz="4800" dirty="0"/>
              <a:t>and how to reach it?</a:t>
            </a:r>
          </a:p>
        </p:txBody>
      </p:sp>
    </p:spTree>
    <p:extLst>
      <p:ext uri="{BB962C8B-B14F-4D97-AF65-F5344CB8AC3E}">
        <p14:creationId xmlns:p14="http://schemas.microsoft.com/office/powerpoint/2010/main" val="914732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5FD9-1452-FE4C-89E6-FADF62C4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Socket: the interface to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88D2F-3226-C84B-AAA4-6DF9450BD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socket is associated with five pieces of information:</a:t>
            </a:r>
          </a:p>
          <a:p>
            <a:pPr lvl="1"/>
            <a:r>
              <a:rPr lang="en-US" dirty="0"/>
              <a:t>Source and destination IP address</a:t>
            </a:r>
          </a:p>
          <a:p>
            <a:pPr lvl="1"/>
            <a:r>
              <a:rPr lang="en-US" dirty="0"/>
              <a:t>Source and destination port</a:t>
            </a:r>
          </a:p>
          <a:p>
            <a:pPr lvl="1"/>
            <a:r>
              <a:rPr lang="en-US" dirty="0"/>
              <a:t>Kind of transport protocol (TCP/UDP)</a:t>
            </a:r>
          </a:p>
          <a:p>
            <a:r>
              <a:rPr lang="en-US" dirty="0"/>
              <a:t>Together referred to as the </a:t>
            </a:r>
            <a:r>
              <a:rPr lang="en-US" dirty="0">
                <a:solidFill>
                  <a:srgbClr val="C00000"/>
                </a:solidFill>
              </a:rPr>
              <a:t>connection five-tuple</a:t>
            </a:r>
          </a:p>
          <a:p>
            <a:endParaRPr lang="en-US" dirty="0"/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5234BFF6-3743-4847-BD31-331B12E95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0929" y="1441450"/>
            <a:ext cx="2419350" cy="768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EE9BE5AC-6023-8246-98E7-0DFAC1F31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1904" y="1441450"/>
            <a:ext cx="2419350" cy="768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D8811DC0-846D-514C-B9A7-3DF9EFE96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104" y="2247901"/>
            <a:ext cx="1481496" cy="584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3200"/>
              <a:t>socket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878664BF-55F2-5446-A75F-CD0D37C83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979" y="2247901"/>
            <a:ext cx="1481496" cy="584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3200"/>
              <a:t>socket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B3AC0863-F204-E647-9AA5-CB7E05735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017" y="1633538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User process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C0946131-8E23-DE4B-9DCB-A0A8A2567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092" y="1620838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User process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326D560E-144B-9D49-BD4A-5AD8CBDCD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254" y="2851150"/>
            <a:ext cx="1394934" cy="70788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Operating</a:t>
            </a:r>
          </a:p>
          <a:p>
            <a:pPr eaLnBrk="1" hangingPunct="1"/>
            <a:r>
              <a:rPr lang="en-US" altLang="x-none"/>
              <a:t>System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D873DBBA-3F63-5047-A188-73BEFDE33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179" y="2863850"/>
            <a:ext cx="1394934" cy="70788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Operating</a:t>
            </a:r>
          </a:p>
          <a:p>
            <a:pPr eaLnBrk="1" hangingPunct="1"/>
            <a:r>
              <a:rPr lang="en-US" altLang="x-none"/>
              <a:t>System</a:t>
            </a:r>
          </a:p>
        </p:txBody>
      </p:sp>
      <p:sp>
        <p:nvSpPr>
          <p:cNvPr id="12" name="Cloud">
            <a:extLst>
              <a:ext uri="{FF2B5EF4-FFF2-40B4-BE49-F238E27FC236}">
                <a16:creationId xmlns:a16="http://schemas.microsoft.com/office/drawing/2014/main" id="{ABA0741B-C199-5442-9102-50053C075F08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698380" y="2863851"/>
            <a:ext cx="2689225" cy="779463"/>
          </a:xfrm>
          <a:custGeom>
            <a:avLst/>
            <a:gdLst>
              <a:gd name="T0" fmla="*/ 8342 w 21600"/>
              <a:gd name="T1" fmla="*/ 389731 h 21600"/>
              <a:gd name="T2" fmla="*/ 1344613 w 21600"/>
              <a:gd name="T3" fmla="*/ 778632 h 21600"/>
              <a:gd name="T4" fmla="*/ 2686984 w 21600"/>
              <a:gd name="T5" fmla="*/ 389731 h 21600"/>
              <a:gd name="T6" fmla="*/ 1344613 w 21600"/>
              <a:gd name="T7" fmla="*/ 4456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2BC87729-11E9-584B-A7B1-28EB341314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8005" y="3246439"/>
            <a:ext cx="3648075" cy="39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84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Discussion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Is a socket between two IP addresses the right abstraction?</a:t>
            </a:r>
          </a:p>
          <a:p>
            <a:pPr lvl="1"/>
            <a:r>
              <a:rPr lang="en-US" altLang="x-none" dirty="0"/>
              <a:t>Mobile hosts?</a:t>
            </a:r>
          </a:p>
          <a:p>
            <a:pPr lvl="1"/>
            <a:r>
              <a:rPr lang="en-US" altLang="x-none" dirty="0"/>
              <a:t>Replicated services?</a:t>
            </a:r>
          </a:p>
          <a:p>
            <a:endParaRPr lang="en-US" altLang="x-none" dirty="0"/>
          </a:p>
          <a:p>
            <a:r>
              <a:rPr lang="en-US" altLang="x-none" dirty="0"/>
              <a:t>Is end-to-end error detection and correction the right model?</a:t>
            </a:r>
          </a:p>
          <a:p>
            <a:pPr lvl="1"/>
            <a:r>
              <a:rPr lang="en-US" altLang="x-none" dirty="0"/>
              <a:t>High loss environments?</a:t>
            </a:r>
          </a:p>
          <a:p>
            <a:pPr lvl="1"/>
            <a:r>
              <a:rPr lang="en-US" altLang="x-none" dirty="0"/>
              <a:t>Expense of retransmitting over the entire path?</a:t>
            </a:r>
          </a:p>
          <a:p>
            <a:pPr marL="0" indent="0">
              <a:buNone/>
            </a:pPr>
            <a:endParaRPr lang="en-US" altLang="x-none" dirty="0"/>
          </a:p>
          <a:p>
            <a:endParaRPr lang="en-US" altLang="x-none" dirty="0"/>
          </a:p>
          <a:p>
            <a:pPr lvl="1"/>
            <a:endParaRPr lang="en-US" altLang="x-none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8E7AE8-C8CD-F54F-87BD-81FF96C6656C}" type="slidenum">
              <a:rPr lang="en-US" altLang="x-none" sz="1400" b="0">
                <a:latin typeface="Times New Roman" charset="0"/>
              </a:rPr>
              <a:pPr eaLnBrk="1" hangingPunct="1"/>
              <a:t>31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75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(3) Distributed sharing of the network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Best-effort network easily becomes overloaded</a:t>
            </a:r>
          </a:p>
          <a:p>
            <a:pPr lvl="1"/>
            <a:r>
              <a:rPr lang="en-US" altLang="x-none" dirty="0"/>
              <a:t>No mechanism to “block” excess calls</a:t>
            </a:r>
          </a:p>
          <a:p>
            <a:pPr lvl="1"/>
            <a:r>
              <a:rPr lang="en-US" altLang="x-none" dirty="0"/>
              <a:t>Instead excess packets are simply dropped</a:t>
            </a:r>
          </a:p>
          <a:p>
            <a:r>
              <a:rPr lang="en-US" altLang="x-none" dirty="0"/>
              <a:t>Examples</a:t>
            </a:r>
          </a:p>
          <a:p>
            <a:pPr lvl="1"/>
            <a:r>
              <a:rPr lang="en-US" altLang="x-none" dirty="0"/>
              <a:t>Shared Ethernet medium: frame collisions</a:t>
            </a:r>
          </a:p>
          <a:p>
            <a:pPr lvl="1"/>
            <a:r>
              <a:rPr lang="en-US" altLang="x-none" dirty="0"/>
              <a:t>Ethernet switches and IP routers: full packet buffers </a:t>
            </a:r>
          </a:p>
          <a:p>
            <a:r>
              <a:rPr lang="en-US" altLang="x-none" dirty="0"/>
              <a:t>Quickly leads to </a:t>
            </a:r>
            <a:r>
              <a:rPr lang="en-US" altLang="x-none" dirty="0">
                <a:solidFill>
                  <a:srgbClr val="C00000"/>
                </a:solidFill>
              </a:rPr>
              <a:t>congestion collapse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5424" y="631190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E008DE-63E9-9B46-B0BD-615E28A73DE7}" type="slidenum">
              <a:rPr lang="en-US" altLang="x-none" sz="1400" b="0">
                <a:latin typeface="Times New Roman" charset="0"/>
              </a:rPr>
              <a:pPr eaLnBrk="1" hangingPunct="1"/>
              <a:t>32</a:t>
            </a:fld>
            <a:endParaRPr lang="en-US" altLang="x-none" sz="1400" b="0">
              <a:latin typeface="Times New Roman" charset="0"/>
            </a:endParaRPr>
          </a:p>
        </p:txBody>
      </p:sp>
      <p:sp>
        <p:nvSpPr>
          <p:cNvPr id="41989" name="Line 4"/>
          <p:cNvSpPr>
            <a:spLocks noChangeShapeType="1"/>
          </p:cNvSpPr>
          <p:nvPr/>
        </p:nvSpPr>
        <p:spPr bwMode="auto">
          <a:xfrm flipV="1">
            <a:off x="3330368" y="4761006"/>
            <a:ext cx="0" cy="1697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Line 5"/>
          <p:cNvSpPr>
            <a:spLocks noChangeShapeType="1"/>
          </p:cNvSpPr>
          <p:nvPr/>
        </p:nvSpPr>
        <p:spPr bwMode="auto">
          <a:xfrm flipV="1">
            <a:off x="3343069" y="6461219"/>
            <a:ext cx="2359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4130468" y="6453281"/>
            <a:ext cx="755040" cy="39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>
                <a:latin typeface="Times New Roman" charset="0"/>
              </a:rPr>
              <a:t>Load</a:t>
            </a:r>
          </a:p>
        </p:txBody>
      </p:sp>
      <p:sp>
        <p:nvSpPr>
          <p:cNvPr id="41992" name="Text Box 7"/>
          <p:cNvSpPr txBox="1">
            <a:spLocks noChangeArrowheads="1"/>
          </p:cNvSpPr>
          <p:nvPr/>
        </p:nvSpPr>
        <p:spPr bwMode="auto">
          <a:xfrm>
            <a:off x="1636910" y="5327743"/>
            <a:ext cx="1516467" cy="39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dirty="0">
                <a:latin typeface="Times New Roman" charset="0"/>
              </a:rPr>
              <a:t>Useful work</a:t>
            </a:r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 flipV="1">
            <a:off x="3343068" y="5303931"/>
            <a:ext cx="963612" cy="1157288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1994" name="AutoShape 10"/>
          <p:cNvCxnSpPr>
            <a:cxnSpLocks noChangeShapeType="1"/>
          </p:cNvCxnSpPr>
          <p:nvPr/>
        </p:nvCxnSpPr>
        <p:spPr bwMode="auto">
          <a:xfrm rot="16200000" flipH="1">
            <a:off x="4291599" y="5339650"/>
            <a:ext cx="1092200" cy="1068388"/>
          </a:xfrm>
          <a:prstGeom prst="curvedConnector3">
            <a:avLst>
              <a:gd name="adj1" fmla="val -14972"/>
            </a:avLst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5240131" y="5215032"/>
            <a:ext cx="1368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/>
              <a:t>“congestion</a:t>
            </a:r>
          </a:p>
          <a:p>
            <a:pPr algn="l"/>
            <a:r>
              <a:rPr lang="en-US" altLang="x-none" sz="1600"/>
              <a:t>collapse”</a:t>
            </a:r>
          </a:p>
        </p:txBody>
      </p:sp>
      <p:sp>
        <p:nvSpPr>
          <p:cNvPr id="41996" name="Text Box 14"/>
          <p:cNvSpPr txBox="1">
            <a:spLocks noChangeArrowheads="1"/>
          </p:cNvSpPr>
          <p:nvPr/>
        </p:nvSpPr>
        <p:spPr bwMode="auto">
          <a:xfrm>
            <a:off x="6987937" y="5006886"/>
            <a:ext cx="4534137" cy="83099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0" dirty="0">
                <a:latin typeface="Helvetica" pitchFamily="2" charset="0"/>
              </a:rPr>
              <a:t>Increase in load that results in a </a:t>
            </a:r>
            <a:r>
              <a:rPr lang="en-US" altLang="x-none" sz="2400" b="0" i="1" dirty="0">
                <a:latin typeface="Helvetica" pitchFamily="2" charset="0"/>
              </a:rPr>
              <a:t>decrease</a:t>
            </a:r>
            <a:r>
              <a:rPr lang="en-US" altLang="x-none" sz="2400" b="0" dirty="0">
                <a:latin typeface="Helvetica" pitchFamily="2" charset="0"/>
              </a:rPr>
              <a:t> in useful work done.</a:t>
            </a:r>
          </a:p>
        </p:txBody>
      </p:sp>
    </p:spTree>
    <p:extLst>
      <p:ext uri="{BB962C8B-B14F-4D97-AF65-F5344CB8AC3E}">
        <p14:creationId xmlns:p14="http://schemas.microsoft.com/office/powerpoint/2010/main" val="1836569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Endpoints adjust to congestion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x-none" dirty="0"/>
              <a:t>End hosts adapt their sending rates: </a:t>
            </a:r>
            <a:r>
              <a:rPr lang="en-US" altLang="x-none" i="1" dirty="0">
                <a:solidFill>
                  <a:srgbClr val="C00000"/>
                </a:solidFill>
              </a:rPr>
              <a:t>congestion control</a:t>
            </a:r>
          </a:p>
          <a:p>
            <a:pPr lvl="1"/>
            <a:r>
              <a:rPr lang="en-US" altLang="x-none" dirty="0"/>
              <a:t>In response to network conditions</a:t>
            </a:r>
          </a:p>
          <a:p>
            <a:r>
              <a:rPr lang="en-US" altLang="x-none" dirty="0"/>
              <a:t>Learning that the network is congested</a:t>
            </a:r>
          </a:p>
          <a:p>
            <a:pPr lvl="1"/>
            <a:r>
              <a:rPr lang="en-US" altLang="x-none" dirty="0"/>
              <a:t>Shared Ethernet: carrier sense multiple access </a:t>
            </a:r>
          </a:p>
          <a:p>
            <a:pPr lvl="2"/>
            <a:r>
              <a:rPr lang="en-US" altLang="x-none" dirty="0"/>
              <a:t>Seeing your own frame collide with others</a:t>
            </a:r>
          </a:p>
          <a:p>
            <a:pPr lvl="1"/>
            <a:r>
              <a:rPr lang="en-US" altLang="x-none" dirty="0"/>
              <a:t>IP network: observing your end-to-end performance</a:t>
            </a:r>
          </a:p>
          <a:p>
            <a:pPr lvl="2"/>
            <a:r>
              <a:rPr lang="en-US" altLang="x-none" dirty="0"/>
              <a:t>Packet delay or loss over the end-to-end path</a:t>
            </a:r>
          </a:p>
          <a:p>
            <a:r>
              <a:rPr lang="en-US" altLang="x-none" dirty="0"/>
              <a:t>Adapting to congestion</a:t>
            </a:r>
          </a:p>
          <a:p>
            <a:pPr lvl="1"/>
            <a:r>
              <a:rPr lang="en-US" altLang="x-none" dirty="0"/>
              <a:t>Slowing down the sending rate for the greater good</a:t>
            </a:r>
          </a:p>
          <a:p>
            <a:pPr lvl="1"/>
            <a:r>
              <a:rPr lang="en-US" altLang="x-none" dirty="0"/>
              <a:t>Slow down too little: don’t effectively relieve congestion</a:t>
            </a:r>
          </a:p>
          <a:p>
            <a:pPr lvl="1"/>
            <a:r>
              <a:rPr lang="en-US" altLang="x-none" dirty="0"/>
              <a:t>Slow down too much: lose application performance</a:t>
            </a:r>
          </a:p>
          <a:p>
            <a:pPr lvl="1"/>
            <a:endParaRPr lang="en-US" altLang="x-none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026F97-6CAE-AC4F-AC6C-E5A6FCDF5144}" type="slidenum">
              <a:rPr lang="en-US" altLang="x-none" sz="1400" b="0">
                <a:latin typeface="Times New Roman" charset="0"/>
              </a:rPr>
              <a:pPr eaLnBrk="1" hangingPunct="1"/>
              <a:t>33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035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Ethernet back-off mechanism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838200" y="3733801"/>
            <a:ext cx="10991850" cy="3124200"/>
          </a:xfrm>
        </p:spPr>
        <p:txBody>
          <a:bodyPr/>
          <a:lstStyle/>
          <a:p>
            <a:r>
              <a:rPr lang="en-US" altLang="x-none" dirty="0"/>
              <a:t>Carrier sense: wait for link to be idle</a:t>
            </a:r>
          </a:p>
          <a:p>
            <a:pPr lvl="1"/>
            <a:r>
              <a:rPr lang="en-US" altLang="x-none" dirty="0"/>
              <a:t>If idle, start sending; if not, wait until idle</a:t>
            </a:r>
          </a:p>
          <a:p>
            <a:r>
              <a:rPr lang="en-US" altLang="x-none" dirty="0"/>
              <a:t>Collision detection: listen while transmitting</a:t>
            </a:r>
          </a:p>
          <a:p>
            <a:pPr lvl="1"/>
            <a:r>
              <a:rPr lang="en-US" altLang="x-none" dirty="0"/>
              <a:t>If collision: abort transmission, and send jam signal</a:t>
            </a:r>
          </a:p>
          <a:p>
            <a:r>
              <a:rPr lang="en-US" altLang="x-none" dirty="0"/>
              <a:t>Exponential back-off: wait before retransmitting</a:t>
            </a:r>
          </a:p>
          <a:p>
            <a:pPr lvl="1"/>
            <a:r>
              <a:rPr lang="en-US" altLang="x-none" dirty="0"/>
              <a:t>Wait random time, exponentially larger on each retry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952A29-42AD-A441-85D3-D28D82429C52}" type="slidenum">
              <a:rPr lang="en-US" altLang="x-none" sz="1400" b="0">
                <a:latin typeface="Times New Roman" charset="0"/>
              </a:rPr>
              <a:pPr eaLnBrk="1" hangingPunct="1"/>
              <a:t>34</a:t>
            </a:fld>
            <a:endParaRPr lang="en-US" altLang="x-none" sz="1400" b="0">
              <a:latin typeface="Times New Roman" charset="0"/>
            </a:endParaRPr>
          </a:p>
        </p:txBody>
      </p:sp>
      <p:pic>
        <p:nvPicPr>
          <p:cNvPr id="44037" name="Picture 4" descr="551 metcalfe-e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04914"/>
            <a:ext cx="4724400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611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56235" cy="1325563"/>
          </a:xfrm>
        </p:spPr>
        <p:txBody>
          <a:bodyPr/>
          <a:lstStyle/>
          <a:p>
            <a:r>
              <a:rPr lang="en-US" altLang="x-none" dirty="0"/>
              <a:t>TCP congestion control (much more later)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Additive increase, multiplicative decrease</a:t>
            </a:r>
          </a:p>
          <a:p>
            <a:pPr lvl="1"/>
            <a:r>
              <a:rPr lang="en-US" altLang="x-none" dirty="0"/>
              <a:t>On packet loss, divide congestion window in half</a:t>
            </a:r>
          </a:p>
          <a:p>
            <a:pPr lvl="1"/>
            <a:r>
              <a:rPr lang="en-US" altLang="x-none" dirty="0"/>
              <a:t>On success for last window, increase window linearly</a:t>
            </a:r>
          </a:p>
          <a:p>
            <a:pPr marL="457200" lvl="1" indent="0">
              <a:buNone/>
            </a:pPr>
            <a:endParaRPr lang="en-US" altLang="x-none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063982-32B4-6E40-A5B4-AAB0CE115726}" type="slidenum">
              <a:rPr lang="en-US" altLang="x-none" sz="1400" b="0">
                <a:latin typeface="Times New Roman" charset="0"/>
              </a:rPr>
              <a:pPr eaLnBrk="1" hangingPunct="1"/>
              <a:t>35</a:t>
            </a:fld>
            <a:endParaRPr lang="en-US" altLang="x-none" sz="1400" b="0">
              <a:latin typeface="Times New Roman" charset="0"/>
            </a:endParaRPr>
          </a:p>
        </p:txBody>
      </p:sp>
      <p:sp>
        <p:nvSpPr>
          <p:cNvPr id="45061" name="Freeform 3"/>
          <p:cNvSpPr>
            <a:spLocks/>
          </p:cNvSpPr>
          <p:nvPr/>
        </p:nvSpPr>
        <p:spPr bwMode="auto">
          <a:xfrm>
            <a:off x="2667000" y="3486157"/>
            <a:ext cx="7010400" cy="26670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1968 h 1968"/>
              <a:gd name="T4" fmla="*/ 4416 w 4416"/>
              <a:gd name="T5" fmla="*/ 1968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5062" name="Freeform 4"/>
          <p:cNvSpPr>
            <a:spLocks/>
          </p:cNvSpPr>
          <p:nvPr/>
        </p:nvSpPr>
        <p:spPr bwMode="auto">
          <a:xfrm>
            <a:off x="2667000" y="4143381"/>
            <a:ext cx="7162800" cy="1981200"/>
          </a:xfrm>
          <a:custGeom>
            <a:avLst/>
            <a:gdLst>
              <a:gd name="T0" fmla="*/ 0 w 4512"/>
              <a:gd name="T1" fmla="*/ 1248 h 1248"/>
              <a:gd name="T2" fmla="*/ 1152 w 4512"/>
              <a:gd name="T3" fmla="*/ 336 h 1248"/>
              <a:gd name="T4" fmla="*/ 1152 w 4512"/>
              <a:gd name="T5" fmla="*/ 816 h 1248"/>
              <a:gd name="T6" fmla="*/ 1536 w 4512"/>
              <a:gd name="T7" fmla="*/ 528 h 1248"/>
              <a:gd name="T8" fmla="*/ 1536 w 4512"/>
              <a:gd name="T9" fmla="*/ 960 h 1248"/>
              <a:gd name="T10" fmla="*/ 2832 w 4512"/>
              <a:gd name="T11" fmla="*/ 0 h 1248"/>
              <a:gd name="T12" fmla="*/ 2832 w 4512"/>
              <a:gd name="T13" fmla="*/ 720 h 1248"/>
              <a:gd name="T14" fmla="*/ 3504 w 4512"/>
              <a:gd name="T15" fmla="*/ 240 h 1248"/>
              <a:gd name="T16" fmla="*/ 3504 w 4512"/>
              <a:gd name="T17" fmla="*/ 864 h 1248"/>
              <a:gd name="T18" fmla="*/ 4224 w 4512"/>
              <a:gd name="T19" fmla="*/ 288 h 1248"/>
              <a:gd name="T20" fmla="*/ 4224 w 4512"/>
              <a:gd name="T21" fmla="*/ 816 h 1248"/>
              <a:gd name="T22" fmla="*/ 4512 w 4512"/>
              <a:gd name="T23" fmla="*/ 576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5063" name="Text Box 5"/>
          <p:cNvSpPr txBox="1">
            <a:spLocks noChangeArrowheads="1"/>
          </p:cNvSpPr>
          <p:nvPr/>
        </p:nvSpPr>
        <p:spPr bwMode="auto">
          <a:xfrm>
            <a:off x="9112563" y="5719763"/>
            <a:ext cx="118268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time</a:t>
            </a:r>
          </a:p>
        </p:txBody>
      </p:sp>
      <p:sp>
        <p:nvSpPr>
          <p:cNvPr id="45064" name="Text Box 6"/>
          <p:cNvSpPr txBox="1">
            <a:spLocks noChangeArrowheads="1"/>
          </p:cNvSpPr>
          <p:nvPr/>
        </p:nvSpPr>
        <p:spPr bwMode="auto">
          <a:xfrm>
            <a:off x="1377154" y="3874449"/>
            <a:ext cx="12811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Window</a:t>
            </a:r>
          </a:p>
        </p:txBody>
      </p:sp>
      <p:sp>
        <p:nvSpPr>
          <p:cNvPr id="45065" name="Line 7"/>
          <p:cNvSpPr>
            <a:spLocks noChangeShapeType="1"/>
          </p:cNvSpPr>
          <p:nvPr/>
        </p:nvSpPr>
        <p:spPr bwMode="auto">
          <a:xfrm>
            <a:off x="5257800" y="56673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Line 8"/>
          <p:cNvSpPr>
            <a:spLocks noChangeShapeType="1"/>
          </p:cNvSpPr>
          <p:nvPr/>
        </p:nvSpPr>
        <p:spPr bwMode="auto">
          <a:xfrm>
            <a:off x="5257800" y="49815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Line 9"/>
          <p:cNvSpPr>
            <a:spLocks noChangeShapeType="1"/>
          </p:cNvSpPr>
          <p:nvPr/>
        </p:nvSpPr>
        <p:spPr bwMode="auto">
          <a:xfrm>
            <a:off x="5486400" y="4981581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Text Box 10"/>
          <p:cNvSpPr txBox="1">
            <a:spLocks noChangeArrowheads="1"/>
          </p:cNvSpPr>
          <p:nvPr/>
        </p:nvSpPr>
        <p:spPr bwMode="auto">
          <a:xfrm>
            <a:off x="5699125" y="5180019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Helvetica" pitchFamily="2" charset="0"/>
              </a:rPr>
              <a:t>halved</a:t>
            </a:r>
          </a:p>
        </p:txBody>
      </p:sp>
      <p:sp>
        <p:nvSpPr>
          <p:cNvPr id="45069" name="Line 11"/>
          <p:cNvSpPr>
            <a:spLocks noChangeShapeType="1"/>
          </p:cNvSpPr>
          <p:nvPr/>
        </p:nvSpPr>
        <p:spPr bwMode="auto">
          <a:xfrm>
            <a:off x="4495800" y="37623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2"/>
          <p:cNvSpPr>
            <a:spLocks noChangeShapeType="1"/>
          </p:cNvSpPr>
          <p:nvPr/>
        </p:nvSpPr>
        <p:spPr bwMode="auto">
          <a:xfrm>
            <a:off x="5105400" y="3990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Line 13"/>
          <p:cNvSpPr>
            <a:spLocks noChangeShapeType="1"/>
          </p:cNvSpPr>
          <p:nvPr/>
        </p:nvSpPr>
        <p:spPr bwMode="auto">
          <a:xfrm flipH="1">
            <a:off x="7162801" y="3457581"/>
            <a:ext cx="365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Line 14"/>
          <p:cNvSpPr>
            <a:spLocks noChangeShapeType="1"/>
          </p:cNvSpPr>
          <p:nvPr/>
        </p:nvSpPr>
        <p:spPr bwMode="auto">
          <a:xfrm>
            <a:off x="8229600" y="3609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Line 15"/>
          <p:cNvSpPr>
            <a:spLocks noChangeShapeType="1"/>
          </p:cNvSpPr>
          <p:nvPr/>
        </p:nvSpPr>
        <p:spPr bwMode="auto">
          <a:xfrm>
            <a:off x="9372600" y="36861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Text Box 16"/>
          <p:cNvSpPr txBox="1">
            <a:spLocks noChangeArrowheads="1"/>
          </p:cNvSpPr>
          <p:nvPr/>
        </p:nvSpPr>
        <p:spPr bwMode="auto">
          <a:xfrm>
            <a:off x="4022725" y="3375031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Helvetica" pitchFamily="2" charset="0"/>
              </a:rPr>
              <a:t>Loss</a:t>
            </a:r>
          </a:p>
        </p:txBody>
      </p:sp>
      <p:sp>
        <p:nvSpPr>
          <p:cNvPr id="45075" name="TextBox 18"/>
          <p:cNvSpPr txBox="1">
            <a:spLocks noChangeArrowheads="1"/>
          </p:cNvSpPr>
          <p:nvPr/>
        </p:nvSpPr>
        <p:spPr bwMode="auto">
          <a:xfrm>
            <a:off x="1884364" y="6305550"/>
            <a:ext cx="7778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0" dirty="0"/>
              <a:t>Other mechanisms: slow start, fast retransmit vs. timeout loss, etc. </a:t>
            </a:r>
          </a:p>
        </p:txBody>
      </p:sp>
    </p:spTree>
    <p:extLst>
      <p:ext uri="{BB962C8B-B14F-4D97-AF65-F5344CB8AC3E}">
        <p14:creationId xmlns:p14="http://schemas.microsoft.com/office/powerpoint/2010/main" val="1966289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Discussion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What role should the network play in resource allocation? </a:t>
            </a:r>
          </a:p>
          <a:p>
            <a:pPr lvl="1"/>
            <a:r>
              <a:rPr lang="en-US" altLang="x-none" dirty="0"/>
              <a:t>Explicit feedback to the endpoints?</a:t>
            </a:r>
          </a:p>
          <a:p>
            <a:pPr lvl="1"/>
            <a:r>
              <a:rPr lang="en-US" altLang="x-none" dirty="0"/>
              <a:t>Enforcing an explicit rate allocation?</a:t>
            </a:r>
          </a:p>
          <a:p>
            <a:endParaRPr lang="en-US" altLang="x-none" dirty="0"/>
          </a:p>
          <a:p>
            <a:r>
              <a:rPr lang="en-US" altLang="x-none" dirty="0"/>
              <a:t>What is a good definition of fairness?</a:t>
            </a:r>
          </a:p>
          <a:p>
            <a:endParaRPr lang="en-US" altLang="x-none" dirty="0"/>
          </a:p>
          <a:p>
            <a:r>
              <a:rPr lang="en-US" altLang="x-none" dirty="0"/>
              <a:t>What about hosts who cheat to hog resources?</a:t>
            </a:r>
          </a:p>
          <a:p>
            <a:pPr lvl="1"/>
            <a:r>
              <a:rPr lang="en-US" altLang="x-none" dirty="0"/>
              <a:t>How to detect cheating?  How to prevent/punish?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B1EF84-C4FC-F943-B06F-673DF13BE76F}" type="slidenum">
              <a:rPr lang="en-US" altLang="x-none" sz="1400" b="0">
                <a:latin typeface="Times New Roman" charset="0"/>
              </a:rPr>
              <a:pPr eaLnBrk="1" hangingPunct="1"/>
              <a:t>36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84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247" y="2468880"/>
            <a:ext cx="10515600" cy="1649727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But how does your laptop know </a:t>
            </a:r>
            <a:br>
              <a:rPr lang="en-US" sz="4800" dirty="0"/>
            </a:br>
            <a:r>
              <a:rPr lang="en-US" sz="4800" dirty="0">
                <a:solidFill>
                  <a:srgbClr val="C00000"/>
                </a:solidFill>
              </a:rPr>
              <a:t>where the </a:t>
            </a:r>
            <a:r>
              <a:rPr lang="en-US" sz="4800" dirty="0" err="1">
                <a:solidFill>
                  <a:srgbClr val="C00000"/>
                </a:solidFill>
              </a:rPr>
              <a:t>google.com</a:t>
            </a:r>
            <a:r>
              <a:rPr lang="en-US" sz="4800" dirty="0">
                <a:solidFill>
                  <a:srgbClr val="C00000"/>
                </a:solidFill>
              </a:rPr>
              <a:t> server is,</a:t>
            </a:r>
            <a:br>
              <a:rPr lang="en-US" sz="4800" dirty="0">
                <a:solidFill>
                  <a:srgbClr val="C00000"/>
                </a:solidFill>
              </a:rPr>
            </a:br>
            <a:r>
              <a:rPr lang="en-US" sz="4800" dirty="0"/>
              <a:t>and how to reach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3C1204-0D44-5E49-8DD0-32617266B18B}"/>
              </a:ext>
            </a:extLst>
          </p:cNvPr>
          <p:cNvSpPr txBox="1"/>
          <p:nvPr/>
        </p:nvSpPr>
        <p:spPr>
          <a:xfrm>
            <a:off x="4253947" y="4611756"/>
            <a:ext cx="67851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Addressing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Both your laptop and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google.com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have many addresses.</a:t>
            </a:r>
          </a:p>
        </p:txBody>
      </p:sp>
    </p:spTree>
    <p:extLst>
      <p:ext uri="{BB962C8B-B14F-4D97-AF65-F5344CB8AC3E}">
        <p14:creationId xmlns:p14="http://schemas.microsoft.com/office/powerpoint/2010/main" val="143864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247" y="2468880"/>
            <a:ext cx="10515600" cy="1649727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But how does your laptop know </a:t>
            </a:r>
            <a:br>
              <a:rPr lang="en-US" sz="4800" dirty="0"/>
            </a:br>
            <a:r>
              <a:rPr lang="en-US" sz="4800" dirty="0"/>
              <a:t>where the </a:t>
            </a:r>
            <a:r>
              <a:rPr lang="en-US" sz="4800" dirty="0" err="1"/>
              <a:t>google.com</a:t>
            </a:r>
            <a:r>
              <a:rPr lang="en-US" sz="4800" dirty="0"/>
              <a:t> server is,</a:t>
            </a:r>
            <a:br>
              <a:rPr lang="en-US" sz="4800" dirty="0"/>
            </a:br>
            <a:r>
              <a:rPr lang="en-US" sz="4800" dirty="0"/>
              <a:t>and </a:t>
            </a:r>
            <a:r>
              <a:rPr lang="en-US" sz="4800" dirty="0">
                <a:solidFill>
                  <a:srgbClr val="C00000"/>
                </a:solidFill>
              </a:rPr>
              <a:t>how to reach it</a:t>
            </a:r>
            <a:r>
              <a:rPr lang="en-US" sz="48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C4D55-0FC0-7842-BCAF-BF6A3C6E0B7C}"/>
              </a:ext>
            </a:extLst>
          </p:cNvPr>
          <p:cNvSpPr txBox="1"/>
          <p:nvPr/>
        </p:nvSpPr>
        <p:spPr>
          <a:xfrm>
            <a:off x="4465982" y="4585252"/>
            <a:ext cx="75802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There may be many kinds of networks between you and google, each using its own way to find paths</a:t>
            </a:r>
          </a:p>
        </p:txBody>
      </p:sp>
    </p:spTree>
    <p:extLst>
      <p:ext uri="{BB962C8B-B14F-4D97-AF65-F5344CB8AC3E}">
        <p14:creationId xmlns:p14="http://schemas.microsoft.com/office/powerpoint/2010/main" val="150281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8B34-3E0B-2B4A-B142-5A23DE3C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1398" y="1921565"/>
            <a:ext cx="4919593" cy="1633745"/>
          </a:xfrm>
        </p:spPr>
        <p:txBody>
          <a:bodyPr/>
          <a:lstStyle/>
          <a:p>
            <a:r>
              <a:rPr lang="en-US" dirty="0"/>
              <a:t>Addressing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F72C9-0C18-5D43-A21E-C1F860F3B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0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7945">
            <a:off x="8070487" y="892187"/>
            <a:ext cx="1411404" cy="112111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016" y="482119"/>
            <a:ext cx="1618272" cy="16512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1256">
            <a:off x="8952060" y="323542"/>
            <a:ext cx="650288" cy="48596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60796" y="374554"/>
            <a:ext cx="3974373" cy="1115543"/>
            <a:chOff x="3546458" y="510254"/>
            <a:chExt cx="3974373" cy="1115543"/>
          </a:xfrm>
        </p:grpSpPr>
        <p:sp>
          <p:nvSpPr>
            <p:cNvPr id="13" name="Cloud 12"/>
            <p:cNvSpPr/>
            <p:nvPr/>
          </p:nvSpPr>
          <p:spPr>
            <a:xfrm>
              <a:off x="3546458" y="510254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5337" y="821803"/>
              <a:ext cx="337127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17662" y="333360"/>
            <a:ext cx="3974373" cy="1115543"/>
            <a:chOff x="4717662" y="333360"/>
            <a:chExt cx="3974373" cy="1115543"/>
          </a:xfrm>
        </p:grpSpPr>
        <p:sp>
          <p:nvSpPr>
            <p:cNvPr id="16" name="Cloud 15"/>
            <p:cNvSpPr/>
            <p:nvPr/>
          </p:nvSpPr>
          <p:spPr>
            <a:xfrm>
              <a:off x="4717662" y="333360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49859" y="453983"/>
              <a:ext cx="337127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/>
                <a:t>Rutgers campus network</a:t>
              </a:r>
              <a:endParaRPr lang="en-US" sz="2600" dirty="0"/>
            </a:p>
          </p:txBody>
        </p:sp>
      </p:grp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118415" y="900259"/>
            <a:ext cx="594822" cy="1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838199" y="5189111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bg1"/>
                </a:solidFill>
              </a:rPr>
              <a:t>Hardware address (MAC address)</a:t>
            </a:r>
          </a:p>
          <a:p>
            <a:pPr lvl="0" algn="ctr"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  <a:ea typeface="Arial" charset="0"/>
              </a:rPr>
              <a:t>Ex: 00-15-C5-49-04-A9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838199" y="4062898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 address (IP address)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192.168.1.4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838198" y="2933744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 address (port)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64058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54353" y="5345724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How do I identify my network interface (device)?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54353" y="4214951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Whose network am I attached to?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54353" y="3052045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With which app is this conversation associated?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45" y="529032"/>
            <a:ext cx="696234" cy="66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2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0533">
            <a:off x="8721015" y="278191"/>
            <a:ext cx="1411404" cy="1121117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bg1"/>
                </a:solidFill>
              </a:rPr>
              <a:t>Hardware address (MAC address)</a:t>
            </a:r>
          </a:p>
          <a:p>
            <a:pPr lvl="0" algn="ctr"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  <a:ea typeface="Arial" charset="0"/>
              </a:rPr>
              <a:t>Ex: 00-15-C5-49-04-A7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 address (IP address)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10.1.1.104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 address (port)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4096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Application address (URL)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</a:t>
            </a:r>
            <a:r>
              <a:rPr lang="en-US" altLang="en-US" sz="2400" dirty="0" err="1">
                <a:solidFill>
                  <a:srgbClr val="FFFFFF"/>
                </a:solidFill>
              </a:rPr>
              <a:t>mail.google.com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0796" y="374554"/>
            <a:ext cx="3974373" cy="1115543"/>
            <a:chOff x="3546458" y="510254"/>
            <a:chExt cx="3974373" cy="1115543"/>
          </a:xfrm>
        </p:grpSpPr>
        <p:sp>
          <p:nvSpPr>
            <p:cNvPr id="13" name="Cloud 12"/>
            <p:cNvSpPr/>
            <p:nvPr/>
          </p:nvSpPr>
          <p:spPr>
            <a:xfrm>
              <a:off x="3546458" y="510254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5337" y="821803"/>
              <a:ext cx="337127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17662" y="333360"/>
            <a:ext cx="3974373" cy="1115543"/>
            <a:chOff x="4717662" y="333360"/>
            <a:chExt cx="3974373" cy="1115543"/>
          </a:xfrm>
        </p:grpSpPr>
        <p:sp>
          <p:nvSpPr>
            <p:cNvPr id="16" name="Cloud 15"/>
            <p:cNvSpPr/>
            <p:nvPr/>
          </p:nvSpPr>
          <p:spPr>
            <a:xfrm>
              <a:off x="4717662" y="333360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83603" y="592529"/>
              <a:ext cx="33712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Google’s network</a:t>
              </a:r>
            </a:p>
          </p:txBody>
        </p:sp>
      </p:grp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090705" y="900259"/>
            <a:ext cx="594822" cy="1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05" y="24699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137" y="3818626"/>
            <a:ext cx="3459948" cy="2306056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>
            <a:off x="9327320" y="1487043"/>
            <a:ext cx="518385" cy="2575853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327319" y="1820480"/>
            <a:ext cx="1691570" cy="2242416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70057-8F45-2F42-96DC-B1D953580D86}"/>
              </a:ext>
            </a:extLst>
          </p:cNvPr>
          <p:cNvSpPr txBox="1"/>
          <p:nvPr/>
        </p:nvSpPr>
        <p:spPr>
          <a:xfrm>
            <a:off x="622998" y="823964"/>
            <a:ext cx="111235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Helvetica" pitchFamily="2" charset="0"/>
              </a:rPr>
              <a:t>Software and hardware for networking are arranged in layers.</a:t>
            </a:r>
          </a:p>
          <a:p>
            <a:pPr algn="ctr"/>
            <a:endParaRPr lang="en-US" sz="4800" dirty="0">
              <a:latin typeface="Helvetica" pitchFamily="2" charset="0"/>
            </a:endParaRPr>
          </a:p>
          <a:p>
            <a:pPr algn="ctr"/>
            <a:r>
              <a:rPr lang="en-US" sz="4800" dirty="0">
                <a:latin typeface="Helvetica" pitchFamily="2" charset="0"/>
              </a:rPr>
              <a:t>Each layer has a distinct function.</a:t>
            </a:r>
          </a:p>
          <a:p>
            <a:pPr algn="ctr"/>
            <a:endParaRPr lang="en-US" sz="4800" dirty="0">
              <a:latin typeface="Helvetica" pitchFamily="2" charset="0"/>
            </a:endParaRPr>
          </a:p>
          <a:p>
            <a:pPr algn="ctr"/>
            <a:r>
              <a:rPr lang="en-US" sz="4800" dirty="0">
                <a:latin typeface="Helvetica" pitchFamily="2" charset="0"/>
              </a:rPr>
              <a:t>Layering provides modularity.</a:t>
            </a:r>
          </a:p>
        </p:txBody>
      </p:sp>
    </p:spTree>
    <p:extLst>
      <p:ext uri="{BB962C8B-B14F-4D97-AF65-F5344CB8AC3E}">
        <p14:creationId xmlns:p14="http://schemas.microsoft.com/office/powerpoint/2010/main" val="315658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1684</Words>
  <Application>Microsoft Macintosh PowerPoint</Application>
  <PresentationFormat>Widescreen</PresentationFormat>
  <Paragraphs>376</Paragraphs>
  <Slides>36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Comic Sans MS</vt:lpstr>
      <vt:lpstr>Helvetica</vt:lpstr>
      <vt:lpstr>Tahoma</vt:lpstr>
      <vt:lpstr>Times New Roman</vt:lpstr>
      <vt:lpstr>Wingdings</vt:lpstr>
      <vt:lpstr>Office Theme</vt:lpstr>
      <vt:lpstr>Clip</vt:lpstr>
      <vt:lpstr>PowerPoint Presentation</vt:lpstr>
      <vt:lpstr>What happens when you browse?</vt:lpstr>
      <vt:lpstr>But how does your laptop know  where the google.com server is, and how to reach it?</vt:lpstr>
      <vt:lpstr>But how does your laptop know  where the google.com server is, and how to reach it?</vt:lpstr>
      <vt:lpstr>But how does your laptop know  where the google.com server is, and how to reach it?</vt:lpstr>
      <vt:lpstr>Addressing</vt:lpstr>
      <vt:lpstr>PowerPoint Presentation</vt:lpstr>
      <vt:lpstr>PowerPoint Presentation</vt:lpstr>
      <vt:lpstr>PowerPoint Presentation</vt:lpstr>
      <vt:lpstr>Modularity through layering</vt:lpstr>
      <vt:lpstr>PowerPoint Presentation</vt:lpstr>
      <vt:lpstr>PowerPoint Presentation</vt:lpstr>
      <vt:lpstr>PowerPoint Presentation</vt:lpstr>
      <vt:lpstr>PowerPoint Presentation</vt:lpstr>
      <vt:lpstr>Where do all the addresses come from?</vt:lpstr>
      <vt:lpstr>Directories</vt:lpstr>
      <vt:lpstr>Domain Name System</vt:lpstr>
      <vt:lpstr>Routing</vt:lpstr>
      <vt:lpstr>Path computation: Routing</vt:lpstr>
      <vt:lpstr>The Internet’s approach to routing</vt:lpstr>
      <vt:lpstr>Interconnected ASes</vt:lpstr>
      <vt:lpstr>What happens when you browse?</vt:lpstr>
      <vt:lpstr>The roles of the endpoint</vt:lpstr>
      <vt:lpstr>The roles of endpoint network software</vt:lpstr>
      <vt:lpstr>(1) Bootstrapping host into network</vt:lpstr>
      <vt:lpstr>Dynamic Host Configuration Protocol</vt:lpstr>
      <vt:lpstr>(2) Socket: the interface to applications</vt:lpstr>
      <vt:lpstr>Two Basic Transport Features</vt:lpstr>
      <vt:lpstr>Two Main Transport Layers</vt:lpstr>
      <vt:lpstr>Socket: the interface to applications</vt:lpstr>
      <vt:lpstr>Discussion</vt:lpstr>
      <vt:lpstr>(3) Distributed sharing of the network</vt:lpstr>
      <vt:lpstr>Endpoints adjust to congestion</vt:lpstr>
      <vt:lpstr>Ethernet back-off mechanism</vt:lpstr>
      <vt:lpstr>TCP congestion control (much more later)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1062</cp:revision>
  <cp:lastPrinted>2019-09-05T11:57:52Z</cp:lastPrinted>
  <dcterms:created xsi:type="dcterms:W3CDTF">2018-09-05T17:47:04Z</dcterms:created>
  <dcterms:modified xsi:type="dcterms:W3CDTF">2019-09-05T20:04:03Z</dcterms:modified>
</cp:coreProperties>
</file>