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421" r:id="rId2"/>
    <p:sldId id="1078" r:id="rId3"/>
    <p:sldId id="1079" r:id="rId4"/>
    <p:sldId id="465" r:id="rId5"/>
    <p:sldId id="292" r:id="rId6"/>
    <p:sldId id="390" r:id="rId7"/>
    <p:sldId id="1075" r:id="rId8"/>
    <p:sldId id="535" r:id="rId9"/>
    <p:sldId id="536" r:id="rId10"/>
    <p:sldId id="1081" r:id="rId11"/>
    <p:sldId id="1082" r:id="rId12"/>
    <p:sldId id="592" r:id="rId13"/>
    <p:sldId id="605" r:id="rId14"/>
    <p:sldId id="585" r:id="rId15"/>
    <p:sldId id="915" r:id="rId16"/>
    <p:sldId id="916" r:id="rId17"/>
    <p:sldId id="940" r:id="rId18"/>
    <p:sldId id="938" r:id="rId19"/>
    <p:sldId id="335" r:id="rId20"/>
    <p:sldId id="1083" r:id="rId21"/>
    <p:sldId id="665" r:id="rId22"/>
    <p:sldId id="617" r:id="rId23"/>
    <p:sldId id="670" r:id="rId24"/>
    <p:sldId id="618" r:id="rId25"/>
    <p:sldId id="619" r:id="rId26"/>
    <p:sldId id="621" r:id="rId27"/>
    <p:sldId id="673" r:id="rId28"/>
    <p:sldId id="1085" r:id="rId29"/>
    <p:sldId id="953" r:id="rId30"/>
    <p:sldId id="688" r:id="rId31"/>
    <p:sldId id="690" r:id="rId32"/>
    <p:sldId id="687" r:id="rId33"/>
    <p:sldId id="691" r:id="rId34"/>
    <p:sldId id="693" r:id="rId35"/>
    <p:sldId id="1084" r:id="rId36"/>
    <p:sldId id="623" r:id="rId37"/>
    <p:sldId id="963" r:id="rId38"/>
    <p:sldId id="628" r:id="rId39"/>
    <p:sldId id="108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4.png"/><Relationship Id="rId7" Type="http://schemas.openxmlformats.org/officeDocument/2006/relationships/image" Target="../media/image21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Transport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0002-C960-12A3-88FC-52A7B014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7E24-780C-1909-2456-F1B2CF3F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</a:t>
            </a:r>
          </a:p>
          <a:p>
            <a:endParaRPr lang="en-US" dirty="0"/>
          </a:p>
          <a:p>
            <a:r>
              <a:rPr lang="en-US" dirty="0"/>
              <a:t>What sockets exist on the machine? </a:t>
            </a:r>
          </a:p>
          <a:p>
            <a:pPr lvl="1"/>
            <a:r>
              <a:rPr lang="en-US" sz="2800" dirty="0">
                <a:latin typeface="Courier" pitchFamily="2" charset="0"/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79990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02EB-B4B7-CFCA-7565-1AF2E468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transport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B0BE-F3A6-1E89-5FD8-69434EE09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35217-EAB7-0430-8465-B37291B87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F508-06B5-1455-0955-43D57C5A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(3.1) App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0FC1F-FFDD-B9D6-7952-CD83E68EA74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557DC-6E0F-D696-DA95-7BB4A7EBB6D5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D2D1B-DB48-7035-31F0-A31A810EC2AB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CF29C1-58A5-70F5-F5CC-39A1E7F413C9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183E8-7D63-B80D-799D-70B6A8E2DCF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6A964-BF75-A968-82EA-7D9951706D76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394602-4FC0-1747-DFD0-724C957599E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FDA74-F4D2-4E76-2E32-BF0140ED152A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2857-0BC5-5ACF-7B58-4F5F4F46399E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333C47-9C92-D20D-8EB7-A7F8952469CA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A6B34-8A17-E3B0-B974-F94A892D079A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EBB14-1797-CFD8-FE5D-2159BE420C7B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651EB-8FE6-54C4-607B-B8A945CFBF1C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B4135B-AD3B-3127-B041-7FD40FA11020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775D8E-A4D6-E6A8-6AA3-4A8B89C2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882D7C-D065-8EFC-D8A7-2921C684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DD0892-082A-0028-BDE5-C97DD40FDE64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AEC6E5-D4AD-2DCF-9900-02B9DD82A02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F4CB8F-0B6E-774B-1529-98ED710931B7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7F327-33C4-0AC7-1395-8F00BFDF03D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E7B57B-0F53-AD80-C338-C6737023F68E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906039-77C9-7530-7A1A-6C738C09666E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845EE69D-51CA-5A00-325A-84F8EE5B9464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A37D9C-9277-6BD2-82E6-528844AC32AF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EDFFE509-B312-FC29-815F-FF888E31BE4C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F8174E38-1E18-C241-0AE5-9521B026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83012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150923A6-3DD5-3F25-46EA-F5A6B8CF9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70077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226F198-5A5E-3576-F83F-026431FE44E5}"/>
              </a:ext>
            </a:extLst>
          </p:cNvPr>
          <p:cNvGrpSpPr/>
          <p:nvPr/>
        </p:nvGrpSpPr>
        <p:grpSpPr>
          <a:xfrm>
            <a:off x="10670715" y="316357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FA84A6C8-77BC-22BA-2180-BCBDCF8A7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AAA0CE5D-2BAE-F168-90C4-B8FF0F9E5D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945EC5-2472-FE8C-69A5-434237B415A3}"/>
              </a:ext>
            </a:extLst>
          </p:cNvPr>
          <p:cNvGrpSpPr/>
          <p:nvPr/>
        </p:nvGrpSpPr>
        <p:grpSpPr>
          <a:xfrm>
            <a:off x="10672302" y="424424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A89CC6D-0558-76E2-D9B8-4B117A80E4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7A44E2F8-2780-6CFC-2541-945ABC103D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270EFD53-EAAD-042B-274D-79FB1885B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278C271-9AC9-591C-8319-5463C99E10CC}"/>
              </a:ext>
            </a:extLst>
          </p:cNvPr>
          <p:cNvSpPr txBox="1"/>
          <p:nvPr/>
        </p:nvSpPr>
        <p:spPr>
          <a:xfrm>
            <a:off x="7841433" y="45076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252DFA-005B-5634-DAF5-DAB79ABD8C8A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1CA6D1-2425-604F-AC77-D00636E8D4CE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476B42-8160-B94E-3F3D-17B9C8BA022F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1DBB95-06CB-E2F6-53FF-BDCD7E9D6D21}"/>
              </a:ext>
            </a:extLst>
          </p:cNvPr>
          <p:cNvSpPr txBox="1"/>
          <p:nvPr/>
        </p:nvSpPr>
        <p:spPr>
          <a:xfrm>
            <a:off x="7571668" y="5188627"/>
            <a:ext cx="4299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UDP or TCP listening: 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(</a:t>
            </a:r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 IP, </a:t>
            </a:r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 port, TCP/UDP)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466C7-71E0-77D9-4E8F-0E331CCA4B55}"/>
              </a:ext>
            </a:extLst>
          </p:cNvPr>
          <p:cNvSpPr txBox="1"/>
          <p:nvPr/>
        </p:nvSpPr>
        <p:spPr>
          <a:xfrm>
            <a:off x="7437514" y="5982002"/>
            <a:ext cx="4568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TCP established: 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(</a:t>
            </a:r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 IP, </a:t>
            </a:r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 port, </a:t>
            </a:r>
            <a:r>
              <a:rPr lang="en-US" sz="2000" dirty="0" err="1">
                <a:latin typeface="Helvetica" pitchFamily="2" charset="0"/>
              </a:rPr>
              <a:t>src</a:t>
            </a:r>
            <a:r>
              <a:rPr lang="en-US" sz="2000" dirty="0">
                <a:latin typeface="Helvetica" pitchFamily="2" charset="0"/>
              </a:rPr>
              <a:t> IP, </a:t>
            </a:r>
            <a:r>
              <a:rPr lang="en-US" sz="2000" dirty="0" err="1">
                <a:latin typeface="Helvetica" pitchFamily="2" charset="0"/>
              </a:rPr>
              <a:t>src</a:t>
            </a:r>
            <a:r>
              <a:rPr lang="en-US" sz="2000" dirty="0">
                <a:latin typeface="Helvetica" pitchFamily="2" charset="0"/>
              </a:rPr>
              <a:t> port, TCP)</a:t>
            </a:r>
          </a:p>
        </p:txBody>
      </p:sp>
    </p:spTree>
    <p:extLst>
      <p:ext uri="{BB962C8B-B14F-4D97-AF65-F5344CB8AC3E}">
        <p14:creationId xmlns:p14="http://schemas.microsoft.com/office/powerpoint/2010/main" val="42671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 animBg="1"/>
      <p:bldP spid="11" grpId="0"/>
      <p:bldP spid="12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1" grpId="0"/>
      <p:bldP spid="57" grpId="0" animBg="1"/>
      <p:bldP spid="58" grpId="0"/>
      <p:bldP spid="59" grpId="0" animBg="1"/>
      <p:bldP spid="64" grpId="0" animBg="1"/>
      <p:bldP spid="65" grpId="0" animBg="1"/>
      <p:bldP spid="41" grpId="0"/>
      <p:bldP spid="48" grpId="0"/>
      <p:bldP spid="49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B137A-427D-0111-0AB2-6FF716EAB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93D7-3609-4221-5FB9-694EC2B1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06AC-00D1-4EF6-6BF2-D3BEB4C38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ls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2EA89-E59D-DA22-0E3A-325D7A711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connect(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3EC280C-4F16-1B14-CF71-686EE26BD193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 NOT 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87ECF80-11B3-D8C9-1E36-2315F65E3310}"/>
              </a:ext>
            </a:extLst>
          </p:cNvPr>
          <p:cNvSpPr txBox="1">
            <a:spLocks/>
          </p:cNvSpPr>
          <p:nvPr/>
        </p:nvSpPr>
        <p:spPr>
          <a:xfrm>
            <a:off x="1870586" y="4863801"/>
            <a:ext cx="2701413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IP, 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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Socket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8F0CB-C72A-06CA-7A4F-478363612B02}"/>
              </a:ext>
            </a:extLst>
          </p:cNvPr>
          <p:cNvSpPr/>
          <p:nvPr/>
        </p:nvSpPr>
        <p:spPr>
          <a:xfrm>
            <a:off x="7691283" y="2856228"/>
            <a:ext cx="1740310" cy="56043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A7295-B156-10C4-66EE-0972D895667D}"/>
              </a:ext>
            </a:extLst>
          </p:cNvPr>
          <p:cNvSpPr txBox="1"/>
          <p:nvPr/>
        </p:nvSpPr>
        <p:spPr>
          <a:xfrm>
            <a:off x="10513757" y="2270562"/>
            <a:ext cx="170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</a:t>
            </a:r>
            <a:r>
              <a:rPr lang="en-US" dirty="0">
                <a:latin typeface="Helvetica" pitchFamily="2" charset="0"/>
              </a:rPr>
              <a:t> creates a new socket with the</a:t>
            </a:r>
          </a:p>
          <a:p>
            <a:pPr algn="l"/>
            <a:r>
              <a:rPr lang="en-US" dirty="0">
                <a:latin typeface="Helvetica" pitchFamily="2" charset="0"/>
              </a:rPr>
              <a:t>4-tuple (established)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B6A9A-0B4D-800F-4C1E-373694A8C76B}"/>
              </a:ext>
            </a:extLst>
          </p:cNvPr>
          <p:cNvSpPr txBox="1"/>
          <p:nvPr/>
        </p:nvSpPr>
        <p:spPr>
          <a:xfrm>
            <a:off x="959258" y="6167432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15AAA-6B4B-8FBF-EA50-108496675562}"/>
              </a:ext>
            </a:extLst>
          </p:cNvPr>
          <p:cNvSpPr txBox="1"/>
          <p:nvPr/>
        </p:nvSpPr>
        <p:spPr>
          <a:xfrm>
            <a:off x="5239981" y="6350168"/>
            <a:ext cx="69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</p:spTree>
    <p:extLst>
      <p:ext uri="{BB962C8B-B14F-4D97-AF65-F5344CB8AC3E}">
        <p14:creationId xmlns:p14="http://schemas.microsoft.com/office/powerpoint/2010/main" val="3685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6" grpId="0"/>
      <p:bldP spid="7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3A2D5-1CFD-97F9-366D-9533AEE3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419F-7E1A-A303-7EBE-7F43C514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(3.2) Reliability: Stop and Wait. 3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F31C-B2E5-A191-768A-8F4EE965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ACKs:</a:t>
            </a:r>
            <a:r>
              <a:rPr lang="en-US" dirty="0"/>
              <a:t> 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RTO:</a:t>
            </a:r>
            <a:r>
              <a:rPr lang="en-US" dirty="0"/>
              <a:t> If ACK is not received until a timeout,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Seq:</a:t>
            </a:r>
            <a:r>
              <a:rPr lang="en-US" dirty="0"/>
              <a:t> 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BCC37D-ACED-2007-43AA-4FE7B377793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D2A276-D82A-D49F-8414-C0E029893EDF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4FE7B5-3EDF-2FC6-B883-62F7311A2B7E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2BD753-C089-BFB5-0914-30162BE41D1D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A2DCB-8EA1-03EE-E04C-17E592C5D56A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92BA5C-0086-E2B2-4AEF-4623D7DD70E7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F3BE339-7AFB-4C84-984C-4D540494F2A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747376-6DAB-C2E2-5D78-3A44FEBB04A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A419C6-F69D-1631-0926-9B5D5A719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6487D5-9830-0C40-5288-300C321DE9A9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767BD7-0F65-33DC-190F-1C143E576625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00072C8-D0D7-89D7-5B40-021F3875668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4B4CEA-64F1-9775-A428-CD4E767F71A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5289BC-4292-6654-4DEF-038566725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CCB7DB-825A-EA60-6F2E-8C7E7F7C110D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080C6D-7687-C218-5A9D-E44FB058F0E1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9F0DA9-40F2-4EEC-BC55-701DFA3D7E52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66AE55-CA69-8E51-DC08-130BE22B7360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FC3C7E-DB47-646C-8D8B-6E45013AC500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811544-DA96-D2CD-75C8-CA7B11B0470A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CE55449-6FE2-B3F8-057F-58599070094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7150C8-CAC8-9422-A7C9-F410A695D6A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E20B754-1FB7-FD15-807F-A9F1D9A4C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9546D4-59C8-9A42-9AA6-EF2B05FF24B6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976F38-5A56-44F8-E844-8BC2D0DD638D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5AB6DF-ED76-4661-B7FC-DDDC4450353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1391B-73C9-2EDF-7A6E-41F605F17FCB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86FF01-F089-0B06-F8D9-4EEA0B229DE9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250779-7DB6-7D7B-7508-0A4BE534D818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BDB3B0B-FF3D-023B-BA9F-A3102208B76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23A527-0982-B459-9A65-0D40BA4356D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27884A-4C40-C2C1-F4E5-A905964FD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53A71B-9B5A-5777-0C32-23BA84642B35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DA3FB9-26DA-3DB8-9642-752C33662688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1DC6989-DD53-18EA-5B04-9468801968C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EEFDAA-BDCE-6684-0049-A817926FDDB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85B68E9-D9CA-3AD4-45E4-22D1B8105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DEE09235-903D-4D51-0B3F-8B1E6E36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CC5BE96-652F-9EE0-263E-10DA1935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1BE989-20C7-6A10-6C91-14DE688C716C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82B261-E5AB-3A54-CB53-DBDD624B0A9A}"/>
              </a:ext>
            </a:extLst>
          </p:cNvPr>
          <p:cNvCxnSpPr>
            <a:cxnSpLocks/>
          </p:cNvCxnSpPr>
          <p:nvPr/>
        </p:nvCxnSpPr>
        <p:spPr>
          <a:xfrm flipH="1">
            <a:off x="7588528" y="3329583"/>
            <a:ext cx="2572576" cy="306670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1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2" grpId="0"/>
      <p:bldP spid="22" grpId="1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29C13-B215-52EF-F343-4ECD0ACF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60C55D92-1957-AD73-29C3-2EA66315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90" y="3011828"/>
            <a:ext cx="2224686" cy="2103470"/>
          </a:xfrm>
          <a:prstGeom prst="rect">
            <a:avLst/>
          </a:prstGeom>
        </p:spPr>
      </p:pic>
      <p:pic>
        <p:nvPicPr>
          <p:cNvPr id="11" name="Picture 10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6CBD5A64-4FE2-6437-3B57-E1F34316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05" y="3011828"/>
            <a:ext cx="2312448" cy="21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54EA1A-0469-B146-0128-8DCF30C784B2}"/>
              </a:ext>
            </a:extLst>
          </p:cNvPr>
          <p:cNvSpPr txBox="1"/>
          <p:nvPr/>
        </p:nvSpPr>
        <p:spPr>
          <a:xfrm>
            <a:off x="1223960" y="1018018"/>
            <a:ext cx="1030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Sending one packet per RTT makes the data transfer rate limited by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time</a:t>
            </a:r>
            <a:r>
              <a:rPr lang="en-US" sz="3600" dirty="0">
                <a:latin typeface="Helvetica" pitchFamily="2" charset="0"/>
              </a:rPr>
              <a:t> between the endpoints, rather than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bandwidth</a:t>
            </a:r>
            <a:r>
              <a:rPr lang="en-US" sz="3600" dirty="0">
                <a:latin typeface="Helvetica" pitchFamily="2" charset="0"/>
              </a:rPr>
              <a:t>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2EFC99-032C-8E87-6C9B-70BB5A15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2" y="2773900"/>
            <a:ext cx="4285626" cy="3030803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EF6C194-8123-1191-8171-EC4973265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2" y="2773899"/>
            <a:ext cx="4285626" cy="30308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E193A0-437B-1702-58B8-614A2C6641AE}"/>
              </a:ext>
            </a:extLst>
          </p:cNvPr>
          <p:cNvGrpSpPr/>
          <p:nvPr/>
        </p:nvGrpSpPr>
        <p:grpSpPr>
          <a:xfrm>
            <a:off x="8059048" y="3333985"/>
            <a:ext cx="1053682" cy="1067426"/>
            <a:chOff x="3656094" y="5265652"/>
            <a:chExt cx="1053682" cy="1067426"/>
          </a:xfrm>
        </p:grpSpPr>
        <p:pic>
          <p:nvPicPr>
            <p:cNvPr id="10" name="Picture 9" descr="Shape, rectangle&#10;&#10;Description automatically generated">
              <a:extLst>
                <a:ext uri="{FF2B5EF4-FFF2-40B4-BE49-F238E27FC236}">
                  <a16:creationId xmlns:a16="http://schemas.microsoft.com/office/drawing/2014/main" id="{F4B4CE31-FB56-47A2-7444-14C8D9642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639436"/>
              <a:ext cx="406085" cy="330534"/>
            </a:xfrm>
            <a:prstGeom prst="rect">
              <a:avLst/>
            </a:prstGeom>
          </p:spPr>
        </p:pic>
        <p:pic>
          <p:nvPicPr>
            <p:cNvPr id="13" name="Picture 12" descr="Shape, rectangle&#10;&#10;Description automatically generated">
              <a:extLst>
                <a:ext uri="{FF2B5EF4-FFF2-40B4-BE49-F238E27FC236}">
                  <a16:creationId xmlns:a16="http://schemas.microsoft.com/office/drawing/2014/main" id="{E901C659-3FD3-D339-33C5-9BFECDB6F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636325"/>
              <a:ext cx="406085" cy="330534"/>
            </a:xfrm>
            <a:prstGeom prst="rect">
              <a:avLst/>
            </a:prstGeom>
          </p:spPr>
        </p:pic>
        <p:pic>
          <p:nvPicPr>
            <p:cNvPr id="14" name="Picture 13" descr="Shape, rectangle&#10;&#10;Description automatically generated">
              <a:extLst>
                <a:ext uri="{FF2B5EF4-FFF2-40B4-BE49-F238E27FC236}">
                  <a16:creationId xmlns:a16="http://schemas.microsoft.com/office/drawing/2014/main" id="{AA638420-1AEF-C3B8-6748-0007129B1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5645246"/>
              <a:ext cx="406085" cy="330534"/>
            </a:xfrm>
            <a:prstGeom prst="rect">
              <a:avLst/>
            </a:prstGeom>
          </p:spPr>
        </p:pic>
        <p:pic>
          <p:nvPicPr>
            <p:cNvPr id="15" name="Picture 14" descr="Shape, rectangle&#10;&#10;Description automatically generated">
              <a:extLst>
                <a:ext uri="{FF2B5EF4-FFF2-40B4-BE49-F238E27FC236}">
                  <a16:creationId xmlns:a16="http://schemas.microsoft.com/office/drawing/2014/main" id="{50F68067-DEFF-6FF6-EE6C-EA92E22D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996734"/>
              <a:ext cx="406085" cy="330534"/>
            </a:xfrm>
            <a:prstGeom prst="rect">
              <a:avLst/>
            </a:prstGeom>
          </p:spPr>
        </p:pic>
        <p:pic>
          <p:nvPicPr>
            <p:cNvPr id="16" name="Picture 15" descr="Shape, rectangle&#10;&#10;Description automatically generated">
              <a:extLst>
                <a:ext uri="{FF2B5EF4-FFF2-40B4-BE49-F238E27FC236}">
                  <a16:creationId xmlns:a16="http://schemas.microsoft.com/office/drawing/2014/main" id="{4BDCB615-81CC-DE46-EA7D-48A2A1591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993623"/>
              <a:ext cx="406085" cy="330534"/>
            </a:xfrm>
            <a:prstGeom prst="rect">
              <a:avLst/>
            </a:prstGeom>
          </p:spPr>
        </p:pic>
        <p:pic>
          <p:nvPicPr>
            <p:cNvPr id="17" name="Picture 16" descr="Shape, rectangle&#10;&#10;Description automatically generated">
              <a:extLst>
                <a:ext uri="{FF2B5EF4-FFF2-40B4-BE49-F238E27FC236}">
                  <a16:creationId xmlns:a16="http://schemas.microsoft.com/office/drawing/2014/main" id="{228FBC1A-AE4C-6719-0A00-EC465BC8A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6002544"/>
              <a:ext cx="406085" cy="330534"/>
            </a:xfrm>
            <a:prstGeom prst="rect">
              <a:avLst/>
            </a:prstGeom>
          </p:spPr>
        </p:pic>
        <p:pic>
          <p:nvPicPr>
            <p:cNvPr id="18" name="Picture 17" descr="Shape, rectangle&#10;&#10;Description automatically generated">
              <a:extLst>
                <a:ext uri="{FF2B5EF4-FFF2-40B4-BE49-F238E27FC236}">
                  <a16:creationId xmlns:a16="http://schemas.microsoft.com/office/drawing/2014/main" id="{9C459AB3-374C-8541-8BD4-55E003EDA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8808" y="5268763"/>
              <a:ext cx="406085" cy="330534"/>
            </a:xfrm>
            <a:prstGeom prst="rect">
              <a:avLst/>
            </a:prstGeom>
          </p:spPr>
        </p:pic>
        <p:pic>
          <p:nvPicPr>
            <p:cNvPr id="19" name="Picture 18" descr="Shape, rectangle&#10;&#10;Description automatically generated">
              <a:extLst>
                <a:ext uri="{FF2B5EF4-FFF2-40B4-BE49-F238E27FC236}">
                  <a16:creationId xmlns:a16="http://schemas.microsoft.com/office/drawing/2014/main" id="{F269DEE3-AA90-17AE-4592-A03494168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8916" y="5265652"/>
              <a:ext cx="406085" cy="330534"/>
            </a:xfrm>
            <a:prstGeom prst="rect">
              <a:avLst/>
            </a:prstGeom>
          </p:spPr>
        </p:pic>
        <p:pic>
          <p:nvPicPr>
            <p:cNvPr id="20" name="Picture 19" descr="Shape, rectangle&#10;&#10;Description automatically generated">
              <a:extLst>
                <a:ext uri="{FF2B5EF4-FFF2-40B4-BE49-F238E27FC236}">
                  <a16:creationId xmlns:a16="http://schemas.microsoft.com/office/drawing/2014/main" id="{AD40A154-9BF8-71A7-B805-F49E80FBE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691" y="5274573"/>
              <a:ext cx="406085" cy="33053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08CB06F-E318-480C-D202-7E5AC7E80E50}"/>
              </a:ext>
            </a:extLst>
          </p:cNvPr>
          <p:cNvSpPr txBox="1"/>
          <p:nvPr/>
        </p:nvSpPr>
        <p:spPr>
          <a:xfrm>
            <a:off x="153859" y="5386103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got the (one) box safely; make N trips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4399F-3EFA-0EBE-CF32-BF7BC2B265E2}"/>
              </a:ext>
            </a:extLst>
          </p:cNvPr>
          <p:cNvSpPr txBox="1"/>
          <p:nvPr/>
        </p:nvSpPr>
        <p:spPr>
          <a:xfrm>
            <a:off x="153859" y="5989245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get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 </a:t>
            </a:r>
            <a:r>
              <a:rPr lang="en-US" dirty="0">
                <a:latin typeface="Helvetica" pitchFamily="2" charset="0"/>
              </a:rPr>
              <a:t>boxes safely; make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just 1 trip!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A52FF-554D-BF35-D91C-E37551CE9859}"/>
              </a:ext>
            </a:extLst>
          </p:cNvPr>
          <p:cNvSpPr txBox="1"/>
          <p:nvPr/>
        </p:nvSpPr>
        <p:spPr>
          <a:xfrm>
            <a:off x="4379494" y="5852419"/>
            <a:ext cx="667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Keep many packets in flight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7D012-D180-9B48-8D9A-3C534ED473FB}"/>
              </a:ext>
            </a:extLst>
          </p:cNvPr>
          <p:cNvSpPr txBox="1"/>
          <p:nvPr/>
        </p:nvSpPr>
        <p:spPr>
          <a:xfrm>
            <a:off x="1223960" y="280897"/>
            <a:ext cx="1030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Stop and wait is reliable, but too slow.</a:t>
            </a:r>
          </a:p>
        </p:txBody>
      </p:sp>
    </p:spTree>
    <p:extLst>
      <p:ext uri="{BB962C8B-B14F-4D97-AF65-F5344CB8AC3E}">
        <p14:creationId xmlns:p14="http://schemas.microsoft.com/office/powerpoint/2010/main" val="4324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412 L -0.33334 -0.041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3194 L -0.33256 -0.03194 " pathEditMode="relative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6899C-449B-9F2E-0421-5E463E33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7717-192D-5994-22B0-C145F3B6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91FD-3172-DD00-4761-6FE08166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91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in flight:</a:t>
            </a:r>
            <a:r>
              <a:rPr lang="en-US" dirty="0"/>
              <a:t> data that has been sent, but sender hasn’t yet received ACKs from the receiver</a:t>
            </a:r>
          </a:p>
          <a:p>
            <a:pPr lvl="1"/>
            <a:r>
              <a:rPr lang="en-US" dirty="0"/>
              <a:t>Note: can refer to packets in flight or bytes in flight</a:t>
            </a:r>
          </a:p>
          <a:p>
            <a:r>
              <a:rPr lang="en-US" dirty="0"/>
              <a:t>New packets sent at the same time as older ones still in flight</a:t>
            </a:r>
          </a:p>
          <a:p>
            <a:r>
              <a:rPr lang="en-US" dirty="0"/>
              <a:t>New packets sent at the same time as ACKs are returning</a:t>
            </a:r>
          </a:p>
          <a:p>
            <a:r>
              <a:rPr lang="en-US" dirty="0"/>
              <a:t>More data moving in same time!</a:t>
            </a:r>
          </a:p>
          <a:p>
            <a:r>
              <a:rPr lang="en-US" dirty="0"/>
              <a:t>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dirty="0"/>
              <a:t>Rate of data transfer</a:t>
            </a:r>
          </a:p>
          <a:p>
            <a:r>
              <a:rPr lang="en-US" dirty="0">
                <a:solidFill>
                  <a:srgbClr val="C00000"/>
                </a:solidFill>
              </a:rPr>
              <a:t>Window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big should the window be?</a:t>
            </a:r>
          </a:p>
        </p:txBody>
      </p:sp>
      <p:pic>
        <p:nvPicPr>
          <p:cNvPr id="4" name="Picture 4" descr="rdt_pipelined1">
            <a:extLst>
              <a:ext uri="{FF2B5EF4-FFF2-40B4-BE49-F238E27FC236}">
                <a16:creationId xmlns:a16="http://schemas.microsoft.com/office/drawing/2014/main" id="{60452098-E920-C412-05D3-1D5344CD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94" y="4049195"/>
            <a:ext cx="5688932" cy="250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2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BAAE-F2C4-8D49-8D44-3026FEEE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increase throughput, but …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8" y="182562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48" y="188277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789374" y="295116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8" y="397510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0937" y="399891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467237" y="351790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748" y="285908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456124" y="241300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724" y="371951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643" y="590782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728" y="468526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77381" y="5779048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547331" y="518233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897437" y="517061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9997462" y="247967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3109" y="1842058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56" y="1998701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51" y="3122402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516265" y="3906631"/>
            <a:ext cx="1486754" cy="7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77" y="4459638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336523" y="5298841"/>
            <a:ext cx="1185798" cy="527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432" y="2635648"/>
            <a:ext cx="1541857" cy="6600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83" y="3577034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30975" y="1610768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067008" y="2503442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70942" y="4644198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</p:cNvCxnSpPr>
          <p:nvPr/>
        </p:nvCxnSpPr>
        <p:spPr>
          <a:xfrm flipH="1">
            <a:off x="3321739" y="4031281"/>
            <a:ext cx="168357" cy="4845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49" y="167220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043" y="297778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243557" y="1561241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6959488" y="2126472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6995100" y="2335992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669054" y="2570388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64" y="2715747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235200" y="3828590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9929752" y="320241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3719637" y="4484262"/>
            <a:ext cx="3017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0255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(3.3)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682"/>
            <a:ext cx="6768000" cy="5032376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i="1" dirty="0"/>
              <a:t>Amount of free buffer varies over time!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</a:p>
          <a:p>
            <a:r>
              <a:rPr lang="en-US" dirty="0">
                <a:solidFill>
                  <a:srgbClr val="C00000"/>
                </a:solidFill>
              </a:rPr>
              <a:t>Receiver buffer must be large enough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758" y="5800664"/>
              <a:ext cx="27334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network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5D4A1-7C44-3B98-201F-DA0604700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1A98-51C0-E7DC-E424-365DAEF1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(3.4)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B685-7868-ADCC-72D9-CC4619CC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25072"/>
          </a:xfrm>
        </p:spPr>
        <p:txBody>
          <a:bodyPr>
            <a:normAutofit/>
          </a:bodyPr>
          <a:lstStyle/>
          <a:p>
            <a:r>
              <a:rPr lang="en-US" dirty="0"/>
              <a:t>How quickly should endpoints send data?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Known as the </a:t>
            </a:r>
            <a:r>
              <a:rPr lang="en-US" dirty="0">
                <a:solidFill>
                  <a:srgbClr val="C00000"/>
                </a:solidFill>
              </a:rPr>
              <a:t>congestion control </a:t>
            </a:r>
            <a:r>
              <a:rPr lang="en-US" dirty="0"/>
              <a:t>problem</a:t>
            </a:r>
          </a:p>
          <a:p>
            <a:r>
              <a:rPr lang="en-US" dirty="0"/>
              <a:t>Congestion control algorithms at source endpoints react to remote network congestion. </a:t>
            </a:r>
          </a:p>
          <a:p>
            <a:r>
              <a:rPr lang="en-US" dirty="0"/>
              <a:t>Key question: How to vary the sending rate based on network signals?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DA0094E0-44D3-99CD-BDA9-E98FBC44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4" y="303593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Nd9GcTXHm9XcH9T0I0EOJrLBOGANosV-xO3mlldiVZue4LYNHmLIOt0">
            <a:extLst>
              <a:ext uri="{FF2B5EF4-FFF2-40B4-BE49-F238E27FC236}">
                <a16:creationId xmlns:a16="http://schemas.microsoft.com/office/drawing/2014/main" id="{A97A8645-3F27-050F-0BF8-2DAF1430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76" y="242871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70050F-3A09-55BF-2C3C-6E78D3BD2F85}"/>
              </a:ext>
            </a:extLst>
          </p:cNvPr>
          <p:cNvCxnSpPr>
            <a:cxnSpLocks/>
          </p:cNvCxnSpPr>
          <p:nvPr/>
        </p:nvCxnSpPr>
        <p:spPr>
          <a:xfrm>
            <a:off x="5350487" y="2793992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7B682A-6456-7744-E344-68D71146460F}"/>
              </a:ext>
            </a:extLst>
          </p:cNvPr>
          <p:cNvCxnSpPr>
            <a:cxnSpLocks/>
          </p:cNvCxnSpPr>
          <p:nvPr/>
        </p:nvCxnSpPr>
        <p:spPr>
          <a:xfrm flipV="1">
            <a:off x="3639312" y="3699888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34CEF0AC-0575-105E-9675-ADF819A6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51" y="300522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420E6D-DCD3-7C10-6D3F-674F62C5067D}"/>
              </a:ext>
            </a:extLst>
          </p:cNvPr>
          <p:cNvCxnSpPr>
            <a:cxnSpLocks/>
          </p:cNvCxnSpPr>
          <p:nvPr/>
        </p:nvCxnSpPr>
        <p:spPr>
          <a:xfrm>
            <a:off x="9419752" y="3608310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flower&#10;&#10;Description automatically generated">
            <a:extLst>
              <a:ext uri="{FF2B5EF4-FFF2-40B4-BE49-F238E27FC236}">
                <a16:creationId xmlns:a16="http://schemas.microsoft.com/office/drawing/2014/main" id="{88AF9473-1414-8910-D3F9-E7579AC10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013" y="3005220"/>
            <a:ext cx="939800" cy="10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18A17-9373-070F-B183-AD4E0A328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196" y="1403755"/>
            <a:ext cx="2093843" cy="1570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6FDE21-185E-9580-FE0D-5DE9238F7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588" y="1343472"/>
            <a:ext cx="2495057" cy="166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2B718-F4D4-1862-3D61-748E891C6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C893-8D82-4E46-F310-74FBDA5A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fundamental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EC491-82BC-E4BB-3E7A-C34C0607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5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B4DF9-EEA9-ABC0-B54B-36A46A3998AE}"/>
              </a:ext>
            </a:extLst>
          </p:cNvPr>
          <p:cNvSpPr txBox="1"/>
          <p:nvPr/>
        </p:nvSpPr>
        <p:spPr>
          <a:xfrm>
            <a:off x="983848" y="462987"/>
            <a:ext cx="105098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itchFamily="2" charset="0"/>
              </a:rPr>
              <a:t>A key consequence of the Internet architecture:</a:t>
            </a:r>
          </a:p>
          <a:p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Place trust and intelligence in endpoints.</a:t>
            </a:r>
            <a:endParaRPr lang="en-US" sz="4400" dirty="0">
              <a:latin typeface="Helvetica" pitchFamily="2" charset="0"/>
            </a:endParaRPr>
          </a:p>
          <a:p>
            <a:r>
              <a:rPr lang="en-US" sz="4400" dirty="0">
                <a:latin typeface="Helvetica" pitchFamily="2" charset="0"/>
              </a:rPr>
              <a:t>Congestion control is a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distributed </a:t>
            </a:r>
            <a:r>
              <a:rPr lang="en-US" sz="4400" dirty="0">
                <a:latin typeface="Helvetica" pitchFamily="2" charset="0"/>
              </a:rPr>
              <a:t>algorithm (running at endpoints) which attempts to achieve an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4400" dirty="0">
                <a:latin typeface="Helvetica" pitchFamily="2" charset="0"/>
              </a:rPr>
              <a:t>and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fair</a:t>
            </a:r>
            <a:r>
              <a:rPr lang="en-US" sz="4400" dirty="0">
                <a:latin typeface="Helvetica" pitchFamily="2" charset="0"/>
              </a:rPr>
              <a:t> distribution of bottleneck link resources.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2129F40-47B6-6456-CD39-26E0F865D29D}"/>
              </a:ext>
            </a:extLst>
          </p:cNvPr>
          <p:cNvSpPr/>
          <p:nvPr/>
        </p:nvSpPr>
        <p:spPr>
          <a:xfrm>
            <a:off x="1201397" y="5857819"/>
            <a:ext cx="5037357" cy="5892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Helvetica" pitchFamily="2" charset="0"/>
              </a:rPr>
              <a:t>Feedback Control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187CC1-4308-C947-671C-36AF49AE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52" y="5471073"/>
            <a:ext cx="1317138" cy="1226585"/>
          </a:xfrm>
          <a:prstGeom prst="rect">
            <a:avLst/>
          </a:prstGeom>
        </p:spPr>
      </p:pic>
      <p:pic>
        <p:nvPicPr>
          <p:cNvPr id="5" name="Picture 4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A873E2B-A18A-F5A3-3DD3-7F53E2AC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0193" y="5070509"/>
            <a:ext cx="1123041" cy="10363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34BB31-6EE8-2A0C-936C-6A403CBA69FB}"/>
              </a:ext>
            </a:extLst>
          </p:cNvPr>
          <p:cNvGrpSpPr/>
          <p:nvPr/>
        </p:nvGrpSpPr>
        <p:grpSpPr>
          <a:xfrm>
            <a:off x="10575043" y="4864916"/>
            <a:ext cx="1734099" cy="1036320"/>
            <a:chOff x="10040373" y="2516898"/>
            <a:chExt cx="2205319" cy="1284975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DF7ED339-13B9-E99E-15B3-72DB9E4BE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335DF4-1DEC-E656-5470-F3840164A58B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09C07-4221-C82F-F91F-F2BEDFEF7941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0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/>
              <a:t> amount of data in flight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1E962275-DC79-E9EE-AD77-59E1D607D527}"/>
              </a:ext>
            </a:extLst>
          </p:cNvPr>
          <p:cNvSpPr/>
          <p:nvPr/>
        </p:nvSpPr>
        <p:spPr>
          <a:xfrm>
            <a:off x="6421308" y="1462928"/>
            <a:ext cx="1052521" cy="455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Payload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E6A2A8-C2BD-EBBF-EF08-F1CB2C2D5F90}"/>
              </a:ext>
            </a:extLst>
          </p:cNvPr>
          <p:cNvSpPr/>
          <p:nvPr/>
        </p:nvSpPr>
        <p:spPr>
          <a:xfrm>
            <a:off x="5856939" y="1462928"/>
            <a:ext cx="483262" cy="4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916252-4DE9-9472-C8E3-109E8F842CE9}"/>
              </a:ext>
            </a:extLst>
          </p:cNvPr>
          <p:cNvSpPr/>
          <p:nvPr/>
        </p:nvSpPr>
        <p:spPr>
          <a:xfrm>
            <a:off x="5320791" y="1465176"/>
            <a:ext cx="483262" cy="455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70DF6-88CE-57A0-383C-9D35EC99571B}"/>
              </a:ext>
            </a:extLst>
          </p:cNvPr>
          <p:cNvSpPr/>
          <p:nvPr/>
        </p:nvSpPr>
        <p:spPr>
          <a:xfrm>
            <a:off x="4784643" y="1453824"/>
            <a:ext cx="483262" cy="4555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7FFF383B-DFAF-CC95-002B-0C4BA7C0B4BB}"/>
              </a:ext>
            </a:extLst>
          </p:cNvPr>
          <p:cNvSpPr/>
          <p:nvPr/>
        </p:nvSpPr>
        <p:spPr>
          <a:xfrm rot="5400000">
            <a:off x="6830444" y="1649388"/>
            <a:ext cx="241275" cy="101294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F3554B-1233-0B17-1E76-10DEAF0F68DA}"/>
              </a:ext>
            </a:extLst>
          </p:cNvPr>
          <p:cNvSpPr txBox="1"/>
          <p:nvPr/>
        </p:nvSpPr>
        <p:spPr>
          <a:xfrm>
            <a:off x="6595958" y="2349266"/>
            <a:ext cx="11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MSS</a:t>
            </a:r>
          </a:p>
        </p:txBody>
      </p: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31"/>
            <a:ext cx="1100328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“right”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speed of sending data</a:t>
            </a:r>
          </a:p>
          <a:p>
            <a:pPr lvl="1"/>
            <a:endParaRPr lang="en-US" dirty="0"/>
          </a:p>
          <a:p>
            <a:r>
              <a:rPr lang="en-US" dirty="0"/>
              <a:t>Instead, perform finer adjustments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 * MSS) /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69712-B3EE-877F-7BD9-921E798D6FCD}"/>
              </a:ext>
            </a:extLst>
          </p:cNvPr>
          <p:cNvSpPr txBox="1"/>
          <p:nvPr/>
        </p:nvSpPr>
        <p:spPr>
          <a:xfrm>
            <a:off x="8499664" y="365125"/>
            <a:ext cx="333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AI is slow.</a:t>
            </a:r>
          </a:p>
          <a:p>
            <a:r>
              <a:rPr lang="en-US" sz="2400" dirty="0">
                <a:latin typeface="Helvetica" pitchFamily="2" charset="0"/>
              </a:rPr>
              <a:t>Persistent connections</a:t>
            </a:r>
          </a:p>
          <a:p>
            <a:r>
              <a:rPr lang="en-US" sz="2400" dirty="0">
                <a:latin typeface="Helvetica" pitchFamily="2" charset="0"/>
              </a:rPr>
              <a:t>Large window sizes</a:t>
            </a:r>
          </a:p>
          <a:p>
            <a:r>
              <a:rPr lang="en-US" sz="2400" dirty="0">
                <a:latin typeface="Helvetica" pitchFamily="2" charset="0"/>
              </a:rPr>
              <a:t>Different laws to evolve congestion window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30F1-3B20-67B3-DE7C-5E651E1D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4E9E-C22A-E7C9-513B-11ECC4FE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9B5-6D64-7840-BFE9-93DBCB6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Bandwidth-Delay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897E-C5DB-D94C-9E65-8A43BB9D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81D5E2-7C0B-E3BD-6827-05C6A59D446E}"/>
              </a:ext>
            </a:extLst>
          </p:cNvPr>
          <p:cNvCxnSpPr>
            <a:cxnSpLocks/>
          </p:cNvCxnSpPr>
          <p:nvPr/>
        </p:nvCxnSpPr>
        <p:spPr>
          <a:xfrm>
            <a:off x="6712422" y="5854924"/>
            <a:ext cx="2083804" cy="39692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D3A24A-65EE-FDF6-CEAF-4AAFF602558F}"/>
              </a:ext>
            </a:extLst>
          </p:cNvPr>
          <p:cNvCxnSpPr>
            <a:cxnSpLocks/>
          </p:cNvCxnSpPr>
          <p:nvPr/>
        </p:nvCxnSpPr>
        <p:spPr>
          <a:xfrm flipV="1">
            <a:off x="6712422" y="5489184"/>
            <a:ext cx="508421" cy="2189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C1CF22-AEB1-15CB-AF79-3ACAAD23849B}"/>
              </a:ext>
            </a:extLst>
          </p:cNvPr>
          <p:cNvCxnSpPr>
            <a:cxnSpLocks/>
          </p:cNvCxnSpPr>
          <p:nvPr/>
        </p:nvCxnSpPr>
        <p:spPr>
          <a:xfrm>
            <a:off x="8532643" y="5209088"/>
            <a:ext cx="1757655" cy="18206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84385-E5F7-9386-DCBC-6BB91B4BFFF9}"/>
              </a:ext>
            </a:extLst>
          </p:cNvPr>
          <p:cNvCxnSpPr>
            <a:cxnSpLocks/>
          </p:cNvCxnSpPr>
          <p:nvPr/>
        </p:nvCxnSpPr>
        <p:spPr>
          <a:xfrm flipV="1">
            <a:off x="10176191" y="5826562"/>
            <a:ext cx="508421" cy="2189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BE174C-D0FB-F996-A7D2-2B2F7C89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DC53-5FB9-9D02-D143-6392F4D4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(0) Name resolution</a:t>
            </a:r>
          </a:p>
          <a:p>
            <a:r>
              <a:rPr lang="en-US" dirty="0"/>
              <a:t>(1) Routing</a:t>
            </a:r>
          </a:p>
          <a:p>
            <a:pPr lvl="1"/>
            <a:r>
              <a:rPr lang="en-US" dirty="0"/>
              <a:t>Control plane, data plane</a:t>
            </a:r>
          </a:p>
          <a:p>
            <a:pPr lvl="1"/>
            <a:r>
              <a:rPr lang="en-US" dirty="0"/>
              <a:t>routing, forwarding</a:t>
            </a:r>
          </a:p>
          <a:p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4EEFD7-284D-73A6-51B5-CE26E077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52" y="183411"/>
            <a:ext cx="3722756" cy="4532799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40E6531-6223-093A-151C-6950C583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4" y="4115562"/>
            <a:ext cx="3572422" cy="2211170"/>
          </a:xfrm>
          <a:prstGeom prst="rect">
            <a:avLst/>
          </a:prstGeom>
        </p:spPr>
      </p:pic>
      <p:pic>
        <p:nvPicPr>
          <p:cNvPr id="6" name="Picture 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83A346A3-AC57-02DC-334A-59B7B124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968" y="4338659"/>
            <a:ext cx="1219200" cy="1071245"/>
          </a:xfrm>
          <a:prstGeom prst="rect">
            <a:avLst/>
          </a:prstGeom>
        </p:spPr>
      </p:pic>
      <p:pic>
        <p:nvPicPr>
          <p:cNvPr id="7" name="Picture 18" descr="Router Clip Art">
            <a:extLst>
              <a:ext uri="{FF2B5EF4-FFF2-40B4-BE49-F238E27FC236}">
                <a16:creationId xmlns:a16="http://schemas.microsoft.com/office/drawing/2014/main" id="{7110661C-67B2-3F7D-956F-1A5FD151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1" y="5466034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Router Clip Art">
            <a:extLst>
              <a:ext uri="{FF2B5EF4-FFF2-40B4-BE49-F238E27FC236}">
                <a16:creationId xmlns:a16="http://schemas.microsoft.com/office/drawing/2014/main" id="{4BD3510F-04B7-590D-9238-D57C1EA5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43" y="4828240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 descr="Router Clip Art">
            <a:extLst>
              <a:ext uri="{FF2B5EF4-FFF2-40B4-BE49-F238E27FC236}">
                <a16:creationId xmlns:a16="http://schemas.microsoft.com/office/drawing/2014/main" id="{ECE16D8D-1D98-E328-8891-8EC69CE8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896" y="5821499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Router Clip Art">
            <a:extLst>
              <a:ext uri="{FF2B5EF4-FFF2-40B4-BE49-F238E27FC236}">
                <a16:creationId xmlns:a16="http://schemas.microsoft.com/office/drawing/2014/main" id="{27F3D144-36CA-9631-DEEF-4F72E0DB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000" y="5035686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197F3D19-1FB8-29CD-8E32-379C9D9B1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022" y="4140489"/>
            <a:ext cx="1219200" cy="1071245"/>
          </a:xfrm>
          <a:prstGeom prst="rect">
            <a:avLst/>
          </a:prstGeom>
        </p:spPr>
      </p:pic>
      <p:pic>
        <p:nvPicPr>
          <p:cNvPr id="12" name="Picture 11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69DBE54C-25E6-6196-9651-AE557BAE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226" y="4783679"/>
            <a:ext cx="1219200" cy="1071245"/>
          </a:xfrm>
          <a:prstGeom prst="rect">
            <a:avLst/>
          </a:prstGeom>
        </p:spPr>
      </p:pic>
      <p:pic>
        <p:nvPicPr>
          <p:cNvPr id="13" name="Picture 1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18D0A86B-018C-5329-F251-F9A603B43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87" y="3896972"/>
            <a:ext cx="1219200" cy="1071245"/>
          </a:xfrm>
          <a:prstGeom prst="rect">
            <a:avLst/>
          </a:prstGeom>
        </p:spPr>
      </p:pic>
      <p:pic>
        <p:nvPicPr>
          <p:cNvPr id="14" name="Picture 1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61BE530D-BC84-9D3A-79AB-87FC8E079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387" y="2423634"/>
            <a:ext cx="2165106" cy="19023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C6E24-8FC5-5BC2-0D9E-72DB34AC5B2E}"/>
              </a:ext>
            </a:extLst>
          </p:cNvPr>
          <p:cNvCxnSpPr/>
          <p:nvPr/>
        </p:nvCxnSpPr>
        <p:spPr>
          <a:xfrm flipH="1">
            <a:off x="6632022" y="3942762"/>
            <a:ext cx="2548165" cy="156535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5D666-57AC-1B78-0D8D-8C270EAF335A}"/>
              </a:ext>
            </a:extLst>
          </p:cNvPr>
          <p:cNvCxnSpPr>
            <a:cxnSpLocks/>
          </p:cNvCxnSpPr>
          <p:nvPr/>
        </p:nvCxnSpPr>
        <p:spPr>
          <a:xfrm flipH="1">
            <a:off x="8410676" y="4095162"/>
            <a:ext cx="921911" cy="82884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E36BDA-5847-F3F1-D252-5F67C0EBACB6}"/>
              </a:ext>
            </a:extLst>
          </p:cNvPr>
          <p:cNvCxnSpPr>
            <a:cxnSpLocks/>
          </p:cNvCxnSpPr>
          <p:nvPr/>
        </p:nvCxnSpPr>
        <p:spPr>
          <a:xfrm flipH="1">
            <a:off x="9556943" y="3986459"/>
            <a:ext cx="128337" cy="16985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074F0C-FC3C-7301-77A2-A265C6CB5663}"/>
              </a:ext>
            </a:extLst>
          </p:cNvPr>
          <p:cNvCxnSpPr>
            <a:cxnSpLocks/>
          </p:cNvCxnSpPr>
          <p:nvPr/>
        </p:nvCxnSpPr>
        <p:spPr>
          <a:xfrm>
            <a:off x="10290298" y="4001294"/>
            <a:ext cx="316780" cy="92271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70"/>
            <a:ext cx="11049000" cy="5246430"/>
          </a:xfrm>
        </p:spPr>
        <p:txBody>
          <a:bodyPr>
            <a:normAutofit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delay (</a:t>
            </a:r>
            <a:r>
              <a:rPr lang="en-US" dirty="0" err="1"/>
              <a:t>propRTT</a:t>
            </a:r>
            <a:r>
              <a:rPr lang="en-US" dirty="0"/>
              <a:t>) between sender and receiver is T</a:t>
            </a:r>
          </a:p>
          <a:p>
            <a:r>
              <a:rPr lang="en-US" dirty="0"/>
              <a:t>Ignore transmission delays for this example; </a:t>
            </a:r>
          </a:p>
          <a:p>
            <a:r>
              <a:rPr lang="en-US" dirty="0"/>
              <a:t>Assume steady state: highest sending rate with no bottleneck congestion</a:t>
            </a:r>
          </a:p>
          <a:p>
            <a:r>
              <a:rPr lang="en-US" dirty="0">
                <a:solidFill>
                  <a:srgbClr val="C00000"/>
                </a:solidFill>
              </a:rPr>
              <a:t>Q: how much data is in flight over a single RTT?</a:t>
            </a:r>
          </a:p>
          <a:p>
            <a:r>
              <a:rPr lang="en-US" dirty="0">
                <a:solidFill>
                  <a:srgbClr val="C00000"/>
                </a:solidFill>
              </a:rPr>
              <a:t>C * T data i.e., amount of data </a:t>
            </a:r>
            <a:r>
              <a:rPr lang="en-US" dirty="0" err="1">
                <a:solidFill>
                  <a:srgbClr val="C00000"/>
                </a:solidFill>
              </a:rPr>
              <a:t>unACKed</a:t>
            </a:r>
            <a:r>
              <a:rPr lang="en-US" dirty="0">
                <a:solidFill>
                  <a:srgbClr val="C00000"/>
                </a:solidFill>
              </a:rPr>
              <a:t> at any point in time</a:t>
            </a:r>
          </a:p>
          <a:p>
            <a:r>
              <a:rPr lang="en-US" dirty="0"/>
              <a:t>ACKs take time T to arrive (without any queueing). 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7822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81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02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BDP is a crucial value for 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Bandwidth-Delay Product (BDP) governs the window size of a single flow at steady state</a:t>
            </a:r>
          </a:p>
          <a:p>
            <a:endParaRPr lang="en-US" dirty="0"/>
          </a:p>
          <a:p>
            <a:r>
              <a:rPr lang="en-US" dirty="0"/>
              <a:t>The bottleneck router buffer size governs how much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can exceed the BDP before packet drops occur</a:t>
            </a:r>
          </a:p>
          <a:p>
            <a:endParaRPr lang="en-US" dirty="0"/>
          </a:p>
          <a:p>
            <a:r>
              <a:rPr lang="en-US" dirty="0"/>
              <a:t>BDP is the ideal desired window size to use the full bottleneck link, without any queueing. </a:t>
            </a:r>
          </a:p>
          <a:p>
            <a:pPr lvl="1"/>
            <a:r>
              <a:rPr lang="en-US" dirty="0"/>
              <a:t>Accommodating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  <a:r>
              <a:rPr lang="en-US" dirty="0"/>
              <a:t>, also the min socket buffer size to use the bottleneck link fully</a:t>
            </a:r>
          </a:p>
        </p:txBody>
      </p:sp>
    </p:spTree>
    <p:extLst>
      <p:ext uri="{BB962C8B-B14F-4D97-AF65-F5344CB8AC3E}">
        <p14:creationId xmlns:p14="http://schemas.microsoft.com/office/powerpoint/2010/main" val="6711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5B3C-A8A5-5A57-D230-0BA72E7F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Reacting Better to Packet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8692B-DA24-6A3F-3590-10F36A3DF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02505" cy="5087302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2581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8" y="3888592"/>
            <a:ext cx="1054823" cy="10997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199324" y="3968674"/>
            <a:ext cx="17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1159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New Reno </a:t>
            </a:r>
            <a:r>
              <a:rPr lang="en-US" sz="4200" dirty="0">
                <a:latin typeface="Helvetica" pitchFamily="2" charset="0"/>
              </a:rPr>
              <a:t>performs additive increase and multiplicative decrease of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algorithms. 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</a:t>
            </a:r>
          </a:p>
        </p:txBody>
      </p:sp>
    </p:spTree>
    <p:extLst>
      <p:ext uri="{BB962C8B-B14F-4D97-AF65-F5344CB8AC3E}">
        <p14:creationId xmlns:p14="http://schemas.microsoft.com/office/powerpoint/2010/main" val="22430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2F45-0AE7-E36D-3CA9-89C37CA3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E946-A282-A617-E481-1A4CCE12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68B8A-E19E-329D-732C-84815AC00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0814-D12B-7156-26AB-BE37FC43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High-speed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4E06-DBFE-B6F5-B773-0AAFA4B8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327" y="3928507"/>
            <a:ext cx="7432999" cy="2766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Transport won’t help if the network has  choke points: e.g., routers</a:t>
            </a:r>
          </a:p>
          <a:p>
            <a:r>
              <a:rPr lang="en-US" dirty="0"/>
              <a:t>How to design high-speed hardware routers?</a:t>
            </a:r>
          </a:p>
          <a:p>
            <a:r>
              <a:rPr lang="en-US" dirty="0"/>
              <a:t>How to design high-speed software routers?</a:t>
            </a:r>
          </a:p>
          <a:p>
            <a:r>
              <a:rPr lang="en-US" dirty="0"/>
              <a:t>Data centers, middleboxes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72201C-2359-EB59-DDC2-2F28BF445594}"/>
              </a:ext>
            </a:extLst>
          </p:cNvPr>
          <p:cNvGrpSpPr/>
          <p:nvPr/>
        </p:nvGrpSpPr>
        <p:grpSpPr>
          <a:xfrm>
            <a:off x="568905" y="1352365"/>
            <a:ext cx="2467688" cy="1610278"/>
            <a:chOff x="6467968" y="1717211"/>
            <a:chExt cx="2467688" cy="1610278"/>
          </a:xfrm>
        </p:grpSpPr>
        <p:pic>
          <p:nvPicPr>
            <p:cNvPr id="4" name="Picture 3" descr="Router Clip Art">
              <a:extLst>
                <a:ext uri="{FF2B5EF4-FFF2-40B4-BE49-F238E27FC236}">
                  <a16:creationId xmlns:a16="http://schemas.microsoft.com/office/drawing/2014/main" id="{6F385C38-E0DA-4A80-B8C7-63DF69840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009" y="2046472"/>
              <a:ext cx="1173576" cy="864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7A8AFA-9A1A-851C-B2DC-1C2095D5C3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7968" y="2801484"/>
              <a:ext cx="526754" cy="4566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1EE824-A30F-5F05-FC05-ECFF879C5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7968" y="1861585"/>
              <a:ext cx="499614" cy="363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017BD9-2607-47D4-CD18-B8FE2B08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0208" y="1717211"/>
              <a:ext cx="669854" cy="267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2DBF20-B14F-76F8-EFCF-5A3441F2F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7348" y="2963559"/>
              <a:ext cx="499614" cy="363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40BE45-F0E6-C00D-0A8E-000B9865F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469" y="2428640"/>
              <a:ext cx="55118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D29D656-43A1-5208-2F62-FD0E2972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49" y="1967874"/>
            <a:ext cx="1392199" cy="1392199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0B7C5DF-2854-5BD3-E262-5DD2F8BAC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164" y="1706809"/>
            <a:ext cx="2470445" cy="174475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696B60F-61CB-87C8-25FF-3CE9043A7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841" y="1615312"/>
            <a:ext cx="2517502" cy="187844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64D0E54-85E5-81DA-E7FB-1B4C4C2A8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334333" y="3183520"/>
            <a:ext cx="880989" cy="620471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BA1FD44C-1737-0CFB-CAAC-98C301E15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6788" y="1864710"/>
            <a:ext cx="1002840" cy="587424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E68AEC8D-8A71-3BF6-9C4E-43B51587FE79}"/>
              </a:ext>
            </a:extLst>
          </p:cNvPr>
          <p:cNvSpPr/>
          <p:nvPr/>
        </p:nvSpPr>
        <p:spPr>
          <a:xfrm>
            <a:off x="7450241" y="1546001"/>
            <a:ext cx="796834" cy="978820"/>
          </a:xfrm>
          <a:custGeom>
            <a:avLst/>
            <a:gdLst>
              <a:gd name="connsiteX0" fmla="*/ 575741 w 575741"/>
              <a:gd name="connsiteY0" fmla="*/ 770709 h 770709"/>
              <a:gd name="connsiteX1" fmla="*/ 353673 w 575741"/>
              <a:gd name="connsiteY1" fmla="*/ 509452 h 770709"/>
              <a:gd name="connsiteX2" fmla="*/ 40164 w 575741"/>
              <a:gd name="connsiteY2" fmla="*/ 287383 h 770709"/>
              <a:gd name="connsiteX3" fmla="*/ 14038 w 575741"/>
              <a:gd name="connsiteY3" fmla="*/ 0 h 7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41" h="770709">
                <a:moveTo>
                  <a:pt x="575741" y="770709"/>
                </a:moveTo>
                <a:cubicBezTo>
                  <a:pt x="509338" y="680357"/>
                  <a:pt x="442936" y="590006"/>
                  <a:pt x="353673" y="509452"/>
                </a:cubicBezTo>
                <a:cubicBezTo>
                  <a:pt x="264410" y="428898"/>
                  <a:pt x="96770" y="372292"/>
                  <a:pt x="40164" y="287383"/>
                </a:cubicBezTo>
                <a:cubicBezTo>
                  <a:pt x="-16442" y="202474"/>
                  <a:pt x="-1202" y="101237"/>
                  <a:pt x="14038" y="0"/>
                </a:cubicBezTo>
              </a:path>
            </a:pathLst>
          </a:custGeom>
          <a:noFill/>
          <a:ln w="127000">
            <a:solidFill>
              <a:schemeClr val="accent6">
                <a:lumMod val="60000"/>
                <a:lumOff val="4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AFF91C-7176-28CE-DCD5-79A8A47764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6588" y="1706263"/>
            <a:ext cx="1254257" cy="1082778"/>
          </a:xfrm>
          <a:prstGeom prst="rect">
            <a:avLst/>
          </a:prstGeom>
        </p:spPr>
      </p:pic>
      <p:pic>
        <p:nvPicPr>
          <p:cNvPr id="25" name="Picture 24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441296A5-47F7-DE3E-DBA4-DA4DFEF053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3231" y="1042089"/>
            <a:ext cx="975228" cy="876220"/>
          </a:xfrm>
          <a:prstGeom prst="rect">
            <a:avLst/>
          </a:prstGeom>
        </p:spPr>
      </p:pic>
      <p:pic>
        <p:nvPicPr>
          <p:cNvPr id="27" name="Picture 26" descr="An aerial view of a highway&#10;&#10;Description automatically generated with medium confidence">
            <a:extLst>
              <a:ext uri="{FF2B5EF4-FFF2-40B4-BE49-F238E27FC236}">
                <a16:creationId xmlns:a16="http://schemas.microsoft.com/office/drawing/2014/main" id="{2CFE0D4F-1CF3-562D-36B4-D37D17E362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5698" y="1801244"/>
            <a:ext cx="2787254" cy="1627756"/>
          </a:xfrm>
          <a:prstGeom prst="rect">
            <a:avLst/>
          </a:prstGeom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2A1D0AD2-A3B4-98FF-07DB-651C4D15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6" y="3407612"/>
            <a:ext cx="860934" cy="114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CFDA1D22-29B6-1820-BD17-D7339FD1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0" y="4611793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5">
            <a:extLst>
              <a:ext uri="{FF2B5EF4-FFF2-40B4-BE49-F238E27FC236}">
                <a16:creationId xmlns:a16="http://schemas.microsoft.com/office/drawing/2014/main" id="{659956F7-6D2C-D9D5-956A-F63DECD64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6" y="5788345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81B93E-3958-2DF5-626C-9427D2B0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80" y="4504974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" name="Picture 19" descr="Router Clip Art">
            <a:extLst>
              <a:ext uri="{FF2B5EF4-FFF2-40B4-BE49-F238E27FC236}">
                <a16:creationId xmlns:a16="http://schemas.microsoft.com/office/drawing/2014/main" id="{83A0411A-58A7-E0C9-A829-D35D3185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11" y="5491223"/>
            <a:ext cx="798186" cy="5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9" descr="Router Clip Art">
            <a:extLst>
              <a:ext uri="{FF2B5EF4-FFF2-40B4-BE49-F238E27FC236}">
                <a16:creationId xmlns:a16="http://schemas.microsoft.com/office/drawing/2014/main" id="{548C57B1-77BA-0450-567C-09DE7856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48" y="4373465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E67CA6-A28E-C651-123A-F2A6DBA53A68}"/>
              </a:ext>
            </a:extLst>
          </p:cNvPr>
          <p:cNvCxnSpPr>
            <a:cxnSpLocks/>
          </p:cNvCxnSpPr>
          <p:nvPr/>
        </p:nvCxnSpPr>
        <p:spPr>
          <a:xfrm>
            <a:off x="1134785" y="4299137"/>
            <a:ext cx="276463" cy="200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6539A26-4611-CF19-CEA4-EC6291CF597E}"/>
              </a:ext>
            </a:extLst>
          </p:cNvPr>
          <p:cNvCxnSpPr>
            <a:cxnSpLocks/>
          </p:cNvCxnSpPr>
          <p:nvPr/>
        </p:nvCxnSpPr>
        <p:spPr>
          <a:xfrm flipV="1">
            <a:off x="1057644" y="4828683"/>
            <a:ext cx="372167" cy="3790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4A3CF-BCE1-6285-9BC7-E886E9B69067}"/>
              </a:ext>
            </a:extLst>
          </p:cNvPr>
          <p:cNvCxnSpPr>
            <a:cxnSpLocks/>
          </p:cNvCxnSpPr>
          <p:nvPr/>
        </p:nvCxnSpPr>
        <p:spPr>
          <a:xfrm flipV="1">
            <a:off x="1018884" y="4873714"/>
            <a:ext cx="470891" cy="12427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D67DD-7AE8-A1A7-CE7D-F03770F750D0}"/>
              </a:ext>
            </a:extLst>
          </p:cNvPr>
          <p:cNvCxnSpPr>
            <a:cxnSpLocks/>
          </p:cNvCxnSpPr>
          <p:nvPr/>
        </p:nvCxnSpPr>
        <p:spPr>
          <a:xfrm flipV="1">
            <a:off x="1034789" y="6004995"/>
            <a:ext cx="376459" cy="42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0F59E4-364A-2140-83FA-6C354C134ECF}"/>
              </a:ext>
            </a:extLst>
          </p:cNvPr>
          <p:cNvCxnSpPr>
            <a:cxnSpLocks/>
          </p:cNvCxnSpPr>
          <p:nvPr/>
        </p:nvCxnSpPr>
        <p:spPr>
          <a:xfrm>
            <a:off x="1057644" y="5257739"/>
            <a:ext cx="344999" cy="4502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628A27-F619-F180-5402-CF254CB82019}"/>
              </a:ext>
            </a:extLst>
          </p:cNvPr>
          <p:cNvCxnSpPr>
            <a:cxnSpLocks/>
          </p:cNvCxnSpPr>
          <p:nvPr/>
        </p:nvCxnSpPr>
        <p:spPr>
          <a:xfrm>
            <a:off x="1142500" y="4398157"/>
            <a:ext cx="316384" cy="12645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6332B5-CCFE-6E98-03FF-6DC4AFD59D1B}"/>
              </a:ext>
            </a:extLst>
          </p:cNvPr>
          <p:cNvCxnSpPr>
            <a:cxnSpLocks/>
          </p:cNvCxnSpPr>
          <p:nvPr/>
        </p:nvCxnSpPr>
        <p:spPr>
          <a:xfrm flipV="1">
            <a:off x="2118285" y="4956630"/>
            <a:ext cx="522040" cy="5490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D30A9C-9B85-D48F-54E7-0A4A94324C08}"/>
              </a:ext>
            </a:extLst>
          </p:cNvPr>
          <p:cNvCxnSpPr>
            <a:cxnSpLocks/>
            <a:stCxn id="55" idx="1"/>
            <a:endCxn id="40" idx="3"/>
          </p:cNvCxnSpPr>
          <p:nvPr/>
        </p:nvCxnSpPr>
        <p:spPr>
          <a:xfrm flipH="1">
            <a:off x="2166850" y="4632908"/>
            <a:ext cx="266683" cy="188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695AFF-FC9B-E238-D0B4-2CF343155C9F}"/>
              </a:ext>
            </a:extLst>
          </p:cNvPr>
          <p:cNvSpPr txBox="1"/>
          <p:nvPr/>
        </p:nvSpPr>
        <p:spPr>
          <a:xfrm>
            <a:off x="1644968" y="6123036"/>
            <a:ext cx="260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Data Center</a:t>
            </a:r>
          </a:p>
        </p:txBody>
      </p:sp>
      <p:pic>
        <p:nvPicPr>
          <p:cNvPr id="54" name="Picture 19" descr="Router Clip Art">
            <a:extLst>
              <a:ext uri="{FF2B5EF4-FFF2-40B4-BE49-F238E27FC236}">
                <a16:creationId xmlns:a16="http://schemas.microsoft.com/office/drawing/2014/main" id="{EA5C75ED-AA49-5DCB-69C3-5ED2D4FF4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96" y="5472375"/>
            <a:ext cx="798186" cy="5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9" descr="Router Clip Art">
            <a:extLst>
              <a:ext uri="{FF2B5EF4-FFF2-40B4-BE49-F238E27FC236}">
                <a16:creationId xmlns:a16="http://schemas.microsoft.com/office/drawing/2014/main" id="{54457CB7-B4F6-DB29-C1A4-E0C6AEE61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33" y="4354617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4FBF7F-4F74-1A6E-0A38-7F1609DFB98E}"/>
              </a:ext>
            </a:extLst>
          </p:cNvPr>
          <p:cNvCxnSpPr>
            <a:cxnSpLocks/>
          </p:cNvCxnSpPr>
          <p:nvPr/>
        </p:nvCxnSpPr>
        <p:spPr>
          <a:xfrm flipH="1" flipV="1">
            <a:off x="2166850" y="4904505"/>
            <a:ext cx="447264" cy="5237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E5721C-DA40-E0D2-002E-BA35DFFD0A5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227997" y="5785198"/>
            <a:ext cx="316866" cy="602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C01161-B760-A7D3-6824-ECD95B97B3A7}"/>
              </a:ext>
            </a:extLst>
          </p:cNvPr>
          <p:cNvCxnSpPr>
            <a:cxnSpLocks/>
          </p:cNvCxnSpPr>
          <p:nvPr/>
        </p:nvCxnSpPr>
        <p:spPr>
          <a:xfrm flipV="1">
            <a:off x="3196582" y="5312786"/>
            <a:ext cx="285582" cy="2194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5083E2-1E37-1413-A9EF-DA7D0C7E8AB7}"/>
              </a:ext>
            </a:extLst>
          </p:cNvPr>
          <p:cNvCxnSpPr>
            <a:cxnSpLocks/>
          </p:cNvCxnSpPr>
          <p:nvPr/>
        </p:nvCxnSpPr>
        <p:spPr>
          <a:xfrm flipH="1" flipV="1">
            <a:off x="3208948" y="4721991"/>
            <a:ext cx="273216" cy="2306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3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E5DAD-4359-2015-9C4B-8A43D1373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2306-489F-2B1B-8A4C-854AE11E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In general, networks give no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487B-4E49-19F4-58CF-4D2C1668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7" y="1825624"/>
            <a:ext cx="11530611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Packets may be lost, corrupted, reordered, on the way to the destination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Best effort </a:t>
            </a:r>
            <a:r>
              <a:rPr lang="en-US" dirty="0"/>
              <a:t>delivery</a:t>
            </a:r>
          </a:p>
          <a:p>
            <a:endParaRPr lang="en-US" dirty="0"/>
          </a:p>
          <a:p>
            <a:r>
              <a:rPr lang="en-US" dirty="0"/>
              <a:t>Advantage: The network becomes very simple to build</a:t>
            </a:r>
          </a:p>
          <a:p>
            <a:pPr lvl="1"/>
            <a:r>
              <a:rPr lang="en-US" dirty="0"/>
              <a:t>Don’t have to make it reliable</a:t>
            </a:r>
          </a:p>
          <a:p>
            <a:pPr lvl="1"/>
            <a:r>
              <a:rPr lang="en-US" dirty="0"/>
              <a:t>Don’t need to implement any performance guarantees</a:t>
            </a:r>
          </a:p>
          <a:p>
            <a:pPr lvl="1"/>
            <a:r>
              <a:rPr lang="en-US" dirty="0"/>
              <a:t>Don’t need to maintain packet ordering</a:t>
            </a:r>
          </a:p>
          <a:p>
            <a:pPr lvl="1"/>
            <a:r>
              <a:rPr lang="en-US" dirty="0"/>
              <a:t>Almost any medium can deliver individual packets</a:t>
            </a:r>
          </a:p>
          <a:p>
            <a:pPr lvl="2"/>
            <a:r>
              <a:rPr lang="en-US" altLang="en-US" sz="2200" dirty="0"/>
              <a:t>Example: RFC 1149: “IP Datagrams over Avian Carriers”</a:t>
            </a:r>
          </a:p>
          <a:p>
            <a:pPr lvl="2"/>
            <a:endParaRPr lang="en-US" altLang="en-US" sz="2200" dirty="0"/>
          </a:p>
          <a:p>
            <a:r>
              <a:rPr lang="en-US" altLang="en-US" dirty="0"/>
              <a:t>Early Internet thrived: easy to engineer, no guarantees to worry about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5" descr="180px-Homing_pigeon">
            <a:extLst>
              <a:ext uri="{FF2B5EF4-FFF2-40B4-BE49-F238E27FC236}">
                <a16:creationId xmlns:a16="http://schemas.microsoft.com/office/drawing/2014/main" id="{E18FEFBD-2976-A0DC-EBCF-F423802F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93" y="2427204"/>
            <a:ext cx="2174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4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C7BED-4B16-B485-A552-B7AF79CE8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5ED4-96BC-4E59-0475-5715AF5C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Providing guarantees for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0FB6-01DA-F6D8-F040-F60F6477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How should endpoints provide guarantees to applications?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Transport </a:t>
            </a:r>
            <a:r>
              <a:rPr lang="en-US" dirty="0"/>
              <a:t>software on the endpoint oversees implementing guarantees on top of an unreliable network</a:t>
            </a:r>
          </a:p>
          <a:p>
            <a:r>
              <a:rPr lang="en-US" dirty="0"/>
              <a:t>Semantics are per “conversation’’ and agnostic to app data</a:t>
            </a:r>
          </a:p>
          <a:p>
            <a:r>
              <a:rPr lang="en-US" dirty="0"/>
              <a:t>Reliable delivery, ordered delivery, fair sharing of resources</a:t>
            </a:r>
          </a:p>
          <a:p>
            <a:r>
              <a:rPr lang="en-US" dirty="0"/>
              <a:t>Two popular transports: </a:t>
            </a:r>
            <a:r>
              <a:rPr lang="en-US" dirty="0">
                <a:solidFill>
                  <a:srgbClr val="C00000"/>
                </a:solidFill>
              </a:rPr>
              <a:t>TCP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UDP</a:t>
            </a:r>
          </a:p>
          <a:p>
            <a:pPr lvl="1"/>
            <a:r>
              <a:rPr lang="en-US" dirty="0"/>
              <a:t>(there are others)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8FD7C76F-6E07-A027-C36C-EF60134D2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7A28D-A8DC-89E8-9997-3251AC3C7B99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F80DD9DF-A89F-2E3B-800A-091BDEF3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A28025-F511-F5BC-94BA-8FF7C47E08D0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D312B44C-5209-5EF7-8E3C-0A7889FB9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AC5F-B1CB-F122-117D-4C45BA652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F6AC-07DD-E5B4-3234-FFF66BA3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Application-OS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DF4A-F084-B5E0-448E-F576B4BB1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4431E-32A8-24D4-7130-BB3D8F97E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924D22-27BD-890D-BF3B-1972ACA970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1706ED0-727D-1FFB-B943-85860D94827A}"/>
              </a:ext>
            </a:extLst>
          </p:cNvPr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3A606B27-D250-F17A-6F6C-B58028D53036}"/>
                </a:ext>
              </a:extLst>
            </p:cNvPr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C20AC1-0DDB-D485-BDAD-7B21AE11FBD6}"/>
                </a:ext>
              </a:extLst>
            </p:cNvPr>
            <p:cNvSpPr txBox="1"/>
            <p:nvPr/>
          </p:nvSpPr>
          <p:spPr>
            <a:xfrm>
              <a:off x="3466508" y="2787861"/>
              <a:ext cx="3371278" cy="98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600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0969F-FF09-2F3B-0491-2857CCCDA93D}"/>
              </a:ext>
            </a:extLst>
          </p:cNvPr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91471-7605-FA22-0403-0A3E3B5B1438}"/>
              </a:ext>
            </a:extLst>
          </p:cNvPr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5">
            <a:extLst>
              <a:ext uri="{FF2B5EF4-FFF2-40B4-BE49-F238E27FC236}">
                <a16:creationId xmlns:a16="http://schemas.microsoft.com/office/drawing/2014/main" id="{5C5F2594-1CA1-9691-C207-E577121C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66DC4-5E8B-E17B-CBC9-A1F819BF6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D5A7B-14BA-7FAB-8EE9-AA464BE86C07}"/>
              </a:ext>
            </a:extLst>
          </p:cNvPr>
          <p:cNvSpPr txBox="1"/>
          <p:nvPr/>
        </p:nvSpPr>
        <p:spPr>
          <a:xfrm>
            <a:off x="8815228" y="1834687"/>
            <a:ext cx="241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Google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F4B503-86E0-5EB7-B92B-EF43B9979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5" y="1947368"/>
            <a:ext cx="7000258" cy="674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0D7764-5E3A-6281-BBB3-DD9C1888DDC1}"/>
              </a:ext>
            </a:extLst>
          </p:cNvPr>
          <p:cNvSpPr txBox="1"/>
          <p:nvPr/>
        </p:nvSpPr>
        <p:spPr>
          <a:xfrm>
            <a:off x="1822831" y="2074188"/>
            <a:ext cx="241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" pitchFamily="2" charset="0"/>
              </a:rPr>
              <a:t>google.com</a:t>
            </a:r>
            <a:endParaRPr lang="en-US" sz="2000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F421F4-32F8-AE95-3B7D-F13F04D7B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0BFB3D-35B8-61CE-2835-92AE367C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7739E6-7134-444C-ADEC-C947F1DDADB1}"/>
              </a:ext>
            </a:extLst>
          </p:cNvPr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50C9E5-8F85-5332-BE30-AC83FE091289}"/>
              </a:ext>
            </a:extLst>
          </p:cNvPr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D03673-7A4F-FD0B-60CA-9DE66F33E0A1}"/>
              </a:ext>
            </a:extLst>
          </p:cNvPr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401968-1668-1A30-85DA-FF594A71C7B8}"/>
              </a:ext>
            </a:extLst>
          </p:cNvPr>
          <p:cNvGrpSpPr/>
          <p:nvPr/>
        </p:nvGrpSpPr>
        <p:grpSpPr>
          <a:xfrm>
            <a:off x="331011" y="2954106"/>
            <a:ext cx="2697939" cy="3545420"/>
            <a:chOff x="472567" y="1985463"/>
            <a:chExt cx="3026956" cy="4512399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D860D4A-C841-7996-CF90-82C8BD7E7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9F1B1FAD-D699-93A6-24FB-AC42225DE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E550F72B-47DA-2241-0D51-D49324F02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E7FB5FCB-79A2-6BE7-EE23-4629FAAA9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456703-06E7-89DB-7476-04D579D84F89}"/>
              </a:ext>
            </a:extLst>
          </p:cNvPr>
          <p:cNvGrpSpPr/>
          <p:nvPr/>
        </p:nvGrpSpPr>
        <p:grpSpPr>
          <a:xfrm>
            <a:off x="8706762" y="2954760"/>
            <a:ext cx="2697939" cy="3545420"/>
            <a:chOff x="472567" y="1985463"/>
            <a:chExt cx="3026956" cy="4512399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C2ED2DBA-DDF6-0DBF-4CD3-7B7D6FD43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C17666FA-7027-0B2F-1574-2EF1525F8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8BC14FA8-2D26-1DF2-C29F-990DB19B4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D0CB4829-1268-0F41-2764-59A45C8EA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93DAE4-9FFE-388D-EAC6-D4F9D0511473}"/>
              </a:ext>
            </a:extLst>
          </p:cNvPr>
          <p:cNvCxnSpPr/>
          <p:nvPr/>
        </p:nvCxnSpPr>
        <p:spPr>
          <a:xfrm>
            <a:off x="3028950" y="3840288"/>
            <a:ext cx="5677812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A71EF9-6D88-C2F2-201E-D86CCE2CC1F6}"/>
              </a:ext>
            </a:extLst>
          </p:cNvPr>
          <p:cNvSpPr txBox="1"/>
          <p:nvPr/>
        </p:nvSpPr>
        <p:spPr>
          <a:xfrm>
            <a:off x="5311489" y="3363045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2D8CD9-9E87-8015-BA46-DC2C0C3C56DF}"/>
              </a:ext>
            </a:extLst>
          </p:cNvPr>
          <p:cNvSpPr txBox="1"/>
          <p:nvPr/>
        </p:nvSpPr>
        <p:spPr>
          <a:xfrm>
            <a:off x="5194233" y="3912757"/>
            <a:ext cx="126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Kernel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E563178B-7C48-1DDF-FBAF-C9782E177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649" y="3268445"/>
            <a:ext cx="1674840" cy="1674840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ABC676D-DFB9-09A5-0813-BCC7C4D2204B}"/>
              </a:ext>
            </a:extLst>
          </p:cNvPr>
          <p:cNvSpPr/>
          <p:nvPr/>
        </p:nvSpPr>
        <p:spPr>
          <a:xfrm>
            <a:off x="6716954" y="3605010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7833A-406D-66C1-EA73-0B13D51715AE}"/>
              </a:ext>
            </a:extLst>
          </p:cNvPr>
          <p:cNvSpPr txBox="1"/>
          <p:nvPr/>
        </p:nvSpPr>
        <p:spPr>
          <a:xfrm>
            <a:off x="4234007" y="5612343"/>
            <a:ext cx="301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Example: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connected </a:t>
            </a:r>
            <a:r>
              <a:rPr lang="en-US" sz="2400" dirty="0">
                <a:latin typeface="Helvetica" pitchFamily="2" charset="0"/>
              </a:rPr>
              <a:t>socket (TCP)</a:t>
            </a:r>
          </a:p>
        </p:txBody>
      </p:sp>
    </p:spTree>
    <p:extLst>
      <p:ext uri="{BB962C8B-B14F-4D97-AF65-F5344CB8AC3E}">
        <p14:creationId xmlns:p14="http://schemas.microsoft.com/office/powerpoint/2010/main" val="350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E150-F894-62FD-AE03-FCB489E18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7F160A-ED5E-2EEF-E6EF-923A0EAF9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A146AF-CEB5-538E-5AE8-5409EFCEF344}"/>
              </a:ext>
            </a:extLst>
          </p:cNvPr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EBC76BB-A6BF-A899-C9D4-31C1D96DD67F}"/>
                </a:ext>
              </a:extLst>
            </p:cNvPr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27C357-E5F8-04D2-95B4-E16724971566}"/>
                </a:ext>
              </a:extLst>
            </p:cNvPr>
            <p:cNvSpPr txBox="1"/>
            <p:nvPr/>
          </p:nvSpPr>
          <p:spPr>
            <a:xfrm>
              <a:off x="3466508" y="2787861"/>
              <a:ext cx="3371278" cy="98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600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880E6-1D6D-63D6-CB05-75D1698441A5}"/>
              </a:ext>
            </a:extLst>
          </p:cNvPr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FB359-6CEF-5F21-6404-651A8A63AFFA}"/>
              </a:ext>
            </a:extLst>
          </p:cNvPr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5">
            <a:extLst>
              <a:ext uri="{FF2B5EF4-FFF2-40B4-BE49-F238E27FC236}">
                <a16:creationId xmlns:a16="http://schemas.microsoft.com/office/drawing/2014/main" id="{141E481D-C3C6-16E5-4C77-CD166968B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87DAE-9843-FA15-1111-4783E4AF6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08ACB-E284-CB15-6E53-FF493FBC8A04}"/>
              </a:ext>
            </a:extLst>
          </p:cNvPr>
          <p:cNvSpPr txBox="1"/>
          <p:nvPr/>
        </p:nvSpPr>
        <p:spPr>
          <a:xfrm>
            <a:off x="8815228" y="1834687"/>
            <a:ext cx="241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Google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C6B6-59C5-0ADE-6B81-9A52555B8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5" y="1947368"/>
            <a:ext cx="7000258" cy="674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42AAEF-C9B2-FB60-DB58-308B089EAB7C}"/>
              </a:ext>
            </a:extLst>
          </p:cNvPr>
          <p:cNvSpPr txBox="1"/>
          <p:nvPr/>
        </p:nvSpPr>
        <p:spPr>
          <a:xfrm>
            <a:off x="1822831" y="2074188"/>
            <a:ext cx="241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" pitchFamily="2" charset="0"/>
              </a:rPr>
              <a:t>google.com</a:t>
            </a:r>
            <a:endParaRPr lang="en-US" sz="2000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8851E6-43B6-D3F5-477F-E75FFBDC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F08A6-C994-9480-6244-E12E95DB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5E0AE-D886-CF6B-C141-89DE47A2E474}"/>
              </a:ext>
            </a:extLst>
          </p:cNvPr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DDEDB9-47FC-3733-A760-137AFDA95008}"/>
              </a:ext>
            </a:extLst>
          </p:cNvPr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32900-C281-8F16-DA14-6B77687ADE3D}"/>
              </a:ext>
            </a:extLst>
          </p:cNvPr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C6B6212-2897-8D69-2188-4027CF3A3D69}"/>
              </a:ext>
            </a:extLst>
          </p:cNvPr>
          <p:cNvSpPr txBox="1">
            <a:spLocks/>
          </p:cNvSpPr>
          <p:nvPr/>
        </p:nvSpPr>
        <p:spPr>
          <a:xfrm>
            <a:off x="1116102" y="3935591"/>
            <a:ext cx="2254671" cy="2701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connect(  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IP</a:t>
            </a:r>
            <a:r>
              <a:rPr lang="en-US" sz="2000" baseline="-25000" dirty="0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port</a:t>
            </a:r>
            <a:r>
              <a:rPr lang="en-US" sz="2000" baseline="-25000" dirty="0" err="1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send()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F42857-AC5D-A0F1-123C-2D457381E4E8}"/>
              </a:ext>
            </a:extLst>
          </p:cNvPr>
          <p:cNvSpPr txBox="1"/>
          <p:nvPr/>
        </p:nvSpPr>
        <p:spPr>
          <a:xfrm>
            <a:off x="8583872" y="2866842"/>
            <a:ext cx="3407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bind(</a:t>
            </a:r>
            <a:r>
              <a:rPr lang="en-US" sz="2000" dirty="0" err="1">
                <a:latin typeface="Courier" pitchFamily="2" charset="0"/>
              </a:rPr>
              <a:t>IPaddr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port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listen()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accept()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</a:p>
        </p:txBody>
      </p:sp>
      <p:grpSp>
        <p:nvGrpSpPr>
          <p:cNvPr id="58" name="Group 37">
            <a:extLst>
              <a:ext uri="{FF2B5EF4-FFF2-40B4-BE49-F238E27FC236}">
                <a16:creationId xmlns:a16="http://schemas.microsoft.com/office/drawing/2014/main" id="{BCC80B1C-FD45-4D7D-9AEB-362EC9EFEA63}"/>
              </a:ext>
            </a:extLst>
          </p:cNvPr>
          <p:cNvGrpSpPr>
            <a:grpSpLocks/>
          </p:cNvGrpSpPr>
          <p:nvPr/>
        </p:nvGrpSpPr>
        <p:grpSpPr bwMode="auto">
          <a:xfrm>
            <a:off x="3234088" y="3210897"/>
            <a:ext cx="1062038" cy="560387"/>
            <a:chOff x="3046" y="1508"/>
            <a:chExt cx="669" cy="353"/>
          </a:xfrm>
        </p:grpSpPr>
        <p:sp>
          <p:nvSpPr>
            <p:cNvPr id="59" name="Oval 38">
              <a:extLst>
                <a:ext uri="{FF2B5EF4-FFF2-40B4-BE49-F238E27FC236}">
                  <a16:creationId xmlns:a16="http://schemas.microsoft.com/office/drawing/2014/main" id="{3040F34C-6C4C-BEC9-39BE-55CBFD50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" name="Text Box 39">
              <a:extLst>
                <a:ext uri="{FF2B5EF4-FFF2-40B4-BE49-F238E27FC236}">
                  <a16:creationId xmlns:a16="http://schemas.microsoft.com/office/drawing/2014/main" id="{82F8E07F-212D-92E2-6780-F114EBC19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531231D2-8364-41B9-3E49-CA5A1AE9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586" y="3771285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grpSp>
        <p:nvGrpSpPr>
          <p:cNvPr id="62" name="Group 37">
            <a:extLst>
              <a:ext uri="{FF2B5EF4-FFF2-40B4-BE49-F238E27FC236}">
                <a16:creationId xmlns:a16="http://schemas.microsoft.com/office/drawing/2014/main" id="{14B18679-161B-991F-79CC-E343DE736391}"/>
              </a:ext>
            </a:extLst>
          </p:cNvPr>
          <p:cNvGrpSpPr>
            <a:grpSpLocks/>
          </p:cNvGrpSpPr>
          <p:nvPr/>
        </p:nvGrpSpPr>
        <p:grpSpPr bwMode="auto">
          <a:xfrm>
            <a:off x="7402771" y="3146950"/>
            <a:ext cx="1062038" cy="560387"/>
            <a:chOff x="3046" y="1508"/>
            <a:chExt cx="669" cy="353"/>
          </a:xfrm>
        </p:grpSpPr>
        <p:sp>
          <p:nvSpPr>
            <p:cNvPr id="63" name="Oval 38">
              <a:extLst>
                <a:ext uri="{FF2B5EF4-FFF2-40B4-BE49-F238E27FC236}">
                  <a16:creationId xmlns:a16="http://schemas.microsoft.com/office/drawing/2014/main" id="{686E8E34-AC56-8BD0-D481-0DE45A7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" name="Text Box 39">
              <a:extLst>
                <a:ext uri="{FF2B5EF4-FFF2-40B4-BE49-F238E27FC236}">
                  <a16:creationId xmlns:a16="http://schemas.microsoft.com/office/drawing/2014/main" id="{494FFBBA-D1DC-02FF-449B-0D001F564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65" name="Rectangle 40">
            <a:extLst>
              <a:ext uri="{FF2B5EF4-FFF2-40B4-BE49-F238E27FC236}">
                <a16:creationId xmlns:a16="http://schemas.microsoft.com/office/drawing/2014/main" id="{BE0F3E11-4B2A-69BB-35A5-86D65D671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27" y="3688010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pic>
        <p:nvPicPr>
          <p:cNvPr id="66" name="Picture 65" descr="Cars driving through a tunnel&#10;&#10;Description automatically generated with medium confidence">
            <a:extLst>
              <a:ext uri="{FF2B5EF4-FFF2-40B4-BE49-F238E27FC236}">
                <a16:creationId xmlns:a16="http://schemas.microsoft.com/office/drawing/2014/main" id="{61158F56-AF41-BC63-6BF3-91E7ACA2A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541" y="2748692"/>
            <a:ext cx="1917075" cy="1431739"/>
          </a:xfrm>
          <a:prstGeom prst="rect">
            <a:avLst/>
          </a:prstGeom>
        </p:spPr>
      </p:pic>
      <p:pic>
        <p:nvPicPr>
          <p:cNvPr id="67" name="Picture 66" descr="Shape&#10;&#10;Description automatically generated">
            <a:extLst>
              <a:ext uri="{FF2B5EF4-FFF2-40B4-BE49-F238E27FC236}">
                <a16:creationId xmlns:a16="http://schemas.microsoft.com/office/drawing/2014/main" id="{7B957943-87EF-19CB-1E08-1B6C7E4F6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8632" y="4380162"/>
            <a:ext cx="825651" cy="825651"/>
          </a:xfrm>
          <a:prstGeom prst="rect">
            <a:avLst/>
          </a:prstGeom>
        </p:spPr>
      </p:pic>
      <p:sp>
        <p:nvSpPr>
          <p:cNvPr id="68" name="Can 67">
            <a:extLst>
              <a:ext uri="{FF2B5EF4-FFF2-40B4-BE49-F238E27FC236}">
                <a16:creationId xmlns:a16="http://schemas.microsoft.com/office/drawing/2014/main" id="{3F923762-D10D-0C11-C4F9-210F930F5404}"/>
              </a:ext>
            </a:extLst>
          </p:cNvPr>
          <p:cNvSpPr/>
          <p:nvPr/>
        </p:nvSpPr>
        <p:spPr>
          <a:xfrm rot="5400000">
            <a:off x="5666022" y="3748918"/>
            <a:ext cx="560387" cy="3119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DC1499-687B-B7A5-5F75-2D5BB6B50186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8030346" y="4016622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A picture containing toy&#10;&#10;Description automatically generated">
            <a:extLst>
              <a:ext uri="{FF2B5EF4-FFF2-40B4-BE49-F238E27FC236}">
                <a16:creationId xmlns:a16="http://schemas.microsoft.com/office/drawing/2014/main" id="{2A2B71ED-0EFF-F6F0-3733-ADC23064FA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357140" y="4623842"/>
            <a:ext cx="825651" cy="825651"/>
          </a:xfrm>
          <a:prstGeom prst="rect">
            <a:avLst/>
          </a:prstGeom>
        </p:spPr>
      </p:pic>
      <p:pic>
        <p:nvPicPr>
          <p:cNvPr id="71" name="Picture 70" descr="Shape&#10;&#10;Description automatically generated">
            <a:extLst>
              <a:ext uri="{FF2B5EF4-FFF2-40B4-BE49-F238E27FC236}">
                <a16:creationId xmlns:a16="http://schemas.microsoft.com/office/drawing/2014/main" id="{9457A7DE-93CB-1B28-CA7B-BB62F9E54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2589" y="4524353"/>
            <a:ext cx="825651" cy="825651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16D1378-A176-E5A8-2EF9-1423E39BAE82}"/>
              </a:ext>
            </a:extLst>
          </p:cNvPr>
          <p:cNvCxnSpPr>
            <a:cxnSpLocks/>
          </p:cNvCxnSpPr>
          <p:nvPr/>
        </p:nvCxnSpPr>
        <p:spPr>
          <a:xfrm flipH="1">
            <a:off x="3819882" y="4099897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CAD8869A-F622-11DF-51A2-0C3704396D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3561" y="5583446"/>
            <a:ext cx="723092" cy="96412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C84E207-E9DB-65DA-1296-4CAC580EA59A}"/>
              </a:ext>
            </a:extLst>
          </p:cNvPr>
          <p:cNvSpPr txBox="1"/>
          <p:nvPr/>
        </p:nvSpPr>
        <p:spPr>
          <a:xfrm>
            <a:off x="1763642" y="3771911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A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DAD8C6-3573-B3EC-0015-0A2C6F400ECF}"/>
              </a:ext>
            </a:extLst>
          </p:cNvPr>
          <p:cNvSpPr txBox="1"/>
          <p:nvPr/>
        </p:nvSpPr>
        <p:spPr>
          <a:xfrm>
            <a:off x="8623278" y="3427144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B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B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84181-16DE-7071-EDA1-77AC5F0F8CE3}"/>
              </a:ext>
            </a:extLst>
          </p:cNvPr>
          <p:cNvSpPr txBox="1"/>
          <p:nvPr/>
        </p:nvSpPr>
        <p:spPr>
          <a:xfrm>
            <a:off x="526601" y="2916117"/>
            <a:ext cx="95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TCP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3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06068 -0.09352 L 0.29193 -0.10255 L 0.34284 -0.10047 L 0.36967 -0.02431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8" grpId="0" animBg="1"/>
      <p:bldP spid="74" grpId="0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2048</Words>
  <Application>Microsoft Macintosh PowerPoint</Application>
  <PresentationFormat>Widescreen</PresentationFormat>
  <Paragraphs>393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Consolas</vt:lpstr>
      <vt:lpstr>Courier</vt:lpstr>
      <vt:lpstr>Helvetica</vt:lpstr>
      <vt:lpstr>Tahoma</vt:lpstr>
      <vt:lpstr>Times New Roman</vt:lpstr>
      <vt:lpstr>Wingdings</vt:lpstr>
      <vt:lpstr>ZapfDingbats</vt:lpstr>
      <vt:lpstr>Office Theme</vt:lpstr>
      <vt:lpstr>PowerPoint Presentation</vt:lpstr>
      <vt:lpstr>Some fundamental problems</vt:lpstr>
      <vt:lpstr>Problems so far</vt:lpstr>
      <vt:lpstr>(2) High-speed data plane</vt:lpstr>
      <vt:lpstr>In general, networks give no guarantees</vt:lpstr>
      <vt:lpstr>(3) Providing guarantees for applications</vt:lpstr>
      <vt:lpstr>Application-OS interface</vt:lpstr>
      <vt:lpstr>PowerPoint Presentation</vt:lpstr>
      <vt:lpstr>PowerPoint Presentation</vt:lpstr>
      <vt:lpstr>Sample code</vt:lpstr>
      <vt:lpstr>What does transport do?</vt:lpstr>
      <vt:lpstr>(3.1) App Context</vt:lpstr>
      <vt:lpstr>TCP sockets of different types</vt:lpstr>
      <vt:lpstr>(3.2) Reliability: Stop and Wait. 3 Ideas</vt:lpstr>
      <vt:lpstr>PowerPoint Presentation</vt:lpstr>
      <vt:lpstr>Pipelined reliability</vt:lpstr>
      <vt:lpstr>We want to increase throughput, but …</vt:lpstr>
      <vt:lpstr>(3.3) Flow Control</vt:lpstr>
      <vt:lpstr>(3.4) Congestion control</vt:lpstr>
      <vt:lpstr>PowerPoint Presentation</vt:lpstr>
      <vt:lpstr>Finding the right congestion window</vt:lpstr>
      <vt:lpstr>Quickly finding a rate: TCP slow start</vt:lpstr>
      <vt:lpstr>Behavior of slow start</vt:lpstr>
      <vt:lpstr>Slow start has problems</vt:lpstr>
      <vt:lpstr>TCP New Reno: Additive Increase</vt:lpstr>
      <vt:lpstr>TCP New Reno: Additive increase</vt:lpstr>
      <vt:lpstr>Behavior of Additive Increase</vt:lpstr>
      <vt:lpstr>Sample code</vt:lpstr>
      <vt:lpstr>Bandwidth-Delay Product</vt:lpstr>
      <vt:lpstr>Steady state cwnd for a single flow</vt:lpstr>
      <vt:lpstr>The Bandwidth-Delay Product</vt:lpstr>
      <vt:lpstr>The Bandwidth-Delay Product</vt:lpstr>
      <vt:lpstr>Router buffers and the max cwnd</vt:lpstr>
      <vt:lpstr>BDP is a crucial value for a flow</vt:lpstr>
      <vt:lpstr>Detecting and Reacting Better to Packet Loss</vt:lpstr>
      <vt:lpstr>Can we detect loss earlier than RTO?</vt:lpstr>
      <vt:lpstr>Additive Increase/Multiplicative Decrease</vt:lpstr>
      <vt:lpstr>PowerPoint Presentation</vt:lpstr>
      <vt:lpstr>Sample code and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1496</cp:revision>
  <dcterms:created xsi:type="dcterms:W3CDTF">2018-09-05T17:47:04Z</dcterms:created>
  <dcterms:modified xsi:type="dcterms:W3CDTF">2024-01-31T03:34:32Z</dcterms:modified>
</cp:coreProperties>
</file>