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607" r:id="rId2"/>
    <p:sldId id="876" r:id="rId3"/>
    <p:sldId id="893" r:id="rId4"/>
    <p:sldId id="884" r:id="rId5"/>
    <p:sldId id="846" r:id="rId6"/>
    <p:sldId id="889" r:id="rId7"/>
    <p:sldId id="849" r:id="rId8"/>
    <p:sldId id="890" r:id="rId9"/>
    <p:sldId id="892" r:id="rId10"/>
    <p:sldId id="885" r:id="rId11"/>
    <p:sldId id="413" r:id="rId12"/>
    <p:sldId id="309" r:id="rId13"/>
    <p:sldId id="850" r:id="rId14"/>
    <p:sldId id="897" r:id="rId15"/>
    <p:sldId id="895" r:id="rId16"/>
    <p:sldId id="854" r:id="rId17"/>
    <p:sldId id="894" r:id="rId18"/>
    <p:sldId id="515" r:id="rId19"/>
    <p:sldId id="514" r:id="rId20"/>
    <p:sldId id="516" r:id="rId21"/>
    <p:sldId id="517" r:id="rId22"/>
    <p:sldId id="896" r:id="rId23"/>
    <p:sldId id="855" r:id="rId24"/>
    <p:sldId id="518" r:id="rId25"/>
    <p:sldId id="520" r:id="rId26"/>
    <p:sldId id="521" r:id="rId27"/>
    <p:sldId id="898" r:id="rId28"/>
    <p:sldId id="856" r:id="rId29"/>
    <p:sldId id="899" r:id="rId30"/>
    <p:sldId id="900" r:id="rId31"/>
    <p:sldId id="901" r:id="rId32"/>
    <p:sldId id="9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0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50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559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90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90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631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7600" y="1219200"/>
            <a:ext cx="9042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10993D81-03C1-4EBB-967F-103C6865E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1" y="6629400"/>
            <a:ext cx="1225551" cy="230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01A69-262E-462E-8A30-EB73001053B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346716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Quality of Service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18,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A03C-99E3-A84A-A9A7-78542BB2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for QoS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6C84B-D1A9-E343-BFBE-55179DB6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Shaping and policing</a:t>
            </a:r>
          </a:p>
        </p:txBody>
      </p:sp>
    </p:spTree>
    <p:extLst>
      <p:ext uri="{BB962C8B-B14F-4D97-AF65-F5344CB8AC3E}">
        <p14:creationId xmlns:p14="http://schemas.microsoft.com/office/powerpoint/2010/main" val="423708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packet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Significantly influences how packets are treated regardless of the endpoint transport</a:t>
            </a:r>
          </a:p>
          <a:p>
            <a:pPr lvl="1"/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Quality of Service (QoS)</a:t>
            </a:r>
            <a:r>
              <a:rPr lang="en-US" dirty="0"/>
              <a:t> within large networks</a:t>
            </a:r>
          </a:p>
          <a:p>
            <a:pPr lvl="1"/>
            <a:r>
              <a:rPr lang="en-US" dirty="0"/>
              <a:t>Implications for </a:t>
            </a:r>
            <a:r>
              <a:rPr lang="en-US" dirty="0">
                <a:solidFill>
                  <a:srgbClr val="C00000"/>
                </a:solidFill>
              </a:rPr>
              <a:t>net neutrality </a:t>
            </a:r>
            <a:r>
              <a:rPr lang="en-US" dirty="0"/>
              <a:t>debates</a:t>
            </a:r>
          </a:p>
          <a:p>
            <a:endParaRPr lang="en-US" dirty="0"/>
          </a:p>
          <a:p>
            <a:r>
              <a:rPr lang="en-US" dirty="0"/>
              <a:t>Intellectually interesting, foundational problem that a network solves</a:t>
            </a:r>
          </a:p>
          <a:p>
            <a:pPr lvl="1"/>
            <a:r>
              <a:rPr lang="en-US" dirty="0"/>
              <a:t>Classic Demers et al paper on scheduling (WFQ) has </a:t>
            </a:r>
            <a:r>
              <a:rPr lang="en-US" dirty="0">
                <a:solidFill>
                  <a:srgbClr val="C00000"/>
                </a:solidFill>
              </a:rPr>
              <a:t>~ 1500 </a:t>
            </a:r>
            <a:r>
              <a:rPr lang="en-US" dirty="0"/>
              <a:t>citations</a:t>
            </a:r>
          </a:p>
          <a:p>
            <a:pPr lvl="1"/>
            <a:r>
              <a:rPr lang="en-US" dirty="0"/>
              <a:t>Important connections to other literature (e.g., job scheduling)</a:t>
            </a:r>
          </a:p>
          <a:p>
            <a:endParaRPr lang="en-US" dirty="0"/>
          </a:p>
          <a:p>
            <a:r>
              <a:rPr lang="en-US" dirty="0"/>
              <a:t>Scheduling algorithms influence many daily life decisions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2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vs.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packets </a:t>
            </a:r>
            <a:r>
              <a:rPr lang="en-US" dirty="0">
                <a:solidFill>
                  <a:srgbClr val="C00000"/>
                </a:solidFill>
              </a:rPr>
              <a:t>enter</a:t>
            </a:r>
            <a:r>
              <a:rPr lang="en-US" dirty="0"/>
              <a:t> vs. how packets </a:t>
            </a:r>
            <a:r>
              <a:rPr lang="en-US" dirty="0">
                <a:solidFill>
                  <a:srgbClr val="C00000"/>
                </a:solidFill>
              </a:rPr>
              <a:t>leave</a:t>
            </a:r>
            <a:r>
              <a:rPr lang="en-US" dirty="0"/>
              <a:t> the switch buffer</a:t>
            </a:r>
          </a:p>
          <a:p>
            <a:pPr lvl="1"/>
            <a:r>
              <a:rPr lang="en-US" sz="2600" dirty="0"/>
              <a:t>Common architecture: </a:t>
            </a:r>
            <a:r>
              <a:rPr lang="en-US" sz="2600" dirty="0">
                <a:solidFill>
                  <a:srgbClr val="C00000"/>
                </a:solidFill>
              </a:rPr>
              <a:t>shared-buffer switches,</a:t>
            </a:r>
            <a:r>
              <a:rPr lang="en-US" sz="2600" dirty="0"/>
              <a:t> where buffer memory is shared between different output ports</a:t>
            </a:r>
          </a:p>
          <a:p>
            <a:pPr lvl="1"/>
            <a:r>
              <a:rPr lang="en-US" sz="2600" dirty="0"/>
              <a:t>Typical buffer management strategy: tail-drop</a:t>
            </a:r>
          </a:p>
          <a:p>
            <a:endParaRPr lang="en-US" dirty="0"/>
          </a:p>
          <a:p>
            <a:r>
              <a:rPr lang="en-US" dirty="0"/>
              <a:t>How should buffer memory be partitioned across ports?</a:t>
            </a:r>
          </a:p>
          <a:p>
            <a:r>
              <a:rPr lang="en-US" dirty="0"/>
              <a:t>Static partitioning?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: even if port 1 has nothing to send, might drop port 2</a:t>
            </a:r>
            <a:endParaRPr lang="en-US" dirty="0"/>
          </a:p>
          <a:p>
            <a:r>
              <a:rPr lang="en-US" dirty="0"/>
              <a:t>Also want </a:t>
            </a:r>
            <a:r>
              <a:rPr lang="en-US" dirty="0">
                <a:solidFill>
                  <a:srgbClr val="C00000"/>
                </a:solidFill>
              </a:rPr>
              <a:t>fair sharing </a:t>
            </a:r>
            <a:r>
              <a:rPr lang="en-US" dirty="0"/>
              <a:t>of buffer</a:t>
            </a:r>
          </a:p>
          <a:p>
            <a:pPr lvl="1"/>
            <a:r>
              <a:rPr lang="en-US" sz="2800" dirty="0"/>
              <a:t>If output port 1 is congested, why should port 2 traffic suffer?</a:t>
            </a:r>
          </a:p>
          <a:p>
            <a:endParaRPr lang="en-US" dirty="0"/>
          </a:p>
          <a:p>
            <a:r>
              <a:rPr lang="en-US" dirty="0"/>
              <a:t>State of the art: </a:t>
            </a:r>
            <a:r>
              <a:rPr lang="en-US" dirty="0">
                <a:solidFill>
                  <a:srgbClr val="C00000"/>
                </a:solidFill>
              </a:rPr>
              <a:t>demand-aware buffer sharing </a:t>
            </a:r>
            <a:r>
              <a:rPr lang="en-US" dirty="0" err="1">
                <a:solidFill>
                  <a:srgbClr val="C00000"/>
                </a:solidFill>
              </a:rPr>
              <a:t>algos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75323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1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180" y="1612168"/>
            <a:ext cx="10313639" cy="517267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Choose next queued packet to send on outgoing link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Common scheduling disciplines</a:t>
            </a:r>
          </a:p>
          <a:p>
            <a:pPr lvl="1">
              <a:defRPr/>
            </a:pPr>
            <a:r>
              <a:rPr lang="en-US" sz="2800" dirty="0"/>
              <a:t>first come first served (FIFO)</a:t>
            </a:r>
          </a:p>
          <a:p>
            <a:pPr lvl="1">
              <a:defRPr/>
            </a:pPr>
            <a:r>
              <a:rPr lang="en-US" sz="2800" dirty="0"/>
              <a:t>simple multi-class priority</a:t>
            </a:r>
          </a:p>
          <a:p>
            <a:pPr lvl="1">
              <a:defRPr/>
            </a:pPr>
            <a:r>
              <a:rPr lang="en-US" sz="2800" dirty="0"/>
              <a:t>round robin</a:t>
            </a:r>
          </a:p>
          <a:p>
            <a:pPr lvl="1">
              <a:defRPr/>
            </a:pPr>
            <a:r>
              <a:rPr lang="en-US" sz="2800" dirty="0"/>
              <a:t>weighted fair queueing (WFQ)</a:t>
            </a:r>
          </a:p>
          <a:p>
            <a:pPr lvl="1">
              <a:defRPr/>
            </a:pPr>
            <a:r>
              <a:rPr lang="en-US" sz="2800" dirty="0"/>
              <a:t>Rate limiting</a:t>
            </a:r>
          </a:p>
          <a:p>
            <a:pPr lvl="1">
              <a:defRPr/>
            </a:pPr>
            <a:endParaRPr lang="en-US" sz="2800" dirty="0"/>
          </a:p>
          <a:p>
            <a:pPr>
              <a:defRPr/>
            </a:pPr>
            <a:r>
              <a:rPr lang="en-US" sz="3200" dirty="0"/>
              <a:t>All but first are work-conserving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3D2996-02F1-D344-8480-354596B47068}"/>
              </a:ext>
            </a:extLst>
          </p:cNvPr>
          <p:cNvGrpSpPr/>
          <p:nvPr/>
        </p:nvGrpSpPr>
        <p:grpSpPr>
          <a:xfrm>
            <a:off x="7150203" y="2383017"/>
            <a:ext cx="4235450" cy="1123950"/>
            <a:chOff x="1145528" y="2732467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2385365" y="2761042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3412478" y="2732467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1145528" y="3043617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2128190" y="3327779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1286815" y="3088067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4245915" y="3029329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4337990" y="3137279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3328340" y="3332542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3325165" y="3043617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4887F-9574-0444-9FB7-C8D047F0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Packet scheduling </a:t>
            </a:r>
            <a:r>
              <a:rPr lang="en-US" dirty="0"/>
              <a:t>for QoS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808065-CFEC-EF4D-A668-05CA60E7AB78}"/>
              </a:ext>
            </a:extLst>
          </p:cNvPr>
          <p:cNvGrpSpPr/>
          <p:nvPr/>
        </p:nvGrpSpPr>
        <p:grpSpPr>
          <a:xfrm>
            <a:off x="7132132" y="4123597"/>
            <a:ext cx="4441592" cy="2071210"/>
            <a:chOff x="6610039" y="2270505"/>
            <a:chExt cx="4441592" cy="2071210"/>
          </a:xfrm>
        </p:grpSpPr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A75CBAF4-8759-AB49-B923-731375E52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31761" y="2270505"/>
              <a:ext cx="939800" cy="565150"/>
              <a:chOff x="1670312" y="2562997"/>
              <a:chExt cx="940317" cy="56521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3771288-2B7C-D84B-A736-E948B98DB4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993D326-7B0B-1444-9792-47603F31A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064265-AD01-6749-8275-7CD23FB06C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E393A67-569B-FD43-9D85-99A6B6084D6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532FF97-BAF4-8047-ACD9-2EC955C78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6E3C91A-776A-EC42-8807-56C49AE5C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3EF7D5E-C8DB-8247-B7E3-AC05AEBE6E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947DD869-D621-7A49-9158-57CA887C7A5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2F54FF2-51AE-4440-BBE0-39A4E4E6445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DA7F6D-BAA4-C447-8FEE-51C57157A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40" name="Group 25">
              <a:extLst>
                <a:ext uri="{FF2B5EF4-FFF2-40B4-BE49-F238E27FC236}">
                  <a16:creationId xmlns:a16="http://schemas.microsoft.com/office/drawing/2014/main" id="{66643CA5-4B9D-CC41-A39F-51F41612E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26137" y="3024566"/>
              <a:ext cx="939800" cy="565150"/>
              <a:chOff x="1670312" y="2562997"/>
              <a:chExt cx="940317" cy="5652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127F68A-9679-4244-8249-438803112F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9D1EF7BC-E633-3B40-8757-402951259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FA56101B-9492-E54F-983E-BB21EB0B13E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BA38AAE-A96A-0148-91F9-C9CB3B62038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79F277-115B-1345-89BC-A16669B2B26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BA36F11-95D1-3644-8F24-3832AE2E534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0BF0CE7-9129-7A4D-B254-BDF344B77C9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BB51D6A8-8A72-DC4D-A1D6-84DEA6C4140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F5B3C05-06B5-D34F-ABD4-A9267D4EDA7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BEC0C3-5F72-F849-9F63-E60C9F456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1" name="Group 25">
              <a:extLst>
                <a:ext uri="{FF2B5EF4-FFF2-40B4-BE49-F238E27FC236}">
                  <a16:creationId xmlns:a16="http://schemas.microsoft.com/office/drawing/2014/main" id="{DC7A66F6-A07D-E94D-A8DC-02CF04723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3701" y="3776565"/>
              <a:ext cx="939800" cy="565150"/>
              <a:chOff x="1670312" y="2562997"/>
              <a:chExt cx="940317" cy="56521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4167623F-38B2-1C43-A18D-EAF19D022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8976BB9-5809-0143-A4FE-08208A9CA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CAFF88C-1D7E-7D40-B9A4-8FFAC81D84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42322C2-DCA6-8F40-8544-02BC7B730F3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446849A-A676-C946-89AB-B6E278A671D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57AA50D-79FB-E44E-BEAA-D7877C398DC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B5D9624-B5B0-3E40-A8C7-62D6AF6A89C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4554B44-E1D3-2647-903C-B36EB5144F9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6731A5E-C956-1D49-B5BC-3EE847DA68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693B695-F5A1-4142-AD45-7287530C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2" name="Oval 27">
              <a:extLst>
                <a:ext uri="{FF2B5EF4-FFF2-40B4-BE49-F238E27FC236}">
                  <a16:creationId xmlns:a16="http://schemas.microsoft.com/office/drawing/2014/main" id="{ED16A4FE-7972-3E46-819F-0DF80B60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8411" y="2623406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63" name="TextBox 23">
              <a:extLst>
                <a:ext uri="{FF2B5EF4-FFF2-40B4-BE49-F238E27FC236}">
                  <a16:creationId xmlns:a16="http://schemas.microsoft.com/office/drawing/2014/main" id="{3FFCF0DE-042F-3241-AEF1-2A4C09ED9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4273" y="3223481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7AEC4D-8A6C-8140-B002-522DEDBB94C9}"/>
                </a:ext>
              </a:extLst>
            </p:cNvPr>
            <p:cNvCxnSpPr>
              <a:cxnSpLocks/>
            </p:cNvCxnSpPr>
            <p:nvPr/>
          </p:nvCxnSpPr>
          <p:spPr>
            <a:xfrm>
              <a:off x="8736242" y="2464904"/>
              <a:ext cx="636358" cy="3674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8271A4-205A-7F47-A847-7E1C0278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159" y="3349210"/>
              <a:ext cx="563313" cy="6745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105E627-2F43-7D4C-BCB2-088175CDA5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5113" y="3088067"/>
              <a:ext cx="710121" cy="1005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F28BAC2-436F-7740-9070-4DA4F6373742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307" y="2937681"/>
              <a:ext cx="663324" cy="5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3">
              <a:extLst>
                <a:ext uri="{FF2B5EF4-FFF2-40B4-BE49-F238E27FC236}">
                  <a16:creationId xmlns:a16="http://schemas.microsoft.com/office/drawing/2014/main" id="{8855D92E-C86F-274F-A1E4-87D9D358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736" y="2355345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1</a:t>
              </a:r>
            </a:p>
          </p:txBody>
        </p:sp>
        <p:sp>
          <p:nvSpPr>
            <p:cNvPr id="75" name="TextBox 23">
              <a:extLst>
                <a:ext uri="{FF2B5EF4-FFF2-40B4-BE49-F238E27FC236}">
                  <a16:creationId xmlns:a16="http://schemas.microsoft.com/office/drawing/2014/main" id="{B4623365-4A2D-FD48-BFB9-F1088C2B6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3754" y="3112750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2</a:t>
              </a:r>
            </a:p>
          </p:txBody>
        </p:sp>
        <p:sp>
          <p:nvSpPr>
            <p:cNvPr id="76" name="TextBox 23">
              <a:extLst>
                <a:ext uri="{FF2B5EF4-FFF2-40B4-BE49-F238E27FC236}">
                  <a16:creationId xmlns:a16="http://schemas.microsoft.com/office/drawing/2014/main" id="{11E6F330-9054-9C4D-BCA9-5122865B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039" y="3870155"/>
              <a:ext cx="78258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Class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828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cars from two lanes on a congested freeway take turns to merge into one lane, what scheduling discipline is being implemented? </a:t>
            </a:r>
          </a:p>
          <a:p>
            <a:pPr lvl="1"/>
            <a:r>
              <a:rPr lang="en-US" sz="2800" dirty="0"/>
              <a:t>(a) priority-queueing</a:t>
            </a:r>
          </a:p>
          <a:p>
            <a:pPr lvl="1"/>
            <a:r>
              <a:rPr lang="en-US" sz="2800" dirty="0"/>
              <a:t>(b) weighted fair queueing</a:t>
            </a:r>
          </a:p>
          <a:p>
            <a:pPr lvl="1"/>
            <a:r>
              <a:rPr lang="en-US" sz="2800" dirty="0"/>
              <a:t>(c) rate limiting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845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7A52-3AC7-B24D-94DF-AE64BA0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by Rate Limits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A216-87A1-5941-B8E4-71D6129F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2" y="1339848"/>
            <a:ext cx="10314582" cy="551815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commonly used terms: 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sz="2000" dirty="0"/>
              <a:t>crucial question: </a:t>
            </a:r>
            <a:r>
              <a:rPr lang="en-US" sz="2000" dirty="0">
                <a:solidFill>
                  <a:srgbClr val="C00000"/>
                </a:solidFill>
              </a:rPr>
              <a:t>what is the interval length?</a:t>
            </a:r>
            <a:r>
              <a:rPr lang="en-US" sz="2000" dirty="0"/>
              <a:t> 100 packets per sec or 6000 packets per min have same average! Instantaneous behaviors of the two may look very different.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4D658-7621-A740-BA1A-57449342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Isolation through Rate Limiting</a:t>
            </a:r>
          </a:p>
        </p:txBody>
      </p:sp>
    </p:spTree>
    <p:extLst>
      <p:ext uri="{BB962C8B-B14F-4D97-AF65-F5344CB8AC3E}">
        <p14:creationId xmlns:p14="http://schemas.microsoft.com/office/powerpoint/2010/main" val="43754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B1BD-D086-5E48-B6CB-D6BE940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68A-8939-8C44-8708-1D351605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95A4-D8D4-D24D-BFF5-CA981862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825625"/>
            <a:ext cx="11359057" cy="37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5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>
            <a:extLst>
              <a:ext uri="{FF2B5EF4-FFF2-40B4-BE49-F238E27FC236}">
                <a16:creationId xmlns:a16="http://schemas.microsoft.com/office/drawing/2014/main" id="{F3FDF1CD-C8BE-4925-9E14-AD7F4AF3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9330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Mechanism (1): Leaky Bucket Shaper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60985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5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74332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47851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leaving leaky bucket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160020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731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2373887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be generated in a </a:t>
            </a:r>
            <a:r>
              <a:rPr lang="en-US" altLang="en-US" dirty="0" err="1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manner, but after they pass through the leaky bucket, they enter the network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pPr lvl="1"/>
            <a:r>
              <a:rPr lang="en-US" altLang="en-US" dirty="0"/>
              <a:t>The “bucket” buffers packets up to a certain point</a:t>
            </a:r>
          </a:p>
          <a:p>
            <a:pPr lvl="1"/>
            <a:r>
              <a:rPr lang="en-US" altLang="en-US" dirty="0"/>
              <a:t>If the bucket is full, packets are dropped.</a:t>
            </a:r>
          </a:p>
          <a:p>
            <a:r>
              <a:rPr lang="en-US" altLang="en-US" dirty="0"/>
              <a:t>May be used in conjunction with resource reservation to police the host’s resource use</a:t>
            </a:r>
          </a:p>
          <a:p>
            <a:pPr lvl="1"/>
            <a:r>
              <a:rPr lang="en-US" altLang="en-US" dirty="0"/>
              <a:t>E.g., at the host-network interface, allow packets into the network at a constant rate</a:t>
            </a:r>
          </a:p>
          <a:p>
            <a:r>
              <a:rPr lang="en-US" altLang="en-US" dirty="0"/>
              <a:t>May be used in the core of a network to limit bandwidth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 (1): 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on Tuesday at 10 PM</a:t>
            </a:r>
          </a:p>
          <a:p>
            <a:pPr lvl="1"/>
            <a:r>
              <a:rPr lang="en-US" dirty="0"/>
              <a:t>Covers lectures 17 and 18</a:t>
            </a:r>
          </a:p>
          <a:p>
            <a:endParaRPr lang="en-US" dirty="0"/>
          </a:p>
          <a:p>
            <a:r>
              <a:rPr lang="en-US" dirty="0"/>
              <a:t>Project 2 due later today</a:t>
            </a:r>
          </a:p>
          <a:p>
            <a:endParaRPr lang="en-US" dirty="0"/>
          </a:p>
          <a:p>
            <a:r>
              <a:rPr lang="en-US" dirty="0"/>
              <a:t>Project 3 will go out this weekend</a:t>
            </a:r>
          </a:p>
          <a:p>
            <a:pPr lvl="1"/>
            <a:r>
              <a:rPr lang="en-US" dirty="0"/>
              <a:t>Start early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8F327D3-7782-4CBB-A4EE-B60425E7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Shaping traffic with leaky buckets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4FCE3EB-891A-4BC1-9C47-81F5CB5A1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10785953" cy="4667250"/>
          </a:xfrm>
          <a:noFill/>
        </p:spPr>
        <p:txBody>
          <a:bodyPr/>
          <a:lstStyle/>
          <a:p>
            <a:r>
              <a:rPr lang="en-US" altLang="en-US" dirty="0"/>
              <a:t>The leaky bucket is a </a:t>
            </a:r>
            <a:r>
              <a:rPr lang="en-US" altLang="en-US" dirty="0">
                <a:solidFill>
                  <a:srgbClr val="C00000"/>
                </a:solidFill>
              </a:rPr>
              <a:t>traffic shaper</a:t>
            </a:r>
            <a:r>
              <a:rPr lang="en-US" altLang="en-US" dirty="0"/>
              <a:t>:  It changes the downstream arrival times &amp; characteristics of packets passing through it</a:t>
            </a:r>
          </a:p>
          <a:p>
            <a:r>
              <a:rPr lang="en-US" altLang="en-US" dirty="0"/>
              <a:t>Traffic shaping makes traffic more manageable and more predictable downstream (e.g., always under a certain rate)</a:t>
            </a:r>
          </a:p>
          <a:p>
            <a:r>
              <a:rPr lang="en-US" altLang="en-US" dirty="0"/>
              <a:t>Usually, a system/network administrator would set the rate at which packets may be sent through the leaky bucket</a:t>
            </a:r>
          </a:p>
          <a:p>
            <a:r>
              <a:rPr lang="en-US" altLang="en-US" dirty="0"/>
              <a:t>Administrator also sets up policies to map any connection that started up to a leaky bucket (and rate) of its own</a:t>
            </a:r>
          </a:p>
        </p:txBody>
      </p:sp>
    </p:spTree>
    <p:extLst>
      <p:ext uri="{BB962C8B-B14F-4D97-AF65-F5344CB8AC3E}">
        <p14:creationId xmlns:p14="http://schemas.microsoft.com/office/powerpoint/2010/main" val="62740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Issues with a leaky bucket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dirty="0"/>
              <a:t>Many short transfers just have a few packets</a:t>
            </a:r>
          </a:p>
          <a:p>
            <a:pPr lvl="1"/>
            <a:r>
              <a:rPr lang="en-US" altLang="en-US" dirty="0"/>
              <a:t>E.g.,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For a leaky bucket shaper,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/>
          </a:p>
          <a:p>
            <a:r>
              <a:rPr lang="en-US" altLang="en-US" dirty="0"/>
              <a:t>Sometimes, we wish to have peak rate higher than avg rate</a:t>
            </a:r>
          </a:p>
          <a:p>
            <a:endParaRPr lang="en-US" altLang="en-US" dirty="0"/>
          </a:p>
          <a:p>
            <a:r>
              <a:rPr lang="en-US" altLang="en-US" dirty="0"/>
              <a:t>For this purpose we use a </a:t>
            </a:r>
            <a:r>
              <a:rPr lang="en-US" altLang="en-US" dirty="0">
                <a:solidFill>
                  <a:srgbClr val="C00000"/>
                </a:solidFill>
              </a:rPr>
              <a:t>token bucket</a:t>
            </a:r>
            <a:r>
              <a:rPr lang="en-US" altLang="en-US" dirty="0"/>
              <a:t>, which is a 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653569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1185741" cy="490889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tokens/sec, </a:t>
            </a:r>
            <a:r>
              <a:rPr lang="en-US" dirty="0"/>
              <a:t>put into bucket</a:t>
            </a:r>
          </a:p>
          <a:p>
            <a:pPr>
              <a:defRPr/>
            </a:pPr>
            <a:r>
              <a:rPr lang="en-US" dirty="0"/>
              <a:t>Bucket can hold b tokens. </a:t>
            </a:r>
            <a:r>
              <a:rPr lang="en-US" dirty="0">
                <a:solidFill>
                  <a:srgbClr val="C00000"/>
                </a:solidFill>
              </a:rPr>
              <a:t>Tokens are dropped if bucket is full</a:t>
            </a:r>
          </a:p>
          <a:p>
            <a:pPr>
              <a:defRPr/>
            </a:pPr>
            <a:r>
              <a:rPr lang="en-US" dirty="0"/>
              <a:t>A packet can leave as long as a token is available</a:t>
            </a:r>
          </a:p>
          <a:p>
            <a:pPr>
              <a:defRPr/>
            </a:pPr>
            <a:r>
              <a:rPr lang="en-US" dirty="0"/>
              <a:t>Over interval of time t: number of packets that leave the token bucket is less than or equal to </a:t>
            </a:r>
            <a:r>
              <a:rPr lang="en-US" dirty="0">
                <a:solidFill>
                  <a:srgbClr val="CC0000"/>
                </a:solidFill>
              </a:rPr>
              <a:t>(r * t + b)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27" y="4412420"/>
            <a:ext cx="4191752" cy="208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8BC670-1077-054F-B0A0-19658FC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(2): Token Bucket Shaper</a:t>
            </a:r>
          </a:p>
        </p:txBody>
      </p:sp>
    </p:spTree>
    <p:extLst>
      <p:ext uri="{BB962C8B-B14F-4D97-AF65-F5344CB8AC3E}">
        <p14:creationId xmlns:p14="http://schemas.microsoft.com/office/powerpoint/2010/main" val="1024629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Token Bucket Shaper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There is a </a:t>
            </a:r>
            <a:r>
              <a:rPr lang="en-US" altLang="en-US" dirty="0">
                <a:solidFill>
                  <a:srgbClr val="C00000"/>
                </a:solidFill>
              </a:rPr>
              <a:t>bucket for tokens</a:t>
            </a:r>
            <a:r>
              <a:rPr lang="en-US" altLang="en-US" dirty="0"/>
              <a:t> and a </a:t>
            </a:r>
            <a:r>
              <a:rPr lang="en-US" altLang="en-US" dirty="0">
                <a:solidFill>
                  <a:srgbClr val="C00000"/>
                </a:solidFill>
              </a:rPr>
              <a:t>packet buffer for packets</a:t>
            </a:r>
          </a:p>
          <a:p>
            <a:pPr lvl="1"/>
            <a:r>
              <a:rPr lang="en-US" altLang="en-US" dirty="0"/>
              <a:t>Packets will be dropped if the associated packet buffer is full</a:t>
            </a:r>
          </a:p>
          <a:p>
            <a:pPr lvl="1"/>
            <a:r>
              <a:rPr lang="en-US" altLang="en-US" dirty="0"/>
              <a:t>A token bucket </a:t>
            </a:r>
            <a:r>
              <a:rPr lang="en-US" altLang="en-US" dirty="0">
                <a:solidFill>
                  <a:srgbClr val="C00000"/>
                </a:solidFill>
              </a:rPr>
              <a:t>policer</a:t>
            </a:r>
            <a:r>
              <a:rPr lang="en-US" altLang="en-US" dirty="0"/>
              <a:t> doesn’t contain a packet buffer: any packet arriving without a token is immediately dropped</a:t>
            </a:r>
          </a:p>
          <a:p>
            <a:r>
              <a:rPr lang="en-US" altLang="en-US" dirty="0"/>
              <a:t>Bucket of tokens enables small bursts to go through unscathed</a:t>
            </a:r>
          </a:p>
          <a:p>
            <a:pPr lvl="1"/>
            <a:r>
              <a:rPr lang="en-US" altLang="en-US" dirty="0"/>
              <a:t>Short flows can exceed rate limit r, since they use up the reserve in the bucket</a:t>
            </a:r>
          </a:p>
          <a:p>
            <a:pPr lvl="1"/>
            <a:r>
              <a:rPr lang="en-US" altLang="en-US" dirty="0"/>
              <a:t>Long flows will fit into the rate limit r over longer periods of time, since once they use up the reserve, they are limited by the token-fill rate r</a:t>
            </a:r>
          </a:p>
        </p:txBody>
      </p:sp>
    </p:spTree>
    <p:extLst>
      <p:ext uri="{BB962C8B-B14F-4D97-AF65-F5344CB8AC3E}">
        <p14:creationId xmlns:p14="http://schemas.microsoft.com/office/powerpoint/2010/main" val="128876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E149936-BA82-4EBA-9913-8B455A1B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74BAAF4-1617-4F15-BA39-B4C65038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3BB9755A-A71A-4319-84A1-10860799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F8C3B951-40C6-4DBA-A153-686BCC29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75E0F268-0852-46CD-9CDB-5F0F847B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941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7288CDAD-0281-4159-9E61-366E3758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941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36CA4A2F-8726-4916-BC4B-D9573E10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941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BCD8325A-1DC6-430D-A2E5-D42F4B45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B8DB2C5B-09B8-404D-9E15-FCD3004E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41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3A4BE315-4B97-4E97-AD46-1CCB4D74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92" y="1819245"/>
            <a:ext cx="4427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1: Small burst of packet arrivals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38F959B0-64E1-490C-8A2F-E602BE37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4D948DE3-5052-46D7-862F-51801CB67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4">
            <a:extLst>
              <a:ext uri="{FF2B5EF4-FFF2-40B4-BE49-F238E27FC236}">
                <a16:creationId xmlns:a16="http://schemas.microsoft.com/office/drawing/2014/main" id="{CF6EE7C9-EF8C-4CD1-8E2D-6A0E545A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479449B6-4938-48CC-8A89-DF7F478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0A4D6AE7-1E22-4EAA-ACA1-429BEDBC8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0CBF179B-263D-48DD-A3E2-4451D011D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5D4C9795-D8FB-4A74-8569-988D0F0A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2B2C010A-24B5-4C8E-9A8B-50D5F04EE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9EC92524-573A-4041-85EB-6C0F18D33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59C96A7F-14D3-48B1-BDB1-0F6584F52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0A1E2698-C117-4CA4-8B66-51A31BC4B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36F9990-E133-4606-9BAE-A5D5C519B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894D76C4-10DC-4AAB-A4C4-689E86CB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E820BB1D-2526-49A1-A9D3-C9A3148B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F840FD7C-001F-401B-ABD9-B53A2EC9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7964F2A6-E297-4523-B91A-912C19101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DE59254D-E315-4BA9-80D2-520EBF7D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61" name="Text Box 29">
            <a:extLst>
              <a:ext uri="{FF2B5EF4-FFF2-40B4-BE49-F238E27FC236}">
                <a16:creationId xmlns:a16="http://schemas.microsoft.com/office/drawing/2014/main" id="{60F3C3A5-C276-47A0-8A9D-4943288B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62" name="Text Box 30">
            <a:extLst>
              <a:ext uri="{FF2B5EF4-FFF2-40B4-BE49-F238E27FC236}">
                <a16:creationId xmlns:a16="http://schemas.microsoft.com/office/drawing/2014/main" id="{7F435EE6-9CAC-4876-9EC4-D5CD2342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EE00944E-C49D-4D78-A1A5-90191FA3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0BFE7F7F-82CE-4D6B-A371-6AD1BCEC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0E0512EC-FC14-4C15-B84A-ED06F0B3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24529659-8E53-4C2D-BD3D-2C5AE2D2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67" name="Text Box 35">
            <a:extLst>
              <a:ext uri="{FF2B5EF4-FFF2-40B4-BE49-F238E27FC236}">
                <a16:creationId xmlns:a16="http://schemas.microsoft.com/office/drawing/2014/main" id="{DC6DA23A-5722-4619-84F0-00052EF9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5268" name="Text Box 36">
            <a:extLst>
              <a:ext uri="{FF2B5EF4-FFF2-40B4-BE49-F238E27FC236}">
                <a16:creationId xmlns:a16="http://schemas.microsoft.com/office/drawing/2014/main" id="{739E24CD-85C5-4A01-8E96-C79A0DEB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0227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5269" name="Text Box 37">
            <a:extLst>
              <a:ext uri="{FF2B5EF4-FFF2-40B4-BE49-F238E27FC236}">
                <a16:creationId xmlns:a16="http://schemas.microsoft.com/office/drawing/2014/main" id="{D8D6441E-AC39-459C-AF97-18C76602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70" name="Text Box 38">
            <a:extLst>
              <a:ext uri="{FF2B5EF4-FFF2-40B4-BE49-F238E27FC236}">
                <a16:creationId xmlns:a16="http://schemas.microsoft.com/office/drawing/2014/main" id="{1679361A-4D2D-4F6B-8CEA-A8B64F33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71" name="Text Box 39">
            <a:extLst>
              <a:ext uri="{FF2B5EF4-FFF2-40B4-BE49-F238E27FC236}">
                <a16:creationId xmlns:a16="http://schemas.microsoft.com/office/drawing/2014/main" id="{A182A192-CC30-4200-B9CC-9E836100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72" name="Text Box 40">
            <a:extLst>
              <a:ext uri="{FF2B5EF4-FFF2-40B4-BE49-F238E27FC236}">
                <a16:creationId xmlns:a16="http://schemas.microsoft.com/office/drawing/2014/main" id="{93A06A97-1B45-4B25-A30A-371CB56A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73" name="Text Box 41">
            <a:extLst>
              <a:ext uri="{FF2B5EF4-FFF2-40B4-BE49-F238E27FC236}">
                <a16:creationId xmlns:a16="http://schemas.microsoft.com/office/drawing/2014/main" id="{6C028E18-A933-4823-93AE-A9B71D56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74" name="Text Box 42">
            <a:extLst>
              <a:ext uri="{FF2B5EF4-FFF2-40B4-BE49-F238E27FC236}">
                <a16:creationId xmlns:a16="http://schemas.microsoft.com/office/drawing/2014/main" id="{34FFC322-5C83-4DEC-8CA7-A2DB4FBC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75" name="Text Box 43">
            <a:extLst>
              <a:ext uri="{FF2B5EF4-FFF2-40B4-BE49-F238E27FC236}">
                <a16:creationId xmlns:a16="http://schemas.microsoft.com/office/drawing/2014/main" id="{4CD1834D-AD9D-4520-B5DD-1798663E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D317CDCF-E030-402B-A25A-6DDD9311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8480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5B4EEA3A-3B34-4C5C-8475-A6F3369E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8480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EB57C9FD-9EAC-417D-9784-C9983FDB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8480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9" name="Rectangle 47">
            <a:extLst>
              <a:ext uri="{FF2B5EF4-FFF2-40B4-BE49-F238E27FC236}">
                <a16:creationId xmlns:a16="http://schemas.microsoft.com/office/drawing/2014/main" id="{1856F21A-AF93-410E-B353-DA815D24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99" y="538480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80" name="Line 48">
            <a:extLst>
              <a:ext uri="{FF2B5EF4-FFF2-40B4-BE49-F238E27FC236}">
                <a16:creationId xmlns:a16="http://schemas.microsoft.com/office/drawing/2014/main" id="{6DA682DD-331A-4702-952B-732DD1538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37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1" name="Line 49">
            <a:extLst>
              <a:ext uri="{FF2B5EF4-FFF2-40B4-BE49-F238E27FC236}">
                <a16:creationId xmlns:a16="http://schemas.microsoft.com/office/drawing/2014/main" id="{28D2B513-4550-41FE-AE20-E645972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2" name="Line 50">
            <a:extLst>
              <a:ext uri="{FF2B5EF4-FFF2-40B4-BE49-F238E27FC236}">
                <a16:creationId xmlns:a16="http://schemas.microsoft.com/office/drawing/2014/main" id="{EE792788-629E-47CB-86FA-A91643244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3" name="Line 51">
            <a:extLst>
              <a:ext uri="{FF2B5EF4-FFF2-40B4-BE49-F238E27FC236}">
                <a16:creationId xmlns:a16="http://schemas.microsoft.com/office/drawing/2014/main" id="{9308FA9D-CA18-417F-A378-6D3CD107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4" name="Line 52">
            <a:extLst>
              <a:ext uri="{FF2B5EF4-FFF2-40B4-BE49-F238E27FC236}">
                <a16:creationId xmlns:a16="http://schemas.microsoft.com/office/drawing/2014/main" id="{A049200D-81DC-4978-A237-85E0247C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5" name="Line 53">
            <a:extLst>
              <a:ext uri="{FF2B5EF4-FFF2-40B4-BE49-F238E27FC236}">
                <a16:creationId xmlns:a16="http://schemas.microsoft.com/office/drawing/2014/main" id="{22113BA9-6DBC-43A2-BFF1-6B5BA236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6" name="Line 54">
            <a:extLst>
              <a:ext uri="{FF2B5EF4-FFF2-40B4-BE49-F238E27FC236}">
                <a16:creationId xmlns:a16="http://schemas.microsoft.com/office/drawing/2014/main" id="{1099A339-02A2-4474-A948-277DFDAC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Line 55">
            <a:extLst>
              <a:ext uri="{FF2B5EF4-FFF2-40B4-BE49-F238E27FC236}">
                <a16:creationId xmlns:a16="http://schemas.microsoft.com/office/drawing/2014/main" id="{92DE845C-8858-4E16-A8DF-FC1B98F04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Text Box 56">
            <a:extLst>
              <a:ext uri="{FF2B5EF4-FFF2-40B4-BE49-F238E27FC236}">
                <a16:creationId xmlns:a16="http://schemas.microsoft.com/office/drawing/2014/main" id="{2CEF253C-E671-4075-9EA8-2ECF4633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89" name="Text Box 57">
            <a:extLst>
              <a:ext uri="{FF2B5EF4-FFF2-40B4-BE49-F238E27FC236}">
                <a16:creationId xmlns:a16="http://schemas.microsoft.com/office/drawing/2014/main" id="{BBE31D7B-9520-4E20-B15F-454CCDC0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90" name="Text Box 58">
            <a:extLst>
              <a:ext uri="{FF2B5EF4-FFF2-40B4-BE49-F238E27FC236}">
                <a16:creationId xmlns:a16="http://schemas.microsoft.com/office/drawing/2014/main" id="{4AAE7A7C-E67E-43BB-91E0-714CA9E4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91" name="Text Box 59">
            <a:extLst>
              <a:ext uri="{FF2B5EF4-FFF2-40B4-BE49-F238E27FC236}">
                <a16:creationId xmlns:a16="http://schemas.microsoft.com/office/drawing/2014/main" id="{5F792474-96D5-41C1-A245-DBF50CD0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92" name="Text Box 60">
            <a:extLst>
              <a:ext uri="{FF2B5EF4-FFF2-40B4-BE49-F238E27FC236}">
                <a16:creationId xmlns:a16="http://schemas.microsoft.com/office/drawing/2014/main" id="{193E5F44-BEA3-45D6-BFD9-783B396B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93" name="Text Box 61">
            <a:extLst>
              <a:ext uri="{FF2B5EF4-FFF2-40B4-BE49-F238E27FC236}">
                <a16:creationId xmlns:a16="http://schemas.microsoft.com/office/drawing/2014/main" id="{55D080EC-38A6-4847-88DC-9F349857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94" name="Text Box 62">
            <a:extLst>
              <a:ext uri="{FF2B5EF4-FFF2-40B4-BE49-F238E27FC236}">
                <a16:creationId xmlns:a16="http://schemas.microsoft.com/office/drawing/2014/main" id="{8431D0FA-169A-496D-A163-98BF4EC6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95" name="Text Box 63">
            <a:extLst>
              <a:ext uri="{FF2B5EF4-FFF2-40B4-BE49-F238E27FC236}">
                <a16:creationId xmlns:a16="http://schemas.microsoft.com/office/drawing/2014/main" id="{E0C1FABB-DAE5-4354-B85A-316219FF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37175"/>
            <a:ext cx="337521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tokens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1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>
            <a:extLst>
              <a:ext uri="{FF2B5EF4-FFF2-40B4-BE49-F238E27FC236}">
                <a16:creationId xmlns:a16="http://schemas.microsoft.com/office/drawing/2014/main" id="{61CC39F1-A286-5C4A-BC12-4500A896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061" y="2639667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A6C00CB-0B68-4809-A1CD-63152756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9762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7D0013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31C59B-4A7C-4ADB-9E5E-501F88A2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8425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89C9D16-A18D-4696-80DC-24DE8194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CD207EB-86BA-4D70-A8B9-E802151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EED5498F-E46E-478D-90B2-C2B74DA3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266CAD6-F5DF-4731-B182-131A3529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48061FA1-9241-4173-902D-D0B29C1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813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6D21EF7C-B1C8-4F8E-A4D7-57D760CB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813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530BDB57-7392-40C9-A024-134486B7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813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C34D7863-766B-475E-B2A6-042FC4FC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8993A5EB-E4C9-4E04-85EC-3713640C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813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144A8463-789F-4437-8FB9-CFE88635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20600"/>
            <a:ext cx="4440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2: Large burst of packet arrivals</a:t>
            </a:r>
          </a:p>
        </p:txBody>
      </p:sp>
      <p:sp>
        <p:nvSpPr>
          <p:cNvPr id="96270" name="Line 14">
            <a:extLst>
              <a:ext uri="{FF2B5EF4-FFF2-40B4-BE49-F238E27FC236}">
                <a16:creationId xmlns:a16="http://schemas.microsoft.com/office/drawing/2014/main" id="{E418C83A-BB09-48C6-9DF4-E51953B7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337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CB261A7C-4A51-42B3-89E1-4BD6D98D3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16">
            <a:extLst>
              <a:ext uri="{FF2B5EF4-FFF2-40B4-BE49-F238E27FC236}">
                <a16:creationId xmlns:a16="http://schemas.microsoft.com/office/drawing/2014/main" id="{182965D7-8CBF-4FF0-B29F-DD5DB1411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F853CB3F-9221-47D3-B900-92E5081F1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49047B8D-FCD6-44FC-A14F-A047F82F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AD98B565-1830-4F61-A2F5-8BD77288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372EB717-54D1-4461-8EA4-4D2E1905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73EDFDBB-46C2-4429-BF73-8BE25B33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0B32A885-F264-4731-901B-D4622A6E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68545927-A273-4087-B80A-439B3345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4DE78369-7791-4CF8-8932-CFFCB170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4EEC2DDC-0A1D-464F-A5A4-A650EA245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712C54BE-02B1-4963-836F-81336306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0CBB38F-61C5-494B-9B5D-178C79F01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35594126-4731-4F3A-9E98-5867DC95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37ADB9DE-73A4-4337-B97B-E4DA007A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04CF703C-4649-43B2-A99D-3FE685E5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87" name="Text Box 31">
            <a:extLst>
              <a:ext uri="{FF2B5EF4-FFF2-40B4-BE49-F238E27FC236}">
                <a16:creationId xmlns:a16="http://schemas.microsoft.com/office/drawing/2014/main" id="{E58CF144-14B5-4600-84BD-E946E1BC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780F01C6-7D56-49F5-8130-FDFC141F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7EDE311B-65B6-4D32-ADE8-B4112670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A6690278-4294-4EA1-B151-B328ED88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987768CC-1FCF-4142-A431-F8FA177E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292" name="Text Box 36">
            <a:extLst>
              <a:ext uri="{FF2B5EF4-FFF2-40B4-BE49-F238E27FC236}">
                <a16:creationId xmlns:a16="http://schemas.microsoft.com/office/drawing/2014/main" id="{C4E02870-3395-4BAD-B827-2CB88CB4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F22CE682-CE75-4B99-AED6-0D8FB359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CE82FFF2-030C-448C-99DC-F1781AC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35099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5E611471-1368-4115-AB89-BD03B9DD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D19BDBDA-A506-4F85-9197-F1803017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43C149F2-5C22-4741-A1DD-0CF852F1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650E57E7-E9D7-4711-9873-6D62CD55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9" name="Text Box 43">
            <a:extLst>
              <a:ext uri="{FF2B5EF4-FFF2-40B4-BE49-F238E27FC236}">
                <a16:creationId xmlns:a16="http://schemas.microsoft.com/office/drawing/2014/main" id="{C77DC7C2-DE0F-4F06-8389-308E4089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00" name="Text Box 44">
            <a:extLst>
              <a:ext uri="{FF2B5EF4-FFF2-40B4-BE49-F238E27FC236}">
                <a16:creationId xmlns:a16="http://schemas.microsoft.com/office/drawing/2014/main" id="{E3B60D2B-B196-4051-8D9C-E3DDF56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3A7FA167-AA06-4D55-845A-B482DE66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02" name="Rectangle 46">
            <a:extLst>
              <a:ext uri="{FF2B5EF4-FFF2-40B4-BE49-F238E27FC236}">
                <a16:creationId xmlns:a16="http://schemas.microsoft.com/office/drawing/2014/main" id="{21561023-3F25-414E-AFB2-38842C36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4362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3" name="Rectangle 47">
            <a:extLst>
              <a:ext uri="{FF2B5EF4-FFF2-40B4-BE49-F238E27FC236}">
                <a16:creationId xmlns:a16="http://schemas.microsoft.com/office/drawing/2014/main" id="{26CE4DC7-9FDC-41D5-A906-5394B90E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4362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31B016D2-92D5-4940-86E4-C4E34269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4362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4" name="Rectangle 48">
            <a:extLst>
              <a:ext uri="{FF2B5EF4-FFF2-40B4-BE49-F238E27FC236}">
                <a16:creationId xmlns:a16="http://schemas.microsoft.com/office/drawing/2014/main" id="{FDC721CC-C4B8-4B07-8C5E-DFBC8DFA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4362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6" name="Line 50">
            <a:extLst>
              <a:ext uri="{FF2B5EF4-FFF2-40B4-BE49-F238E27FC236}">
                <a16:creationId xmlns:a16="http://schemas.microsoft.com/office/drawing/2014/main" id="{90999A20-06F2-4701-8E14-28BB55FC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6676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>
            <a:extLst>
              <a:ext uri="{FF2B5EF4-FFF2-40B4-BE49-F238E27FC236}">
                <a16:creationId xmlns:a16="http://schemas.microsoft.com/office/drawing/2014/main" id="{34742025-9759-41EB-90B4-9B6FB695F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>
            <a:extLst>
              <a:ext uri="{FF2B5EF4-FFF2-40B4-BE49-F238E27FC236}">
                <a16:creationId xmlns:a16="http://schemas.microsoft.com/office/drawing/2014/main" id="{B506A423-F1E0-4099-BABE-1DE3444B1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Line 53">
            <a:extLst>
              <a:ext uri="{FF2B5EF4-FFF2-40B4-BE49-F238E27FC236}">
                <a16:creationId xmlns:a16="http://schemas.microsoft.com/office/drawing/2014/main" id="{0ED8C28C-C726-4D00-9E18-76A6FA5FE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0" name="Line 54">
            <a:extLst>
              <a:ext uri="{FF2B5EF4-FFF2-40B4-BE49-F238E27FC236}">
                <a16:creationId xmlns:a16="http://schemas.microsoft.com/office/drawing/2014/main" id="{90BDFB7C-F803-426D-BE01-4991A5C56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>
            <a:extLst>
              <a:ext uri="{FF2B5EF4-FFF2-40B4-BE49-F238E27FC236}">
                <a16:creationId xmlns:a16="http://schemas.microsoft.com/office/drawing/2014/main" id="{006A2B73-8CAE-4F2E-8634-E0B93445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>
            <a:extLst>
              <a:ext uri="{FF2B5EF4-FFF2-40B4-BE49-F238E27FC236}">
                <a16:creationId xmlns:a16="http://schemas.microsoft.com/office/drawing/2014/main" id="{3D4C9C52-9EEE-4B88-90B1-1FCB286D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Line 57">
            <a:extLst>
              <a:ext uri="{FF2B5EF4-FFF2-40B4-BE49-F238E27FC236}">
                <a16:creationId xmlns:a16="http://schemas.microsoft.com/office/drawing/2014/main" id="{E4610BA9-82E8-441F-B90A-1C556976C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Text Box 58">
            <a:extLst>
              <a:ext uri="{FF2B5EF4-FFF2-40B4-BE49-F238E27FC236}">
                <a16:creationId xmlns:a16="http://schemas.microsoft.com/office/drawing/2014/main" id="{5780E3E1-DA0C-43BE-A001-5232BE78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315" name="Text Box 59">
            <a:extLst>
              <a:ext uri="{FF2B5EF4-FFF2-40B4-BE49-F238E27FC236}">
                <a16:creationId xmlns:a16="http://schemas.microsoft.com/office/drawing/2014/main" id="{BBFE6896-A6CB-4D7F-8EC9-72BF8BA7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316" name="Text Box 60">
            <a:extLst>
              <a:ext uri="{FF2B5EF4-FFF2-40B4-BE49-F238E27FC236}">
                <a16:creationId xmlns:a16="http://schemas.microsoft.com/office/drawing/2014/main" id="{0B759BE9-123E-4A23-8C1C-4B97A31C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317" name="Text Box 61">
            <a:extLst>
              <a:ext uri="{FF2B5EF4-FFF2-40B4-BE49-F238E27FC236}">
                <a16:creationId xmlns:a16="http://schemas.microsoft.com/office/drawing/2014/main" id="{915E5054-1C3C-483C-A70E-E4970E880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318" name="Text Box 62">
            <a:extLst>
              <a:ext uri="{FF2B5EF4-FFF2-40B4-BE49-F238E27FC236}">
                <a16:creationId xmlns:a16="http://schemas.microsoft.com/office/drawing/2014/main" id="{2A45A0F9-963C-43ED-BAED-D2FBAAF9B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19" name="Text Box 63">
            <a:extLst>
              <a:ext uri="{FF2B5EF4-FFF2-40B4-BE49-F238E27FC236}">
                <a16:creationId xmlns:a16="http://schemas.microsoft.com/office/drawing/2014/main" id="{0A6AC312-1C95-46E8-BF20-4D3C9EBC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20" name="Text Box 64">
            <a:extLst>
              <a:ext uri="{FF2B5EF4-FFF2-40B4-BE49-F238E27FC236}">
                <a16:creationId xmlns:a16="http://schemas.microsoft.com/office/drawing/2014/main" id="{8040E8F2-E669-4A2E-895E-02E7F8B4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21" name="Text Box 65">
            <a:extLst>
              <a:ext uri="{FF2B5EF4-FFF2-40B4-BE49-F238E27FC236}">
                <a16:creationId xmlns:a16="http://schemas.microsoft.com/office/drawing/2014/main" id="{61BC3C0F-557C-4778-A166-546AE7A8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366737"/>
            <a:ext cx="35846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214E1-A557-1E40-9E8E-365351D1B7CB}"/>
              </a:ext>
            </a:extLst>
          </p:cNvPr>
          <p:cNvSpPr txBox="1"/>
          <p:nvPr/>
        </p:nvSpPr>
        <p:spPr>
          <a:xfrm>
            <a:off x="3733800" y="54488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96AEC816-0ED7-784D-8982-CE8BC503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29161"/>
            <a:ext cx="38820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policer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4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Suppose the packets above arrived at a token bucket policer with a fill rate of 1 token per 2 time units, and a token bucket size of 2 tokens. What happens to packet 3 above as it arrives?</a:t>
            </a:r>
          </a:p>
          <a:p>
            <a:pPr lvl="1"/>
            <a:r>
              <a:rPr lang="en-US" sz="2800" dirty="0"/>
              <a:t>(a) Buffered into the packet buffer</a:t>
            </a:r>
          </a:p>
          <a:p>
            <a:pPr lvl="1"/>
            <a:r>
              <a:rPr lang="en-US" sz="2800" dirty="0"/>
              <a:t>(b) Transmitted out of the token bucket</a:t>
            </a:r>
          </a:p>
          <a:p>
            <a:pPr lvl="1"/>
            <a:r>
              <a:rPr lang="en-US" sz="2800" dirty="0"/>
              <a:t>(c) Packet is dropped 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C7608CF-28E6-6B47-B4CA-3EDBA38646B9}"/>
              </a:ext>
            </a:extLst>
          </p:cNvPr>
          <p:cNvGrpSpPr/>
          <p:nvPr/>
        </p:nvGrpSpPr>
        <p:grpSpPr>
          <a:xfrm>
            <a:off x="3317631" y="1825625"/>
            <a:ext cx="5116515" cy="531815"/>
            <a:chOff x="3317631" y="1339849"/>
            <a:chExt cx="5116515" cy="531815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62F20B05-465C-274F-A99C-1F6A75C3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292" y="1341091"/>
              <a:ext cx="304800" cy="304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9BC654C6-CFF8-AA44-A707-A484CEF0D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231" y="1339849"/>
              <a:ext cx="304800" cy="304800"/>
            </a:xfrm>
            <a:prstGeom prst="rect">
              <a:avLst/>
            </a:prstGeom>
            <a:solidFill>
              <a:srgbClr val="FF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1801235A-7C4F-6C46-BE1A-ABF64D82F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231" y="1339849"/>
              <a:ext cx="304800" cy="304800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0FADD8C-10D6-C342-AC09-7F708204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231" y="1339849"/>
              <a:ext cx="304800" cy="3048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8267014-6C6F-CA44-AFC0-DF42B73AC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231" y="1339849"/>
              <a:ext cx="304800" cy="304800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1EF858D9-1BC4-DB4B-84F3-8E1751B5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231" y="1339849"/>
              <a:ext cx="304800" cy="3048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solidFill>
                  <a:srgbClr val="7D0013"/>
                </a:solidFill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C64F1663-8C7C-B84D-989F-09A217C79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631" y="1492249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3">
              <a:extLst>
                <a:ext uri="{FF2B5EF4-FFF2-40B4-BE49-F238E27FC236}">
                  <a16:creationId xmlns:a16="http://schemas.microsoft.com/office/drawing/2014/main" id="{5C372E73-3F5F-9347-86A5-90BBC3C36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4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64BE71B5-1033-1B4C-8534-127488649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3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5">
              <a:extLst>
                <a:ext uri="{FF2B5EF4-FFF2-40B4-BE49-F238E27FC236}">
                  <a16:creationId xmlns:a16="http://schemas.microsoft.com/office/drawing/2014/main" id="{7571A517-B638-E34D-9ABF-FA89289DA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932E05C7-27A4-9E43-99DC-B4726EAAE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1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D26A6A35-C06A-BE46-A403-32723F173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28">
              <a:extLst>
                <a:ext uri="{FF2B5EF4-FFF2-40B4-BE49-F238E27FC236}">
                  <a16:creationId xmlns:a16="http://schemas.microsoft.com/office/drawing/2014/main" id="{CB4A2946-8A7B-6E4B-81BE-B303A117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29">
              <a:extLst>
                <a:ext uri="{FF2B5EF4-FFF2-40B4-BE49-F238E27FC236}">
                  <a16:creationId xmlns:a16="http://schemas.microsoft.com/office/drawing/2014/main" id="{35137561-F5E6-5942-854E-83A7EC4AA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631" y="1416049"/>
              <a:ext cx="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0">
              <a:extLst>
                <a:ext uri="{FF2B5EF4-FFF2-40B4-BE49-F238E27FC236}">
                  <a16:creationId xmlns:a16="http://schemas.microsoft.com/office/drawing/2014/main" id="{B2880BD4-AFBA-F046-A7F3-829670A4E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6</a:t>
              </a:r>
            </a:p>
          </p:txBody>
        </p:sp>
        <p:sp>
          <p:nvSpPr>
            <p:cNvPr id="41" name="Text Box 31">
              <a:extLst>
                <a:ext uri="{FF2B5EF4-FFF2-40B4-BE49-F238E27FC236}">
                  <a16:creationId xmlns:a16="http://schemas.microsoft.com/office/drawing/2014/main" id="{B6C804CB-F687-0448-996C-743660EF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5</a:t>
              </a:r>
            </a:p>
          </p:txBody>
        </p:sp>
        <p:sp>
          <p:nvSpPr>
            <p:cNvPr id="42" name="Text Box 32">
              <a:extLst>
                <a:ext uri="{FF2B5EF4-FFF2-40B4-BE49-F238E27FC236}">
                  <a16:creationId xmlns:a16="http://schemas.microsoft.com/office/drawing/2014/main" id="{4CF20647-0A91-BA4C-910B-642C6F01F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4</a:t>
              </a:r>
            </a:p>
          </p:txBody>
        </p:sp>
        <p:sp>
          <p:nvSpPr>
            <p:cNvPr id="43" name="Text Box 33">
              <a:extLst>
                <a:ext uri="{FF2B5EF4-FFF2-40B4-BE49-F238E27FC236}">
                  <a16:creationId xmlns:a16="http://schemas.microsoft.com/office/drawing/2014/main" id="{0FF32FDE-23F8-0841-8F3A-8BFEEA018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9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3</a:t>
              </a:r>
            </a:p>
          </p:txBody>
        </p:sp>
        <p:sp>
          <p:nvSpPr>
            <p:cNvPr id="44" name="Text Box 34">
              <a:extLst>
                <a:ext uri="{FF2B5EF4-FFF2-40B4-BE49-F238E27FC236}">
                  <a16:creationId xmlns:a16="http://schemas.microsoft.com/office/drawing/2014/main" id="{8675148B-E90A-7C45-A0A6-40F71119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2</a:t>
              </a:r>
            </a:p>
          </p:txBody>
        </p:sp>
        <p:sp>
          <p:nvSpPr>
            <p:cNvPr id="45" name="Text Box 35">
              <a:extLst>
                <a:ext uri="{FF2B5EF4-FFF2-40B4-BE49-F238E27FC236}">
                  <a16:creationId xmlns:a16="http://schemas.microsoft.com/office/drawing/2014/main" id="{FE8C3D96-E259-994F-A812-D7E635ED3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1</a:t>
              </a:r>
            </a:p>
          </p:txBody>
        </p:sp>
        <p:sp>
          <p:nvSpPr>
            <p:cNvPr id="46" name="Text Box 36">
              <a:extLst>
                <a:ext uri="{FF2B5EF4-FFF2-40B4-BE49-F238E27FC236}">
                  <a16:creationId xmlns:a16="http://schemas.microsoft.com/office/drawing/2014/main" id="{B09BFBC3-99B6-9B44-8164-A9465C06B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231" y="1627189"/>
              <a:ext cx="25400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rgbClr val="7D0013"/>
                  </a:solidFill>
                </a:rPr>
                <a:t>0</a:t>
              </a:r>
            </a:p>
          </p:txBody>
        </p:sp>
        <p:sp>
          <p:nvSpPr>
            <p:cNvPr id="47" name="Text Box 37">
              <a:extLst>
                <a:ext uri="{FF2B5EF4-FFF2-40B4-BE49-F238E27FC236}">
                  <a16:creationId xmlns:a16="http://schemas.microsoft.com/office/drawing/2014/main" id="{CFD5DB21-FBD6-1E49-BCCC-9C6712F49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4233" y="1368424"/>
              <a:ext cx="18399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7D0013"/>
                  </a:solidFill>
                </a:rPr>
                <a:t>Arrival time at bucket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735389" y="4568826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4785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465" y="1805841"/>
            <a:ext cx="9403069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 + WFQ combine to provide a guaranteed upper bound on delay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121026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740150" y="4411664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3241676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09773" y="4718050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918076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4776788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4602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4654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4711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4765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3524251" y="3049589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token rate, 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702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4691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3327401" y="3244851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3481389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bucket size, 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208589" y="4121151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rate, R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4156076" y="5397501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D     = b/R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max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3349625" y="4649789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3319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2843214" y="3630614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082800" y="3041651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428875" y="5540376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2973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3949701" y="4322764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3A0CB0-F177-3146-BDBD-14A51A1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 can be used to provide delay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123601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Token Bucket Policers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726A-5A28-6940-B8D3-310482D32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Internet has tons of them, and they affect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5100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8149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Border Gateway Protocol: a path-vector protocol</a:t>
            </a:r>
          </a:p>
          <a:p>
            <a:pPr lvl="1"/>
            <a:r>
              <a:rPr lang="en-US" dirty="0"/>
              <a:t>Announce </a:t>
            </a:r>
            <a:r>
              <a:rPr lang="en-US" dirty="0">
                <a:solidFill>
                  <a:srgbClr val="C00000"/>
                </a:solidFill>
              </a:rPr>
              <a:t>paths </a:t>
            </a:r>
            <a:r>
              <a:rPr lang="en-US" dirty="0"/>
              <a:t>to specific destinations through prefix + attributes</a:t>
            </a:r>
          </a:p>
          <a:p>
            <a:pPr lvl="2"/>
            <a:r>
              <a:rPr lang="en-US" dirty="0"/>
              <a:t>AS Path, next hop</a:t>
            </a:r>
          </a:p>
          <a:p>
            <a:r>
              <a:rPr lang="en-US" dirty="0"/>
              <a:t>Business relationships influence route export and selection</a:t>
            </a:r>
          </a:p>
          <a:p>
            <a:r>
              <a:rPr lang="en-US" dirty="0"/>
              <a:t>BGP paths get propagated inside </a:t>
            </a:r>
            <a:r>
              <a:rPr lang="en-US" dirty="0" err="1"/>
              <a:t>ASes</a:t>
            </a:r>
            <a:r>
              <a:rPr lang="en-US" dirty="0"/>
              <a:t> using </a:t>
            </a:r>
            <a:r>
              <a:rPr lang="en-US" dirty="0" err="1"/>
              <a:t>iBGP</a:t>
            </a:r>
            <a:endParaRPr lang="en-US" dirty="0"/>
          </a:p>
          <a:p>
            <a:pPr lvl="1"/>
            <a:r>
              <a:rPr lang="en-US" dirty="0"/>
              <a:t>Used together with intra-domain routing to compute forwarding table</a:t>
            </a:r>
          </a:p>
          <a:p>
            <a:pPr lvl="1"/>
            <a:r>
              <a:rPr lang="en-US" dirty="0"/>
              <a:t>Two tables used together (BGP next hop, intra-domain lookup)</a:t>
            </a:r>
          </a:p>
          <a:p>
            <a:r>
              <a:rPr lang="en-US" dirty="0"/>
              <a:t>Intra- and inter-AS routing protocols address different concerns</a:t>
            </a:r>
          </a:p>
          <a:p>
            <a:pPr lvl="1"/>
            <a:r>
              <a:rPr lang="en-US" dirty="0"/>
              <a:t>Policy vs. performance</a:t>
            </a:r>
          </a:p>
          <a:p>
            <a:r>
              <a:rPr lang="en-US" dirty="0">
                <a:solidFill>
                  <a:srgbClr val="C00000"/>
                </a:solidFill>
              </a:rPr>
              <a:t>Quality of service</a:t>
            </a:r>
            <a:r>
              <a:rPr lang="en-US" dirty="0"/>
              <a:t> within the network</a:t>
            </a:r>
          </a:p>
          <a:p>
            <a:pPr lvl="1"/>
            <a:r>
              <a:rPr lang="en-US" dirty="0"/>
              <a:t>… when best-effort isn’t enough for apps (e.g., robotic surgery over the net)</a:t>
            </a:r>
          </a:p>
          <a:p>
            <a:pPr lvl="1"/>
            <a:r>
              <a:rPr lang="en-US" dirty="0"/>
              <a:t>Traffic identified using </a:t>
            </a:r>
            <a:r>
              <a:rPr lang="en-US" dirty="0">
                <a:solidFill>
                  <a:srgbClr val="C00000"/>
                </a:solidFill>
              </a:rPr>
              <a:t>packet marking; now how to arbitrate traffic?</a:t>
            </a:r>
          </a:p>
        </p:txBody>
      </p:sp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64A-539E-BD4F-923E-5533B50E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1635419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838200" y="6305771"/>
            <a:ext cx="1083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</p:spTree>
    <p:extLst>
      <p:ext uri="{BB962C8B-B14F-4D97-AF65-F5344CB8AC3E}">
        <p14:creationId xmlns:p14="http://schemas.microsoft.com/office/powerpoint/2010/main" val="368822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BCB-784B-E647-9DD3-9434BD31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1498735"/>
            <a:ext cx="8134795" cy="52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3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 losses impact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9FC3-D722-A64E-8712-91EC3FE4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DEDD-A2B2-814A-90F3-A168CFD4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network make application performance better?</a:t>
            </a:r>
          </a:p>
        </p:txBody>
      </p:sp>
    </p:spTree>
    <p:extLst>
      <p:ext uri="{BB962C8B-B14F-4D97-AF65-F5344CB8AC3E}">
        <p14:creationId xmlns:p14="http://schemas.microsoft.com/office/powerpoint/2010/main" val="5741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4384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4829175" y="3190876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3989388" y="3700464"/>
            <a:ext cx="136608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512C-9728-8F4D-A035-DDC163AC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classes of service: scenario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4D2E3C33-D192-2A4C-96E5-D91C65215B99}"/>
              </a:ext>
            </a:extLst>
          </p:cNvPr>
          <p:cNvSpPr txBox="1">
            <a:spLocks noChangeArrowheads="1"/>
          </p:cNvSpPr>
          <p:nvPr/>
        </p:nvSpPr>
        <p:spPr>
          <a:xfrm>
            <a:off x="1399383" y="4796735"/>
            <a:ext cx="9096371" cy="19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example:  1Mbps VoIP, HTTP share 1.5 Mbps link. </a:t>
            </a:r>
          </a:p>
          <a:p>
            <a:pPr lvl="1">
              <a:defRPr/>
            </a:pPr>
            <a:r>
              <a:rPr lang="en-US" dirty="0"/>
              <a:t>HTTP bursts can congest router, cause audio loss</a:t>
            </a:r>
          </a:p>
          <a:p>
            <a:pPr lvl="1">
              <a:defRPr/>
            </a:pPr>
            <a:r>
              <a:rPr lang="en-US" dirty="0"/>
              <a:t>want to give </a:t>
            </a:r>
            <a:r>
              <a:rPr lang="en-US" dirty="0">
                <a:solidFill>
                  <a:srgbClr val="C00000"/>
                </a:solidFill>
              </a:rPr>
              <a:t>priority</a:t>
            </a:r>
            <a:r>
              <a:rPr lang="en-US" dirty="0"/>
              <a:t> to audio over HTTP</a:t>
            </a:r>
          </a:p>
        </p:txBody>
      </p:sp>
    </p:spTree>
    <p:extLst>
      <p:ext uri="{BB962C8B-B14F-4D97-AF65-F5344CB8AC3E}">
        <p14:creationId xmlns:p14="http://schemas.microsoft.com/office/powerpoint/2010/main" val="3908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355" y="1510508"/>
            <a:ext cx="10601739" cy="152453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what if applications misbehave (VoIP 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marking</a:t>
            </a:r>
            <a:r>
              <a:rPr lang="en-US" dirty="0"/>
              <a:t>, </a:t>
            </a:r>
            <a:r>
              <a:rPr lang="en-US" i="1" dirty="0">
                <a:solidFill>
                  <a:srgbClr val="000099"/>
                </a:solidFill>
              </a:rPr>
              <a:t>policing</a:t>
            </a:r>
            <a:r>
              <a:rPr lang="en-US" dirty="0"/>
              <a:t> at network 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2479676" y="5794375"/>
            <a:ext cx="76501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Provide protection for one class from others</a:t>
            </a:r>
            <a:endParaRPr lang="en-US" sz="2400" b="1" dirty="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2201862" y="5646739"/>
            <a:ext cx="7778291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2411414" y="5384800"/>
            <a:ext cx="3403496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Principle 1: Isolation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4475164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4827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5078413" y="4021139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4238626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4002088" y="460692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4364039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7975601" y="346075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7988301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8461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6791326" y="3898901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Helvetica" pitchFamily="2" charset="0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5135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7132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4419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4170364" y="4117976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3773489" y="3203576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36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3489" y="3203576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8623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36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4514851" y="3432176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4202113" y="4160839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534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2886076" y="305276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Helvetica" pitchFamily="2" charset="0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4038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Helvetica" pitchFamily="2" charset="0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4740276" y="3614739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4403726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3165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8283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/>
              </a:endParaRPr>
            </a:p>
          </p:txBody>
        </p:sp>
      </p:grpSp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92091-BA8B-F74D-BC82-4E3B24D3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92398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696" y="1670845"/>
            <a:ext cx="9925050" cy="12144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doesn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2450270" y="5379228"/>
            <a:ext cx="7270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While providing isolation, use resources as efficiently as possible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2385182" y="5234763"/>
            <a:ext cx="7463902" cy="129385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2616958" y="4972827"/>
            <a:ext cx="5134867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Principle 2: Work conservation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540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4892676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4902200" y="3502026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905375" y="3478214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5949950" y="3451226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4883150" y="3370264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5149851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5149851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4900613" y="3843339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4303714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4067175" y="4346576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4429126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8040689" y="3200401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8053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8526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6856413" y="3638551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5200651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7197726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4484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4235450" y="3857626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3838575" y="2943226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155673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2943226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8688389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15567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9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4579938" y="3171826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4267201" y="3900489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5599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2951164" y="2792414"/>
            <a:ext cx="1005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5530851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5337176" y="3789364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5530851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5337176" y="3635376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5910264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5640388" y="2973389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4651375" y="4587875"/>
            <a:ext cx="2262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5373688" y="3940176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3165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8283575" y="4033839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52DC4-E490-214E-B179-F7FA9656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for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336501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Where does contention between different traffic classes (e.g., resulting in long queues) typically occur within routers?</a:t>
            </a:r>
          </a:p>
          <a:p>
            <a:pPr lvl="1"/>
            <a:r>
              <a:rPr lang="en-US" sz="2800" dirty="0"/>
              <a:t>(a) switch fabric</a:t>
            </a:r>
          </a:p>
          <a:p>
            <a:pPr lvl="1"/>
            <a:r>
              <a:rPr lang="en-US" sz="2800" dirty="0"/>
              <a:t>(b) input line termination</a:t>
            </a:r>
          </a:p>
          <a:p>
            <a:pPr lvl="1"/>
            <a:r>
              <a:rPr lang="en-US" sz="2800" dirty="0"/>
              <a:t>(c) output port buffers</a:t>
            </a:r>
          </a:p>
          <a:p>
            <a:pPr lvl="1"/>
            <a:r>
              <a:rPr lang="en-US" sz="2800" dirty="0"/>
              <a:t>(d) forwarding table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37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router mechanisms might you use to implement quality of service mechanisms?</a:t>
            </a:r>
          </a:p>
          <a:p>
            <a:pPr lvl="1"/>
            <a:r>
              <a:rPr lang="en-US" sz="2800" dirty="0"/>
              <a:t>(a) forwarding</a:t>
            </a:r>
          </a:p>
          <a:p>
            <a:pPr lvl="1"/>
            <a:r>
              <a:rPr lang="en-US" sz="2800" dirty="0"/>
              <a:t>(b) scheduling</a:t>
            </a:r>
          </a:p>
          <a:p>
            <a:pPr lvl="1"/>
            <a:r>
              <a:rPr lang="en-US" sz="2800" dirty="0"/>
              <a:t>(c) buffer management</a:t>
            </a:r>
          </a:p>
          <a:p>
            <a:pPr lvl="1"/>
            <a:r>
              <a:rPr lang="en-US" sz="2800" dirty="0"/>
              <a:t>(d) switching</a:t>
            </a:r>
          </a:p>
        </p:txBody>
      </p:sp>
    </p:spTree>
    <p:extLst>
      <p:ext uri="{BB962C8B-B14F-4D97-AF65-F5344CB8AC3E}">
        <p14:creationId xmlns:p14="http://schemas.microsoft.com/office/powerpoint/2010/main" val="3330038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1687</Words>
  <Application>Microsoft Macintosh PowerPoint</Application>
  <PresentationFormat>Widescreen</PresentationFormat>
  <Paragraphs>299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Clip</vt:lpstr>
      <vt:lpstr>The Network Layer: Quality of Service</vt:lpstr>
      <vt:lpstr>Course announcements</vt:lpstr>
      <vt:lpstr>Review of concepts</vt:lpstr>
      <vt:lpstr>Quality of Service</vt:lpstr>
      <vt:lpstr>Multiple classes of service: scenario</vt:lpstr>
      <vt:lpstr>Principles for QOS guarantees</vt:lpstr>
      <vt:lpstr>Principles for QoS guarantees</vt:lpstr>
      <vt:lpstr>Poll #1</vt:lpstr>
      <vt:lpstr>Poll #2</vt:lpstr>
      <vt:lpstr>Packet scheduling for QoS</vt:lpstr>
      <vt:lpstr>Why care about packet scheduling?</vt:lpstr>
      <vt:lpstr>Scheduling vs. Buffer Management</vt:lpstr>
      <vt:lpstr>Packet scheduling for QoS</vt:lpstr>
      <vt:lpstr>Poll #3</vt:lpstr>
      <vt:lpstr>Isolation by Rate Limits</vt:lpstr>
      <vt:lpstr>Providing Isolation through Rate Limiting</vt:lpstr>
      <vt:lpstr>Shaping and Policing</vt:lpstr>
      <vt:lpstr>Mechanism (1): Leaky Bucket Shaper</vt:lpstr>
      <vt:lpstr>Mechanism (1): Leaky Bucket Shaper</vt:lpstr>
      <vt:lpstr>Shaping traffic with leaky buckets</vt:lpstr>
      <vt:lpstr>Issues with a leaky bucket</vt:lpstr>
      <vt:lpstr>Token buckets</vt:lpstr>
      <vt:lpstr>Mechanism (2): Token Bucket Shaper</vt:lpstr>
      <vt:lpstr> Token Bucket Shaper</vt:lpstr>
      <vt:lpstr>Token Bucket vs. Leaky Bucket</vt:lpstr>
      <vt:lpstr>Token Bucket vs. Leaky Bucket</vt:lpstr>
      <vt:lpstr>Poll #4</vt:lpstr>
      <vt:lpstr>Token buckets can be used to provide delay QoS guarantees</vt:lpstr>
      <vt:lpstr>Impact of Token Bucket Policers</vt:lpstr>
      <vt:lpstr>Google study from 2016</vt:lpstr>
      <vt:lpstr>Impact on TCP</vt:lpstr>
      <vt:lpstr>Policing losses impact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3201</cp:revision>
  <cp:lastPrinted>2019-02-15T23:29:10Z</cp:lastPrinted>
  <dcterms:created xsi:type="dcterms:W3CDTF">2019-01-23T03:40:12Z</dcterms:created>
  <dcterms:modified xsi:type="dcterms:W3CDTF">2020-04-10T19:13:31Z</dcterms:modified>
</cp:coreProperties>
</file>