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7" r:id="rId2"/>
    <p:sldId id="266" r:id="rId3"/>
    <p:sldId id="409" r:id="rId4"/>
    <p:sldId id="397" r:id="rId5"/>
    <p:sldId id="267" r:id="rId6"/>
    <p:sldId id="268" r:id="rId7"/>
    <p:sldId id="410" r:id="rId8"/>
    <p:sldId id="411" r:id="rId9"/>
    <p:sldId id="412" r:id="rId10"/>
    <p:sldId id="399" r:id="rId11"/>
    <p:sldId id="275" r:id="rId12"/>
    <p:sldId id="276" r:id="rId13"/>
    <p:sldId id="277" r:id="rId14"/>
    <p:sldId id="279" r:id="rId15"/>
    <p:sldId id="396" r:id="rId16"/>
    <p:sldId id="280" r:id="rId17"/>
    <p:sldId id="281" r:id="rId18"/>
    <p:sldId id="282" r:id="rId19"/>
    <p:sldId id="388" r:id="rId20"/>
    <p:sldId id="402" r:id="rId21"/>
    <p:sldId id="283" r:id="rId22"/>
    <p:sldId id="407" r:id="rId23"/>
    <p:sldId id="405" r:id="rId24"/>
    <p:sldId id="413" r:id="rId25"/>
    <p:sldId id="298" r:id="rId26"/>
    <p:sldId id="401" r:id="rId27"/>
    <p:sldId id="313" r:id="rId28"/>
    <p:sldId id="337" r:id="rId29"/>
    <p:sldId id="303" r:id="rId30"/>
    <p:sldId id="302" r:id="rId31"/>
    <p:sldId id="304" r:id="rId32"/>
    <p:sldId id="319" r:id="rId33"/>
    <p:sldId id="338" r:id="rId34"/>
    <p:sldId id="403" r:id="rId35"/>
    <p:sldId id="394" r:id="rId36"/>
    <p:sldId id="379" r:id="rId37"/>
    <p:sldId id="415" r:id="rId38"/>
    <p:sldId id="414" r:id="rId39"/>
    <p:sldId id="404" r:id="rId40"/>
    <p:sldId id="4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70"/>
    <p:restoredTop sz="94664"/>
  </p:normalViewPr>
  <p:slideViewPr>
    <p:cSldViewPr snapToGrid="0" snapToObjects="1">
      <p:cViewPr varScale="1">
        <p:scale>
          <a:sx n="115" d="100"/>
          <a:sy n="115" d="100"/>
        </p:scale>
        <p:origin x="24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199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Switching,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Layering &amp; Measurement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Routers and 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4995"/>
            <a:ext cx="10787743" cy="5130347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Routers 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  <a:p>
            <a:r>
              <a:rPr lang="en-US" dirty="0"/>
              <a:t>There are different possibilities to switch data across links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</a:rPr>
              <a:t>A message could be a single web page, chat message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DFC48F53-9B03-ADE4-DA00-E86E0915D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329" y="4343399"/>
            <a:ext cx="2141426" cy="1599293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DE856F3-59F9-C671-E882-3161101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29" y="4256313"/>
            <a:ext cx="2141426" cy="159929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8E23AB-43EE-1DE2-2AC1-621EC656034D}"/>
              </a:ext>
            </a:extLst>
          </p:cNvPr>
          <p:cNvCxnSpPr/>
          <p:nvPr/>
        </p:nvCxnSpPr>
        <p:spPr>
          <a:xfrm>
            <a:off x="4582886" y="4783816"/>
            <a:ext cx="2362200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5867BA-1F87-AFE0-43F3-AF47F62A9812}"/>
              </a:ext>
            </a:extLst>
          </p:cNvPr>
          <p:cNvSpPr txBox="1"/>
          <p:nvPr/>
        </p:nvSpPr>
        <p:spPr>
          <a:xfrm>
            <a:off x="4376912" y="5055959"/>
            <a:ext cx="2873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Dedicated path with dedicated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185" y="110925"/>
            <a:ext cx="10515600" cy="1325563"/>
          </a:xfrm>
        </p:spPr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13985" y="1961156"/>
            <a:ext cx="6215743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Accept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Line 3">
            <a:extLst>
              <a:ext uri="{FF2B5EF4-FFF2-40B4-BE49-F238E27FC236}">
                <a16:creationId xmlns:a16="http://schemas.microsoft.com/office/drawing/2014/main" id="{9FC4C024-0C81-6D04-7C32-BE638B6F5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72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1D8BDA77-663A-71A0-5A85-38E91CB6C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31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031F8E93-CF7D-E771-9C44-B99E60C34EBC}"/>
              </a:ext>
            </a:extLst>
          </p:cNvPr>
          <p:cNvSpPr>
            <a:spLocks/>
          </p:cNvSpPr>
          <p:nvPr/>
        </p:nvSpPr>
        <p:spPr bwMode="auto">
          <a:xfrm>
            <a:off x="1507219" y="22230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80A958F4-C288-F2E9-5ACA-4E1D5DBFD5EE}"/>
              </a:ext>
            </a:extLst>
          </p:cNvPr>
          <p:cNvSpPr>
            <a:spLocks/>
          </p:cNvSpPr>
          <p:nvPr/>
        </p:nvSpPr>
        <p:spPr bwMode="auto">
          <a:xfrm>
            <a:off x="2816907" y="291365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AF92C401-D2E8-B688-2299-6A2FBF509FA9}"/>
              </a:ext>
            </a:extLst>
          </p:cNvPr>
          <p:cNvSpPr>
            <a:spLocks/>
          </p:cNvSpPr>
          <p:nvPr/>
        </p:nvSpPr>
        <p:spPr bwMode="auto">
          <a:xfrm>
            <a:off x="4126594" y="358199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29BB8521-4CAD-57FE-02D8-051A4761B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05" y="3464636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7626586-5BD9-517A-8300-3A6645214FB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8024" y="3042933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BEBB81E3-F9A6-746A-A23A-572DB0D4C994}"/>
              </a:ext>
            </a:extLst>
          </p:cNvPr>
          <p:cNvSpPr>
            <a:spLocks/>
          </p:cNvSpPr>
          <p:nvPr/>
        </p:nvSpPr>
        <p:spPr bwMode="auto">
          <a:xfrm>
            <a:off x="1507218" y="435510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1BC2AF3B-0EAE-EEB9-B1A8-84290CE38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782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11BAEB49-4A99-19FA-A320-B28E9679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169" y="587910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EF158F90-C127-DB64-3D53-4754A443F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044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BE1C29D-C175-3257-36FD-27E30055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019" y="587910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23206D9F-84D5-1623-A2B6-5D63A57CF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906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5640BB3E-0B68-70E1-E430-C220F82B5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3418" y="205640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C49932E7-5CD8-A594-CCE4-DC21223A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394" y="483453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690FAA3D-CFC5-00F8-373F-D05F648B1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7856" y="378519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16DBB199-1C33-BD24-5FE2-0C708CDF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182" y="151665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9BCD8061-1A6D-C643-1A17-E2308D7544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2856" y="177065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" name="Freeform 21">
            <a:extLst>
              <a:ext uri="{FF2B5EF4-FFF2-40B4-BE49-F238E27FC236}">
                <a16:creationId xmlns:a16="http://schemas.microsoft.com/office/drawing/2014/main" id="{095E369E-2571-FF42-C610-16865D1B6D6B}"/>
              </a:ext>
            </a:extLst>
          </p:cNvPr>
          <p:cNvSpPr>
            <a:spLocks/>
          </p:cNvSpPr>
          <p:nvPr/>
        </p:nvSpPr>
        <p:spPr bwMode="auto">
          <a:xfrm>
            <a:off x="2888343" y="165159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22">
            <a:extLst>
              <a:ext uri="{FF2B5EF4-FFF2-40B4-BE49-F238E27FC236}">
                <a16:creationId xmlns:a16="http://schemas.microsoft.com/office/drawing/2014/main" id="{C2832A67-45B1-3A90-F772-6B27EFD0B78F}"/>
              </a:ext>
            </a:extLst>
          </p:cNvPr>
          <p:cNvSpPr>
            <a:spLocks/>
          </p:cNvSpPr>
          <p:nvPr/>
        </p:nvSpPr>
        <p:spPr bwMode="auto">
          <a:xfrm>
            <a:off x="3494768" y="165159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EA0BCA49-0810-422C-ADBE-8684D7BF8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7043" y="435510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B05D77CD-8FAC-8E08-8D08-7999AA759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68" y="447099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24" name="Line 25">
            <a:extLst>
              <a:ext uri="{FF2B5EF4-FFF2-40B4-BE49-F238E27FC236}">
                <a16:creationId xmlns:a16="http://schemas.microsoft.com/office/drawing/2014/main" id="{276FE178-FB10-F8D2-A0CA-D08CCF514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83407" y="244759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16E4003C-9A8B-631A-C215-6E9C1DFA4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4994" y="223261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28EE797-84F1-BA06-7872-3BA693300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44" y="2204044"/>
            <a:ext cx="1054776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07D786CD-F150-E007-14CB-D3592E217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1856" y="222309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5E4E16C9-93DE-7C24-FBB4-52E639BF7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6106" y="222309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252DDB0B-102A-0B6D-71D8-073F2CA0C7DD}"/>
              </a:ext>
            </a:extLst>
          </p:cNvPr>
          <p:cNvSpPr>
            <a:spLocks/>
          </p:cNvSpPr>
          <p:nvPr/>
        </p:nvSpPr>
        <p:spPr bwMode="auto">
          <a:xfrm flipV="1">
            <a:off x="1499282" y="393600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" name="Picture 18" descr="Router Clip Art">
            <a:extLst>
              <a:ext uri="{FF2B5EF4-FFF2-40B4-BE49-F238E27FC236}">
                <a16:creationId xmlns:a16="http://schemas.microsoft.com/office/drawing/2014/main" id="{7C8A5A8C-B42E-7FD7-6932-EE3C4E9CB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109" y="626608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8" descr="Router Clip Art">
            <a:extLst>
              <a:ext uri="{FF2B5EF4-FFF2-40B4-BE49-F238E27FC236}">
                <a16:creationId xmlns:a16="http://schemas.microsoft.com/office/drawing/2014/main" id="{5062E9FB-7697-ACFC-CBD5-7E9F8482F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3" y="627250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A406DE4B-22C3-A2BB-389E-D311C8E6E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972" y="620645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782ADB9-25EB-D5C5-A02A-B01977D78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922" y="623612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Line 25">
            <a:extLst>
              <a:ext uri="{FF2B5EF4-FFF2-40B4-BE49-F238E27FC236}">
                <a16:creationId xmlns:a16="http://schemas.microsoft.com/office/drawing/2014/main" id="{80423503-AC94-E576-9B77-74D36FE274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81994" y="252154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2F7F46DA-1128-4CC7-CBB2-6562ECFD4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056" y="231917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(Compare to circuit switching, where all links are reserved at the same time, regardless of use.)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37630EC-9DC2-7166-63CA-07BED661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245382"/>
            <a:ext cx="2245179" cy="2245179"/>
          </a:xfrm>
          <a:prstGeom prst="rect">
            <a:avLst/>
          </a:prstGeom>
        </p:spPr>
      </p:pic>
      <p:pic>
        <p:nvPicPr>
          <p:cNvPr id="6" name="Picture 5" descr="A picture containing icon&#10;&#10;Description automatically generated">
            <a:extLst>
              <a:ext uri="{FF2B5EF4-FFF2-40B4-BE49-F238E27FC236}">
                <a16:creationId xmlns:a16="http://schemas.microsoft.com/office/drawing/2014/main" id="{30CC7C60-C8F7-2BC6-F1A7-A6661A0F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7075" y="2625497"/>
            <a:ext cx="1253449" cy="16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235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 (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routing</a:t>
            </a:r>
            <a:r>
              <a:rPr lang="en-US" altLang="en-US" dirty="0">
                <a:ea typeface="MS PGothic" pitchFamily="34" charset="-128"/>
              </a:rPr>
              <a:t>)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bits of a message to arrive on incoming link before sending the first bit of the message on the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84232" y="2366169"/>
            <a:ext cx="0" cy="38338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9732" y="241521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632" y="342327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25">
            <a:extLst>
              <a:ext uri="{FF2B5EF4-FFF2-40B4-BE49-F238E27FC236}">
                <a16:creationId xmlns:a16="http://schemas.microsoft.com/office/drawing/2014/main" id="{C92076D3-6CC3-EF78-00DB-23FF8A3D4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46888" y="3718936"/>
            <a:ext cx="13067" cy="8054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26">
            <a:extLst>
              <a:ext uri="{FF2B5EF4-FFF2-40B4-BE49-F238E27FC236}">
                <a16:creationId xmlns:a16="http://schemas.microsoft.com/office/drawing/2014/main" id="{68326F36-C5BA-D95D-9017-A60573DD2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3873779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6" grpId="0" animBg="1"/>
      <p:bldP spid="46097" grpId="0"/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80"/>
            <a:ext cx="1331912" cy="1422403"/>
            <a:chOff x="3283" y="2506"/>
            <a:chExt cx="839" cy="896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0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4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17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27275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  <p:pic>
        <p:nvPicPr>
          <p:cNvPr id="2" name="Picture 18" descr="Router Clip Art">
            <a:extLst>
              <a:ext uri="{FF2B5EF4-FFF2-40B4-BE49-F238E27FC236}">
                <a16:creationId xmlns:a16="http://schemas.microsoft.com/office/drawing/2014/main" id="{F0324C8B-D167-DBA6-03ED-C06F56A2B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285" y="730251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0" descr="Router Clip Art">
            <a:extLst>
              <a:ext uri="{FF2B5EF4-FFF2-40B4-BE49-F238E27FC236}">
                <a16:creationId xmlns:a16="http://schemas.microsoft.com/office/drawing/2014/main" id="{0CF65DA1-78C7-DE0F-976C-7B3A4CE15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405" y="760199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1">
            <a:extLst>
              <a:ext uri="{FF2B5EF4-FFF2-40B4-BE49-F238E27FC236}">
                <a16:creationId xmlns:a16="http://schemas.microsoft.com/office/drawing/2014/main" id="{8C901081-5E2F-0C3A-103F-1727671659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84924" y="1097089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25">
            <a:extLst>
              <a:ext uri="{FF2B5EF4-FFF2-40B4-BE49-F238E27FC236}">
                <a16:creationId xmlns:a16="http://schemas.microsoft.com/office/drawing/2014/main" id="{5E292F19-8235-9BE9-D19D-7EEE773EE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05555" y="1116342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6">
            <a:extLst>
              <a:ext uri="{FF2B5EF4-FFF2-40B4-BE49-F238E27FC236}">
                <a16:creationId xmlns:a16="http://schemas.microsoft.com/office/drawing/2014/main" id="{80D84BA2-D4B7-E584-DE08-8D1D00288A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53096" y="1092314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8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EB3E62D4-C1FB-B111-D513-0B059C6FE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548" y="863714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58E82EA4-0E95-C19A-67B2-EF8C30434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306" y="925625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31E3C7-74FD-3E60-6EF9-2F1FFBE041F9}"/>
              </a:ext>
            </a:extLst>
          </p:cNvPr>
          <p:cNvSpPr txBox="1"/>
          <p:nvPr/>
        </p:nvSpPr>
        <p:spPr>
          <a:xfrm>
            <a:off x="6452773" y="1454377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host/</a:t>
            </a:r>
          </a:p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4F746-9F5C-890F-1499-D593E9B49E13}"/>
              </a:ext>
            </a:extLst>
          </p:cNvPr>
          <p:cNvSpPr txBox="1"/>
          <p:nvPr/>
        </p:nvSpPr>
        <p:spPr>
          <a:xfrm>
            <a:off x="7935139" y="1609990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6BED5F-D047-8A05-5BE0-628A9E21DB34}"/>
              </a:ext>
            </a:extLst>
          </p:cNvPr>
          <p:cNvSpPr txBox="1"/>
          <p:nvPr/>
        </p:nvSpPr>
        <p:spPr>
          <a:xfrm>
            <a:off x="9857956" y="1626937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3B25E-2A27-8CFA-39AC-4EDB12C9796E}"/>
              </a:ext>
            </a:extLst>
          </p:cNvPr>
          <p:cNvSpPr txBox="1"/>
          <p:nvPr/>
        </p:nvSpPr>
        <p:spPr>
          <a:xfrm>
            <a:off x="8842871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78C5CA-09CF-6BA8-9EEC-7C1B4EFAB3DD}"/>
              </a:ext>
            </a:extLst>
          </p:cNvPr>
          <p:cNvSpPr txBox="1"/>
          <p:nvPr/>
        </p:nvSpPr>
        <p:spPr>
          <a:xfrm>
            <a:off x="7120348" y="116351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735390-EACD-6BD6-FA94-CD8EDB8E3582}"/>
              </a:ext>
            </a:extLst>
          </p:cNvPr>
          <p:cNvSpPr txBox="1"/>
          <p:nvPr/>
        </p:nvSpPr>
        <p:spPr>
          <a:xfrm>
            <a:off x="10616558" y="1176679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EB57E3-2DCE-F79F-7727-C5ECA99F5C5F}"/>
              </a:ext>
            </a:extLst>
          </p:cNvPr>
          <p:cNvSpPr txBox="1"/>
          <p:nvPr/>
        </p:nvSpPr>
        <p:spPr>
          <a:xfrm>
            <a:off x="10616558" y="154441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06AAD51B-B59A-50D3-44CE-82D96CEB7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048" y="509095"/>
            <a:ext cx="577099" cy="409083"/>
          </a:xfrm>
          <a:prstGeom prst="rect">
            <a:avLst/>
          </a:prstGeom>
        </p:spPr>
      </p:pic>
      <p:pic>
        <p:nvPicPr>
          <p:cNvPr id="20" name="Picture 19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2AD3F364-9991-D65B-33A3-3E7EEBBC67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7983" y="572323"/>
            <a:ext cx="577099" cy="40908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2BA768-83AE-23A4-07B8-D7D518FD2D93}"/>
              </a:ext>
            </a:extLst>
          </p:cNvPr>
          <p:cNvSpPr txBox="1"/>
          <p:nvPr/>
        </p:nvSpPr>
        <p:spPr>
          <a:xfrm>
            <a:off x="7217229" y="141514"/>
            <a:ext cx="187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2" grpId="0"/>
      <p:bldP spid="13" grpId="0"/>
      <p:bldP spid="14" grpId="0"/>
      <p:bldP spid="15" grpId="0"/>
      <p:bldP spid="16" grpId="0"/>
      <p:bldP spid="17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Circuit switching incurs an initial delay in setting up the resources along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While 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but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(wastage, or what % of bits on the wire is metadata?)</a:t>
            </a:r>
          </a:p>
          <a:p>
            <a:pPr>
              <a:buNone/>
              <a:defRPr/>
            </a:pPr>
            <a:r>
              <a:rPr lang="en-US" sz="2400" dirty="0">
                <a:ea typeface="ＭＳ Ｐゴシック" charset="0"/>
              </a:rPr>
              <a:t>		If typical messages are larger than typical packets</a:t>
            </a:r>
            <a:r>
              <a:rPr lang="en-US" sz="2400" dirty="0">
                <a:ea typeface="ＭＳ Ｐゴシック" charset="0"/>
                <a:sym typeface="Wingdings" pitchFamily="2" charset="2"/>
              </a:rPr>
              <a:t>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18" descr="Router Clip Art">
            <a:extLst>
              <a:ext uri="{FF2B5EF4-FFF2-40B4-BE49-F238E27FC236}">
                <a16:creationId xmlns:a16="http://schemas.microsoft.com/office/drawing/2014/main" id="{DD6F473C-7180-D73A-F1A3-53E20179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55" y="3432442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" descr="Router Clip Art">
            <a:extLst>
              <a:ext uri="{FF2B5EF4-FFF2-40B4-BE49-F238E27FC236}">
                <a16:creationId xmlns:a16="http://schemas.microsoft.com/office/drawing/2014/main" id="{5068197B-4A25-02D9-4F96-037808A37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5" y="3462390"/>
            <a:ext cx="10668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21">
            <a:extLst>
              <a:ext uri="{FF2B5EF4-FFF2-40B4-BE49-F238E27FC236}">
                <a16:creationId xmlns:a16="http://schemas.microsoft.com/office/drawing/2014/main" id="{277F00A6-5B1E-2D8A-868A-705204300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8894" y="3799280"/>
            <a:ext cx="659131" cy="204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Line 25">
            <a:extLst>
              <a:ext uri="{FF2B5EF4-FFF2-40B4-BE49-F238E27FC236}">
                <a16:creationId xmlns:a16="http://schemas.microsoft.com/office/drawing/2014/main" id="{DE2890BE-69A8-C006-32A6-C236FF916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89525" y="3818533"/>
            <a:ext cx="401681" cy="681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Line 26">
            <a:extLst>
              <a:ext uri="{FF2B5EF4-FFF2-40B4-BE49-F238E27FC236}">
                <a16:creationId xmlns:a16="http://schemas.microsoft.com/office/drawing/2014/main" id="{D6649C5B-7BF7-0844-8EBC-7F191AF5D7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7066" y="3794505"/>
            <a:ext cx="6886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D72325A6-6037-C6CA-E46D-CE3CC185D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18" y="3565905"/>
            <a:ext cx="68580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2A85034C-0C10-5E40-B232-B4C0582D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276" y="3627816"/>
            <a:ext cx="6096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7AF274-91BB-E6E7-9BC0-D3D0ECAF0370}"/>
              </a:ext>
            </a:extLst>
          </p:cNvPr>
          <p:cNvSpPr txBox="1"/>
          <p:nvPr/>
        </p:nvSpPr>
        <p:spPr>
          <a:xfrm>
            <a:off x="83820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host/</a:t>
            </a:r>
          </a:p>
          <a:p>
            <a:pPr algn="r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E19C9-99E5-9788-E1D0-659096289A3A}"/>
              </a:ext>
            </a:extLst>
          </p:cNvPr>
          <p:cNvSpPr txBox="1"/>
          <p:nvPr/>
        </p:nvSpPr>
        <p:spPr>
          <a:xfrm>
            <a:off x="3619109" y="4312181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6BD826-5748-9C25-FECD-06E143A8489D}"/>
              </a:ext>
            </a:extLst>
          </p:cNvPr>
          <p:cNvSpPr txBox="1"/>
          <p:nvPr/>
        </p:nvSpPr>
        <p:spPr>
          <a:xfrm>
            <a:off x="5541926" y="4329128"/>
            <a:ext cx="914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router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E97249-1FAD-E95B-2B5E-15DA28813B82}"/>
              </a:ext>
            </a:extLst>
          </p:cNvPr>
          <p:cNvSpPr txBox="1"/>
          <p:nvPr/>
        </p:nvSpPr>
        <p:spPr>
          <a:xfrm>
            <a:off x="4526841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00F93B-AF9D-E56B-DB9C-DFE315D78D8D}"/>
              </a:ext>
            </a:extLst>
          </p:cNvPr>
          <p:cNvSpPr txBox="1"/>
          <p:nvPr/>
        </p:nvSpPr>
        <p:spPr>
          <a:xfrm>
            <a:off x="2804318" y="3865701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60565-B429-045A-C42A-18300054DCA8}"/>
              </a:ext>
            </a:extLst>
          </p:cNvPr>
          <p:cNvSpPr txBox="1"/>
          <p:nvPr/>
        </p:nvSpPr>
        <p:spPr>
          <a:xfrm>
            <a:off x="6300528" y="3878870"/>
            <a:ext cx="763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link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9029B0-1C04-4DE7-6A0A-BDD52C120B92}"/>
              </a:ext>
            </a:extLst>
          </p:cNvPr>
          <p:cNvSpPr txBox="1"/>
          <p:nvPr/>
        </p:nvSpPr>
        <p:spPr>
          <a:xfrm>
            <a:off x="7435370" y="3532129"/>
            <a:ext cx="1138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host/</a:t>
            </a:r>
          </a:p>
          <a:p>
            <a:r>
              <a:rPr lang="en-US" dirty="0">
                <a:latin typeface="Helvetica" pitchFamily="2" charset="0"/>
              </a:rPr>
              <a:t>endpoint</a:t>
            </a:r>
          </a:p>
        </p:txBody>
      </p:sp>
      <p:pic>
        <p:nvPicPr>
          <p:cNvPr id="18" name="Picture 17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C779CAB9-62F7-7A71-68A2-551E6C360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8018" y="3211286"/>
            <a:ext cx="577099" cy="409083"/>
          </a:xfrm>
          <a:prstGeom prst="rect">
            <a:avLst/>
          </a:prstGeom>
        </p:spPr>
      </p:pic>
      <p:pic>
        <p:nvPicPr>
          <p:cNvPr id="19" name="Picture 18" descr="A picture containing text, box, container, stationary&#10;&#10;Description automatically generated">
            <a:extLst>
              <a:ext uri="{FF2B5EF4-FFF2-40B4-BE49-F238E27FC236}">
                <a16:creationId xmlns:a16="http://schemas.microsoft.com/office/drawing/2014/main" id="{4B6FA1BF-7CB1-6AE6-81B6-94875236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953" y="3274514"/>
            <a:ext cx="577099" cy="409083"/>
          </a:xfrm>
          <a:prstGeom prst="rect">
            <a:avLst/>
          </a:prstGeom>
        </p:spPr>
      </p:pic>
      <p:sp>
        <p:nvSpPr>
          <p:cNvPr id="22" name="Right Brace 21">
            <a:extLst>
              <a:ext uri="{FF2B5EF4-FFF2-40B4-BE49-F238E27FC236}">
                <a16:creationId xmlns:a16="http://schemas.microsoft.com/office/drawing/2014/main" id="{C9A3C3D4-DA1B-9121-EF28-3F28B659D874}"/>
              </a:ext>
            </a:extLst>
          </p:cNvPr>
          <p:cNvSpPr/>
          <p:nvPr/>
        </p:nvSpPr>
        <p:spPr>
          <a:xfrm rot="5400000">
            <a:off x="2851508" y="4214687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83ECDA80-1B8F-70D8-9B99-86EFD3B0AD38}"/>
              </a:ext>
            </a:extLst>
          </p:cNvPr>
          <p:cNvSpPr/>
          <p:nvPr/>
        </p:nvSpPr>
        <p:spPr>
          <a:xfrm rot="5400000">
            <a:off x="4738804" y="421522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85B0D6A-20CC-BF19-0E7F-B87A47AC63A6}"/>
              </a:ext>
            </a:extLst>
          </p:cNvPr>
          <p:cNvSpPr/>
          <p:nvPr/>
        </p:nvSpPr>
        <p:spPr>
          <a:xfrm rot="5400000">
            <a:off x="6450943" y="4244855"/>
            <a:ext cx="339163" cy="568048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0D2A8D-E212-B7B5-7FCB-9D8C2887EEC6}"/>
              </a:ext>
            </a:extLst>
          </p:cNvPr>
          <p:cNvSpPr txBox="1"/>
          <p:nvPr/>
        </p:nvSpPr>
        <p:spPr>
          <a:xfrm>
            <a:off x="1976574" y="535032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 and decoding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A8FB6BC-8B04-998A-BE97-4505204A40C8}"/>
              </a:ext>
            </a:extLst>
          </p:cNvPr>
          <p:cNvSpPr/>
          <p:nvPr/>
        </p:nvSpPr>
        <p:spPr>
          <a:xfrm rot="16200000" flipV="1">
            <a:off x="3815989" y="2427263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1679D8DB-5E29-E11D-D07E-214A5A42AB3D}"/>
              </a:ext>
            </a:extLst>
          </p:cNvPr>
          <p:cNvSpPr/>
          <p:nvPr/>
        </p:nvSpPr>
        <p:spPr>
          <a:xfrm rot="16200000" flipV="1">
            <a:off x="5601250" y="2427262"/>
            <a:ext cx="369330" cy="898673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07FA88-2E30-9571-C272-1232C1DAF998}"/>
              </a:ext>
            </a:extLst>
          </p:cNvPr>
          <p:cNvSpPr txBox="1"/>
          <p:nvPr/>
        </p:nvSpPr>
        <p:spPr>
          <a:xfrm>
            <a:off x="2170737" y="1674735"/>
            <a:ext cx="5543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Switching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0E00732-6D7D-50F8-77ED-2A92ACFD4237}"/>
              </a:ext>
            </a:extLst>
          </p:cNvPr>
          <p:cNvCxnSpPr/>
          <p:nvPr/>
        </p:nvCxnSpPr>
        <p:spPr>
          <a:xfrm flipV="1">
            <a:off x="7881257" y="2691933"/>
            <a:ext cx="1937657" cy="58258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516F656-70E9-2675-6C88-A8175EE61423}"/>
              </a:ext>
            </a:extLst>
          </p:cNvPr>
          <p:cNvCxnSpPr>
            <a:cxnSpLocks/>
          </p:cNvCxnSpPr>
          <p:nvPr/>
        </p:nvCxnSpPr>
        <p:spPr>
          <a:xfrm>
            <a:off x="7881257" y="4359297"/>
            <a:ext cx="2028937" cy="61377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2A2C489E-8328-3005-3E3E-426031642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33230" y="2810000"/>
            <a:ext cx="1309624" cy="1747193"/>
          </a:xfrm>
          <a:prstGeom prst="rect">
            <a:avLst/>
          </a:prstGeom>
        </p:spPr>
      </p:pic>
      <p:pic>
        <p:nvPicPr>
          <p:cNvPr id="35" name="Picture 34" descr="A piece of cake on a plate&#10;&#10;Description automatically generated">
            <a:extLst>
              <a:ext uri="{FF2B5EF4-FFF2-40B4-BE49-F238E27FC236}">
                <a16:creationId xmlns:a16="http://schemas.microsoft.com/office/drawing/2014/main" id="{2DE9E8D2-33EA-6F06-161F-F95CC1BD71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3762" y="2906138"/>
            <a:ext cx="1983584" cy="148768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895B741-4BF5-5739-9A0C-434F593D6B01}"/>
              </a:ext>
            </a:extLst>
          </p:cNvPr>
          <p:cNvSpPr txBox="1"/>
          <p:nvPr/>
        </p:nvSpPr>
        <p:spPr>
          <a:xfrm>
            <a:off x="9988042" y="4528879"/>
            <a:ext cx="171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Many layers…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7DEDE51-D2CC-F297-0BE8-3A66DF42F3D9}"/>
              </a:ext>
            </a:extLst>
          </p:cNvPr>
          <p:cNvCxnSpPr/>
          <p:nvPr/>
        </p:nvCxnSpPr>
        <p:spPr>
          <a:xfrm>
            <a:off x="3021089" y="4611719"/>
            <a:ext cx="404664" cy="648031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68BFDFF-71C0-BC67-69BD-A583DF94BF13}"/>
              </a:ext>
            </a:extLst>
          </p:cNvPr>
          <p:cNvCxnSpPr>
            <a:cxnSpLocks/>
          </p:cNvCxnSpPr>
          <p:nvPr/>
        </p:nvCxnSpPr>
        <p:spPr>
          <a:xfrm>
            <a:off x="4923965" y="4664682"/>
            <a:ext cx="18342" cy="6988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B7163F-5601-31E3-865A-EDB515D3B4E9}"/>
              </a:ext>
            </a:extLst>
          </p:cNvPr>
          <p:cNvCxnSpPr>
            <a:cxnSpLocks/>
          </p:cNvCxnSpPr>
          <p:nvPr/>
        </p:nvCxnSpPr>
        <p:spPr>
          <a:xfrm flipH="1">
            <a:off x="5541926" y="4713545"/>
            <a:ext cx="1078598" cy="607150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77B0369-5B38-E24D-F4EC-6D31604C087E}"/>
              </a:ext>
            </a:extLst>
          </p:cNvPr>
          <p:cNvCxnSpPr>
            <a:cxnSpLocks/>
          </p:cNvCxnSpPr>
          <p:nvPr/>
        </p:nvCxnSpPr>
        <p:spPr>
          <a:xfrm flipV="1">
            <a:off x="4012507" y="2154604"/>
            <a:ext cx="521548" cy="52034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153E9E7-FF58-F97C-E12E-B255E66DD4DA}"/>
              </a:ext>
            </a:extLst>
          </p:cNvPr>
          <p:cNvCxnSpPr>
            <a:cxnSpLocks/>
          </p:cNvCxnSpPr>
          <p:nvPr/>
        </p:nvCxnSpPr>
        <p:spPr>
          <a:xfrm flipH="1" flipV="1">
            <a:off x="5289932" y="2169631"/>
            <a:ext cx="495983" cy="5053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/>
      <p:bldP spid="26" grpId="0" animBg="1"/>
      <p:bldP spid="27" grpId="0" animBg="1"/>
      <p:bldP spid="28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717326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Layering and Protocols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871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6736-D1E7-8CD9-7F14-E4F9EC08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problems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A6DC-2495-4823-9DE9-D8B56424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Application (e.g., web)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Guarantees (e.g., reliability)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Data movement across the Internet (routing)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+mn-cs"/>
              </a:rPr>
              <a:t>Link concerns (encoding/decoding, medium access control)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We solve complex problems by breaking them into simpler ones!</a:t>
            </a: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Layering</a:t>
            </a:r>
            <a:r>
              <a:rPr lang="en-US" dirty="0">
                <a:ea typeface="ＭＳ Ｐゴシック" charset="0"/>
                <a:cs typeface="+mn-cs"/>
              </a:rPr>
              <a:t> simplifies understanding, testing</a:t>
            </a:r>
            <a:r>
              <a:rPr lang="en-US" dirty="0">
                <a:ea typeface="ＭＳ Ｐゴシック" charset="0"/>
              </a:rPr>
              <a:t>, and maintaining</a:t>
            </a: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It is easy </a:t>
            </a:r>
            <a:r>
              <a:rPr lang="en-US" dirty="0">
                <a:ea typeface="ＭＳ Ｐゴシック" charset="0"/>
                <a:cs typeface="+mn-cs"/>
              </a:rPr>
              <a:t>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solutions at one layer without affecting others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04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12371" y="5178224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12371" y="4052011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12370" y="2922857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12371" y="1790762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Software/hardware organization at hosts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735790" y="1690688"/>
            <a:ext cx="428204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Communication functions broken up and “stacked”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A3B58AD-251F-B67D-984A-5B2F50696D2A}"/>
              </a:ext>
            </a:extLst>
          </p:cNvPr>
          <p:cNvSpPr txBox="1"/>
          <p:nvPr/>
        </p:nvSpPr>
        <p:spPr>
          <a:xfrm>
            <a:off x="7779332" y="2922857"/>
            <a:ext cx="4282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depends on the one below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Each layer supports the one above it.</a:t>
            </a:r>
          </a:p>
          <a:p>
            <a:pPr algn="ctr"/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The interfaces between layers are well-defined and standardized.</a:t>
            </a:r>
          </a:p>
        </p:txBody>
      </p:sp>
    </p:spTree>
    <p:extLst>
      <p:ext uri="{BB962C8B-B14F-4D97-AF65-F5344CB8AC3E}">
        <p14:creationId xmlns:p14="http://schemas.microsoft.com/office/powerpoint/2010/main" val="182010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260419"/>
            <a:ext cx="11659437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Internet software and hardware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are arranged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layers.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Layering provides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400" dirty="0">
              <a:latin typeface="Helvetica" pitchFamily="2" charset="0"/>
            </a:endParaRP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Each layer: well-defined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function</a:t>
            </a:r>
          </a:p>
          <a:p>
            <a:pPr algn="ctr"/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&amp; interfaces</a:t>
            </a:r>
            <a:r>
              <a:rPr lang="en-US" sz="4400" dirty="0">
                <a:latin typeface="Helvetica" pitchFamily="2" charset="0"/>
              </a:rPr>
              <a:t> to layers above &amp; below it.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	Functionality is implemented in </a:t>
            </a:r>
            <a:r>
              <a:rPr lang="en-US" sz="4400" dirty="0">
                <a:solidFill>
                  <a:srgbClr val="C00000"/>
                </a:solidFill>
                <a:latin typeface="Helvetica" pitchFamily="2" charset="0"/>
              </a:rPr>
              <a:t>protocols.</a:t>
            </a:r>
          </a:p>
          <a:p>
            <a:pPr algn="ctr"/>
            <a:endParaRPr lang="en-US" sz="44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6114" y="1769829"/>
            <a:ext cx="1915886" cy="257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97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documents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RFCs </a:t>
            </a:r>
            <a:r>
              <a:rPr lang="en-US" dirty="0">
                <a:ea typeface="ＭＳ Ｐゴシック" charset="0"/>
                <a:cs typeface="+mn-cs"/>
              </a:rPr>
              <a:t>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 of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1862139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1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1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52538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27402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78" y="2603531"/>
            <a:ext cx="1327827" cy="99587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D12609F-47C6-BC57-138D-9D8C740B29F3}"/>
              </a:ext>
            </a:extLst>
          </p:cNvPr>
          <p:cNvGrpSpPr/>
          <p:nvPr/>
        </p:nvGrpSpPr>
        <p:grpSpPr>
          <a:xfrm>
            <a:off x="6556692" y="3104091"/>
            <a:ext cx="4033022" cy="3378730"/>
            <a:chOff x="7742505" y="2343737"/>
            <a:chExt cx="4033022" cy="3378730"/>
          </a:xfrm>
        </p:grpSpPr>
        <p:sp>
          <p:nvSpPr>
            <p:cNvPr id="5" name="Arc 8">
              <a:extLst>
                <a:ext uri="{FF2B5EF4-FFF2-40B4-BE49-F238E27FC236}">
                  <a16:creationId xmlns:a16="http://schemas.microsoft.com/office/drawing/2014/main" id="{141C86F7-0A7E-C143-334E-297C720465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53BF9BF3-B987-A1EC-220D-CBFB734AA34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8">
              <a:extLst>
                <a:ext uri="{FF2B5EF4-FFF2-40B4-BE49-F238E27FC236}">
                  <a16:creationId xmlns:a16="http://schemas.microsoft.com/office/drawing/2014/main" id="{DB0AC0E3-D53A-22A3-5C51-7C8AAEEBC3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rc 8">
              <a:extLst>
                <a:ext uri="{FF2B5EF4-FFF2-40B4-BE49-F238E27FC236}">
                  <a16:creationId xmlns:a16="http://schemas.microsoft.com/office/drawing/2014/main" id="{1708B2BA-0CF9-9D2E-F451-AE7B21F0DA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21">
              <a:extLst>
                <a:ext uri="{FF2B5EF4-FFF2-40B4-BE49-F238E27FC236}">
                  <a16:creationId xmlns:a16="http://schemas.microsoft.com/office/drawing/2014/main" id="{A614C928-7F6B-2C8E-6269-FA13D290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826DBE78-724D-F973-503F-339644D3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3EEED2A3-AD4B-27A2-893B-AC8005793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12" name="Rectangle 24">
              <a:extLst>
                <a:ext uri="{FF2B5EF4-FFF2-40B4-BE49-F238E27FC236}">
                  <a16:creationId xmlns:a16="http://schemas.microsoft.com/office/drawing/2014/main" id="{5EF911E8-698A-68A4-6146-6D79947F8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37B7DC8-9969-394A-C3E0-FF8320ADC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Rectangle 26">
              <a:extLst>
                <a:ext uri="{FF2B5EF4-FFF2-40B4-BE49-F238E27FC236}">
                  <a16:creationId xmlns:a16="http://schemas.microsoft.com/office/drawing/2014/main" id="{D1471109-9D96-AA44-C286-75D8AC328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1F3FD5E-E7CA-AFDD-307C-65EDDD13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F7C8A203-2937-9626-322D-444B05300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BA5B573F-33E1-32F9-812F-0CFC6E946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0D16EC1C-1B7B-5018-3B4E-315964D1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59EFC3AD-0E9C-0F82-13B1-E31B5FAFD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20" name="AutoShape 32">
              <a:extLst>
                <a:ext uri="{FF2B5EF4-FFF2-40B4-BE49-F238E27FC236}">
                  <a16:creationId xmlns:a16="http://schemas.microsoft.com/office/drawing/2014/main" id="{20B2CBFA-C591-3BB1-73B9-C498AE70D3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33">
              <a:extLst>
                <a:ext uri="{FF2B5EF4-FFF2-40B4-BE49-F238E27FC236}">
                  <a16:creationId xmlns:a16="http://schemas.microsoft.com/office/drawing/2014/main" id="{CCE1C7B9-BD71-0D0F-159E-74D9A3F0BC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CF64EF5C-8467-4010-B7F8-0CDA7F0BF72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C61664A6-3909-B1F4-E637-AAFF58D903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78F7127C-6D11-DB2C-F613-80C305EBFDC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37">
              <a:extLst>
                <a:ext uri="{FF2B5EF4-FFF2-40B4-BE49-F238E27FC236}">
                  <a16:creationId xmlns:a16="http://schemas.microsoft.com/office/drawing/2014/main" id="{C033335E-D369-435F-F073-38CDAD2883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38">
              <a:extLst>
                <a:ext uri="{FF2B5EF4-FFF2-40B4-BE49-F238E27FC236}">
                  <a16:creationId xmlns:a16="http://schemas.microsoft.com/office/drawing/2014/main" id="{EE9A981A-2591-AC3E-6EA2-1C5B93D51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39">
              <a:extLst>
                <a:ext uri="{FF2B5EF4-FFF2-40B4-BE49-F238E27FC236}">
                  <a16:creationId xmlns:a16="http://schemas.microsoft.com/office/drawing/2014/main" id="{970C0D25-8D38-CF3C-D9A8-DE213BD77E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40">
              <a:extLst>
                <a:ext uri="{FF2B5EF4-FFF2-40B4-BE49-F238E27FC236}">
                  <a16:creationId xmlns:a16="http://schemas.microsoft.com/office/drawing/2014/main" id="{E1361606-CD10-F0E7-35A4-A71BA4C56F1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27039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nimBg="1"/>
      <p:bldP spid="522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message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49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F73-5695-8406-C507-DC67C06D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E3BD-36F3-D6B8-B559-9EBAF797B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Dive a bit deeper into how Internet communication works</a:t>
            </a:r>
          </a:p>
          <a:p>
            <a:pPr lvl="1"/>
            <a:r>
              <a:rPr lang="en-US" dirty="0"/>
              <a:t>Links: how does communication work physically?</a:t>
            </a:r>
          </a:p>
          <a:p>
            <a:pPr lvl="1"/>
            <a:r>
              <a:rPr lang="en-US" dirty="0"/>
              <a:t>Routers: how do they move data between links?</a:t>
            </a:r>
          </a:p>
          <a:p>
            <a:pPr lvl="1"/>
            <a:r>
              <a:rPr lang="en-US" dirty="0"/>
              <a:t>Endpoints: how is networking organized at endpoints?</a:t>
            </a:r>
          </a:p>
          <a:p>
            <a:endParaRPr lang="en-US" dirty="0"/>
          </a:p>
          <a:p>
            <a:r>
              <a:rPr lang="en-US" dirty="0"/>
              <a:t>Understand how to measure the Internet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04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58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204561" y="2187446"/>
            <a:ext cx="465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have network and link layers too!</a:t>
            </a:r>
          </a:p>
        </p:txBody>
      </p:sp>
    </p:spTree>
    <p:extLst>
      <p:ext uri="{BB962C8B-B14F-4D97-AF65-F5344CB8AC3E}">
        <p14:creationId xmlns:p14="http://schemas.microsoft.com/office/powerpoint/2010/main" val="736668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Communication over the Internet is a complex problem.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320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9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2161359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Measuring the Internet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F971D-5FD5-7E62-F104-B76C47B68499}"/>
              </a:ext>
            </a:extLst>
          </p:cNvPr>
          <p:cNvSpPr txBox="1"/>
          <p:nvPr/>
        </p:nvSpPr>
        <p:spPr>
          <a:xfrm>
            <a:off x="2152185" y="3490332"/>
            <a:ext cx="7549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Speed, by any other name</a:t>
            </a:r>
          </a:p>
        </p:txBody>
      </p:sp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do we mean by speed?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A packet consists of many bits, including header and data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Packet size</a:t>
            </a:r>
            <a:r>
              <a:rPr lang="en-US" altLang="en-US" dirty="0">
                <a:ea typeface="MS PGothic" pitchFamily="34" charset="-128"/>
              </a:rPr>
              <a:t>: length of the packet (bits or bytes)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 </a:t>
            </a:r>
            <a:r>
              <a:rPr lang="en-US" altLang="en-US" dirty="0">
                <a:ea typeface="MS PGothic" pitchFamily="34" charset="-128"/>
              </a:rPr>
              <a:t>time from the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the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77" y="3705045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packet delay = time for a box to travel the length of the belt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264" y="1360566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0725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Bandwidth and delay are related but distinct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D1E70A-5DD8-64A0-F235-914040817C35}"/>
              </a:ext>
            </a:extLst>
          </p:cNvPr>
          <p:cNvCxnSpPr/>
          <p:nvPr/>
        </p:nvCxnSpPr>
        <p:spPr>
          <a:xfrm>
            <a:off x="2760453" y="2357123"/>
            <a:ext cx="405441" cy="681487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FF215FA-4DC5-48DD-79E2-E20037C677B4}"/>
              </a:ext>
            </a:extLst>
          </p:cNvPr>
          <p:cNvCxnSpPr>
            <a:cxnSpLocks/>
          </p:cNvCxnSpPr>
          <p:nvPr/>
        </p:nvCxnSpPr>
        <p:spPr>
          <a:xfrm flipH="1">
            <a:off x="4845169" y="2070844"/>
            <a:ext cx="3893389" cy="1232814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36A0077-D902-0AFE-F0DE-B55A6297FD6E}"/>
              </a:ext>
            </a:extLst>
          </p:cNvPr>
          <p:cNvSpPr txBox="1"/>
          <p:nvPr/>
        </p:nvSpPr>
        <p:spPr>
          <a:xfrm rot="3339804">
            <a:off x="1977885" y="2646600"/>
            <a:ext cx="1324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Bandwidth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042906-635D-7D7C-F14D-3B5A38CDF908}"/>
              </a:ext>
            </a:extLst>
          </p:cNvPr>
          <p:cNvSpPr txBox="1"/>
          <p:nvPr/>
        </p:nvSpPr>
        <p:spPr>
          <a:xfrm rot="20453768">
            <a:off x="6861642" y="2427823"/>
            <a:ext cx="2520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E5D114-AEBE-8794-12BE-E1F21E3FCBFF}"/>
              </a:ext>
            </a:extLst>
          </p:cNvPr>
          <p:cNvCxnSpPr>
            <a:cxnSpLocks/>
          </p:cNvCxnSpPr>
          <p:nvPr/>
        </p:nvCxnSpPr>
        <p:spPr>
          <a:xfrm>
            <a:off x="5954751" y="434898"/>
            <a:ext cx="0" cy="613317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209AE8-48D2-17DE-B6FC-BD8294670153}"/>
              </a:ext>
            </a:extLst>
          </p:cNvPr>
          <p:cNvCxnSpPr>
            <a:cxnSpLocks/>
          </p:cNvCxnSpPr>
          <p:nvPr/>
        </p:nvCxnSpPr>
        <p:spPr>
          <a:xfrm flipH="1">
            <a:off x="1624360" y="3547946"/>
            <a:ext cx="8478645" cy="0"/>
          </a:xfrm>
          <a:prstGeom prst="line">
            <a:avLst/>
          </a:prstGeom>
          <a:ln w="50800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A74D4D-2CFB-17A0-3183-C37A1426B6AC}"/>
              </a:ext>
            </a:extLst>
          </p:cNvPr>
          <p:cNvSpPr txBox="1"/>
          <p:nvPr/>
        </p:nvSpPr>
        <p:spPr>
          <a:xfrm>
            <a:off x="6096000" y="343159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A1562-8DF0-BD8D-82C0-751EE63EB397}"/>
              </a:ext>
            </a:extLst>
          </p:cNvPr>
          <p:cNvSpPr txBox="1"/>
          <p:nvPr/>
        </p:nvSpPr>
        <p:spPr>
          <a:xfrm>
            <a:off x="6096001" y="6014664"/>
            <a:ext cx="1732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Bandwidth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2C421-829A-E027-47C6-B759FD52B302}"/>
              </a:ext>
            </a:extLst>
          </p:cNvPr>
          <p:cNvSpPr txBox="1"/>
          <p:nvPr/>
        </p:nvSpPr>
        <p:spPr>
          <a:xfrm>
            <a:off x="9192324" y="3059668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High delay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EC536-50D1-C334-4F19-792EA6EA3053}"/>
              </a:ext>
            </a:extLst>
          </p:cNvPr>
          <p:cNvSpPr txBox="1"/>
          <p:nvPr/>
        </p:nvSpPr>
        <p:spPr>
          <a:xfrm>
            <a:off x="1103971" y="3028073"/>
            <a:ext cx="173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Low delay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25FD45-BE83-48F3-1B4B-C68F4C68E959}"/>
              </a:ext>
            </a:extLst>
          </p:cNvPr>
          <p:cNvSpPr txBox="1"/>
          <p:nvPr/>
        </p:nvSpPr>
        <p:spPr>
          <a:xfrm>
            <a:off x="6962076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Trans-continental optic fiber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20112-089E-0569-AF06-A1D75E62146B}"/>
              </a:ext>
            </a:extLst>
          </p:cNvPr>
          <p:cNvSpPr txBox="1"/>
          <p:nvPr/>
        </p:nvSpPr>
        <p:spPr>
          <a:xfrm>
            <a:off x="6874736" y="4660038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Satellite link</a:t>
            </a:r>
          </a:p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(e.g., on a foggy day)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6FD85-6069-B67A-7CA9-95B5C68D3CCF}"/>
              </a:ext>
            </a:extLst>
          </p:cNvPr>
          <p:cNvSpPr txBox="1"/>
          <p:nvPr/>
        </p:nvSpPr>
        <p:spPr>
          <a:xfrm>
            <a:off x="2222820" y="1777823"/>
            <a:ext cx="3228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GPU—GPU link in an AI compute cluster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EB7661-65BE-827E-2531-384BB7F42BF8}"/>
              </a:ext>
            </a:extLst>
          </p:cNvPr>
          <p:cNvSpPr txBox="1"/>
          <p:nvPr/>
        </p:nvSpPr>
        <p:spPr>
          <a:xfrm>
            <a:off x="2175421" y="4660038"/>
            <a:ext cx="3228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Bluetooth link</a:t>
            </a:r>
          </a:p>
        </p:txBody>
      </p:sp>
    </p:spTree>
    <p:extLst>
      <p:ext uri="{BB962C8B-B14F-4D97-AF65-F5344CB8AC3E}">
        <p14:creationId xmlns:p14="http://schemas.microsoft.com/office/powerpoint/2010/main" val="94440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24E95-BA17-4960-CCFC-95AA160B2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6599-16DA-5ADE-71F6-3B3EB3C6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Packet Delay has a few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1131A-A0CF-7E79-A4D1-08D03B711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 / link bandwidth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</a:t>
            </a:r>
            <a:r>
              <a:rPr lang="en-US" altLang="en-US" dirty="0">
                <a:ea typeface="MS PGothic" pitchFamily="34" charset="-128"/>
              </a:rPr>
              <a:t> = 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4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components </a:t>
            </a:r>
            <a:r>
              <a:rPr lang="en-US"/>
              <a:t>of delay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60692" y="3529338"/>
            <a:ext cx="411004" cy="89494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2746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18108" y="2009121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43084" y="3637470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37747 0.18981 " pathEditMode="relative" ptsTypes="AA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8" grpId="1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 (related to bandwidth)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–s</a:t>
            </a:r>
            <a:r>
              <a:rPr lang="en-US" dirty="0"/>
              <a:t>  # at the destination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</a:t>
            </a:r>
            <a:r>
              <a:rPr lang="en-US" dirty="0"/>
              <a:t> </a:t>
            </a:r>
            <a:r>
              <a:rPr lang="en-US" dirty="0">
                <a:latin typeface="Lucida Console" panose="020B0609040504020204" pitchFamily="49" charset="0"/>
              </a:rPr>
              <a:t>&lt;destination&gt;</a:t>
            </a:r>
            <a:r>
              <a:rPr lang="en-US" dirty="0"/>
              <a:t> # at the source, </a:t>
            </a:r>
          </a:p>
          <a:p>
            <a:pPr lvl="1"/>
            <a:r>
              <a:rPr lang="en-US" dirty="0"/>
              <a:t>e.g.,   </a:t>
            </a:r>
            <a:r>
              <a:rPr lang="en-US" dirty="0" err="1">
                <a:latin typeface="Lucida Console" panose="020B0609040504020204" pitchFamily="49" charset="0"/>
              </a:rPr>
              <a:t>iperf</a:t>
            </a:r>
            <a:r>
              <a:rPr lang="en-US" dirty="0">
                <a:latin typeface="Lucida Console" panose="020B0609040504020204" pitchFamily="49" charset="0"/>
              </a:rPr>
              <a:t> –c localhost</a:t>
            </a:r>
          </a:p>
          <a:p>
            <a:pPr lvl="1"/>
            <a:endParaRPr lang="en-US" dirty="0"/>
          </a:p>
          <a:p>
            <a:r>
              <a:rPr lang="en-US" dirty="0"/>
              <a:t>(total) delay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ping &lt;destination&gt;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Lucida Console" panose="020B0609040504020204" pitchFamily="49" charset="0"/>
              </a:rPr>
              <a:t>ping </a:t>
            </a:r>
            <a:r>
              <a:rPr lang="en-US" dirty="0" err="1">
                <a:latin typeface="Lucida Console" panose="020B0609040504020204" pitchFamily="49" charset="0"/>
              </a:rPr>
              <a:t>google.com</a:t>
            </a:r>
            <a:endParaRPr lang="en-US" dirty="0">
              <a:latin typeface="Lucida Console" panose="020B0609040504020204" pitchFamily="49" charset="0"/>
            </a:endParaRPr>
          </a:p>
          <a:p>
            <a:pPr lvl="1"/>
            <a:endParaRPr lang="en-US" dirty="0">
              <a:latin typeface="Lucida Console" panose="020B0609040504020204" pitchFamily="49" charset="0"/>
            </a:endParaRPr>
          </a:p>
          <a:p>
            <a:r>
              <a:rPr lang="en-US" sz="2400" dirty="0"/>
              <a:t>(you can try it!)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Digital computers deal with 1s and 0s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BB485-9E24-7547-2733-FE5E2F51031A}"/>
              </a:ext>
            </a:extLst>
          </p:cNvPr>
          <p:cNvSpPr txBox="1"/>
          <p:nvPr/>
        </p:nvSpPr>
        <p:spPr>
          <a:xfrm>
            <a:off x="8523515" y="3918996"/>
            <a:ext cx="29500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Encoding and Decoding problem</a:t>
            </a:r>
          </a:p>
        </p:txBody>
      </p: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92CC5A-5DD4-FB2E-F8BD-B87538D4DC32}"/>
              </a:ext>
            </a:extLst>
          </p:cNvPr>
          <p:cNvSpPr/>
          <p:nvPr/>
        </p:nvSpPr>
        <p:spPr>
          <a:xfrm>
            <a:off x="5939246" y="1353757"/>
            <a:ext cx="5414554" cy="53677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DF068-6E95-2BBB-363E-C42CDCFE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AE5A6B3D-97D5-9242-CB5B-3B9CB8BFD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E4C49865-DA06-0486-6670-9D6EB04B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00966-2143-A798-2D10-4C7C204E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69847409-7DE6-D795-7D8D-8672DB16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A6C8CDDE-4B02-9644-5080-FFEBC2092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6FEA55-74FB-C9B4-D5CD-966E8168D83C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251EF8A-EF24-7DA2-915F-9B1EA0EF9B6E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81CCF7-5776-F322-D6DB-F94BDE1A90A9}"/>
              </a:ext>
            </a:extLst>
          </p:cNvPr>
          <p:cNvSpPr/>
          <p:nvPr/>
        </p:nvSpPr>
        <p:spPr>
          <a:xfrm>
            <a:off x="6096000" y="3428999"/>
            <a:ext cx="5487790" cy="28509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90B44-3065-261F-10DE-7C1C7B71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72484A5-D46E-F54E-9663-BA16984A3E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AE5A6B3D-97D5-9242-CB5B-3B9CB8BFD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A8AA5946-9311-9059-DDE7-BC30AB5E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D17412-D6AF-A952-B95A-953D459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CAC4CE8-47E5-0441-FAFA-0D07A2B25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D9551B99-C910-8574-EDC9-0A3848A5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C5217-B256-EA2B-10FF-816691A98AC7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0DD7E6C-F854-869B-200E-FCC692022869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A6F5B-F999-5B46-674E-40D3C6666CC2}"/>
              </a:ext>
            </a:extLst>
          </p:cNvPr>
          <p:cNvSpPr/>
          <p:nvPr/>
        </p:nvSpPr>
        <p:spPr>
          <a:xfrm>
            <a:off x="6096000" y="4795024"/>
            <a:ext cx="5487790" cy="1484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04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10909-C2B0-387C-8C88-4B79ED793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470EF2DD-9340-7769-D081-4D9381547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445000" imgH="4660900" progId="Photoshop.Image.4">
                  <p:embed/>
                </p:oleObj>
              </mc:Choice>
              <mc:Fallback>
                <p:oleObj name="Image" r:id="rId2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72484A5-D46E-F54E-9663-BA16984A3E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B80C9921-4EAE-91C0-87B0-4F62FFEF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62C6EB-AC99-C3EF-A63A-CFD7AB2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2AF9C91-9A94-ADA8-362D-A9895162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52377EF8-09E1-10DF-DEFA-1EB7BED08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8401A6-61A2-1AA4-3378-E5D80D0BC0F0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88D046-DC4A-1ECF-B79E-016ABA417F02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426730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</TotalTime>
  <Words>1750</Words>
  <Application>Microsoft Macintosh PowerPoint</Application>
  <PresentationFormat>Widescreen</PresentationFormat>
  <Paragraphs>409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ＭＳ Ｐゴシック</vt:lpstr>
      <vt:lpstr>Arial</vt:lpstr>
      <vt:lpstr>Arial Narrow</vt:lpstr>
      <vt:lpstr>Calibri</vt:lpstr>
      <vt:lpstr>Helvetica</vt:lpstr>
      <vt:lpstr>Lucida Console</vt:lpstr>
      <vt:lpstr>Times New Roman</vt:lpstr>
      <vt:lpstr>Wingdings</vt:lpstr>
      <vt:lpstr>Office Theme</vt:lpstr>
      <vt:lpstr>Image</vt:lpstr>
      <vt:lpstr>Switching, Layering &amp; Measurement</vt:lpstr>
      <vt:lpstr>Review of definitions</vt:lpstr>
      <vt:lpstr>Today’s lecture</vt:lpstr>
      <vt:lpstr>How do machines talk?</vt:lpstr>
      <vt:lpstr>How do machines communicate?</vt:lpstr>
      <vt:lpstr>Physical transmission on a single link</vt:lpstr>
      <vt:lpstr>Physical transmission on a single link</vt:lpstr>
      <vt:lpstr>Physical transmission on a single link</vt:lpstr>
      <vt:lpstr>Physical transmission on a single link</vt:lpstr>
      <vt:lpstr>Routers and Multi-link networks</vt:lpstr>
      <vt:lpstr> Switching methods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Layering and Protocols</vt:lpstr>
      <vt:lpstr>Solving the problems of communication</vt:lpstr>
      <vt:lpstr>Software/hardware organization at hosts</vt:lpstr>
      <vt:lpstr>PowerPoint Presentation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Layering</vt:lpstr>
      <vt:lpstr>This course has layers</vt:lpstr>
      <vt:lpstr>Measuring the Internet</vt:lpstr>
      <vt:lpstr>What exactly do we mean by speed?</vt:lpstr>
      <vt:lpstr>PowerPoint Presentation</vt:lpstr>
      <vt:lpstr>PowerPoint Presentation</vt:lpstr>
      <vt:lpstr>Total Packet Delay has a few pieces</vt:lpstr>
      <vt:lpstr>Visualizing the components of delay</vt:lpstr>
      <vt:lpstr>Bandwidth and delay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1097</cp:revision>
  <cp:lastPrinted>2021-01-24T11:57:08Z</cp:lastPrinted>
  <dcterms:created xsi:type="dcterms:W3CDTF">2019-01-23T03:40:12Z</dcterms:created>
  <dcterms:modified xsi:type="dcterms:W3CDTF">2024-09-06T15:10:13Z</dcterms:modified>
</cp:coreProperties>
</file>