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387" r:id="rId2"/>
    <p:sldId id="1064" r:id="rId3"/>
    <p:sldId id="916" r:id="rId4"/>
    <p:sldId id="917" r:id="rId5"/>
    <p:sldId id="918" r:id="rId6"/>
    <p:sldId id="920" r:id="rId7"/>
    <p:sldId id="1065" r:id="rId8"/>
    <p:sldId id="1074" r:id="rId9"/>
    <p:sldId id="1066" r:id="rId10"/>
    <p:sldId id="1067" r:id="rId11"/>
    <p:sldId id="1068" r:id="rId12"/>
    <p:sldId id="1069" r:id="rId13"/>
    <p:sldId id="1070" r:id="rId14"/>
    <p:sldId id="1072" r:id="rId15"/>
    <p:sldId id="910" r:id="rId16"/>
    <p:sldId id="1055" r:id="rId17"/>
    <p:sldId id="1073" r:id="rId18"/>
    <p:sldId id="867" r:id="rId19"/>
    <p:sldId id="864" r:id="rId20"/>
    <p:sldId id="842" r:id="rId21"/>
    <p:sldId id="912" r:id="rId22"/>
    <p:sldId id="1057" r:id="rId23"/>
    <p:sldId id="859" r:id="rId24"/>
    <p:sldId id="914" r:id="rId25"/>
    <p:sldId id="1058" r:id="rId26"/>
    <p:sldId id="848" r:id="rId27"/>
    <p:sldId id="923" r:id="rId28"/>
    <p:sldId id="850" r:id="rId29"/>
    <p:sldId id="924" r:id="rId30"/>
    <p:sldId id="925" r:id="rId31"/>
    <p:sldId id="105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31"/>
    <p:restoredTop sz="96860"/>
  </p:normalViewPr>
  <p:slideViewPr>
    <p:cSldViewPr snapToGrid="0" snapToObjects="1">
      <p:cViewPr varScale="1">
        <p:scale>
          <a:sx n="116" d="100"/>
          <a:sy n="116" d="100"/>
        </p:scale>
        <p:origin x="224" y="856"/>
      </p:cViewPr>
      <p:guideLst/>
    </p:cSldViewPr>
  </p:slideViewPr>
  <p:outlineViewPr>
    <p:cViewPr>
      <p:scale>
        <a:sx n="33" d="100"/>
        <a:sy n="33" d="100"/>
      </p:scale>
      <p:origin x="0" y="-72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03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11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95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cisco.com/c/en/us/support/docs/ip/border-gateway-protocol-bgp/13753-25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1841" y="1994640"/>
            <a:ext cx="1093216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Network: Routing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23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392A-08AD-FC4F-B3CF-CE12DEDC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 large </a:t>
            </a:r>
            <a:r>
              <a:rPr lang="en-US" dirty="0">
                <a:solidFill>
                  <a:srgbClr val="C00000"/>
                </a:solidFill>
              </a:rPr>
              <a:t>federated</a:t>
            </a:r>
            <a:r>
              <a:rPr lang="en-US" dirty="0"/>
              <a:t> network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6189BC-4653-B34E-9FC7-416F7EED3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3" y="2322243"/>
            <a:ext cx="1548282" cy="137178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1C415F-2919-1845-B448-67D110BEF995}"/>
              </a:ext>
            </a:extLst>
          </p:cNvPr>
          <p:cNvCxnSpPr>
            <a:cxnSpLocks/>
          </p:cNvCxnSpPr>
          <p:nvPr/>
        </p:nvCxnSpPr>
        <p:spPr>
          <a:xfrm flipV="1">
            <a:off x="9853082" y="3196154"/>
            <a:ext cx="756730" cy="7688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ud 12">
            <a:extLst>
              <a:ext uri="{FF2B5EF4-FFF2-40B4-BE49-F238E27FC236}">
                <a16:creationId xmlns:a16="http://schemas.microsoft.com/office/drawing/2014/main" id="{DD07D501-654B-FA4F-BA89-FC79187CC2CE}"/>
              </a:ext>
            </a:extLst>
          </p:cNvPr>
          <p:cNvSpPr/>
          <p:nvPr/>
        </p:nvSpPr>
        <p:spPr>
          <a:xfrm>
            <a:off x="2962960" y="3694030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309EF2-5CF1-6643-90CD-EC03956D6FEF}"/>
              </a:ext>
            </a:extLst>
          </p:cNvPr>
          <p:cNvCxnSpPr>
            <a:cxnSpLocks/>
          </p:cNvCxnSpPr>
          <p:nvPr/>
        </p:nvCxnSpPr>
        <p:spPr>
          <a:xfrm flipH="1" flipV="1">
            <a:off x="3338312" y="3375628"/>
            <a:ext cx="306897" cy="43694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CD9497-871D-FE46-A685-3427BE63A5AD}"/>
              </a:ext>
            </a:extLst>
          </p:cNvPr>
          <p:cNvCxnSpPr>
            <a:cxnSpLocks/>
          </p:cNvCxnSpPr>
          <p:nvPr/>
        </p:nvCxnSpPr>
        <p:spPr>
          <a:xfrm flipH="1">
            <a:off x="5022819" y="3617082"/>
            <a:ext cx="502161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854922-DEF1-BE42-A7B5-FDF71E21A7A1}"/>
              </a:ext>
            </a:extLst>
          </p:cNvPr>
          <p:cNvCxnSpPr>
            <a:cxnSpLocks/>
          </p:cNvCxnSpPr>
          <p:nvPr/>
        </p:nvCxnSpPr>
        <p:spPr>
          <a:xfrm flipH="1" flipV="1">
            <a:off x="4881076" y="5118119"/>
            <a:ext cx="739795" cy="3671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AF0C578-C2A0-1B4D-AA2D-5AAB32966C58}"/>
              </a:ext>
            </a:extLst>
          </p:cNvPr>
          <p:cNvSpPr txBox="1"/>
          <p:nvPr/>
        </p:nvSpPr>
        <p:spPr>
          <a:xfrm>
            <a:off x="5697172" y="3072729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AT&amp;T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3D810E67-51ED-AB4D-876F-3DC12AF29962}"/>
              </a:ext>
            </a:extLst>
          </p:cNvPr>
          <p:cNvSpPr/>
          <p:nvPr/>
        </p:nvSpPr>
        <p:spPr>
          <a:xfrm>
            <a:off x="5524980" y="4774578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EBBA9FB3-9D97-8F43-B32D-A4CDB2B539F5}"/>
              </a:ext>
            </a:extLst>
          </p:cNvPr>
          <p:cNvSpPr/>
          <p:nvPr/>
        </p:nvSpPr>
        <p:spPr>
          <a:xfrm>
            <a:off x="5532589" y="2358435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4E592B-9F28-D548-9501-FC72FAAF7358}"/>
              </a:ext>
            </a:extLst>
          </p:cNvPr>
          <p:cNvSpPr txBox="1"/>
          <p:nvPr/>
        </p:nvSpPr>
        <p:spPr>
          <a:xfrm>
            <a:off x="8391417" y="4492502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Comcast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942D84-8AE6-4C40-9256-B1FDEBA16BF4}"/>
              </a:ext>
            </a:extLst>
          </p:cNvPr>
          <p:cNvCxnSpPr>
            <a:cxnSpLocks/>
          </p:cNvCxnSpPr>
          <p:nvPr/>
        </p:nvCxnSpPr>
        <p:spPr>
          <a:xfrm flipH="1">
            <a:off x="7668230" y="5118119"/>
            <a:ext cx="640794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D7E703-6EE3-7D43-986F-F7CA562DC79D}"/>
              </a:ext>
            </a:extLst>
          </p:cNvPr>
          <p:cNvCxnSpPr>
            <a:cxnSpLocks/>
          </p:cNvCxnSpPr>
          <p:nvPr/>
        </p:nvCxnSpPr>
        <p:spPr>
          <a:xfrm flipH="1" flipV="1">
            <a:off x="7683885" y="3510257"/>
            <a:ext cx="897185" cy="7276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loud 33">
            <a:extLst>
              <a:ext uri="{FF2B5EF4-FFF2-40B4-BE49-F238E27FC236}">
                <a16:creationId xmlns:a16="http://schemas.microsoft.com/office/drawing/2014/main" id="{6ADA2CEC-E595-F843-828F-528E22729A0C}"/>
              </a:ext>
            </a:extLst>
          </p:cNvPr>
          <p:cNvSpPr/>
          <p:nvPr/>
        </p:nvSpPr>
        <p:spPr>
          <a:xfrm>
            <a:off x="8296841" y="3964971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223607-9614-B94D-ACFF-9CA4FB23E102}"/>
              </a:ext>
            </a:extLst>
          </p:cNvPr>
          <p:cNvCxnSpPr>
            <a:cxnSpLocks/>
          </p:cNvCxnSpPr>
          <p:nvPr/>
        </p:nvCxnSpPr>
        <p:spPr>
          <a:xfrm flipH="1" flipV="1">
            <a:off x="2333311" y="3090870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close up of a device&#10;&#10;Description automatically generated">
            <a:extLst>
              <a:ext uri="{FF2B5EF4-FFF2-40B4-BE49-F238E27FC236}">
                <a16:creationId xmlns:a16="http://schemas.microsoft.com/office/drawing/2014/main" id="{5273333D-FBB7-8945-9EDB-1276135E9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902" y="2463442"/>
            <a:ext cx="904308" cy="904308"/>
          </a:xfrm>
          <a:prstGeom prst="rect">
            <a:avLst/>
          </a:prstGeom>
        </p:spPr>
      </p:pic>
      <p:sp>
        <p:nvSpPr>
          <p:cNvPr id="33" name="Cloud 32">
            <a:extLst>
              <a:ext uri="{FF2B5EF4-FFF2-40B4-BE49-F238E27FC236}">
                <a16:creationId xmlns:a16="http://schemas.microsoft.com/office/drawing/2014/main" id="{53504743-AE82-C44E-B42F-E0358123DF9F}"/>
              </a:ext>
            </a:extLst>
          </p:cNvPr>
          <p:cNvSpPr/>
          <p:nvPr/>
        </p:nvSpPr>
        <p:spPr>
          <a:xfrm>
            <a:off x="9451098" y="1422847"/>
            <a:ext cx="2427878" cy="1773306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Shape&#10;&#10;Description automatically generated">
            <a:extLst>
              <a:ext uri="{FF2B5EF4-FFF2-40B4-BE49-F238E27FC236}">
                <a16:creationId xmlns:a16="http://schemas.microsoft.com/office/drawing/2014/main" id="{6464E2EC-0C07-CA41-8E7B-AA13ED4E5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7171" y="1880657"/>
            <a:ext cx="840890" cy="955556"/>
          </a:xfrm>
          <a:prstGeom prst="rect">
            <a:avLst/>
          </a:prstGeom>
        </p:spPr>
      </p:pic>
      <p:grpSp>
        <p:nvGrpSpPr>
          <p:cNvPr id="42" name="Group 135">
            <a:extLst>
              <a:ext uri="{FF2B5EF4-FFF2-40B4-BE49-F238E27FC236}">
                <a16:creationId xmlns:a16="http://schemas.microsoft.com/office/drawing/2014/main" id="{A401662E-BDA8-1340-A5AB-6C4E6BDB9087}"/>
              </a:ext>
            </a:extLst>
          </p:cNvPr>
          <p:cNvGrpSpPr>
            <a:grpSpLocks/>
          </p:cNvGrpSpPr>
          <p:nvPr/>
        </p:nvGrpSpPr>
        <p:grpSpPr bwMode="auto">
          <a:xfrm>
            <a:off x="10958213" y="1584964"/>
            <a:ext cx="1064210" cy="903201"/>
            <a:chOff x="-44" y="1473"/>
            <a:chExt cx="981" cy="1105"/>
          </a:xfrm>
        </p:grpSpPr>
        <p:pic>
          <p:nvPicPr>
            <p:cNvPr id="47" name="Picture 136" descr="desktop_computer_stylized_medium">
              <a:extLst>
                <a:ext uri="{FF2B5EF4-FFF2-40B4-BE49-F238E27FC236}">
                  <a16:creationId xmlns:a16="http://schemas.microsoft.com/office/drawing/2014/main" id="{259B94DE-3A05-8A4D-85F5-663AF359C1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137">
              <a:extLst>
                <a:ext uri="{FF2B5EF4-FFF2-40B4-BE49-F238E27FC236}">
                  <a16:creationId xmlns:a16="http://schemas.microsoft.com/office/drawing/2014/main" id="{9391504F-865E-F049-AF5A-142B3EBCCC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ABBD00FD-9F1B-524B-8400-6675FA8869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5869" y="4268616"/>
            <a:ext cx="1723377" cy="51701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9E4A8D2-0086-AD49-9C5D-ABF767080728}"/>
              </a:ext>
            </a:extLst>
          </p:cNvPr>
          <p:cNvSpPr txBox="1"/>
          <p:nvPr/>
        </p:nvSpPr>
        <p:spPr>
          <a:xfrm>
            <a:off x="5724535" y="5377420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Verizon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2FB63-1085-6142-B98A-81D0D0A2C9C7}"/>
              </a:ext>
            </a:extLst>
          </p:cNvPr>
          <p:cNvSpPr txBox="1"/>
          <p:nvPr/>
        </p:nvSpPr>
        <p:spPr>
          <a:xfrm>
            <a:off x="1806874" y="1373111"/>
            <a:ext cx="8086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Several autonomously run organizations: No one “boss”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4E2D3E-EF56-5144-8969-E6FA5B911EF3}"/>
              </a:ext>
            </a:extLst>
          </p:cNvPr>
          <p:cNvSpPr txBox="1"/>
          <p:nvPr/>
        </p:nvSpPr>
        <p:spPr>
          <a:xfrm>
            <a:off x="2834405" y="1831865"/>
            <a:ext cx="6261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Organizations cooperate, but also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compete</a:t>
            </a:r>
          </a:p>
        </p:txBody>
      </p:sp>
      <p:pic>
        <p:nvPicPr>
          <p:cNvPr id="28" name="Picture 19" descr="Router Clip Art">
            <a:extLst>
              <a:ext uri="{FF2B5EF4-FFF2-40B4-BE49-F238E27FC236}">
                <a16:creationId xmlns:a16="http://schemas.microsoft.com/office/drawing/2014/main" id="{D076B062-E414-9A4E-BE60-D44C49EB7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544" y="4527123"/>
            <a:ext cx="843459" cy="62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9" descr="Router Clip Art">
            <a:extLst>
              <a:ext uri="{FF2B5EF4-FFF2-40B4-BE49-F238E27FC236}">
                <a16:creationId xmlns:a16="http://schemas.microsoft.com/office/drawing/2014/main" id="{41F5E368-397B-AF46-91E4-161362F6D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200" y="2697487"/>
            <a:ext cx="843459" cy="62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9D67E0-74F4-074B-BC42-3B65320D3421}"/>
              </a:ext>
            </a:extLst>
          </p:cNvPr>
          <p:cNvSpPr txBox="1"/>
          <p:nvPr/>
        </p:nvSpPr>
        <p:spPr>
          <a:xfrm>
            <a:off x="96773" y="4737721"/>
            <a:ext cx="29776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e.g., AT&amp;T has little  commercial interest in revealing its internal network structure to Verizon.</a:t>
            </a:r>
          </a:p>
        </p:txBody>
      </p:sp>
      <p:pic>
        <p:nvPicPr>
          <p:cNvPr id="32" name="Picture 19" descr="Router Clip Art">
            <a:extLst>
              <a:ext uri="{FF2B5EF4-FFF2-40B4-BE49-F238E27FC236}">
                <a16:creationId xmlns:a16="http://schemas.microsoft.com/office/drawing/2014/main" id="{F37B5AFD-91BF-4F49-9F28-36B5FF9E0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797" y="2430430"/>
            <a:ext cx="682776" cy="50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9" descr="Router Clip Art">
            <a:extLst>
              <a:ext uri="{FF2B5EF4-FFF2-40B4-BE49-F238E27FC236}">
                <a16:creationId xmlns:a16="http://schemas.microsoft.com/office/drawing/2014/main" id="{17756B13-B210-BC45-B5B4-BB63E1D35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106" y="3040160"/>
            <a:ext cx="682776" cy="50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19" descr="Router Clip Art">
            <a:extLst>
              <a:ext uri="{FF2B5EF4-FFF2-40B4-BE49-F238E27FC236}">
                <a16:creationId xmlns:a16="http://schemas.microsoft.com/office/drawing/2014/main" id="{6211DBEB-DAB9-4941-9D17-C1DB2DCEA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808" y="3823735"/>
            <a:ext cx="682776" cy="50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29976B-76A8-FB41-9BCC-32A01B74C9B6}"/>
              </a:ext>
            </a:extLst>
          </p:cNvPr>
          <p:cNvCxnSpPr>
            <a:stCxn id="32" idx="2"/>
          </p:cNvCxnSpPr>
          <p:nvPr/>
        </p:nvCxnSpPr>
        <p:spPr>
          <a:xfrm>
            <a:off x="6055185" y="2933368"/>
            <a:ext cx="40815" cy="940726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9442E76-4EF7-A240-BD9C-163DBEBBC7DD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6292584" y="3318785"/>
            <a:ext cx="1308346" cy="637749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3B8AB96-5D09-8343-B269-CFE39FD76D50}"/>
              </a:ext>
            </a:extLst>
          </p:cNvPr>
          <p:cNvCxnSpPr>
            <a:cxnSpLocks/>
            <a:stCxn id="31" idx="1"/>
            <a:endCxn id="32" idx="3"/>
          </p:cNvCxnSpPr>
          <p:nvPr/>
        </p:nvCxnSpPr>
        <p:spPr>
          <a:xfrm flipH="1" flipV="1">
            <a:off x="6396573" y="2681899"/>
            <a:ext cx="782627" cy="326237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B913D9-003C-694C-A2C3-0DD284C8F183}"/>
              </a:ext>
            </a:extLst>
          </p:cNvPr>
          <p:cNvCxnSpPr>
            <a:cxnSpLocks/>
          </p:cNvCxnSpPr>
          <p:nvPr/>
        </p:nvCxnSpPr>
        <p:spPr>
          <a:xfrm flipH="1" flipV="1">
            <a:off x="6640018" y="4305444"/>
            <a:ext cx="4532" cy="59150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01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392A-08AD-FC4F-B3CF-CE12DEDC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 large </a:t>
            </a:r>
            <a:r>
              <a:rPr lang="en-US" dirty="0">
                <a:solidFill>
                  <a:srgbClr val="C00000"/>
                </a:solidFill>
              </a:rPr>
              <a:t>federated</a:t>
            </a:r>
            <a:r>
              <a:rPr lang="en-US" dirty="0"/>
              <a:t> network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6189BC-4653-B34E-9FC7-416F7EED3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3" y="2322243"/>
            <a:ext cx="1548282" cy="137178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1C415F-2919-1845-B448-67D110BEF995}"/>
              </a:ext>
            </a:extLst>
          </p:cNvPr>
          <p:cNvCxnSpPr>
            <a:cxnSpLocks/>
          </p:cNvCxnSpPr>
          <p:nvPr/>
        </p:nvCxnSpPr>
        <p:spPr>
          <a:xfrm flipV="1">
            <a:off x="9853082" y="3196154"/>
            <a:ext cx="756730" cy="7688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ud 12">
            <a:extLst>
              <a:ext uri="{FF2B5EF4-FFF2-40B4-BE49-F238E27FC236}">
                <a16:creationId xmlns:a16="http://schemas.microsoft.com/office/drawing/2014/main" id="{DD07D501-654B-FA4F-BA89-FC79187CC2CE}"/>
              </a:ext>
            </a:extLst>
          </p:cNvPr>
          <p:cNvSpPr/>
          <p:nvPr/>
        </p:nvSpPr>
        <p:spPr>
          <a:xfrm>
            <a:off x="2962960" y="3694030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309EF2-5CF1-6643-90CD-EC03956D6FEF}"/>
              </a:ext>
            </a:extLst>
          </p:cNvPr>
          <p:cNvCxnSpPr>
            <a:cxnSpLocks/>
          </p:cNvCxnSpPr>
          <p:nvPr/>
        </p:nvCxnSpPr>
        <p:spPr>
          <a:xfrm flipH="1" flipV="1">
            <a:off x="3338312" y="3375628"/>
            <a:ext cx="306897" cy="43694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CD9497-871D-FE46-A685-3427BE63A5AD}"/>
              </a:ext>
            </a:extLst>
          </p:cNvPr>
          <p:cNvCxnSpPr>
            <a:cxnSpLocks/>
          </p:cNvCxnSpPr>
          <p:nvPr/>
        </p:nvCxnSpPr>
        <p:spPr>
          <a:xfrm flipH="1">
            <a:off x="5022819" y="3617082"/>
            <a:ext cx="502161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854922-DEF1-BE42-A7B5-FDF71E21A7A1}"/>
              </a:ext>
            </a:extLst>
          </p:cNvPr>
          <p:cNvCxnSpPr>
            <a:cxnSpLocks/>
          </p:cNvCxnSpPr>
          <p:nvPr/>
        </p:nvCxnSpPr>
        <p:spPr>
          <a:xfrm flipH="1" flipV="1">
            <a:off x="4881076" y="5118119"/>
            <a:ext cx="739795" cy="3671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AF0C578-C2A0-1B4D-AA2D-5AAB32966C58}"/>
              </a:ext>
            </a:extLst>
          </p:cNvPr>
          <p:cNvSpPr txBox="1"/>
          <p:nvPr/>
        </p:nvSpPr>
        <p:spPr>
          <a:xfrm>
            <a:off x="5697172" y="3072729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AT&amp;T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3D810E67-51ED-AB4D-876F-3DC12AF29962}"/>
              </a:ext>
            </a:extLst>
          </p:cNvPr>
          <p:cNvSpPr/>
          <p:nvPr/>
        </p:nvSpPr>
        <p:spPr>
          <a:xfrm>
            <a:off x="5524980" y="4774578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EBBA9FB3-9D97-8F43-B32D-A4CDB2B539F5}"/>
              </a:ext>
            </a:extLst>
          </p:cNvPr>
          <p:cNvSpPr/>
          <p:nvPr/>
        </p:nvSpPr>
        <p:spPr>
          <a:xfrm>
            <a:off x="5532589" y="2358435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4E592B-9F28-D548-9501-FC72FAAF7358}"/>
              </a:ext>
            </a:extLst>
          </p:cNvPr>
          <p:cNvSpPr txBox="1"/>
          <p:nvPr/>
        </p:nvSpPr>
        <p:spPr>
          <a:xfrm>
            <a:off x="8391417" y="4492502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Comcast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942D84-8AE6-4C40-9256-B1FDEBA16BF4}"/>
              </a:ext>
            </a:extLst>
          </p:cNvPr>
          <p:cNvCxnSpPr>
            <a:cxnSpLocks/>
          </p:cNvCxnSpPr>
          <p:nvPr/>
        </p:nvCxnSpPr>
        <p:spPr>
          <a:xfrm flipH="1">
            <a:off x="7668230" y="5118119"/>
            <a:ext cx="640794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D7E703-6EE3-7D43-986F-F7CA562DC79D}"/>
              </a:ext>
            </a:extLst>
          </p:cNvPr>
          <p:cNvCxnSpPr>
            <a:cxnSpLocks/>
          </p:cNvCxnSpPr>
          <p:nvPr/>
        </p:nvCxnSpPr>
        <p:spPr>
          <a:xfrm flipH="1" flipV="1">
            <a:off x="7683885" y="3510257"/>
            <a:ext cx="897185" cy="7276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loud 33">
            <a:extLst>
              <a:ext uri="{FF2B5EF4-FFF2-40B4-BE49-F238E27FC236}">
                <a16:creationId xmlns:a16="http://schemas.microsoft.com/office/drawing/2014/main" id="{6ADA2CEC-E595-F843-828F-528E22729A0C}"/>
              </a:ext>
            </a:extLst>
          </p:cNvPr>
          <p:cNvSpPr/>
          <p:nvPr/>
        </p:nvSpPr>
        <p:spPr>
          <a:xfrm>
            <a:off x="8296841" y="3964971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223607-9614-B94D-ACFF-9CA4FB23E102}"/>
              </a:ext>
            </a:extLst>
          </p:cNvPr>
          <p:cNvCxnSpPr>
            <a:cxnSpLocks/>
          </p:cNvCxnSpPr>
          <p:nvPr/>
        </p:nvCxnSpPr>
        <p:spPr>
          <a:xfrm flipH="1" flipV="1">
            <a:off x="2333311" y="3090870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close up of a device&#10;&#10;Description automatically generated">
            <a:extLst>
              <a:ext uri="{FF2B5EF4-FFF2-40B4-BE49-F238E27FC236}">
                <a16:creationId xmlns:a16="http://schemas.microsoft.com/office/drawing/2014/main" id="{5273333D-FBB7-8945-9EDB-1276135E9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902" y="2463442"/>
            <a:ext cx="904308" cy="904308"/>
          </a:xfrm>
          <a:prstGeom prst="rect">
            <a:avLst/>
          </a:prstGeom>
        </p:spPr>
      </p:pic>
      <p:sp>
        <p:nvSpPr>
          <p:cNvPr id="33" name="Cloud 32">
            <a:extLst>
              <a:ext uri="{FF2B5EF4-FFF2-40B4-BE49-F238E27FC236}">
                <a16:creationId xmlns:a16="http://schemas.microsoft.com/office/drawing/2014/main" id="{53504743-AE82-C44E-B42F-E0358123DF9F}"/>
              </a:ext>
            </a:extLst>
          </p:cNvPr>
          <p:cNvSpPr/>
          <p:nvPr/>
        </p:nvSpPr>
        <p:spPr>
          <a:xfrm>
            <a:off x="9451098" y="1422847"/>
            <a:ext cx="2427878" cy="1773306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Shape&#10;&#10;Description automatically generated">
            <a:extLst>
              <a:ext uri="{FF2B5EF4-FFF2-40B4-BE49-F238E27FC236}">
                <a16:creationId xmlns:a16="http://schemas.microsoft.com/office/drawing/2014/main" id="{6464E2EC-0C07-CA41-8E7B-AA13ED4E5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7171" y="1880657"/>
            <a:ext cx="840890" cy="955556"/>
          </a:xfrm>
          <a:prstGeom prst="rect">
            <a:avLst/>
          </a:prstGeom>
        </p:spPr>
      </p:pic>
      <p:grpSp>
        <p:nvGrpSpPr>
          <p:cNvPr id="42" name="Group 135">
            <a:extLst>
              <a:ext uri="{FF2B5EF4-FFF2-40B4-BE49-F238E27FC236}">
                <a16:creationId xmlns:a16="http://schemas.microsoft.com/office/drawing/2014/main" id="{A401662E-BDA8-1340-A5AB-6C4E6BDB9087}"/>
              </a:ext>
            </a:extLst>
          </p:cNvPr>
          <p:cNvGrpSpPr>
            <a:grpSpLocks/>
          </p:cNvGrpSpPr>
          <p:nvPr/>
        </p:nvGrpSpPr>
        <p:grpSpPr bwMode="auto">
          <a:xfrm>
            <a:off x="10958213" y="1584964"/>
            <a:ext cx="1064210" cy="903201"/>
            <a:chOff x="-44" y="1473"/>
            <a:chExt cx="981" cy="1105"/>
          </a:xfrm>
        </p:grpSpPr>
        <p:pic>
          <p:nvPicPr>
            <p:cNvPr id="47" name="Picture 136" descr="desktop_computer_stylized_medium">
              <a:extLst>
                <a:ext uri="{FF2B5EF4-FFF2-40B4-BE49-F238E27FC236}">
                  <a16:creationId xmlns:a16="http://schemas.microsoft.com/office/drawing/2014/main" id="{259B94DE-3A05-8A4D-85F5-663AF359C1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137">
              <a:extLst>
                <a:ext uri="{FF2B5EF4-FFF2-40B4-BE49-F238E27FC236}">
                  <a16:creationId xmlns:a16="http://schemas.microsoft.com/office/drawing/2014/main" id="{9391504F-865E-F049-AF5A-142B3EBCCC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ABBD00FD-9F1B-524B-8400-6675FA8869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5869" y="4268616"/>
            <a:ext cx="1723377" cy="51701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9E4A8D2-0086-AD49-9C5D-ABF767080728}"/>
              </a:ext>
            </a:extLst>
          </p:cNvPr>
          <p:cNvSpPr txBox="1"/>
          <p:nvPr/>
        </p:nvSpPr>
        <p:spPr>
          <a:xfrm>
            <a:off x="5724535" y="5377420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Verizon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2FB63-1085-6142-B98A-81D0D0A2C9C7}"/>
              </a:ext>
            </a:extLst>
          </p:cNvPr>
          <p:cNvSpPr txBox="1"/>
          <p:nvPr/>
        </p:nvSpPr>
        <p:spPr>
          <a:xfrm>
            <a:off x="1806874" y="1373111"/>
            <a:ext cx="8086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Several autonomously run organizations: No one “boss”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4E2D3E-EF56-5144-8969-E6FA5B911EF3}"/>
              </a:ext>
            </a:extLst>
          </p:cNvPr>
          <p:cNvSpPr txBox="1"/>
          <p:nvPr/>
        </p:nvSpPr>
        <p:spPr>
          <a:xfrm>
            <a:off x="2834405" y="1831865"/>
            <a:ext cx="6261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Organizations cooperate, but also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compete</a:t>
            </a:r>
          </a:p>
        </p:txBody>
      </p:sp>
      <p:pic>
        <p:nvPicPr>
          <p:cNvPr id="28" name="Picture 19" descr="Router Clip Art">
            <a:extLst>
              <a:ext uri="{FF2B5EF4-FFF2-40B4-BE49-F238E27FC236}">
                <a16:creationId xmlns:a16="http://schemas.microsoft.com/office/drawing/2014/main" id="{D076B062-E414-9A4E-BE60-D44C49EB7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544" y="4527123"/>
            <a:ext cx="843459" cy="62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9" descr="Router Clip Art">
            <a:extLst>
              <a:ext uri="{FF2B5EF4-FFF2-40B4-BE49-F238E27FC236}">
                <a16:creationId xmlns:a16="http://schemas.microsoft.com/office/drawing/2014/main" id="{41F5E368-397B-AF46-91E4-161362F6D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200" y="2697487"/>
            <a:ext cx="843459" cy="62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9D67E0-74F4-074B-BC42-3B65320D3421}"/>
              </a:ext>
            </a:extLst>
          </p:cNvPr>
          <p:cNvSpPr txBox="1"/>
          <p:nvPr/>
        </p:nvSpPr>
        <p:spPr>
          <a:xfrm>
            <a:off x="141217" y="3915229"/>
            <a:ext cx="29776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Message exchanges must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not reveal internal  network details.</a:t>
            </a:r>
          </a:p>
        </p:txBody>
      </p:sp>
      <p:pic>
        <p:nvPicPr>
          <p:cNvPr id="32" name="Picture 19" descr="Router Clip Art">
            <a:extLst>
              <a:ext uri="{FF2B5EF4-FFF2-40B4-BE49-F238E27FC236}">
                <a16:creationId xmlns:a16="http://schemas.microsoft.com/office/drawing/2014/main" id="{F37B5AFD-91BF-4F49-9F28-36B5FF9E0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797" y="2430430"/>
            <a:ext cx="682776" cy="50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9" descr="Router Clip Art">
            <a:extLst>
              <a:ext uri="{FF2B5EF4-FFF2-40B4-BE49-F238E27FC236}">
                <a16:creationId xmlns:a16="http://schemas.microsoft.com/office/drawing/2014/main" id="{17756B13-B210-BC45-B5B4-BB63E1D35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106" y="3040160"/>
            <a:ext cx="682776" cy="50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19" descr="Router Clip Art">
            <a:extLst>
              <a:ext uri="{FF2B5EF4-FFF2-40B4-BE49-F238E27FC236}">
                <a16:creationId xmlns:a16="http://schemas.microsoft.com/office/drawing/2014/main" id="{6211DBEB-DAB9-4941-9D17-C1DB2DCEA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808" y="3823735"/>
            <a:ext cx="682776" cy="50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29976B-76A8-FB41-9BCC-32A01B74C9B6}"/>
              </a:ext>
            </a:extLst>
          </p:cNvPr>
          <p:cNvCxnSpPr>
            <a:stCxn id="32" idx="2"/>
          </p:cNvCxnSpPr>
          <p:nvPr/>
        </p:nvCxnSpPr>
        <p:spPr>
          <a:xfrm>
            <a:off x="6055185" y="2933368"/>
            <a:ext cx="40815" cy="940726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9442E76-4EF7-A240-BD9C-163DBEBBC7DD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6292584" y="3318785"/>
            <a:ext cx="1308346" cy="637749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3B8AB96-5D09-8343-B269-CFE39FD76D50}"/>
              </a:ext>
            </a:extLst>
          </p:cNvPr>
          <p:cNvCxnSpPr>
            <a:cxnSpLocks/>
            <a:stCxn id="31" idx="1"/>
            <a:endCxn id="32" idx="3"/>
          </p:cNvCxnSpPr>
          <p:nvPr/>
        </p:nvCxnSpPr>
        <p:spPr>
          <a:xfrm flipH="1" flipV="1">
            <a:off x="6396573" y="2681899"/>
            <a:ext cx="782627" cy="326237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B913D9-003C-694C-A2C3-0DD284C8F183}"/>
              </a:ext>
            </a:extLst>
          </p:cNvPr>
          <p:cNvCxnSpPr>
            <a:cxnSpLocks/>
          </p:cNvCxnSpPr>
          <p:nvPr/>
        </p:nvCxnSpPr>
        <p:spPr>
          <a:xfrm flipH="1" flipV="1">
            <a:off x="6640018" y="4305444"/>
            <a:ext cx="4532" cy="59150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Shape&#10;&#10;Description automatically generated with medium confidence">
            <a:extLst>
              <a:ext uri="{FF2B5EF4-FFF2-40B4-BE49-F238E27FC236}">
                <a16:creationId xmlns:a16="http://schemas.microsoft.com/office/drawing/2014/main" id="{43604FDD-2DD3-4D40-940A-98FB98D667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5029" y="4275302"/>
            <a:ext cx="977536" cy="799802"/>
          </a:xfrm>
          <a:prstGeom prst="rect">
            <a:avLst/>
          </a:prstGeom>
        </p:spPr>
      </p:pic>
      <p:pic>
        <p:nvPicPr>
          <p:cNvPr id="40" name="Picture 39" descr="Shape&#10;&#10;Description automatically generated with low confidence">
            <a:extLst>
              <a:ext uri="{FF2B5EF4-FFF2-40B4-BE49-F238E27FC236}">
                <a16:creationId xmlns:a16="http://schemas.microsoft.com/office/drawing/2014/main" id="{31EDDF9B-559F-914C-9415-EFE387D6FD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30016" y="2534892"/>
            <a:ext cx="1414120" cy="93111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B48803E-6D43-C54A-B65C-0F51F64581A9}"/>
              </a:ext>
            </a:extLst>
          </p:cNvPr>
          <p:cNvSpPr txBox="1"/>
          <p:nvPr/>
        </p:nvSpPr>
        <p:spPr>
          <a:xfrm>
            <a:off x="366038" y="5619285"/>
            <a:ext cx="4408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Algorithm must work with “incomplete” information about its neighbors’ internal topology.</a:t>
            </a:r>
          </a:p>
        </p:txBody>
      </p:sp>
    </p:spTree>
    <p:extLst>
      <p:ext uri="{BB962C8B-B14F-4D97-AF65-F5344CB8AC3E}">
        <p14:creationId xmlns:p14="http://schemas.microsoft.com/office/powerpoint/2010/main" val="169406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392A-08AD-FC4F-B3CF-CE12DEDC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 </a:t>
            </a:r>
            <a:r>
              <a:rPr lang="en-US" dirty="0">
                <a:solidFill>
                  <a:srgbClr val="C00000"/>
                </a:solidFill>
              </a:rPr>
              <a:t>large</a:t>
            </a:r>
            <a:r>
              <a:rPr lang="en-US" dirty="0"/>
              <a:t> federated network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6189BC-4653-B34E-9FC7-416F7EED3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3" y="2322243"/>
            <a:ext cx="1548282" cy="137178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1C415F-2919-1845-B448-67D110BEF995}"/>
              </a:ext>
            </a:extLst>
          </p:cNvPr>
          <p:cNvCxnSpPr>
            <a:cxnSpLocks/>
          </p:cNvCxnSpPr>
          <p:nvPr/>
        </p:nvCxnSpPr>
        <p:spPr>
          <a:xfrm flipV="1">
            <a:off x="9853082" y="3196154"/>
            <a:ext cx="756730" cy="7688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ud 12">
            <a:extLst>
              <a:ext uri="{FF2B5EF4-FFF2-40B4-BE49-F238E27FC236}">
                <a16:creationId xmlns:a16="http://schemas.microsoft.com/office/drawing/2014/main" id="{DD07D501-654B-FA4F-BA89-FC79187CC2CE}"/>
              </a:ext>
            </a:extLst>
          </p:cNvPr>
          <p:cNvSpPr/>
          <p:nvPr/>
        </p:nvSpPr>
        <p:spPr>
          <a:xfrm>
            <a:off x="2962960" y="3694030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309EF2-5CF1-6643-90CD-EC03956D6FEF}"/>
              </a:ext>
            </a:extLst>
          </p:cNvPr>
          <p:cNvCxnSpPr>
            <a:cxnSpLocks/>
          </p:cNvCxnSpPr>
          <p:nvPr/>
        </p:nvCxnSpPr>
        <p:spPr>
          <a:xfrm flipH="1" flipV="1">
            <a:off x="3338312" y="3375628"/>
            <a:ext cx="306897" cy="43694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CD9497-871D-FE46-A685-3427BE63A5AD}"/>
              </a:ext>
            </a:extLst>
          </p:cNvPr>
          <p:cNvCxnSpPr>
            <a:cxnSpLocks/>
          </p:cNvCxnSpPr>
          <p:nvPr/>
        </p:nvCxnSpPr>
        <p:spPr>
          <a:xfrm flipH="1">
            <a:off x="5022819" y="3617082"/>
            <a:ext cx="502161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854922-DEF1-BE42-A7B5-FDF71E21A7A1}"/>
              </a:ext>
            </a:extLst>
          </p:cNvPr>
          <p:cNvCxnSpPr>
            <a:cxnSpLocks/>
          </p:cNvCxnSpPr>
          <p:nvPr/>
        </p:nvCxnSpPr>
        <p:spPr>
          <a:xfrm flipH="1" flipV="1">
            <a:off x="4881076" y="5118119"/>
            <a:ext cx="739795" cy="3671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AF0C578-C2A0-1B4D-AA2D-5AAB32966C58}"/>
              </a:ext>
            </a:extLst>
          </p:cNvPr>
          <p:cNvSpPr txBox="1"/>
          <p:nvPr/>
        </p:nvSpPr>
        <p:spPr>
          <a:xfrm>
            <a:off x="5697172" y="3072729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AT&amp;T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3D810E67-51ED-AB4D-876F-3DC12AF29962}"/>
              </a:ext>
            </a:extLst>
          </p:cNvPr>
          <p:cNvSpPr/>
          <p:nvPr/>
        </p:nvSpPr>
        <p:spPr>
          <a:xfrm>
            <a:off x="5524980" y="4774578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EBBA9FB3-9D97-8F43-B32D-A4CDB2B539F5}"/>
              </a:ext>
            </a:extLst>
          </p:cNvPr>
          <p:cNvSpPr/>
          <p:nvPr/>
        </p:nvSpPr>
        <p:spPr>
          <a:xfrm>
            <a:off x="5532589" y="2358435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4E592B-9F28-D548-9501-FC72FAAF7358}"/>
              </a:ext>
            </a:extLst>
          </p:cNvPr>
          <p:cNvSpPr txBox="1"/>
          <p:nvPr/>
        </p:nvSpPr>
        <p:spPr>
          <a:xfrm>
            <a:off x="8391417" y="4492502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Comcast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942D84-8AE6-4C40-9256-B1FDEBA16BF4}"/>
              </a:ext>
            </a:extLst>
          </p:cNvPr>
          <p:cNvCxnSpPr>
            <a:cxnSpLocks/>
          </p:cNvCxnSpPr>
          <p:nvPr/>
        </p:nvCxnSpPr>
        <p:spPr>
          <a:xfrm flipH="1">
            <a:off x="7668230" y="5118119"/>
            <a:ext cx="640794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D7E703-6EE3-7D43-986F-F7CA562DC79D}"/>
              </a:ext>
            </a:extLst>
          </p:cNvPr>
          <p:cNvCxnSpPr>
            <a:cxnSpLocks/>
          </p:cNvCxnSpPr>
          <p:nvPr/>
        </p:nvCxnSpPr>
        <p:spPr>
          <a:xfrm flipH="1" flipV="1">
            <a:off x="7683885" y="3510257"/>
            <a:ext cx="897185" cy="7276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loud 33">
            <a:extLst>
              <a:ext uri="{FF2B5EF4-FFF2-40B4-BE49-F238E27FC236}">
                <a16:creationId xmlns:a16="http://schemas.microsoft.com/office/drawing/2014/main" id="{6ADA2CEC-E595-F843-828F-528E22729A0C}"/>
              </a:ext>
            </a:extLst>
          </p:cNvPr>
          <p:cNvSpPr/>
          <p:nvPr/>
        </p:nvSpPr>
        <p:spPr>
          <a:xfrm>
            <a:off x="8296841" y="3964971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223607-9614-B94D-ACFF-9CA4FB23E102}"/>
              </a:ext>
            </a:extLst>
          </p:cNvPr>
          <p:cNvCxnSpPr>
            <a:cxnSpLocks/>
          </p:cNvCxnSpPr>
          <p:nvPr/>
        </p:nvCxnSpPr>
        <p:spPr>
          <a:xfrm flipH="1" flipV="1">
            <a:off x="2333311" y="3090870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close up of a device&#10;&#10;Description automatically generated">
            <a:extLst>
              <a:ext uri="{FF2B5EF4-FFF2-40B4-BE49-F238E27FC236}">
                <a16:creationId xmlns:a16="http://schemas.microsoft.com/office/drawing/2014/main" id="{5273333D-FBB7-8945-9EDB-1276135E9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902" y="2463442"/>
            <a:ext cx="904308" cy="904308"/>
          </a:xfrm>
          <a:prstGeom prst="rect">
            <a:avLst/>
          </a:prstGeom>
        </p:spPr>
      </p:pic>
      <p:sp>
        <p:nvSpPr>
          <p:cNvPr id="33" name="Cloud 32">
            <a:extLst>
              <a:ext uri="{FF2B5EF4-FFF2-40B4-BE49-F238E27FC236}">
                <a16:creationId xmlns:a16="http://schemas.microsoft.com/office/drawing/2014/main" id="{53504743-AE82-C44E-B42F-E0358123DF9F}"/>
              </a:ext>
            </a:extLst>
          </p:cNvPr>
          <p:cNvSpPr/>
          <p:nvPr/>
        </p:nvSpPr>
        <p:spPr>
          <a:xfrm>
            <a:off x="9451098" y="1422847"/>
            <a:ext cx="2427878" cy="1773306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Shape&#10;&#10;Description automatically generated">
            <a:extLst>
              <a:ext uri="{FF2B5EF4-FFF2-40B4-BE49-F238E27FC236}">
                <a16:creationId xmlns:a16="http://schemas.microsoft.com/office/drawing/2014/main" id="{6464E2EC-0C07-CA41-8E7B-AA13ED4E5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7171" y="1880657"/>
            <a:ext cx="840890" cy="955556"/>
          </a:xfrm>
          <a:prstGeom prst="rect">
            <a:avLst/>
          </a:prstGeom>
        </p:spPr>
      </p:pic>
      <p:grpSp>
        <p:nvGrpSpPr>
          <p:cNvPr id="42" name="Group 135">
            <a:extLst>
              <a:ext uri="{FF2B5EF4-FFF2-40B4-BE49-F238E27FC236}">
                <a16:creationId xmlns:a16="http://schemas.microsoft.com/office/drawing/2014/main" id="{A401662E-BDA8-1340-A5AB-6C4E6BDB9087}"/>
              </a:ext>
            </a:extLst>
          </p:cNvPr>
          <p:cNvGrpSpPr>
            <a:grpSpLocks/>
          </p:cNvGrpSpPr>
          <p:nvPr/>
        </p:nvGrpSpPr>
        <p:grpSpPr bwMode="auto">
          <a:xfrm>
            <a:off x="10958213" y="1584964"/>
            <a:ext cx="1064210" cy="903201"/>
            <a:chOff x="-44" y="1473"/>
            <a:chExt cx="981" cy="1105"/>
          </a:xfrm>
        </p:grpSpPr>
        <p:pic>
          <p:nvPicPr>
            <p:cNvPr id="47" name="Picture 136" descr="desktop_computer_stylized_medium">
              <a:extLst>
                <a:ext uri="{FF2B5EF4-FFF2-40B4-BE49-F238E27FC236}">
                  <a16:creationId xmlns:a16="http://schemas.microsoft.com/office/drawing/2014/main" id="{259B94DE-3A05-8A4D-85F5-663AF359C1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137">
              <a:extLst>
                <a:ext uri="{FF2B5EF4-FFF2-40B4-BE49-F238E27FC236}">
                  <a16:creationId xmlns:a16="http://schemas.microsoft.com/office/drawing/2014/main" id="{9391504F-865E-F049-AF5A-142B3EBCCC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ABBD00FD-9F1B-524B-8400-6675FA8869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5869" y="4268616"/>
            <a:ext cx="1723377" cy="51701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9E4A8D2-0086-AD49-9C5D-ABF767080728}"/>
              </a:ext>
            </a:extLst>
          </p:cNvPr>
          <p:cNvSpPr txBox="1"/>
          <p:nvPr/>
        </p:nvSpPr>
        <p:spPr>
          <a:xfrm>
            <a:off x="5724535" y="5377420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Verizon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2FB63-1085-6142-B98A-81D0D0A2C9C7}"/>
              </a:ext>
            </a:extLst>
          </p:cNvPr>
          <p:cNvSpPr txBox="1"/>
          <p:nvPr/>
        </p:nvSpPr>
        <p:spPr>
          <a:xfrm>
            <a:off x="1893371" y="1372778"/>
            <a:ext cx="8086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Internet today: &gt; 70,000 unique autonomous networks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4E2D3E-EF56-5144-8969-E6FA5B911EF3}"/>
              </a:ext>
            </a:extLst>
          </p:cNvPr>
          <p:cNvSpPr txBox="1"/>
          <p:nvPr/>
        </p:nvSpPr>
        <p:spPr>
          <a:xfrm>
            <a:off x="1504144" y="1866554"/>
            <a:ext cx="7809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 Internet routers: &gt; 800,000 forwarding table entries</a:t>
            </a:r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B913D9-003C-694C-A2C3-0DD284C8F183}"/>
              </a:ext>
            </a:extLst>
          </p:cNvPr>
          <p:cNvCxnSpPr>
            <a:cxnSpLocks/>
          </p:cNvCxnSpPr>
          <p:nvPr/>
        </p:nvCxnSpPr>
        <p:spPr>
          <a:xfrm flipH="1" flipV="1">
            <a:off x="6640018" y="4305444"/>
            <a:ext cx="4532" cy="59150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1F937AB-919F-EC46-B0C2-4C6FA727F9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0389" y="4127222"/>
            <a:ext cx="977536" cy="79980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F69AECDB-6B77-BE44-9D56-0AC4B6149BD2}"/>
              </a:ext>
            </a:extLst>
          </p:cNvPr>
          <p:cNvSpPr txBox="1"/>
          <p:nvPr/>
        </p:nvSpPr>
        <p:spPr>
          <a:xfrm>
            <a:off x="87127" y="4149719"/>
            <a:ext cx="2977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Keep messages &amp; tables as small as possible.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Don’t flood</a:t>
            </a:r>
          </a:p>
        </p:txBody>
      </p:sp>
      <p:pic>
        <p:nvPicPr>
          <p:cNvPr id="53" name="Picture 52" descr="Shape&#10;&#10;Description automatically generated with low confidence">
            <a:extLst>
              <a:ext uri="{FF2B5EF4-FFF2-40B4-BE49-F238E27FC236}">
                <a16:creationId xmlns:a16="http://schemas.microsoft.com/office/drawing/2014/main" id="{1BDB9BE1-63B9-4445-8378-C495DB49EA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0016" y="2534892"/>
            <a:ext cx="1414120" cy="931115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8C12F54-3FE4-6F47-BBF1-C34C407B5907}"/>
              </a:ext>
            </a:extLst>
          </p:cNvPr>
          <p:cNvSpPr txBox="1"/>
          <p:nvPr/>
        </p:nvSpPr>
        <p:spPr>
          <a:xfrm>
            <a:off x="366037" y="5619285"/>
            <a:ext cx="4766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Algorithm must be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incremental</a:t>
            </a:r>
            <a:r>
              <a:rPr lang="en-US" sz="2400" dirty="0">
                <a:latin typeface="Helvetica" pitchFamily="2" charset="0"/>
              </a:rPr>
              <a:t>: don’t recompute the whole table on every message exchanged.</a:t>
            </a:r>
          </a:p>
        </p:txBody>
      </p:sp>
    </p:spTree>
    <p:extLst>
      <p:ext uri="{BB962C8B-B14F-4D97-AF65-F5344CB8AC3E}">
        <p14:creationId xmlns:p14="http://schemas.microsoft.com/office/powerpoint/2010/main" val="148435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/>
      <p:bldP spid="52" grpId="0"/>
      <p:bldP spid="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37CB-5CEB-194E-A2E8-82C1E47A0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Inter-domain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2792C-6F14-D348-BF15-836B3377C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approaches so far (LS + DV) are applicable within one </a:t>
            </a:r>
            <a:r>
              <a:rPr lang="en-US" dirty="0">
                <a:solidFill>
                  <a:srgbClr val="C00000"/>
                </a:solidFill>
              </a:rPr>
              <a:t>autonomous system (AS)</a:t>
            </a:r>
            <a:r>
              <a:rPr lang="en-US" dirty="0"/>
              <a:t>, e.g., Rutgers</a:t>
            </a:r>
          </a:p>
          <a:p>
            <a:pPr lvl="1"/>
            <a:r>
              <a:rPr lang="en-US" dirty="0"/>
              <a:t>Called </a:t>
            </a:r>
            <a:r>
              <a:rPr lang="en-US" dirty="0">
                <a:solidFill>
                  <a:srgbClr val="C00000"/>
                </a:solidFill>
              </a:rPr>
              <a:t>intra-domain </a:t>
            </a:r>
            <a:r>
              <a:rPr lang="en-US" dirty="0"/>
              <a:t>routing protocols</a:t>
            </a:r>
          </a:p>
          <a:p>
            <a:r>
              <a:rPr lang="en-US" dirty="0"/>
              <a:t>The Internet uses </a:t>
            </a:r>
            <a:r>
              <a:rPr lang="en-US" dirty="0">
                <a:solidFill>
                  <a:srgbClr val="C00000"/>
                </a:solidFill>
              </a:rPr>
              <a:t>Border Gateway Protocol (BGP)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All </a:t>
            </a:r>
            <a:r>
              <a:rPr lang="en-US" dirty="0" err="1">
                <a:solidFill>
                  <a:srgbClr val="C00000"/>
                </a:solidFill>
              </a:rPr>
              <a:t>AS’es</a:t>
            </a:r>
            <a:r>
              <a:rPr lang="en-US" dirty="0">
                <a:solidFill>
                  <a:srgbClr val="C00000"/>
                </a:solidFill>
              </a:rPr>
              <a:t> speak BGP. </a:t>
            </a:r>
            <a:r>
              <a:rPr lang="en-US" dirty="0"/>
              <a:t>It is the glue that holds the Internet together</a:t>
            </a:r>
          </a:p>
          <a:p>
            <a:r>
              <a:rPr lang="en-US" dirty="0"/>
              <a:t>BGP is a </a:t>
            </a:r>
            <a:r>
              <a:rPr lang="en-US" dirty="0">
                <a:solidFill>
                  <a:srgbClr val="C00000"/>
                </a:solidFill>
              </a:rPr>
              <a:t>path vector protocol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9466FD-81C7-1843-9AF5-0FB13AF836FE}"/>
              </a:ext>
            </a:extLst>
          </p:cNvPr>
          <p:cNvGrpSpPr/>
          <p:nvPr/>
        </p:nvGrpSpPr>
        <p:grpSpPr>
          <a:xfrm>
            <a:off x="5601650" y="4316452"/>
            <a:ext cx="4404603" cy="1860511"/>
            <a:chOff x="8300523" y="1764680"/>
            <a:chExt cx="4821725" cy="186051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437E83-969D-0D4A-976E-75486C0B00D7}"/>
                </a:ext>
              </a:extLst>
            </p:cNvPr>
            <p:cNvSpPr txBox="1"/>
            <p:nvPr/>
          </p:nvSpPr>
          <p:spPr>
            <a:xfrm>
              <a:off x="10048266" y="2978860"/>
              <a:ext cx="22986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Distance vector protocols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BB1E02-A922-F74A-AC67-839F6D3E8636}"/>
                </a:ext>
              </a:extLst>
            </p:cNvPr>
            <p:cNvGrpSpPr/>
            <p:nvPr/>
          </p:nvGrpSpPr>
          <p:grpSpPr>
            <a:xfrm>
              <a:off x="8300523" y="1764680"/>
              <a:ext cx="4821725" cy="1857446"/>
              <a:chOff x="8300523" y="1764680"/>
              <a:chExt cx="4821725" cy="185744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C4E69BAC-48DA-DF40-9A1F-D451245EB3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27541" y="2268320"/>
                <a:ext cx="1243955" cy="61857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200BE7E-6757-FE41-9948-0F4D030286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3801" y="2307967"/>
                <a:ext cx="0" cy="52238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10EAB1-C1D0-FF46-BA63-A94E7A9B823D}"/>
                  </a:ext>
                </a:extLst>
              </p:cNvPr>
              <p:cNvSpPr txBox="1"/>
              <p:nvPr/>
            </p:nvSpPr>
            <p:spPr>
              <a:xfrm>
                <a:off x="9908785" y="1764680"/>
                <a:ext cx="3213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Routing protocols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54878C1-FB36-D747-930E-DD04FFACB015}"/>
                  </a:ext>
                </a:extLst>
              </p:cNvPr>
              <p:cNvSpPr txBox="1"/>
              <p:nvPr/>
            </p:nvSpPr>
            <p:spPr>
              <a:xfrm>
                <a:off x="8300523" y="2975795"/>
                <a:ext cx="17477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Link state </a:t>
                </a:r>
              </a:p>
              <a:p>
                <a:pPr algn="ctr"/>
                <a:r>
                  <a:rPr lang="en-US" dirty="0">
                    <a:latin typeface="Helvetica" pitchFamily="2" charset="0"/>
                  </a:rPr>
                  <a:t>protocols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59B32F9-55DF-5740-AAD7-49B036FF55F0}"/>
              </a:ext>
            </a:extLst>
          </p:cNvPr>
          <p:cNvSpPr txBox="1"/>
          <p:nvPr/>
        </p:nvSpPr>
        <p:spPr>
          <a:xfrm>
            <a:off x="9146328" y="5527567"/>
            <a:ext cx="2099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Path vector protocols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BCB603-A168-7142-871B-991C103A1F74}"/>
              </a:ext>
            </a:extLst>
          </p:cNvPr>
          <p:cNvCxnSpPr>
            <a:cxnSpLocks/>
          </p:cNvCxnSpPr>
          <p:nvPr/>
        </p:nvCxnSpPr>
        <p:spPr>
          <a:xfrm>
            <a:off x="9297988" y="4820721"/>
            <a:ext cx="1040933" cy="5583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356F2B-9EA7-AE49-BAB7-818DD3804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326" y="5170534"/>
            <a:ext cx="1508676" cy="1234371"/>
          </a:xfrm>
          <a:prstGeom prst="rect">
            <a:avLst/>
          </a:prstGeom>
        </p:spPr>
      </p:pic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E37C49FA-35F1-F549-9D44-A5BC429A8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15" y="5287097"/>
            <a:ext cx="1634752" cy="107638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C5FB8EF-B5A7-5A49-BD86-83EB6EE3AFE6}"/>
              </a:ext>
            </a:extLst>
          </p:cNvPr>
          <p:cNvSpPr txBox="1"/>
          <p:nvPr/>
        </p:nvSpPr>
        <p:spPr>
          <a:xfrm>
            <a:off x="1315803" y="6386041"/>
            <a:ext cx="178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Messages?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6061FA-7DFC-2744-9ABB-2CCDB1729B3E}"/>
              </a:ext>
            </a:extLst>
          </p:cNvPr>
          <p:cNvSpPr txBox="1"/>
          <p:nvPr/>
        </p:nvSpPr>
        <p:spPr>
          <a:xfrm>
            <a:off x="3622078" y="6413489"/>
            <a:ext cx="178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Algorithm?</a:t>
            </a:r>
          </a:p>
        </p:txBody>
      </p:sp>
    </p:spTree>
    <p:extLst>
      <p:ext uri="{BB962C8B-B14F-4D97-AF65-F5344CB8AC3E}">
        <p14:creationId xmlns:p14="http://schemas.microsoft.com/office/powerpoint/2010/main" val="289704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CA807-144A-FE43-BF8F-E0A8BCCC7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Q1. BGP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E057A-CCE8-0E47-8BF2-2DBCC906D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99573" cy="5032376"/>
          </a:xfrm>
        </p:spPr>
        <p:txBody>
          <a:bodyPr>
            <a:normAutofit/>
          </a:bodyPr>
          <a:lstStyle/>
          <a:p>
            <a:r>
              <a:rPr lang="en-US" dirty="0"/>
              <a:t>Routing </a:t>
            </a:r>
            <a:r>
              <a:rPr lang="en-US" dirty="0">
                <a:solidFill>
                  <a:srgbClr val="C00000"/>
                </a:solidFill>
              </a:rPr>
              <a:t>Announcements </a:t>
            </a:r>
            <a:r>
              <a:rPr lang="en-US" dirty="0"/>
              <a:t>or </a:t>
            </a:r>
            <a:r>
              <a:rPr lang="en-US" dirty="0">
                <a:solidFill>
                  <a:srgbClr val="C00000"/>
                </a:solidFill>
              </a:rPr>
              <a:t>Advertisements</a:t>
            </a:r>
          </a:p>
          <a:p>
            <a:pPr lvl="1"/>
            <a:r>
              <a:rPr lang="en-US" dirty="0"/>
              <a:t>“I am here” or “I can reach here”</a:t>
            </a:r>
          </a:p>
          <a:p>
            <a:pPr lvl="1"/>
            <a:r>
              <a:rPr lang="en-US" dirty="0"/>
              <a:t>Occur over a TCP connection (</a:t>
            </a:r>
            <a:r>
              <a:rPr lang="en-US" dirty="0">
                <a:solidFill>
                  <a:srgbClr val="C00000"/>
                </a:solidFill>
              </a:rPr>
              <a:t>BGP session</a:t>
            </a:r>
            <a:r>
              <a:rPr lang="en-US" dirty="0"/>
              <a:t>) between routers</a:t>
            </a:r>
          </a:p>
          <a:p>
            <a:r>
              <a:rPr lang="en-US" dirty="0"/>
              <a:t>Route announcement = destination + attributes</a:t>
            </a:r>
          </a:p>
          <a:p>
            <a:pPr lvl="1"/>
            <a:r>
              <a:rPr lang="en-US" dirty="0"/>
              <a:t>Destination: IP prefix</a:t>
            </a:r>
          </a:p>
          <a:p>
            <a:r>
              <a:rPr lang="en-US" dirty="0"/>
              <a:t>Route Attributes: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AS-level path</a:t>
            </a:r>
          </a:p>
          <a:p>
            <a:pPr lvl="1"/>
            <a:r>
              <a:rPr lang="en-US" dirty="0"/>
              <a:t>Next hop</a:t>
            </a:r>
          </a:p>
          <a:p>
            <a:pPr lvl="1"/>
            <a:r>
              <a:rPr lang="en-US" dirty="0"/>
              <a:t>Several others: origin, MED, community, etc.</a:t>
            </a:r>
          </a:p>
          <a:p>
            <a:r>
              <a:rPr lang="en-US" dirty="0"/>
              <a:t>An AS promises to use advertised path to reach destination</a:t>
            </a:r>
          </a:p>
          <a:p>
            <a:r>
              <a:rPr lang="en-US" dirty="0"/>
              <a:t>Only route changes are advertised after BGP session established</a:t>
            </a:r>
          </a:p>
          <a:p>
            <a:pPr lvl="1"/>
            <a:endParaRPr lang="en-US" dirty="0"/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10BE1EB-3694-E649-9A4C-C6DB1ED50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439" y="365125"/>
            <a:ext cx="1508676" cy="123437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6ED9C1B-7FCB-5F41-9DB1-7E22302B42A1}"/>
              </a:ext>
            </a:extLst>
          </p:cNvPr>
          <p:cNvGrpSpPr/>
          <p:nvPr/>
        </p:nvGrpSpPr>
        <p:grpSpPr>
          <a:xfrm>
            <a:off x="7746728" y="4056139"/>
            <a:ext cx="2545688" cy="1648409"/>
            <a:chOff x="-2170772" y="2784954"/>
            <a:chExt cx="2712783" cy="1853712"/>
          </a:xfrm>
        </p:grpSpPr>
        <p:sp>
          <p:nvSpPr>
            <p:cNvPr id="7" name="Freeform 2">
              <a:extLst>
                <a:ext uri="{FF2B5EF4-FFF2-40B4-BE49-F238E27FC236}">
                  <a16:creationId xmlns:a16="http://schemas.microsoft.com/office/drawing/2014/main" id="{4E0464CF-02FE-384A-B5BF-7AE520F29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99526E7-BFC7-914E-BEA3-7477BDB8A852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4BE463A-6CC3-1943-BE62-DB060E2FD60A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58" name="Group 327">
                  <a:extLst>
                    <a:ext uri="{FF2B5EF4-FFF2-40B4-BE49-F238E27FC236}">
                      <a16:creationId xmlns:a16="http://schemas.microsoft.com/office/drawing/2014/main" id="{7F976791-8A6A-854F-88C0-7E1C590EDD4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5F4A9C61-9667-424E-AB98-28D2F96C293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3E7EAE52-B2F9-6C41-A1F0-C35ADCDD30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E7CA3E91-1B0A-1C4F-A9AD-0BEA98731EB3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5" name="Freeform 64">
                    <a:extLst>
                      <a:ext uri="{FF2B5EF4-FFF2-40B4-BE49-F238E27FC236}">
                        <a16:creationId xmlns:a16="http://schemas.microsoft.com/office/drawing/2014/main" id="{52D55834-6138-514C-AB56-B2BC5162A3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6" name="Freeform 65">
                    <a:extLst>
                      <a:ext uri="{FF2B5EF4-FFF2-40B4-BE49-F238E27FC236}">
                        <a16:creationId xmlns:a16="http://schemas.microsoft.com/office/drawing/2014/main" id="{3FC4F773-8E7F-324C-B200-2C81B2C200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7" name="Freeform 66">
                    <a:extLst>
                      <a:ext uri="{FF2B5EF4-FFF2-40B4-BE49-F238E27FC236}">
                        <a16:creationId xmlns:a16="http://schemas.microsoft.com/office/drawing/2014/main" id="{6E7B9E18-82B3-7C4D-9BA5-6E7AE6029F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8" name="Freeform 67">
                    <a:extLst>
                      <a:ext uri="{FF2B5EF4-FFF2-40B4-BE49-F238E27FC236}">
                        <a16:creationId xmlns:a16="http://schemas.microsoft.com/office/drawing/2014/main" id="{E09FAB94-D376-734A-89B0-C4E1EC12E4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E21BAEFC-0BB8-DD47-A0A7-7BFC132FC628}"/>
                      </a:ext>
                    </a:extLst>
                  </p:cNvPr>
                  <p:cNvCxnSpPr>
                    <a:endCxn id="6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AFA00F76-BA02-B444-905B-B50B6CAE3AC8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EB2926A2-2D17-A141-A358-168F83DA7DE7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14ACA7A9-C028-D54A-8B7A-0AC725D577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04FD3729-CA1A-6249-9E50-0E3601EFE4CC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3189F3F-2D40-4D49-B704-9FBC340DB2D7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45" name="Group 327">
                  <a:extLst>
                    <a:ext uri="{FF2B5EF4-FFF2-40B4-BE49-F238E27FC236}">
                      <a16:creationId xmlns:a16="http://schemas.microsoft.com/office/drawing/2014/main" id="{7F53CC45-BD0D-184F-AF7F-E0531E3E875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2B3B3C96-B48A-7D41-857A-615915D7F204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9EFE3636-1463-7043-A674-4518449652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FB729CA9-C512-6A49-980F-626D33A89380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2" name="Freeform 51">
                    <a:extLst>
                      <a:ext uri="{FF2B5EF4-FFF2-40B4-BE49-F238E27FC236}">
                        <a16:creationId xmlns:a16="http://schemas.microsoft.com/office/drawing/2014/main" id="{FAEE8A71-0C86-244A-B227-4B5275DD87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3" name="Freeform 52">
                    <a:extLst>
                      <a:ext uri="{FF2B5EF4-FFF2-40B4-BE49-F238E27FC236}">
                        <a16:creationId xmlns:a16="http://schemas.microsoft.com/office/drawing/2014/main" id="{E22AAA11-1927-914C-81BD-1D7DCC80C2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4" name="Freeform 53">
                    <a:extLst>
                      <a:ext uri="{FF2B5EF4-FFF2-40B4-BE49-F238E27FC236}">
                        <a16:creationId xmlns:a16="http://schemas.microsoft.com/office/drawing/2014/main" id="{CDF5FE47-A430-204D-8E3C-C9EDC26DC9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5" name="Freeform 54">
                    <a:extLst>
                      <a:ext uri="{FF2B5EF4-FFF2-40B4-BE49-F238E27FC236}">
                        <a16:creationId xmlns:a16="http://schemas.microsoft.com/office/drawing/2014/main" id="{43E15134-5220-7549-89EC-B48765807C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96E60B1A-1D59-4C45-ACEF-DC4D667BB938}"/>
                      </a:ext>
                    </a:extLst>
                  </p:cNvPr>
                  <p:cNvCxnSpPr>
                    <a:endCxn id="5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5F31B66F-8E3F-BF4B-B32B-961F6368C175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6ACF6B2B-561F-D34E-80D0-67AA73DF81EF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6E30F277-DC6D-F348-9CD9-CA0E411144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71348268-C068-794B-A1EF-7509CCED909D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40D0799-FB5C-794E-8DDF-2E619159C4F0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32" name="Group 327">
                  <a:extLst>
                    <a:ext uri="{FF2B5EF4-FFF2-40B4-BE49-F238E27FC236}">
                      <a16:creationId xmlns:a16="http://schemas.microsoft.com/office/drawing/2014/main" id="{68206E27-6755-6A44-882B-0DCB91DE3F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D02BC878-4933-E743-96E2-AA8A8B9B33EF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801D97E0-EB5E-8241-B741-DCB2F47C6A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9588BCD5-C8F2-704D-A192-D910D3DB3E1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9" name="Freeform 38">
                    <a:extLst>
                      <a:ext uri="{FF2B5EF4-FFF2-40B4-BE49-F238E27FC236}">
                        <a16:creationId xmlns:a16="http://schemas.microsoft.com/office/drawing/2014/main" id="{35984A7D-27A9-674B-AAE9-DBCE66E4D79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0" name="Freeform 39">
                    <a:extLst>
                      <a:ext uri="{FF2B5EF4-FFF2-40B4-BE49-F238E27FC236}">
                        <a16:creationId xmlns:a16="http://schemas.microsoft.com/office/drawing/2014/main" id="{E2B40C86-8A0F-544C-A39E-7CD6896670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1" name="Freeform 40">
                    <a:extLst>
                      <a:ext uri="{FF2B5EF4-FFF2-40B4-BE49-F238E27FC236}">
                        <a16:creationId xmlns:a16="http://schemas.microsoft.com/office/drawing/2014/main" id="{2D877DEB-9911-4041-99B7-E86BD9F006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2" name="Freeform 41">
                    <a:extLst>
                      <a:ext uri="{FF2B5EF4-FFF2-40B4-BE49-F238E27FC236}">
                        <a16:creationId xmlns:a16="http://schemas.microsoft.com/office/drawing/2014/main" id="{89CA76F2-E038-CF47-9E8F-B1F4CAED64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B94C0432-CFDC-0541-B8AE-30FD6474F63F}"/>
                      </a:ext>
                    </a:extLst>
                  </p:cNvPr>
                  <p:cNvCxnSpPr>
                    <a:endCxn id="3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60218514-D0E2-7D48-A420-D05F608F7327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FC9EDFCA-1DB6-6340-877C-E1764748AB09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91C19386-9FE4-C44A-96AA-0E7987CA2C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61505306-89EB-0E4D-8F58-7EFBC6C18D11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7B82C27-2339-924B-9B12-D7DCE2A99CDE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19" name="Group 327">
                  <a:extLst>
                    <a:ext uri="{FF2B5EF4-FFF2-40B4-BE49-F238E27FC236}">
                      <a16:creationId xmlns:a16="http://schemas.microsoft.com/office/drawing/2014/main" id="{4665C0B8-B02D-CD46-ADBB-3C9F29C79B9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E01CD01E-BA84-F141-A820-287277B1598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40B0B68A-5C44-1E41-B335-855D790444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0ACDA8C1-579D-F44D-BFAA-8034DC983D33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" name="Freeform 25">
                    <a:extLst>
                      <a:ext uri="{FF2B5EF4-FFF2-40B4-BE49-F238E27FC236}">
                        <a16:creationId xmlns:a16="http://schemas.microsoft.com/office/drawing/2014/main" id="{36A09DC1-BF10-7342-A1CF-C4049E1D05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" name="Freeform 26">
                    <a:extLst>
                      <a:ext uri="{FF2B5EF4-FFF2-40B4-BE49-F238E27FC236}">
                        <a16:creationId xmlns:a16="http://schemas.microsoft.com/office/drawing/2014/main" id="{E4F2BE5D-8B7D-DC4F-9D6C-787AE91A86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" name="Freeform 27">
                    <a:extLst>
                      <a:ext uri="{FF2B5EF4-FFF2-40B4-BE49-F238E27FC236}">
                        <a16:creationId xmlns:a16="http://schemas.microsoft.com/office/drawing/2014/main" id="{8C318FDC-4438-B843-B382-10E390140D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" name="Freeform 28">
                    <a:extLst>
                      <a:ext uri="{FF2B5EF4-FFF2-40B4-BE49-F238E27FC236}">
                        <a16:creationId xmlns:a16="http://schemas.microsoft.com/office/drawing/2014/main" id="{E53894C7-2B9A-E547-97F9-BE5B07F06BC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5C38AEDF-9946-B74F-8544-DCC2B72E389D}"/>
                      </a:ext>
                    </a:extLst>
                  </p:cNvPr>
                  <p:cNvCxnSpPr>
                    <a:endCxn id="2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3C066F8C-152A-D14D-89B2-AED32D888F4C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38A523F9-5BF3-6D40-BCC7-0BAAA54DD671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8A519613-B968-5D42-9A3B-4D3D33CEE2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D6EFED8F-A716-FF45-ABC5-E860DC66AB29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BC77A45-9C91-3843-B776-573E26948DAB}"/>
                  </a:ext>
                </a:extLst>
              </p:cNvPr>
              <p:cNvCxnSpPr>
                <a:stCxn id="61" idx="2"/>
                <a:endCxn id="4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77B51F6-780E-594A-AFB4-626E58296C2E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35DF989-B3D6-484B-B992-F5726A368B28}"/>
                  </a:ext>
                </a:extLst>
              </p:cNvPr>
              <p:cNvCxnSpPr>
                <a:stCxn id="6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04CB3F0-004A-5D4A-AEB0-316C15182B03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52CC73C-2BF1-7845-8471-648462A5D73E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A25C2E8-F189-694D-814F-21E9495B4E69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40C272F-B4F9-4949-9508-B9834EACB0E4}"/>
              </a:ext>
            </a:extLst>
          </p:cNvPr>
          <p:cNvGrpSpPr/>
          <p:nvPr/>
        </p:nvGrpSpPr>
        <p:grpSpPr>
          <a:xfrm>
            <a:off x="10019814" y="4662495"/>
            <a:ext cx="1701734" cy="616172"/>
            <a:chOff x="7073692" y="5469792"/>
            <a:chExt cx="1701734" cy="616172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7852196-1379-234A-8774-D4797B285924}"/>
                </a:ext>
              </a:extLst>
            </p:cNvPr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74" name="Freeform 2">
                <a:extLst>
                  <a:ext uri="{FF2B5EF4-FFF2-40B4-BE49-F238E27FC236}">
                    <a16:creationId xmlns:a16="http://schemas.microsoft.com/office/drawing/2014/main" id="{615B636F-3321-3243-8AC5-F1067A284D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" name="Group 327">
                <a:extLst>
                  <a:ext uri="{FF2B5EF4-FFF2-40B4-BE49-F238E27FC236}">
                    <a16:creationId xmlns:a16="http://schemas.microsoft.com/office/drawing/2014/main" id="{6AE75E75-572D-1542-94F1-85FDA44195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EEA53F04-B418-FD4B-AA0E-DF1163016A2D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C53542AE-4087-CA45-B981-BCFEA3F8EAA4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82C9326C-DB77-6C46-80E8-754CFBE6C825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82" name="Freeform 81">
                  <a:extLst>
                    <a:ext uri="{FF2B5EF4-FFF2-40B4-BE49-F238E27FC236}">
                      <a16:creationId xmlns:a16="http://schemas.microsoft.com/office/drawing/2014/main" id="{FCD5B0BF-F974-554A-8B81-70FB6D8F2236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3" name="Freeform 82">
                  <a:extLst>
                    <a:ext uri="{FF2B5EF4-FFF2-40B4-BE49-F238E27FC236}">
                      <a16:creationId xmlns:a16="http://schemas.microsoft.com/office/drawing/2014/main" id="{B575C0A0-2D05-A142-BDDC-BBA2154EE8DF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4" name="Freeform 83">
                  <a:extLst>
                    <a:ext uri="{FF2B5EF4-FFF2-40B4-BE49-F238E27FC236}">
                      <a16:creationId xmlns:a16="http://schemas.microsoft.com/office/drawing/2014/main" id="{7BD46F05-076D-D24D-80F8-01F09A4D1DF2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5" name="Freeform 84">
                  <a:extLst>
                    <a:ext uri="{FF2B5EF4-FFF2-40B4-BE49-F238E27FC236}">
                      <a16:creationId xmlns:a16="http://schemas.microsoft.com/office/drawing/2014/main" id="{91E25835-6D18-A145-83D2-2202252B94A9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9DCA3B2B-855B-5C49-BCC0-EBF65D73B3C3}"/>
                    </a:ext>
                  </a:extLst>
                </p:cNvPr>
                <p:cNvCxnSpPr>
                  <a:endCxn id="8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242B81B4-CB25-1A47-AECC-7986AF9D7608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ADE9F53D-7060-BA40-956F-32700F17C72B}"/>
                  </a:ext>
                </a:extLst>
              </p:cNvPr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B4FF115D-8590-6647-A216-86B1F4D48CCD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53DD6B76-137B-A54D-A90A-65C4FE00F99E}"/>
                    </a:ext>
                  </a:extLst>
                </p:cNvPr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3EAF1C6-B874-2B47-89F4-138873E321FF}"/>
                </a:ext>
              </a:extLst>
            </p:cNvPr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8" name="Down Arrow 87">
            <a:extLst>
              <a:ext uri="{FF2B5EF4-FFF2-40B4-BE49-F238E27FC236}">
                <a16:creationId xmlns:a16="http://schemas.microsoft.com/office/drawing/2014/main" id="{C5FFFAE5-6CEA-FA42-AE0D-7883B0016156}"/>
              </a:ext>
            </a:extLst>
          </p:cNvPr>
          <p:cNvSpPr/>
          <p:nvPr/>
        </p:nvSpPr>
        <p:spPr>
          <a:xfrm rot="5400000">
            <a:off x="10377654" y="4079296"/>
            <a:ext cx="394029" cy="927666"/>
          </a:xfrm>
          <a:prstGeom prst="downArrow">
            <a:avLst/>
          </a:prstGeom>
          <a:solidFill>
            <a:srgbClr val="C00000"/>
          </a:solidFill>
          <a:ln w="508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4CBBC0F-5D68-4948-B9C4-BE96611A5C03}"/>
              </a:ext>
            </a:extLst>
          </p:cNvPr>
          <p:cNvSpPr txBox="1"/>
          <p:nvPr/>
        </p:nvSpPr>
        <p:spPr>
          <a:xfrm>
            <a:off x="9768644" y="3289729"/>
            <a:ext cx="2545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“I am here.”</a:t>
            </a:r>
          </a:p>
          <a:p>
            <a:pPr algn="l"/>
            <a:r>
              <a:rPr lang="en-US" sz="2000" dirty="0" err="1">
                <a:latin typeface="Helvetica" pitchFamily="2" charset="0"/>
              </a:rPr>
              <a:t>Dst</a:t>
            </a:r>
            <a:r>
              <a:rPr lang="en-US" sz="2000" dirty="0">
                <a:latin typeface="Helvetica" pitchFamily="2" charset="0"/>
              </a:rPr>
              <a:t>: 128.1.2.0/24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AS path: X</a:t>
            </a:r>
          </a:p>
        </p:txBody>
      </p:sp>
      <p:sp>
        <p:nvSpPr>
          <p:cNvPr id="90" name="Down Arrow 89">
            <a:extLst>
              <a:ext uri="{FF2B5EF4-FFF2-40B4-BE49-F238E27FC236}">
                <a16:creationId xmlns:a16="http://schemas.microsoft.com/office/drawing/2014/main" id="{2C2DD7DC-769B-3541-A288-8D5B3A2B3DDD}"/>
              </a:ext>
            </a:extLst>
          </p:cNvPr>
          <p:cNvSpPr/>
          <p:nvPr/>
        </p:nvSpPr>
        <p:spPr>
          <a:xfrm rot="6122251">
            <a:off x="6672136" y="4479158"/>
            <a:ext cx="394029" cy="927666"/>
          </a:xfrm>
          <a:prstGeom prst="downArrow">
            <a:avLst/>
          </a:prstGeom>
          <a:solidFill>
            <a:srgbClr val="C00000"/>
          </a:solidFill>
          <a:ln w="508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56DD7DA-6039-D349-868D-33C1ADCBB83A}"/>
              </a:ext>
            </a:extLst>
          </p:cNvPr>
          <p:cNvSpPr txBox="1"/>
          <p:nvPr/>
        </p:nvSpPr>
        <p:spPr>
          <a:xfrm>
            <a:off x="6463809" y="3564912"/>
            <a:ext cx="2545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“I can reach X”</a:t>
            </a:r>
          </a:p>
          <a:p>
            <a:pPr algn="l"/>
            <a:r>
              <a:rPr lang="en-US" sz="2000" dirty="0" err="1">
                <a:latin typeface="Helvetica" pitchFamily="2" charset="0"/>
              </a:rPr>
              <a:t>Dst</a:t>
            </a:r>
            <a:r>
              <a:rPr lang="en-US" sz="2000" dirty="0">
                <a:latin typeface="Helvetica" pitchFamily="2" charset="0"/>
              </a:rPr>
              <a:t>: 128.1.2.0/24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AS path: AS2, X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5FD7A40-D041-FA49-BE1B-4870322389D1}"/>
              </a:ext>
            </a:extLst>
          </p:cNvPr>
          <p:cNvSpPr txBox="1"/>
          <p:nvPr/>
        </p:nvSpPr>
        <p:spPr>
          <a:xfrm>
            <a:off x="8659671" y="3702287"/>
            <a:ext cx="93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AS 2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F2AD44A-5A1B-C146-B55D-4A6974B6027F}"/>
              </a:ext>
            </a:extLst>
          </p:cNvPr>
          <p:cNvGrpSpPr/>
          <p:nvPr/>
        </p:nvGrpSpPr>
        <p:grpSpPr>
          <a:xfrm>
            <a:off x="3824190" y="3539511"/>
            <a:ext cx="2557336" cy="1719017"/>
            <a:chOff x="-2170772" y="2784954"/>
            <a:chExt cx="2712783" cy="1853712"/>
          </a:xfrm>
        </p:grpSpPr>
        <p:sp>
          <p:nvSpPr>
            <p:cNvPr id="94" name="Freeform 2">
              <a:extLst>
                <a:ext uri="{FF2B5EF4-FFF2-40B4-BE49-F238E27FC236}">
                  <a16:creationId xmlns:a16="http://schemas.microsoft.com/office/drawing/2014/main" id="{4B92BAD5-9732-C64D-87EB-40AFE6360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D68E6D5-38EB-804B-8BFB-AC9228B9DA65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E9959387-8D2B-1243-880E-CE7066AA1152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145" name="Group 327">
                  <a:extLst>
                    <a:ext uri="{FF2B5EF4-FFF2-40B4-BE49-F238E27FC236}">
                      <a16:creationId xmlns:a16="http://schemas.microsoft.com/office/drawing/2014/main" id="{B0C41DCE-1B11-2346-A48B-991A164674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49" name="Oval 148">
                    <a:extLst>
                      <a:ext uri="{FF2B5EF4-FFF2-40B4-BE49-F238E27FC236}">
                        <a16:creationId xmlns:a16="http://schemas.microsoft.com/office/drawing/2014/main" id="{D593A08F-8E00-F345-9765-7F2CC1FB557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BBD041AA-8BEA-D248-8C9A-F4D2DDFCA9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1" name="Oval 150">
                    <a:extLst>
                      <a:ext uri="{FF2B5EF4-FFF2-40B4-BE49-F238E27FC236}">
                        <a16:creationId xmlns:a16="http://schemas.microsoft.com/office/drawing/2014/main" id="{DCA6BA0E-C35B-E740-985D-497BF796D41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2" name="Freeform 151">
                    <a:extLst>
                      <a:ext uri="{FF2B5EF4-FFF2-40B4-BE49-F238E27FC236}">
                        <a16:creationId xmlns:a16="http://schemas.microsoft.com/office/drawing/2014/main" id="{D4AAEA39-4CCB-3347-89AD-CED6D992BB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3" name="Freeform 152">
                    <a:extLst>
                      <a:ext uri="{FF2B5EF4-FFF2-40B4-BE49-F238E27FC236}">
                        <a16:creationId xmlns:a16="http://schemas.microsoft.com/office/drawing/2014/main" id="{9349728C-755B-544B-867C-CE1AC27ED5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4" name="Freeform 153">
                    <a:extLst>
                      <a:ext uri="{FF2B5EF4-FFF2-40B4-BE49-F238E27FC236}">
                        <a16:creationId xmlns:a16="http://schemas.microsoft.com/office/drawing/2014/main" id="{1775A8C1-C980-4142-B475-2BC3CFA14F4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5" name="Freeform 154">
                    <a:extLst>
                      <a:ext uri="{FF2B5EF4-FFF2-40B4-BE49-F238E27FC236}">
                        <a16:creationId xmlns:a16="http://schemas.microsoft.com/office/drawing/2014/main" id="{1905AA4A-4EDE-E04C-AA69-F8A6DD6F6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56" name="Straight Connector 155">
                    <a:extLst>
                      <a:ext uri="{FF2B5EF4-FFF2-40B4-BE49-F238E27FC236}">
                        <a16:creationId xmlns:a16="http://schemas.microsoft.com/office/drawing/2014/main" id="{219F8B1F-AFF5-B645-BE09-0CCE9EABEE52}"/>
                      </a:ext>
                    </a:extLst>
                  </p:cNvPr>
                  <p:cNvCxnSpPr>
                    <a:endCxn id="15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>
                    <a:extLst>
                      <a:ext uri="{FF2B5EF4-FFF2-40B4-BE49-F238E27FC236}">
                        <a16:creationId xmlns:a16="http://schemas.microsoft.com/office/drawing/2014/main" id="{68FFFBF9-CC98-2948-8030-A6F9605729D3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83340E60-41E9-3A4D-B169-D05817929292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147" name="Oval 146">
                    <a:extLst>
                      <a:ext uri="{FF2B5EF4-FFF2-40B4-BE49-F238E27FC236}">
                        <a16:creationId xmlns:a16="http://schemas.microsoft.com/office/drawing/2014/main" id="{4911B90E-803B-BE42-92D3-50C0A5528D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2B574D6-8DCB-3946-9EBD-0E82E634A467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3480911-1054-E342-A75B-9B698A80B2D5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132" name="Group 327">
                  <a:extLst>
                    <a:ext uri="{FF2B5EF4-FFF2-40B4-BE49-F238E27FC236}">
                      <a16:creationId xmlns:a16="http://schemas.microsoft.com/office/drawing/2014/main" id="{57A4EE56-F656-4346-8B54-486C84258BA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CEFB2E75-9F9C-A841-8CB2-2B008EF2E51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BACB3613-4717-E741-9373-C502A5A1B9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8" name="Oval 137">
                    <a:extLst>
                      <a:ext uri="{FF2B5EF4-FFF2-40B4-BE49-F238E27FC236}">
                        <a16:creationId xmlns:a16="http://schemas.microsoft.com/office/drawing/2014/main" id="{874FD9D0-16BF-AB48-A251-8B85F4513C6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9" name="Freeform 138">
                    <a:extLst>
                      <a:ext uri="{FF2B5EF4-FFF2-40B4-BE49-F238E27FC236}">
                        <a16:creationId xmlns:a16="http://schemas.microsoft.com/office/drawing/2014/main" id="{C24072C7-8CCB-BC4F-AD05-E78F17A2FD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40" name="Freeform 139">
                    <a:extLst>
                      <a:ext uri="{FF2B5EF4-FFF2-40B4-BE49-F238E27FC236}">
                        <a16:creationId xmlns:a16="http://schemas.microsoft.com/office/drawing/2014/main" id="{ECC9C3A2-0B4A-4947-B1DE-6B002591C1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41" name="Freeform 140">
                    <a:extLst>
                      <a:ext uri="{FF2B5EF4-FFF2-40B4-BE49-F238E27FC236}">
                        <a16:creationId xmlns:a16="http://schemas.microsoft.com/office/drawing/2014/main" id="{4C81F386-E6AB-8C4F-BF37-EA6F86B7BF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42" name="Freeform 141">
                    <a:extLst>
                      <a:ext uri="{FF2B5EF4-FFF2-40B4-BE49-F238E27FC236}">
                        <a16:creationId xmlns:a16="http://schemas.microsoft.com/office/drawing/2014/main" id="{2B509D3E-3FB0-834F-87FB-E52AB407D0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740097C5-9DAB-B14A-927E-FC596D5CE4A5}"/>
                      </a:ext>
                    </a:extLst>
                  </p:cNvPr>
                  <p:cNvCxnSpPr>
                    <a:endCxn id="13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21F12294-6792-8D40-8FBE-534254216E6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A23449F4-E054-B64E-91B2-B5172D6CF5AE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134" name="Oval 133">
                    <a:extLst>
                      <a:ext uri="{FF2B5EF4-FFF2-40B4-BE49-F238E27FC236}">
                        <a16:creationId xmlns:a16="http://schemas.microsoft.com/office/drawing/2014/main" id="{AD51F867-DBF6-154E-B4BF-13ED152BD4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C97640F2-A842-E847-8311-447FEAA89985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9C37F038-E198-7149-9F55-65D588A30F18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119" name="Group 327">
                  <a:extLst>
                    <a:ext uri="{FF2B5EF4-FFF2-40B4-BE49-F238E27FC236}">
                      <a16:creationId xmlns:a16="http://schemas.microsoft.com/office/drawing/2014/main" id="{A8DC415E-B33C-3F4B-9B23-D4F7DA88AD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3D47881A-479C-994B-9A9B-DCBE270552B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4FD85BE0-624B-5243-9431-943062A799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604D2CB9-AFD4-2644-91F0-08903976DD7E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6" name="Freeform 125">
                    <a:extLst>
                      <a:ext uri="{FF2B5EF4-FFF2-40B4-BE49-F238E27FC236}">
                        <a16:creationId xmlns:a16="http://schemas.microsoft.com/office/drawing/2014/main" id="{A1F57F3F-2E2E-7042-BAB8-16CA634AC5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7" name="Freeform 126">
                    <a:extLst>
                      <a:ext uri="{FF2B5EF4-FFF2-40B4-BE49-F238E27FC236}">
                        <a16:creationId xmlns:a16="http://schemas.microsoft.com/office/drawing/2014/main" id="{278C239D-44F4-9346-90D3-6EF421263E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8" name="Freeform 127">
                    <a:extLst>
                      <a:ext uri="{FF2B5EF4-FFF2-40B4-BE49-F238E27FC236}">
                        <a16:creationId xmlns:a16="http://schemas.microsoft.com/office/drawing/2014/main" id="{622F1AEF-2DEE-104D-8E13-1ABE0A56B0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9" name="Freeform 128">
                    <a:extLst>
                      <a:ext uri="{FF2B5EF4-FFF2-40B4-BE49-F238E27FC236}">
                        <a16:creationId xmlns:a16="http://schemas.microsoft.com/office/drawing/2014/main" id="{9A82B926-43E7-5644-8DA2-E93003448C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ED51EA2B-76EC-2544-8CB1-DCB832F354AE}"/>
                      </a:ext>
                    </a:extLst>
                  </p:cNvPr>
                  <p:cNvCxnSpPr>
                    <a:endCxn id="12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DD4FA4FF-E0BC-BD42-AF2D-16A271529C08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A41223E0-CB75-844C-AE64-E96F7DDF2DB6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1848AB5C-6B11-264F-94EA-EFB1C0A1C4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C2B02B06-3889-4F4F-9135-1464391E37BD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B53030AA-D12C-6A49-A7D7-9C101D55A2CF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106" name="Group 327">
                  <a:extLst>
                    <a:ext uri="{FF2B5EF4-FFF2-40B4-BE49-F238E27FC236}">
                      <a16:creationId xmlns:a16="http://schemas.microsoft.com/office/drawing/2014/main" id="{4B6BCF3B-A3A4-8147-B5FC-5F93EBD9E54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251E9EAF-C90D-1B4D-90EA-F3FB79CA833D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E23AB099-133D-3245-9AFB-70B8EA11F8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3355593F-B422-7E40-B4C8-DC1DBC609427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3" name="Freeform 112">
                    <a:extLst>
                      <a:ext uri="{FF2B5EF4-FFF2-40B4-BE49-F238E27FC236}">
                        <a16:creationId xmlns:a16="http://schemas.microsoft.com/office/drawing/2014/main" id="{FF4BCCDA-5E49-F743-9F69-4A1E41AE15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4" name="Freeform 113">
                    <a:extLst>
                      <a:ext uri="{FF2B5EF4-FFF2-40B4-BE49-F238E27FC236}">
                        <a16:creationId xmlns:a16="http://schemas.microsoft.com/office/drawing/2014/main" id="{52F3240B-9D01-DA45-87DA-21D0BFD73F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5" name="Freeform 114">
                    <a:extLst>
                      <a:ext uri="{FF2B5EF4-FFF2-40B4-BE49-F238E27FC236}">
                        <a16:creationId xmlns:a16="http://schemas.microsoft.com/office/drawing/2014/main" id="{3016AAEC-E794-4E44-A2C9-7EAB955644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6" name="Freeform 115">
                    <a:extLst>
                      <a:ext uri="{FF2B5EF4-FFF2-40B4-BE49-F238E27FC236}">
                        <a16:creationId xmlns:a16="http://schemas.microsoft.com/office/drawing/2014/main" id="{75C5C1F1-08CA-7C42-B3AC-8BAC911F4F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17" name="Straight Connector 116">
                    <a:extLst>
                      <a:ext uri="{FF2B5EF4-FFF2-40B4-BE49-F238E27FC236}">
                        <a16:creationId xmlns:a16="http://schemas.microsoft.com/office/drawing/2014/main" id="{D8439A88-E30C-324F-8E7E-64BDCE188663}"/>
                      </a:ext>
                    </a:extLst>
                  </p:cNvPr>
                  <p:cNvCxnSpPr>
                    <a:endCxn id="11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>
                    <a:extLst>
                      <a:ext uri="{FF2B5EF4-FFF2-40B4-BE49-F238E27FC236}">
                        <a16:creationId xmlns:a16="http://schemas.microsoft.com/office/drawing/2014/main" id="{AE83602D-341E-3647-9CB2-24F4082637F2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BAE2AEC1-FCA8-D041-B1C9-85E97C92F836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108" name="Oval 107">
                    <a:extLst>
                      <a:ext uri="{FF2B5EF4-FFF2-40B4-BE49-F238E27FC236}">
                        <a16:creationId xmlns:a16="http://schemas.microsoft.com/office/drawing/2014/main" id="{839A3955-8EB8-6F46-AA26-43F0B8C7D4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BCBF38D8-BB5A-5D43-92EF-84153CC1D2A2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A5F588C3-9FDD-8D4C-80EC-5585F92D2F2E}"/>
                  </a:ext>
                </a:extLst>
              </p:cNvPr>
              <p:cNvCxnSpPr>
                <a:stCxn id="148" idx="2"/>
                <a:endCxn id="135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BB6AB4CE-0BAF-F442-BFC1-D5E3D9280BAA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B01E3C78-48BF-1342-B68C-E15C4A660B71}"/>
                  </a:ext>
                </a:extLst>
              </p:cNvPr>
              <p:cNvCxnSpPr>
                <a:stCxn id="149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EEFE029E-4CC2-E84B-A244-7EFF1AA0D024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F754594D-E773-AA4B-9673-E6FFB8F09ECE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7434EA2E-B864-A645-85B2-C05BC1B3F10D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03BD5BE-A651-7B40-87BE-C13A52BAE449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6267818" y="4466456"/>
            <a:ext cx="1490366" cy="35868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459EE925-CF11-084A-973D-4C38664FA961}"/>
              </a:ext>
            </a:extLst>
          </p:cNvPr>
          <p:cNvSpPr txBox="1"/>
          <p:nvPr/>
        </p:nvSpPr>
        <p:spPr>
          <a:xfrm>
            <a:off x="8239259" y="1825921"/>
            <a:ext cx="383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No link metrics, distances! 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A19195D-C26C-4B4C-8E1D-D754E03A92E6}"/>
              </a:ext>
            </a:extLst>
          </p:cNvPr>
          <p:cNvCxnSpPr>
            <a:cxnSpLocks/>
          </p:cNvCxnSpPr>
          <p:nvPr/>
        </p:nvCxnSpPr>
        <p:spPr>
          <a:xfrm>
            <a:off x="10292416" y="2427445"/>
            <a:ext cx="18768" cy="821562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CC4D54B6-EC0D-214D-A934-2CC016404CAD}"/>
              </a:ext>
            </a:extLst>
          </p:cNvPr>
          <p:cNvCxnSpPr>
            <a:cxnSpLocks/>
          </p:cNvCxnSpPr>
          <p:nvPr/>
        </p:nvCxnSpPr>
        <p:spPr>
          <a:xfrm flipH="1">
            <a:off x="8360916" y="2410267"/>
            <a:ext cx="881415" cy="1308558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6AED79F5-7DEC-F64D-8167-1EE6DB535DB0}"/>
              </a:ext>
            </a:extLst>
          </p:cNvPr>
          <p:cNvSpPr txBox="1"/>
          <p:nvPr/>
        </p:nvSpPr>
        <p:spPr>
          <a:xfrm>
            <a:off x="7967630" y="1373540"/>
            <a:ext cx="4945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Exchange paths: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path vector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D36612C-A4B1-1042-838C-AFD7EA6D6405}"/>
              </a:ext>
            </a:extLst>
          </p:cNvPr>
          <p:cNvSpPr txBox="1"/>
          <p:nvPr/>
        </p:nvSpPr>
        <p:spPr>
          <a:xfrm>
            <a:off x="8205937" y="515581"/>
            <a:ext cx="3786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Loop detection is easy</a:t>
            </a:r>
          </a:p>
          <a:p>
            <a:pPr algn="r"/>
            <a:r>
              <a:rPr lang="en-US" sz="2400" dirty="0">
                <a:latin typeface="Helvetica" pitchFamily="2" charset="0"/>
              </a:rPr>
              <a:t>(no “count to infinity”)</a:t>
            </a:r>
          </a:p>
        </p:txBody>
      </p:sp>
    </p:spTree>
    <p:extLst>
      <p:ext uri="{BB962C8B-B14F-4D97-AF65-F5344CB8AC3E}">
        <p14:creationId xmlns:p14="http://schemas.microsoft.com/office/powerpoint/2010/main" val="63320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/>
      <p:bldP spid="90" grpId="0" animBg="1"/>
      <p:bldP spid="91" grpId="0"/>
      <p:bldP spid="92" grpId="0"/>
      <p:bldP spid="160" grpId="0"/>
      <p:bldP spid="169" grpId="0"/>
      <p:bldP spid="17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6E8BF-3D3A-2749-BB6B-B16374F7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Q1. Next 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616EB-E44D-C742-B3FF-D022B28AA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Next hop </a:t>
            </a:r>
            <a:r>
              <a:rPr lang="en-US" dirty="0"/>
              <a:t>conceptually denotes the first router interface that begins the AS-level path</a:t>
            </a:r>
          </a:p>
          <a:p>
            <a:pPr lvl="1"/>
            <a:r>
              <a:rPr lang="en-US" dirty="0"/>
              <a:t>The meaning of this attribute is context-dependent</a:t>
            </a:r>
          </a:p>
          <a:p>
            <a:r>
              <a:rPr lang="en-US" dirty="0"/>
              <a:t>In an announcement arriving from a different AS (</a:t>
            </a:r>
            <a:r>
              <a:rPr lang="en-US" dirty="0">
                <a:solidFill>
                  <a:srgbClr val="C00000"/>
                </a:solidFill>
              </a:rPr>
              <a:t>eBGP</a:t>
            </a:r>
            <a:r>
              <a:rPr lang="en-US" dirty="0"/>
              <a:t>), next hop is the router </a:t>
            </a:r>
            <a:r>
              <a:rPr lang="en-US" dirty="0">
                <a:solidFill>
                  <a:srgbClr val="C00000"/>
                </a:solidFill>
              </a:rPr>
              <a:t>in the next AS </a:t>
            </a:r>
            <a:r>
              <a:rPr lang="en-US" dirty="0"/>
              <a:t>which sent the announcement</a:t>
            </a:r>
          </a:p>
          <a:p>
            <a:pPr lvl="1"/>
            <a:r>
              <a:rPr lang="en-US" dirty="0"/>
              <a:t>Example: Next Hop of the eBGP announcement reaching 1c is </a:t>
            </a:r>
            <a:r>
              <a:rPr lang="en-US" dirty="0">
                <a:solidFill>
                  <a:srgbClr val="C00000"/>
                </a:solidFill>
              </a:rPr>
              <a:t>2a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555F5C-2AA6-D044-BEC8-2022CD0AE1BF}"/>
              </a:ext>
            </a:extLst>
          </p:cNvPr>
          <p:cNvGrpSpPr/>
          <p:nvPr/>
        </p:nvGrpSpPr>
        <p:grpSpPr>
          <a:xfrm>
            <a:off x="2810069" y="4457946"/>
            <a:ext cx="2557336" cy="1719017"/>
            <a:chOff x="-2170772" y="2784954"/>
            <a:chExt cx="2712783" cy="1853712"/>
          </a:xfrm>
        </p:grpSpPr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FA9D285A-A6EF-9F43-9D98-1ECEF4881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F21A0F-6263-A74E-B68B-9CB896B7296E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76394EA-BD4C-4448-9351-6A25BECA1977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56" name="Group 327">
                  <a:extLst>
                    <a:ext uri="{FF2B5EF4-FFF2-40B4-BE49-F238E27FC236}">
                      <a16:creationId xmlns:a16="http://schemas.microsoft.com/office/drawing/2014/main" id="{ACA58F12-55FB-0B44-97FC-068D2C7ABA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B34F217C-8159-634E-AF75-5ADFE9A7396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6A9F9A56-CE03-064C-9EAC-AB4FBE2613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635EA43-E2AD-AD45-AF11-34720918425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3" name="Freeform 62">
                    <a:extLst>
                      <a:ext uri="{FF2B5EF4-FFF2-40B4-BE49-F238E27FC236}">
                        <a16:creationId xmlns:a16="http://schemas.microsoft.com/office/drawing/2014/main" id="{EF8F9385-18E3-CE49-A017-2DD777F3BB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4" name="Freeform 63">
                    <a:extLst>
                      <a:ext uri="{FF2B5EF4-FFF2-40B4-BE49-F238E27FC236}">
                        <a16:creationId xmlns:a16="http://schemas.microsoft.com/office/drawing/2014/main" id="{81D0EC69-7FC9-F54B-8E85-599B0044E7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5" name="Freeform 64">
                    <a:extLst>
                      <a:ext uri="{FF2B5EF4-FFF2-40B4-BE49-F238E27FC236}">
                        <a16:creationId xmlns:a16="http://schemas.microsoft.com/office/drawing/2014/main" id="{ACA45312-A3F6-9C41-93D0-3251BB9028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6" name="Freeform 65">
                    <a:extLst>
                      <a:ext uri="{FF2B5EF4-FFF2-40B4-BE49-F238E27FC236}">
                        <a16:creationId xmlns:a16="http://schemas.microsoft.com/office/drawing/2014/main" id="{B71E2A24-521E-A24B-9177-247345376F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E875F18B-6D48-BE47-B918-A118FB86AD50}"/>
                      </a:ext>
                    </a:extLst>
                  </p:cNvPr>
                  <p:cNvCxnSpPr>
                    <a:endCxn id="6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C038F8FF-9AAB-5549-AA09-F0F43EBD8A65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AF6C71F5-3136-F947-8ECA-85B038B76E5F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573D0474-8703-3F49-90DE-24F02131A2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B886509B-2BE0-8D40-BC58-604B4C471555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B8E78CEE-27A1-754B-A3C2-E94E43416952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43" name="Group 327">
                  <a:extLst>
                    <a:ext uri="{FF2B5EF4-FFF2-40B4-BE49-F238E27FC236}">
                      <a16:creationId xmlns:a16="http://schemas.microsoft.com/office/drawing/2014/main" id="{899B0C5D-E41D-5549-AE5E-13921E28F89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00A6890F-BFBF-C44B-A518-8CD79DF7555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5CD8EFAA-BC71-4B42-B56F-7116CD11E5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D7625606-FDB9-2442-9C07-E65F3E2A3E7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0" name="Freeform 49">
                    <a:extLst>
                      <a:ext uri="{FF2B5EF4-FFF2-40B4-BE49-F238E27FC236}">
                        <a16:creationId xmlns:a16="http://schemas.microsoft.com/office/drawing/2014/main" id="{B514AB89-6941-4041-87B9-75C03D1333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1" name="Freeform 50">
                    <a:extLst>
                      <a:ext uri="{FF2B5EF4-FFF2-40B4-BE49-F238E27FC236}">
                        <a16:creationId xmlns:a16="http://schemas.microsoft.com/office/drawing/2014/main" id="{CC70769A-32AC-8140-BECA-EA3B721E8B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2" name="Freeform 51">
                    <a:extLst>
                      <a:ext uri="{FF2B5EF4-FFF2-40B4-BE49-F238E27FC236}">
                        <a16:creationId xmlns:a16="http://schemas.microsoft.com/office/drawing/2014/main" id="{48665AD7-7514-3748-B97F-928ED5BFFE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3" name="Freeform 52">
                    <a:extLst>
                      <a:ext uri="{FF2B5EF4-FFF2-40B4-BE49-F238E27FC236}">
                        <a16:creationId xmlns:a16="http://schemas.microsoft.com/office/drawing/2014/main" id="{38F5870C-6B39-614A-984E-3F9B3E86F8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85B6A585-AB06-C04D-B629-69DF8A91AE7B}"/>
                      </a:ext>
                    </a:extLst>
                  </p:cNvPr>
                  <p:cNvCxnSpPr>
                    <a:endCxn id="4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38615FA8-F792-4241-B7EA-027EB5E46B10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F6DD7DB3-EAE4-F748-BA51-6D01A83E5C3E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0E49457A-D5D9-3743-A02E-CD31354B64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09AABC0C-B569-8E4A-95A1-C4AA147A8D83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750AD1A-7191-3248-A9AC-02E8A1F57571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30" name="Group 327">
                  <a:extLst>
                    <a:ext uri="{FF2B5EF4-FFF2-40B4-BE49-F238E27FC236}">
                      <a16:creationId xmlns:a16="http://schemas.microsoft.com/office/drawing/2014/main" id="{EB7B3FC1-81E6-D147-B2EB-383982C7063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5BBD70E6-4801-8448-8CE8-9D968A9289E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34C3A1BA-7F4B-704B-9D6E-3592485A4E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4A260432-50DF-154D-B41D-5DB7B2FA2C41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7" name="Freeform 36">
                    <a:extLst>
                      <a:ext uri="{FF2B5EF4-FFF2-40B4-BE49-F238E27FC236}">
                        <a16:creationId xmlns:a16="http://schemas.microsoft.com/office/drawing/2014/main" id="{83653950-71A6-BB4F-869B-19706C1A2F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8" name="Freeform 37">
                    <a:extLst>
                      <a:ext uri="{FF2B5EF4-FFF2-40B4-BE49-F238E27FC236}">
                        <a16:creationId xmlns:a16="http://schemas.microsoft.com/office/drawing/2014/main" id="{8FA545E3-FB92-AB45-97F0-529A919F2E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9" name="Freeform 38">
                    <a:extLst>
                      <a:ext uri="{FF2B5EF4-FFF2-40B4-BE49-F238E27FC236}">
                        <a16:creationId xmlns:a16="http://schemas.microsoft.com/office/drawing/2014/main" id="{43AD663E-F8B0-F049-B3EE-6707C16F87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0" name="Freeform 39">
                    <a:extLst>
                      <a:ext uri="{FF2B5EF4-FFF2-40B4-BE49-F238E27FC236}">
                        <a16:creationId xmlns:a16="http://schemas.microsoft.com/office/drawing/2014/main" id="{BEDC6661-A21C-D84F-BACE-0189826093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C516F953-3C64-0D41-8B60-60A2FF16F396}"/>
                      </a:ext>
                    </a:extLst>
                  </p:cNvPr>
                  <p:cNvCxnSpPr>
                    <a:endCxn id="36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DEC350FA-B3DD-D04E-917E-C159205CD095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350C652B-FD5F-D140-9C04-C84790E0BA7B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DB4C117E-7239-FC47-9674-AAEFC385A2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5270FDE1-728B-8E4D-B2E3-B16399EA3567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22C7AEC-939F-8A4D-8229-A99C1824C30F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17" name="Group 327">
                  <a:extLst>
                    <a:ext uri="{FF2B5EF4-FFF2-40B4-BE49-F238E27FC236}">
                      <a16:creationId xmlns:a16="http://schemas.microsoft.com/office/drawing/2014/main" id="{B934326E-6D05-1E45-B1DE-1FEA58DBC2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15ADB3B2-6DB5-5148-AFF8-C58532B8FB1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55FF8EB8-9243-7C48-B710-10358C6D49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7405867D-85C1-4042-8C87-F9D73D2E6584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" name="Freeform 23">
                    <a:extLst>
                      <a:ext uri="{FF2B5EF4-FFF2-40B4-BE49-F238E27FC236}">
                        <a16:creationId xmlns:a16="http://schemas.microsoft.com/office/drawing/2014/main" id="{A1EAEF73-E962-4146-B2FE-C5B126C221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" name="Freeform 24">
                    <a:extLst>
                      <a:ext uri="{FF2B5EF4-FFF2-40B4-BE49-F238E27FC236}">
                        <a16:creationId xmlns:a16="http://schemas.microsoft.com/office/drawing/2014/main" id="{F264A627-0B7D-F64D-B290-5911AEA5E8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" name="Freeform 25">
                    <a:extLst>
                      <a:ext uri="{FF2B5EF4-FFF2-40B4-BE49-F238E27FC236}">
                        <a16:creationId xmlns:a16="http://schemas.microsoft.com/office/drawing/2014/main" id="{5E518295-B5FF-D74E-8B0A-F109E5C1DE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" name="Freeform 26">
                    <a:extLst>
                      <a:ext uri="{FF2B5EF4-FFF2-40B4-BE49-F238E27FC236}">
                        <a16:creationId xmlns:a16="http://schemas.microsoft.com/office/drawing/2014/main" id="{6F17E758-1476-BB4F-87EA-8DECB4EC09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22ED331F-8186-9C43-9D5D-7AE620DB085A}"/>
                      </a:ext>
                    </a:extLst>
                  </p:cNvPr>
                  <p:cNvCxnSpPr>
                    <a:endCxn id="23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2B8767C7-C029-844A-9AE1-59526A7824E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1215B679-440F-654B-AA5E-A588DD7F481A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0455FA45-4D24-ED4D-843F-CB35FE9CAF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25D95D5-14A5-BB4E-8F98-DF55FC512FA3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9D901B3-FC3C-374E-A31C-CB25E8AA5889}"/>
                  </a:ext>
                </a:extLst>
              </p:cNvPr>
              <p:cNvCxnSpPr>
                <a:stCxn id="59" idx="2"/>
                <a:endCxn id="46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4776100-1D2F-2A40-A421-F87696554505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BC914CD-EC43-1343-BA44-134301EF5D50}"/>
                  </a:ext>
                </a:extLst>
              </p:cNvPr>
              <p:cNvCxnSpPr>
                <a:stCxn id="60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4BC08D0-0FA5-C343-A49D-23EC5B823323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8A245B2-CEF9-B449-917F-2F2CB371D9B6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9AC264D-D273-B943-BA79-3BCDFF897BED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BC8FAA8-2916-9E49-91D3-77B5388C03E0}"/>
              </a:ext>
            </a:extLst>
          </p:cNvPr>
          <p:cNvGrpSpPr/>
          <p:nvPr/>
        </p:nvGrpSpPr>
        <p:grpSpPr>
          <a:xfrm>
            <a:off x="6482660" y="4457184"/>
            <a:ext cx="2545688" cy="1648409"/>
            <a:chOff x="-2170772" y="2784954"/>
            <a:chExt cx="2712783" cy="1853712"/>
          </a:xfrm>
        </p:grpSpPr>
        <p:sp>
          <p:nvSpPr>
            <p:cNvPr id="70" name="Freeform 2">
              <a:extLst>
                <a:ext uri="{FF2B5EF4-FFF2-40B4-BE49-F238E27FC236}">
                  <a16:creationId xmlns:a16="http://schemas.microsoft.com/office/drawing/2014/main" id="{5CEA7D89-0CD6-2940-A383-A35BA6299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A9121FD-2993-B34B-83F0-DC32920C8D25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F4968791-7A41-F347-A12B-3CE5D874A4BC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121" name="Group 327">
                  <a:extLst>
                    <a:ext uri="{FF2B5EF4-FFF2-40B4-BE49-F238E27FC236}">
                      <a16:creationId xmlns:a16="http://schemas.microsoft.com/office/drawing/2014/main" id="{EEEFA9B4-49D2-EB4B-8EB8-AFD1DD93AE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B2130BBC-8F63-004E-8822-10B4F2A86801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F22313A0-2028-7A41-9928-9C2C983613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F7A93F12-D6DF-2A4D-AD7E-31DD76B23B2C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8" name="Freeform 127">
                    <a:extLst>
                      <a:ext uri="{FF2B5EF4-FFF2-40B4-BE49-F238E27FC236}">
                        <a16:creationId xmlns:a16="http://schemas.microsoft.com/office/drawing/2014/main" id="{1E39B108-D9E2-244E-A380-76977E49BB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9" name="Freeform 128">
                    <a:extLst>
                      <a:ext uri="{FF2B5EF4-FFF2-40B4-BE49-F238E27FC236}">
                        <a16:creationId xmlns:a16="http://schemas.microsoft.com/office/drawing/2014/main" id="{589672DD-EBC6-4646-BE9C-D66768ED72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0" name="Freeform 129">
                    <a:extLst>
                      <a:ext uri="{FF2B5EF4-FFF2-40B4-BE49-F238E27FC236}">
                        <a16:creationId xmlns:a16="http://schemas.microsoft.com/office/drawing/2014/main" id="{A5C6027E-5B61-6942-BA10-65A918A93E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1" name="Freeform 130">
                    <a:extLst>
                      <a:ext uri="{FF2B5EF4-FFF2-40B4-BE49-F238E27FC236}">
                        <a16:creationId xmlns:a16="http://schemas.microsoft.com/office/drawing/2014/main" id="{5D1640E4-0B90-E943-871E-A6CEEB9E9F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85D804CD-B03A-2941-9624-6D3186AA2D90}"/>
                      </a:ext>
                    </a:extLst>
                  </p:cNvPr>
                  <p:cNvCxnSpPr>
                    <a:endCxn id="127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5C7386DB-0A3A-1D4E-AB6F-B3C709D46E7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30FAF099-510B-024A-8596-F8645D9FBB72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B53D8907-83C3-D246-BC73-D2EC7D3553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D96D04ED-BA7C-B240-9AED-F019BBB78BBE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BA784C9-FD42-154D-9F72-CDE514C14873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108" name="Group 327">
                  <a:extLst>
                    <a:ext uri="{FF2B5EF4-FFF2-40B4-BE49-F238E27FC236}">
                      <a16:creationId xmlns:a16="http://schemas.microsoft.com/office/drawing/2014/main" id="{CD6B5B4A-406D-A94A-955B-FF9E08B3AB7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EAED1377-76FD-CA48-9215-F2026393164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19BA8642-A309-E545-844E-E0241FFAFD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98D5F5D7-2249-AE45-A31C-83B308E9E9B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5" name="Freeform 114">
                    <a:extLst>
                      <a:ext uri="{FF2B5EF4-FFF2-40B4-BE49-F238E27FC236}">
                        <a16:creationId xmlns:a16="http://schemas.microsoft.com/office/drawing/2014/main" id="{1078D27C-74C6-064D-A209-493186C4E3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6" name="Freeform 115">
                    <a:extLst>
                      <a:ext uri="{FF2B5EF4-FFF2-40B4-BE49-F238E27FC236}">
                        <a16:creationId xmlns:a16="http://schemas.microsoft.com/office/drawing/2014/main" id="{673E2AAF-062D-2A43-BB54-72C7C408CF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7" name="Freeform 116">
                    <a:extLst>
                      <a:ext uri="{FF2B5EF4-FFF2-40B4-BE49-F238E27FC236}">
                        <a16:creationId xmlns:a16="http://schemas.microsoft.com/office/drawing/2014/main" id="{4F51F119-0908-024A-B06F-2F16DCB2BD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8" name="Freeform 117">
                    <a:extLst>
                      <a:ext uri="{FF2B5EF4-FFF2-40B4-BE49-F238E27FC236}">
                        <a16:creationId xmlns:a16="http://schemas.microsoft.com/office/drawing/2014/main" id="{F188FA2A-0DAE-6B44-89A1-D8C7FBA2DD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F7C31056-C155-6848-AB41-FA7409C57463}"/>
                      </a:ext>
                    </a:extLst>
                  </p:cNvPr>
                  <p:cNvCxnSpPr>
                    <a:endCxn id="11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84FD4BA7-4249-F24F-8A1C-BF95961945E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40101605-8825-DA44-B455-0B2EF28863C1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665D1211-0F56-034A-B268-0F0CA913F6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2B2C2A2C-A4F5-024A-8462-FAF91C3D0EC2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5FBB5BB5-035F-E142-A128-11B8EBF007E5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95" name="Group 327">
                  <a:extLst>
                    <a:ext uri="{FF2B5EF4-FFF2-40B4-BE49-F238E27FC236}">
                      <a16:creationId xmlns:a16="http://schemas.microsoft.com/office/drawing/2014/main" id="{903BA61C-84C7-1E4F-AFCF-6E43A205498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9DBC1D02-9BAD-614C-8D50-BBFDB6567AB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7B030103-EC1A-B94B-8B5D-6E059168AB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F78B4A17-07F0-B844-8A47-8CFD9354466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2" name="Freeform 101">
                    <a:extLst>
                      <a:ext uri="{FF2B5EF4-FFF2-40B4-BE49-F238E27FC236}">
                        <a16:creationId xmlns:a16="http://schemas.microsoft.com/office/drawing/2014/main" id="{3699A9ED-27D1-214E-BA8A-1A3FCB23DA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3" name="Freeform 102">
                    <a:extLst>
                      <a:ext uri="{FF2B5EF4-FFF2-40B4-BE49-F238E27FC236}">
                        <a16:creationId xmlns:a16="http://schemas.microsoft.com/office/drawing/2014/main" id="{D05B1407-19B3-DA49-81C8-736FF17596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4" name="Freeform 103">
                    <a:extLst>
                      <a:ext uri="{FF2B5EF4-FFF2-40B4-BE49-F238E27FC236}">
                        <a16:creationId xmlns:a16="http://schemas.microsoft.com/office/drawing/2014/main" id="{DAE603AE-8B23-F048-9F38-E92740707C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5" name="Freeform 104">
                    <a:extLst>
                      <a:ext uri="{FF2B5EF4-FFF2-40B4-BE49-F238E27FC236}">
                        <a16:creationId xmlns:a16="http://schemas.microsoft.com/office/drawing/2014/main" id="{40B9E22F-FAD3-1A45-A8E4-778977A2B92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2CC8DFA4-A290-FC4D-A277-645FCDAF21CB}"/>
                      </a:ext>
                    </a:extLst>
                  </p:cNvPr>
                  <p:cNvCxnSpPr>
                    <a:endCxn id="10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066BE3B9-C4ED-4F44-A952-B4C9AC0BB976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C109565D-EE2C-2A4F-9C23-A6CD3872720B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FEA1CDF9-76C8-9748-B4D8-9B10D711FF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B6A215A8-3C9C-A446-9216-0C7E410942BC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BAD8B8A4-49E1-A945-9883-6C6067C0CA31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82" name="Group 327">
                  <a:extLst>
                    <a:ext uri="{FF2B5EF4-FFF2-40B4-BE49-F238E27FC236}">
                      <a16:creationId xmlns:a16="http://schemas.microsoft.com/office/drawing/2014/main" id="{1DCF3B06-683A-4F4A-ACD5-90A895729F2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CB05DE90-6E76-7644-9E2D-5D4A12C15AC4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986C28FC-743D-EC41-BD17-E417C877B6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9A5F2948-9796-5B48-AB90-03246B4696EC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89" name="Freeform 88">
                    <a:extLst>
                      <a:ext uri="{FF2B5EF4-FFF2-40B4-BE49-F238E27FC236}">
                        <a16:creationId xmlns:a16="http://schemas.microsoft.com/office/drawing/2014/main" id="{F66A736D-5366-4241-8508-B4BF821DF3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0" name="Freeform 89">
                    <a:extLst>
                      <a:ext uri="{FF2B5EF4-FFF2-40B4-BE49-F238E27FC236}">
                        <a16:creationId xmlns:a16="http://schemas.microsoft.com/office/drawing/2014/main" id="{D40C9EEF-3563-F740-B023-D53E88AB83A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1" name="Freeform 90">
                    <a:extLst>
                      <a:ext uri="{FF2B5EF4-FFF2-40B4-BE49-F238E27FC236}">
                        <a16:creationId xmlns:a16="http://schemas.microsoft.com/office/drawing/2014/main" id="{058DA424-4618-DE49-981C-D64F8DBC52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2" name="Freeform 91">
                    <a:extLst>
                      <a:ext uri="{FF2B5EF4-FFF2-40B4-BE49-F238E27FC236}">
                        <a16:creationId xmlns:a16="http://schemas.microsoft.com/office/drawing/2014/main" id="{8CEDFCB2-6A26-F540-BA2A-D46455DAF6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E5B5E884-FD20-1F4A-BE29-7EDFDA2495BC}"/>
                      </a:ext>
                    </a:extLst>
                  </p:cNvPr>
                  <p:cNvCxnSpPr>
                    <a:endCxn id="8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F24EF8D5-4897-EA4D-B479-AB609B9092C6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21314562-88B4-B443-8BF9-EF41BF56FBC5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5EB42120-B631-CD45-81A9-65A736D0C2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533D4871-D894-8545-8218-B642F7FFEECF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3E1F0B4-62E5-9D46-A984-41B4C9AF9717}"/>
                  </a:ext>
                </a:extLst>
              </p:cNvPr>
              <p:cNvCxnSpPr>
                <a:stCxn id="124" idx="2"/>
                <a:endCxn id="111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A5DE29A-5A41-3445-B03F-F33EC395DAB8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AF7797F-AA33-8D43-B49A-9FBD3C323499}"/>
                  </a:ext>
                </a:extLst>
              </p:cNvPr>
              <p:cNvCxnSpPr>
                <a:stCxn id="125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5C81A35-BD41-E34D-B812-C70228B97D87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2EB00CD-BC52-8E4F-BD2B-8BA696B49F84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CEDEBAB-F03E-A34A-BDC5-06AB45C6B5A3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64799B00-CEA8-AE41-9740-98666CF06234}"/>
              </a:ext>
            </a:extLst>
          </p:cNvPr>
          <p:cNvSpPr txBox="1"/>
          <p:nvPr/>
        </p:nvSpPr>
        <p:spPr>
          <a:xfrm>
            <a:off x="3029523" y="6245950"/>
            <a:ext cx="2118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AS 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161ACCC-9BA6-0F44-BE6A-64A29A0EBEB5}"/>
              </a:ext>
            </a:extLst>
          </p:cNvPr>
          <p:cNvSpPr txBox="1"/>
          <p:nvPr/>
        </p:nvSpPr>
        <p:spPr>
          <a:xfrm>
            <a:off x="6816284" y="6245164"/>
            <a:ext cx="2118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AS 2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90413F3-B550-C84B-A464-D2A33B73AAD2}"/>
              </a:ext>
            </a:extLst>
          </p:cNvPr>
          <p:cNvCxnSpPr>
            <a:cxnSpLocks/>
          </p:cNvCxnSpPr>
          <p:nvPr/>
        </p:nvCxnSpPr>
        <p:spPr>
          <a:xfrm flipV="1">
            <a:off x="5310110" y="5303520"/>
            <a:ext cx="1315772" cy="164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AutoShape 118">
            <a:extLst>
              <a:ext uri="{FF2B5EF4-FFF2-40B4-BE49-F238E27FC236}">
                <a16:creationId xmlns:a16="http://schemas.microsoft.com/office/drawing/2014/main" id="{67548858-2537-074C-83A6-478B69B3E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750" y="5784677"/>
            <a:ext cx="1728782" cy="316513"/>
          </a:xfrm>
          <a:prstGeom prst="leftArrow">
            <a:avLst>
              <a:gd name="adj1" fmla="val 50000"/>
              <a:gd name="adj2" fmla="val 69540"/>
            </a:avLst>
          </a:prstGeom>
          <a:gradFill rotWithShape="1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Text Box 119">
            <a:extLst>
              <a:ext uri="{FF2B5EF4-FFF2-40B4-BE49-F238E27FC236}">
                <a16:creationId xmlns:a16="http://schemas.microsoft.com/office/drawing/2014/main" id="{598F6ECC-3AB9-B04B-B257-B95BA62B4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288" y="6150047"/>
            <a:ext cx="271742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CC0000"/>
                </a:solidFill>
              </a:rPr>
              <a:t>eBGP announcement:</a:t>
            </a:r>
          </a:p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CC0000"/>
                </a:solidFill>
              </a:rPr>
              <a:t>AS2, X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E565A40-0AA6-324A-BC55-A7EE836C633A}"/>
              </a:ext>
            </a:extLst>
          </p:cNvPr>
          <p:cNvGrpSpPr/>
          <p:nvPr/>
        </p:nvGrpSpPr>
        <p:grpSpPr>
          <a:xfrm>
            <a:off x="8845742" y="5001091"/>
            <a:ext cx="1701734" cy="616172"/>
            <a:chOff x="7073692" y="5469792"/>
            <a:chExt cx="1701734" cy="616172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7F98DBFF-28B0-C44D-86EB-A2CDD6289E44}"/>
                </a:ext>
              </a:extLst>
            </p:cNvPr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142" name="Freeform 2">
                <a:extLst>
                  <a:ext uri="{FF2B5EF4-FFF2-40B4-BE49-F238E27FC236}">
                    <a16:creationId xmlns:a16="http://schemas.microsoft.com/office/drawing/2014/main" id="{2BA6A294-71BB-4749-B4CE-B1C90854C9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3" name="Group 327">
                <a:extLst>
                  <a:ext uri="{FF2B5EF4-FFF2-40B4-BE49-F238E27FC236}">
                    <a16:creationId xmlns:a16="http://schemas.microsoft.com/office/drawing/2014/main" id="{90FE4A07-ACAE-3644-8631-E7EC1878D3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1A11557-385B-0C48-A48E-26E8F767B766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BE915242-45C0-FD49-8602-500EE0B42E45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5B3645BE-2EFF-AE48-866D-06B6E7392E6E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Freeform 149">
                  <a:extLst>
                    <a:ext uri="{FF2B5EF4-FFF2-40B4-BE49-F238E27FC236}">
                      <a16:creationId xmlns:a16="http://schemas.microsoft.com/office/drawing/2014/main" id="{C0E24E1F-E9D3-0A49-BF0C-69EFCC2E5868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Freeform 150">
                  <a:extLst>
                    <a:ext uri="{FF2B5EF4-FFF2-40B4-BE49-F238E27FC236}">
                      <a16:creationId xmlns:a16="http://schemas.microsoft.com/office/drawing/2014/main" id="{6EEE49B9-C48A-6E46-B127-A34FF0971071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2" name="Freeform 151">
                  <a:extLst>
                    <a:ext uri="{FF2B5EF4-FFF2-40B4-BE49-F238E27FC236}">
                      <a16:creationId xmlns:a16="http://schemas.microsoft.com/office/drawing/2014/main" id="{06D14B83-6C3F-C641-BE3D-48C449715D5E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>
                  <a:extLst>
                    <a:ext uri="{FF2B5EF4-FFF2-40B4-BE49-F238E27FC236}">
                      <a16:creationId xmlns:a16="http://schemas.microsoft.com/office/drawing/2014/main" id="{DF405222-0A38-304E-B17E-B9ACAA63A3CD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4AC564C7-9139-3347-9846-9679CC5377B7}"/>
                    </a:ext>
                  </a:extLst>
                </p:cNvPr>
                <p:cNvCxnSpPr>
                  <a:endCxn id="149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6BF19813-FE8C-7C4F-BCE3-5585608552D6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80E36FE4-01B1-5743-83D9-E5683BC25677}"/>
                  </a:ext>
                </a:extLst>
              </p:cNvPr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31764174-596B-FC4D-B89B-CEA38FDEC593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2AC087D1-0E41-984C-8ED3-81E210F51F79}"/>
                    </a:ext>
                  </a:extLst>
                </p:cNvPr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D1699E9-39AF-614A-BF08-8ED617F996F5}"/>
                </a:ext>
              </a:extLst>
            </p:cNvPr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56" name="Picture 1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CE00B7F-9F06-854C-BB9A-E76D9FE13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439" y="365125"/>
            <a:ext cx="1508676" cy="123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9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5" grpId="0"/>
      <p:bldP spid="137" grpId="0" animBg="1"/>
      <p:bldP spid="1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6E8BF-3D3A-2749-BB6B-B16374F7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Q1. Next 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616EB-E44D-C742-B3FF-D022B28AA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149"/>
            <a:ext cx="10515600" cy="4351338"/>
          </a:xfrm>
        </p:spPr>
        <p:txBody>
          <a:bodyPr/>
          <a:lstStyle/>
          <a:p>
            <a:r>
              <a:rPr lang="en-US" dirty="0"/>
              <a:t>Suppose router 1c </a:t>
            </a:r>
            <a:r>
              <a:rPr lang="en-US" dirty="0">
                <a:solidFill>
                  <a:srgbClr val="C00000"/>
                </a:solidFill>
              </a:rPr>
              <a:t>imports </a:t>
            </a:r>
            <a:r>
              <a:rPr lang="en-US" dirty="0"/>
              <a:t>the path (more on this soon)</a:t>
            </a:r>
          </a:p>
          <a:p>
            <a:r>
              <a:rPr lang="en-US" dirty="0"/>
              <a:t>Router 1c will propagate the announcement </a:t>
            </a:r>
            <a:r>
              <a:rPr lang="en-US" dirty="0">
                <a:solidFill>
                  <a:srgbClr val="C00000"/>
                </a:solidFill>
              </a:rPr>
              <a:t>inside the AS </a:t>
            </a:r>
            <a:r>
              <a:rPr lang="en-US" dirty="0"/>
              <a:t>using </a:t>
            </a:r>
            <a:r>
              <a:rPr lang="en-US" dirty="0">
                <a:solidFill>
                  <a:srgbClr val="C00000"/>
                </a:solidFill>
              </a:rPr>
              <a:t>iBGP</a:t>
            </a:r>
          </a:p>
          <a:p>
            <a:r>
              <a:rPr lang="en-US" dirty="0"/>
              <a:t>The next hop of this (iBGP) announcement is set to 1c</a:t>
            </a:r>
          </a:p>
          <a:p>
            <a:pPr lvl="1"/>
            <a:r>
              <a:rPr lang="en-US" dirty="0"/>
              <a:t>In particular, the next hop is an AS1 </a:t>
            </a:r>
            <a:r>
              <a:rPr lang="en-US" dirty="0">
                <a:solidFill>
                  <a:srgbClr val="C00000"/>
                </a:solidFill>
              </a:rPr>
              <a:t>internal </a:t>
            </a:r>
            <a:r>
              <a:rPr lang="en-US" dirty="0"/>
              <a:t>address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555F5C-2AA6-D044-BEC8-2022CD0AE1BF}"/>
              </a:ext>
            </a:extLst>
          </p:cNvPr>
          <p:cNvGrpSpPr/>
          <p:nvPr/>
        </p:nvGrpSpPr>
        <p:grpSpPr>
          <a:xfrm>
            <a:off x="2810069" y="4457946"/>
            <a:ext cx="2557336" cy="1719017"/>
            <a:chOff x="-2170772" y="2784954"/>
            <a:chExt cx="2712783" cy="1853712"/>
          </a:xfrm>
        </p:grpSpPr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FA9D285A-A6EF-9F43-9D98-1ECEF4881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F21A0F-6263-A74E-B68B-9CB896B7296E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76394EA-BD4C-4448-9351-6A25BECA1977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56" name="Group 327">
                  <a:extLst>
                    <a:ext uri="{FF2B5EF4-FFF2-40B4-BE49-F238E27FC236}">
                      <a16:creationId xmlns:a16="http://schemas.microsoft.com/office/drawing/2014/main" id="{ACA58F12-55FB-0B44-97FC-068D2C7ABA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B34F217C-8159-634E-AF75-5ADFE9A7396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6A9F9A56-CE03-064C-9EAC-AB4FBE2613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635EA43-E2AD-AD45-AF11-34720918425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3" name="Freeform 62">
                    <a:extLst>
                      <a:ext uri="{FF2B5EF4-FFF2-40B4-BE49-F238E27FC236}">
                        <a16:creationId xmlns:a16="http://schemas.microsoft.com/office/drawing/2014/main" id="{EF8F9385-18E3-CE49-A017-2DD777F3BB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4" name="Freeform 63">
                    <a:extLst>
                      <a:ext uri="{FF2B5EF4-FFF2-40B4-BE49-F238E27FC236}">
                        <a16:creationId xmlns:a16="http://schemas.microsoft.com/office/drawing/2014/main" id="{81D0EC69-7FC9-F54B-8E85-599B0044E7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5" name="Freeform 64">
                    <a:extLst>
                      <a:ext uri="{FF2B5EF4-FFF2-40B4-BE49-F238E27FC236}">
                        <a16:creationId xmlns:a16="http://schemas.microsoft.com/office/drawing/2014/main" id="{ACA45312-A3F6-9C41-93D0-3251BB9028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6" name="Freeform 65">
                    <a:extLst>
                      <a:ext uri="{FF2B5EF4-FFF2-40B4-BE49-F238E27FC236}">
                        <a16:creationId xmlns:a16="http://schemas.microsoft.com/office/drawing/2014/main" id="{B71E2A24-521E-A24B-9177-247345376F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E875F18B-6D48-BE47-B918-A118FB86AD50}"/>
                      </a:ext>
                    </a:extLst>
                  </p:cNvPr>
                  <p:cNvCxnSpPr>
                    <a:endCxn id="6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C038F8FF-9AAB-5549-AA09-F0F43EBD8A65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AF6C71F5-3136-F947-8ECA-85B038B76E5F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573D0474-8703-3F49-90DE-24F02131A2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B886509B-2BE0-8D40-BC58-604B4C471555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B8E78CEE-27A1-754B-A3C2-E94E43416952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43" name="Group 327">
                  <a:extLst>
                    <a:ext uri="{FF2B5EF4-FFF2-40B4-BE49-F238E27FC236}">
                      <a16:creationId xmlns:a16="http://schemas.microsoft.com/office/drawing/2014/main" id="{899B0C5D-E41D-5549-AE5E-13921E28F89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00A6890F-BFBF-C44B-A518-8CD79DF7555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5CD8EFAA-BC71-4B42-B56F-7116CD11E5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D7625606-FDB9-2442-9C07-E65F3E2A3E7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0" name="Freeform 49">
                    <a:extLst>
                      <a:ext uri="{FF2B5EF4-FFF2-40B4-BE49-F238E27FC236}">
                        <a16:creationId xmlns:a16="http://schemas.microsoft.com/office/drawing/2014/main" id="{B514AB89-6941-4041-87B9-75C03D1333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1" name="Freeform 50">
                    <a:extLst>
                      <a:ext uri="{FF2B5EF4-FFF2-40B4-BE49-F238E27FC236}">
                        <a16:creationId xmlns:a16="http://schemas.microsoft.com/office/drawing/2014/main" id="{CC70769A-32AC-8140-BECA-EA3B721E8B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2" name="Freeform 51">
                    <a:extLst>
                      <a:ext uri="{FF2B5EF4-FFF2-40B4-BE49-F238E27FC236}">
                        <a16:creationId xmlns:a16="http://schemas.microsoft.com/office/drawing/2014/main" id="{48665AD7-7514-3748-B97F-928ED5BFFE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3" name="Freeform 52">
                    <a:extLst>
                      <a:ext uri="{FF2B5EF4-FFF2-40B4-BE49-F238E27FC236}">
                        <a16:creationId xmlns:a16="http://schemas.microsoft.com/office/drawing/2014/main" id="{38F5870C-6B39-614A-984E-3F9B3E86F8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85B6A585-AB06-C04D-B629-69DF8A91AE7B}"/>
                      </a:ext>
                    </a:extLst>
                  </p:cNvPr>
                  <p:cNvCxnSpPr>
                    <a:endCxn id="4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38615FA8-F792-4241-B7EA-027EB5E46B10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F6DD7DB3-EAE4-F748-BA51-6D01A83E5C3E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0E49457A-D5D9-3743-A02E-CD31354B64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09AABC0C-B569-8E4A-95A1-C4AA147A8D83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750AD1A-7191-3248-A9AC-02E8A1F57571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30" name="Group 327">
                  <a:extLst>
                    <a:ext uri="{FF2B5EF4-FFF2-40B4-BE49-F238E27FC236}">
                      <a16:creationId xmlns:a16="http://schemas.microsoft.com/office/drawing/2014/main" id="{EB7B3FC1-81E6-D147-B2EB-383982C7063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5BBD70E6-4801-8448-8CE8-9D968A9289E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34C3A1BA-7F4B-704B-9D6E-3592485A4E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4A260432-50DF-154D-B41D-5DB7B2FA2C41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7" name="Freeform 36">
                    <a:extLst>
                      <a:ext uri="{FF2B5EF4-FFF2-40B4-BE49-F238E27FC236}">
                        <a16:creationId xmlns:a16="http://schemas.microsoft.com/office/drawing/2014/main" id="{83653950-71A6-BB4F-869B-19706C1A2F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8" name="Freeform 37">
                    <a:extLst>
                      <a:ext uri="{FF2B5EF4-FFF2-40B4-BE49-F238E27FC236}">
                        <a16:creationId xmlns:a16="http://schemas.microsoft.com/office/drawing/2014/main" id="{8FA545E3-FB92-AB45-97F0-529A919F2E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9" name="Freeform 38">
                    <a:extLst>
                      <a:ext uri="{FF2B5EF4-FFF2-40B4-BE49-F238E27FC236}">
                        <a16:creationId xmlns:a16="http://schemas.microsoft.com/office/drawing/2014/main" id="{43AD663E-F8B0-F049-B3EE-6707C16F87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0" name="Freeform 39">
                    <a:extLst>
                      <a:ext uri="{FF2B5EF4-FFF2-40B4-BE49-F238E27FC236}">
                        <a16:creationId xmlns:a16="http://schemas.microsoft.com/office/drawing/2014/main" id="{BEDC6661-A21C-D84F-BACE-0189826093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C516F953-3C64-0D41-8B60-60A2FF16F396}"/>
                      </a:ext>
                    </a:extLst>
                  </p:cNvPr>
                  <p:cNvCxnSpPr>
                    <a:endCxn id="36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DEC350FA-B3DD-D04E-917E-C159205CD095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350C652B-FD5F-D140-9C04-C84790E0BA7B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DB4C117E-7239-FC47-9674-AAEFC385A2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5270FDE1-728B-8E4D-B2E3-B16399EA3567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22C7AEC-939F-8A4D-8229-A99C1824C30F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17" name="Group 327">
                  <a:extLst>
                    <a:ext uri="{FF2B5EF4-FFF2-40B4-BE49-F238E27FC236}">
                      <a16:creationId xmlns:a16="http://schemas.microsoft.com/office/drawing/2014/main" id="{B934326E-6D05-1E45-B1DE-1FEA58DBC2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15ADB3B2-6DB5-5148-AFF8-C58532B8FB1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55FF8EB8-9243-7C48-B710-10358C6D49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7405867D-85C1-4042-8C87-F9D73D2E6584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" name="Freeform 23">
                    <a:extLst>
                      <a:ext uri="{FF2B5EF4-FFF2-40B4-BE49-F238E27FC236}">
                        <a16:creationId xmlns:a16="http://schemas.microsoft.com/office/drawing/2014/main" id="{A1EAEF73-E962-4146-B2FE-C5B126C221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" name="Freeform 24">
                    <a:extLst>
                      <a:ext uri="{FF2B5EF4-FFF2-40B4-BE49-F238E27FC236}">
                        <a16:creationId xmlns:a16="http://schemas.microsoft.com/office/drawing/2014/main" id="{F264A627-0B7D-F64D-B290-5911AEA5E8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" name="Freeform 25">
                    <a:extLst>
                      <a:ext uri="{FF2B5EF4-FFF2-40B4-BE49-F238E27FC236}">
                        <a16:creationId xmlns:a16="http://schemas.microsoft.com/office/drawing/2014/main" id="{5E518295-B5FF-D74E-8B0A-F109E5C1DE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" name="Freeform 26">
                    <a:extLst>
                      <a:ext uri="{FF2B5EF4-FFF2-40B4-BE49-F238E27FC236}">
                        <a16:creationId xmlns:a16="http://schemas.microsoft.com/office/drawing/2014/main" id="{6F17E758-1476-BB4F-87EA-8DECB4EC09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22ED331F-8186-9C43-9D5D-7AE620DB085A}"/>
                      </a:ext>
                    </a:extLst>
                  </p:cNvPr>
                  <p:cNvCxnSpPr>
                    <a:endCxn id="23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2B8767C7-C029-844A-9AE1-59526A7824E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1215B679-440F-654B-AA5E-A588DD7F481A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0455FA45-4D24-ED4D-843F-CB35FE9CAF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25D95D5-14A5-BB4E-8F98-DF55FC512FA3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9D901B3-FC3C-374E-A31C-CB25E8AA5889}"/>
                  </a:ext>
                </a:extLst>
              </p:cNvPr>
              <p:cNvCxnSpPr>
                <a:stCxn id="59" idx="2"/>
                <a:endCxn id="46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4776100-1D2F-2A40-A421-F87696554505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BC914CD-EC43-1343-BA44-134301EF5D50}"/>
                  </a:ext>
                </a:extLst>
              </p:cNvPr>
              <p:cNvCxnSpPr>
                <a:stCxn id="60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4BC08D0-0FA5-C343-A49D-23EC5B823323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8A245B2-CEF9-B449-917F-2F2CB371D9B6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9AC264D-D273-B943-BA79-3BCDFF897BED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BC8FAA8-2916-9E49-91D3-77B5388C03E0}"/>
              </a:ext>
            </a:extLst>
          </p:cNvPr>
          <p:cNvGrpSpPr/>
          <p:nvPr/>
        </p:nvGrpSpPr>
        <p:grpSpPr>
          <a:xfrm>
            <a:off x="6482660" y="4457184"/>
            <a:ext cx="2545688" cy="1648409"/>
            <a:chOff x="-2170772" y="2784954"/>
            <a:chExt cx="2712783" cy="1853712"/>
          </a:xfrm>
        </p:grpSpPr>
        <p:sp>
          <p:nvSpPr>
            <p:cNvPr id="70" name="Freeform 2">
              <a:extLst>
                <a:ext uri="{FF2B5EF4-FFF2-40B4-BE49-F238E27FC236}">
                  <a16:creationId xmlns:a16="http://schemas.microsoft.com/office/drawing/2014/main" id="{5CEA7D89-0CD6-2940-A383-A35BA6299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A9121FD-2993-B34B-83F0-DC32920C8D25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F4968791-7A41-F347-A12B-3CE5D874A4BC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121" name="Group 327">
                  <a:extLst>
                    <a:ext uri="{FF2B5EF4-FFF2-40B4-BE49-F238E27FC236}">
                      <a16:creationId xmlns:a16="http://schemas.microsoft.com/office/drawing/2014/main" id="{EEEFA9B4-49D2-EB4B-8EB8-AFD1DD93AE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B2130BBC-8F63-004E-8822-10B4F2A86801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F22313A0-2028-7A41-9928-9C2C983613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F7A93F12-D6DF-2A4D-AD7E-31DD76B23B2C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8" name="Freeform 127">
                    <a:extLst>
                      <a:ext uri="{FF2B5EF4-FFF2-40B4-BE49-F238E27FC236}">
                        <a16:creationId xmlns:a16="http://schemas.microsoft.com/office/drawing/2014/main" id="{1E39B108-D9E2-244E-A380-76977E49BB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9" name="Freeform 128">
                    <a:extLst>
                      <a:ext uri="{FF2B5EF4-FFF2-40B4-BE49-F238E27FC236}">
                        <a16:creationId xmlns:a16="http://schemas.microsoft.com/office/drawing/2014/main" id="{589672DD-EBC6-4646-BE9C-D66768ED72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0" name="Freeform 129">
                    <a:extLst>
                      <a:ext uri="{FF2B5EF4-FFF2-40B4-BE49-F238E27FC236}">
                        <a16:creationId xmlns:a16="http://schemas.microsoft.com/office/drawing/2014/main" id="{A5C6027E-5B61-6942-BA10-65A918A93E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1" name="Freeform 130">
                    <a:extLst>
                      <a:ext uri="{FF2B5EF4-FFF2-40B4-BE49-F238E27FC236}">
                        <a16:creationId xmlns:a16="http://schemas.microsoft.com/office/drawing/2014/main" id="{5D1640E4-0B90-E943-871E-A6CEEB9E9F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85D804CD-B03A-2941-9624-6D3186AA2D90}"/>
                      </a:ext>
                    </a:extLst>
                  </p:cNvPr>
                  <p:cNvCxnSpPr>
                    <a:endCxn id="127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5C7386DB-0A3A-1D4E-AB6F-B3C709D46E7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30FAF099-510B-024A-8596-F8645D9FBB72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B53D8907-83C3-D246-BC73-D2EC7D3553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D96D04ED-BA7C-B240-9AED-F019BBB78BBE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BA784C9-FD42-154D-9F72-CDE514C14873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108" name="Group 327">
                  <a:extLst>
                    <a:ext uri="{FF2B5EF4-FFF2-40B4-BE49-F238E27FC236}">
                      <a16:creationId xmlns:a16="http://schemas.microsoft.com/office/drawing/2014/main" id="{CD6B5B4A-406D-A94A-955B-FF9E08B3AB7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EAED1377-76FD-CA48-9215-F2026393164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19BA8642-A309-E545-844E-E0241FFAFD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98D5F5D7-2249-AE45-A31C-83B308E9E9B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5" name="Freeform 114">
                    <a:extLst>
                      <a:ext uri="{FF2B5EF4-FFF2-40B4-BE49-F238E27FC236}">
                        <a16:creationId xmlns:a16="http://schemas.microsoft.com/office/drawing/2014/main" id="{1078D27C-74C6-064D-A209-493186C4E3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6" name="Freeform 115">
                    <a:extLst>
                      <a:ext uri="{FF2B5EF4-FFF2-40B4-BE49-F238E27FC236}">
                        <a16:creationId xmlns:a16="http://schemas.microsoft.com/office/drawing/2014/main" id="{673E2AAF-062D-2A43-BB54-72C7C408CF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7" name="Freeform 116">
                    <a:extLst>
                      <a:ext uri="{FF2B5EF4-FFF2-40B4-BE49-F238E27FC236}">
                        <a16:creationId xmlns:a16="http://schemas.microsoft.com/office/drawing/2014/main" id="{4F51F119-0908-024A-B06F-2F16DCB2BD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8" name="Freeform 117">
                    <a:extLst>
                      <a:ext uri="{FF2B5EF4-FFF2-40B4-BE49-F238E27FC236}">
                        <a16:creationId xmlns:a16="http://schemas.microsoft.com/office/drawing/2014/main" id="{F188FA2A-0DAE-6B44-89A1-D8C7FBA2DD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F7C31056-C155-6848-AB41-FA7409C57463}"/>
                      </a:ext>
                    </a:extLst>
                  </p:cNvPr>
                  <p:cNvCxnSpPr>
                    <a:endCxn id="11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84FD4BA7-4249-F24F-8A1C-BF95961945E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40101605-8825-DA44-B455-0B2EF28863C1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665D1211-0F56-034A-B268-0F0CA913F6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2B2C2A2C-A4F5-024A-8462-FAF91C3D0EC2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5FBB5BB5-035F-E142-A128-11B8EBF007E5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95" name="Group 327">
                  <a:extLst>
                    <a:ext uri="{FF2B5EF4-FFF2-40B4-BE49-F238E27FC236}">
                      <a16:creationId xmlns:a16="http://schemas.microsoft.com/office/drawing/2014/main" id="{903BA61C-84C7-1E4F-AFCF-6E43A205498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9DBC1D02-9BAD-614C-8D50-BBFDB6567AB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7B030103-EC1A-B94B-8B5D-6E059168AB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F78B4A17-07F0-B844-8A47-8CFD9354466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2" name="Freeform 101">
                    <a:extLst>
                      <a:ext uri="{FF2B5EF4-FFF2-40B4-BE49-F238E27FC236}">
                        <a16:creationId xmlns:a16="http://schemas.microsoft.com/office/drawing/2014/main" id="{3699A9ED-27D1-214E-BA8A-1A3FCB23DA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3" name="Freeform 102">
                    <a:extLst>
                      <a:ext uri="{FF2B5EF4-FFF2-40B4-BE49-F238E27FC236}">
                        <a16:creationId xmlns:a16="http://schemas.microsoft.com/office/drawing/2014/main" id="{D05B1407-19B3-DA49-81C8-736FF17596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4" name="Freeform 103">
                    <a:extLst>
                      <a:ext uri="{FF2B5EF4-FFF2-40B4-BE49-F238E27FC236}">
                        <a16:creationId xmlns:a16="http://schemas.microsoft.com/office/drawing/2014/main" id="{DAE603AE-8B23-F048-9F38-E92740707C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5" name="Freeform 104">
                    <a:extLst>
                      <a:ext uri="{FF2B5EF4-FFF2-40B4-BE49-F238E27FC236}">
                        <a16:creationId xmlns:a16="http://schemas.microsoft.com/office/drawing/2014/main" id="{40B9E22F-FAD3-1A45-A8E4-778977A2B92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2CC8DFA4-A290-FC4D-A277-645FCDAF21CB}"/>
                      </a:ext>
                    </a:extLst>
                  </p:cNvPr>
                  <p:cNvCxnSpPr>
                    <a:endCxn id="10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066BE3B9-C4ED-4F44-A952-B4C9AC0BB976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C109565D-EE2C-2A4F-9C23-A6CD3872720B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FEA1CDF9-76C8-9748-B4D8-9B10D711FF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B6A215A8-3C9C-A446-9216-0C7E410942BC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BAD8B8A4-49E1-A945-9883-6C6067C0CA31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82" name="Group 327">
                  <a:extLst>
                    <a:ext uri="{FF2B5EF4-FFF2-40B4-BE49-F238E27FC236}">
                      <a16:creationId xmlns:a16="http://schemas.microsoft.com/office/drawing/2014/main" id="{1DCF3B06-683A-4F4A-ACD5-90A895729F2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CB05DE90-6E76-7644-9E2D-5D4A12C15AC4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986C28FC-743D-EC41-BD17-E417C877B6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9A5F2948-9796-5B48-AB90-03246B4696EC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89" name="Freeform 88">
                    <a:extLst>
                      <a:ext uri="{FF2B5EF4-FFF2-40B4-BE49-F238E27FC236}">
                        <a16:creationId xmlns:a16="http://schemas.microsoft.com/office/drawing/2014/main" id="{F66A736D-5366-4241-8508-B4BF821DF3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0" name="Freeform 89">
                    <a:extLst>
                      <a:ext uri="{FF2B5EF4-FFF2-40B4-BE49-F238E27FC236}">
                        <a16:creationId xmlns:a16="http://schemas.microsoft.com/office/drawing/2014/main" id="{D40C9EEF-3563-F740-B023-D53E88AB83A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1" name="Freeform 90">
                    <a:extLst>
                      <a:ext uri="{FF2B5EF4-FFF2-40B4-BE49-F238E27FC236}">
                        <a16:creationId xmlns:a16="http://schemas.microsoft.com/office/drawing/2014/main" id="{058DA424-4618-DE49-981C-D64F8DBC52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2" name="Freeform 91">
                    <a:extLst>
                      <a:ext uri="{FF2B5EF4-FFF2-40B4-BE49-F238E27FC236}">
                        <a16:creationId xmlns:a16="http://schemas.microsoft.com/office/drawing/2014/main" id="{8CEDFCB2-6A26-F540-BA2A-D46455DAF6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E5B5E884-FD20-1F4A-BE29-7EDFDA2495BC}"/>
                      </a:ext>
                    </a:extLst>
                  </p:cNvPr>
                  <p:cNvCxnSpPr>
                    <a:endCxn id="8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F24EF8D5-4897-EA4D-B479-AB609B9092C6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21314562-88B4-B443-8BF9-EF41BF56FBC5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5EB42120-B631-CD45-81A9-65A736D0C2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533D4871-D894-8545-8218-B642F7FFEECF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3E1F0B4-62E5-9D46-A984-41B4C9AF9717}"/>
                  </a:ext>
                </a:extLst>
              </p:cNvPr>
              <p:cNvCxnSpPr>
                <a:stCxn id="124" idx="2"/>
                <a:endCxn id="111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A5DE29A-5A41-3445-B03F-F33EC395DAB8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AF7797F-AA33-8D43-B49A-9FBD3C323499}"/>
                  </a:ext>
                </a:extLst>
              </p:cNvPr>
              <p:cNvCxnSpPr>
                <a:stCxn id="125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5C81A35-BD41-E34D-B812-C70228B97D87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2EB00CD-BC52-8E4F-BD2B-8BA696B49F84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CEDEBAB-F03E-A34A-BDC5-06AB45C6B5A3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64799B00-CEA8-AE41-9740-98666CF06234}"/>
              </a:ext>
            </a:extLst>
          </p:cNvPr>
          <p:cNvSpPr txBox="1"/>
          <p:nvPr/>
        </p:nvSpPr>
        <p:spPr>
          <a:xfrm>
            <a:off x="3029523" y="6245950"/>
            <a:ext cx="2118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AS 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161ACCC-9BA6-0F44-BE6A-64A29A0EBEB5}"/>
              </a:ext>
            </a:extLst>
          </p:cNvPr>
          <p:cNvSpPr txBox="1"/>
          <p:nvPr/>
        </p:nvSpPr>
        <p:spPr>
          <a:xfrm>
            <a:off x="6816284" y="6245164"/>
            <a:ext cx="2118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AS 2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90413F3-B550-C84B-A464-D2A33B73AAD2}"/>
              </a:ext>
            </a:extLst>
          </p:cNvPr>
          <p:cNvCxnSpPr>
            <a:cxnSpLocks/>
          </p:cNvCxnSpPr>
          <p:nvPr/>
        </p:nvCxnSpPr>
        <p:spPr>
          <a:xfrm flipV="1">
            <a:off x="5310110" y="5303520"/>
            <a:ext cx="1315772" cy="164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AutoShape 118">
            <a:extLst>
              <a:ext uri="{FF2B5EF4-FFF2-40B4-BE49-F238E27FC236}">
                <a16:creationId xmlns:a16="http://schemas.microsoft.com/office/drawing/2014/main" id="{67548858-2537-074C-83A6-478B69B3E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750" y="5784677"/>
            <a:ext cx="1728782" cy="316513"/>
          </a:xfrm>
          <a:prstGeom prst="leftArrow">
            <a:avLst>
              <a:gd name="adj1" fmla="val 50000"/>
              <a:gd name="adj2" fmla="val 69540"/>
            </a:avLst>
          </a:prstGeom>
          <a:gradFill rotWithShape="1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Text Box 119">
            <a:extLst>
              <a:ext uri="{FF2B5EF4-FFF2-40B4-BE49-F238E27FC236}">
                <a16:creationId xmlns:a16="http://schemas.microsoft.com/office/drawing/2014/main" id="{598F6ECC-3AB9-B04B-B257-B95BA62B4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288" y="6150047"/>
            <a:ext cx="271742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CC0000"/>
                </a:solidFill>
              </a:rPr>
              <a:t>eBGP announcement:</a:t>
            </a:r>
          </a:p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CC0000"/>
                </a:solidFill>
              </a:rPr>
              <a:t>AS2, X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E565A40-0AA6-324A-BC55-A7EE836C633A}"/>
              </a:ext>
            </a:extLst>
          </p:cNvPr>
          <p:cNvGrpSpPr/>
          <p:nvPr/>
        </p:nvGrpSpPr>
        <p:grpSpPr>
          <a:xfrm>
            <a:off x="8845742" y="5001091"/>
            <a:ext cx="1701734" cy="616172"/>
            <a:chOff x="7073692" y="5469792"/>
            <a:chExt cx="1701734" cy="616172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7F98DBFF-28B0-C44D-86EB-A2CDD6289E44}"/>
                </a:ext>
              </a:extLst>
            </p:cNvPr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142" name="Freeform 2">
                <a:extLst>
                  <a:ext uri="{FF2B5EF4-FFF2-40B4-BE49-F238E27FC236}">
                    <a16:creationId xmlns:a16="http://schemas.microsoft.com/office/drawing/2014/main" id="{2BA6A294-71BB-4749-B4CE-B1C90854C9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3" name="Group 327">
                <a:extLst>
                  <a:ext uri="{FF2B5EF4-FFF2-40B4-BE49-F238E27FC236}">
                    <a16:creationId xmlns:a16="http://schemas.microsoft.com/office/drawing/2014/main" id="{90FE4A07-ACAE-3644-8631-E7EC1878D3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1A11557-385B-0C48-A48E-26E8F767B766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BE915242-45C0-FD49-8602-500EE0B42E45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5B3645BE-2EFF-AE48-866D-06B6E7392E6E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Freeform 149">
                  <a:extLst>
                    <a:ext uri="{FF2B5EF4-FFF2-40B4-BE49-F238E27FC236}">
                      <a16:creationId xmlns:a16="http://schemas.microsoft.com/office/drawing/2014/main" id="{C0E24E1F-E9D3-0A49-BF0C-69EFCC2E5868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Freeform 150">
                  <a:extLst>
                    <a:ext uri="{FF2B5EF4-FFF2-40B4-BE49-F238E27FC236}">
                      <a16:creationId xmlns:a16="http://schemas.microsoft.com/office/drawing/2014/main" id="{6EEE49B9-C48A-6E46-B127-A34FF0971071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2" name="Freeform 151">
                  <a:extLst>
                    <a:ext uri="{FF2B5EF4-FFF2-40B4-BE49-F238E27FC236}">
                      <a16:creationId xmlns:a16="http://schemas.microsoft.com/office/drawing/2014/main" id="{06D14B83-6C3F-C641-BE3D-48C449715D5E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>
                  <a:extLst>
                    <a:ext uri="{FF2B5EF4-FFF2-40B4-BE49-F238E27FC236}">
                      <a16:creationId xmlns:a16="http://schemas.microsoft.com/office/drawing/2014/main" id="{DF405222-0A38-304E-B17E-B9ACAA63A3CD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4AC564C7-9139-3347-9846-9679CC5377B7}"/>
                    </a:ext>
                  </a:extLst>
                </p:cNvPr>
                <p:cNvCxnSpPr>
                  <a:endCxn id="149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6BF19813-FE8C-7C4F-BCE3-5585608552D6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80E36FE4-01B1-5743-83D9-E5683BC25677}"/>
                  </a:ext>
                </a:extLst>
              </p:cNvPr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31764174-596B-FC4D-B89B-CEA38FDEC593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2AC087D1-0E41-984C-8ED3-81E210F51F79}"/>
                    </a:ext>
                  </a:extLst>
                </p:cNvPr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D1699E9-39AF-614A-BF08-8ED617F996F5}"/>
                </a:ext>
              </a:extLst>
            </p:cNvPr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1FEC53D6-0B81-F444-A6BA-0A6830BBCDC6}"/>
              </a:ext>
            </a:extLst>
          </p:cNvPr>
          <p:cNvCxnSpPr/>
          <p:nvPr/>
        </p:nvCxnSpPr>
        <p:spPr>
          <a:xfrm flipH="1" flipV="1">
            <a:off x="4414280" y="4591338"/>
            <a:ext cx="733670" cy="40975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ABF09DD-859D-8843-9852-754FF356FB2F}"/>
              </a:ext>
            </a:extLst>
          </p:cNvPr>
          <p:cNvCxnSpPr>
            <a:cxnSpLocks/>
          </p:cNvCxnSpPr>
          <p:nvPr/>
        </p:nvCxnSpPr>
        <p:spPr>
          <a:xfrm flipH="1">
            <a:off x="3725285" y="5111828"/>
            <a:ext cx="886070" cy="246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0E116999-5741-D44E-A41A-82F7F4D3226A}"/>
              </a:ext>
            </a:extLst>
          </p:cNvPr>
          <p:cNvCxnSpPr>
            <a:cxnSpLocks/>
          </p:cNvCxnSpPr>
          <p:nvPr/>
        </p:nvCxnSpPr>
        <p:spPr>
          <a:xfrm flipH="1">
            <a:off x="4337974" y="5659707"/>
            <a:ext cx="502763" cy="51887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Picture 158" descr="Shape&#10;&#10;Description automatically generated with medium confidence">
            <a:extLst>
              <a:ext uri="{FF2B5EF4-FFF2-40B4-BE49-F238E27FC236}">
                <a16:creationId xmlns:a16="http://schemas.microsoft.com/office/drawing/2014/main" id="{BF8E3F9F-A5D0-724F-9A89-830ECFB2A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439" y="365125"/>
            <a:ext cx="1508676" cy="123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7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7391-5535-0043-AF4E-DFD82C633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704-A8E2-D240-AA6B-4AA8EBAE9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BGP router does </a:t>
            </a:r>
            <a:r>
              <a:rPr lang="en-US" i="1" dirty="0"/>
              <a:t>not</a:t>
            </a:r>
            <a:r>
              <a:rPr lang="en-US" dirty="0"/>
              <a:t> consider every routing advertisement it receives by default to make routing decisions!</a:t>
            </a:r>
          </a:p>
          <a:p>
            <a:pPr lvl="1"/>
            <a:r>
              <a:rPr lang="en-US" dirty="0"/>
              <a:t>An </a:t>
            </a:r>
            <a:r>
              <a:rPr lang="en-US" dirty="0">
                <a:solidFill>
                  <a:srgbClr val="C00000"/>
                </a:solidFill>
              </a:rPr>
              <a:t>import policy </a:t>
            </a:r>
            <a:r>
              <a:rPr lang="en-US" dirty="0"/>
              <a:t>determines whether a route is even considered a candidate</a:t>
            </a:r>
          </a:p>
          <a:p>
            <a:r>
              <a:rPr lang="en-US" dirty="0"/>
              <a:t>Once imported, the router performs </a:t>
            </a:r>
            <a:r>
              <a:rPr lang="en-US" dirty="0">
                <a:solidFill>
                  <a:srgbClr val="C00000"/>
                </a:solidFill>
              </a:rPr>
              <a:t>route selection</a:t>
            </a:r>
          </a:p>
          <a:p>
            <a:r>
              <a:rPr lang="en-US" dirty="0"/>
              <a:t>A BGP router does </a:t>
            </a:r>
            <a:r>
              <a:rPr lang="en-US" i="1" dirty="0"/>
              <a:t>not </a:t>
            </a:r>
            <a:r>
              <a:rPr lang="en-US" dirty="0"/>
              <a:t>propagate its chosen path to a destination to all other </a:t>
            </a:r>
            <a:r>
              <a:rPr lang="en-US" dirty="0" err="1"/>
              <a:t>AS’es</a:t>
            </a:r>
            <a:r>
              <a:rPr lang="en-US" dirty="0"/>
              <a:t> by default!</a:t>
            </a:r>
          </a:p>
          <a:p>
            <a:pPr lvl="1"/>
            <a:r>
              <a:rPr lang="en-US" dirty="0"/>
              <a:t>An </a:t>
            </a:r>
            <a:r>
              <a:rPr lang="en-US" dirty="0">
                <a:solidFill>
                  <a:srgbClr val="C00000"/>
                </a:solidFill>
              </a:rPr>
              <a:t>export policy </a:t>
            </a:r>
            <a:r>
              <a:rPr lang="en-US" dirty="0"/>
              <a:t>determines whether a (chosen) path can be advertised to other </a:t>
            </a:r>
            <a:r>
              <a:rPr lang="en-US" dirty="0" err="1"/>
              <a:t>AS’es</a:t>
            </a:r>
            <a:r>
              <a:rPr lang="en-US" dirty="0"/>
              <a:t> and routers</a:t>
            </a:r>
          </a:p>
          <a:p>
            <a:endParaRPr lang="en-US" dirty="0"/>
          </a:p>
        </p:txBody>
      </p:sp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3884C199-0546-4746-83AA-A16502DB1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307" y="230188"/>
            <a:ext cx="1730525" cy="1139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069292-BBC9-1442-8703-C338C6A32A74}"/>
              </a:ext>
            </a:extLst>
          </p:cNvPr>
          <p:cNvSpPr txBox="1"/>
          <p:nvPr/>
        </p:nvSpPr>
        <p:spPr>
          <a:xfrm>
            <a:off x="568411" y="5597611"/>
            <a:ext cx="11318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Policy considerations make BGP very different from intra-domain (LS / DV) protocols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DA59ED-12CE-2745-8CE9-B5739444D03F}"/>
              </a:ext>
            </a:extLst>
          </p:cNvPr>
          <p:cNvSpPr txBox="1"/>
          <p:nvPr/>
        </p:nvSpPr>
        <p:spPr>
          <a:xfrm>
            <a:off x="10292148" y="3429000"/>
            <a:ext cx="1739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Programmed by network operator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A0677D-4E4E-A542-BB6D-4F85F97A0119}"/>
              </a:ext>
            </a:extLst>
          </p:cNvPr>
          <p:cNvCxnSpPr>
            <a:cxnSpLocks/>
          </p:cNvCxnSpPr>
          <p:nvPr/>
        </p:nvCxnSpPr>
        <p:spPr>
          <a:xfrm flipH="1" flipV="1">
            <a:off x="3484606" y="3064476"/>
            <a:ext cx="6774591" cy="464880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A4DEB5-329F-3A4E-B44D-D98FDF8AE632}"/>
              </a:ext>
            </a:extLst>
          </p:cNvPr>
          <p:cNvCxnSpPr>
            <a:cxnSpLocks/>
          </p:cNvCxnSpPr>
          <p:nvPr/>
        </p:nvCxnSpPr>
        <p:spPr>
          <a:xfrm flipH="1">
            <a:off x="3793525" y="4249483"/>
            <a:ext cx="6437870" cy="60384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86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DB862-A59D-8A41-B672-9301393E3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in BGP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224ED-5E04-0D4E-BF2D-D24B148388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39947395-D1FD-3A48-97DF-D4EE5830C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361" y="3429000"/>
            <a:ext cx="1730525" cy="113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12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DEDB-5DF1-7648-955F-E8359A26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47917" cy="1325563"/>
          </a:xfrm>
        </p:spPr>
        <p:txBody>
          <a:bodyPr/>
          <a:lstStyle/>
          <a:p>
            <a:r>
              <a:rPr lang="en-US" dirty="0"/>
              <a:t>Policy arises from business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51AD4-8F11-D84C-9C86-D6F53B3BC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1227421" cy="5032376"/>
          </a:xfrm>
        </p:spPr>
        <p:txBody>
          <a:bodyPr>
            <a:normAutofit/>
          </a:bodyPr>
          <a:lstStyle/>
          <a:p>
            <a:r>
              <a:rPr lang="en-US" dirty="0"/>
              <a:t>Customer-provider relationships:</a:t>
            </a:r>
          </a:p>
          <a:p>
            <a:pPr lvl="1"/>
            <a:r>
              <a:rPr lang="en-US" dirty="0"/>
              <a:t>E.g., Rutgers is a customer of AT&amp;T</a:t>
            </a:r>
          </a:p>
          <a:p>
            <a:pPr lvl="1"/>
            <a:endParaRPr lang="en-US" dirty="0"/>
          </a:p>
          <a:p>
            <a:r>
              <a:rPr lang="en-US" dirty="0"/>
              <a:t>Peer-peer relationships:</a:t>
            </a:r>
          </a:p>
          <a:p>
            <a:pPr lvl="1"/>
            <a:r>
              <a:rPr lang="en-US" dirty="0"/>
              <a:t>E.g., Verizon is a peer of AT&amp;T</a:t>
            </a:r>
          </a:p>
          <a:p>
            <a:pPr lvl="1"/>
            <a:endParaRPr lang="en-US" dirty="0"/>
          </a:p>
          <a:p>
            <a:r>
              <a:rPr lang="en-US" dirty="0"/>
              <a:t>Business relationships depend on </a:t>
            </a:r>
            <a:r>
              <a:rPr lang="en-US" dirty="0">
                <a:solidFill>
                  <a:srgbClr val="C00000"/>
                </a:solidFill>
              </a:rPr>
              <a:t>where</a:t>
            </a:r>
            <a:r>
              <a:rPr lang="en-US" dirty="0"/>
              <a:t> connectivity occurs</a:t>
            </a:r>
          </a:p>
          <a:p>
            <a:pPr lvl="1"/>
            <a:r>
              <a:rPr lang="en-US" dirty="0"/>
              <a:t>“Where”, also called a “point of presence” (</a:t>
            </a:r>
            <a:r>
              <a:rPr lang="en-US" dirty="0" err="1"/>
              <a:t>PoP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e.g., customers at one </a:t>
            </a:r>
            <a:r>
              <a:rPr lang="en-US" dirty="0" err="1"/>
              <a:t>PoP</a:t>
            </a:r>
            <a:r>
              <a:rPr lang="en-US" dirty="0"/>
              <a:t> but peers at another</a:t>
            </a:r>
          </a:p>
          <a:p>
            <a:pPr lvl="1"/>
            <a:r>
              <a:rPr lang="en-US" dirty="0"/>
              <a:t>Internet-</a:t>
            </a:r>
            <a:r>
              <a:rPr lang="en-US" dirty="0" err="1"/>
              <a:t>eXchange</a:t>
            </a:r>
            <a:r>
              <a:rPr lang="en-US" dirty="0"/>
              <a:t> Points (IXPs) are large </a:t>
            </a:r>
            <a:r>
              <a:rPr lang="en-US" dirty="0" err="1"/>
              <a:t>PoPs</a:t>
            </a:r>
            <a:r>
              <a:rPr lang="en-US" dirty="0"/>
              <a:t> where ISPs come together to connect with each other (often for free)</a:t>
            </a:r>
          </a:p>
        </p:txBody>
      </p:sp>
    </p:spTree>
    <p:extLst>
      <p:ext uri="{BB962C8B-B14F-4D97-AF65-F5344CB8AC3E}">
        <p14:creationId xmlns:p14="http://schemas.microsoft.com/office/powerpoint/2010/main" val="15975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>
            <a:extLst>
              <a:ext uri="{FF2B5EF4-FFF2-40B4-BE49-F238E27FC236}">
                <a16:creationId xmlns:a16="http://schemas.microsoft.com/office/drawing/2014/main" id="{A847FBF0-7F2D-BB46-AB85-F75E37BA7DF1}"/>
              </a:ext>
            </a:extLst>
          </p:cNvPr>
          <p:cNvSpPr/>
          <p:nvPr/>
        </p:nvSpPr>
        <p:spPr>
          <a:xfrm>
            <a:off x="2444544" y="2308164"/>
            <a:ext cx="4005683" cy="2671609"/>
          </a:xfrm>
          <a:prstGeom prst="cloud">
            <a:avLst/>
          </a:prstGeom>
          <a:noFill/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9" descr="Router Clip Art">
            <a:extLst>
              <a:ext uri="{FF2B5EF4-FFF2-40B4-BE49-F238E27FC236}">
                <a16:creationId xmlns:a16="http://schemas.microsoft.com/office/drawing/2014/main" id="{39E9A38B-3C5E-4F4A-BA8A-F37EB52CB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461" y="4064147"/>
            <a:ext cx="1106322" cy="8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9" descr="Router Clip Art">
            <a:extLst>
              <a:ext uri="{FF2B5EF4-FFF2-40B4-BE49-F238E27FC236}">
                <a16:creationId xmlns:a16="http://schemas.microsoft.com/office/drawing/2014/main" id="{602AFFDA-24AC-B345-AE5D-A897CA330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558" y="2420323"/>
            <a:ext cx="1106322" cy="8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9" descr="Router Clip Art">
            <a:extLst>
              <a:ext uri="{FF2B5EF4-FFF2-40B4-BE49-F238E27FC236}">
                <a16:creationId xmlns:a16="http://schemas.microsoft.com/office/drawing/2014/main" id="{36C4FA86-AD32-774A-8A16-9D01A38B7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024" y="2482076"/>
            <a:ext cx="1106322" cy="8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8EDCDA2F-EB18-0745-B03A-A23BE1FF1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443" y="4164848"/>
            <a:ext cx="1106322" cy="8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F1AB76-6BB3-D84E-81F9-5676D440F49F}"/>
              </a:ext>
            </a:extLst>
          </p:cNvPr>
          <p:cNvSpPr txBox="1"/>
          <p:nvPr/>
        </p:nvSpPr>
        <p:spPr>
          <a:xfrm>
            <a:off x="988732" y="87223"/>
            <a:ext cx="11008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The network layer is </a:t>
            </a:r>
            <a:r>
              <a:rPr lang="en-US" sz="4000" dirty="0">
                <a:solidFill>
                  <a:srgbClr val="C00000"/>
                </a:solidFill>
                <a:latin typeface="Helvetica" pitchFamily="2" charset="0"/>
              </a:rPr>
              <a:t>all about reachability</a:t>
            </a:r>
            <a:r>
              <a:rPr lang="en-US" sz="4000" dirty="0">
                <a:latin typeface="Helvetica" pitchFamily="2" charset="0"/>
              </a:rPr>
              <a:t>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3E8894-AFC0-F540-875C-7514490B7150}"/>
              </a:ext>
            </a:extLst>
          </p:cNvPr>
          <p:cNvGrpSpPr/>
          <p:nvPr/>
        </p:nvGrpSpPr>
        <p:grpSpPr>
          <a:xfrm>
            <a:off x="141779" y="139815"/>
            <a:ext cx="1424366" cy="1090551"/>
            <a:chOff x="838200" y="2104967"/>
            <a:chExt cx="2805638" cy="1699490"/>
          </a:xfrm>
        </p:grpSpPr>
        <p:pic>
          <p:nvPicPr>
            <p:cNvPr id="11" name="Picture 10" descr="A piece of cake on a plate&#10;&#10;Description automatically generated">
              <a:extLst>
                <a:ext uri="{FF2B5EF4-FFF2-40B4-BE49-F238E27FC236}">
                  <a16:creationId xmlns:a16="http://schemas.microsoft.com/office/drawing/2014/main" id="{59CDACFC-B4DC-C645-A1C6-21C7D7F10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104967"/>
              <a:ext cx="2265987" cy="169949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FD8C176-F710-344E-944A-E8237F455B70}"/>
                </a:ext>
              </a:extLst>
            </p:cNvPr>
            <p:cNvSpPr txBox="1"/>
            <p:nvPr/>
          </p:nvSpPr>
          <p:spPr>
            <a:xfrm rot="768831">
              <a:off x="1319978" y="2803972"/>
              <a:ext cx="2323860" cy="575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latin typeface="Helvetica" pitchFamily="2" charset="0"/>
                </a:rPr>
                <a:t>Net layer</a:t>
              </a:r>
            </a:p>
          </p:txBody>
        </p:sp>
      </p:grpSp>
      <p:pic>
        <p:nvPicPr>
          <p:cNvPr id="13" name="Picture 12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E5D0DB2A-E111-9C4E-9C72-69F2F0376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555" y="-9502"/>
            <a:ext cx="1150396" cy="8328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08C8C9-34FE-F94D-B8CD-70BB4095D6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56" y="2424373"/>
            <a:ext cx="1548282" cy="137178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E9AFD24-8958-2F47-9651-996116BB0DD3}"/>
              </a:ext>
            </a:extLst>
          </p:cNvPr>
          <p:cNvCxnSpPr>
            <a:cxnSpLocks/>
          </p:cNvCxnSpPr>
          <p:nvPr/>
        </p:nvCxnSpPr>
        <p:spPr>
          <a:xfrm flipH="1" flipV="1">
            <a:off x="2646919" y="1943385"/>
            <a:ext cx="404276" cy="51944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device&#10;&#10;Description automatically generated">
            <a:extLst>
              <a:ext uri="{FF2B5EF4-FFF2-40B4-BE49-F238E27FC236}">
                <a16:creationId xmlns:a16="http://schemas.microsoft.com/office/drawing/2014/main" id="{8AA5449B-4DEA-8A4F-88FA-E7363609A8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8270" y="1200201"/>
            <a:ext cx="904308" cy="90430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6CB4CD7-A8F5-3C43-9077-6865733289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2545" y="5012468"/>
            <a:ext cx="1723377" cy="517014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E34D14F9-ECEC-2E4A-BA9B-090A26AB4A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891871">
            <a:off x="978989" y="1904167"/>
            <a:ext cx="753193" cy="558852"/>
          </a:xfrm>
          <a:prstGeom prst="rect">
            <a:avLst/>
          </a:prstGeom>
        </p:spPr>
      </p:pic>
      <p:pic>
        <p:nvPicPr>
          <p:cNvPr id="25" name="Picture 2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74A5089C-39FF-C040-9C4D-0BA679B2E5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V="1">
            <a:off x="489607" y="6325971"/>
            <a:ext cx="6635567" cy="42301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C29855C-E39B-8646-AE27-EAC8BC2DA7EA}"/>
              </a:ext>
            </a:extLst>
          </p:cNvPr>
          <p:cNvSpPr txBox="1"/>
          <p:nvPr/>
        </p:nvSpPr>
        <p:spPr>
          <a:xfrm>
            <a:off x="1177009" y="6325972"/>
            <a:ext cx="522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Helvetica" pitchFamily="2" charset="0"/>
              </a:rPr>
              <a:t>www.cs.princeton.edu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27" name="Cloud 26">
            <a:extLst>
              <a:ext uri="{FF2B5EF4-FFF2-40B4-BE49-F238E27FC236}">
                <a16:creationId xmlns:a16="http://schemas.microsoft.com/office/drawing/2014/main" id="{F2AA9C4D-1E2E-7A4E-8CAE-2AF59EF82114}"/>
              </a:ext>
            </a:extLst>
          </p:cNvPr>
          <p:cNvSpPr/>
          <p:nvPr/>
        </p:nvSpPr>
        <p:spPr>
          <a:xfrm>
            <a:off x="7981575" y="1657756"/>
            <a:ext cx="3367634" cy="2507092"/>
          </a:xfrm>
          <a:prstGeom prst="cloud">
            <a:avLst/>
          </a:prstGeom>
          <a:noFill/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Shape&#10;&#10;Description automatically generated">
            <a:extLst>
              <a:ext uri="{FF2B5EF4-FFF2-40B4-BE49-F238E27FC236}">
                <a16:creationId xmlns:a16="http://schemas.microsoft.com/office/drawing/2014/main" id="{2F8F1D4D-BB22-AA46-A9EF-CA2BD72BE5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43792" y="3091223"/>
            <a:ext cx="840890" cy="955556"/>
          </a:xfrm>
          <a:prstGeom prst="rect">
            <a:avLst/>
          </a:prstGeom>
        </p:spPr>
      </p:pic>
      <p:grpSp>
        <p:nvGrpSpPr>
          <p:cNvPr id="29" name="Group 135">
            <a:extLst>
              <a:ext uri="{FF2B5EF4-FFF2-40B4-BE49-F238E27FC236}">
                <a16:creationId xmlns:a16="http://schemas.microsoft.com/office/drawing/2014/main" id="{DDBBCCBF-1F6D-314D-9CA8-38609F24F59F}"/>
              </a:ext>
            </a:extLst>
          </p:cNvPr>
          <p:cNvGrpSpPr>
            <a:grpSpLocks/>
          </p:cNvGrpSpPr>
          <p:nvPr/>
        </p:nvGrpSpPr>
        <p:grpSpPr bwMode="auto">
          <a:xfrm>
            <a:off x="10463730" y="1804031"/>
            <a:ext cx="1064210" cy="903201"/>
            <a:chOff x="-44" y="1473"/>
            <a:chExt cx="981" cy="1105"/>
          </a:xfrm>
        </p:grpSpPr>
        <p:pic>
          <p:nvPicPr>
            <p:cNvPr id="30" name="Picture 136" descr="desktop_computer_stylized_medium">
              <a:extLst>
                <a:ext uri="{FF2B5EF4-FFF2-40B4-BE49-F238E27FC236}">
                  <a16:creationId xmlns:a16="http://schemas.microsoft.com/office/drawing/2014/main" id="{23794D5D-CFA0-EF4B-B296-C69307C049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Freeform 137">
              <a:extLst>
                <a:ext uri="{FF2B5EF4-FFF2-40B4-BE49-F238E27FC236}">
                  <a16:creationId xmlns:a16="http://schemas.microsoft.com/office/drawing/2014/main" id="{A1B8414C-892C-8743-95CB-ABE534479A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2" name="Freeform 31">
            <a:extLst>
              <a:ext uri="{FF2B5EF4-FFF2-40B4-BE49-F238E27FC236}">
                <a16:creationId xmlns:a16="http://schemas.microsoft.com/office/drawing/2014/main" id="{0466A2EF-7B75-E740-93B4-D7C5269544FB}"/>
              </a:ext>
            </a:extLst>
          </p:cNvPr>
          <p:cNvSpPr/>
          <p:nvPr/>
        </p:nvSpPr>
        <p:spPr>
          <a:xfrm>
            <a:off x="6326659" y="1439860"/>
            <a:ext cx="2400401" cy="1488691"/>
          </a:xfrm>
          <a:custGeom>
            <a:avLst/>
            <a:gdLst>
              <a:gd name="connsiteX0" fmla="*/ 0 w 2400401"/>
              <a:gd name="connsiteY0" fmla="*/ 1488691 h 1488691"/>
              <a:gd name="connsiteX1" fmla="*/ 98855 w 2400401"/>
              <a:gd name="connsiteY1" fmla="*/ 833783 h 1488691"/>
              <a:gd name="connsiteX2" fmla="*/ 494271 w 2400401"/>
              <a:gd name="connsiteY2" fmla="*/ 561935 h 1488691"/>
              <a:gd name="connsiteX3" fmla="*/ 729049 w 2400401"/>
              <a:gd name="connsiteY3" fmla="*/ 1402194 h 1488691"/>
              <a:gd name="connsiteX4" fmla="*/ 1037968 w 2400401"/>
              <a:gd name="connsiteY4" fmla="*/ 1006778 h 1488691"/>
              <a:gd name="connsiteX5" fmla="*/ 1173892 w 2400401"/>
              <a:gd name="connsiteY5" fmla="*/ 487794 h 1488691"/>
              <a:gd name="connsiteX6" fmla="*/ 1210963 w 2400401"/>
              <a:gd name="connsiteY6" fmla="*/ 1155059 h 1488691"/>
              <a:gd name="connsiteX7" fmla="*/ 1383957 w 2400401"/>
              <a:gd name="connsiteY7" fmla="*/ 1439264 h 1488691"/>
              <a:gd name="connsiteX8" fmla="*/ 1371600 w 2400401"/>
              <a:gd name="connsiteY8" fmla="*/ 858497 h 1488691"/>
              <a:gd name="connsiteX9" fmla="*/ 1495168 w 2400401"/>
              <a:gd name="connsiteY9" fmla="*/ 524864 h 1488691"/>
              <a:gd name="connsiteX10" fmla="*/ 1519882 w 2400401"/>
              <a:gd name="connsiteY10" fmla="*/ 994421 h 1488691"/>
              <a:gd name="connsiteX11" fmla="*/ 1779373 w 2400401"/>
              <a:gd name="connsiteY11" fmla="*/ 747286 h 1488691"/>
              <a:gd name="connsiteX12" fmla="*/ 1878227 w 2400401"/>
              <a:gd name="connsiteY12" fmla="*/ 67664 h 1488691"/>
              <a:gd name="connsiteX13" fmla="*/ 2323071 w 2400401"/>
              <a:gd name="connsiteY13" fmla="*/ 67664 h 1488691"/>
              <a:gd name="connsiteX14" fmla="*/ 2397211 w 2400401"/>
              <a:gd name="connsiteY14" fmla="*/ 450724 h 1488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00401" h="1488691">
                <a:moveTo>
                  <a:pt x="0" y="1488691"/>
                </a:moveTo>
                <a:cubicBezTo>
                  <a:pt x="8238" y="1238466"/>
                  <a:pt x="16476" y="988242"/>
                  <a:pt x="98855" y="833783"/>
                </a:cubicBezTo>
                <a:cubicBezTo>
                  <a:pt x="181234" y="679324"/>
                  <a:pt x="389239" y="467200"/>
                  <a:pt x="494271" y="561935"/>
                </a:cubicBezTo>
                <a:cubicBezTo>
                  <a:pt x="599303" y="656670"/>
                  <a:pt x="638433" y="1328054"/>
                  <a:pt x="729049" y="1402194"/>
                </a:cubicBezTo>
                <a:cubicBezTo>
                  <a:pt x="819665" y="1476334"/>
                  <a:pt x="963828" y="1159178"/>
                  <a:pt x="1037968" y="1006778"/>
                </a:cubicBezTo>
                <a:cubicBezTo>
                  <a:pt x="1112108" y="854378"/>
                  <a:pt x="1145060" y="463081"/>
                  <a:pt x="1173892" y="487794"/>
                </a:cubicBezTo>
                <a:cubicBezTo>
                  <a:pt x="1202724" y="512507"/>
                  <a:pt x="1175952" y="996481"/>
                  <a:pt x="1210963" y="1155059"/>
                </a:cubicBezTo>
                <a:cubicBezTo>
                  <a:pt x="1245974" y="1313637"/>
                  <a:pt x="1357184" y="1488691"/>
                  <a:pt x="1383957" y="1439264"/>
                </a:cubicBezTo>
                <a:cubicBezTo>
                  <a:pt x="1410730" y="1389837"/>
                  <a:pt x="1353065" y="1010897"/>
                  <a:pt x="1371600" y="858497"/>
                </a:cubicBezTo>
                <a:cubicBezTo>
                  <a:pt x="1390135" y="706097"/>
                  <a:pt x="1470454" y="502210"/>
                  <a:pt x="1495168" y="524864"/>
                </a:cubicBezTo>
                <a:cubicBezTo>
                  <a:pt x="1519882" y="547518"/>
                  <a:pt x="1472515" y="957351"/>
                  <a:pt x="1519882" y="994421"/>
                </a:cubicBezTo>
                <a:cubicBezTo>
                  <a:pt x="1567249" y="1031491"/>
                  <a:pt x="1719649" y="901745"/>
                  <a:pt x="1779373" y="747286"/>
                </a:cubicBezTo>
                <a:cubicBezTo>
                  <a:pt x="1839097" y="592826"/>
                  <a:pt x="1787611" y="180934"/>
                  <a:pt x="1878227" y="67664"/>
                </a:cubicBezTo>
                <a:cubicBezTo>
                  <a:pt x="1968843" y="-45606"/>
                  <a:pt x="2236574" y="3821"/>
                  <a:pt x="2323071" y="67664"/>
                </a:cubicBezTo>
                <a:cubicBezTo>
                  <a:pt x="2409568" y="131507"/>
                  <a:pt x="2403389" y="291115"/>
                  <a:pt x="2397211" y="450724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ash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19" descr="Router Clip Art">
            <a:extLst>
              <a:ext uri="{FF2B5EF4-FFF2-40B4-BE49-F238E27FC236}">
                <a16:creationId xmlns:a16="http://schemas.microsoft.com/office/drawing/2014/main" id="{3F3D2A7B-8AFC-F24E-8D86-A2EAB4347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077" y="1795642"/>
            <a:ext cx="690494" cy="508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C56E856-ED67-C747-8B89-C0272C6AAEB8}"/>
              </a:ext>
            </a:extLst>
          </p:cNvPr>
          <p:cNvSpPr txBox="1"/>
          <p:nvPr/>
        </p:nvSpPr>
        <p:spPr>
          <a:xfrm>
            <a:off x="6923021" y="4776817"/>
            <a:ext cx="1668162" cy="3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Data plane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4C3A424-270E-3049-950F-46CA6002AC3E}"/>
              </a:ext>
            </a:extLst>
          </p:cNvPr>
          <p:cNvCxnSpPr>
            <a:cxnSpLocks/>
          </p:cNvCxnSpPr>
          <p:nvPr/>
        </p:nvCxnSpPr>
        <p:spPr>
          <a:xfrm flipV="1">
            <a:off x="5966254" y="3982954"/>
            <a:ext cx="933979" cy="19171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88B3195-6AE9-8241-BFF1-DFBCFF54C612}"/>
              </a:ext>
            </a:extLst>
          </p:cNvPr>
          <p:cNvCxnSpPr>
            <a:cxnSpLocks/>
          </p:cNvCxnSpPr>
          <p:nvPr/>
        </p:nvCxnSpPr>
        <p:spPr>
          <a:xfrm>
            <a:off x="5774725" y="4860992"/>
            <a:ext cx="960603" cy="491903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D5194FE-CDA1-A844-9536-0AB06F646E15}"/>
              </a:ext>
            </a:extLst>
          </p:cNvPr>
          <p:cNvSpPr/>
          <p:nvPr/>
        </p:nvSpPr>
        <p:spPr>
          <a:xfrm>
            <a:off x="6602765" y="4749640"/>
            <a:ext cx="1988418" cy="416925"/>
          </a:xfrm>
          <a:prstGeom prst="roundRect">
            <a:avLst/>
          </a:prstGeom>
          <a:noFill/>
          <a:ln w="508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C3ED1DE-146B-9344-9143-FAB6FB3DD234}"/>
              </a:ext>
            </a:extLst>
          </p:cNvPr>
          <p:cNvSpPr txBox="1"/>
          <p:nvPr/>
        </p:nvSpPr>
        <p:spPr>
          <a:xfrm>
            <a:off x="6821827" y="4199107"/>
            <a:ext cx="1668162" cy="3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Control</a:t>
            </a:r>
            <a:r>
              <a:rPr lang="en-US" dirty="0">
                <a:latin typeface="Helvetica" pitchFamily="2" charset="0"/>
              </a:rPr>
              <a:t> plane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9F5833E8-6FDC-4846-9228-B447478BF2FB}"/>
              </a:ext>
            </a:extLst>
          </p:cNvPr>
          <p:cNvSpPr/>
          <p:nvPr/>
        </p:nvSpPr>
        <p:spPr>
          <a:xfrm>
            <a:off x="6602765" y="4173562"/>
            <a:ext cx="2013312" cy="416925"/>
          </a:xfrm>
          <a:prstGeom prst="roundRect">
            <a:avLst/>
          </a:prstGeom>
          <a:noFill/>
          <a:ln w="508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 descr="Shape&#10;&#10;Description automatically generated with medium confidence">
            <a:extLst>
              <a:ext uri="{FF2B5EF4-FFF2-40B4-BE49-F238E27FC236}">
                <a16:creationId xmlns:a16="http://schemas.microsoft.com/office/drawing/2014/main" id="{DFEB21C0-FE14-9E4B-BF89-F0BC4841BA6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71815" y="3355453"/>
            <a:ext cx="638972" cy="522795"/>
          </a:xfrm>
          <a:prstGeom prst="rect">
            <a:avLst/>
          </a:prstGeom>
        </p:spPr>
      </p:pic>
      <p:pic>
        <p:nvPicPr>
          <p:cNvPr id="54" name="Picture 53" descr="Shape&#10;&#10;Description automatically generated with medium confidence">
            <a:extLst>
              <a:ext uri="{FF2B5EF4-FFF2-40B4-BE49-F238E27FC236}">
                <a16:creationId xmlns:a16="http://schemas.microsoft.com/office/drawing/2014/main" id="{2E73CF2A-D304-C046-8884-87F98779BA2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4283373" y="3827395"/>
            <a:ext cx="638974" cy="522795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D7ABD07-40FE-144B-98EF-38C6D89F4B86}"/>
              </a:ext>
            </a:extLst>
          </p:cNvPr>
          <p:cNvCxnSpPr/>
          <p:nvPr/>
        </p:nvCxnSpPr>
        <p:spPr>
          <a:xfrm flipH="1" flipV="1">
            <a:off x="3885912" y="3124363"/>
            <a:ext cx="1444869" cy="9863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F9B6AB8-C1A5-DB47-88F8-ADB5FA96CA2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245791" y="4471610"/>
            <a:ext cx="1805670" cy="7849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0912636-63B8-7C43-B7D4-200F14FC6E4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712604" y="3277326"/>
            <a:ext cx="436592" cy="8875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916DEF2-28DB-AC41-9245-C6B5AF34BAEE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3909346" y="2827786"/>
            <a:ext cx="1470212" cy="6175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37D8234-EC3D-5A46-8ECE-4D400530370B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V="1">
            <a:off x="5604622" y="3235248"/>
            <a:ext cx="328097" cy="82889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Shape&#10;&#10;Description automatically generated with low confidence">
            <a:extLst>
              <a:ext uri="{FF2B5EF4-FFF2-40B4-BE49-F238E27FC236}">
                <a16:creationId xmlns:a16="http://schemas.microsoft.com/office/drawing/2014/main" id="{0C69FA2C-4805-9C4A-A557-46BCE2320AA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30634" y="1866054"/>
            <a:ext cx="788895" cy="519441"/>
          </a:xfrm>
          <a:prstGeom prst="rect">
            <a:avLst/>
          </a:prstGeom>
        </p:spPr>
      </p:pic>
      <p:pic>
        <p:nvPicPr>
          <p:cNvPr id="68" name="Picture 67" descr="Shape&#10;&#10;Description automatically generated with low confidence">
            <a:extLst>
              <a:ext uri="{FF2B5EF4-FFF2-40B4-BE49-F238E27FC236}">
                <a16:creationId xmlns:a16="http://schemas.microsoft.com/office/drawing/2014/main" id="{A79E6181-5978-4A44-83C2-44A5F327EF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05246" y="1786111"/>
            <a:ext cx="788895" cy="519441"/>
          </a:xfrm>
          <a:prstGeom prst="rect">
            <a:avLst/>
          </a:prstGeom>
        </p:spPr>
      </p:pic>
      <p:pic>
        <p:nvPicPr>
          <p:cNvPr id="69" name="Picture 68" descr="Shape&#10;&#10;Description automatically generated with low confidence">
            <a:extLst>
              <a:ext uri="{FF2B5EF4-FFF2-40B4-BE49-F238E27FC236}">
                <a16:creationId xmlns:a16="http://schemas.microsoft.com/office/drawing/2014/main" id="{7F31BB8B-CD9C-B14F-9F33-1145C8751D7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59271" y="4948225"/>
            <a:ext cx="788895" cy="519441"/>
          </a:xfrm>
          <a:prstGeom prst="rect">
            <a:avLst/>
          </a:prstGeom>
        </p:spPr>
      </p:pic>
      <p:pic>
        <p:nvPicPr>
          <p:cNvPr id="70" name="Picture 69" descr="Shape&#10;&#10;Description automatically generated with low confidence">
            <a:extLst>
              <a:ext uri="{FF2B5EF4-FFF2-40B4-BE49-F238E27FC236}">
                <a16:creationId xmlns:a16="http://schemas.microsoft.com/office/drawing/2014/main" id="{E242158E-DA65-A248-B646-F892533C4F8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23709" y="5052370"/>
            <a:ext cx="788895" cy="519441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EA6CAF8D-C70F-C64E-A14A-CD08424E5931}"/>
              </a:ext>
            </a:extLst>
          </p:cNvPr>
          <p:cNvSpPr txBox="1"/>
          <p:nvPr/>
        </p:nvSpPr>
        <p:spPr>
          <a:xfrm>
            <a:off x="2049345" y="774350"/>
            <a:ext cx="926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Routing Protocol = Msg Exchange + Algorithm</a:t>
            </a:r>
          </a:p>
        </p:txBody>
      </p:sp>
      <p:pic>
        <p:nvPicPr>
          <p:cNvPr id="72" name="Picture 71" descr="Shape&#10;&#10;Description automatically generated with medium confidence">
            <a:extLst>
              <a:ext uri="{FF2B5EF4-FFF2-40B4-BE49-F238E27FC236}">
                <a16:creationId xmlns:a16="http://schemas.microsoft.com/office/drawing/2014/main" id="{54F34B16-9E55-DB44-9249-1B051BCC5C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74836" y="1296824"/>
            <a:ext cx="638972" cy="522795"/>
          </a:xfrm>
          <a:prstGeom prst="rect">
            <a:avLst/>
          </a:prstGeom>
        </p:spPr>
      </p:pic>
      <p:pic>
        <p:nvPicPr>
          <p:cNvPr id="73" name="Picture 72" descr="Shape&#10;&#10;Description automatically generated with low confidence">
            <a:extLst>
              <a:ext uri="{FF2B5EF4-FFF2-40B4-BE49-F238E27FC236}">
                <a16:creationId xmlns:a16="http://schemas.microsoft.com/office/drawing/2014/main" id="{4FF004B7-D171-9144-A71A-4CD169A61D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39667" y="807016"/>
            <a:ext cx="788895" cy="519441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75BEF9CB-5688-7E44-B2F0-388C81C9D8F1}"/>
              </a:ext>
            </a:extLst>
          </p:cNvPr>
          <p:cNvSpPr txBox="1"/>
          <p:nvPr/>
        </p:nvSpPr>
        <p:spPr>
          <a:xfrm>
            <a:off x="345752" y="4780468"/>
            <a:ext cx="105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Nodes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9DBD70-2D7B-3A47-AA09-EB6CDB7F2FF0}"/>
              </a:ext>
            </a:extLst>
          </p:cNvPr>
          <p:cNvSpPr txBox="1"/>
          <p:nvPr/>
        </p:nvSpPr>
        <p:spPr>
          <a:xfrm>
            <a:off x="337751" y="5118270"/>
            <a:ext cx="105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Edges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8E713EC-E4B8-6345-A35E-D7EAF25B824C}"/>
              </a:ext>
            </a:extLst>
          </p:cNvPr>
          <p:cNvSpPr txBox="1"/>
          <p:nvPr/>
        </p:nvSpPr>
        <p:spPr>
          <a:xfrm>
            <a:off x="328046" y="5495315"/>
            <a:ext cx="105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Weights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5CDE1A9-066D-3641-94A7-89374840D762}"/>
              </a:ext>
            </a:extLst>
          </p:cNvPr>
          <p:cNvGrpSpPr/>
          <p:nvPr/>
        </p:nvGrpSpPr>
        <p:grpSpPr>
          <a:xfrm>
            <a:off x="8525322" y="4315962"/>
            <a:ext cx="3521675" cy="1583585"/>
            <a:chOff x="8481498" y="1771650"/>
            <a:chExt cx="3697479" cy="1583585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0BF16B1-9640-F747-9F66-65354DBCF0D5}"/>
                </a:ext>
              </a:extLst>
            </p:cNvPr>
            <p:cNvSpPr txBox="1"/>
            <p:nvPr/>
          </p:nvSpPr>
          <p:spPr>
            <a:xfrm>
              <a:off x="10069180" y="2708904"/>
              <a:ext cx="21097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Distance vector protocols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8575554A-BCFB-0D44-972B-0185F4315FE2}"/>
                </a:ext>
              </a:extLst>
            </p:cNvPr>
            <p:cNvGrpSpPr/>
            <p:nvPr/>
          </p:nvGrpSpPr>
          <p:grpSpPr>
            <a:xfrm>
              <a:off x="8481498" y="1771650"/>
              <a:ext cx="3314606" cy="1580520"/>
              <a:chOff x="8481498" y="1771650"/>
              <a:chExt cx="3314606" cy="1580520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52CF160-F4D0-504D-9F53-4F87AD17C0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44908" y="2313727"/>
                <a:ext cx="454134" cy="26431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36883C3E-B858-3F40-9A9A-179099B3D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26128" y="2336477"/>
                <a:ext cx="299531" cy="28569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6EEA19B-7984-AC4A-BCC0-BF6113F1E048}"/>
                  </a:ext>
                </a:extLst>
              </p:cNvPr>
              <p:cNvSpPr txBox="1"/>
              <p:nvPr/>
            </p:nvSpPr>
            <p:spPr>
              <a:xfrm>
                <a:off x="8582641" y="1771650"/>
                <a:ext cx="3213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Routing protocols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8A2EF75-FA0B-DE49-8166-C58E6C258C25}"/>
                  </a:ext>
                </a:extLst>
              </p:cNvPr>
              <p:cNvSpPr txBox="1"/>
              <p:nvPr/>
            </p:nvSpPr>
            <p:spPr>
              <a:xfrm>
                <a:off x="8481498" y="2705839"/>
                <a:ext cx="15876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Link state </a:t>
                </a:r>
              </a:p>
              <a:p>
                <a:pPr algn="ctr"/>
                <a:r>
                  <a:rPr lang="en-US" dirty="0">
                    <a:latin typeface="Helvetica" pitchFamily="2" charset="0"/>
                  </a:rPr>
                  <a:t>protocols</a:t>
                </a:r>
              </a:p>
            </p:txBody>
          </p:sp>
        </p:grp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A05D212E-7B1F-9E47-8CD4-8198A88D27E8}"/>
              </a:ext>
            </a:extLst>
          </p:cNvPr>
          <p:cNvSpPr txBox="1"/>
          <p:nvPr/>
        </p:nvSpPr>
        <p:spPr>
          <a:xfrm>
            <a:off x="200594" y="3786949"/>
            <a:ext cx="2642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Graph abstraction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777FF-1BE3-5968-3B42-2A64D39403D2}"/>
              </a:ext>
            </a:extLst>
          </p:cNvPr>
          <p:cNvSpPr txBox="1"/>
          <p:nvPr/>
        </p:nvSpPr>
        <p:spPr>
          <a:xfrm>
            <a:off x="8006737" y="5899547"/>
            <a:ext cx="3737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Distance vector: </a:t>
            </a:r>
            <a:r>
              <a:rPr lang="en-US" b="1" dirty="0">
                <a:solidFill>
                  <a:srgbClr val="C00000"/>
                </a:solidFill>
                <a:latin typeface="Helvetica" pitchFamily="2" charset="0"/>
              </a:rPr>
              <a:t>D</a:t>
            </a:r>
            <a:r>
              <a:rPr lang="en-US" baseline="-25000" dirty="0">
                <a:solidFill>
                  <a:srgbClr val="C00000"/>
                </a:solidFill>
                <a:latin typeface="Helvetica" pitchFamily="2" charset="0"/>
              </a:rPr>
              <a:t>x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 = [D</a:t>
            </a:r>
            <a:r>
              <a:rPr lang="en-US" baseline="-25000" dirty="0">
                <a:solidFill>
                  <a:srgbClr val="C00000"/>
                </a:solidFill>
                <a:latin typeface="Helvetica" pitchFamily="2" charset="0"/>
              </a:rPr>
              <a:t>x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(y): y </a:t>
            </a:r>
            <a:r>
              <a:rPr lang="ru-RU" dirty="0" err="1">
                <a:solidFill>
                  <a:srgbClr val="C00000"/>
                </a:solidFill>
                <a:latin typeface="Helvetica" pitchFamily="2" charset="0"/>
              </a:rPr>
              <a:t>є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 N ]</a:t>
            </a:r>
            <a:endParaRPr lang="ru-RU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8B559A-229F-D24E-8CBB-2CFB59784199}"/>
              </a:ext>
            </a:extLst>
          </p:cNvPr>
          <p:cNvSpPr txBox="1"/>
          <p:nvPr/>
        </p:nvSpPr>
        <p:spPr>
          <a:xfrm>
            <a:off x="8019641" y="6239672"/>
            <a:ext cx="39775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C0000"/>
                </a:solidFill>
                <a:latin typeface="Helvetica" pitchFamily="2" charset="0"/>
              </a:rPr>
              <a:t>d</a:t>
            </a:r>
            <a:r>
              <a:rPr lang="en-US" sz="2400" baseline="-25000" dirty="0">
                <a:solidFill>
                  <a:srgbClr val="CC0000"/>
                </a:solidFill>
                <a:latin typeface="Helvetica" pitchFamily="2" charset="0"/>
              </a:rPr>
              <a:t>x</a:t>
            </a:r>
            <a:r>
              <a:rPr lang="en-US" sz="2400" dirty="0">
                <a:solidFill>
                  <a:srgbClr val="CC0000"/>
                </a:solidFill>
                <a:latin typeface="Helvetica" pitchFamily="2" charset="0"/>
              </a:rPr>
              <a:t>(y) = </a:t>
            </a:r>
            <a:r>
              <a:rPr lang="en-US" sz="2400" dirty="0" err="1">
                <a:solidFill>
                  <a:srgbClr val="CC0000"/>
                </a:solidFill>
                <a:latin typeface="Helvetica" pitchFamily="2" charset="0"/>
              </a:rPr>
              <a:t>min</a:t>
            </a:r>
            <a:r>
              <a:rPr lang="en-US" sz="2400" baseline="-25000" dirty="0" err="1">
                <a:solidFill>
                  <a:srgbClr val="CC0000"/>
                </a:solidFill>
                <a:latin typeface="Helvetica" pitchFamily="2" charset="0"/>
              </a:rPr>
              <a:t>v</a:t>
            </a:r>
            <a:r>
              <a:rPr lang="en-US" sz="2400" dirty="0">
                <a:solidFill>
                  <a:srgbClr val="CC0000"/>
                </a:solidFill>
                <a:latin typeface="Helvetica" pitchFamily="2" charset="0"/>
              </a:rPr>
              <a:t> {c(</a:t>
            </a:r>
            <a:r>
              <a:rPr lang="en-US" sz="2400" dirty="0" err="1">
                <a:solidFill>
                  <a:srgbClr val="CC0000"/>
                </a:solidFill>
                <a:latin typeface="Helvetica" pitchFamily="2" charset="0"/>
              </a:rPr>
              <a:t>x,v</a:t>
            </a:r>
            <a:r>
              <a:rPr lang="en-US" sz="2400" dirty="0">
                <a:solidFill>
                  <a:srgbClr val="CC0000"/>
                </a:solidFill>
                <a:latin typeface="Helvetica" pitchFamily="2" charset="0"/>
              </a:rPr>
              <a:t>) + d</a:t>
            </a:r>
            <a:r>
              <a:rPr lang="en-US" sz="2400" baseline="-25000" dirty="0">
                <a:solidFill>
                  <a:srgbClr val="CC0000"/>
                </a:solidFill>
                <a:latin typeface="Helvetica" pitchFamily="2" charset="0"/>
              </a:rPr>
              <a:t>v</a:t>
            </a:r>
            <a:r>
              <a:rPr lang="en-US" sz="2400" dirty="0">
                <a:solidFill>
                  <a:srgbClr val="CC0000"/>
                </a:solidFill>
                <a:latin typeface="Helvetica" pitchFamily="2" charset="0"/>
              </a:rPr>
              <a:t>(y) }</a:t>
            </a:r>
            <a:endParaRPr lang="en-US" sz="2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12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26" grpId="0"/>
      <p:bldP spid="27" grpId="0" animBg="1"/>
      <p:bldP spid="32" grpId="0" animBg="1"/>
      <p:bldP spid="36" grpId="0"/>
      <p:bldP spid="48" grpId="0" animBg="1"/>
      <p:bldP spid="49" grpId="0"/>
      <p:bldP spid="50" grpId="0" animBg="1"/>
      <p:bldP spid="71" grpId="0"/>
      <p:bldP spid="77" grpId="0"/>
      <p:bldP spid="78" grpId="0"/>
      <p:bldP spid="79" grpId="0"/>
      <p:bldP spid="90" grpId="0"/>
      <p:bldP spid="5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3"/>
          <p:cNvSpPr>
            <a:spLocks noChangeArrowheads="1"/>
          </p:cNvSpPr>
          <p:nvPr/>
        </p:nvSpPr>
        <p:spPr bwMode="auto">
          <a:xfrm>
            <a:off x="2705100" y="3581400"/>
            <a:ext cx="487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0" name="Rectangle 4"/>
          <p:cNvSpPr>
            <a:spLocks noChangeArrowheads="1"/>
          </p:cNvSpPr>
          <p:nvPr/>
        </p:nvSpPr>
        <p:spPr bwMode="auto">
          <a:xfrm>
            <a:off x="1034716" y="4513559"/>
            <a:ext cx="10900610" cy="223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A,B,C are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provider networks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X,W,Y are customers (of provider networks)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X is </a:t>
            </a: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dual-homed:</a:t>
            </a:r>
            <a:r>
              <a:rPr lang="en-US" sz="2800" dirty="0">
                <a:latin typeface="Helvetica" pitchFamily="2" charset="0"/>
              </a:rPr>
              <a:t> attached to two networks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policy to enforce: X does not want to route from B to C via X </a:t>
            </a:r>
          </a:p>
          <a:p>
            <a:pPr marL="800100" lvl="1" indent="-3429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</a:rPr>
              <a:t>So, X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will not announce </a:t>
            </a:r>
            <a:r>
              <a:rPr lang="en-US" sz="2400" dirty="0">
                <a:latin typeface="Helvetica" pitchFamily="2" charset="0"/>
              </a:rPr>
              <a:t>to B a route to C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Arial" panose="020B0604020202020204" pitchFamily="34" charset="0"/>
              <a:buChar char="•"/>
            </a:pPr>
            <a:endParaRPr lang="en-US" sz="2800" dirty="0">
              <a:latin typeface="Helvetica" pitchFamily="2" charset="0"/>
            </a:endParaRPr>
          </a:p>
        </p:txBody>
      </p:sp>
      <p:grpSp>
        <p:nvGrpSpPr>
          <p:cNvPr id="185351" name="Group 5"/>
          <p:cNvGrpSpPr>
            <a:grpSpLocks/>
          </p:cNvGrpSpPr>
          <p:nvPr/>
        </p:nvGrpSpPr>
        <p:grpSpPr bwMode="auto">
          <a:xfrm>
            <a:off x="1975998" y="1127534"/>
            <a:ext cx="7539038" cy="3048000"/>
            <a:chOff x="300" y="708"/>
            <a:chExt cx="4749" cy="1920"/>
          </a:xfrm>
        </p:grpSpPr>
        <p:sp>
          <p:nvSpPr>
            <p:cNvPr id="185352" name="AutoShape 6"/>
            <p:cNvSpPr>
              <a:spLocks noChangeAspect="1" noChangeArrowheads="1" noTextEdit="1"/>
            </p:cNvSpPr>
            <p:nvPr/>
          </p:nvSpPr>
          <p:spPr bwMode="auto">
            <a:xfrm>
              <a:off x="300" y="708"/>
              <a:ext cx="4749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3" name="Freeform 7"/>
            <p:cNvSpPr>
              <a:spLocks/>
            </p:cNvSpPr>
            <p:nvPr/>
          </p:nvSpPr>
          <p:spPr bwMode="auto">
            <a:xfrm>
              <a:off x="1602" y="955"/>
              <a:ext cx="563" cy="364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3"/>
                <a:gd name="T160" fmla="*/ 0 h 364"/>
                <a:gd name="T161" fmla="*/ 563 w 563"/>
                <a:gd name="T162" fmla="*/ 364 h 36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4" name="Freeform 8"/>
            <p:cNvSpPr>
              <a:spLocks/>
            </p:cNvSpPr>
            <p:nvPr/>
          </p:nvSpPr>
          <p:spPr bwMode="auto">
            <a:xfrm>
              <a:off x="951" y="1290"/>
              <a:ext cx="562" cy="365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2"/>
                <a:gd name="T160" fmla="*/ 0 h 365"/>
                <a:gd name="T161" fmla="*/ 562 w 562"/>
                <a:gd name="T162" fmla="*/ 365 h 36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5" name="Rectangle 9"/>
            <p:cNvSpPr>
              <a:spLocks noChangeArrowheads="1"/>
            </p:cNvSpPr>
            <p:nvPr/>
          </p:nvSpPr>
          <p:spPr bwMode="auto">
            <a:xfrm flipH="1">
              <a:off x="1184" y="1385"/>
              <a:ext cx="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85356" name="Rectangle 10"/>
            <p:cNvSpPr>
              <a:spLocks noChangeArrowheads="1"/>
            </p:cNvSpPr>
            <p:nvPr/>
          </p:nvSpPr>
          <p:spPr bwMode="auto">
            <a:xfrm>
              <a:off x="1867" y="1057"/>
              <a:ext cx="7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85357" name="Freeform 11"/>
            <p:cNvSpPr>
              <a:spLocks/>
            </p:cNvSpPr>
            <p:nvPr/>
          </p:nvSpPr>
          <p:spPr bwMode="auto">
            <a:xfrm>
              <a:off x="1640" y="1582"/>
              <a:ext cx="565" cy="362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5"/>
                <a:gd name="T160" fmla="*/ 0 h 362"/>
                <a:gd name="T161" fmla="*/ 565 w 565"/>
                <a:gd name="T162" fmla="*/ 362 h 3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8" name="Rectangle 12"/>
            <p:cNvSpPr>
              <a:spLocks noChangeArrowheads="1"/>
            </p:cNvSpPr>
            <p:nvPr/>
          </p:nvSpPr>
          <p:spPr bwMode="auto">
            <a:xfrm>
              <a:off x="1896" y="1657"/>
              <a:ext cx="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85359" name="Rectangle 13"/>
            <p:cNvSpPr>
              <a:spLocks noChangeArrowheads="1"/>
            </p:cNvSpPr>
            <p:nvPr/>
          </p:nvSpPr>
          <p:spPr bwMode="auto">
            <a:xfrm>
              <a:off x="1963" y="1657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0" name="Freeform 14"/>
            <p:cNvSpPr>
              <a:spLocks/>
            </p:cNvSpPr>
            <p:nvPr/>
          </p:nvSpPr>
          <p:spPr bwMode="auto">
            <a:xfrm>
              <a:off x="443" y="1335"/>
              <a:ext cx="218" cy="215"/>
            </a:xfrm>
            <a:custGeom>
              <a:avLst/>
              <a:gdLst>
                <a:gd name="T0" fmla="*/ 99 w 218"/>
                <a:gd name="T1" fmla="*/ 0 h 215"/>
                <a:gd name="T2" fmla="*/ 78 w 218"/>
                <a:gd name="T3" fmla="*/ 6 h 215"/>
                <a:gd name="T4" fmla="*/ 56 w 218"/>
                <a:gd name="T5" fmla="*/ 14 h 215"/>
                <a:gd name="T6" fmla="*/ 40 w 218"/>
                <a:gd name="T7" fmla="*/ 25 h 215"/>
                <a:gd name="T8" fmla="*/ 24 w 218"/>
                <a:gd name="T9" fmla="*/ 41 h 215"/>
                <a:gd name="T10" fmla="*/ 13 w 218"/>
                <a:gd name="T11" fmla="*/ 57 h 215"/>
                <a:gd name="T12" fmla="*/ 5 w 218"/>
                <a:gd name="T13" fmla="*/ 76 h 215"/>
                <a:gd name="T14" fmla="*/ 0 w 218"/>
                <a:gd name="T15" fmla="*/ 97 h 215"/>
                <a:gd name="T16" fmla="*/ 0 w 218"/>
                <a:gd name="T17" fmla="*/ 118 h 215"/>
                <a:gd name="T18" fmla="*/ 5 w 218"/>
                <a:gd name="T19" fmla="*/ 140 h 215"/>
                <a:gd name="T20" fmla="*/ 13 w 218"/>
                <a:gd name="T21" fmla="*/ 159 h 215"/>
                <a:gd name="T22" fmla="*/ 24 w 218"/>
                <a:gd name="T23" fmla="*/ 175 h 215"/>
                <a:gd name="T24" fmla="*/ 40 w 218"/>
                <a:gd name="T25" fmla="*/ 191 h 215"/>
                <a:gd name="T26" fmla="*/ 56 w 218"/>
                <a:gd name="T27" fmla="*/ 202 h 215"/>
                <a:gd name="T28" fmla="*/ 78 w 218"/>
                <a:gd name="T29" fmla="*/ 210 h 215"/>
                <a:gd name="T30" fmla="*/ 99 w 218"/>
                <a:gd name="T31" fmla="*/ 215 h 215"/>
                <a:gd name="T32" fmla="*/ 121 w 218"/>
                <a:gd name="T33" fmla="*/ 215 h 215"/>
                <a:gd name="T34" fmla="*/ 142 w 218"/>
                <a:gd name="T35" fmla="*/ 210 h 215"/>
                <a:gd name="T36" fmla="*/ 161 w 218"/>
                <a:gd name="T37" fmla="*/ 202 h 215"/>
                <a:gd name="T38" fmla="*/ 177 w 218"/>
                <a:gd name="T39" fmla="*/ 191 h 215"/>
                <a:gd name="T40" fmla="*/ 193 w 218"/>
                <a:gd name="T41" fmla="*/ 175 h 215"/>
                <a:gd name="T42" fmla="*/ 204 w 218"/>
                <a:gd name="T43" fmla="*/ 159 h 215"/>
                <a:gd name="T44" fmla="*/ 212 w 218"/>
                <a:gd name="T45" fmla="*/ 140 h 215"/>
                <a:gd name="T46" fmla="*/ 218 w 218"/>
                <a:gd name="T47" fmla="*/ 118 h 215"/>
                <a:gd name="T48" fmla="*/ 218 w 218"/>
                <a:gd name="T49" fmla="*/ 97 h 215"/>
                <a:gd name="T50" fmla="*/ 212 w 218"/>
                <a:gd name="T51" fmla="*/ 76 h 215"/>
                <a:gd name="T52" fmla="*/ 204 w 218"/>
                <a:gd name="T53" fmla="*/ 57 h 215"/>
                <a:gd name="T54" fmla="*/ 193 w 218"/>
                <a:gd name="T55" fmla="*/ 41 h 215"/>
                <a:gd name="T56" fmla="*/ 177 w 218"/>
                <a:gd name="T57" fmla="*/ 25 h 215"/>
                <a:gd name="T58" fmla="*/ 161 w 218"/>
                <a:gd name="T59" fmla="*/ 14 h 215"/>
                <a:gd name="T60" fmla="*/ 142 w 218"/>
                <a:gd name="T61" fmla="*/ 6 h 215"/>
                <a:gd name="T62" fmla="*/ 121 w 218"/>
                <a:gd name="T63" fmla="*/ 0 h 2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5"/>
                <a:gd name="T98" fmla="*/ 218 w 218"/>
                <a:gd name="T99" fmla="*/ 215 h 21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5">
                  <a:moveTo>
                    <a:pt x="110" y="0"/>
                  </a:moveTo>
                  <a:lnTo>
                    <a:pt x="99" y="0"/>
                  </a:lnTo>
                  <a:lnTo>
                    <a:pt x="88" y="3"/>
                  </a:lnTo>
                  <a:lnTo>
                    <a:pt x="78" y="6"/>
                  </a:lnTo>
                  <a:lnTo>
                    <a:pt x="67" y="9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2" y="33"/>
                  </a:lnTo>
                  <a:lnTo>
                    <a:pt x="24" y="41"/>
                  </a:lnTo>
                  <a:lnTo>
                    <a:pt x="18" y="49"/>
                  </a:lnTo>
                  <a:lnTo>
                    <a:pt x="13" y="57"/>
                  </a:lnTo>
                  <a:lnTo>
                    <a:pt x="8" y="65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8" y="151"/>
                  </a:lnTo>
                  <a:lnTo>
                    <a:pt x="13" y="159"/>
                  </a:lnTo>
                  <a:lnTo>
                    <a:pt x="18" y="167"/>
                  </a:lnTo>
                  <a:lnTo>
                    <a:pt x="24" y="175"/>
                  </a:lnTo>
                  <a:lnTo>
                    <a:pt x="32" y="183"/>
                  </a:lnTo>
                  <a:lnTo>
                    <a:pt x="40" y="191"/>
                  </a:lnTo>
                  <a:lnTo>
                    <a:pt x="48" y="196"/>
                  </a:lnTo>
                  <a:lnTo>
                    <a:pt x="56" y="202"/>
                  </a:lnTo>
                  <a:lnTo>
                    <a:pt x="67" y="207"/>
                  </a:lnTo>
                  <a:lnTo>
                    <a:pt x="78" y="210"/>
                  </a:lnTo>
                  <a:lnTo>
                    <a:pt x="88" y="212"/>
                  </a:lnTo>
                  <a:lnTo>
                    <a:pt x="99" y="215"/>
                  </a:lnTo>
                  <a:lnTo>
                    <a:pt x="110" y="215"/>
                  </a:lnTo>
                  <a:lnTo>
                    <a:pt x="121" y="215"/>
                  </a:lnTo>
                  <a:lnTo>
                    <a:pt x="131" y="212"/>
                  </a:lnTo>
                  <a:lnTo>
                    <a:pt x="142" y="210"/>
                  </a:lnTo>
                  <a:lnTo>
                    <a:pt x="153" y="207"/>
                  </a:lnTo>
                  <a:lnTo>
                    <a:pt x="161" y="202"/>
                  </a:lnTo>
                  <a:lnTo>
                    <a:pt x="169" y="196"/>
                  </a:lnTo>
                  <a:lnTo>
                    <a:pt x="177" y="191"/>
                  </a:lnTo>
                  <a:lnTo>
                    <a:pt x="185" y="183"/>
                  </a:lnTo>
                  <a:lnTo>
                    <a:pt x="193" y="175"/>
                  </a:lnTo>
                  <a:lnTo>
                    <a:pt x="199" y="167"/>
                  </a:lnTo>
                  <a:lnTo>
                    <a:pt x="204" y="159"/>
                  </a:lnTo>
                  <a:lnTo>
                    <a:pt x="209" y="151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8" y="11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5" y="86"/>
                  </a:lnTo>
                  <a:lnTo>
                    <a:pt x="212" y="76"/>
                  </a:lnTo>
                  <a:lnTo>
                    <a:pt x="209" y="65"/>
                  </a:lnTo>
                  <a:lnTo>
                    <a:pt x="204" y="57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5" y="33"/>
                  </a:lnTo>
                  <a:lnTo>
                    <a:pt x="177" y="25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3" y="9"/>
                  </a:lnTo>
                  <a:lnTo>
                    <a:pt x="142" y="6"/>
                  </a:lnTo>
                  <a:lnTo>
                    <a:pt x="131" y="3"/>
                  </a:lnTo>
                  <a:lnTo>
                    <a:pt x="121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1" name="Rectangle 15"/>
            <p:cNvSpPr>
              <a:spLocks noChangeArrowheads="1"/>
            </p:cNvSpPr>
            <p:nvPr/>
          </p:nvSpPr>
          <p:spPr bwMode="auto">
            <a:xfrm>
              <a:off x="493" y="1378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185362" name="Rectangle 16"/>
            <p:cNvSpPr>
              <a:spLocks noChangeArrowheads="1"/>
            </p:cNvSpPr>
            <p:nvPr/>
          </p:nvSpPr>
          <p:spPr bwMode="auto">
            <a:xfrm>
              <a:off x="617" y="1360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3" name="Freeform 17"/>
            <p:cNvSpPr>
              <a:spLocks/>
            </p:cNvSpPr>
            <p:nvPr/>
          </p:nvSpPr>
          <p:spPr bwMode="auto">
            <a:xfrm>
              <a:off x="2584" y="1220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4" name="Rectangle 18"/>
            <p:cNvSpPr>
              <a:spLocks noChangeArrowheads="1"/>
            </p:cNvSpPr>
            <p:nvPr/>
          </p:nvSpPr>
          <p:spPr bwMode="auto">
            <a:xfrm>
              <a:off x="2641" y="1262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85365" name="Freeform 19"/>
            <p:cNvSpPr>
              <a:spLocks/>
            </p:cNvSpPr>
            <p:nvPr/>
          </p:nvSpPr>
          <p:spPr bwMode="auto">
            <a:xfrm>
              <a:off x="2579" y="1952"/>
              <a:ext cx="218" cy="212"/>
            </a:xfrm>
            <a:custGeom>
              <a:avLst/>
              <a:gdLst>
                <a:gd name="T0" fmla="*/ 97 w 218"/>
                <a:gd name="T1" fmla="*/ 0 h 212"/>
                <a:gd name="T2" fmla="*/ 75 w 218"/>
                <a:gd name="T3" fmla="*/ 6 h 212"/>
                <a:gd name="T4" fmla="*/ 56 w 218"/>
                <a:gd name="T5" fmla="*/ 14 h 212"/>
                <a:gd name="T6" fmla="*/ 40 w 218"/>
                <a:gd name="T7" fmla="*/ 24 h 212"/>
                <a:gd name="T8" fmla="*/ 24 w 218"/>
                <a:gd name="T9" fmla="*/ 38 h 212"/>
                <a:gd name="T10" fmla="*/ 13 w 218"/>
                <a:gd name="T11" fmla="*/ 54 h 212"/>
                <a:gd name="T12" fmla="*/ 5 w 218"/>
                <a:gd name="T13" fmla="*/ 73 h 212"/>
                <a:gd name="T14" fmla="*/ 0 w 218"/>
                <a:gd name="T15" fmla="*/ 94 h 212"/>
                <a:gd name="T16" fmla="*/ 0 w 218"/>
                <a:gd name="T17" fmla="*/ 116 h 212"/>
                <a:gd name="T18" fmla="*/ 5 w 218"/>
                <a:gd name="T19" fmla="*/ 137 h 212"/>
                <a:gd name="T20" fmla="*/ 13 w 218"/>
                <a:gd name="T21" fmla="*/ 156 h 212"/>
                <a:gd name="T22" fmla="*/ 24 w 218"/>
                <a:gd name="T23" fmla="*/ 172 h 212"/>
                <a:gd name="T24" fmla="*/ 40 w 218"/>
                <a:gd name="T25" fmla="*/ 188 h 212"/>
                <a:gd name="T26" fmla="*/ 56 w 218"/>
                <a:gd name="T27" fmla="*/ 199 h 212"/>
                <a:gd name="T28" fmla="*/ 75 w 218"/>
                <a:gd name="T29" fmla="*/ 207 h 212"/>
                <a:gd name="T30" fmla="*/ 97 w 218"/>
                <a:gd name="T31" fmla="*/ 212 h 212"/>
                <a:gd name="T32" fmla="*/ 118 w 218"/>
                <a:gd name="T33" fmla="*/ 212 h 212"/>
                <a:gd name="T34" fmla="*/ 140 w 218"/>
                <a:gd name="T35" fmla="*/ 207 h 212"/>
                <a:gd name="T36" fmla="*/ 161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4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3 h 212"/>
                <a:gd name="T52" fmla="*/ 204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1 w 218"/>
                <a:gd name="T59" fmla="*/ 14 h 212"/>
                <a:gd name="T60" fmla="*/ 140 w 218"/>
                <a:gd name="T61" fmla="*/ 6 h 212"/>
                <a:gd name="T62" fmla="*/ 118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08" y="0"/>
                  </a:moveTo>
                  <a:lnTo>
                    <a:pt x="97" y="0"/>
                  </a:lnTo>
                  <a:lnTo>
                    <a:pt x="86" y="3"/>
                  </a:lnTo>
                  <a:lnTo>
                    <a:pt x="75" y="6"/>
                  </a:lnTo>
                  <a:lnTo>
                    <a:pt x="65" y="8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4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3" y="54"/>
                  </a:lnTo>
                  <a:lnTo>
                    <a:pt x="8" y="65"/>
                  </a:lnTo>
                  <a:lnTo>
                    <a:pt x="5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5" y="137"/>
                  </a:lnTo>
                  <a:lnTo>
                    <a:pt x="8" y="148"/>
                  </a:lnTo>
                  <a:lnTo>
                    <a:pt x="13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2" y="180"/>
                  </a:lnTo>
                  <a:lnTo>
                    <a:pt x="40" y="188"/>
                  </a:lnTo>
                  <a:lnTo>
                    <a:pt x="48" y="193"/>
                  </a:lnTo>
                  <a:lnTo>
                    <a:pt x="56" y="199"/>
                  </a:lnTo>
                  <a:lnTo>
                    <a:pt x="65" y="204"/>
                  </a:lnTo>
                  <a:lnTo>
                    <a:pt x="75" y="207"/>
                  </a:lnTo>
                  <a:lnTo>
                    <a:pt x="86" y="209"/>
                  </a:lnTo>
                  <a:lnTo>
                    <a:pt x="97" y="212"/>
                  </a:lnTo>
                  <a:lnTo>
                    <a:pt x="108" y="212"/>
                  </a:lnTo>
                  <a:lnTo>
                    <a:pt x="118" y="212"/>
                  </a:lnTo>
                  <a:lnTo>
                    <a:pt x="129" y="209"/>
                  </a:lnTo>
                  <a:lnTo>
                    <a:pt x="140" y="207"/>
                  </a:lnTo>
                  <a:lnTo>
                    <a:pt x="151" y="204"/>
                  </a:lnTo>
                  <a:lnTo>
                    <a:pt x="161" y="199"/>
                  </a:lnTo>
                  <a:lnTo>
                    <a:pt x="169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4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4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1" y="8"/>
                  </a:lnTo>
                  <a:lnTo>
                    <a:pt x="140" y="6"/>
                  </a:lnTo>
                  <a:lnTo>
                    <a:pt x="129" y="3"/>
                  </a:lnTo>
                  <a:lnTo>
                    <a:pt x="11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6" name="Rectangle 20"/>
            <p:cNvSpPr>
              <a:spLocks noChangeArrowheads="1"/>
            </p:cNvSpPr>
            <p:nvPr/>
          </p:nvSpPr>
          <p:spPr bwMode="auto">
            <a:xfrm>
              <a:off x="2653" y="1983"/>
              <a:ext cx="6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85367" name="Line 21"/>
            <p:cNvSpPr>
              <a:spLocks noChangeShapeType="1"/>
            </p:cNvSpPr>
            <p:nvPr/>
          </p:nvSpPr>
          <p:spPr bwMode="auto">
            <a:xfrm>
              <a:off x="674" y="1448"/>
              <a:ext cx="28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8" name="Line 22"/>
            <p:cNvSpPr>
              <a:spLocks noChangeShapeType="1"/>
            </p:cNvSpPr>
            <p:nvPr/>
          </p:nvSpPr>
          <p:spPr bwMode="auto">
            <a:xfrm>
              <a:off x="2165" y="1140"/>
              <a:ext cx="419" cy="1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9" name="Line 23"/>
            <p:cNvSpPr>
              <a:spLocks noChangeShapeType="1"/>
            </p:cNvSpPr>
            <p:nvPr/>
          </p:nvSpPr>
          <p:spPr bwMode="auto">
            <a:xfrm flipV="1">
              <a:off x="2192" y="1381"/>
              <a:ext cx="422" cy="3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0" name="Line 24"/>
            <p:cNvSpPr>
              <a:spLocks noChangeShapeType="1"/>
            </p:cNvSpPr>
            <p:nvPr/>
          </p:nvSpPr>
          <p:spPr bwMode="auto">
            <a:xfrm>
              <a:off x="2197" y="1821"/>
              <a:ext cx="387" cy="20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1" name="Line 25"/>
            <p:cNvSpPr>
              <a:spLocks noChangeShapeType="1"/>
            </p:cNvSpPr>
            <p:nvPr/>
          </p:nvSpPr>
          <p:spPr bwMode="auto">
            <a:xfrm flipV="1">
              <a:off x="1481" y="1228"/>
              <a:ext cx="183" cy="14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2" name="Line 26"/>
            <p:cNvSpPr>
              <a:spLocks noChangeShapeType="1"/>
            </p:cNvSpPr>
            <p:nvPr/>
          </p:nvSpPr>
          <p:spPr bwMode="auto">
            <a:xfrm flipV="1">
              <a:off x="2030" y="1309"/>
              <a:ext cx="1" cy="26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3" name="Line 27"/>
            <p:cNvSpPr>
              <a:spLocks noChangeShapeType="1"/>
            </p:cNvSpPr>
            <p:nvPr/>
          </p:nvSpPr>
          <p:spPr bwMode="auto">
            <a:xfrm>
              <a:off x="1497" y="1577"/>
              <a:ext cx="167" cy="10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4" name="Rectangle 28"/>
            <p:cNvSpPr>
              <a:spLocks noChangeArrowheads="1"/>
            </p:cNvSpPr>
            <p:nvPr/>
          </p:nvSpPr>
          <p:spPr bwMode="auto">
            <a:xfrm>
              <a:off x="3050" y="853"/>
              <a:ext cx="608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5" name="Rectangle 29"/>
            <p:cNvSpPr>
              <a:spLocks noChangeArrowheads="1"/>
            </p:cNvSpPr>
            <p:nvPr/>
          </p:nvSpPr>
          <p:spPr bwMode="auto">
            <a:xfrm>
              <a:off x="3131" y="896"/>
              <a:ext cx="53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legend</a:t>
              </a:r>
              <a:r>
                <a:rPr lang="en-US" sz="1700" b="1">
                  <a:solidFill>
                    <a:srgbClr val="000000"/>
                  </a:solidFill>
                  <a:latin typeface="Helvetica" pitchFamily="2" charset="0"/>
                </a:rPr>
                <a:t>:</a:t>
              </a:r>
              <a:endParaRPr lang="en-US">
                <a:latin typeface="Helvetica" pitchFamily="2" charset="0"/>
              </a:endParaRPr>
            </a:p>
          </p:txBody>
        </p:sp>
        <p:sp>
          <p:nvSpPr>
            <p:cNvPr id="185376" name="Rectangle 30"/>
            <p:cNvSpPr>
              <a:spLocks noChangeArrowheads="1"/>
            </p:cNvSpPr>
            <p:nvPr/>
          </p:nvSpPr>
          <p:spPr bwMode="auto">
            <a:xfrm>
              <a:off x="3548" y="898"/>
              <a:ext cx="3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77" name="Rectangle 31"/>
            <p:cNvSpPr>
              <a:spLocks noChangeArrowheads="1"/>
            </p:cNvSpPr>
            <p:nvPr/>
          </p:nvSpPr>
          <p:spPr bwMode="auto">
            <a:xfrm>
              <a:off x="4261" y="1432"/>
              <a:ext cx="731" cy="4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8" name="Rectangle 32"/>
            <p:cNvSpPr>
              <a:spLocks noChangeArrowheads="1"/>
            </p:cNvSpPr>
            <p:nvPr/>
          </p:nvSpPr>
          <p:spPr bwMode="auto">
            <a:xfrm>
              <a:off x="4341" y="1472"/>
              <a:ext cx="70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customer 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79" name="Rectangle 33"/>
            <p:cNvSpPr>
              <a:spLocks noChangeArrowheads="1"/>
            </p:cNvSpPr>
            <p:nvPr/>
          </p:nvSpPr>
          <p:spPr bwMode="auto">
            <a:xfrm>
              <a:off x="4341" y="1630"/>
              <a:ext cx="6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network:</a:t>
              </a:r>
              <a:endParaRPr lang="en-US" sz="2000">
                <a:latin typeface="Helvetica" pitchFamily="2" charset="0"/>
              </a:endParaRPr>
            </a:p>
          </p:txBody>
        </p:sp>
        <p:sp>
          <p:nvSpPr>
            <p:cNvPr id="185380" name="Rectangle 34"/>
            <p:cNvSpPr>
              <a:spLocks noChangeArrowheads="1"/>
            </p:cNvSpPr>
            <p:nvPr/>
          </p:nvSpPr>
          <p:spPr bwMode="auto">
            <a:xfrm>
              <a:off x="4823" y="1630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1" name="Rectangle 35"/>
            <p:cNvSpPr>
              <a:spLocks noChangeArrowheads="1"/>
            </p:cNvSpPr>
            <p:nvPr/>
          </p:nvSpPr>
          <p:spPr bwMode="auto">
            <a:xfrm>
              <a:off x="4261" y="869"/>
              <a:ext cx="697" cy="4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2" name="Rectangle 36"/>
            <p:cNvSpPr>
              <a:spLocks noChangeArrowheads="1"/>
            </p:cNvSpPr>
            <p:nvPr/>
          </p:nvSpPr>
          <p:spPr bwMode="auto">
            <a:xfrm>
              <a:off x="4341" y="909"/>
              <a:ext cx="5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provider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3" name="Rectangle 37"/>
            <p:cNvSpPr>
              <a:spLocks noChangeArrowheads="1"/>
            </p:cNvSpPr>
            <p:nvPr/>
          </p:nvSpPr>
          <p:spPr bwMode="auto">
            <a:xfrm>
              <a:off x="4796" y="909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4" name="Rectangle 38"/>
            <p:cNvSpPr>
              <a:spLocks noChangeArrowheads="1"/>
            </p:cNvSpPr>
            <p:nvPr/>
          </p:nvSpPr>
          <p:spPr bwMode="auto">
            <a:xfrm>
              <a:off x="4341" y="1064"/>
              <a:ext cx="5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network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5" name="Rectangle 39"/>
            <p:cNvSpPr>
              <a:spLocks noChangeArrowheads="1"/>
            </p:cNvSpPr>
            <p:nvPr/>
          </p:nvSpPr>
          <p:spPr bwMode="auto">
            <a:xfrm>
              <a:off x="4785" y="1064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6" name="Freeform 40"/>
            <p:cNvSpPr>
              <a:spLocks/>
            </p:cNvSpPr>
            <p:nvPr/>
          </p:nvSpPr>
          <p:spPr bwMode="auto">
            <a:xfrm>
              <a:off x="3749" y="901"/>
              <a:ext cx="563" cy="362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3"/>
                <a:gd name="T163" fmla="*/ 0 h 362"/>
                <a:gd name="T164" fmla="*/ 563 w 563"/>
                <a:gd name="T165" fmla="*/ 362 h 3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7" name="Freeform 41"/>
            <p:cNvSpPr>
              <a:spLocks/>
            </p:cNvSpPr>
            <p:nvPr/>
          </p:nvSpPr>
          <p:spPr bwMode="auto">
            <a:xfrm>
              <a:off x="4064" y="1504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" name="Title 3">
            <a:extLst>
              <a:ext uri="{FF2B5EF4-FFF2-40B4-BE49-F238E27FC236}">
                <a16:creationId xmlns:a16="http://schemas.microsoft.com/office/drawing/2014/main" id="{83418B40-7F2E-2C4E-95FA-BF4A6820B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BGP Export Policy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958254-4B36-5B4D-B899-4CD83D866EED}"/>
              </a:ext>
            </a:extLst>
          </p:cNvPr>
          <p:cNvSpPr txBox="1"/>
          <p:nvPr/>
        </p:nvSpPr>
        <p:spPr>
          <a:xfrm>
            <a:off x="1019906" y="3468273"/>
            <a:ext cx="10900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Suppose an ISP only wants to route traffic to/from its customer networks (does not want to carry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transit traffic </a:t>
            </a:r>
            <a:r>
              <a:rPr lang="en-US" sz="2800" dirty="0">
                <a:latin typeface="Helvetica" pitchFamily="2" charset="0"/>
              </a:rPr>
              <a:t>between other ISPs)</a:t>
            </a:r>
          </a:p>
        </p:txBody>
      </p:sp>
      <p:pic>
        <p:nvPicPr>
          <p:cNvPr id="43" name="Picture 42" descr="Shape&#10;&#10;Description automatically generated with low confidence">
            <a:extLst>
              <a:ext uri="{FF2B5EF4-FFF2-40B4-BE49-F238E27FC236}">
                <a16:creationId xmlns:a16="http://schemas.microsoft.com/office/drawing/2014/main" id="{4DB9E5E2-506E-D445-9698-C1D8E8A31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336" y="381347"/>
            <a:ext cx="1218996" cy="802637"/>
          </a:xfrm>
          <a:prstGeom prst="rect">
            <a:avLst/>
          </a:prstGeom>
        </p:spPr>
      </p:pic>
      <p:pic>
        <p:nvPicPr>
          <p:cNvPr id="44" name="Picture 4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144EB7-1BC1-9547-AFA3-89F8EECE1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823" y="352425"/>
            <a:ext cx="1036109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3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3"/>
          <p:cNvSpPr>
            <a:spLocks noChangeArrowheads="1"/>
          </p:cNvSpPr>
          <p:nvPr/>
        </p:nvSpPr>
        <p:spPr bwMode="auto">
          <a:xfrm>
            <a:off x="2705100" y="3581400"/>
            <a:ext cx="487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0" name="Rectangle 4"/>
          <p:cNvSpPr>
            <a:spLocks noChangeArrowheads="1"/>
          </p:cNvSpPr>
          <p:nvPr/>
        </p:nvSpPr>
        <p:spPr bwMode="auto">
          <a:xfrm>
            <a:off x="1034716" y="4513559"/>
            <a:ext cx="10900610" cy="223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A announces path Aw to B and to C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B </a:t>
            </a: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will not announce </a:t>
            </a:r>
            <a:r>
              <a:rPr lang="en-US" sz="2800" dirty="0" err="1">
                <a:latin typeface="Helvetica" pitchFamily="2" charset="0"/>
              </a:rPr>
              <a:t>BAw</a:t>
            </a:r>
            <a:r>
              <a:rPr lang="en-US" sz="2800" dirty="0">
                <a:latin typeface="Helvetica" pitchFamily="2" charset="0"/>
              </a:rPr>
              <a:t> to C:  </a:t>
            </a:r>
          </a:p>
          <a:p>
            <a:pPr marL="800100" lvl="1" indent="-3429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</a:rPr>
              <a:t>B gets no </a:t>
            </a:r>
            <a:r>
              <a:rPr lang="ja-JP" altLang="en-US" sz="2400">
                <a:latin typeface="Helvetica" pitchFamily="2" charset="0"/>
              </a:rPr>
              <a:t>“</a:t>
            </a:r>
            <a:r>
              <a:rPr lang="en-US" altLang="ja-JP" sz="2400" dirty="0">
                <a:latin typeface="Helvetica" pitchFamily="2" charset="0"/>
              </a:rPr>
              <a:t>revenue</a:t>
            </a:r>
            <a:r>
              <a:rPr lang="ja-JP" altLang="en-US" sz="2400">
                <a:latin typeface="Helvetica" pitchFamily="2" charset="0"/>
              </a:rPr>
              <a:t>”</a:t>
            </a:r>
            <a:r>
              <a:rPr lang="en-US" altLang="ja-JP" sz="2400" dirty="0">
                <a:latin typeface="Helvetica" pitchFamily="2" charset="0"/>
              </a:rPr>
              <a:t> for routing </a:t>
            </a:r>
            <a:r>
              <a:rPr lang="en-US" altLang="ja-JP" sz="2400" dirty="0" err="1">
                <a:latin typeface="Helvetica" pitchFamily="2" charset="0"/>
              </a:rPr>
              <a:t>CBAw</a:t>
            </a:r>
            <a:r>
              <a:rPr lang="en-US" altLang="ja-JP" sz="2400" dirty="0">
                <a:latin typeface="Helvetica" pitchFamily="2" charset="0"/>
              </a:rPr>
              <a:t>, since none of C, A, w are B</a:t>
            </a:r>
            <a:r>
              <a:rPr lang="ja-JP" altLang="en-US" sz="2400">
                <a:latin typeface="Helvetica" pitchFamily="2" charset="0"/>
              </a:rPr>
              <a:t>’</a:t>
            </a:r>
            <a:r>
              <a:rPr lang="en-US" altLang="ja-JP" sz="2400" dirty="0">
                <a:latin typeface="Helvetica" pitchFamily="2" charset="0"/>
              </a:rPr>
              <a:t>s customers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C will route </a:t>
            </a:r>
            <a:r>
              <a:rPr lang="en-US" sz="2800" dirty="0" err="1">
                <a:latin typeface="Helvetica" pitchFamily="2" charset="0"/>
              </a:rPr>
              <a:t>CAw</a:t>
            </a:r>
            <a:r>
              <a:rPr lang="en-US" sz="2800" dirty="0">
                <a:latin typeface="Helvetica" pitchFamily="2" charset="0"/>
              </a:rPr>
              <a:t> (not using B) to get to w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Arial" panose="020B0604020202020204" pitchFamily="34" charset="0"/>
              <a:buChar char="•"/>
            </a:pPr>
            <a:endParaRPr lang="en-US" sz="3200" dirty="0">
              <a:latin typeface="Helvetica" pitchFamily="2" charset="0"/>
            </a:endParaRPr>
          </a:p>
        </p:txBody>
      </p:sp>
      <p:grpSp>
        <p:nvGrpSpPr>
          <p:cNvPr id="185351" name="Group 5"/>
          <p:cNvGrpSpPr>
            <a:grpSpLocks/>
          </p:cNvGrpSpPr>
          <p:nvPr/>
        </p:nvGrpSpPr>
        <p:grpSpPr bwMode="auto">
          <a:xfrm>
            <a:off x="1975998" y="1127534"/>
            <a:ext cx="7539038" cy="3048000"/>
            <a:chOff x="300" y="708"/>
            <a:chExt cx="4749" cy="1920"/>
          </a:xfrm>
        </p:grpSpPr>
        <p:sp>
          <p:nvSpPr>
            <p:cNvPr id="185352" name="AutoShape 6"/>
            <p:cNvSpPr>
              <a:spLocks noChangeAspect="1" noChangeArrowheads="1" noTextEdit="1"/>
            </p:cNvSpPr>
            <p:nvPr/>
          </p:nvSpPr>
          <p:spPr bwMode="auto">
            <a:xfrm>
              <a:off x="300" y="708"/>
              <a:ext cx="4749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3" name="Freeform 7"/>
            <p:cNvSpPr>
              <a:spLocks/>
            </p:cNvSpPr>
            <p:nvPr/>
          </p:nvSpPr>
          <p:spPr bwMode="auto">
            <a:xfrm>
              <a:off x="1602" y="955"/>
              <a:ext cx="563" cy="364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3"/>
                <a:gd name="T160" fmla="*/ 0 h 364"/>
                <a:gd name="T161" fmla="*/ 563 w 563"/>
                <a:gd name="T162" fmla="*/ 364 h 36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4" name="Freeform 8"/>
            <p:cNvSpPr>
              <a:spLocks/>
            </p:cNvSpPr>
            <p:nvPr/>
          </p:nvSpPr>
          <p:spPr bwMode="auto">
            <a:xfrm>
              <a:off x="951" y="1290"/>
              <a:ext cx="562" cy="365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2"/>
                <a:gd name="T160" fmla="*/ 0 h 365"/>
                <a:gd name="T161" fmla="*/ 562 w 562"/>
                <a:gd name="T162" fmla="*/ 365 h 36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5" name="Rectangle 9"/>
            <p:cNvSpPr>
              <a:spLocks noChangeArrowheads="1"/>
            </p:cNvSpPr>
            <p:nvPr/>
          </p:nvSpPr>
          <p:spPr bwMode="auto">
            <a:xfrm flipH="1">
              <a:off x="1184" y="1385"/>
              <a:ext cx="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85356" name="Rectangle 10"/>
            <p:cNvSpPr>
              <a:spLocks noChangeArrowheads="1"/>
            </p:cNvSpPr>
            <p:nvPr/>
          </p:nvSpPr>
          <p:spPr bwMode="auto">
            <a:xfrm>
              <a:off x="1867" y="1057"/>
              <a:ext cx="7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85357" name="Freeform 11"/>
            <p:cNvSpPr>
              <a:spLocks/>
            </p:cNvSpPr>
            <p:nvPr/>
          </p:nvSpPr>
          <p:spPr bwMode="auto">
            <a:xfrm>
              <a:off x="1640" y="1582"/>
              <a:ext cx="565" cy="362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5"/>
                <a:gd name="T160" fmla="*/ 0 h 362"/>
                <a:gd name="T161" fmla="*/ 565 w 565"/>
                <a:gd name="T162" fmla="*/ 362 h 3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8" name="Rectangle 12"/>
            <p:cNvSpPr>
              <a:spLocks noChangeArrowheads="1"/>
            </p:cNvSpPr>
            <p:nvPr/>
          </p:nvSpPr>
          <p:spPr bwMode="auto">
            <a:xfrm>
              <a:off x="1896" y="1657"/>
              <a:ext cx="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85359" name="Rectangle 13"/>
            <p:cNvSpPr>
              <a:spLocks noChangeArrowheads="1"/>
            </p:cNvSpPr>
            <p:nvPr/>
          </p:nvSpPr>
          <p:spPr bwMode="auto">
            <a:xfrm>
              <a:off x="1963" y="1657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0" name="Freeform 14"/>
            <p:cNvSpPr>
              <a:spLocks/>
            </p:cNvSpPr>
            <p:nvPr/>
          </p:nvSpPr>
          <p:spPr bwMode="auto">
            <a:xfrm>
              <a:off x="443" y="1335"/>
              <a:ext cx="218" cy="215"/>
            </a:xfrm>
            <a:custGeom>
              <a:avLst/>
              <a:gdLst>
                <a:gd name="T0" fmla="*/ 99 w 218"/>
                <a:gd name="T1" fmla="*/ 0 h 215"/>
                <a:gd name="T2" fmla="*/ 78 w 218"/>
                <a:gd name="T3" fmla="*/ 6 h 215"/>
                <a:gd name="T4" fmla="*/ 56 w 218"/>
                <a:gd name="T5" fmla="*/ 14 h 215"/>
                <a:gd name="T6" fmla="*/ 40 w 218"/>
                <a:gd name="T7" fmla="*/ 25 h 215"/>
                <a:gd name="T8" fmla="*/ 24 w 218"/>
                <a:gd name="T9" fmla="*/ 41 h 215"/>
                <a:gd name="T10" fmla="*/ 13 w 218"/>
                <a:gd name="T11" fmla="*/ 57 h 215"/>
                <a:gd name="T12" fmla="*/ 5 w 218"/>
                <a:gd name="T13" fmla="*/ 76 h 215"/>
                <a:gd name="T14" fmla="*/ 0 w 218"/>
                <a:gd name="T15" fmla="*/ 97 h 215"/>
                <a:gd name="T16" fmla="*/ 0 w 218"/>
                <a:gd name="T17" fmla="*/ 118 h 215"/>
                <a:gd name="T18" fmla="*/ 5 w 218"/>
                <a:gd name="T19" fmla="*/ 140 h 215"/>
                <a:gd name="T20" fmla="*/ 13 w 218"/>
                <a:gd name="T21" fmla="*/ 159 h 215"/>
                <a:gd name="T22" fmla="*/ 24 w 218"/>
                <a:gd name="T23" fmla="*/ 175 h 215"/>
                <a:gd name="T24" fmla="*/ 40 w 218"/>
                <a:gd name="T25" fmla="*/ 191 h 215"/>
                <a:gd name="T26" fmla="*/ 56 w 218"/>
                <a:gd name="T27" fmla="*/ 202 h 215"/>
                <a:gd name="T28" fmla="*/ 78 w 218"/>
                <a:gd name="T29" fmla="*/ 210 h 215"/>
                <a:gd name="T30" fmla="*/ 99 w 218"/>
                <a:gd name="T31" fmla="*/ 215 h 215"/>
                <a:gd name="T32" fmla="*/ 121 w 218"/>
                <a:gd name="T33" fmla="*/ 215 h 215"/>
                <a:gd name="T34" fmla="*/ 142 w 218"/>
                <a:gd name="T35" fmla="*/ 210 h 215"/>
                <a:gd name="T36" fmla="*/ 161 w 218"/>
                <a:gd name="T37" fmla="*/ 202 h 215"/>
                <a:gd name="T38" fmla="*/ 177 w 218"/>
                <a:gd name="T39" fmla="*/ 191 h 215"/>
                <a:gd name="T40" fmla="*/ 193 w 218"/>
                <a:gd name="T41" fmla="*/ 175 h 215"/>
                <a:gd name="T42" fmla="*/ 204 w 218"/>
                <a:gd name="T43" fmla="*/ 159 h 215"/>
                <a:gd name="T44" fmla="*/ 212 w 218"/>
                <a:gd name="T45" fmla="*/ 140 h 215"/>
                <a:gd name="T46" fmla="*/ 218 w 218"/>
                <a:gd name="T47" fmla="*/ 118 h 215"/>
                <a:gd name="T48" fmla="*/ 218 w 218"/>
                <a:gd name="T49" fmla="*/ 97 h 215"/>
                <a:gd name="T50" fmla="*/ 212 w 218"/>
                <a:gd name="T51" fmla="*/ 76 h 215"/>
                <a:gd name="T52" fmla="*/ 204 w 218"/>
                <a:gd name="T53" fmla="*/ 57 h 215"/>
                <a:gd name="T54" fmla="*/ 193 w 218"/>
                <a:gd name="T55" fmla="*/ 41 h 215"/>
                <a:gd name="T56" fmla="*/ 177 w 218"/>
                <a:gd name="T57" fmla="*/ 25 h 215"/>
                <a:gd name="T58" fmla="*/ 161 w 218"/>
                <a:gd name="T59" fmla="*/ 14 h 215"/>
                <a:gd name="T60" fmla="*/ 142 w 218"/>
                <a:gd name="T61" fmla="*/ 6 h 215"/>
                <a:gd name="T62" fmla="*/ 121 w 218"/>
                <a:gd name="T63" fmla="*/ 0 h 2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5"/>
                <a:gd name="T98" fmla="*/ 218 w 218"/>
                <a:gd name="T99" fmla="*/ 215 h 21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5">
                  <a:moveTo>
                    <a:pt x="110" y="0"/>
                  </a:moveTo>
                  <a:lnTo>
                    <a:pt x="99" y="0"/>
                  </a:lnTo>
                  <a:lnTo>
                    <a:pt x="88" y="3"/>
                  </a:lnTo>
                  <a:lnTo>
                    <a:pt x="78" y="6"/>
                  </a:lnTo>
                  <a:lnTo>
                    <a:pt x="67" y="9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2" y="33"/>
                  </a:lnTo>
                  <a:lnTo>
                    <a:pt x="24" y="41"/>
                  </a:lnTo>
                  <a:lnTo>
                    <a:pt x="18" y="49"/>
                  </a:lnTo>
                  <a:lnTo>
                    <a:pt x="13" y="57"/>
                  </a:lnTo>
                  <a:lnTo>
                    <a:pt x="8" y="65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8" y="151"/>
                  </a:lnTo>
                  <a:lnTo>
                    <a:pt x="13" y="159"/>
                  </a:lnTo>
                  <a:lnTo>
                    <a:pt x="18" y="167"/>
                  </a:lnTo>
                  <a:lnTo>
                    <a:pt x="24" y="175"/>
                  </a:lnTo>
                  <a:lnTo>
                    <a:pt x="32" y="183"/>
                  </a:lnTo>
                  <a:lnTo>
                    <a:pt x="40" y="191"/>
                  </a:lnTo>
                  <a:lnTo>
                    <a:pt x="48" y="196"/>
                  </a:lnTo>
                  <a:lnTo>
                    <a:pt x="56" y="202"/>
                  </a:lnTo>
                  <a:lnTo>
                    <a:pt x="67" y="207"/>
                  </a:lnTo>
                  <a:lnTo>
                    <a:pt x="78" y="210"/>
                  </a:lnTo>
                  <a:lnTo>
                    <a:pt x="88" y="212"/>
                  </a:lnTo>
                  <a:lnTo>
                    <a:pt x="99" y="215"/>
                  </a:lnTo>
                  <a:lnTo>
                    <a:pt x="110" y="215"/>
                  </a:lnTo>
                  <a:lnTo>
                    <a:pt x="121" y="215"/>
                  </a:lnTo>
                  <a:lnTo>
                    <a:pt x="131" y="212"/>
                  </a:lnTo>
                  <a:lnTo>
                    <a:pt x="142" y="210"/>
                  </a:lnTo>
                  <a:lnTo>
                    <a:pt x="153" y="207"/>
                  </a:lnTo>
                  <a:lnTo>
                    <a:pt x="161" y="202"/>
                  </a:lnTo>
                  <a:lnTo>
                    <a:pt x="169" y="196"/>
                  </a:lnTo>
                  <a:lnTo>
                    <a:pt x="177" y="191"/>
                  </a:lnTo>
                  <a:lnTo>
                    <a:pt x="185" y="183"/>
                  </a:lnTo>
                  <a:lnTo>
                    <a:pt x="193" y="175"/>
                  </a:lnTo>
                  <a:lnTo>
                    <a:pt x="199" y="167"/>
                  </a:lnTo>
                  <a:lnTo>
                    <a:pt x="204" y="159"/>
                  </a:lnTo>
                  <a:lnTo>
                    <a:pt x="209" y="151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8" y="11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5" y="86"/>
                  </a:lnTo>
                  <a:lnTo>
                    <a:pt x="212" y="76"/>
                  </a:lnTo>
                  <a:lnTo>
                    <a:pt x="209" y="65"/>
                  </a:lnTo>
                  <a:lnTo>
                    <a:pt x="204" y="57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5" y="33"/>
                  </a:lnTo>
                  <a:lnTo>
                    <a:pt x="177" y="25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3" y="9"/>
                  </a:lnTo>
                  <a:lnTo>
                    <a:pt x="142" y="6"/>
                  </a:lnTo>
                  <a:lnTo>
                    <a:pt x="131" y="3"/>
                  </a:lnTo>
                  <a:lnTo>
                    <a:pt x="121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1" name="Rectangle 15"/>
            <p:cNvSpPr>
              <a:spLocks noChangeArrowheads="1"/>
            </p:cNvSpPr>
            <p:nvPr/>
          </p:nvSpPr>
          <p:spPr bwMode="auto">
            <a:xfrm>
              <a:off x="493" y="1378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185362" name="Rectangle 16"/>
            <p:cNvSpPr>
              <a:spLocks noChangeArrowheads="1"/>
            </p:cNvSpPr>
            <p:nvPr/>
          </p:nvSpPr>
          <p:spPr bwMode="auto">
            <a:xfrm>
              <a:off x="617" y="1360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3" name="Freeform 17"/>
            <p:cNvSpPr>
              <a:spLocks/>
            </p:cNvSpPr>
            <p:nvPr/>
          </p:nvSpPr>
          <p:spPr bwMode="auto">
            <a:xfrm>
              <a:off x="2584" y="1220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4" name="Rectangle 18"/>
            <p:cNvSpPr>
              <a:spLocks noChangeArrowheads="1"/>
            </p:cNvSpPr>
            <p:nvPr/>
          </p:nvSpPr>
          <p:spPr bwMode="auto">
            <a:xfrm>
              <a:off x="2641" y="1262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85365" name="Freeform 19"/>
            <p:cNvSpPr>
              <a:spLocks/>
            </p:cNvSpPr>
            <p:nvPr/>
          </p:nvSpPr>
          <p:spPr bwMode="auto">
            <a:xfrm>
              <a:off x="2579" y="1952"/>
              <a:ext cx="218" cy="212"/>
            </a:xfrm>
            <a:custGeom>
              <a:avLst/>
              <a:gdLst>
                <a:gd name="T0" fmla="*/ 97 w 218"/>
                <a:gd name="T1" fmla="*/ 0 h 212"/>
                <a:gd name="T2" fmla="*/ 75 w 218"/>
                <a:gd name="T3" fmla="*/ 6 h 212"/>
                <a:gd name="T4" fmla="*/ 56 w 218"/>
                <a:gd name="T5" fmla="*/ 14 h 212"/>
                <a:gd name="T6" fmla="*/ 40 w 218"/>
                <a:gd name="T7" fmla="*/ 24 h 212"/>
                <a:gd name="T8" fmla="*/ 24 w 218"/>
                <a:gd name="T9" fmla="*/ 38 h 212"/>
                <a:gd name="T10" fmla="*/ 13 w 218"/>
                <a:gd name="T11" fmla="*/ 54 h 212"/>
                <a:gd name="T12" fmla="*/ 5 w 218"/>
                <a:gd name="T13" fmla="*/ 73 h 212"/>
                <a:gd name="T14" fmla="*/ 0 w 218"/>
                <a:gd name="T15" fmla="*/ 94 h 212"/>
                <a:gd name="T16" fmla="*/ 0 w 218"/>
                <a:gd name="T17" fmla="*/ 116 h 212"/>
                <a:gd name="T18" fmla="*/ 5 w 218"/>
                <a:gd name="T19" fmla="*/ 137 h 212"/>
                <a:gd name="T20" fmla="*/ 13 w 218"/>
                <a:gd name="T21" fmla="*/ 156 h 212"/>
                <a:gd name="T22" fmla="*/ 24 w 218"/>
                <a:gd name="T23" fmla="*/ 172 h 212"/>
                <a:gd name="T24" fmla="*/ 40 w 218"/>
                <a:gd name="T25" fmla="*/ 188 h 212"/>
                <a:gd name="T26" fmla="*/ 56 w 218"/>
                <a:gd name="T27" fmla="*/ 199 h 212"/>
                <a:gd name="T28" fmla="*/ 75 w 218"/>
                <a:gd name="T29" fmla="*/ 207 h 212"/>
                <a:gd name="T30" fmla="*/ 97 w 218"/>
                <a:gd name="T31" fmla="*/ 212 h 212"/>
                <a:gd name="T32" fmla="*/ 118 w 218"/>
                <a:gd name="T33" fmla="*/ 212 h 212"/>
                <a:gd name="T34" fmla="*/ 140 w 218"/>
                <a:gd name="T35" fmla="*/ 207 h 212"/>
                <a:gd name="T36" fmla="*/ 161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4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3 h 212"/>
                <a:gd name="T52" fmla="*/ 204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1 w 218"/>
                <a:gd name="T59" fmla="*/ 14 h 212"/>
                <a:gd name="T60" fmla="*/ 140 w 218"/>
                <a:gd name="T61" fmla="*/ 6 h 212"/>
                <a:gd name="T62" fmla="*/ 118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08" y="0"/>
                  </a:moveTo>
                  <a:lnTo>
                    <a:pt x="97" y="0"/>
                  </a:lnTo>
                  <a:lnTo>
                    <a:pt x="86" y="3"/>
                  </a:lnTo>
                  <a:lnTo>
                    <a:pt x="75" y="6"/>
                  </a:lnTo>
                  <a:lnTo>
                    <a:pt x="65" y="8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4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3" y="54"/>
                  </a:lnTo>
                  <a:lnTo>
                    <a:pt x="8" y="65"/>
                  </a:lnTo>
                  <a:lnTo>
                    <a:pt x="5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5" y="137"/>
                  </a:lnTo>
                  <a:lnTo>
                    <a:pt x="8" y="148"/>
                  </a:lnTo>
                  <a:lnTo>
                    <a:pt x="13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2" y="180"/>
                  </a:lnTo>
                  <a:lnTo>
                    <a:pt x="40" y="188"/>
                  </a:lnTo>
                  <a:lnTo>
                    <a:pt x="48" y="193"/>
                  </a:lnTo>
                  <a:lnTo>
                    <a:pt x="56" y="199"/>
                  </a:lnTo>
                  <a:lnTo>
                    <a:pt x="65" y="204"/>
                  </a:lnTo>
                  <a:lnTo>
                    <a:pt x="75" y="207"/>
                  </a:lnTo>
                  <a:lnTo>
                    <a:pt x="86" y="209"/>
                  </a:lnTo>
                  <a:lnTo>
                    <a:pt x="97" y="212"/>
                  </a:lnTo>
                  <a:lnTo>
                    <a:pt x="108" y="212"/>
                  </a:lnTo>
                  <a:lnTo>
                    <a:pt x="118" y="212"/>
                  </a:lnTo>
                  <a:lnTo>
                    <a:pt x="129" y="209"/>
                  </a:lnTo>
                  <a:lnTo>
                    <a:pt x="140" y="207"/>
                  </a:lnTo>
                  <a:lnTo>
                    <a:pt x="151" y="204"/>
                  </a:lnTo>
                  <a:lnTo>
                    <a:pt x="161" y="199"/>
                  </a:lnTo>
                  <a:lnTo>
                    <a:pt x="169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4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4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1" y="8"/>
                  </a:lnTo>
                  <a:lnTo>
                    <a:pt x="140" y="6"/>
                  </a:lnTo>
                  <a:lnTo>
                    <a:pt x="129" y="3"/>
                  </a:lnTo>
                  <a:lnTo>
                    <a:pt x="11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6" name="Rectangle 20"/>
            <p:cNvSpPr>
              <a:spLocks noChangeArrowheads="1"/>
            </p:cNvSpPr>
            <p:nvPr/>
          </p:nvSpPr>
          <p:spPr bwMode="auto">
            <a:xfrm>
              <a:off x="2653" y="1983"/>
              <a:ext cx="6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85367" name="Line 21"/>
            <p:cNvSpPr>
              <a:spLocks noChangeShapeType="1"/>
            </p:cNvSpPr>
            <p:nvPr/>
          </p:nvSpPr>
          <p:spPr bwMode="auto">
            <a:xfrm>
              <a:off x="674" y="1448"/>
              <a:ext cx="28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8" name="Line 22"/>
            <p:cNvSpPr>
              <a:spLocks noChangeShapeType="1"/>
            </p:cNvSpPr>
            <p:nvPr/>
          </p:nvSpPr>
          <p:spPr bwMode="auto">
            <a:xfrm>
              <a:off x="2165" y="1140"/>
              <a:ext cx="419" cy="1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9" name="Line 23"/>
            <p:cNvSpPr>
              <a:spLocks noChangeShapeType="1"/>
            </p:cNvSpPr>
            <p:nvPr/>
          </p:nvSpPr>
          <p:spPr bwMode="auto">
            <a:xfrm flipV="1">
              <a:off x="2192" y="1381"/>
              <a:ext cx="422" cy="3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0" name="Line 24"/>
            <p:cNvSpPr>
              <a:spLocks noChangeShapeType="1"/>
            </p:cNvSpPr>
            <p:nvPr/>
          </p:nvSpPr>
          <p:spPr bwMode="auto">
            <a:xfrm>
              <a:off x="2197" y="1821"/>
              <a:ext cx="387" cy="20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1" name="Line 25"/>
            <p:cNvSpPr>
              <a:spLocks noChangeShapeType="1"/>
            </p:cNvSpPr>
            <p:nvPr/>
          </p:nvSpPr>
          <p:spPr bwMode="auto">
            <a:xfrm flipV="1">
              <a:off x="1481" y="1228"/>
              <a:ext cx="183" cy="14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2" name="Line 26"/>
            <p:cNvSpPr>
              <a:spLocks noChangeShapeType="1"/>
            </p:cNvSpPr>
            <p:nvPr/>
          </p:nvSpPr>
          <p:spPr bwMode="auto">
            <a:xfrm flipV="1">
              <a:off x="2030" y="1309"/>
              <a:ext cx="1" cy="26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3" name="Line 27"/>
            <p:cNvSpPr>
              <a:spLocks noChangeShapeType="1"/>
            </p:cNvSpPr>
            <p:nvPr/>
          </p:nvSpPr>
          <p:spPr bwMode="auto">
            <a:xfrm>
              <a:off x="1497" y="1577"/>
              <a:ext cx="167" cy="10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4" name="Rectangle 28"/>
            <p:cNvSpPr>
              <a:spLocks noChangeArrowheads="1"/>
            </p:cNvSpPr>
            <p:nvPr/>
          </p:nvSpPr>
          <p:spPr bwMode="auto">
            <a:xfrm>
              <a:off x="3050" y="853"/>
              <a:ext cx="608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5" name="Rectangle 29"/>
            <p:cNvSpPr>
              <a:spLocks noChangeArrowheads="1"/>
            </p:cNvSpPr>
            <p:nvPr/>
          </p:nvSpPr>
          <p:spPr bwMode="auto">
            <a:xfrm>
              <a:off x="3131" y="896"/>
              <a:ext cx="53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legend</a:t>
              </a:r>
              <a:r>
                <a:rPr lang="en-US" sz="1700" b="1">
                  <a:solidFill>
                    <a:srgbClr val="000000"/>
                  </a:solidFill>
                  <a:latin typeface="Helvetica" pitchFamily="2" charset="0"/>
                </a:rPr>
                <a:t>:</a:t>
              </a:r>
              <a:endParaRPr lang="en-US">
                <a:latin typeface="Helvetica" pitchFamily="2" charset="0"/>
              </a:endParaRPr>
            </a:p>
          </p:txBody>
        </p:sp>
        <p:sp>
          <p:nvSpPr>
            <p:cNvPr id="185376" name="Rectangle 30"/>
            <p:cNvSpPr>
              <a:spLocks noChangeArrowheads="1"/>
            </p:cNvSpPr>
            <p:nvPr/>
          </p:nvSpPr>
          <p:spPr bwMode="auto">
            <a:xfrm>
              <a:off x="3548" y="898"/>
              <a:ext cx="3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77" name="Rectangle 31"/>
            <p:cNvSpPr>
              <a:spLocks noChangeArrowheads="1"/>
            </p:cNvSpPr>
            <p:nvPr/>
          </p:nvSpPr>
          <p:spPr bwMode="auto">
            <a:xfrm>
              <a:off x="4261" y="1432"/>
              <a:ext cx="731" cy="4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8" name="Rectangle 32"/>
            <p:cNvSpPr>
              <a:spLocks noChangeArrowheads="1"/>
            </p:cNvSpPr>
            <p:nvPr/>
          </p:nvSpPr>
          <p:spPr bwMode="auto">
            <a:xfrm>
              <a:off x="4341" y="1472"/>
              <a:ext cx="70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customer 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79" name="Rectangle 33"/>
            <p:cNvSpPr>
              <a:spLocks noChangeArrowheads="1"/>
            </p:cNvSpPr>
            <p:nvPr/>
          </p:nvSpPr>
          <p:spPr bwMode="auto">
            <a:xfrm>
              <a:off x="4341" y="1630"/>
              <a:ext cx="6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network:</a:t>
              </a:r>
              <a:endParaRPr lang="en-US" sz="2000">
                <a:latin typeface="Helvetica" pitchFamily="2" charset="0"/>
              </a:endParaRPr>
            </a:p>
          </p:txBody>
        </p:sp>
        <p:sp>
          <p:nvSpPr>
            <p:cNvPr id="185380" name="Rectangle 34"/>
            <p:cNvSpPr>
              <a:spLocks noChangeArrowheads="1"/>
            </p:cNvSpPr>
            <p:nvPr/>
          </p:nvSpPr>
          <p:spPr bwMode="auto">
            <a:xfrm>
              <a:off x="4823" y="1630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1" name="Rectangle 35"/>
            <p:cNvSpPr>
              <a:spLocks noChangeArrowheads="1"/>
            </p:cNvSpPr>
            <p:nvPr/>
          </p:nvSpPr>
          <p:spPr bwMode="auto">
            <a:xfrm>
              <a:off x="4261" y="869"/>
              <a:ext cx="697" cy="4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2" name="Rectangle 36"/>
            <p:cNvSpPr>
              <a:spLocks noChangeArrowheads="1"/>
            </p:cNvSpPr>
            <p:nvPr/>
          </p:nvSpPr>
          <p:spPr bwMode="auto">
            <a:xfrm>
              <a:off x="4341" y="909"/>
              <a:ext cx="5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provider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3" name="Rectangle 37"/>
            <p:cNvSpPr>
              <a:spLocks noChangeArrowheads="1"/>
            </p:cNvSpPr>
            <p:nvPr/>
          </p:nvSpPr>
          <p:spPr bwMode="auto">
            <a:xfrm>
              <a:off x="4796" y="909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4" name="Rectangle 38"/>
            <p:cNvSpPr>
              <a:spLocks noChangeArrowheads="1"/>
            </p:cNvSpPr>
            <p:nvPr/>
          </p:nvSpPr>
          <p:spPr bwMode="auto">
            <a:xfrm>
              <a:off x="4341" y="1064"/>
              <a:ext cx="5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network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5" name="Rectangle 39"/>
            <p:cNvSpPr>
              <a:spLocks noChangeArrowheads="1"/>
            </p:cNvSpPr>
            <p:nvPr/>
          </p:nvSpPr>
          <p:spPr bwMode="auto">
            <a:xfrm>
              <a:off x="4785" y="1064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6" name="Freeform 40"/>
            <p:cNvSpPr>
              <a:spLocks/>
            </p:cNvSpPr>
            <p:nvPr/>
          </p:nvSpPr>
          <p:spPr bwMode="auto">
            <a:xfrm>
              <a:off x="3749" y="901"/>
              <a:ext cx="563" cy="362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3"/>
                <a:gd name="T163" fmla="*/ 0 h 362"/>
                <a:gd name="T164" fmla="*/ 563 w 563"/>
                <a:gd name="T165" fmla="*/ 362 h 3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7" name="Freeform 41"/>
            <p:cNvSpPr>
              <a:spLocks/>
            </p:cNvSpPr>
            <p:nvPr/>
          </p:nvSpPr>
          <p:spPr bwMode="auto">
            <a:xfrm>
              <a:off x="4064" y="1504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" name="Title 3">
            <a:extLst>
              <a:ext uri="{FF2B5EF4-FFF2-40B4-BE49-F238E27FC236}">
                <a16:creationId xmlns:a16="http://schemas.microsoft.com/office/drawing/2014/main" id="{83418B40-7F2E-2C4E-95FA-BF4A6820B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BGP Export Policy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958254-4B36-5B4D-B899-4CD83D866EED}"/>
              </a:ext>
            </a:extLst>
          </p:cNvPr>
          <p:cNvSpPr txBox="1"/>
          <p:nvPr/>
        </p:nvSpPr>
        <p:spPr>
          <a:xfrm>
            <a:off x="1019906" y="3468273"/>
            <a:ext cx="10900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Suppose an ISP only wants to route traffic to/from its customer networks (does not want to carry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transit traffic </a:t>
            </a:r>
            <a:r>
              <a:rPr lang="en-US" sz="2800" dirty="0">
                <a:latin typeface="Helvetica" pitchFamily="2" charset="0"/>
              </a:rPr>
              <a:t>between other ISPs)</a:t>
            </a:r>
          </a:p>
        </p:txBody>
      </p:sp>
      <p:pic>
        <p:nvPicPr>
          <p:cNvPr id="43" name="Picture 42" descr="Shape&#10;&#10;Description automatically generated with low confidence">
            <a:extLst>
              <a:ext uri="{FF2B5EF4-FFF2-40B4-BE49-F238E27FC236}">
                <a16:creationId xmlns:a16="http://schemas.microsoft.com/office/drawing/2014/main" id="{DE07F3DD-8D6F-3B4B-AA73-BF5526895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336" y="381347"/>
            <a:ext cx="1218996" cy="802637"/>
          </a:xfrm>
          <a:prstGeom prst="rect">
            <a:avLst/>
          </a:prstGeom>
        </p:spPr>
      </p:pic>
      <p:pic>
        <p:nvPicPr>
          <p:cNvPr id="44" name="Picture 43" descr="Shape&#10;&#10;Description automatically generated with medium confidence">
            <a:extLst>
              <a:ext uri="{FF2B5EF4-FFF2-40B4-BE49-F238E27FC236}">
                <a16:creationId xmlns:a16="http://schemas.microsoft.com/office/drawing/2014/main" id="{BBEEC914-CF5F-4B47-B801-EAF262B6D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823" y="352425"/>
            <a:ext cx="1036109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9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3"/>
          <p:cNvSpPr>
            <a:spLocks noChangeArrowheads="1"/>
          </p:cNvSpPr>
          <p:nvPr/>
        </p:nvSpPr>
        <p:spPr bwMode="auto">
          <a:xfrm>
            <a:off x="2705100" y="3581400"/>
            <a:ext cx="487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0" name="Rectangle 4"/>
          <p:cNvSpPr>
            <a:spLocks noChangeArrowheads="1"/>
          </p:cNvSpPr>
          <p:nvPr/>
        </p:nvSpPr>
        <p:spPr bwMode="auto">
          <a:xfrm>
            <a:off x="1034716" y="4513559"/>
            <a:ext cx="10900610" cy="223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Suppose C announces path Cy to x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Further, y announces a direct path (“y”) to x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Then x may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choose not to import </a:t>
            </a:r>
            <a:r>
              <a:rPr lang="en-US" sz="2800" dirty="0">
                <a:latin typeface="Helvetica" pitchFamily="2" charset="0"/>
              </a:rPr>
              <a:t>the path Cy to y since it has a peer path (“y”) towards y</a:t>
            </a:r>
            <a:endParaRPr lang="en-US" sz="3200" dirty="0">
              <a:latin typeface="Helvetica" pitchFamily="2" charset="0"/>
            </a:endParaRPr>
          </a:p>
        </p:txBody>
      </p:sp>
      <p:grpSp>
        <p:nvGrpSpPr>
          <p:cNvPr id="185351" name="Group 5"/>
          <p:cNvGrpSpPr>
            <a:grpSpLocks/>
          </p:cNvGrpSpPr>
          <p:nvPr/>
        </p:nvGrpSpPr>
        <p:grpSpPr bwMode="auto">
          <a:xfrm>
            <a:off x="1975998" y="1127534"/>
            <a:ext cx="7539038" cy="3048000"/>
            <a:chOff x="300" y="708"/>
            <a:chExt cx="4749" cy="1920"/>
          </a:xfrm>
        </p:grpSpPr>
        <p:sp>
          <p:nvSpPr>
            <p:cNvPr id="185352" name="AutoShape 6"/>
            <p:cNvSpPr>
              <a:spLocks noChangeAspect="1" noChangeArrowheads="1" noTextEdit="1"/>
            </p:cNvSpPr>
            <p:nvPr/>
          </p:nvSpPr>
          <p:spPr bwMode="auto">
            <a:xfrm>
              <a:off x="300" y="708"/>
              <a:ext cx="4749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3" name="Freeform 7"/>
            <p:cNvSpPr>
              <a:spLocks/>
            </p:cNvSpPr>
            <p:nvPr/>
          </p:nvSpPr>
          <p:spPr bwMode="auto">
            <a:xfrm>
              <a:off x="1602" y="955"/>
              <a:ext cx="563" cy="364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3"/>
                <a:gd name="T160" fmla="*/ 0 h 364"/>
                <a:gd name="T161" fmla="*/ 563 w 563"/>
                <a:gd name="T162" fmla="*/ 364 h 36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4" name="Freeform 8"/>
            <p:cNvSpPr>
              <a:spLocks/>
            </p:cNvSpPr>
            <p:nvPr/>
          </p:nvSpPr>
          <p:spPr bwMode="auto">
            <a:xfrm>
              <a:off x="951" y="1290"/>
              <a:ext cx="562" cy="365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2"/>
                <a:gd name="T160" fmla="*/ 0 h 365"/>
                <a:gd name="T161" fmla="*/ 562 w 562"/>
                <a:gd name="T162" fmla="*/ 365 h 36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5" name="Rectangle 9"/>
            <p:cNvSpPr>
              <a:spLocks noChangeArrowheads="1"/>
            </p:cNvSpPr>
            <p:nvPr/>
          </p:nvSpPr>
          <p:spPr bwMode="auto">
            <a:xfrm flipH="1">
              <a:off x="1184" y="1385"/>
              <a:ext cx="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85356" name="Rectangle 10"/>
            <p:cNvSpPr>
              <a:spLocks noChangeArrowheads="1"/>
            </p:cNvSpPr>
            <p:nvPr/>
          </p:nvSpPr>
          <p:spPr bwMode="auto">
            <a:xfrm>
              <a:off x="1867" y="1057"/>
              <a:ext cx="7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85357" name="Freeform 11"/>
            <p:cNvSpPr>
              <a:spLocks/>
            </p:cNvSpPr>
            <p:nvPr/>
          </p:nvSpPr>
          <p:spPr bwMode="auto">
            <a:xfrm>
              <a:off x="1640" y="1582"/>
              <a:ext cx="565" cy="362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5"/>
                <a:gd name="T160" fmla="*/ 0 h 362"/>
                <a:gd name="T161" fmla="*/ 565 w 565"/>
                <a:gd name="T162" fmla="*/ 362 h 3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8" name="Rectangle 12"/>
            <p:cNvSpPr>
              <a:spLocks noChangeArrowheads="1"/>
            </p:cNvSpPr>
            <p:nvPr/>
          </p:nvSpPr>
          <p:spPr bwMode="auto">
            <a:xfrm>
              <a:off x="1896" y="1657"/>
              <a:ext cx="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85359" name="Rectangle 13"/>
            <p:cNvSpPr>
              <a:spLocks noChangeArrowheads="1"/>
            </p:cNvSpPr>
            <p:nvPr/>
          </p:nvSpPr>
          <p:spPr bwMode="auto">
            <a:xfrm>
              <a:off x="1963" y="1657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0" name="Freeform 14"/>
            <p:cNvSpPr>
              <a:spLocks/>
            </p:cNvSpPr>
            <p:nvPr/>
          </p:nvSpPr>
          <p:spPr bwMode="auto">
            <a:xfrm>
              <a:off x="443" y="1335"/>
              <a:ext cx="218" cy="215"/>
            </a:xfrm>
            <a:custGeom>
              <a:avLst/>
              <a:gdLst>
                <a:gd name="T0" fmla="*/ 99 w 218"/>
                <a:gd name="T1" fmla="*/ 0 h 215"/>
                <a:gd name="T2" fmla="*/ 78 w 218"/>
                <a:gd name="T3" fmla="*/ 6 h 215"/>
                <a:gd name="T4" fmla="*/ 56 w 218"/>
                <a:gd name="T5" fmla="*/ 14 h 215"/>
                <a:gd name="T6" fmla="*/ 40 w 218"/>
                <a:gd name="T7" fmla="*/ 25 h 215"/>
                <a:gd name="T8" fmla="*/ 24 w 218"/>
                <a:gd name="T9" fmla="*/ 41 h 215"/>
                <a:gd name="T10" fmla="*/ 13 w 218"/>
                <a:gd name="T11" fmla="*/ 57 h 215"/>
                <a:gd name="T12" fmla="*/ 5 w 218"/>
                <a:gd name="T13" fmla="*/ 76 h 215"/>
                <a:gd name="T14" fmla="*/ 0 w 218"/>
                <a:gd name="T15" fmla="*/ 97 h 215"/>
                <a:gd name="T16" fmla="*/ 0 w 218"/>
                <a:gd name="T17" fmla="*/ 118 h 215"/>
                <a:gd name="T18" fmla="*/ 5 w 218"/>
                <a:gd name="T19" fmla="*/ 140 h 215"/>
                <a:gd name="T20" fmla="*/ 13 w 218"/>
                <a:gd name="T21" fmla="*/ 159 h 215"/>
                <a:gd name="T22" fmla="*/ 24 w 218"/>
                <a:gd name="T23" fmla="*/ 175 h 215"/>
                <a:gd name="T24" fmla="*/ 40 w 218"/>
                <a:gd name="T25" fmla="*/ 191 h 215"/>
                <a:gd name="T26" fmla="*/ 56 w 218"/>
                <a:gd name="T27" fmla="*/ 202 h 215"/>
                <a:gd name="T28" fmla="*/ 78 w 218"/>
                <a:gd name="T29" fmla="*/ 210 h 215"/>
                <a:gd name="T30" fmla="*/ 99 w 218"/>
                <a:gd name="T31" fmla="*/ 215 h 215"/>
                <a:gd name="T32" fmla="*/ 121 w 218"/>
                <a:gd name="T33" fmla="*/ 215 h 215"/>
                <a:gd name="T34" fmla="*/ 142 w 218"/>
                <a:gd name="T35" fmla="*/ 210 h 215"/>
                <a:gd name="T36" fmla="*/ 161 w 218"/>
                <a:gd name="T37" fmla="*/ 202 h 215"/>
                <a:gd name="T38" fmla="*/ 177 w 218"/>
                <a:gd name="T39" fmla="*/ 191 h 215"/>
                <a:gd name="T40" fmla="*/ 193 w 218"/>
                <a:gd name="T41" fmla="*/ 175 h 215"/>
                <a:gd name="T42" fmla="*/ 204 w 218"/>
                <a:gd name="T43" fmla="*/ 159 h 215"/>
                <a:gd name="T44" fmla="*/ 212 w 218"/>
                <a:gd name="T45" fmla="*/ 140 h 215"/>
                <a:gd name="T46" fmla="*/ 218 w 218"/>
                <a:gd name="T47" fmla="*/ 118 h 215"/>
                <a:gd name="T48" fmla="*/ 218 w 218"/>
                <a:gd name="T49" fmla="*/ 97 h 215"/>
                <a:gd name="T50" fmla="*/ 212 w 218"/>
                <a:gd name="T51" fmla="*/ 76 h 215"/>
                <a:gd name="T52" fmla="*/ 204 w 218"/>
                <a:gd name="T53" fmla="*/ 57 h 215"/>
                <a:gd name="T54" fmla="*/ 193 w 218"/>
                <a:gd name="T55" fmla="*/ 41 h 215"/>
                <a:gd name="T56" fmla="*/ 177 w 218"/>
                <a:gd name="T57" fmla="*/ 25 h 215"/>
                <a:gd name="T58" fmla="*/ 161 w 218"/>
                <a:gd name="T59" fmla="*/ 14 h 215"/>
                <a:gd name="T60" fmla="*/ 142 w 218"/>
                <a:gd name="T61" fmla="*/ 6 h 215"/>
                <a:gd name="T62" fmla="*/ 121 w 218"/>
                <a:gd name="T63" fmla="*/ 0 h 2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5"/>
                <a:gd name="T98" fmla="*/ 218 w 218"/>
                <a:gd name="T99" fmla="*/ 215 h 21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5">
                  <a:moveTo>
                    <a:pt x="110" y="0"/>
                  </a:moveTo>
                  <a:lnTo>
                    <a:pt x="99" y="0"/>
                  </a:lnTo>
                  <a:lnTo>
                    <a:pt x="88" y="3"/>
                  </a:lnTo>
                  <a:lnTo>
                    <a:pt x="78" y="6"/>
                  </a:lnTo>
                  <a:lnTo>
                    <a:pt x="67" y="9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2" y="33"/>
                  </a:lnTo>
                  <a:lnTo>
                    <a:pt x="24" y="41"/>
                  </a:lnTo>
                  <a:lnTo>
                    <a:pt x="18" y="49"/>
                  </a:lnTo>
                  <a:lnTo>
                    <a:pt x="13" y="57"/>
                  </a:lnTo>
                  <a:lnTo>
                    <a:pt x="8" y="65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8" y="151"/>
                  </a:lnTo>
                  <a:lnTo>
                    <a:pt x="13" y="159"/>
                  </a:lnTo>
                  <a:lnTo>
                    <a:pt x="18" y="167"/>
                  </a:lnTo>
                  <a:lnTo>
                    <a:pt x="24" y="175"/>
                  </a:lnTo>
                  <a:lnTo>
                    <a:pt x="32" y="183"/>
                  </a:lnTo>
                  <a:lnTo>
                    <a:pt x="40" y="191"/>
                  </a:lnTo>
                  <a:lnTo>
                    <a:pt x="48" y="196"/>
                  </a:lnTo>
                  <a:lnTo>
                    <a:pt x="56" y="202"/>
                  </a:lnTo>
                  <a:lnTo>
                    <a:pt x="67" y="207"/>
                  </a:lnTo>
                  <a:lnTo>
                    <a:pt x="78" y="210"/>
                  </a:lnTo>
                  <a:lnTo>
                    <a:pt x="88" y="212"/>
                  </a:lnTo>
                  <a:lnTo>
                    <a:pt x="99" y="215"/>
                  </a:lnTo>
                  <a:lnTo>
                    <a:pt x="110" y="215"/>
                  </a:lnTo>
                  <a:lnTo>
                    <a:pt x="121" y="215"/>
                  </a:lnTo>
                  <a:lnTo>
                    <a:pt x="131" y="212"/>
                  </a:lnTo>
                  <a:lnTo>
                    <a:pt x="142" y="210"/>
                  </a:lnTo>
                  <a:lnTo>
                    <a:pt x="153" y="207"/>
                  </a:lnTo>
                  <a:lnTo>
                    <a:pt x="161" y="202"/>
                  </a:lnTo>
                  <a:lnTo>
                    <a:pt x="169" y="196"/>
                  </a:lnTo>
                  <a:lnTo>
                    <a:pt x="177" y="191"/>
                  </a:lnTo>
                  <a:lnTo>
                    <a:pt x="185" y="183"/>
                  </a:lnTo>
                  <a:lnTo>
                    <a:pt x="193" y="175"/>
                  </a:lnTo>
                  <a:lnTo>
                    <a:pt x="199" y="167"/>
                  </a:lnTo>
                  <a:lnTo>
                    <a:pt x="204" y="159"/>
                  </a:lnTo>
                  <a:lnTo>
                    <a:pt x="209" y="151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8" y="11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5" y="86"/>
                  </a:lnTo>
                  <a:lnTo>
                    <a:pt x="212" y="76"/>
                  </a:lnTo>
                  <a:lnTo>
                    <a:pt x="209" y="65"/>
                  </a:lnTo>
                  <a:lnTo>
                    <a:pt x="204" y="57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5" y="33"/>
                  </a:lnTo>
                  <a:lnTo>
                    <a:pt x="177" y="25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3" y="9"/>
                  </a:lnTo>
                  <a:lnTo>
                    <a:pt x="142" y="6"/>
                  </a:lnTo>
                  <a:lnTo>
                    <a:pt x="131" y="3"/>
                  </a:lnTo>
                  <a:lnTo>
                    <a:pt x="121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1" name="Rectangle 15"/>
            <p:cNvSpPr>
              <a:spLocks noChangeArrowheads="1"/>
            </p:cNvSpPr>
            <p:nvPr/>
          </p:nvSpPr>
          <p:spPr bwMode="auto">
            <a:xfrm>
              <a:off x="493" y="1378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185362" name="Rectangle 16"/>
            <p:cNvSpPr>
              <a:spLocks noChangeArrowheads="1"/>
            </p:cNvSpPr>
            <p:nvPr/>
          </p:nvSpPr>
          <p:spPr bwMode="auto">
            <a:xfrm>
              <a:off x="617" y="1360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3" name="Freeform 17"/>
            <p:cNvSpPr>
              <a:spLocks/>
            </p:cNvSpPr>
            <p:nvPr/>
          </p:nvSpPr>
          <p:spPr bwMode="auto">
            <a:xfrm>
              <a:off x="2584" y="1220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4" name="Rectangle 18"/>
            <p:cNvSpPr>
              <a:spLocks noChangeArrowheads="1"/>
            </p:cNvSpPr>
            <p:nvPr/>
          </p:nvSpPr>
          <p:spPr bwMode="auto">
            <a:xfrm>
              <a:off x="2641" y="1262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85365" name="Freeform 19"/>
            <p:cNvSpPr>
              <a:spLocks/>
            </p:cNvSpPr>
            <p:nvPr/>
          </p:nvSpPr>
          <p:spPr bwMode="auto">
            <a:xfrm>
              <a:off x="2579" y="1952"/>
              <a:ext cx="218" cy="212"/>
            </a:xfrm>
            <a:custGeom>
              <a:avLst/>
              <a:gdLst>
                <a:gd name="T0" fmla="*/ 97 w 218"/>
                <a:gd name="T1" fmla="*/ 0 h 212"/>
                <a:gd name="T2" fmla="*/ 75 w 218"/>
                <a:gd name="T3" fmla="*/ 6 h 212"/>
                <a:gd name="T4" fmla="*/ 56 w 218"/>
                <a:gd name="T5" fmla="*/ 14 h 212"/>
                <a:gd name="T6" fmla="*/ 40 w 218"/>
                <a:gd name="T7" fmla="*/ 24 h 212"/>
                <a:gd name="T8" fmla="*/ 24 w 218"/>
                <a:gd name="T9" fmla="*/ 38 h 212"/>
                <a:gd name="T10" fmla="*/ 13 w 218"/>
                <a:gd name="T11" fmla="*/ 54 h 212"/>
                <a:gd name="T12" fmla="*/ 5 w 218"/>
                <a:gd name="T13" fmla="*/ 73 h 212"/>
                <a:gd name="T14" fmla="*/ 0 w 218"/>
                <a:gd name="T15" fmla="*/ 94 h 212"/>
                <a:gd name="T16" fmla="*/ 0 w 218"/>
                <a:gd name="T17" fmla="*/ 116 h 212"/>
                <a:gd name="T18" fmla="*/ 5 w 218"/>
                <a:gd name="T19" fmla="*/ 137 h 212"/>
                <a:gd name="T20" fmla="*/ 13 w 218"/>
                <a:gd name="T21" fmla="*/ 156 h 212"/>
                <a:gd name="T22" fmla="*/ 24 w 218"/>
                <a:gd name="T23" fmla="*/ 172 h 212"/>
                <a:gd name="T24" fmla="*/ 40 w 218"/>
                <a:gd name="T25" fmla="*/ 188 h 212"/>
                <a:gd name="T26" fmla="*/ 56 w 218"/>
                <a:gd name="T27" fmla="*/ 199 h 212"/>
                <a:gd name="T28" fmla="*/ 75 w 218"/>
                <a:gd name="T29" fmla="*/ 207 h 212"/>
                <a:gd name="T30" fmla="*/ 97 w 218"/>
                <a:gd name="T31" fmla="*/ 212 h 212"/>
                <a:gd name="T32" fmla="*/ 118 w 218"/>
                <a:gd name="T33" fmla="*/ 212 h 212"/>
                <a:gd name="T34" fmla="*/ 140 w 218"/>
                <a:gd name="T35" fmla="*/ 207 h 212"/>
                <a:gd name="T36" fmla="*/ 161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4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3 h 212"/>
                <a:gd name="T52" fmla="*/ 204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1 w 218"/>
                <a:gd name="T59" fmla="*/ 14 h 212"/>
                <a:gd name="T60" fmla="*/ 140 w 218"/>
                <a:gd name="T61" fmla="*/ 6 h 212"/>
                <a:gd name="T62" fmla="*/ 118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08" y="0"/>
                  </a:moveTo>
                  <a:lnTo>
                    <a:pt x="97" y="0"/>
                  </a:lnTo>
                  <a:lnTo>
                    <a:pt x="86" y="3"/>
                  </a:lnTo>
                  <a:lnTo>
                    <a:pt x="75" y="6"/>
                  </a:lnTo>
                  <a:lnTo>
                    <a:pt x="65" y="8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4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3" y="54"/>
                  </a:lnTo>
                  <a:lnTo>
                    <a:pt x="8" y="65"/>
                  </a:lnTo>
                  <a:lnTo>
                    <a:pt x="5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5" y="137"/>
                  </a:lnTo>
                  <a:lnTo>
                    <a:pt x="8" y="148"/>
                  </a:lnTo>
                  <a:lnTo>
                    <a:pt x="13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2" y="180"/>
                  </a:lnTo>
                  <a:lnTo>
                    <a:pt x="40" y="188"/>
                  </a:lnTo>
                  <a:lnTo>
                    <a:pt x="48" y="193"/>
                  </a:lnTo>
                  <a:lnTo>
                    <a:pt x="56" y="199"/>
                  </a:lnTo>
                  <a:lnTo>
                    <a:pt x="65" y="204"/>
                  </a:lnTo>
                  <a:lnTo>
                    <a:pt x="75" y="207"/>
                  </a:lnTo>
                  <a:lnTo>
                    <a:pt x="86" y="209"/>
                  </a:lnTo>
                  <a:lnTo>
                    <a:pt x="97" y="212"/>
                  </a:lnTo>
                  <a:lnTo>
                    <a:pt x="108" y="212"/>
                  </a:lnTo>
                  <a:lnTo>
                    <a:pt x="118" y="212"/>
                  </a:lnTo>
                  <a:lnTo>
                    <a:pt x="129" y="209"/>
                  </a:lnTo>
                  <a:lnTo>
                    <a:pt x="140" y="207"/>
                  </a:lnTo>
                  <a:lnTo>
                    <a:pt x="151" y="204"/>
                  </a:lnTo>
                  <a:lnTo>
                    <a:pt x="161" y="199"/>
                  </a:lnTo>
                  <a:lnTo>
                    <a:pt x="169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4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4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1" y="8"/>
                  </a:lnTo>
                  <a:lnTo>
                    <a:pt x="140" y="6"/>
                  </a:lnTo>
                  <a:lnTo>
                    <a:pt x="129" y="3"/>
                  </a:lnTo>
                  <a:lnTo>
                    <a:pt x="11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6" name="Rectangle 20"/>
            <p:cNvSpPr>
              <a:spLocks noChangeArrowheads="1"/>
            </p:cNvSpPr>
            <p:nvPr/>
          </p:nvSpPr>
          <p:spPr bwMode="auto">
            <a:xfrm>
              <a:off x="2653" y="1983"/>
              <a:ext cx="6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85367" name="Line 21"/>
            <p:cNvSpPr>
              <a:spLocks noChangeShapeType="1"/>
            </p:cNvSpPr>
            <p:nvPr/>
          </p:nvSpPr>
          <p:spPr bwMode="auto">
            <a:xfrm>
              <a:off x="674" y="1448"/>
              <a:ext cx="28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8" name="Line 22"/>
            <p:cNvSpPr>
              <a:spLocks noChangeShapeType="1"/>
            </p:cNvSpPr>
            <p:nvPr/>
          </p:nvSpPr>
          <p:spPr bwMode="auto">
            <a:xfrm>
              <a:off x="2165" y="1140"/>
              <a:ext cx="419" cy="1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9" name="Line 23"/>
            <p:cNvSpPr>
              <a:spLocks noChangeShapeType="1"/>
            </p:cNvSpPr>
            <p:nvPr/>
          </p:nvSpPr>
          <p:spPr bwMode="auto">
            <a:xfrm flipV="1">
              <a:off x="2192" y="1381"/>
              <a:ext cx="422" cy="3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0" name="Line 24"/>
            <p:cNvSpPr>
              <a:spLocks noChangeShapeType="1"/>
            </p:cNvSpPr>
            <p:nvPr/>
          </p:nvSpPr>
          <p:spPr bwMode="auto">
            <a:xfrm>
              <a:off x="2197" y="1821"/>
              <a:ext cx="387" cy="20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1" name="Line 25"/>
            <p:cNvSpPr>
              <a:spLocks noChangeShapeType="1"/>
            </p:cNvSpPr>
            <p:nvPr/>
          </p:nvSpPr>
          <p:spPr bwMode="auto">
            <a:xfrm flipV="1">
              <a:off x="1481" y="1228"/>
              <a:ext cx="183" cy="14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2" name="Line 26"/>
            <p:cNvSpPr>
              <a:spLocks noChangeShapeType="1"/>
            </p:cNvSpPr>
            <p:nvPr/>
          </p:nvSpPr>
          <p:spPr bwMode="auto">
            <a:xfrm flipV="1">
              <a:off x="2030" y="1309"/>
              <a:ext cx="1" cy="26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3" name="Line 27"/>
            <p:cNvSpPr>
              <a:spLocks noChangeShapeType="1"/>
            </p:cNvSpPr>
            <p:nvPr/>
          </p:nvSpPr>
          <p:spPr bwMode="auto">
            <a:xfrm>
              <a:off x="1497" y="1577"/>
              <a:ext cx="167" cy="10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4" name="Rectangle 28"/>
            <p:cNvSpPr>
              <a:spLocks noChangeArrowheads="1"/>
            </p:cNvSpPr>
            <p:nvPr/>
          </p:nvSpPr>
          <p:spPr bwMode="auto">
            <a:xfrm>
              <a:off x="3050" y="853"/>
              <a:ext cx="608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5" name="Rectangle 29"/>
            <p:cNvSpPr>
              <a:spLocks noChangeArrowheads="1"/>
            </p:cNvSpPr>
            <p:nvPr/>
          </p:nvSpPr>
          <p:spPr bwMode="auto">
            <a:xfrm>
              <a:off x="3131" y="896"/>
              <a:ext cx="53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legend</a:t>
              </a:r>
              <a:r>
                <a:rPr lang="en-US" sz="1700" b="1">
                  <a:solidFill>
                    <a:srgbClr val="000000"/>
                  </a:solidFill>
                  <a:latin typeface="Helvetica" pitchFamily="2" charset="0"/>
                </a:rPr>
                <a:t>:</a:t>
              </a:r>
              <a:endParaRPr lang="en-US">
                <a:latin typeface="Helvetica" pitchFamily="2" charset="0"/>
              </a:endParaRPr>
            </a:p>
          </p:txBody>
        </p:sp>
        <p:sp>
          <p:nvSpPr>
            <p:cNvPr id="185376" name="Rectangle 30"/>
            <p:cNvSpPr>
              <a:spLocks noChangeArrowheads="1"/>
            </p:cNvSpPr>
            <p:nvPr/>
          </p:nvSpPr>
          <p:spPr bwMode="auto">
            <a:xfrm>
              <a:off x="3548" y="898"/>
              <a:ext cx="3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77" name="Rectangle 31"/>
            <p:cNvSpPr>
              <a:spLocks noChangeArrowheads="1"/>
            </p:cNvSpPr>
            <p:nvPr/>
          </p:nvSpPr>
          <p:spPr bwMode="auto">
            <a:xfrm>
              <a:off x="4261" y="1432"/>
              <a:ext cx="731" cy="4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8" name="Rectangle 32"/>
            <p:cNvSpPr>
              <a:spLocks noChangeArrowheads="1"/>
            </p:cNvSpPr>
            <p:nvPr/>
          </p:nvSpPr>
          <p:spPr bwMode="auto">
            <a:xfrm>
              <a:off x="4341" y="1472"/>
              <a:ext cx="70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customer 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79" name="Rectangle 33"/>
            <p:cNvSpPr>
              <a:spLocks noChangeArrowheads="1"/>
            </p:cNvSpPr>
            <p:nvPr/>
          </p:nvSpPr>
          <p:spPr bwMode="auto">
            <a:xfrm>
              <a:off x="4341" y="1630"/>
              <a:ext cx="6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network:</a:t>
              </a:r>
              <a:endParaRPr lang="en-US" sz="2000">
                <a:latin typeface="Helvetica" pitchFamily="2" charset="0"/>
              </a:endParaRPr>
            </a:p>
          </p:txBody>
        </p:sp>
        <p:sp>
          <p:nvSpPr>
            <p:cNvPr id="185380" name="Rectangle 34"/>
            <p:cNvSpPr>
              <a:spLocks noChangeArrowheads="1"/>
            </p:cNvSpPr>
            <p:nvPr/>
          </p:nvSpPr>
          <p:spPr bwMode="auto">
            <a:xfrm>
              <a:off x="4823" y="1630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1" name="Rectangle 35"/>
            <p:cNvSpPr>
              <a:spLocks noChangeArrowheads="1"/>
            </p:cNvSpPr>
            <p:nvPr/>
          </p:nvSpPr>
          <p:spPr bwMode="auto">
            <a:xfrm>
              <a:off x="4261" y="869"/>
              <a:ext cx="697" cy="4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2" name="Rectangle 36"/>
            <p:cNvSpPr>
              <a:spLocks noChangeArrowheads="1"/>
            </p:cNvSpPr>
            <p:nvPr/>
          </p:nvSpPr>
          <p:spPr bwMode="auto">
            <a:xfrm>
              <a:off x="4341" y="909"/>
              <a:ext cx="5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provider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3" name="Rectangle 37"/>
            <p:cNvSpPr>
              <a:spLocks noChangeArrowheads="1"/>
            </p:cNvSpPr>
            <p:nvPr/>
          </p:nvSpPr>
          <p:spPr bwMode="auto">
            <a:xfrm>
              <a:off x="4796" y="909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4" name="Rectangle 38"/>
            <p:cNvSpPr>
              <a:spLocks noChangeArrowheads="1"/>
            </p:cNvSpPr>
            <p:nvPr/>
          </p:nvSpPr>
          <p:spPr bwMode="auto">
            <a:xfrm>
              <a:off x="4341" y="1064"/>
              <a:ext cx="5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network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5" name="Rectangle 39"/>
            <p:cNvSpPr>
              <a:spLocks noChangeArrowheads="1"/>
            </p:cNvSpPr>
            <p:nvPr/>
          </p:nvSpPr>
          <p:spPr bwMode="auto">
            <a:xfrm>
              <a:off x="4785" y="1064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6" name="Freeform 40"/>
            <p:cNvSpPr>
              <a:spLocks/>
            </p:cNvSpPr>
            <p:nvPr/>
          </p:nvSpPr>
          <p:spPr bwMode="auto">
            <a:xfrm>
              <a:off x="3749" y="901"/>
              <a:ext cx="563" cy="362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3"/>
                <a:gd name="T163" fmla="*/ 0 h 362"/>
                <a:gd name="T164" fmla="*/ 563 w 563"/>
                <a:gd name="T165" fmla="*/ 362 h 3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7" name="Freeform 41"/>
            <p:cNvSpPr>
              <a:spLocks/>
            </p:cNvSpPr>
            <p:nvPr/>
          </p:nvSpPr>
          <p:spPr bwMode="auto">
            <a:xfrm>
              <a:off x="4064" y="1504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" name="Title 3">
            <a:extLst>
              <a:ext uri="{FF2B5EF4-FFF2-40B4-BE49-F238E27FC236}">
                <a16:creationId xmlns:a16="http://schemas.microsoft.com/office/drawing/2014/main" id="{83418B40-7F2E-2C4E-95FA-BF4A6820B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BGP Import Policy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958254-4B36-5B4D-B899-4CD83D866EED}"/>
              </a:ext>
            </a:extLst>
          </p:cNvPr>
          <p:cNvSpPr txBox="1"/>
          <p:nvPr/>
        </p:nvSpPr>
        <p:spPr>
          <a:xfrm>
            <a:off x="1019906" y="3468273"/>
            <a:ext cx="10900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Suppose an ISP wants to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minimize costs</a:t>
            </a:r>
            <a:r>
              <a:rPr lang="en-US" sz="2800" dirty="0">
                <a:latin typeface="Helvetica" pitchFamily="2" charset="0"/>
              </a:rPr>
              <a:t> by avoiding routing through its providers when possible.</a:t>
            </a:r>
          </a:p>
        </p:txBody>
      </p:sp>
      <p:sp>
        <p:nvSpPr>
          <p:cNvPr id="43" name="Line 23">
            <a:extLst>
              <a:ext uri="{FF2B5EF4-FFF2-40B4-BE49-F238E27FC236}">
                <a16:creationId xmlns:a16="http://schemas.microsoft.com/office/drawing/2014/main" id="{D99E0A30-B0D4-7541-A9DC-78635C1D15D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59011" y="2280350"/>
            <a:ext cx="6349" cy="81644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4" name="Picture 43" descr="Shape&#10;&#10;Description automatically generated with low confidence">
            <a:extLst>
              <a:ext uri="{FF2B5EF4-FFF2-40B4-BE49-F238E27FC236}">
                <a16:creationId xmlns:a16="http://schemas.microsoft.com/office/drawing/2014/main" id="{497209EC-504A-1145-ACAB-70F36D930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336" y="381347"/>
            <a:ext cx="1218996" cy="80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6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7"/>
            <a:ext cx="10515600" cy="5057527"/>
          </a:xfrm>
        </p:spPr>
        <p:txBody>
          <a:bodyPr>
            <a:normAutofit/>
          </a:bodyPr>
          <a:lstStyle/>
          <a:p>
            <a:pPr marL="346075" indent="-346075">
              <a:defRPr/>
            </a:pPr>
            <a:r>
              <a:rPr lang="en-US" sz="3200" dirty="0"/>
              <a:t>When a r</a:t>
            </a:r>
            <a:r>
              <a:rPr lang="en-US" sz="3200" dirty="0">
                <a:cs typeface="+mn-cs"/>
              </a:rPr>
              <a:t>outer imports more than one route to a destination IP prefix, it selects route based on: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sz="3200" dirty="0">
                <a:solidFill>
                  <a:srgbClr val="C00000"/>
                </a:solidFill>
              </a:rPr>
              <a:t>local preference value</a:t>
            </a:r>
            <a:r>
              <a:rPr lang="en-US" sz="3200" dirty="0"/>
              <a:t> attribute (import policy decision -- set by network admin)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sz="3200" dirty="0"/>
              <a:t>shortest AS-PATH 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sz="3200" dirty="0"/>
              <a:t>closest NEXT-HOP router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sz="3200" dirty="0"/>
              <a:t>Several additional criteria: You can read up on the full, complex, list of criteria, e.g., at </a:t>
            </a:r>
            <a:r>
              <a:rPr lang="en-US" dirty="0">
                <a:hlinkClick r:id="rId2"/>
              </a:rPr>
              <a:t>https://www.cisco.com/c/en/us/support/docs/ip/border-gateway-protocol-bgp/13753-25.html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967DC7-A2C6-A940-BE1B-C2B193E5B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 BGP Route Selection</a:t>
            </a:r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19DB0FAB-AED0-324E-A288-EF03A4D72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714" y="253914"/>
            <a:ext cx="1678706" cy="110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4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9874BA01-054A-1241-969E-B76AE9373BB0}"/>
              </a:ext>
            </a:extLst>
          </p:cNvPr>
          <p:cNvSpPr/>
          <p:nvPr/>
        </p:nvSpPr>
        <p:spPr>
          <a:xfrm>
            <a:off x="8018585" y="1607645"/>
            <a:ext cx="3953021" cy="1407972"/>
          </a:xfrm>
          <a:prstGeom prst="cloud">
            <a:avLst/>
          </a:prstGeom>
          <a:noFill/>
          <a:ln w="5080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D20CA7-FCA6-FC48-B1C0-5BD573CE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route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657C9-BEC8-CE44-B37F-9A94BB565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10592" cy="4351338"/>
          </a:xfrm>
        </p:spPr>
        <p:txBody>
          <a:bodyPr/>
          <a:lstStyle/>
          <a:p>
            <a:r>
              <a:rPr lang="en-US" dirty="0"/>
              <a:t>Suppose AS A and B are connected to each other both in North America (NA) and in Europe (EU)</a:t>
            </a:r>
          </a:p>
          <a:p>
            <a:r>
              <a:rPr lang="en-US" dirty="0"/>
              <a:t>A source in NA wants to reach a destination in EU</a:t>
            </a:r>
          </a:p>
          <a:p>
            <a:r>
              <a:rPr lang="en-US" dirty="0"/>
              <a:t>There are two paths available</a:t>
            </a:r>
          </a:p>
          <a:p>
            <a:pPr lvl="1"/>
            <a:r>
              <a:rPr lang="en-US" i="1" dirty="0"/>
              <a:t>Assume </a:t>
            </a:r>
            <a:r>
              <a:rPr lang="en-US" dirty="0"/>
              <a:t>same local preference</a:t>
            </a:r>
          </a:p>
          <a:p>
            <a:pPr lvl="1"/>
            <a:r>
              <a:rPr lang="en-US" dirty="0"/>
              <a:t>Same AS path length</a:t>
            </a:r>
          </a:p>
          <a:p>
            <a:r>
              <a:rPr lang="en-US" dirty="0">
                <a:solidFill>
                  <a:srgbClr val="C00000"/>
                </a:solidFill>
              </a:rPr>
              <a:t>Closest next hop-router:</a:t>
            </a:r>
            <a:r>
              <a:rPr lang="en-US" dirty="0"/>
              <a:t> choose path via B1 rather than B2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95C8FB2B-D5C9-DB44-BE13-7E073AEA064C}"/>
              </a:ext>
            </a:extLst>
          </p:cNvPr>
          <p:cNvSpPr/>
          <p:nvPr/>
        </p:nvSpPr>
        <p:spPr>
          <a:xfrm>
            <a:off x="8018585" y="4645124"/>
            <a:ext cx="3953021" cy="1308296"/>
          </a:xfrm>
          <a:prstGeom prst="cloud">
            <a:avLst/>
          </a:prstGeom>
          <a:noFill/>
          <a:ln w="5080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9" descr="Router Clip Art">
            <a:extLst>
              <a:ext uri="{FF2B5EF4-FFF2-40B4-BE49-F238E27FC236}">
                <a16:creationId xmlns:a16="http://schemas.microsoft.com/office/drawing/2014/main" id="{3D12EEF9-C2E4-844E-8B77-22E5D136C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383" y="2487428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ADA0BDB7-FEA0-E643-992F-E59F2D119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981" y="2470795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9" descr="Router Clip Art">
            <a:extLst>
              <a:ext uri="{FF2B5EF4-FFF2-40B4-BE49-F238E27FC236}">
                <a16:creationId xmlns:a16="http://schemas.microsoft.com/office/drawing/2014/main" id="{66A31E64-29F0-D745-B41A-45EBA2C3C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999" y="4632858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9" descr="Router Clip Art">
            <a:extLst>
              <a:ext uri="{FF2B5EF4-FFF2-40B4-BE49-F238E27FC236}">
                <a16:creationId xmlns:a16="http://schemas.microsoft.com/office/drawing/2014/main" id="{F925B59A-9E6C-6C4A-B812-A8F1CCE70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0769" y="4628868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83A98A-81D2-6041-A4B9-3034496CB4A2}"/>
              </a:ext>
            </a:extLst>
          </p:cNvPr>
          <p:cNvCxnSpPr/>
          <p:nvPr/>
        </p:nvCxnSpPr>
        <p:spPr>
          <a:xfrm>
            <a:off x="10001925" y="1395110"/>
            <a:ext cx="0" cy="506437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EEB54B-1ADC-C34D-91B1-A9E51DCD718C}"/>
              </a:ext>
            </a:extLst>
          </p:cNvPr>
          <p:cNvSpPr txBox="1"/>
          <p:nvPr/>
        </p:nvSpPr>
        <p:spPr>
          <a:xfrm>
            <a:off x="7723163" y="2785403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AEFF0E-30C3-6045-BFAE-9E470B93F0A5}"/>
              </a:ext>
            </a:extLst>
          </p:cNvPr>
          <p:cNvSpPr txBox="1"/>
          <p:nvPr/>
        </p:nvSpPr>
        <p:spPr>
          <a:xfrm>
            <a:off x="7959423" y="4206062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B1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3F4D87-ADF3-1847-8244-B0082CD37581}"/>
              </a:ext>
            </a:extLst>
          </p:cNvPr>
          <p:cNvSpPr txBox="1"/>
          <p:nvPr/>
        </p:nvSpPr>
        <p:spPr>
          <a:xfrm>
            <a:off x="11521032" y="2854863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73F7E9-55D2-2B4B-8D51-20DD34701C28}"/>
              </a:ext>
            </a:extLst>
          </p:cNvPr>
          <p:cNvSpPr txBox="1"/>
          <p:nvPr/>
        </p:nvSpPr>
        <p:spPr>
          <a:xfrm>
            <a:off x="11586796" y="4206063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B2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3B6B79-7AC4-EA4C-9DFC-E9E89E9605E9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8680202" y="3032250"/>
            <a:ext cx="11616" cy="160060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19D4FCC-7945-FA42-85AE-E28B71CE2511}"/>
              </a:ext>
            </a:extLst>
          </p:cNvPr>
          <p:cNvCxnSpPr/>
          <p:nvPr/>
        </p:nvCxnSpPr>
        <p:spPr>
          <a:xfrm>
            <a:off x="11402955" y="3030066"/>
            <a:ext cx="11616" cy="160060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>
            <a:extLst>
              <a:ext uri="{FF2B5EF4-FFF2-40B4-BE49-F238E27FC236}">
                <a16:creationId xmlns:a16="http://schemas.microsoft.com/office/drawing/2014/main" id="{BFC89C76-E265-BD40-9531-073062B3E9B6}"/>
              </a:ext>
            </a:extLst>
          </p:cNvPr>
          <p:cNvSpPr/>
          <p:nvPr/>
        </p:nvSpPr>
        <p:spPr>
          <a:xfrm>
            <a:off x="8863715" y="2129749"/>
            <a:ext cx="2441871" cy="3109094"/>
          </a:xfrm>
          <a:custGeom>
            <a:avLst/>
            <a:gdLst>
              <a:gd name="connsiteX0" fmla="*/ 322488 w 2441871"/>
              <a:gd name="connsiteY0" fmla="*/ 3545058 h 3545058"/>
              <a:gd name="connsiteX1" fmla="*/ 111473 w 2441871"/>
              <a:gd name="connsiteY1" fmla="*/ 2982350 h 3545058"/>
              <a:gd name="connsiteX2" fmla="*/ 55202 w 2441871"/>
              <a:gd name="connsiteY2" fmla="*/ 998806 h 3545058"/>
              <a:gd name="connsiteX3" fmla="*/ 913331 w 2441871"/>
              <a:gd name="connsiteY3" fmla="*/ 506436 h 3545058"/>
              <a:gd name="connsiteX4" fmla="*/ 2249762 w 2441871"/>
              <a:gd name="connsiteY4" fmla="*/ 506436 h 3545058"/>
              <a:gd name="connsiteX5" fmla="*/ 2404507 w 2441871"/>
              <a:gd name="connsiteY5" fmla="*/ 0 h 3545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41871" h="3545058">
                <a:moveTo>
                  <a:pt x="322488" y="3545058"/>
                </a:moveTo>
                <a:cubicBezTo>
                  <a:pt x="239254" y="3475891"/>
                  <a:pt x="156021" y="3406725"/>
                  <a:pt x="111473" y="2982350"/>
                </a:cubicBezTo>
                <a:cubicBezTo>
                  <a:pt x="66925" y="2557975"/>
                  <a:pt x="-78441" y="1411458"/>
                  <a:pt x="55202" y="998806"/>
                </a:cubicBezTo>
                <a:cubicBezTo>
                  <a:pt x="188845" y="586154"/>
                  <a:pt x="547571" y="588498"/>
                  <a:pt x="913331" y="506436"/>
                </a:cubicBezTo>
                <a:cubicBezTo>
                  <a:pt x="1279091" y="424374"/>
                  <a:pt x="2001233" y="590842"/>
                  <a:pt x="2249762" y="506436"/>
                </a:cubicBezTo>
                <a:cubicBezTo>
                  <a:pt x="2498291" y="422030"/>
                  <a:pt x="2451399" y="211015"/>
                  <a:pt x="2404507" y="0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19938E9-0A93-3D45-A96C-6FB5F4812C14}"/>
              </a:ext>
            </a:extLst>
          </p:cNvPr>
          <p:cNvGrpSpPr/>
          <p:nvPr/>
        </p:nvGrpSpPr>
        <p:grpSpPr>
          <a:xfrm>
            <a:off x="8766346" y="5318306"/>
            <a:ext cx="1075076" cy="443807"/>
            <a:chOff x="8766346" y="5318306"/>
            <a:chExt cx="1075076" cy="4438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A46302B-56C0-FF43-882F-B1069E4863B6}"/>
                </a:ext>
              </a:extLst>
            </p:cNvPr>
            <p:cNvSpPr/>
            <p:nvPr/>
          </p:nvSpPr>
          <p:spPr>
            <a:xfrm>
              <a:off x="8766346" y="5318306"/>
              <a:ext cx="1075072" cy="443807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1780CD-CD63-C64E-AE38-D365602B65E4}"/>
                </a:ext>
              </a:extLst>
            </p:cNvPr>
            <p:cNvSpPr txBox="1"/>
            <p:nvPr/>
          </p:nvSpPr>
          <p:spPr>
            <a:xfrm>
              <a:off x="8789870" y="5375571"/>
              <a:ext cx="1051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err="1">
                  <a:latin typeface="Helvetica" pitchFamily="2" charset="0"/>
                </a:rPr>
                <a:t>Src</a:t>
              </a:r>
              <a:r>
                <a:rPr lang="en-US" dirty="0">
                  <a:latin typeface="Helvetica" pitchFamily="2" charset="0"/>
                </a:rPr>
                <a:t>-NA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14859B4-544B-7B41-A1F2-E3EE21AA1932}"/>
              </a:ext>
            </a:extLst>
          </p:cNvPr>
          <p:cNvGrpSpPr/>
          <p:nvPr/>
        </p:nvGrpSpPr>
        <p:grpSpPr>
          <a:xfrm>
            <a:off x="10783842" y="1742234"/>
            <a:ext cx="1075076" cy="443807"/>
            <a:chOff x="10783842" y="1742234"/>
            <a:chExt cx="1075076" cy="44380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29B2E1F-EF9F-0F4C-B6DD-D23E2F2E98F5}"/>
                </a:ext>
              </a:extLst>
            </p:cNvPr>
            <p:cNvSpPr/>
            <p:nvPr/>
          </p:nvSpPr>
          <p:spPr>
            <a:xfrm>
              <a:off x="10783842" y="1742234"/>
              <a:ext cx="1075072" cy="443807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9C54DD4-CDD6-D148-9183-5055DD0259C9}"/>
                </a:ext>
              </a:extLst>
            </p:cNvPr>
            <p:cNvSpPr txBox="1"/>
            <p:nvPr/>
          </p:nvSpPr>
          <p:spPr>
            <a:xfrm>
              <a:off x="10807366" y="1799499"/>
              <a:ext cx="1051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err="1">
                  <a:latin typeface="Helvetica" pitchFamily="2" charset="0"/>
                </a:rPr>
                <a:t>Dst</a:t>
              </a:r>
              <a:r>
                <a:rPr lang="en-US" dirty="0">
                  <a:latin typeface="Helvetica" pitchFamily="2" charset="0"/>
                </a:rPr>
                <a:t>-EU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B97E1F1-56DF-2844-9BEC-3F792F158AA4}"/>
              </a:ext>
            </a:extLst>
          </p:cNvPr>
          <p:cNvSpPr txBox="1"/>
          <p:nvPr/>
        </p:nvSpPr>
        <p:spPr>
          <a:xfrm>
            <a:off x="10072159" y="5990617"/>
            <a:ext cx="116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Helvetica" pitchFamily="2" charset="0"/>
              </a:rPr>
              <a:t>AS 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14D3C3-9B28-6947-8988-3361DD67EBB5}"/>
              </a:ext>
            </a:extLst>
          </p:cNvPr>
          <p:cNvSpPr txBox="1"/>
          <p:nvPr/>
        </p:nvSpPr>
        <p:spPr>
          <a:xfrm>
            <a:off x="10044838" y="3056695"/>
            <a:ext cx="116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Helvetica" pitchFamily="2" charset="0"/>
              </a:rPr>
              <a:t>AS 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C35ECD-8C87-9747-9DB4-63A20300F097}"/>
              </a:ext>
            </a:extLst>
          </p:cNvPr>
          <p:cNvSpPr txBox="1"/>
          <p:nvPr/>
        </p:nvSpPr>
        <p:spPr>
          <a:xfrm>
            <a:off x="9445031" y="1307358"/>
            <a:ext cx="766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NA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E72109-337D-D24F-BCAE-F8DB8CDD2D2E}"/>
              </a:ext>
            </a:extLst>
          </p:cNvPr>
          <p:cNvSpPr txBox="1"/>
          <p:nvPr/>
        </p:nvSpPr>
        <p:spPr>
          <a:xfrm>
            <a:off x="10086332" y="1303205"/>
            <a:ext cx="766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EU</a:t>
            </a:r>
          </a:p>
        </p:txBody>
      </p:sp>
      <p:pic>
        <p:nvPicPr>
          <p:cNvPr id="33" name="Picture 19" descr="Router Clip Art">
            <a:extLst>
              <a:ext uri="{FF2B5EF4-FFF2-40B4-BE49-F238E27FC236}">
                <a16:creationId xmlns:a16="http://schemas.microsoft.com/office/drawing/2014/main" id="{215DD1C3-A4AE-9943-8DE8-BDAD5C22C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617" y="4839993"/>
            <a:ext cx="5013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19" descr="Router Clip Art">
            <a:extLst>
              <a:ext uri="{FF2B5EF4-FFF2-40B4-BE49-F238E27FC236}">
                <a16:creationId xmlns:a16="http://schemas.microsoft.com/office/drawing/2014/main" id="{9795D3F0-FB0C-A843-A966-E5C000BAA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376" y="4769770"/>
            <a:ext cx="5013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Freeform 34">
            <a:extLst>
              <a:ext uri="{FF2B5EF4-FFF2-40B4-BE49-F238E27FC236}">
                <a16:creationId xmlns:a16="http://schemas.microsoft.com/office/drawing/2014/main" id="{846615B0-678D-8E40-9E53-70CFAC3D756B}"/>
              </a:ext>
            </a:extLst>
          </p:cNvPr>
          <p:cNvSpPr/>
          <p:nvPr/>
        </p:nvSpPr>
        <p:spPr>
          <a:xfrm>
            <a:off x="9288623" y="2124222"/>
            <a:ext cx="2450790" cy="3137095"/>
          </a:xfrm>
          <a:custGeom>
            <a:avLst/>
            <a:gdLst>
              <a:gd name="connsiteX0" fmla="*/ 24189 w 2450790"/>
              <a:gd name="connsiteY0" fmla="*/ 3137095 h 3137095"/>
              <a:gd name="connsiteX1" fmla="*/ 52325 w 2450790"/>
              <a:gd name="connsiteY1" fmla="*/ 2855741 h 3137095"/>
              <a:gd name="connsiteX2" fmla="*/ 488423 w 2450790"/>
              <a:gd name="connsiteY2" fmla="*/ 2588455 h 3137095"/>
              <a:gd name="connsiteX3" fmla="*/ 1487229 w 2450790"/>
              <a:gd name="connsiteY3" fmla="*/ 3066756 h 3137095"/>
              <a:gd name="connsiteX4" fmla="*/ 2401629 w 2450790"/>
              <a:gd name="connsiteY4" fmla="*/ 2504049 h 3137095"/>
              <a:gd name="connsiteX5" fmla="*/ 2317223 w 2450790"/>
              <a:gd name="connsiteY5" fmla="*/ 689316 h 3137095"/>
              <a:gd name="connsiteX6" fmla="*/ 2232817 w 2450790"/>
              <a:gd name="connsiteY6" fmla="*/ 0 h 313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790" h="3137095">
                <a:moveTo>
                  <a:pt x="24189" y="3137095"/>
                </a:moveTo>
                <a:cubicBezTo>
                  <a:pt x="-429" y="3042138"/>
                  <a:pt x="-25047" y="2947181"/>
                  <a:pt x="52325" y="2855741"/>
                </a:cubicBezTo>
                <a:cubicBezTo>
                  <a:pt x="129697" y="2764301"/>
                  <a:pt x="249272" y="2553286"/>
                  <a:pt x="488423" y="2588455"/>
                </a:cubicBezTo>
                <a:cubicBezTo>
                  <a:pt x="727574" y="2623624"/>
                  <a:pt x="1168361" y="3080824"/>
                  <a:pt x="1487229" y="3066756"/>
                </a:cubicBezTo>
                <a:cubicBezTo>
                  <a:pt x="1806097" y="3052688"/>
                  <a:pt x="2263297" y="2900289"/>
                  <a:pt x="2401629" y="2504049"/>
                </a:cubicBezTo>
                <a:cubicBezTo>
                  <a:pt x="2539961" y="2107809"/>
                  <a:pt x="2345358" y="1106657"/>
                  <a:pt x="2317223" y="689316"/>
                </a:cubicBezTo>
                <a:cubicBezTo>
                  <a:pt x="2289088" y="271975"/>
                  <a:pt x="2260952" y="135987"/>
                  <a:pt x="2232817" y="0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picture containing icon&#10;&#10;Description automatically generated">
            <a:extLst>
              <a:ext uri="{FF2B5EF4-FFF2-40B4-BE49-F238E27FC236}">
                <a16:creationId xmlns:a16="http://schemas.microsoft.com/office/drawing/2014/main" id="{266B981C-7044-3C49-84C2-0572DE8FE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744" y="3517715"/>
            <a:ext cx="554508" cy="54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9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6" grpId="0"/>
      <p:bldP spid="17" grpId="0"/>
      <p:bldP spid="18" grpId="0"/>
      <p:bldP spid="19" grpId="0"/>
      <p:bldP spid="24" grpId="0" animBg="1"/>
      <p:bldP spid="29" grpId="0"/>
      <p:bldP spid="30" grpId="0"/>
      <p:bldP spid="31" grpId="0"/>
      <p:bldP spid="32" grpId="0"/>
      <p:bldP spid="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9874BA01-054A-1241-969E-B76AE9373BB0}"/>
              </a:ext>
            </a:extLst>
          </p:cNvPr>
          <p:cNvSpPr/>
          <p:nvPr/>
        </p:nvSpPr>
        <p:spPr>
          <a:xfrm>
            <a:off x="8018585" y="1607645"/>
            <a:ext cx="3953021" cy="1407972"/>
          </a:xfrm>
          <a:prstGeom prst="cloud">
            <a:avLst/>
          </a:prstGeom>
          <a:noFill/>
          <a:ln w="5080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D20CA7-FCA6-FC48-B1C0-5BD573CE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route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657C9-BEC8-CE44-B37F-9A94BB565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10592" cy="4351338"/>
          </a:xfrm>
        </p:spPr>
        <p:txBody>
          <a:bodyPr/>
          <a:lstStyle/>
          <a:p>
            <a:r>
              <a:rPr lang="en-US" dirty="0"/>
              <a:t>Choosing closest next-hop results in </a:t>
            </a:r>
            <a:r>
              <a:rPr lang="en-US" dirty="0">
                <a:solidFill>
                  <a:srgbClr val="C00000"/>
                </a:solidFill>
              </a:rPr>
              <a:t>early exit routing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Try to exit the local AS as early as possible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Also called </a:t>
            </a:r>
            <a:r>
              <a:rPr lang="en-US" dirty="0">
                <a:solidFill>
                  <a:srgbClr val="C00000"/>
                </a:solidFill>
              </a:rPr>
              <a:t>hot potato routing</a:t>
            </a:r>
          </a:p>
          <a:p>
            <a:r>
              <a:rPr lang="en-US" dirty="0"/>
              <a:t>Reduce resource use within local AS</a:t>
            </a:r>
          </a:p>
          <a:p>
            <a:pPr lvl="1"/>
            <a:r>
              <a:rPr lang="en-US" dirty="0"/>
              <a:t>potentially at the expense of another AS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95C8FB2B-D5C9-DB44-BE13-7E073AEA064C}"/>
              </a:ext>
            </a:extLst>
          </p:cNvPr>
          <p:cNvSpPr/>
          <p:nvPr/>
        </p:nvSpPr>
        <p:spPr>
          <a:xfrm>
            <a:off x="8018585" y="4645124"/>
            <a:ext cx="3953021" cy="1308296"/>
          </a:xfrm>
          <a:prstGeom prst="cloud">
            <a:avLst/>
          </a:prstGeom>
          <a:noFill/>
          <a:ln w="5080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9" descr="Router Clip Art">
            <a:extLst>
              <a:ext uri="{FF2B5EF4-FFF2-40B4-BE49-F238E27FC236}">
                <a16:creationId xmlns:a16="http://schemas.microsoft.com/office/drawing/2014/main" id="{3D12EEF9-C2E4-844E-8B77-22E5D136C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383" y="2487428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ADA0BDB7-FEA0-E643-992F-E59F2D119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981" y="2470795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9" descr="Router Clip Art">
            <a:extLst>
              <a:ext uri="{FF2B5EF4-FFF2-40B4-BE49-F238E27FC236}">
                <a16:creationId xmlns:a16="http://schemas.microsoft.com/office/drawing/2014/main" id="{66A31E64-29F0-D745-B41A-45EBA2C3C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999" y="4632858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9" descr="Router Clip Art">
            <a:extLst>
              <a:ext uri="{FF2B5EF4-FFF2-40B4-BE49-F238E27FC236}">
                <a16:creationId xmlns:a16="http://schemas.microsoft.com/office/drawing/2014/main" id="{F925B59A-9E6C-6C4A-B812-A8F1CCE70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0769" y="4628868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83A98A-81D2-6041-A4B9-3034496CB4A2}"/>
              </a:ext>
            </a:extLst>
          </p:cNvPr>
          <p:cNvCxnSpPr/>
          <p:nvPr/>
        </p:nvCxnSpPr>
        <p:spPr>
          <a:xfrm>
            <a:off x="10001925" y="1395110"/>
            <a:ext cx="0" cy="506437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EEB54B-1ADC-C34D-91B1-A9E51DCD718C}"/>
              </a:ext>
            </a:extLst>
          </p:cNvPr>
          <p:cNvSpPr txBox="1"/>
          <p:nvPr/>
        </p:nvSpPr>
        <p:spPr>
          <a:xfrm>
            <a:off x="7723163" y="2785403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AEFF0E-30C3-6045-BFAE-9E470B93F0A5}"/>
              </a:ext>
            </a:extLst>
          </p:cNvPr>
          <p:cNvSpPr txBox="1"/>
          <p:nvPr/>
        </p:nvSpPr>
        <p:spPr>
          <a:xfrm>
            <a:off x="7959423" y="4206062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B1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3F4D87-ADF3-1847-8244-B0082CD37581}"/>
              </a:ext>
            </a:extLst>
          </p:cNvPr>
          <p:cNvSpPr txBox="1"/>
          <p:nvPr/>
        </p:nvSpPr>
        <p:spPr>
          <a:xfrm>
            <a:off x="11521032" y="2854863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73F7E9-55D2-2B4B-8D51-20DD34701C28}"/>
              </a:ext>
            </a:extLst>
          </p:cNvPr>
          <p:cNvSpPr txBox="1"/>
          <p:nvPr/>
        </p:nvSpPr>
        <p:spPr>
          <a:xfrm>
            <a:off x="11586796" y="4206063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B2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3B6B79-7AC4-EA4C-9DFC-E9E89E9605E9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8680202" y="3032250"/>
            <a:ext cx="11616" cy="160060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19D4FCC-7945-FA42-85AE-E28B71CE2511}"/>
              </a:ext>
            </a:extLst>
          </p:cNvPr>
          <p:cNvCxnSpPr/>
          <p:nvPr/>
        </p:nvCxnSpPr>
        <p:spPr>
          <a:xfrm>
            <a:off x="11402955" y="3030066"/>
            <a:ext cx="11616" cy="160060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>
            <a:extLst>
              <a:ext uri="{FF2B5EF4-FFF2-40B4-BE49-F238E27FC236}">
                <a16:creationId xmlns:a16="http://schemas.microsoft.com/office/drawing/2014/main" id="{BFC89C76-E265-BD40-9531-073062B3E9B6}"/>
              </a:ext>
            </a:extLst>
          </p:cNvPr>
          <p:cNvSpPr/>
          <p:nvPr/>
        </p:nvSpPr>
        <p:spPr>
          <a:xfrm>
            <a:off x="8863715" y="2129749"/>
            <a:ext cx="2441871" cy="3109094"/>
          </a:xfrm>
          <a:custGeom>
            <a:avLst/>
            <a:gdLst>
              <a:gd name="connsiteX0" fmla="*/ 322488 w 2441871"/>
              <a:gd name="connsiteY0" fmla="*/ 3545058 h 3545058"/>
              <a:gd name="connsiteX1" fmla="*/ 111473 w 2441871"/>
              <a:gd name="connsiteY1" fmla="*/ 2982350 h 3545058"/>
              <a:gd name="connsiteX2" fmla="*/ 55202 w 2441871"/>
              <a:gd name="connsiteY2" fmla="*/ 998806 h 3545058"/>
              <a:gd name="connsiteX3" fmla="*/ 913331 w 2441871"/>
              <a:gd name="connsiteY3" fmla="*/ 506436 h 3545058"/>
              <a:gd name="connsiteX4" fmla="*/ 2249762 w 2441871"/>
              <a:gd name="connsiteY4" fmla="*/ 506436 h 3545058"/>
              <a:gd name="connsiteX5" fmla="*/ 2404507 w 2441871"/>
              <a:gd name="connsiteY5" fmla="*/ 0 h 3545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41871" h="3545058">
                <a:moveTo>
                  <a:pt x="322488" y="3545058"/>
                </a:moveTo>
                <a:cubicBezTo>
                  <a:pt x="239254" y="3475891"/>
                  <a:pt x="156021" y="3406725"/>
                  <a:pt x="111473" y="2982350"/>
                </a:cubicBezTo>
                <a:cubicBezTo>
                  <a:pt x="66925" y="2557975"/>
                  <a:pt x="-78441" y="1411458"/>
                  <a:pt x="55202" y="998806"/>
                </a:cubicBezTo>
                <a:cubicBezTo>
                  <a:pt x="188845" y="586154"/>
                  <a:pt x="547571" y="588498"/>
                  <a:pt x="913331" y="506436"/>
                </a:cubicBezTo>
                <a:cubicBezTo>
                  <a:pt x="1279091" y="424374"/>
                  <a:pt x="2001233" y="590842"/>
                  <a:pt x="2249762" y="506436"/>
                </a:cubicBezTo>
                <a:cubicBezTo>
                  <a:pt x="2498291" y="422030"/>
                  <a:pt x="2451399" y="211015"/>
                  <a:pt x="2404507" y="0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19938E9-0A93-3D45-A96C-6FB5F4812C14}"/>
              </a:ext>
            </a:extLst>
          </p:cNvPr>
          <p:cNvGrpSpPr/>
          <p:nvPr/>
        </p:nvGrpSpPr>
        <p:grpSpPr>
          <a:xfrm>
            <a:off x="8766346" y="5318306"/>
            <a:ext cx="1075076" cy="443807"/>
            <a:chOff x="8766346" y="5318306"/>
            <a:chExt cx="1075076" cy="4438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A46302B-56C0-FF43-882F-B1069E4863B6}"/>
                </a:ext>
              </a:extLst>
            </p:cNvPr>
            <p:cNvSpPr/>
            <p:nvPr/>
          </p:nvSpPr>
          <p:spPr>
            <a:xfrm>
              <a:off x="8766346" y="5318306"/>
              <a:ext cx="1075072" cy="443807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1780CD-CD63-C64E-AE38-D365602B65E4}"/>
                </a:ext>
              </a:extLst>
            </p:cNvPr>
            <p:cNvSpPr txBox="1"/>
            <p:nvPr/>
          </p:nvSpPr>
          <p:spPr>
            <a:xfrm>
              <a:off x="8789870" y="5375571"/>
              <a:ext cx="1051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err="1">
                  <a:latin typeface="Helvetica" pitchFamily="2" charset="0"/>
                </a:rPr>
                <a:t>Src</a:t>
              </a:r>
              <a:r>
                <a:rPr lang="en-US" dirty="0">
                  <a:latin typeface="Helvetica" pitchFamily="2" charset="0"/>
                </a:rPr>
                <a:t>-NA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14859B4-544B-7B41-A1F2-E3EE21AA1932}"/>
              </a:ext>
            </a:extLst>
          </p:cNvPr>
          <p:cNvGrpSpPr/>
          <p:nvPr/>
        </p:nvGrpSpPr>
        <p:grpSpPr>
          <a:xfrm>
            <a:off x="10783842" y="1742234"/>
            <a:ext cx="1075076" cy="443807"/>
            <a:chOff x="10783842" y="1742234"/>
            <a:chExt cx="1075076" cy="44380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29B2E1F-EF9F-0F4C-B6DD-D23E2F2E98F5}"/>
                </a:ext>
              </a:extLst>
            </p:cNvPr>
            <p:cNvSpPr/>
            <p:nvPr/>
          </p:nvSpPr>
          <p:spPr>
            <a:xfrm>
              <a:off x="10783842" y="1742234"/>
              <a:ext cx="1075072" cy="443807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9C54DD4-CDD6-D148-9183-5055DD0259C9}"/>
                </a:ext>
              </a:extLst>
            </p:cNvPr>
            <p:cNvSpPr txBox="1"/>
            <p:nvPr/>
          </p:nvSpPr>
          <p:spPr>
            <a:xfrm>
              <a:off x="10807366" y="1799499"/>
              <a:ext cx="1051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err="1">
                  <a:latin typeface="Helvetica" pitchFamily="2" charset="0"/>
                </a:rPr>
                <a:t>Dst</a:t>
              </a:r>
              <a:r>
                <a:rPr lang="en-US" dirty="0">
                  <a:latin typeface="Helvetica" pitchFamily="2" charset="0"/>
                </a:rPr>
                <a:t>-EU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B97E1F1-56DF-2844-9BEC-3F792F158AA4}"/>
              </a:ext>
            </a:extLst>
          </p:cNvPr>
          <p:cNvSpPr txBox="1"/>
          <p:nvPr/>
        </p:nvSpPr>
        <p:spPr>
          <a:xfrm>
            <a:off x="10072159" y="5990617"/>
            <a:ext cx="116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Helvetica" pitchFamily="2" charset="0"/>
              </a:rPr>
              <a:t>AS 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14D3C3-9B28-6947-8988-3361DD67EBB5}"/>
              </a:ext>
            </a:extLst>
          </p:cNvPr>
          <p:cNvSpPr txBox="1"/>
          <p:nvPr/>
        </p:nvSpPr>
        <p:spPr>
          <a:xfrm>
            <a:off x="10044838" y="3056695"/>
            <a:ext cx="116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Helvetica" pitchFamily="2" charset="0"/>
              </a:rPr>
              <a:t>AS 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C35ECD-8C87-9747-9DB4-63A20300F097}"/>
              </a:ext>
            </a:extLst>
          </p:cNvPr>
          <p:cNvSpPr txBox="1"/>
          <p:nvPr/>
        </p:nvSpPr>
        <p:spPr>
          <a:xfrm>
            <a:off x="9445031" y="1307358"/>
            <a:ext cx="766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NA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E72109-337D-D24F-BCAE-F8DB8CDD2D2E}"/>
              </a:ext>
            </a:extLst>
          </p:cNvPr>
          <p:cNvSpPr txBox="1"/>
          <p:nvPr/>
        </p:nvSpPr>
        <p:spPr>
          <a:xfrm>
            <a:off x="10086332" y="1303205"/>
            <a:ext cx="766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EU</a:t>
            </a:r>
          </a:p>
        </p:txBody>
      </p:sp>
      <p:pic>
        <p:nvPicPr>
          <p:cNvPr id="33" name="Picture 19" descr="Router Clip Art">
            <a:extLst>
              <a:ext uri="{FF2B5EF4-FFF2-40B4-BE49-F238E27FC236}">
                <a16:creationId xmlns:a16="http://schemas.microsoft.com/office/drawing/2014/main" id="{215DD1C3-A4AE-9943-8DE8-BDAD5C22C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617" y="4839993"/>
            <a:ext cx="5013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19" descr="Router Clip Art">
            <a:extLst>
              <a:ext uri="{FF2B5EF4-FFF2-40B4-BE49-F238E27FC236}">
                <a16:creationId xmlns:a16="http://schemas.microsoft.com/office/drawing/2014/main" id="{9795D3F0-FB0C-A843-A966-E5C000BAA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376" y="4769770"/>
            <a:ext cx="5013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Freeform 34">
            <a:extLst>
              <a:ext uri="{FF2B5EF4-FFF2-40B4-BE49-F238E27FC236}">
                <a16:creationId xmlns:a16="http://schemas.microsoft.com/office/drawing/2014/main" id="{846615B0-678D-8E40-9E53-70CFAC3D756B}"/>
              </a:ext>
            </a:extLst>
          </p:cNvPr>
          <p:cNvSpPr/>
          <p:nvPr/>
        </p:nvSpPr>
        <p:spPr>
          <a:xfrm>
            <a:off x="9288623" y="2124222"/>
            <a:ext cx="2450790" cy="3137095"/>
          </a:xfrm>
          <a:custGeom>
            <a:avLst/>
            <a:gdLst>
              <a:gd name="connsiteX0" fmla="*/ 24189 w 2450790"/>
              <a:gd name="connsiteY0" fmla="*/ 3137095 h 3137095"/>
              <a:gd name="connsiteX1" fmla="*/ 52325 w 2450790"/>
              <a:gd name="connsiteY1" fmla="*/ 2855741 h 3137095"/>
              <a:gd name="connsiteX2" fmla="*/ 488423 w 2450790"/>
              <a:gd name="connsiteY2" fmla="*/ 2588455 h 3137095"/>
              <a:gd name="connsiteX3" fmla="*/ 1487229 w 2450790"/>
              <a:gd name="connsiteY3" fmla="*/ 3066756 h 3137095"/>
              <a:gd name="connsiteX4" fmla="*/ 2401629 w 2450790"/>
              <a:gd name="connsiteY4" fmla="*/ 2504049 h 3137095"/>
              <a:gd name="connsiteX5" fmla="*/ 2317223 w 2450790"/>
              <a:gd name="connsiteY5" fmla="*/ 689316 h 3137095"/>
              <a:gd name="connsiteX6" fmla="*/ 2232817 w 2450790"/>
              <a:gd name="connsiteY6" fmla="*/ 0 h 313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790" h="3137095">
                <a:moveTo>
                  <a:pt x="24189" y="3137095"/>
                </a:moveTo>
                <a:cubicBezTo>
                  <a:pt x="-429" y="3042138"/>
                  <a:pt x="-25047" y="2947181"/>
                  <a:pt x="52325" y="2855741"/>
                </a:cubicBezTo>
                <a:cubicBezTo>
                  <a:pt x="129697" y="2764301"/>
                  <a:pt x="249272" y="2553286"/>
                  <a:pt x="488423" y="2588455"/>
                </a:cubicBezTo>
                <a:cubicBezTo>
                  <a:pt x="727574" y="2623624"/>
                  <a:pt x="1168361" y="3080824"/>
                  <a:pt x="1487229" y="3066756"/>
                </a:cubicBezTo>
                <a:cubicBezTo>
                  <a:pt x="1806097" y="3052688"/>
                  <a:pt x="2263297" y="2900289"/>
                  <a:pt x="2401629" y="2504049"/>
                </a:cubicBezTo>
                <a:cubicBezTo>
                  <a:pt x="2539961" y="2107809"/>
                  <a:pt x="2345358" y="1106657"/>
                  <a:pt x="2317223" y="689316"/>
                </a:cubicBezTo>
                <a:cubicBezTo>
                  <a:pt x="2289088" y="271975"/>
                  <a:pt x="2260952" y="135987"/>
                  <a:pt x="2232817" y="0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picture containing icon&#10;&#10;Description automatically generated">
            <a:extLst>
              <a:ext uri="{FF2B5EF4-FFF2-40B4-BE49-F238E27FC236}">
                <a16:creationId xmlns:a16="http://schemas.microsoft.com/office/drawing/2014/main" id="{266B981C-7044-3C49-84C2-0572DE8FE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744" y="3517715"/>
            <a:ext cx="554508" cy="544892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E1ECCF3D-D960-9E44-AFE6-6D020E709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094" y="4667727"/>
            <a:ext cx="1973078" cy="225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7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/>
          <p:cNvGrpSpPr/>
          <p:nvPr/>
        </p:nvGrpSpPr>
        <p:grpSpPr>
          <a:xfrm>
            <a:off x="2148887" y="1451515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4809692" y="2378686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3104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446543"/>
            <a:ext cx="2215548" cy="1471268"/>
            <a:chOff x="833331" y="2873352"/>
            <a:chExt cx="2333625" cy="1630661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0758" cy="409344"/>
                <a:chOff x="667045" y="1708643"/>
                <a:chExt cx="420758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075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34265" cy="409344"/>
                <a:chOff x="667045" y="1708643"/>
                <a:chExt cx="434265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3426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3405" y="3282696"/>
              <a:ext cx="4230" cy="8119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340047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2811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438369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35166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562343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413274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" name="Group 4"/>
          <p:cNvGrpSpPr/>
          <p:nvPr/>
        </p:nvGrpSpPr>
        <p:grpSpPr>
          <a:xfrm>
            <a:off x="5576001" y="2820740"/>
            <a:ext cx="1118837" cy="826267"/>
            <a:chOff x="4052000" y="2820739"/>
            <a:chExt cx="1118837" cy="82626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AB1F63-9972-2E4A-8502-3AF6C2A9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forwarding table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FC39CA-FA45-6E45-9FBF-92465D621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4386"/>
            <a:ext cx="10515600" cy="2149875"/>
          </a:xfrm>
        </p:spPr>
        <p:txBody>
          <a:bodyPr/>
          <a:lstStyle/>
          <a:p>
            <a:r>
              <a:rPr lang="en-US" dirty="0"/>
              <a:t>Suppose a router in AS1 wants to forward a packet destined to external prefix X. </a:t>
            </a:r>
          </a:p>
          <a:p>
            <a:r>
              <a:rPr lang="en-US" dirty="0"/>
              <a:t>How is the forwarding table entry for X at 1d computed?</a:t>
            </a:r>
          </a:p>
          <a:p>
            <a:r>
              <a:rPr lang="en-US" dirty="0"/>
              <a:t>How is the forwarding table entry for X at 1c computed?</a:t>
            </a:r>
          </a:p>
          <a:p>
            <a:endParaRPr lang="en-US" dirty="0"/>
          </a:p>
        </p:txBody>
      </p:sp>
      <p:pic>
        <p:nvPicPr>
          <p:cNvPr id="326" name="Picture 325" descr="Shape&#10;&#10;Description automatically generated with low confidence">
            <a:extLst>
              <a:ext uri="{FF2B5EF4-FFF2-40B4-BE49-F238E27FC236}">
                <a16:creationId xmlns:a16="http://schemas.microsoft.com/office/drawing/2014/main" id="{0B3106B3-ACE1-A246-8F2B-3C3C4F7C4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058" y="243060"/>
            <a:ext cx="1678706" cy="110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7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20149" y="4919240"/>
            <a:ext cx="10423631" cy="845038"/>
          </a:xfrm>
        </p:spPr>
        <p:txBody>
          <a:bodyPr/>
          <a:lstStyle/>
          <a:p>
            <a:pPr marL="293688" indent="-293688">
              <a:lnSpc>
                <a:spcPts val="2140"/>
              </a:lnSpc>
            </a:pPr>
            <a:r>
              <a:rPr lang="en-US" sz="2200" dirty="0"/>
              <a:t>Based on AS2 import policy, AS2 router 2c imports and selects path AS3,X, propagates (via </a:t>
            </a:r>
            <a:r>
              <a:rPr lang="en-US" sz="2200" dirty="0">
                <a:solidFill>
                  <a:srgbClr val="C00000"/>
                </a:solidFill>
              </a:rPr>
              <a:t>iBGP</a:t>
            </a:r>
            <a:r>
              <a:rPr lang="en-US" sz="2200" dirty="0"/>
              <a:t>) to all AS2 routers</a:t>
            </a:r>
          </a:p>
          <a:p>
            <a:endParaRPr lang="en-US" sz="2000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2148887" y="1451515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4809692" y="2378686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3104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446543"/>
            <a:ext cx="2215548" cy="1471268"/>
            <a:chOff x="833331" y="2873352"/>
            <a:chExt cx="2333625" cy="1630661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0758" cy="409344"/>
                <a:chOff x="667045" y="1708643"/>
                <a:chExt cx="420758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075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34265" cy="409344"/>
                <a:chOff x="667045" y="1708643"/>
                <a:chExt cx="434265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3426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3405" y="3282696"/>
              <a:ext cx="4230" cy="8119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340047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2811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438369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35166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562343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413274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7237444" y="2379268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52829" y="2438605"/>
            <a:ext cx="1260153" cy="888605"/>
            <a:chOff x="2028828" y="2438604"/>
            <a:chExt cx="1260153" cy="888605"/>
          </a:xfrm>
        </p:grpSpPr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6" name="Rectangle 4"/>
          <p:cNvSpPr txBox="1">
            <a:spLocks noChangeArrowheads="1"/>
          </p:cNvSpPr>
          <p:nvPr/>
        </p:nvSpPr>
        <p:spPr bwMode="auto">
          <a:xfrm>
            <a:off x="735780" y="4231482"/>
            <a:ext cx="10423631" cy="848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ts val="2140"/>
              </a:lnSpc>
            </a:pPr>
            <a:r>
              <a:rPr lang="en-US" sz="2200" dirty="0">
                <a:latin typeface="Helvetica" pitchFamily="2" charset="0"/>
              </a:rPr>
              <a:t>AS2 router 2c receives path announcement </a:t>
            </a:r>
            <a:r>
              <a:rPr lang="en-US" sz="2000" dirty="0">
                <a:solidFill>
                  <a:srgbClr val="CC0000"/>
                </a:solidFill>
                <a:latin typeface="Helvetica" pitchFamily="2" charset="0"/>
              </a:rPr>
              <a:t>AS3,X </a:t>
            </a:r>
            <a:r>
              <a:rPr lang="en-US" sz="2200" dirty="0">
                <a:latin typeface="Helvetica" pitchFamily="2" charset="0"/>
              </a:rPr>
              <a:t>(via 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eBGP</a:t>
            </a:r>
            <a:r>
              <a:rPr lang="en-US" sz="2200" dirty="0">
                <a:latin typeface="Helvetica" pitchFamily="2" charset="0"/>
              </a:rPr>
              <a:t>) from AS3 router 3a</a:t>
            </a:r>
            <a:endParaRPr lang="en-US" sz="2000" dirty="0">
              <a:latin typeface="Helvetica" pitchFamily="2" charset="0"/>
            </a:endParaRPr>
          </a:p>
        </p:txBody>
      </p:sp>
      <p:sp>
        <p:nvSpPr>
          <p:cNvPr id="328" name="Rectangle 4"/>
          <p:cNvSpPr txBox="1">
            <a:spLocks noChangeArrowheads="1"/>
          </p:cNvSpPr>
          <p:nvPr/>
        </p:nvSpPr>
        <p:spPr bwMode="auto">
          <a:xfrm>
            <a:off x="731874" y="5605530"/>
            <a:ext cx="10423631" cy="51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ts val="2140"/>
              </a:lnSpc>
            </a:pPr>
            <a:r>
              <a:rPr lang="en-US" sz="2200" dirty="0">
                <a:latin typeface="Helvetica" pitchFamily="2" charset="0"/>
              </a:rPr>
              <a:t>Based on AS2 export policy, AS2 router 2a announces (via eBGP)  path </a:t>
            </a:r>
            <a:r>
              <a:rPr lang="en-US" sz="2000" dirty="0">
                <a:solidFill>
                  <a:srgbClr val="CC0000"/>
                </a:solidFill>
                <a:latin typeface="Helvetica" pitchFamily="2" charset="0"/>
              </a:rPr>
              <a:t>AS2, AS3, X  </a:t>
            </a:r>
            <a:r>
              <a:rPr lang="en-US" sz="2200" dirty="0">
                <a:latin typeface="Helvetica" pitchFamily="2" charset="0"/>
              </a:rPr>
              <a:t>to AS</a:t>
            </a:r>
            <a:r>
              <a:rPr lang="en-US" sz="2200" dirty="0">
                <a:latin typeface="Helvetica" pitchFamily="2" charset="0"/>
                <a:cs typeface="Arial"/>
              </a:rPr>
              <a:t>1</a:t>
            </a:r>
            <a:r>
              <a:rPr lang="en-US" sz="2200" dirty="0">
                <a:latin typeface="Helvetica" pitchFamily="2" charset="0"/>
              </a:rPr>
              <a:t> router </a:t>
            </a:r>
            <a:r>
              <a:rPr lang="en-US" sz="2200" dirty="0">
                <a:latin typeface="Helvetica" pitchFamily="2" charset="0"/>
                <a:cs typeface="Arial"/>
              </a:rPr>
              <a:t>1</a:t>
            </a:r>
            <a:r>
              <a:rPr lang="en-US" sz="2200" dirty="0">
                <a:latin typeface="Helvetica" pitchFamily="2" charset="0"/>
              </a:rPr>
              <a:t>c</a:t>
            </a:r>
          </a:p>
          <a:p>
            <a:endParaRPr lang="en-US" sz="2000" dirty="0">
              <a:latin typeface="Helvetica" pitchFamily="2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576001" y="2820740"/>
            <a:ext cx="1118837" cy="826267"/>
            <a:chOff x="4052000" y="2820739"/>
            <a:chExt cx="1118837" cy="82626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AB1F63-9972-2E4A-8502-3AF6C2A9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eBGP and iBGP announcements</a:t>
            </a:r>
          </a:p>
        </p:txBody>
      </p:sp>
    </p:spTree>
    <p:extLst>
      <p:ext uri="{BB962C8B-B14F-4D97-AF65-F5344CB8AC3E}">
        <p14:creationId xmlns:p14="http://schemas.microsoft.com/office/powerpoint/2010/main" val="17783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8" grpId="0" build="p"/>
      <p:bldP spid="326" grpId="0"/>
      <p:bldP spid="3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60876" y="4742967"/>
            <a:ext cx="10731758" cy="551956"/>
          </a:xfrm>
        </p:spPr>
        <p:txBody>
          <a:bodyPr/>
          <a:lstStyle/>
          <a:p>
            <a:pPr marL="293688" indent="-293688">
              <a:lnSpc>
                <a:spcPts val="2140"/>
              </a:lnSpc>
            </a:pPr>
            <a:r>
              <a:rPr lang="en-US" sz="2200" dirty="0"/>
              <a:t>AS</a:t>
            </a:r>
            <a:r>
              <a:rPr lang="en-US" sz="2200" dirty="0">
                <a:cs typeface="Arial"/>
              </a:rPr>
              <a:t>1</a:t>
            </a:r>
            <a:r>
              <a:rPr lang="en-US" sz="2200" dirty="0"/>
              <a:t> gateway router</a:t>
            </a:r>
            <a:r>
              <a:rPr lang="en-US" sz="2200" dirty="0">
                <a:cs typeface="Arial"/>
              </a:rPr>
              <a:t> 1c </a:t>
            </a:r>
            <a:r>
              <a:rPr lang="en-US" sz="2200" dirty="0"/>
              <a:t>learns path </a:t>
            </a:r>
            <a:r>
              <a:rPr lang="en-US" sz="2200" dirty="0">
                <a:solidFill>
                  <a:srgbClr val="CC0000"/>
                </a:solidFill>
              </a:rPr>
              <a:t>AS2,AS3,X</a:t>
            </a:r>
            <a:r>
              <a:rPr lang="en-US" sz="2200" i="1" dirty="0">
                <a:solidFill>
                  <a:srgbClr val="CC0000"/>
                </a:solidFill>
              </a:rPr>
              <a:t> </a:t>
            </a:r>
            <a:r>
              <a:rPr lang="en-US" sz="2200" dirty="0"/>
              <a:t>from 2a (next hop 2a)</a:t>
            </a:r>
            <a:endParaRPr lang="en-US" sz="2000" dirty="0"/>
          </a:p>
          <a:p>
            <a:endParaRPr lang="en-US" sz="2000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2148887" y="1451515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4809692" y="2378686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3104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446543"/>
            <a:ext cx="2215548" cy="1471268"/>
            <a:chOff x="833331" y="2873352"/>
            <a:chExt cx="2333625" cy="1630661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0758" cy="409344"/>
                <a:chOff x="667045" y="1708643"/>
                <a:chExt cx="420758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075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34265" cy="409344"/>
                <a:chOff x="667045" y="1708643"/>
                <a:chExt cx="434265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3426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3405" y="3282696"/>
              <a:ext cx="4230" cy="8119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340047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2811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438369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35166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562343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413274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7237444" y="2379268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52829" y="2438605"/>
            <a:ext cx="1260153" cy="888605"/>
            <a:chOff x="2028828" y="2438604"/>
            <a:chExt cx="1260153" cy="888605"/>
          </a:xfrm>
        </p:grpSpPr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6" name="Rectangle 4"/>
          <p:cNvSpPr txBox="1">
            <a:spLocks noChangeArrowheads="1"/>
          </p:cNvSpPr>
          <p:nvPr/>
        </p:nvSpPr>
        <p:spPr bwMode="auto">
          <a:xfrm>
            <a:off x="838201" y="4289671"/>
            <a:ext cx="10731758" cy="575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ts val="2140"/>
              </a:lnSpc>
              <a:buNone/>
            </a:pPr>
            <a:r>
              <a:rPr lang="en-US" sz="2400" dirty="0">
                <a:latin typeface="Helvetica" pitchFamily="2" charset="0"/>
              </a:rPr>
              <a:t>A given router may learn about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multiple</a:t>
            </a:r>
            <a:r>
              <a:rPr lang="en-US" sz="2400" dirty="0">
                <a:latin typeface="Helvetica" pitchFamily="2" charset="0"/>
              </a:rPr>
              <a:t> paths to destination: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18770" y="1902432"/>
            <a:ext cx="1118837" cy="826267"/>
            <a:chOff x="4052000" y="2820739"/>
            <a:chExt cx="1118837" cy="82626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25" name="Straight Connector 324"/>
          <p:cNvCxnSpPr/>
          <p:nvPr/>
        </p:nvCxnSpPr>
        <p:spPr bwMode="auto">
          <a:xfrm flipH="1">
            <a:off x="4666124" y="2168220"/>
            <a:ext cx="2534703" cy="1452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oup 3"/>
          <p:cNvGrpSpPr/>
          <p:nvPr/>
        </p:nvGrpSpPr>
        <p:grpSpPr>
          <a:xfrm>
            <a:off x="6141960" y="1621327"/>
            <a:ext cx="889720" cy="547957"/>
            <a:chOff x="4617960" y="1621326"/>
            <a:chExt cx="889720" cy="547957"/>
          </a:xfrm>
        </p:grpSpPr>
        <p:sp>
          <p:nvSpPr>
            <p:cNvPr id="329" name="AutoShape 118"/>
            <p:cNvSpPr>
              <a:spLocks noChangeArrowheads="1"/>
            </p:cNvSpPr>
            <p:nvPr/>
          </p:nvSpPr>
          <p:spPr bwMode="auto">
            <a:xfrm rot="21413181">
              <a:off x="4617960" y="189305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 rot="21418560">
              <a:off x="4849230" y="1621326"/>
              <a:ext cx="658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CC0000"/>
                  </a:solidFill>
                </a:rPr>
                <a:t>AS3,X</a:t>
              </a:r>
            </a:p>
          </p:txBody>
        </p:sp>
      </p:grpSp>
      <p:sp>
        <p:nvSpPr>
          <p:cNvPr id="333" name="Rectangle 4"/>
          <p:cNvSpPr txBox="1">
            <a:spLocks noChangeArrowheads="1"/>
          </p:cNvSpPr>
          <p:nvPr/>
        </p:nvSpPr>
        <p:spPr bwMode="auto">
          <a:xfrm>
            <a:off x="1060876" y="5205914"/>
            <a:ext cx="10731758" cy="551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ts val="2140"/>
              </a:lnSpc>
            </a:pPr>
            <a:r>
              <a:rPr lang="en-US" sz="2200" dirty="0">
                <a:latin typeface="Helvetica" pitchFamily="2" charset="0"/>
              </a:rPr>
              <a:t>AS</a:t>
            </a:r>
            <a:r>
              <a:rPr lang="en-US" sz="2200" dirty="0">
                <a:latin typeface="Helvetica" pitchFamily="2" charset="0"/>
                <a:cs typeface="Arial"/>
              </a:rPr>
              <a:t>1</a:t>
            </a:r>
            <a:r>
              <a:rPr lang="en-US" sz="2200" dirty="0">
                <a:latin typeface="Helvetica" pitchFamily="2" charset="0"/>
              </a:rPr>
              <a:t> gateway router</a:t>
            </a:r>
            <a:r>
              <a:rPr lang="en-US" sz="2200" dirty="0">
                <a:latin typeface="Helvetica" pitchFamily="2" charset="0"/>
                <a:cs typeface="Arial"/>
              </a:rPr>
              <a:t> 1c </a:t>
            </a:r>
            <a:r>
              <a:rPr lang="en-US" sz="2200" dirty="0">
                <a:latin typeface="Helvetica" pitchFamily="2" charset="0"/>
              </a:rPr>
              <a:t>learns path </a:t>
            </a:r>
            <a:r>
              <a:rPr lang="en-US" sz="2200" dirty="0">
                <a:solidFill>
                  <a:srgbClr val="CC0000"/>
                </a:solidFill>
                <a:latin typeface="Helvetica" pitchFamily="2" charset="0"/>
              </a:rPr>
              <a:t>AS3,X</a:t>
            </a:r>
            <a:r>
              <a:rPr lang="en-US" sz="2200" i="1" dirty="0">
                <a:solidFill>
                  <a:srgbClr val="CC0000"/>
                </a:solidFill>
                <a:latin typeface="Helvetica" pitchFamily="2" charset="0"/>
              </a:rPr>
              <a:t> </a:t>
            </a:r>
            <a:r>
              <a:rPr lang="en-US" sz="2200" dirty="0">
                <a:latin typeface="Helvetica" pitchFamily="2" charset="0"/>
              </a:rPr>
              <a:t>from 3a (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next hop 3a</a:t>
            </a:r>
            <a:r>
              <a:rPr lang="en-US" sz="2200" dirty="0">
                <a:latin typeface="Helvetica" pitchFamily="2" charset="0"/>
              </a:rPr>
              <a:t>)</a:t>
            </a:r>
            <a:endParaRPr lang="en-US" sz="1600" dirty="0">
              <a:latin typeface="Helvetica" pitchFamily="2" charset="0"/>
            </a:endParaRPr>
          </a:p>
          <a:p>
            <a:endParaRPr lang="en-US" sz="2000" dirty="0">
              <a:latin typeface="Helvetica" pitchFamily="2" charset="0"/>
            </a:endParaRPr>
          </a:p>
        </p:txBody>
      </p:sp>
      <p:sp>
        <p:nvSpPr>
          <p:cNvPr id="334" name="Rectangle 4"/>
          <p:cNvSpPr txBox="1">
            <a:spLocks noChangeArrowheads="1"/>
          </p:cNvSpPr>
          <p:nvPr/>
        </p:nvSpPr>
        <p:spPr bwMode="auto">
          <a:xfrm>
            <a:off x="1060876" y="5587446"/>
            <a:ext cx="10223928" cy="102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ct val="100000"/>
              </a:lnSpc>
            </a:pPr>
            <a:r>
              <a:rPr lang="en-US" sz="2200" dirty="0">
                <a:latin typeface="Helvetica" pitchFamily="2" charset="0"/>
              </a:rPr>
              <a:t>Through BGP route selection process, AS</a:t>
            </a:r>
            <a:r>
              <a:rPr lang="en-US" sz="2200" dirty="0">
                <a:latin typeface="Helvetica" pitchFamily="2" charset="0"/>
                <a:cs typeface="Arial"/>
              </a:rPr>
              <a:t>1</a:t>
            </a:r>
            <a:r>
              <a:rPr lang="en-US" sz="2200" dirty="0">
                <a:latin typeface="Helvetica" pitchFamily="2" charset="0"/>
              </a:rPr>
              <a:t> gateway router</a:t>
            </a:r>
            <a:r>
              <a:rPr lang="en-US" sz="2200" dirty="0">
                <a:latin typeface="Helvetica" pitchFamily="2" charset="0"/>
                <a:cs typeface="Arial"/>
              </a:rPr>
              <a:t> 1c </a:t>
            </a:r>
            <a:r>
              <a:rPr lang="en-US" sz="2200" dirty="0">
                <a:latin typeface="Helvetica" pitchFamily="2" charset="0"/>
              </a:rPr>
              <a:t>chooses path </a:t>
            </a:r>
            <a:r>
              <a:rPr lang="en-US" sz="2200" dirty="0">
                <a:solidFill>
                  <a:srgbClr val="CC0000"/>
                </a:solidFill>
                <a:latin typeface="Helvetica" pitchFamily="2" charset="0"/>
              </a:rPr>
              <a:t>AS3,X</a:t>
            </a:r>
            <a:r>
              <a:rPr lang="en-US" sz="2200" i="1" dirty="0">
                <a:solidFill>
                  <a:srgbClr val="CC0000"/>
                </a:solidFill>
                <a:latin typeface="Helvetica" pitchFamily="2" charset="0"/>
              </a:rPr>
              <a:t>, </a:t>
            </a:r>
            <a:r>
              <a:rPr lang="en-US" sz="2200" dirty="0">
                <a:latin typeface="Helvetica" pitchFamily="2" charset="0"/>
              </a:rPr>
              <a:t>and announces path within AS</a:t>
            </a:r>
            <a:r>
              <a:rPr lang="en-US" sz="2200" dirty="0">
                <a:latin typeface="Helvetica" pitchFamily="2" charset="0"/>
                <a:cs typeface="Arial"/>
              </a:rPr>
              <a:t>1</a:t>
            </a:r>
            <a:r>
              <a:rPr lang="en-US" sz="2200" dirty="0">
                <a:latin typeface="Helvetica" pitchFamily="2" charset="0"/>
              </a:rPr>
              <a:t> via iBGP (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next hop 1c</a:t>
            </a:r>
            <a:r>
              <a:rPr lang="en-US" sz="2200" dirty="0">
                <a:latin typeface="Helvetica" pitchFamily="2" charset="0"/>
              </a:rPr>
              <a:t>)</a:t>
            </a:r>
            <a:endParaRPr lang="en-US" sz="2000" dirty="0">
              <a:latin typeface="Helvetica" pitchFamily="2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Helvetica" pitchFamily="2" charset="0"/>
            </a:endParaRPr>
          </a:p>
        </p:txBody>
      </p:sp>
      <p:sp>
        <p:nvSpPr>
          <p:cNvPr id="3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287FDC5-C9BA-E44C-9647-53D7CFAB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eBGP and iBGP announcements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941647-D776-1E49-AC62-68BE1F60BE62}"/>
              </a:ext>
            </a:extLst>
          </p:cNvPr>
          <p:cNvCxnSpPr>
            <a:cxnSpLocks/>
          </p:cNvCxnSpPr>
          <p:nvPr/>
        </p:nvCxnSpPr>
        <p:spPr>
          <a:xfrm flipH="1" flipV="1">
            <a:off x="6573795" y="2274700"/>
            <a:ext cx="2464370" cy="288311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5D2D4A89-80A4-6E45-BF25-82FF99947EDB}"/>
              </a:ext>
            </a:extLst>
          </p:cNvPr>
          <p:cNvCxnSpPr>
            <a:cxnSpLocks/>
          </p:cNvCxnSpPr>
          <p:nvPr/>
        </p:nvCxnSpPr>
        <p:spPr>
          <a:xfrm flipH="1" flipV="1">
            <a:off x="3809954" y="2714096"/>
            <a:ext cx="1489982" cy="333629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AA1DB1AC-9502-834F-A62A-1FAF9CD13D39}"/>
              </a:ext>
            </a:extLst>
          </p:cNvPr>
          <p:cNvGrpSpPr/>
          <p:nvPr/>
        </p:nvGrpSpPr>
        <p:grpSpPr>
          <a:xfrm>
            <a:off x="5576001" y="2820740"/>
            <a:ext cx="1118837" cy="826267"/>
            <a:chOff x="4052000" y="2820739"/>
            <a:chExt cx="1118837" cy="826267"/>
          </a:xfrm>
        </p:grpSpPr>
        <p:cxnSp>
          <p:nvCxnSpPr>
            <p:cNvPr id="337" name="Straight Arrow Connector 336">
              <a:extLst>
                <a:ext uri="{FF2B5EF4-FFF2-40B4-BE49-F238E27FC236}">
                  <a16:creationId xmlns:a16="http://schemas.microsoft.com/office/drawing/2014/main" id="{17D12D0D-DE9E-1147-8C4E-4DD74B5C232A}"/>
                </a:ext>
              </a:extLst>
            </p:cNvPr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" name="Straight Arrow Connector 337">
              <a:extLst>
                <a:ext uri="{FF2B5EF4-FFF2-40B4-BE49-F238E27FC236}">
                  <a16:creationId xmlns:a16="http://schemas.microsoft.com/office/drawing/2014/main" id="{9B8B9375-9550-C64C-8685-9F95D8349E5A}"/>
                </a:ext>
              </a:extLst>
            </p:cNvPr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9" name="Straight Arrow Connector 338">
              <a:extLst>
                <a:ext uri="{FF2B5EF4-FFF2-40B4-BE49-F238E27FC236}">
                  <a16:creationId xmlns:a16="http://schemas.microsoft.com/office/drawing/2014/main" id="{D84483D4-47F9-F74A-8DFD-2B48CC88D81D}"/>
                </a:ext>
              </a:extLst>
            </p:cNvPr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2789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" grpId="0"/>
      <p:bldP spid="33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/>
          <p:cNvGrpSpPr/>
          <p:nvPr/>
        </p:nvGrpSpPr>
        <p:grpSpPr>
          <a:xfrm>
            <a:off x="2148887" y="1451515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4809692" y="2378686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3104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446543"/>
            <a:ext cx="2215548" cy="1471268"/>
            <a:chOff x="833331" y="2873352"/>
            <a:chExt cx="2333625" cy="1630661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0758" cy="409344"/>
                <a:chOff x="667045" y="1708643"/>
                <a:chExt cx="420758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075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34265" cy="409344"/>
                <a:chOff x="667045" y="1708643"/>
                <a:chExt cx="434265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3426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3405" y="3282696"/>
              <a:ext cx="4230" cy="8119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340047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2811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438369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35166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562343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413274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7237444" y="2379268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52829" y="2438605"/>
            <a:ext cx="1260153" cy="888605"/>
            <a:chOff x="2028828" y="2438604"/>
            <a:chExt cx="1260153" cy="888605"/>
          </a:xfrm>
        </p:grpSpPr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918770" y="1902432"/>
            <a:ext cx="1118837" cy="826267"/>
            <a:chOff x="4052000" y="2820739"/>
            <a:chExt cx="1118837" cy="82626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25" name="Straight Connector 324"/>
          <p:cNvCxnSpPr/>
          <p:nvPr/>
        </p:nvCxnSpPr>
        <p:spPr bwMode="auto">
          <a:xfrm flipH="1">
            <a:off x="4666124" y="2168220"/>
            <a:ext cx="2534703" cy="1452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oup 3"/>
          <p:cNvGrpSpPr/>
          <p:nvPr/>
        </p:nvGrpSpPr>
        <p:grpSpPr>
          <a:xfrm>
            <a:off x="6141960" y="1621327"/>
            <a:ext cx="889720" cy="547957"/>
            <a:chOff x="4617960" y="1621326"/>
            <a:chExt cx="889720" cy="547957"/>
          </a:xfrm>
        </p:grpSpPr>
        <p:sp>
          <p:nvSpPr>
            <p:cNvPr id="329" name="AutoShape 118"/>
            <p:cNvSpPr>
              <a:spLocks noChangeArrowheads="1"/>
            </p:cNvSpPr>
            <p:nvPr/>
          </p:nvSpPr>
          <p:spPr bwMode="auto">
            <a:xfrm rot="21413181">
              <a:off x="4617960" y="189305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 rot="21418560">
              <a:off x="4849230" y="1621326"/>
              <a:ext cx="658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CC0000"/>
                  </a:solidFill>
                </a:rPr>
                <a:t>AS3,X</a:t>
              </a:r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D287FDC5-C9BA-E44C-9647-53D7CFAB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forwarding table entries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06A2858-CAF6-F84A-B9C3-1F5914B3C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6198" y="4161639"/>
            <a:ext cx="5537602" cy="2597507"/>
          </a:xfrm>
        </p:spPr>
        <p:txBody>
          <a:bodyPr>
            <a:normAutofit/>
          </a:bodyPr>
          <a:lstStyle/>
          <a:p>
            <a:r>
              <a:rPr lang="en-US" dirty="0"/>
              <a:t>recall: </a:t>
            </a:r>
            <a:r>
              <a:rPr lang="en-US" dirty="0">
                <a:cs typeface="Arial"/>
              </a:rPr>
              <a:t>1</a:t>
            </a:r>
            <a:r>
              <a:rPr lang="en-US" dirty="0"/>
              <a:t>a, </a:t>
            </a:r>
            <a:r>
              <a:rPr lang="en-US" dirty="0">
                <a:cs typeface="Arial"/>
              </a:rPr>
              <a:t>1</a:t>
            </a:r>
            <a:r>
              <a:rPr lang="en-US" dirty="0"/>
              <a:t>b, </a:t>
            </a:r>
            <a:r>
              <a:rPr lang="en-US" dirty="0">
                <a:cs typeface="Arial"/>
              </a:rPr>
              <a:t>1</a:t>
            </a:r>
            <a:r>
              <a:rPr lang="en-US" dirty="0"/>
              <a:t>d learn about </a:t>
            </a:r>
            <a:r>
              <a:rPr lang="en-US" dirty="0" err="1"/>
              <a:t>dest</a:t>
            </a:r>
            <a:r>
              <a:rPr lang="en-US" dirty="0"/>
              <a:t> X via iBGP from </a:t>
            </a:r>
            <a:r>
              <a:rPr lang="en-US" dirty="0">
                <a:solidFill>
                  <a:srgbClr val="C00000"/>
                </a:solidFill>
              </a:rPr>
              <a:t>next-hop</a:t>
            </a:r>
            <a:r>
              <a:rPr lang="en-US" dirty="0"/>
              <a:t> </a:t>
            </a:r>
            <a:r>
              <a:rPr lang="en-US" dirty="0">
                <a:cs typeface="Arial"/>
              </a:rPr>
              <a:t>1</a:t>
            </a:r>
            <a:r>
              <a:rPr lang="en-US" dirty="0"/>
              <a:t>c: “path to X goes through </a:t>
            </a:r>
            <a:r>
              <a:rPr lang="en-US" dirty="0">
                <a:cs typeface="Arial"/>
              </a:rPr>
              <a:t>1</a:t>
            </a:r>
            <a:r>
              <a:rPr lang="en-US" dirty="0"/>
              <a:t>c”</a:t>
            </a:r>
          </a:p>
          <a:p>
            <a:r>
              <a:rPr lang="en-US" dirty="0">
                <a:cs typeface="Arial"/>
              </a:rPr>
              <a:t>1</a:t>
            </a:r>
            <a:r>
              <a:rPr lang="en-US" dirty="0"/>
              <a:t>d: </a:t>
            </a:r>
            <a:r>
              <a:rPr lang="en-US" dirty="0">
                <a:solidFill>
                  <a:srgbClr val="C00000"/>
                </a:solidFill>
              </a:rPr>
              <a:t>intra-domain routing</a:t>
            </a:r>
            <a:r>
              <a:rPr lang="en-US" dirty="0"/>
              <a:t>: to get to </a:t>
            </a:r>
            <a:r>
              <a:rPr lang="en-US" dirty="0">
                <a:cs typeface="Arial"/>
              </a:rPr>
              <a:t>1</a:t>
            </a:r>
            <a:r>
              <a:rPr lang="en-US" dirty="0"/>
              <a:t>c, forward over outgoing local interface </a:t>
            </a:r>
            <a:r>
              <a:rPr lang="en-US" dirty="0">
                <a:cs typeface="Arial"/>
              </a:rPr>
              <a:t>1</a:t>
            </a:r>
          </a:p>
          <a:p>
            <a:endParaRPr lang="en-US" dirty="0"/>
          </a:p>
        </p:txBody>
      </p:sp>
      <p:sp>
        <p:nvSpPr>
          <p:cNvPr id="336" name="Freeform 335">
            <a:extLst>
              <a:ext uri="{FF2B5EF4-FFF2-40B4-BE49-F238E27FC236}">
                <a16:creationId xmlns:a16="http://schemas.microsoft.com/office/drawing/2014/main" id="{726DC3E1-5FC9-C442-BC46-FBFBAA7987B8}"/>
              </a:ext>
            </a:extLst>
          </p:cNvPr>
          <p:cNvSpPr/>
          <p:nvPr/>
        </p:nvSpPr>
        <p:spPr>
          <a:xfrm rot="10326036" flipH="1">
            <a:off x="2230650" y="3061536"/>
            <a:ext cx="1333280" cy="959366"/>
          </a:xfrm>
          <a:custGeom>
            <a:avLst/>
            <a:gdLst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418712 w 1040633"/>
              <a:gd name="connsiteY4" fmla="*/ 1189324 h 1219697"/>
              <a:gd name="connsiteX5" fmla="*/ 139870 w 1040633"/>
              <a:gd name="connsiteY5" fmla="*/ 1191723 h 1219697"/>
              <a:gd name="connsiteX0" fmla="*/ 139870 w 1040633"/>
              <a:gd name="connsiteY0" fmla="*/ 1191723 h 1355926"/>
              <a:gd name="connsiteX1" fmla="*/ 0 w 1040633"/>
              <a:gd name="connsiteY1" fmla="*/ 0 h 1355926"/>
              <a:gd name="connsiteX2" fmla="*/ 1040633 w 1040633"/>
              <a:gd name="connsiteY2" fmla="*/ 16785 h 1355926"/>
              <a:gd name="connsiteX3" fmla="*/ 833625 w 1040633"/>
              <a:gd name="connsiteY3" fmla="*/ 1219697 h 1355926"/>
              <a:gd name="connsiteX4" fmla="*/ 139870 w 1040633"/>
              <a:gd name="connsiteY4" fmla="*/ 1191723 h 1355926"/>
              <a:gd name="connsiteX0" fmla="*/ 139870 w 1040633"/>
              <a:gd name="connsiteY0" fmla="*/ 1191723 h 1289901"/>
              <a:gd name="connsiteX1" fmla="*/ 0 w 1040633"/>
              <a:gd name="connsiteY1" fmla="*/ 0 h 1289901"/>
              <a:gd name="connsiteX2" fmla="*/ 1040633 w 1040633"/>
              <a:gd name="connsiteY2" fmla="*/ 16785 h 1289901"/>
              <a:gd name="connsiteX3" fmla="*/ 833625 w 1040633"/>
              <a:gd name="connsiteY3" fmla="*/ 1219697 h 1289901"/>
              <a:gd name="connsiteX4" fmla="*/ 139870 w 1040633"/>
              <a:gd name="connsiteY4" fmla="*/ 1191723 h 1289901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191723"/>
              <a:gd name="connsiteX1" fmla="*/ 0 w 1040633"/>
              <a:gd name="connsiteY1" fmla="*/ 0 h 1191723"/>
              <a:gd name="connsiteX2" fmla="*/ 1040633 w 1040633"/>
              <a:gd name="connsiteY2" fmla="*/ 16785 h 1191723"/>
              <a:gd name="connsiteX3" fmla="*/ 671988 w 1040633"/>
              <a:gd name="connsiteY3" fmla="*/ 1158121 h 1191723"/>
              <a:gd name="connsiteX4" fmla="*/ 139870 w 1040633"/>
              <a:gd name="connsiteY4" fmla="*/ 1191723 h 1191723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363082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325315"/>
              <a:gd name="connsiteY0" fmla="*/ 1160935 h 1160935"/>
              <a:gd name="connsiteX1" fmla="*/ 0 w 1325315"/>
              <a:gd name="connsiteY1" fmla="*/ 0 h 1160935"/>
              <a:gd name="connsiteX2" fmla="*/ 1040633 w 1325315"/>
              <a:gd name="connsiteY2" fmla="*/ 16785 h 1160935"/>
              <a:gd name="connsiteX3" fmla="*/ 1214315 w 1325315"/>
              <a:gd name="connsiteY3" fmla="*/ 1064597 h 1160935"/>
              <a:gd name="connsiteX4" fmla="*/ 448507 w 1325315"/>
              <a:gd name="connsiteY4" fmla="*/ 1160935 h 1160935"/>
              <a:gd name="connsiteX0" fmla="*/ 448507 w 1214315"/>
              <a:gd name="connsiteY0" fmla="*/ 1160935 h 1160935"/>
              <a:gd name="connsiteX1" fmla="*/ 0 w 1214315"/>
              <a:gd name="connsiteY1" fmla="*/ 0 h 1160935"/>
              <a:gd name="connsiteX2" fmla="*/ 1040633 w 1214315"/>
              <a:gd name="connsiteY2" fmla="*/ 16785 h 1160935"/>
              <a:gd name="connsiteX3" fmla="*/ 1214315 w 1214315"/>
              <a:gd name="connsiteY3" fmla="*/ 1064597 h 1160935"/>
              <a:gd name="connsiteX4" fmla="*/ 448507 w 1214315"/>
              <a:gd name="connsiteY4" fmla="*/ 1160935 h 1160935"/>
              <a:gd name="connsiteX0" fmla="*/ 448507 w 1214315"/>
              <a:gd name="connsiteY0" fmla="*/ 1160935 h 1160935"/>
              <a:gd name="connsiteX1" fmla="*/ 0 w 1214315"/>
              <a:gd name="connsiteY1" fmla="*/ 0 h 1160935"/>
              <a:gd name="connsiteX2" fmla="*/ 1040633 w 1214315"/>
              <a:gd name="connsiteY2" fmla="*/ 16785 h 1160935"/>
              <a:gd name="connsiteX3" fmla="*/ 1214315 w 1214315"/>
              <a:gd name="connsiteY3" fmla="*/ 1064597 h 1160935"/>
              <a:gd name="connsiteX4" fmla="*/ 448507 w 1214315"/>
              <a:gd name="connsiteY4" fmla="*/ 1160935 h 1160935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06934 w 1167285"/>
              <a:gd name="connsiteY0" fmla="*/ 967578 h 967578"/>
              <a:gd name="connsiteX1" fmla="*/ 0 w 1167285"/>
              <a:gd name="connsiteY1" fmla="*/ 0 h 967578"/>
              <a:gd name="connsiteX2" fmla="*/ 1005993 w 1167285"/>
              <a:gd name="connsiteY2" fmla="*/ 46284 h 967578"/>
              <a:gd name="connsiteX3" fmla="*/ 1167285 w 1167285"/>
              <a:gd name="connsiteY3" fmla="*/ 895852 h 967578"/>
              <a:gd name="connsiteX4" fmla="*/ 1006934 w 1167285"/>
              <a:gd name="connsiteY4" fmla="*/ 967578 h 967578"/>
              <a:gd name="connsiteX0" fmla="*/ 1006934 w 1167285"/>
              <a:gd name="connsiteY0" fmla="*/ 1132232 h 1132232"/>
              <a:gd name="connsiteX1" fmla="*/ 0 w 1167285"/>
              <a:gd name="connsiteY1" fmla="*/ 164654 h 1132232"/>
              <a:gd name="connsiteX2" fmla="*/ 991394 w 1167285"/>
              <a:gd name="connsiteY2" fmla="*/ 130 h 1132232"/>
              <a:gd name="connsiteX3" fmla="*/ 1167285 w 1167285"/>
              <a:gd name="connsiteY3" fmla="*/ 1060506 h 1132232"/>
              <a:gd name="connsiteX4" fmla="*/ 1006934 w 1167285"/>
              <a:gd name="connsiteY4" fmla="*/ 1132232 h 1132232"/>
              <a:gd name="connsiteX0" fmla="*/ 986900 w 1167285"/>
              <a:gd name="connsiteY0" fmla="*/ 1088164 h 1088164"/>
              <a:gd name="connsiteX1" fmla="*/ 0 w 1167285"/>
              <a:gd name="connsiteY1" fmla="*/ 164654 h 1088164"/>
              <a:gd name="connsiteX2" fmla="*/ 991394 w 1167285"/>
              <a:gd name="connsiteY2" fmla="*/ 130 h 1088164"/>
              <a:gd name="connsiteX3" fmla="*/ 1167285 w 1167285"/>
              <a:gd name="connsiteY3" fmla="*/ 1060506 h 1088164"/>
              <a:gd name="connsiteX4" fmla="*/ 986900 w 1167285"/>
              <a:gd name="connsiteY4" fmla="*/ 1088164 h 1088164"/>
              <a:gd name="connsiteX0" fmla="*/ 986900 w 1167285"/>
              <a:gd name="connsiteY0" fmla="*/ 1088164 h 1088164"/>
              <a:gd name="connsiteX1" fmla="*/ 0 w 1167285"/>
              <a:gd name="connsiteY1" fmla="*/ 164654 h 1088164"/>
              <a:gd name="connsiteX2" fmla="*/ 991394 w 1167285"/>
              <a:gd name="connsiteY2" fmla="*/ 130 h 1088164"/>
              <a:gd name="connsiteX3" fmla="*/ 1167285 w 1167285"/>
              <a:gd name="connsiteY3" fmla="*/ 1060506 h 1088164"/>
              <a:gd name="connsiteX4" fmla="*/ 986900 w 1167285"/>
              <a:gd name="connsiteY4" fmla="*/ 1088164 h 1088164"/>
              <a:gd name="connsiteX0" fmla="*/ 986900 w 1332977"/>
              <a:gd name="connsiteY0" fmla="*/ 1088164 h 1088164"/>
              <a:gd name="connsiteX1" fmla="*/ 0 w 1332977"/>
              <a:gd name="connsiteY1" fmla="*/ 164654 h 1088164"/>
              <a:gd name="connsiteX2" fmla="*/ 991394 w 1332977"/>
              <a:gd name="connsiteY2" fmla="*/ 130 h 1088164"/>
              <a:gd name="connsiteX3" fmla="*/ 1332977 w 1332977"/>
              <a:gd name="connsiteY3" fmla="*/ 1045574 h 1088164"/>
              <a:gd name="connsiteX4" fmla="*/ 986900 w 1332977"/>
              <a:gd name="connsiteY4" fmla="*/ 1088164 h 108816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2977" h="1143414">
                <a:moveTo>
                  <a:pt x="1029955" y="1143414"/>
                </a:moveTo>
                <a:cubicBezTo>
                  <a:pt x="771645" y="868623"/>
                  <a:pt x="908943" y="903822"/>
                  <a:pt x="0" y="164654"/>
                </a:cubicBezTo>
                <a:cubicBezTo>
                  <a:pt x="346878" y="170249"/>
                  <a:pt x="644516" y="-5465"/>
                  <a:pt x="991394" y="130"/>
                </a:cubicBezTo>
                <a:cubicBezTo>
                  <a:pt x="1125143" y="751678"/>
                  <a:pt x="1116033" y="592331"/>
                  <a:pt x="1332977" y="1045574"/>
                </a:cubicBezTo>
                <a:cubicBezTo>
                  <a:pt x="1183663" y="1029001"/>
                  <a:pt x="1194267" y="1059672"/>
                  <a:pt x="1029955" y="1143414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EB10581F-DD5B-F643-AED3-4D79B6791110}"/>
              </a:ext>
            </a:extLst>
          </p:cNvPr>
          <p:cNvSpPr/>
          <p:nvPr/>
        </p:nvSpPr>
        <p:spPr bwMode="auto">
          <a:xfrm rot="10800000">
            <a:off x="2268143" y="3943327"/>
            <a:ext cx="1027112" cy="994484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alpha val="62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Helvetica" pitchFamily="2" charset="0"/>
            </a:endParaRPr>
          </a:p>
        </p:txBody>
      </p:sp>
      <p:grpSp>
        <p:nvGrpSpPr>
          <p:cNvPr id="338" name="Group 104">
            <a:extLst>
              <a:ext uri="{FF2B5EF4-FFF2-40B4-BE49-F238E27FC236}">
                <a16:creationId xmlns:a16="http://schemas.microsoft.com/office/drawing/2014/main" id="{7B819032-9775-B841-9398-78E57D21138D}"/>
              </a:ext>
            </a:extLst>
          </p:cNvPr>
          <p:cNvGrpSpPr>
            <a:grpSpLocks/>
          </p:cNvGrpSpPr>
          <p:nvPr/>
        </p:nvGrpSpPr>
        <p:grpSpPr bwMode="auto">
          <a:xfrm>
            <a:off x="2271613" y="5615296"/>
            <a:ext cx="1034710" cy="357349"/>
            <a:chOff x="4128636" y="3606589"/>
            <a:chExt cx="568145" cy="338667"/>
          </a:xfrm>
        </p:grpSpPr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EA00A59B-AFBD-0B46-9015-E5EA61A00478}"/>
                </a:ext>
              </a:extLst>
            </p:cNvPr>
            <p:cNvSpPr/>
            <p:nvPr/>
          </p:nvSpPr>
          <p:spPr>
            <a:xfrm>
              <a:off x="4128649" y="3720080"/>
              <a:ext cx="568332" cy="22517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41C8595F-CC46-8348-ACCA-6E03A38461FE}"/>
                </a:ext>
              </a:extLst>
            </p:cNvPr>
            <p:cNvSpPr/>
            <p:nvPr/>
          </p:nvSpPr>
          <p:spPr>
            <a:xfrm>
              <a:off x="4128649" y="3720080"/>
              <a:ext cx="568332" cy="11189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D5E0D091-BBD6-C64C-819E-9ED5890377D7}"/>
                </a:ext>
              </a:extLst>
            </p:cNvPr>
            <p:cNvSpPr/>
            <p:nvPr/>
          </p:nvSpPr>
          <p:spPr>
            <a:xfrm>
              <a:off x="4128649" y="3606801"/>
              <a:ext cx="568332" cy="22517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3F3B7900-0BB6-544D-9C9C-4F14BAA88191}"/>
                </a:ext>
              </a:extLst>
            </p:cNvPr>
            <p:cNvCxnSpPr/>
            <p:nvPr/>
          </p:nvCxnSpPr>
          <p:spPr>
            <a:xfrm>
              <a:off x="4696981" y="3720080"/>
              <a:ext cx="0" cy="11189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597FC74B-0417-504C-85FA-3E7D27A6A757}"/>
                </a:ext>
              </a:extLst>
            </p:cNvPr>
            <p:cNvCxnSpPr/>
            <p:nvPr/>
          </p:nvCxnSpPr>
          <p:spPr>
            <a:xfrm>
              <a:off x="4128649" y="3720080"/>
              <a:ext cx="0" cy="11189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4" name="Rectangle 343">
            <a:extLst>
              <a:ext uri="{FF2B5EF4-FFF2-40B4-BE49-F238E27FC236}">
                <a16:creationId xmlns:a16="http://schemas.microsoft.com/office/drawing/2014/main" id="{EDFB3C13-C529-464A-BD87-4345F9AB2B7F}"/>
              </a:ext>
            </a:extLst>
          </p:cNvPr>
          <p:cNvSpPr/>
          <p:nvPr/>
        </p:nvSpPr>
        <p:spPr bwMode="auto">
          <a:xfrm>
            <a:off x="2275921" y="4885885"/>
            <a:ext cx="1027112" cy="860514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62000"/>
                </a:schemeClr>
              </a:gs>
              <a:gs pos="5400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Helvetica" pitchFamily="2" charset="0"/>
            </a:endParaRPr>
          </a:p>
        </p:txBody>
      </p:sp>
      <p:grpSp>
        <p:nvGrpSpPr>
          <p:cNvPr id="345" name="Group 9">
            <a:extLst>
              <a:ext uri="{FF2B5EF4-FFF2-40B4-BE49-F238E27FC236}">
                <a16:creationId xmlns:a16="http://schemas.microsoft.com/office/drawing/2014/main" id="{8DB9BC61-31C0-7C4E-ADDA-484D34FA4A16}"/>
              </a:ext>
            </a:extLst>
          </p:cNvPr>
          <p:cNvGrpSpPr>
            <a:grpSpLocks/>
          </p:cNvGrpSpPr>
          <p:nvPr/>
        </p:nvGrpSpPr>
        <p:grpSpPr bwMode="auto">
          <a:xfrm>
            <a:off x="2236835" y="3851755"/>
            <a:ext cx="1079500" cy="395024"/>
            <a:chOff x="2183302" y="1574638"/>
            <a:chExt cx="1200154" cy="430181"/>
          </a:xfrm>
        </p:grpSpPr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3512D27F-97B0-7D41-80DC-3431CBBC49D6}"/>
                </a:ext>
              </a:extLst>
            </p:cNvPr>
            <p:cNvSpPr/>
            <p:nvPr/>
          </p:nvSpPr>
          <p:spPr bwMode="auto">
            <a:xfrm flipV="1">
              <a:off x="2186832" y="1690517"/>
              <a:ext cx="1194859" cy="31430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31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6200000" scaled="0"/>
              <a:tileRect/>
            </a:gra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Helvetica" pitchFamily="2" charset="0"/>
              </a:endParaRP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8B17C422-6621-9C45-9C56-92900BED535E}"/>
                </a:ext>
              </a:extLst>
            </p:cNvPr>
            <p:cNvSpPr/>
            <p:nvPr/>
          </p:nvSpPr>
          <p:spPr bwMode="auto">
            <a:xfrm>
              <a:off x="2183302" y="1734964"/>
              <a:ext cx="1198389" cy="112704"/>
            </a:xfrm>
            <a:prstGeom prst="rect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54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62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408F6F65-5A98-F045-9AD8-880FC76018B1}"/>
                </a:ext>
              </a:extLst>
            </p:cNvPr>
            <p:cNvSpPr/>
            <p:nvPr/>
          </p:nvSpPr>
          <p:spPr bwMode="auto">
            <a:xfrm flipV="1">
              <a:off x="2183302" y="1574638"/>
              <a:ext cx="1196624" cy="31430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Helvetica" pitchFamily="2" charset="0"/>
              </a:endParaRPr>
            </a:p>
          </p:txBody>
        </p:sp>
        <p:sp>
          <p:nvSpPr>
            <p:cNvPr id="349" name="Freeform 348">
              <a:extLst>
                <a:ext uri="{FF2B5EF4-FFF2-40B4-BE49-F238E27FC236}">
                  <a16:creationId xmlns:a16="http://schemas.microsoft.com/office/drawing/2014/main" id="{3ACD29DF-47E8-9B48-8A96-8890EDE36DB8}"/>
                </a:ext>
              </a:extLst>
            </p:cNvPr>
            <p:cNvSpPr/>
            <p:nvPr/>
          </p:nvSpPr>
          <p:spPr bwMode="auto">
            <a:xfrm>
              <a:off x="2490400" y="1671469"/>
              <a:ext cx="582428" cy="157150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50" name="Freeform 349">
              <a:extLst>
                <a:ext uri="{FF2B5EF4-FFF2-40B4-BE49-F238E27FC236}">
                  <a16:creationId xmlns:a16="http://schemas.microsoft.com/office/drawing/2014/main" id="{F93762F3-3355-1B49-85E1-FA774A93EAED}"/>
                </a:ext>
              </a:extLst>
            </p:cNvPr>
            <p:cNvSpPr/>
            <p:nvPr/>
          </p:nvSpPr>
          <p:spPr bwMode="auto">
            <a:xfrm>
              <a:off x="2430393" y="1630197"/>
              <a:ext cx="702443" cy="109529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9E22D8C0-3F22-6247-807D-22B0B469BB28}"/>
                </a:ext>
              </a:extLst>
            </p:cNvPr>
            <p:cNvSpPr/>
            <p:nvPr/>
          </p:nvSpPr>
          <p:spPr bwMode="auto">
            <a:xfrm>
              <a:off x="2892805" y="1723852"/>
              <a:ext cx="257680" cy="95243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BA279B16-8CE0-D94B-A1FB-9BE02206E397}"/>
                </a:ext>
              </a:extLst>
            </p:cNvPr>
            <p:cNvSpPr/>
            <p:nvPr/>
          </p:nvSpPr>
          <p:spPr bwMode="auto">
            <a:xfrm>
              <a:off x="2418037" y="1725440"/>
              <a:ext cx="254150" cy="95243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7069853D-D56D-A44A-826F-26CBB74BB216}"/>
                </a:ext>
              </a:extLst>
            </p:cNvPr>
            <p:cNvCxnSpPr>
              <a:endCxn id="348" idx="2"/>
            </p:cNvCxnSpPr>
            <p:nvPr/>
          </p:nvCxnSpPr>
          <p:spPr bwMode="auto">
            <a:xfrm flipH="1" flipV="1">
              <a:off x="2183302" y="1731787"/>
              <a:ext cx="3530" cy="122228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2BC2DA55-0407-6A42-91A9-937F322B40AF}"/>
                </a:ext>
              </a:extLst>
            </p:cNvPr>
            <p:cNvCxnSpPr/>
            <p:nvPr/>
          </p:nvCxnSpPr>
          <p:spPr bwMode="auto">
            <a:xfrm flipH="1" flipV="1">
              <a:off x="3379926" y="1728615"/>
              <a:ext cx="3530" cy="122228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B5975347-70DB-8D4B-8675-C8DC0399D85D}"/>
              </a:ext>
            </a:extLst>
          </p:cNvPr>
          <p:cNvCxnSpPr>
            <a:cxnSpLocks/>
            <a:endCxn id="340" idx="1"/>
          </p:cNvCxnSpPr>
          <p:nvPr/>
        </p:nvCxnSpPr>
        <p:spPr bwMode="auto">
          <a:xfrm>
            <a:off x="2260205" y="4149222"/>
            <a:ext cx="11432" cy="1644862"/>
          </a:xfrm>
          <a:prstGeom prst="line">
            <a:avLst/>
          </a:prstGeom>
          <a:ln w="317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C698153F-3BAB-4540-B423-AA7A291811DF}"/>
              </a:ext>
            </a:extLst>
          </p:cNvPr>
          <p:cNvCxnSpPr>
            <a:cxnSpLocks/>
            <a:endCxn id="340" idx="3"/>
          </p:cNvCxnSpPr>
          <p:nvPr/>
        </p:nvCxnSpPr>
        <p:spPr bwMode="auto">
          <a:xfrm>
            <a:off x="3301605" y="4149222"/>
            <a:ext cx="5083" cy="1644862"/>
          </a:xfrm>
          <a:prstGeom prst="line">
            <a:avLst/>
          </a:prstGeom>
          <a:ln w="317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6C050FEB-DE75-B44C-A098-19F7B268D678}"/>
              </a:ext>
            </a:extLst>
          </p:cNvPr>
          <p:cNvGrpSpPr/>
          <p:nvPr/>
        </p:nvGrpSpPr>
        <p:grpSpPr>
          <a:xfrm>
            <a:off x="2952798" y="4322082"/>
            <a:ext cx="1694040" cy="1308664"/>
            <a:chOff x="2070713" y="4676933"/>
            <a:chExt cx="1694040" cy="1308664"/>
          </a:xfrm>
        </p:grpSpPr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DC245747-C2B9-C147-80B5-8EC0926FC6FB}"/>
                </a:ext>
              </a:extLst>
            </p:cNvPr>
            <p:cNvSpPr/>
            <p:nvPr/>
          </p:nvSpPr>
          <p:spPr bwMode="auto">
            <a:xfrm>
              <a:off x="2079212" y="4681790"/>
              <a:ext cx="1670709" cy="1303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53213C49-4A7C-CA46-9667-DBCCF273FA93}"/>
                </a:ext>
              </a:extLst>
            </p:cNvPr>
            <p:cNvSpPr txBox="1"/>
            <p:nvPr/>
          </p:nvSpPr>
          <p:spPr>
            <a:xfrm>
              <a:off x="2073449" y="4676933"/>
              <a:ext cx="586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NH</a:t>
              </a:r>
            </a:p>
          </p:txBody>
        </p: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AAE0EC59-D0A0-2C4A-B5AB-27EA8316AB23}"/>
                </a:ext>
              </a:extLst>
            </p:cNvPr>
            <p:cNvSpPr txBox="1"/>
            <p:nvPr/>
          </p:nvSpPr>
          <p:spPr>
            <a:xfrm>
              <a:off x="2695229" y="4681605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interface</a:t>
              </a:r>
            </a:p>
          </p:txBody>
        </p: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8F409888-CB7D-7540-A276-E885A5E0C0A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7242" y="4687128"/>
              <a:ext cx="1345" cy="12935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6C7CBFF-48A4-B943-BBB6-FD6BF134608D}"/>
                </a:ext>
              </a:extLst>
            </p:cNvPr>
            <p:cNvCxnSpPr/>
            <p:nvPr/>
          </p:nvCxnSpPr>
          <p:spPr bwMode="auto">
            <a:xfrm flipH="1">
              <a:off x="2070713" y="5004815"/>
              <a:ext cx="16792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D3E5932A-FC4B-C842-91B4-2614DD4088EA}"/>
                </a:ext>
              </a:extLst>
            </p:cNvPr>
            <p:cNvSpPr txBox="1"/>
            <p:nvPr/>
          </p:nvSpPr>
          <p:spPr>
            <a:xfrm>
              <a:off x="2130814" y="4999359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150FB6E8-C33F-4246-8765-17E43D84A8F0}"/>
                </a:ext>
              </a:extLst>
            </p:cNvPr>
            <p:cNvSpPr txBox="1"/>
            <p:nvPr/>
          </p:nvSpPr>
          <p:spPr>
            <a:xfrm>
              <a:off x="2182651" y="5327717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1c</a:t>
              </a: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C718E5C2-5F39-8F49-9AE1-0796E633B46B}"/>
                </a:ext>
              </a:extLst>
            </p:cNvPr>
            <p:cNvSpPr txBox="1"/>
            <p:nvPr/>
          </p:nvSpPr>
          <p:spPr>
            <a:xfrm>
              <a:off x="2763840" y="5011290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86DBBCF-C589-D24D-8438-55DE6DB6A1B8}"/>
                </a:ext>
              </a:extLst>
            </p:cNvPr>
            <p:cNvSpPr txBox="1"/>
            <p:nvPr/>
          </p:nvSpPr>
          <p:spPr>
            <a:xfrm>
              <a:off x="2841492" y="533471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1</a:t>
              </a:r>
            </a:p>
          </p:txBody>
        </p:sp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E822CD56-CD3B-EF42-A5B3-BE5E39583F4F}"/>
              </a:ext>
            </a:extLst>
          </p:cNvPr>
          <p:cNvGrpSpPr/>
          <p:nvPr/>
        </p:nvGrpSpPr>
        <p:grpSpPr>
          <a:xfrm>
            <a:off x="543624" y="4343242"/>
            <a:ext cx="2181271" cy="1308664"/>
            <a:chOff x="2070713" y="4676933"/>
            <a:chExt cx="1783808" cy="1308664"/>
          </a:xfrm>
        </p:grpSpPr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C93C1368-9E3C-374A-95CD-E546595F64ED}"/>
                </a:ext>
              </a:extLst>
            </p:cNvPr>
            <p:cNvSpPr/>
            <p:nvPr/>
          </p:nvSpPr>
          <p:spPr bwMode="auto">
            <a:xfrm>
              <a:off x="2079212" y="4681790"/>
              <a:ext cx="1670709" cy="1303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F51737FE-BDF2-8240-98C6-0B16D6412FCE}"/>
                </a:ext>
              </a:extLst>
            </p:cNvPr>
            <p:cNvSpPr txBox="1"/>
            <p:nvPr/>
          </p:nvSpPr>
          <p:spPr>
            <a:xfrm>
              <a:off x="2073449" y="4676933"/>
              <a:ext cx="5860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Helvetica" pitchFamily="2" charset="0"/>
                </a:rPr>
                <a:t>dest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D2117F30-C2BE-D943-9606-E47D768ACB40}"/>
                </a:ext>
              </a:extLst>
            </p:cNvPr>
            <p:cNvSpPr txBox="1"/>
            <p:nvPr/>
          </p:nvSpPr>
          <p:spPr>
            <a:xfrm>
              <a:off x="2695229" y="4681605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Next-Hop</a:t>
              </a:r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82952298-0EB4-924C-853E-0D5D211534C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7242" y="4687128"/>
              <a:ext cx="1345" cy="12935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2F91CDCF-A183-8247-B024-3B16B03172FD}"/>
                </a:ext>
              </a:extLst>
            </p:cNvPr>
            <p:cNvCxnSpPr/>
            <p:nvPr/>
          </p:nvCxnSpPr>
          <p:spPr bwMode="auto">
            <a:xfrm flipH="1">
              <a:off x="2070713" y="5004815"/>
              <a:ext cx="16792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EBF64EE0-9B26-0346-BC8F-5D6C79F6FF30}"/>
                </a:ext>
              </a:extLst>
            </p:cNvPr>
            <p:cNvSpPr txBox="1"/>
            <p:nvPr/>
          </p:nvSpPr>
          <p:spPr>
            <a:xfrm>
              <a:off x="2130814" y="4999359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0C8D2BAC-2654-494C-BB7C-4D903758C30A}"/>
                </a:ext>
              </a:extLst>
            </p:cNvPr>
            <p:cNvSpPr txBox="1"/>
            <p:nvPr/>
          </p:nvSpPr>
          <p:spPr>
            <a:xfrm>
              <a:off x="2182651" y="532771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X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281A000F-6219-174B-BA7F-96204300C323}"/>
                </a:ext>
              </a:extLst>
            </p:cNvPr>
            <p:cNvSpPr txBox="1"/>
            <p:nvPr/>
          </p:nvSpPr>
          <p:spPr>
            <a:xfrm>
              <a:off x="2763840" y="5011290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39346683-448A-B84A-ADBA-BA2FB30C93B6}"/>
                </a:ext>
              </a:extLst>
            </p:cNvPr>
            <p:cNvSpPr txBox="1"/>
            <p:nvPr/>
          </p:nvSpPr>
          <p:spPr>
            <a:xfrm>
              <a:off x="2841492" y="533471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1c</a:t>
              </a:r>
            </a:p>
          </p:txBody>
        </p:sp>
      </p:grpSp>
      <p:sp>
        <p:nvSpPr>
          <p:cNvPr id="390" name="TextBox 389">
            <a:extLst>
              <a:ext uri="{FF2B5EF4-FFF2-40B4-BE49-F238E27FC236}">
                <a16:creationId xmlns:a16="http://schemas.microsoft.com/office/drawing/2014/main" id="{E06A6F35-C220-4B40-A9C6-AFBA5294AB58}"/>
              </a:ext>
            </a:extLst>
          </p:cNvPr>
          <p:cNvSpPr txBox="1"/>
          <p:nvPr/>
        </p:nvSpPr>
        <p:spPr>
          <a:xfrm>
            <a:off x="3715729" y="2611118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47987D1E-3082-6C4E-AA51-B2D505AFA5C4}"/>
              </a:ext>
            </a:extLst>
          </p:cNvPr>
          <p:cNvSpPr txBox="1"/>
          <p:nvPr/>
        </p:nvSpPr>
        <p:spPr>
          <a:xfrm>
            <a:off x="3238271" y="2391623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6927DECD-9CBA-5B40-82F5-3DEDA19FF582}"/>
              </a:ext>
            </a:extLst>
          </p:cNvPr>
          <p:cNvSpPr txBox="1"/>
          <p:nvPr/>
        </p:nvSpPr>
        <p:spPr>
          <a:xfrm>
            <a:off x="2982662" y="2690569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A285D7BD-4954-A644-8072-3153198A10B9}"/>
              </a:ext>
            </a:extLst>
          </p:cNvPr>
          <p:cNvGrpSpPr/>
          <p:nvPr/>
        </p:nvGrpSpPr>
        <p:grpSpPr>
          <a:xfrm>
            <a:off x="1486146" y="5902794"/>
            <a:ext cx="2422570" cy="905318"/>
            <a:chOff x="1768784" y="4676933"/>
            <a:chExt cx="1981138" cy="905318"/>
          </a:xfrm>
        </p:grpSpPr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3A304611-F8EE-5C41-AE4D-3A0DE694850A}"/>
                </a:ext>
              </a:extLst>
            </p:cNvPr>
            <p:cNvSpPr/>
            <p:nvPr/>
          </p:nvSpPr>
          <p:spPr bwMode="auto">
            <a:xfrm>
              <a:off x="1768785" y="4681790"/>
              <a:ext cx="1936893" cy="9004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431BDA2A-6973-2A46-87A2-0E4376EEC6D1}"/>
                </a:ext>
              </a:extLst>
            </p:cNvPr>
            <p:cNvSpPr txBox="1"/>
            <p:nvPr/>
          </p:nvSpPr>
          <p:spPr>
            <a:xfrm>
              <a:off x="1822409" y="4676933"/>
              <a:ext cx="837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IP </a:t>
              </a:r>
              <a:r>
                <a:rPr lang="en-US" dirty="0" err="1">
                  <a:latin typeface="Helvetica" pitchFamily="2" charset="0"/>
                </a:rPr>
                <a:t>Dst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7358C867-04AE-564A-9B43-CCB9B3738DED}"/>
                </a:ext>
              </a:extLst>
            </p:cNvPr>
            <p:cNvSpPr txBox="1"/>
            <p:nvPr/>
          </p:nvSpPr>
          <p:spPr>
            <a:xfrm>
              <a:off x="2695229" y="4681605"/>
              <a:ext cx="832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Out port</a:t>
              </a:r>
            </a:p>
          </p:txBody>
        </p: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A8B31C05-388A-5D4B-8C5A-629ECA11206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7242" y="4687128"/>
              <a:ext cx="0" cy="8299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0DB84C65-CA4D-4242-A780-0FBA18CD706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768784" y="5004815"/>
              <a:ext cx="1981138" cy="64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FD8990E4-74B6-5B48-9DFE-A982CFC7E520}"/>
                </a:ext>
              </a:extLst>
            </p:cNvPr>
            <p:cNvSpPr txBox="1"/>
            <p:nvPr/>
          </p:nvSpPr>
          <p:spPr>
            <a:xfrm>
              <a:off x="2130814" y="4999359"/>
              <a:ext cx="151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06C4671E-6F2C-F948-B661-01BE1DF44EC5}"/>
                </a:ext>
              </a:extLst>
            </p:cNvPr>
            <p:cNvSpPr txBox="1"/>
            <p:nvPr/>
          </p:nvSpPr>
          <p:spPr>
            <a:xfrm>
              <a:off x="2231957" y="514071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X</a:t>
              </a: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9E9BD47E-EFF9-7A49-941B-F241BAFEB9D9}"/>
                </a:ext>
              </a:extLst>
            </p:cNvPr>
            <p:cNvSpPr txBox="1"/>
            <p:nvPr/>
          </p:nvSpPr>
          <p:spPr>
            <a:xfrm>
              <a:off x="2763840" y="5011290"/>
              <a:ext cx="151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03154C82-7D54-184C-9942-BC3C88A184D2}"/>
                </a:ext>
              </a:extLst>
            </p:cNvPr>
            <p:cNvSpPr txBox="1"/>
            <p:nvPr/>
          </p:nvSpPr>
          <p:spPr>
            <a:xfrm>
              <a:off x="2890798" y="5147712"/>
              <a:ext cx="255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1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6591738-2393-0042-9F9B-D1D9CE60F3E0}"/>
              </a:ext>
            </a:extLst>
          </p:cNvPr>
          <p:cNvSpPr txBox="1"/>
          <p:nvPr/>
        </p:nvSpPr>
        <p:spPr>
          <a:xfrm>
            <a:off x="4427503" y="6083504"/>
            <a:ext cx="1469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Forwarding table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8E6303-53AC-DF4A-9821-BBB5A7F88BD4}"/>
              </a:ext>
            </a:extLst>
          </p:cNvPr>
          <p:cNvCxnSpPr>
            <a:stCxn id="14" idx="1"/>
            <a:endCxn id="328" idx="3"/>
          </p:cNvCxnSpPr>
          <p:nvPr/>
        </p:nvCxnSpPr>
        <p:spPr>
          <a:xfrm flipH="1" flipV="1">
            <a:off x="3854613" y="6357882"/>
            <a:ext cx="572890" cy="48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38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 animBg="1"/>
      <p:bldP spid="337" grpId="0" animBg="1"/>
      <p:bldP spid="344" grpId="0" animBg="1"/>
      <p:bldP spid="390" grpId="0"/>
      <p:bldP spid="391" grpId="0"/>
      <p:bldP spid="39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D676-AB2C-1A41-8E68-587356B8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DV: Good news travels fast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32ECC-C3A0-1149-9E12-FC210406F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548" y="1690688"/>
            <a:ext cx="8313739" cy="4879975"/>
          </a:xfrm>
        </p:spPr>
        <p:txBody>
          <a:bodyPr>
            <a:normAutofit/>
          </a:bodyPr>
          <a:lstStyle/>
          <a:p>
            <a:r>
              <a:rPr lang="en-US" dirty="0"/>
              <a:t>Suppose the link cost reduces or a new better path becomes available in a network.</a:t>
            </a:r>
          </a:p>
          <a:p>
            <a:r>
              <a:rPr lang="en-US" dirty="0"/>
              <a:t>The immediate neighbors of the change detect the better path immediately</a:t>
            </a:r>
          </a:p>
          <a:p>
            <a:r>
              <a:rPr lang="en-US" dirty="0"/>
              <a:t>Since their DV changed, these nodes notify their neighbors immediately.</a:t>
            </a:r>
          </a:p>
          <a:p>
            <a:pPr lvl="1"/>
            <a:r>
              <a:rPr lang="en-US" dirty="0"/>
              <a:t>And those neighbors notify still more neighbors</a:t>
            </a:r>
          </a:p>
          <a:p>
            <a:pPr lvl="1"/>
            <a:r>
              <a:rPr lang="en-US" dirty="0"/>
              <a:t>… until the entire network knows to use the better path</a:t>
            </a:r>
          </a:p>
          <a:p>
            <a:r>
              <a:rPr lang="en-US" dirty="0">
                <a:solidFill>
                  <a:srgbClr val="C00000"/>
                </a:solidFill>
              </a:rPr>
              <a:t>Good news travels fast</a:t>
            </a:r>
            <a:r>
              <a:rPr lang="en-US" dirty="0"/>
              <a:t> through the network</a:t>
            </a:r>
          </a:p>
          <a:p>
            <a:r>
              <a:rPr lang="en-US" dirty="0"/>
              <a:t>This is </a:t>
            </a:r>
            <a:r>
              <a:rPr lang="en-US" dirty="0">
                <a:solidFill>
                  <a:srgbClr val="C00000"/>
                </a:solidFill>
              </a:rPr>
              <a:t>despite </a:t>
            </a:r>
            <a:r>
              <a:rPr lang="en-US" dirty="0"/>
              <a:t>messages </a:t>
            </a:r>
            <a:r>
              <a:rPr lang="en-US" dirty="0">
                <a:solidFill>
                  <a:srgbClr val="C00000"/>
                </a:solidFill>
              </a:rPr>
              <a:t>only being exchanged among neighbors</a:t>
            </a: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4B47A3A4-F84B-7849-B625-6370F50B4D7E}"/>
              </a:ext>
            </a:extLst>
          </p:cNvPr>
          <p:cNvGrpSpPr>
            <a:grpSpLocks/>
          </p:cNvGrpSpPr>
          <p:nvPr/>
        </p:nvGrpSpPr>
        <p:grpSpPr bwMode="auto">
          <a:xfrm>
            <a:off x="9169400" y="1937971"/>
            <a:ext cx="2184400" cy="1314450"/>
            <a:chOff x="3625" y="1076"/>
            <a:chExt cx="1376" cy="828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B3EDDECA-B789-984B-A56D-7940375EC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FA68C08B-716E-CF4D-85A8-F0FCB2DF1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DD7C9166-BCC0-A147-870D-CC29E2F4C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88468BC3-53A6-C045-8AF0-A3A86B63D2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B6D5956B-57AD-8445-99A8-709A837AAF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42229897-9B9F-D74D-ABAF-114A0146F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11" name="Oval 12">
              <a:extLst>
                <a:ext uri="{FF2B5EF4-FFF2-40B4-BE49-F238E27FC236}">
                  <a16:creationId xmlns:a16="http://schemas.microsoft.com/office/drawing/2014/main" id="{3624DDCD-D859-7743-B782-F0B083AA8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1B76EF60-80C4-8B4D-BE34-856ACE76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96375EB2-61E3-E440-94D9-8924F7AB2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14" name="Group 15">
              <a:extLst>
                <a:ext uri="{FF2B5EF4-FFF2-40B4-BE49-F238E27FC236}">
                  <a16:creationId xmlns:a16="http://schemas.microsoft.com/office/drawing/2014/main" id="{5BD04FC8-51B2-FB41-BC16-179B9861A0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4" y="1526"/>
              <a:ext cx="197" cy="252"/>
              <a:chOff x="2958" y="2429"/>
              <a:chExt cx="200" cy="252"/>
            </a:xfrm>
          </p:grpSpPr>
          <p:sp>
            <p:nvSpPr>
              <p:cNvPr id="38" name="Rectangle 16">
                <a:extLst>
                  <a:ext uri="{FF2B5EF4-FFF2-40B4-BE49-F238E27FC236}">
                    <a16:creationId xmlns:a16="http://schemas.microsoft.com/office/drawing/2014/main" id="{EAC2EFAC-91BA-3D4B-8E8C-43F1D0F32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39" name="Text Box 17">
                <a:extLst>
                  <a:ext uri="{FF2B5EF4-FFF2-40B4-BE49-F238E27FC236}">
                    <a16:creationId xmlns:a16="http://schemas.microsoft.com/office/drawing/2014/main" id="{235EA74B-27EA-D94A-BAB6-4FEE5717C1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9"/>
                <a:ext cx="20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x</a:t>
                </a:r>
                <a:endParaRPr lang="en-US" dirty="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15" name="Group 18">
              <a:extLst>
                <a:ext uri="{FF2B5EF4-FFF2-40B4-BE49-F238E27FC236}">
                  <a16:creationId xmlns:a16="http://schemas.microsoft.com/office/drawing/2014/main" id="{0AD145F3-62CA-B44C-8E73-C5452DBDB5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30" name="Oval 19">
                <a:extLst>
                  <a:ext uri="{FF2B5EF4-FFF2-40B4-BE49-F238E27FC236}">
                    <a16:creationId xmlns:a16="http://schemas.microsoft.com/office/drawing/2014/main" id="{E667868C-627D-644E-B235-273FA45B5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31" name="Line 20">
                <a:extLst>
                  <a:ext uri="{FF2B5EF4-FFF2-40B4-BE49-F238E27FC236}">
                    <a16:creationId xmlns:a16="http://schemas.microsoft.com/office/drawing/2014/main" id="{148D60E6-67B7-4643-9D32-3861023272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32" name="Line 21">
                <a:extLst>
                  <a:ext uri="{FF2B5EF4-FFF2-40B4-BE49-F238E27FC236}">
                    <a16:creationId xmlns:a16="http://schemas.microsoft.com/office/drawing/2014/main" id="{E7814B79-2EED-B441-98E3-A33C8C8387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33" name="Rectangle 22">
                <a:extLst>
                  <a:ext uri="{FF2B5EF4-FFF2-40B4-BE49-F238E27FC236}">
                    <a16:creationId xmlns:a16="http://schemas.microsoft.com/office/drawing/2014/main" id="{ED0AE727-37B8-D54B-8E84-0D82D54A98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Helvetica" pitchFamily="2" charset="0"/>
                </a:endParaRPr>
              </a:p>
            </p:txBody>
          </p:sp>
          <p:sp>
            <p:nvSpPr>
              <p:cNvPr id="34" name="Oval 23">
                <a:extLst>
                  <a:ext uri="{FF2B5EF4-FFF2-40B4-BE49-F238E27FC236}">
                    <a16:creationId xmlns:a16="http://schemas.microsoft.com/office/drawing/2014/main" id="{1EB28F0E-A01F-7448-BF6E-1EA0A47E64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grpSp>
            <p:nvGrpSpPr>
              <p:cNvPr id="35" name="Group 24">
                <a:extLst>
                  <a:ext uri="{FF2B5EF4-FFF2-40B4-BE49-F238E27FC236}">
                    <a16:creationId xmlns:a16="http://schemas.microsoft.com/office/drawing/2014/main" id="{862D2242-EA5F-9044-BB0D-32AAD6EC60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36" name="Rectangle 25">
                  <a:extLst>
                    <a:ext uri="{FF2B5EF4-FFF2-40B4-BE49-F238E27FC236}">
                      <a16:creationId xmlns:a16="http://schemas.microsoft.com/office/drawing/2014/main" id="{260238FC-1905-724C-B41C-EB838317E2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37" name="Text Box 26">
                  <a:extLst>
                    <a:ext uri="{FF2B5EF4-FFF2-40B4-BE49-F238E27FC236}">
                      <a16:creationId xmlns:a16="http://schemas.microsoft.com/office/drawing/2014/main" id="{7D180C61-EF41-E04C-A1F7-1FC3625938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  <a:latin typeface="Helvetica" pitchFamily="2" charset="0"/>
                    </a:rPr>
                    <a:t>z</a:t>
                  </a:r>
                  <a:endParaRPr lang="en-US" dirty="0">
                    <a:solidFill>
                      <a:schemeClr val="bg1"/>
                    </a:solidFill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16" name="Text Box 27">
              <a:extLst>
                <a:ext uri="{FF2B5EF4-FFF2-40B4-BE49-F238E27FC236}">
                  <a16:creationId xmlns:a16="http://schemas.microsoft.com/office/drawing/2014/main" id="{60B0D48A-F846-414F-807A-0F71681811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1" y="132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Helvetica" pitchFamily="2" charset="0"/>
                </a:rPr>
                <a:t>1</a:t>
              </a:r>
              <a:endParaRPr lang="en-US">
                <a:latin typeface="Helvetica" pitchFamily="2" charset="0"/>
              </a:endParaRPr>
            </a:p>
          </p:txBody>
        </p:sp>
        <p:sp>
          <p:nvSpPr>
            <p:cNvPr id="17" name="Text Box 28">
              <a:extLst>
                <a:ext uri="{FF2B5EF4-FFF2-40B4-BE49-F238E27FC236}">
                  <a16:creationId xmlns:a16="http://schemas.microsoft.com/office/drawing/2014/main" id="{542BD58E-CF15-6A41-B9E8-1B2195F86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Helvetica" pitchFamily="2" charset="0"/>
                </a:rPr>
                <a:t>4</a:t>
              </a:r>
              <a:endParaRPr lang="en-US">
                <a:latin typeface="Helvetica" pitchFamily="2" charset="0"/>
              </a:endParaRPr>
            </a:p>
          </p:txBody>
        </p:sp>
        <p:sp>
          <p:nvSpPr>
            <p:cNvPr id="18" name="Text Box 29">
              <a:extLst>
                <a:ext uri="{FF2B5EF4-FFF2-40B4-BE49-F238E27FC236}">
                  <a16:creationId xmlns:a16="http://schemas.microsoft.com/office/drawing/2014/main" id="{3E5EEBE7-D597-AE4B-8D3C-52CA4C5B14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6" y="165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Helvetica" pitchFamily="2" charset="0"/>
                </a:rPr>
                <a:t>2</a:t>
              </a:r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19" name="Group 30">
              <a:extLst>
                <a:ext uri="{FF2B5EF4-FFF2-40B4-BE49-F238E27FC236}">
                  <a16:creationId xmlns:a16="http://schemas.microsoft.com/office/drawing/2014/main" id="{6D67DD3A-EA1F-C54C-9459-D7FAB3CF44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22" name="Oval 31">
                <a:extLst>
                  <a:ext uri="{FF2B5EF4-FFF2-40B4-BE49-F238E27FC236}">
                    <a16:creationId xmlns:a16="http://schemas.microsoft.com/office/drawing/2014/main" id="{5B231417-1042-EB4C-A9FE-6C233FDEA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23" name="Line 32">
                <a:extLst>
                  <a:ext uri="{FF2B5EF4-FFF2-40B4-BE49-F238E27FC236}">
                    <a16:creationId xmlns:a16="http://schemas.microsoft.com/office/drawing/2014/main" id="{BE8931B0-33A0-D944-8F25-9EEA3A64A4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24" name="Line 33">
                <a:extLst>
                  <a:ext uri="{FF2B5EF4-FFF2-40B4-BE49-F238E27FC236}">
                    <a16:creationId xmlns:a16="http://schemas.microsoft.com/office/drawing/2014/main" id="{7E8E5225-D14C-9648-94E8-B45108B7BC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25" name="Rectangle 34">
                <a:extLst>
                  <a:ext uri="{FF2B5EF4-FFF2-40B4-BE49-F238E27FC236}">
                    <a16:creationId xmlns:a16="http://schemas.microsoft.com/office/drawing/2014/main" id="{2C103997-788A-D44E-8960-CA70C5955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Helvetica" pitchFamily="2" charset="0"/>
                </a:endParaRPr>
              </a:p>
            </p:txBody>
          </p:sp>
          <p:sp>
            <p:nvSpPr>
              <p:cNvPr id="26" name="Oval 35">
                <a:extLst>
                  <a:ext uri="{FF2B5EF4-FFF2-40B4-BE49-F238E27FC236}">
                    <a16:creationId xmlns:a16="http://schemas.microsoft.com/office/drawing/2014/main" id="{EF8DD51A-A93F-A548-977B-33DECE83FF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grpSp>
            <p:nvGrpSpPr>
              <p:cNvPr id="27" name="Group 36">
                <a:extLst>
                  <a:ext uri="{FF2B5EF4-FFF2-40B4-BE49-F238E27FC236}">
                    <a16:creationId xmlns:a16="http://schemas.microsoft.com/office/drawing/2014/main" id="{8FCD7C3C-E339-164C-8B31-ABB13929CA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28" name="Rectangle 37">
                  <a:extLst>
                    <a:ext uri="{FF2B5EF4-FFF2-40B4-BE49-F238E27FC236}">
                      <a16:creationId xmlns:a16="http://schemas.microsoft.com/office/drawing/2014/main" id="{84D066EB-9157-854A-8420-8B49F47938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29" name="Text Box 38">
                  <a:extLst>
                    <a:ext uri="{FF2B5EF4-FFF2-40B4-BE49-F238E27FC236}">
                      <a16:creationId xmlns:a16="http://schemas.microsoft.com/office/drawing/2014/main" id="{44862147-FF09-3644-B056-64B1374661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  <a:latin typeface="Helvetica" pitchFamily="2" charset="0"/>
                    </a:rPr>
                    <a:t>y</a:t>
                  </a:r>
                  <a:endParaRPr lang="en-US" dirty="0">
                    <a:solidFill>
                      <a:schemeClr val="bg1"/>
                    </a:solidFill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20" name="Text Box 39">
              <a:extLst>
                <a:ext uri="{FF2B5EF4-FFF2-40B4-BE49-F238E27FC236}">
                  <a16:creationId xmlns:a16="http://schemas.microsoft.com/office/drawing/2014/main" id="{AA1AE91A-BFC4-0248-A2F9-8291CCEA7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1" y="107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rgbClr val="C00000"/>
                  </a:solidFill>
                  <a:latin typeface="Helvetica" pitchFamily="2" charset="0"/>
                </a:rPr>
                <a:t>1</a:t>
              </a:r>
              <a:endParaRPr lang="en-US" dirty="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sp>
          <p:nvSpPr>
            <p:cNvPr id="21" name="Line 40">
              <a:extLst>
                <a:ext uri="{FF2B5EF4-FFF2-40B4-BE49-F238E27FC236}">
                  <a16:creationId xmlns:a16="http://schemas.microsoft.com/office/drawing/2014/main" id="{DFE748B8-8815-024C-BCD0-53E3C9D11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pic>
        <p:nvPicPr>
          <p:cNvPr id="40" name="Picture 39" descr="Shape&#10;&#10;Description automatically generated with low confidence">
            <a:extLst>
              <a:ext uri="{FF2B5EF4-FFF2-40B4-BE49-F238E27FC236}">
                <a16:creationId xmlns:a16="http://schemas.microsoft.com/office/drawing/2014/main" id="{3CEA823E-AC5F-AD45-A9FF-52DB5FDBB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190" y="432793"/>
            <a:ext cx="1387358" cy="913494"/>
          </a:xfrm>
          <a:prstGeom prst="rect">
            <a:avLst/>
          </a:prstGeom>
        </p:spPr>
      </p:pic>
      <p:pic>
        <p:nvPicPr>
          <p:cNvPr id="41" name="Picture 40" descr="Shape&#10;&#10;Description automatically generated with medium confidence">
            <a:extLst>
              <a:ext uri="{FF2B5EF4-FFF2-40B4-BE49-F238E27FC236}">
                <a16:creationId xmlns:a16="http://schemas.microsoft.com/office/drawing/2014/main" id="{6DFE91CF-D614-B645-80DE-85A665E06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464" y="401017"/>
            <a:ext cx="1281340" cy="104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5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/>
          <p:cNvGrpSpPr/>
          <p:nvPr/>
        </p:nvGrpSpPr>
        <p:grpSpPr>
          <a:xfrm>
            <a:off x="2148887" y="1451515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4809692" y="2378686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3104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446543"/>
            <a:ext cx="2215548" cy="1471268"/>
            <a:chOff x="833331" y="2873352"/>
            <a:chExt cx="2333625" cy="1630661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0758" cy="409344"/>
                <a:chOff x="667045" y="1708643"/>
                <a:chExt cx="420758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075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34265" cy="409344"/>
                <a:chOff x="667045" y="1708643"/>
                <a:chExt cx="434265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3426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3405" y="3282696"/>
              <a:ext cx="4230" cy="8119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340047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2811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438369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35166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562343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413274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7237444" y="2379268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52829" y="2438605"/>
            <a:ext cx="1260153" cy="888605"/>
            <a:chOff x="2028828" y="2438604"/>
            <a:chExt cx="1260153" cy="888605"/>
          </a:xfrm>
        </p:grpSpPr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918770" y="1902432"/>
            <a:ext cx="1118837" cy="826267"/>
            <a:chOff x="4052000" y="2820739"/>
            <a:chExt cx="1118837" cy="82626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25" name="Straight Connector 324"/>
          <p:cNvCxnSpPr/>
          <p:nvPr/>
        </p:nvCxnSpPr>
        <p:spPr bwMode="auto">
          <a:xfrm flipH="1">
            <a:off x="4666124" y="2168220"/>
            <a:ext cx="2534703" cy="1452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oup 3"/>
          <p:cNvGrpSpPr/>
          <p:nvPr/>
        </p:nvGrpSpPr>
        <p:grpSpPr>
          <a:xfrm>
            <a:off x="6141960" y="1621327"/>
            <a:ext cx="889720" cy="547957"/>
            <a:chOff x="4617960" y="1621326"/>
            <a:chExt cx="889720" cy="547957"/>
          </a:xfrm>
        </p:grpSpPr>
        <p:sp>
          <p:nvSpPr>
            <p:cNvPr id="329" name="AutoShape 118"/>
            <p:cNvSpPr>
              <a:spLocks noChangeArrowheads="1"/>
            </p:cNvSpPr>
            <p:nvPr/>
          </p:nvSpPr>
          <p:spPr bwMode="auto">
            <a:xfrm rot="21413181">
              <a:off x="4617960" y="189305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 rot="21418560">
              <a:off x="4849230" y="1621326"/>
              <a:ext cx="658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CC0000"/>
                  </a:solidFill>
                </a:rPr>
                <a:t>AS3,X</a:t>
              </a:r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D287FDC5-C9BA-E44C-9647-53D7CFAB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forwarding table entries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06A2858-CAF6-F84A-B9C3-1F5914B3C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6198" y="4161639"/>
            <a:ext cx="5537602" cy="2597507"/>
          </a:xfrm>
        </p:spPr>
        <p:txBody>
          <a:bodyPr>
            <a:normAutofit/>
          </a:bodyPr>
          <a:lstStyle/>
          <a:p>
            <a:r>
              <a:rPr lang="en-US" dirty="0"/>
              <a:t>recall: </a:t>
            </a:r>
            <a:r>
              <a:rPr lang="en-US" dirty="0">
                <a:cs typeface="Arial"/>
              </a:rPr>
              <a:t>1c </a:t>
            </a:r>
            <a:r>
              <a:rPr lang="en-US" dirty="0"/>
              <a:t>learns about </a:t>
            </a:r>
            <a:r>
              <a:rPr lang="en-US" dirty="0" err="1"/>
              <a:t>dest</a:t>
            </a:r>
            <a:r>
              <a:rPr lang="en-US" dirty="0"/>
              <a:t> X via eBGP from </a:t>
            </a:r>
            <a:r>
              <a:rPr lang="en-US" dirty="0">
                <a:solidFill>
                  <a:srgbClr val="C00000"/>
                </a:solidFill>
              </a:rPr>
              <a:t>next-hop</a:t>
            </a:r>
            <a:r>
              <a:rPr lang="en-US" dirty="0"/>
              <a:t> </a:t>
            </a:r>
            <a:r>
              <a:rPr lang="en-US" dirty="0">
                <a:cs typeface="Arial"/>
              </a:rPr>
              <a:t>3a</a:t>
            </a:r>
            <a:r>
              <a:rPr lang="en-US" dirty="0"/>
              <a:t>: “path to X goes through </a:t>
            </a:r>
            <a:r>
              <a:rPr lang="en-US" dirty="0">
                <a:cs typeface="Arial"/>
              </a:rPr>
              <a:t>3a</a:t>
            </a:r>
            <a:r>
              <a:rPr lang="en-US" dirty="0"/>
              <a:t>”</a:t>
            </a:r>
          </a:p>
          <a:p>
            <a:r>
              <a:rPr lang="en-US" dirty="0">
                <a:cs typeface="Arial"/>
              </a:rPr>
              <a:t>1</a:t>
            </a:r>
            <a:r>
              <a:rPr lang="en-US" dirty="0"/>
              <a:t>c: </a:t>
            </a:r>
            <a:r>
              <a:rPr lang="en-US" dirty="0">
                <a:solidFill>
                  <a:srgbClr val="C00000"/>
                </a:solidFill>
              </a:rPr>
              <a:t>to get to link-local neighbor 3a, forward out interface 2</a:t>
            </a:r>
            <a:endParaRPr lang="en-US" dirty="0">
              <a:cs typeface="Arial"/>
            </a:endParaRPr>
          </a:p>
          <a:p>
            <a:endParaRPr lang="en-US" dirty="0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EB10581F-DD5B-F643-AED3-4D79B6791110}"/>
              </a:ext>
            </a:extLst>
          </p:cNvPr>
          <p:cNvSpPr/>
          <p:nvPr/>
        </p:nvSpPr>
        <p:spPr bwMode="auto">
          <a:xfrm rot="10800000">
            <a:off x="2973132" y="3885788"/>
            <a:ext cx="1027112" cy="994484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alpha val="62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Helvetica" pitchFamily="2" charset="0"/>
            </a:endParaRPr>
          </a:p>
        </p:txBody>
      </p:sp>
      <p:grpSp>
        <p:nvGrpSpPr>
          <p:cNvPr id="338" name="Group 104">
            <a:extLst>
              <a:ext uri="{FF2B5EF4-FFF2-40B4-BE49-F238E27FC236}">
                <a16:creationId xmlns:a16="http://schemas.microsoft.com/office/drawing/2014/main" id="{7B819032-9775-B841-9398-78E57D21138D}"/>
              </a:ext>
            </a:extLst>
          </p:cNvPr>
          <p:cNvGrpSpPr>
            <a:grpSpLocks/>
          </p:cNvGrpSpPr>
          <p:nvPr/>
        </p:nvGrpSpPr>
        <p:grpSpPr bwMode="auto">
          <a:xfrm>
            <a:off x="2976602" y="5557757"/>
            <a:ext cx="1034710" cy="357349"/>
            <a:chOff x="4128636" y="3606589"/>
            <a:chExt cx="568145" cy="338667"/>
          </a:xfrm>
        </p:grpSpPr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EA00A59B-AFBD-0B46-9015-E5EA61A00478}"/>
                </a:ext>
              </a:extLst>
            </p:cNvPr>
            <p:cNvSpPr/>
            <p:nvPr/>
          </p:nvSpPr>
          <p:spPr>
            <a:xfrm>
              <a:off x="4128649" y="3720080"/>
              <a:ext cx="568332" cy="22517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41C8595F-CC46-8348-ACCA-6E03A38461FE}"/>
                </a:ext>
              </a:extLst>
            </p:cNvPr>
            <p:cNvSpPr/>
            <p:nvPr/>
          </p:nvSpPr>
          <p:spPr>
            <a:xfrm>
              <a:off x="4128649" y="3720080"/>
              <a:ext cx="568332" cy="11189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D5E0D091-BBD6-C64C-819E-9ED5890377D7}"/>
                </a:ext>
              </a:extLst>
            </p:cNvPr>
            <p:cNvSpPr/>
            <p:nvPr/>
          </p:nvSpPr>
          <p:spPr>
            <a:xfrm>
              <a:off x="4128649" y="3606801"/>
              <a:ext cx="568332" cy="22517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3F3B7900-0BB6-544D-9C9C-4F14BAA88191}"/>
                </a:ext>
              </a:extLst>
            </p:cNvPr>
            <p:cNvCxnSpPr/>
            <p:nvPr/>
          </p:nvCxnSpPr>
          <p:spPr>
            <a:xfrm>
              <a:off x="4696981" y="3720080"/>
              <a:ext cx="0" cy="11189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597FC74B-0417-504C-85FA-3E7D27A6A757}"/>
                </a:ext>
              </a:extLst>
            </p:cNvPr>
            <p:cNvCxnSpPr/>
            <p:nvPr/>
          </p:nvCxnSpPr>
          <p:spPr>
            <a:xfrm>
              <a:off x="4128649" y="3720080"/>
              <a:ext cx="0" cy="11189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4" name="Rectangle 343">
            <a:extLst>
              <a:ext uri="{FF2B5EF4-FFF2-40B4-BE49-F238E27FC236}">
                <a16:creationId xmlns:a16="http://schemas.microsoft.com/office/drawing/2014/main" id="{EDFB3C13-C529-464A-BD87-4345F9AB2B7F}"/>
              </a:ext>
            </a:extLst>
          </p:cNvPr>
          <p:cNvSpPr/>
          <p:nvPr/>
        </p:nvSpPr>
        <p:spPr bwMode="auto">
          <a:xfrm>
            <a:off x="2980910" y="4828346"/>
            <a:ext cx="1027112" cy="860514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62000"/>
                </a:schemeClr>
              </a:gs>
              <a:gs pos="5400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Helvetica" pitchFamily="2" charset="0"/>
            </a:endParaRPr>
          </a:p>
        </p:txBody>
      </p:sp>
      <p:grpSp>
        <p:nvGrpSpPr>
          <p:cNvPr id="345" name="Group 9">
            <a:extLst>
              <a:ext uri="{FF2B5EF4-FFF2-40B4-BE49-F238E27FC236}">
                <a16:creationId xmlns:a16="http://schemas.microsoft.com/office/drawing/2014/main" id="{8DB9BC61-31C0-7C4E-ADDA-484D34FA4A16}"/>
              </a:ext>
            </a:extLst>
          </p:cNvPr>
          <p:cNvGrpSpPr>
            <a:grpSpLocks/>
          </p:cNvGrpSpPr>
          <p:nvPr/>
        </p:nvGrpSpPr>
        <p:grpSpPr bwMode="auto">
          <a:xfrm>
            <a:off x="2941824" y="3794216"/>
            <a:ext cx="1079500" cy="395024"/>
            <a:chOff x="2183302" y="1574638"/>
            <a:chExt cx="1200154" cy="430181"/>
          </a:xfrm>
        </p:grpSpPr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3512D27F-97B0-7D41-80DC-3431CBBC49D6}"/>
                </a:ext>
              </a:extLst>
            </p:cNvPr>
            <p:cNvSpPr/>
            <p:nvPr/>
          </p:nvSpPr>
          <p:spPr bwMode="auto">
            <a:xfrm flipV="1">
              <a:off x="2186832" y="1690517"/>
              <a:ext cx="1194859" cy="31430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31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6200000" scaled="0"/>
              <a:tileRect/>
            </a:gra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Helvetica" pitchFamily="2" charset="0"/>
              </a:endParaRP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8B17C422-6621-9C45-9C56-92900BED535E}"/>
                </a:ext>
              </a:extLst>
            </p:cNvPr>
            <p:cNvSpPr/>
            <p:nvPr/>
          </p:nvSpPr>
          <p:spPr bwMode="auto">
            <a:xfrm>
              <a:off x="2183302" y="1734964"/>
              <a:ext cx="1198389" cy="112704"/>
            </a:xfrm>
            <a:prstGeom prst="rect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54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62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408F6F65-5A98-F045-9AD8-880FC76018B1}"/>
                </a:ext>
              </a:extLst>
            </p:cNvPr>
            <p:cNvSpPr/>
            <p:nvPr/>
          </p:nvSpPr>
          <p:spPr bwMode="auto">
            <a:xfrm flipV="1">
              <a:off x="2183302" y="1574638"/>
              <a:ext cx="1196624" cy="31430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Helvetica" pitchFamily="2" charset="0"/>
              </a:endParaRPr>
            </a:p>
          </p:txBody>
        </p:sp>
        <p:sp>
          <p:nvSpPr>
            <p:cNvPr id="349" name="Freeform 348">
              <a:extLst>
                <a:ext uri="{FF2B5EF4-FFF2-40B4-BE49-F238E27FC236}">
                  <a16:creationId xmlns:a16="http://schemas.microsoft.com/office/drawing/2014/main" id="{3ACD29DF-47E8-9B48-8A96-8890EDE36DB8}"/>
                </a:ext>
              </a:extLst>
            </p:cNvPr>
            <p:cNvSpPr/>
            <p:nvPr/>
          </p:nvSpPr>
          <p:spPr bwMode="auto">
            <a:xfrm>
              <a:off x="2490400" y="1671469"/>
              <a:ext cx="582428" cy="157150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50" name="Freeform 349">
              <a:extLst>
                <a:ext uri="{FF2B5EF4-FFF2-40B4-BE49-F238E27FC236}">
                  <a16:creationId xmlns:a16="http://schemas.microsoft.com/office/drawing/2014/main" id="{F93762F3-3355-1B49-85E1-FA774A93EAED}"/>
                </a:ext>
              </a:extLst>
            </p:cNvPr>
            <p:cNvSpPr/>
            <p:nvPr/>
          </p:nvSpPr>
          <p:spPr bwMode="auto">
            <a:xfrm>
              <a:off x="2430393" y="1630197"/>
              <a:ext cx="702443" cy="109529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9E22D8C0-3F22-6247-807D-22B0B469BB28}"/>
                </a:ext>
              </a:extLst>
            </p:cNvPr>
            <p:cNvSpPr/>
            <p:nvPr/>
          </p:nvSpPr>
          <p:spPr bwMode="auto">
            <a:xfrm>
              <a:off x="2892805" y="1723852"/>
              <a:ext cx="257680" cy="95243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BA279B16-8CE0-D94B-A1FB-9BE02206E397}"/>
                </a:ext>
              </a:extLst>
            </p:cNvPr>
            <p:cNvSpPr/>
            <p:nvPr/>
          </p:nvSpPr>
          <p:spPr bwMode="auto">
            <a:xfrm>
              <a:off x="2418037" y="1725440"/>
              <a:ext cx="254150" cy="95243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7069853D-D56D-A44A-826F-26CBB74BB216}"/>
                </a:ext>
              </a:extLst>
            </p:cNvPr>
            <p:cNvCxnSpPr>
              <a:endCxn id="348" idx="2"/>
            </p:cNvCxnSpPr>
            <p:nvPr/>
          </p:nvCxnSpPr>
          <p:spPr bwMode="auto">
            <a:xfrm flipH="1" flipV="1">
              <a:off x="2183302" y="1731787"/>
              <a:ext cx="3530" cy="122228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2BC2DA55-0407-6A42-91A9-937F322B40AF}"/>
                </a:ext>
              </a:extLst>
            </p:cNvPr>
            <p:cNvCxnSpPr/>
            <p:nvPr/>
          </p:nvCxnSpPr>
          <p:spPr bwMode="auto">
            <a:xfrm flipH="1" flipV="1">
              <a:off x="3379926" y="1728615"/>
              <a:ext cx="3530" cy="122228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B5975347-70DB-8D4B-8675-C8DC0399D85D}"/>
              </a:ext>
            </a:extLst>
          </p:cNvPr>
          <p:cNvCxnSpPr>
            <a:cxnSpLocks/>
            <a:endCxn id="340" idx="1"/>
          </p:cNvCxnSpPr>
          <p:nvPr/>
        </p:nvCxnSpPr>
        <p:spPr bwMode="auto">
          <a:xfrm>
            <a:off x="2965194" y="4091683"/>
            <a:ext cx="11432" cy="1644862"/>
          </a:xfrm>
          <a:prstGeom prst="line">
            <a:avLst/>
          </a:prstGeom>
          <a:ln w="317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C698153F-3BAB-4540-B423-AA7A291811DF}"/>
              </a:ext>
            </a:extLst>
          </p:cNvPr>
          <p:cNvCxnSpPr>
            <a:cxnSpLocks/>
            <a:endCxn id="340" idx="3"/>
          </p:cNvCxnSpPr>
          <p:nvPr/>
        </p:nvCxnSpPr>
        <p:spPr bwMode="auto">
          <a:xfrm>
            <a:off x="4006594" y="4091683"/>
            <a:ext cx="5083" cy="1644862"/>
          </a:xfrm>
          <a:prstGeom prst="line">
            <a:avLst/>
          </a:prstGeom>
          <a:ln w="317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6C050FEB-DE75-B44C-A098-19F7B268D678}"/>
              </a:ext>
            </a:extLst>
          </p:cNvPr>
          <p:cNvGrpSpPr/>
          <p:nvPr/>
        </p:nvGrpSpPr>
        <p:grpSpPr>
          <a:xfrm>
            <a:off x="3657787" y="4264543"/>
            <a:ext cx="1694040" cy="1308664"/>
            <a:chOff x="2070713" y="4676933"/>
            <a:chExt cx="1694040" cy="1308664"/>
          </a:xfrm>
        </p:grpSpPr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DC245747-C2B9-C147-80B5-8EC0926FC6FB}"/>
                </a:ext>
              </a:extLst>
            </p:cNvPr>
            <p:cNvSpPr/>
            <p:nvPr/>
          </p:nvSpPr>
          <p:spPr bwMode="auto">
            <a:xfrm>
              <a:off x="2079212" y="4681790"/>
              <a:ext cx="1670709" cy="1303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53213C49-4A7C-CA46-9667-DBCCF273FA93}"/>
                </a:ext>
              </a:extLst>
            </p:cNvPr>
            <p:cNvSpPr txBox="1"/>
            <p:nvPr/>
          </p:nvSpPr>
          <p:spPr>
            <a:xfrm>
              <a:off x="2073449" y="4676933"/>
              <a:ext cx="586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NH</a:t>
              </a:r>
            </a:p>
          </p:txBody>
        </p: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AAE0EC59-D0A0-2C4A-B5AB-27EA8316AB23}"/>
                </a:ext>
              </a:extLst>
            </p:cNvPr>
            <p:cNvSpPr txBox="1"/>
            <p:nvPr/>
          </p:nvSpPr>
          <p:spPr>
            <a:xfrm>
              <a:off x="2695229" y="4681605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interface</a:t>
              </a:r>
            </a:p>
          </p:txBody>
        </p: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8F409888-CB7D-7540-A276-E885A5E0C0A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7242" y="4687128"/>
              <a:ext cx="1345" cy="12935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6C7CBFF-48A4-B943-BBB6-FD6BF134608D}"/>
                </a:ext>
              </a:extLst>
            </p:cNvPr>
            <p:cNvCxnSpPr/>
            <p:nvPr/>
          </p:nvCxnSpPr>
          <p:spPr bwMode="auto">
            <a:xfrm flipH="1">
              <a:off x="2070713" y="5004815"/>
              <a:ext cx="16792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D3E5932A-FC4B-C842-91B4-2614DD4088EA}"/>
                </a:ext>
              </a:extLst>
            </p:cNvPr>
            <p:cNvSpPr txBox="1"/>
            <p:nvPr/>
          </p:nvSpPr>
          <p:spPr>
            <a:xfrm>
              <a:off x="2130814" y="4999359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150FB6E8-C33F-4246-8765-17E43D84A8F0}"/>
                </a:ext>
              </a:extLst>
            </p:cNvPr>
            <p:cNvSpPr txBox="1"/>
            <p:nvPr/>
          </p:nvSpPr>
          <p:spPr>
            <a:xfrm>
              <a:off x="2182651" y="532771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3a</a:t>
              </a: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C718E5C2-5F39-8F49-9AE1-0796E633B46B}"/>
                </a:ext>
              </a:extLst>
            </p:cNvPr>
            <p:cNvSpPr txBox="1"/>
            <p:nvPr/>
          </p:nvSpPr>
          <p:spPr>
            <a:xfrm>
              <a:off x="2763840" y="5011290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86DBBCF-C589-D24D-8438-55DE6DB6A1B8}"/>
                </a:ext>
              </a:extLst>
            </p:cNvPr>
            <p:cNvSpPr txBox="1"/>
            <p:nvPr/>
          </p:nvSpPr>
          <p:spPr>
            <a:xfrm>
              <a:off x="2841492" y="533471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2</a:t>
              </a:r>
            </a:p>
          </p:txBody>
        </p:sp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E822CD56-CD3B-EF42-A5B3-BE5E39583F4F}"/>
              </a:ext>
            </a:extLst>
          </p:cNvPr>
          <p:cNvGrpSpPr/>
          <p:nvPr/>
        </p:nvGrpSpPr>
        <p:grpSpPr>
          <a:xfrm>
            <a:off x="1248613" y="4285703"/>
            <a:ext cx="2181271" cy="1308664"/>
            <a:chOff x="2070713" y="4676933"/>
            <a:chExt cx="1783808" cy="1308664"/>
          </a:xfrm>
        </p:grpSpPr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C93C1368-9E3C-374A-95CD-E546595F64ED}"/>
                </a:ext>
              </a:extLst>
            </p:cNvPr>
            <p:cNvSpPr/>
            <p:nvPr/>
          </p:nvSpPr>
          <p:spPr bwMode="auto">
            <a:xfrm>
              <a:off x="2079212" y="4681790"/>
              <a:ext cx="1670709" cy="1303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F51737FE-BDF2-8240-98C6-0B16D6412FCE}"/>
                </a:ext>
              </a:extLst>
            </p:cNvPr>
            <p:cNvSpPr txBox="1"/>
            <p:nvPr/>
          </p:nvSpPr>
          <p:spPr>
            <a:xfrm>
              <a:off x="2073449" y="4676933"/>
              <a:ext cx="5860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Helvetica" pitchFamily="2" charset="0"/>
                </a:rPr>
                <a:t>dest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D2117F30-C2BE-D943-9606-E47D768ACB40}"/>
                </a:ext>
              </a:extLst>
            </p:cNvPr>
            <p:cNvSpPr txBox="1"/>
            <p:nvPr/>
          </p:nvSpPr>
          <p:spPr>
            <a:xfrm>
              <a:off x="2695229" y="4681605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Next-Hop</a:t>
              </a:r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82952298-0EB4-924C-853E-0D5D211534C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7242" y="4687128"/>
              <a:ext cx="1345" cy="12935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2F91CDCF-A183-8247-B024-3B16B03172FD}"/>
                </a:ext>
              </a:extLst>
            </p:cNvPr>
            <p:cNvCxnSpPr/>
            <p:nvPr/>
          </p:nvCxnSpPr>
          <p:spPr bwMode="auto">
            <a:xfrm flipH="1">
              <a:off x="2070713" y="5004815"/>
              <a:ext cx="16792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EBF64EE0-9B26-0346-BC8F-5D6C79F6FF30}"/>
                </a:ext>
              </a:extLst>
            </p:cNvPr>
            <p:cNvSpPr txBox="1"/>
            <p:nvPr/>
          </p:nvSpPr>
          <p:spPr>
            <a:xfrm>
              <a:off x="2130814" y="4999359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0C8D2BAC-2654-494C-BB7C-4D903758C30A}"/>
                </a:ext>
              </a:extLst>
            </p:cNvPr>
            <p:cNvSpPr txBox="1"/>
            <p:nvPr/>
          </p:nvSpPr>
          <p:spPr>
            <a:xfrm>
              <a:off x="2182651" y="532771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X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281A000F-6219-174B-BA7F-96204300C323}"/>
                </a:ext>
              </a:extLst>
            </p:cNvPr>
            <p:cNvSpPr txBox="1"/>
            <p:nvPr/>
          </p:nvSpPr>
          <p:spPr>
            <a:xfrm>
              <a:off x="2763840" y="5011290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39346683-448A-B84A-ADBA-BA2FB30C93B6}"/>
                </a:ext>
              </a:extLst>
            </p:cNvPr>
            <p:cNvSpPr txBox="1"/>
            <p:nvPr/>
          </p:nvSpPr>
          <p:spPr>
            <a:xfrm>
              <a:off x="2841492" y="5334710"/>
              <a:ext cx="360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3a</a:t>
              </a:r>
            </a:p>
          </p:txBody>
        </p:sp>
      </p:grpSp>
      <p:sp>
        <p:nvSpPr>
          <p:cNvPr id="390" name="TextBox 389">
            <a:extLst>
              <a:ext uri="{FF2B5EF4-FFF2-40B4-BE49-F238E27FC236}">
                <a16:creationId xmlns:a16="http://schemas.microsoft.com/office/drawing/2014/main" id="{E06A6F35-C220-4B40-A9C6-AFBA5294AB58}"/>
              </a:ext>
            </a:extLst>
          </p:cNvPr>
          <p:cNvSpPr txBox="1"/>
          <p:nvPr/>
        </p:nvSpPr>
        <p:spPr>
          <a:xfrm>
            <a:off x="3902033" y="1795294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47987D1E-3082-6C4E-AA51-B2D505AFA5C4}"/>
              </a:ext>
            </a:extLst>
          </p:cNvPr>
          <p:cNvSpPr txBox="1"/>
          <p:nvPr/>
        </p:nvSpPr>
        <p:spPr>
          <a:xfrm>
            <a:off x="4540360" y="1957681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6927DECD-9CBA-5B40-82F5-3DEDA19FF582}"/>
              </a:ext>
            </a:extLst>
          </p:cNvPr>
          <p:cNvSpPr txBox="1"/>
          <p:nvPr/>
        </p:nvSpPr>
        <p:spPr>
          <a:xfrm>
            <a:off x="3661451" y="2319605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36" name="Freeform 335">
            <a:extLst>
              <a:ext uri="{FF2B5EF4-FFF2-40B4-BE49-F238E27FC236}">
                <a16:creationId xmlns:a16="http://schemas.microsoft.com/office/drawing/2014/main" id="{726DC3E1-5FC9-C442-BC46-FBFBAA7987B8}"/>
              </a:ext>
            </a:extLst>
          </p:cNvPr>
          <p:cNvSpPr/>
          <p:nvPr/>
        </p:nvSpPr>
        <p:spPr>
          <a:xfrm rot="10326036" flipH="1">
            <a:off x="2737887" y="2502745"/>
            <a:ext cx="1867256" cy="1324732"/>
          </a:xfrm>
          <a:custGeom>
            <a:avLst/>
            <a:gdLst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418712 w 1040633"/>
              <a:gd name="connsiteY4" fmla="*/ 1189324 h 1219697"/>
              <a:gd name="connsiteX5" fmla="*/ 139870 w 1040633"/>
              <a:gd name="connsiteY5" fmla="*/ 1191723 h 1219697"/>
              <a:gd name="connsiteX0" fmla="*/ 139870 w 1040633"/>
              <a:gd name="connsiteY0" fmla="*/ 1191723 h 1355926"/>
              <a:gd name="connsiteX1" fmla="*/ 0 w 1040633"/>
              <a:gd name="connsiteY1" fmla="*/ 0 h 1355926"/>
              <a:gd name="connsiteX2" fmla="*/ 1040633 w 1040633"/>
              <a:gd name="connsiteY2" fmla="*/ 16785 h 1355926"/>
              <a:gd name="connsiteX3" fmla="*/ 833625 w 1040633"/>
              <a:gd name="connsiteY3" fmla="*/ 1219697 h 1355926"/>
              <a:gd name="connsiteX4" fmla="*/ 139870 w 1040633"/>
              <a:gd name="connsiteY4" fmla="*/ 1191723 h 1355926"/>
              <a:gd name="connsiteX0" fmla="*/ 139870 w 1040633"/>
              <a:gd name="connsiteY0" fmla="*/ 1191723 h 1289901"/>
              <a:gd name="connsiteX1" fmla="*/ 0 w 1040633"/>
              <a:gd name="connsiteY1" fmla="*/ 0 h 1289901"/>
              <a:gd name="connsiteX2" fmla="*/ 1040633 w 1040633"/>
              <a:gd name="connsiteY2" fmla="*/ 16785 h 1289901"/>
              <a:gd name="connsiteX3" fmla="*/ 833625 w 1040633"/>
              <a:gd name="connsiteY3" fmla="*/ 1219697 h 1289901"/>
              <a:gd name="connsiteX4" fmla="*/ 139870 w 1040633"/>
              <a:gd name="connsiteY4" fmla="*/ 1191723 h 1289901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191723"/>
              <a:gd name="connsiteX1" fmla="*/ 0 w 1040633"/>
              <a:gd name="connsiteY1" fmla="*/ 0 h 1191723"/>
              <a:gd name="connsiteX2" fmla="*/ 1040633 w 1040633"/>
              <a:gd name="connsiteY2" fmla="*/ 16785 h 1191723"/>
              <a:gd name="connsiteX3" fmla="*/ 671988 w 1040633"/>
              <a:gd name="connsiteY3" fmla="*/ 1158121 h 1191723"/>
              <a:gd name="connsiteX4" fmla="*/ 139870 w 1040633"/>
              <a:gd name="connsiteY4" fmla="*/ 1191723 h 1191723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363082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325315"/>
              <a:gd name="connsiteY0" fmla="*/ 1160935 h 1160935"/>
              <a:gd name="connsiteX1" fmla="*/ 0 w 1325315"/>
              <a:gd name="connsiteY1" fmla="*/ 0 h 1160935"/>
              <a:gd name="connsiteX2" fmla="*/ 1040633 w 1325315"/>
              <a:gd name="connsiteY2" fmla="*/ 16785 h 1160935"/>
              <a:gd name="connsiteX3" fmla="*/ 1214315 w 1325315"/>
              <a:gd name="connsiteY3" fmla="*/ 1064597 h 1160935"/>
              <a:gd name="connsiteX4" fmla="*/ 448507 w 1325315"/>
              <a:gd name="connsiteY4" fmla="*/ 1160935 h 1160935"/>
              <a:gd name="connsiteX0" fmla="*/ 448507 w 1214315"/>
              <a:gd name="connsiteY0" fmla="*/ 1160935 h 1160935"/>
              <a:gd name="connsiteX1" fmla="*/ 0 w 1214315"/>
              <a:gd name="connsiteY1" fmla="*/ 0 h 1160935"/>
              <a:gd name="connsiteX2" fmla="*/ 1040633 w 1214315"/>
              <a:gd name="connsiteY2" fmla="*/ 16785 h 1160935"/>
              <a:gd name="connsiteX3" fmla="*/ 1214315 w 1214315"/>
              <a:gd name="connsiteY3" fmla="*/ 1064597 h 1160935"/>
              <a:gd name="connsiteX4" fmla="*/ 448507 w 1214315"/>
              <a:gd name="connsiteY4" fmla="*/ 1160935 h 1160935"/>
              <a:gd name="connsiteX0" fmla="*/ 448507 w 1214315"/>
              <a:gd name="connsiteY0" fmla="*/ 1160935 h 1160935"/>
              <a:gd name="connsiteX1" fmla="*/ 0 w 1214315"/>
              <a:gd name="connsiteY1" fmla="*/ 0 h 1160935"/>
              <a:gd name="connsiteX2" fmla="*/ 1040633 w 1214315"/>
              <a:gd name="connsiteY2" fmla="*/ 16785 h 1160935"/>
              <a:gd name="connsiteX3" fmla="*/ 1214315 w 1214315"/>
              <a:gd name="connsiteY3" fmla="*/ 1064597 h 1160935"/>
              <a:gd name="connsiteX4" fmla="*/ 448507 w 1214315"/>
              <a:gd name="connsiteY4" fmla="*/ 1160935 h 1160935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06934 w 1167285"/>
              <a:gd name="connsiteY0" fmla="*/ 967578 h 967578"/>
              <a:gd name="connsiteX1" fmla="*/ 0 w 1167285"/>
              <a:gd name="connsiteY1" fmla="*/ 0 h 967578"/>
              <a:gd name="connsiteX2" fmla="*/ 1005993 w 1167285"/>
              <a:gd name="connsiteY2" fmla="*/ 46284 h 967578"/>
              <a:gd name="connsiteX3" fmla="*/ 1167285 w 1167285"/>
              <a:gd name="connsiteY3" fmla="*/ 895852 h 967578"/>
              <a:gd name="connsiteX4" fmla="*/ 1006934 w 1167285"/>
              <a:gd name="connsiteY4" fmla="*/ 967578 h 967578"/>
              <a:gd name="connsiteX0" fmla="*/ 1006934 w 1167285"/>
              <a:gd name="connsiteY0" fmla="*/ 1132232 h 1132232"/>
              <a:gd name="connsiteX1" fmla="*/ 0 w 1167285"/>
              <a:gd name="connsiteY1" fmla="*/ 164654 h 1132232"/>
              <a:gd name="connsiteX2" fmla="*/ 991394 w 1167285"/>
              <a:gd name="connsiteY2" fmla="*/ 130 h 1132232"/>
              <a:gd name="connsiteX3" fmla="*/ 1167285 w 1167285"/>
              <a:gd name="connsiteY3" fmla="*/ 1060506 h 1132232"/>
              <a:gd name="connsiteX4" fmla="*/ 1006934 w 1167285"/>
              <a:gd name="connsiteY4" fmla="*/ 1132232 h 1132232"/>
              <a:gd name="connsiteX0" fmla="*/ 986900 w 1167285"/>
              <a:gd name="connsiteY0" fmla="*/ 1088164 h 1088164"/>
              <a:gd name="connsiteX1" fmla="*/ 0 w 1167285"/>
              <a:gd name="connsiteY1" fmla="*/ 164654 h 1088164"/>
              <a:gd name="connsiteX2" fmla="*/ 991394 w 1167285"/>
              <a:gd name="connsiteY2" fmla="*/ 130 h 1088164"/>
              <a:gd name="connsiteX3" fmla="*/ 1167285 w 1167285"/>
              <a:gd name="connsiteY3" fmla="*/ 1060506 h 1088164"/>
              <a:gd name="connsiteX4" fmla="*/ 986900 w 1167285"/>
              <a:gd name="connsiteY4" fmla="*/ 1088164 h 1088164"/>
              <a:gd name="connsiteX0" fmla="*/ 986900 w 1167285"/>
              <a:gd name="connsiteY0" fmla="*/ 1088164 h 1088164"/>
              <a:gd name="connsiteX1" fmla="*/ 0 w 1167285"/>
              <a:gd name="connsiteY1" fmla="*/ 164654 h 1088164"/>
              <a:gd name="connsiteX2" fmla="*/ 991394 w 1167285"/>
              <a:gd name="connsiteY2" fmla="*/ 130 h 1088164"/>
              <a:gd name="connsiteX3" fmla="*/ 1167285 w 1167285"/>
              <a:gd name="connsiteY3" fmla="*/ 1060506 h 1088164"/>
              <a:gd name="connsiteX4" fmla="*/ 986900 w 1167285"/>
              <a:gd name="connsiteY4" fmla="*/ 1088164 h 1088164"/>
              <a:gd name="connsiteX0" fmla="*/ 986900 w 1332977"/>
              <a:gd name="connsiteY0" fmla="*/ 1088164 h 1088164"/>
              <a:gd name="connsiteX1" fmla="*/ 0 w 1332977"/>
              <a:gd name="connsiteY1" fmla="*/ 164654 h 1088164"/>
              <a:gd name="connsiteX2" fmla="*/ 991394 w 1332977"/>
              <a:gd name="connsiteY2" fmla="*/ 130 h 1088164"/>
              <a:gd name="connsiteX3" fmla="*/ 1332977 w 1332977"/>
              <a:gd name="connsiteY3" fmla="*/ 1045574 h 1088164"/>
              <a:gd name="connsiteX4" fmla="*/ 986900 w 1332977"/>
              <a:gd name="connsiteY4" fmla="*/ 1088164 h 108816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2977" h="1143414">
                <a:moveTo>
                  <a:pt x="1029955" y="1143414"/>
                </a:moveTo>
                <a:cubicBezTo>
                  <a:pt x="771645" y="868623"/>
                  <a:pt x="908943" y="903822"/>
                  <a:pt x="0" y="164654"/>
                </a:cubicBezTo>
                <a:cubicBezTo>
                  <a:pt x="346878" y="170249"/>
                  <a:pt x="644516" y="-5465"/>
                  <a:pt x="991394" y="130"/>
                </a:cubicBezTo>
                <a:cubicBezTo>
                  <a:pt x="1125143" y="751678"/>
                  <a:pt x="1116033" y="592331"/>
                  <a:pt x="1332977" y="1045574"/>
                </a:cubicBezTo>
                <a:cubicBezTo>
                  <a:pt x="1183663" y="1029001"/>
                  <a:pt x="1194267" y="1059672"/>
                  <a:pt x="1029955" y="1143414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63C74F42-DBC0-8F41-8A32-3707E3B641F8}"/>
              </a:ext>
            </a:extLst>
          </p:cNvPr>
          <p:cNvGrpSpPr/>
          <p:nvPr/>
        </p:nvGrpSpPr>
        <p:grpSpPr>
          <a:xfrm>
            <a:off x="1641605" y="5888883"/>
            <a:ext cx="2422570" cy="905318"/>
            <a:chOff x="1768784" y="4676933"/>
            <a:chExt cx="1981138" cy="905318"/>
          </a:xfrm>
        </p:grpSpPr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4C98A433-559A-AC42-B426-D5E1BA7B50E5}"/>
                </a:ext>
              </a:extLst>
            </p:cNvPr>
            <p:cNvSpPr/>
            <p:nvPr/>
          </p:nvSpPr>
          <p:spPr bwMode="auto">
            <a:xfrm>
              <a:off x="1768785" y="4681790"/>
              <a:ext cx="1936893" cy="9004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7AC32EB2-C10A-2E42-B5DF-4F402FD7890C}"/>
                </a:ext>
              </a:extLst>
            </p:cNvPr>
            <p:cNvSpPr txBox="1"/>
            <p:nvPr/>
          </p:nvSpPr>
          <p:spPr>
            <a:xfrm>
              <a:off x="1822409" y="4676933"/>
              <a:ext cx="837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IP </a:t>
              </a:r>
              <a:r>
                <a:rPr lang="en-US" dirty="0" err="1">
                  <a:latin typeface="Helvetica" pitchFamily="2" charset="0"/>
                </a:rPr>
                <a:t>Dst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4F83120A-B349-D14D-A2E1-1C3742312D1E}"/>
                </a:ext>
              </a:extLst>
            </p:cNvPr>
            <p:cNvSpPr txBox="1"/>
            <p:nvPr/>
          </p:nvSpPr>
          <p:spPr>
            <a:xfrm>
              <a:off x="2695229" y="4681605"/>
              <a:ext cx="832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Out port</a:t>
              </a:r>
            </a:p>
          </p:txBody>
        </p: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F587DE85-136C-FA4E-BE72-281A06D7AB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7242" y="4687128"/>
              <a:ext cx="0" cy="8299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82658A51-F5E8-0649-9C6A-B29A12293A7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768784" y="5004815"/>
              <a:ext cx="1981138" cy="64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A2487333-9495-6E43-8291-44D2EF20B574}"/>
                </a:ext>
              </a:extLst>
            </p:cNvPr>
            <p:cNvSpPr txBox="1"/>
            <p:nvPr/>
          </p:nvSpPr>
          <p:spPr>
            <a:xfrm>
              <a:off x="2130814" y="4999359"/>
              <a:ext cx="151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E35CF73F-CEAC-414F-87AA-4F1B98AA69D1}"/>
                </a:ext>
              </a:extLst>
            </p:cNvPr>
            <p:cNvSpPr txBox="1"/>
            <p:nvPr/>
          </p:nvSpPr>
          <p:spPr>
            <a:xfrm>
              <a:off x="2231957" y="514071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X</a:t>
              </a: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A19144BF-BBE4-0842-A2E3-C73497F2D996}"/>
                </a:ext>
              </a:extLst>
            </p:cNvPr>
            <p:cNvSpPr txBox="1"/>
            <p:nvPr/>
          </p:nvSpPr>
          <p:spPr>
            <a:xfrm>
              <a:off x="2763840" y="5011290"/>
              <a:ext cx="151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9F532E1F-765D-AD4D-8053-AA90733A77E9}"/>
                </a:ext>
              </a:extLst>
            </p:cNvPr>
            <p:cNvSpPr txBox="1"/>
            <p:nvPr/>
          </p:nvSpPr>
          <p:spPr>
            <a:xfrm>
              <a:off x="2890798" y="5147712"/>
              <a:ext cx="255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2</a:t>
              </a:r>
            </a:p>
          </p:txBody>
        </p:sp>
      </p:grpSp>
      <p:sp>
        <p:nvSpPr>
          <p:cNvPr id="398" name="TextBox 397">
            <a:extLst>
              <a:ext uri="{FF2B5EF4-FFF2-40B4-BE49-F238E27FC236}">
                <a16:creationId xmlns:a16="http://schemas.microsoft.com/office/drawing/2014/main" id="{B4690788-DA40-6C4A-ABAF-F59A792A0C00}"/>
              </a:ext>
            </a:extLst>
          </p:cNvPr>
          <p:cNvSpPr txBox="1"/>
          <p:nvPr/>
        </p:nvSpPr>
        <p:spPr>
          <a:xfrm>
            <a:off x="4582962" y="6069593"/>
            <a:ext cx="1469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Forwarding table</a:t>
            </a:r>
          </a:p>
        </p:txBody>
      </p: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2F5E133E-B20D-A74F-BF3F-C52AC87047CB}"/>
              </a:ext>
            </a:extLst>
          </p:cNvPr>
          <p:cNvCxnSpPr>
            <a:stCxn id="398" idx="1"/>
            <a:endCxn id="328" idx="3"/>
          </p:cNvCxnSpPr>
          <p:nvPr/>
        </p:nvCxnSpPr>
        <p:spPr>
          <a:xfrm flipH="1" flipV="1">
            <a:off x="4010072" y="6343971"/>
            <a:ext cx="572890" cy="48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" grpId="0" animBg="1"/>
      <p:bldP spid="344" grpId="0" animBg="1"/>
      <p:bldP spid="390" grpId="0"/>
      <p:bldP spid="391" grpId="0"/>
      <p:bldP spid="392" grpId="0"/>
      <p:bldP spid="336" grpId="0" animBg="1"/>
      <p:bldP spid="39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1EA8A-8E2D-B243-9BB3-D885D07F1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Inter-domain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22ADF-5C8E-564F-BC53-7EB02686C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Federation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scale</a:t>
            </a:r>
            <a:r>
              <a:rPr lang="en-US" dirty="0"/>
              <a:t> introduce new requirements for routing on the Internet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BGP </a:t>
            </a:r>
            <a:r>
              <a:rPr lang="en-US" dirty="0"/>
              <a:t>is </a:t>
            </a:r>
            <a:r>
              <a:rPr lang="en-US" i="1" dirty="0"/>
              <a:t>the</a:t>
            </a:r>
            <a:r>
              <a:rPr lang="en-US" dirty="0"/>
              <a:t> protocol that handles Internet routing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Path vector</a:t>
            </a:r>
            <a:r>
              <a:rPr lang="en-US" dirty="0"/>
              <a:t>: exchange paths to a destination with attributes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Policy-based</a:t>
            </a:r>
            <a:r>
              <a:rPr lang="en-US" dirty="0"/>
              <a:t> import of routes, route selection, and export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91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58D3D-13A5-DA49-BEBE-A4EAFC4C9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DV: Bad news travels slowly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1204D-AC56-2341-9285-34E2C3578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router goes down, could be a while before network realizes it.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BDB36518-8B7B-364D-869B-9A6E609DA3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8644" y="3093336"/>
            <a:ext cx="35845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BC26019-9CEB-434B-83AA-7B593B675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068" y="3004437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41954-4C91-E444-A0A2-91678C7F2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5682" y="3004437"/>
            <a:ext cx="153987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90E6F8-E27D-FD40-B065-BDD0F0D9E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618" y="3004437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A29889-2467-4847-B2E0-7FC0405E3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518" y="3004437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4EF4EB-BDE7-3A48-B9FA-24B9218C0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093" y="3004437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D3FCAD-0BC9-A445-A103-2EA8AFD20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643" y="2569461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6C410D-FE2F-224A-8464-9B5E17450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93" y="2569461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9B0A47-4B75-A243-887C-E53997D74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56" y="2569461"/>
            <a:ext cx="37189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1CFD4B-5333-4546-B99A-7AC6FDF77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94" y="2569461"/>
            <a:ext cx="37189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782C3C-B6ED-5142-8CA1-D10737E19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69" y="2569461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FFA692-BA4A-B646-9B0A-6216E149E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93" y="333146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latin typeface="Helvetica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ADEB6F-78E1-8D45-8159-FEF52DC49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56" y="333146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B68B39-8432-074D-96CA-C86CE6C95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93" y="333146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403A8C-D823-A742-94A5-712FC6B71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68" y="333146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48169B-2C34-0C4B-937C-8FA58C84A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93" y="38442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EADCCC-368A-9E4A-A3EA-0607C3AC2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56" y="38442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95D332-43AF-6140-92AF-B3ADFF17D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93" y="38442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284158-4C12-C448-BFED-B36DCBE19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68" y="38442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851723-AB41-E947-BDE3-19D98AA66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93" y="440461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2E8836-3948-1148-ADBF-3005ABBAC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56" y="440461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78AF19-5B44-3E4E-AA17-E49F379A9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93" y="440461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FA0617-B802-0544-8A92-99E532828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68" y="440461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2F1B9E-0DEA-734B-8F8B-865DA8101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93" y="49602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C22642-9B6D-6A40-B75D-EF6DABD5D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56" y="49602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C9AE04-A800-A64E-BB78-6DC843740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93" y="49602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3A80CD-0FBF-E443-B9A4-6A23C2E70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68" y="49602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D1019E6-602B-664A-BF55-A74AD6310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93" y="55317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C7F5EA-8C84-F942-8CBE-A07F88ED4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56" y="55317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C587F5-3E0A-0441-9069-850C09EA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93" y="55317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F10D54-938B-8644-B729-D400526DE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68" y="55317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solidFill>
                  <a:srgbClr val="C00000"/>
                </a:solidFill>
                <a:latin typeface="Helvetica" pitchFamily="2" charset="0"/>
              </a:rPr>
              <a:t>6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329AC3D-FAC2-8D4D-8FC0-99574AD88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93" y="60921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8E67F0-DEE6-7E42-A05F-18AEBF4C2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56" y="60921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6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06C45C2-FBD6-DD4E-8CB8-C438EC44B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93" y="60921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solidFill>
                  <a:srgbClr val="C00000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BBA855-B3A0-4341-B281-100A4607F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68" y="60921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6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26AFE48-9936-E043-80F7-E630268EB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457" y="3331461"/>
            <a:ext cx="97142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latin typeface="Helvetica" pitchFamily="2" charset="0"/>
              </a:rPr>
              <a:t>Initially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3D2449-720B-4F49-BF4C-877939E0E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457" y="3844223"/>
            <a:ext cx="212237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After 1 exchange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936379-71BB-364C-9242-007FACDD7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457" y="4404611"/>
            <a:ext cx="2250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After 2 exchanges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A26B3FB-361A-FD4C-9299-2A085C341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457" y="4960236"/>
            <a:ext cx="2250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After 3 exchanges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92A5C1-CBCE-BA44-A389-DC99DF731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457" y="5531736"/>
            <a:ext cx="2250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After 4 exchanges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EE52551-1E38-1B4E-B2C2-54246CC0A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457" y="6092123"/>
            <a:ext cx="2250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latin typeface="Helvetica" pitchFamily="2" charset="0"/>
              </a:rPr>
              <a:t>After 5 exchanges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421B7D0-3C86-9C48-BE65-F72705F09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532" y="6092123"/>
            <a:ext cx="193642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 err="1">
                <a:latin typeface="Helvetica" pitchFamily="2" charset="0"/>
              </a:rPr>
              <a:t>etc</a:t>
            </a:r>
            <a:r>
              <a:rPr lang="en-US" sz="2000" dirty="0">
                <a:latin typeface="Helvetica" pitchFamily="2" charset="0"/>
              </a:rPr>
              <a:t>…  to infinity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89FBCF0-5B4C-F942-9C2C-390EA0101A3E}"/>
              </a:ext>
            </a:extLst>
          </p:cNvPr>
          <p:cNvSpPr txBox="1"/>
          <p:nvPr/>
        </p:nvSpPr>
        <p:spPr>
          <a:xfrm>
            <a:off x="7573864" y="5457757"/>
            <a:ext cx="4640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Count to infinity problem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35D256C-7C4A-6645-A6D2-8F130115184F}"/>
              </a:ext>
            </a:extLst>
          </p:cNvPr>
          <p:cNvSpPr txBox="1"/>
          <p:nvPr/>
        </p:nvSpPr>
        <p:spPr>
          <a:xfrm>
            <a:off x="8493205" y="2382989"/>
            <a:ext cx="3630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B still thinks it can reach A through C… bad!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723E443-48D5-B748-9BE6-525269154AF9}"/>
              </a:ext>
            </a:extLst>
          </p:cNvPr>
          <p:cNvCxnSpPr>
            <a:cxnSpLocks/>
            <a:stCxn id="49" idx="1"/>
            <a:endCxn id="19" idx="3"/>
          </p:cNvCxnSpPr>
          <p:nvPr/>
        </p:nvCxnSpPr>
        <p:spPr>
          <a:xfrm flipH="1">
            <a:off x="2394809" y="2798488"/>
            <a:ext cx="6098396" cy="12461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CAD87AC-84D2-7B4A-9D45-E29B4BDAC244}"/>
              </a:ext>
            </a:extLst>
          </p:cNvPr>
          <p:cNvSpPr txBox="1"/>
          <p:nvPr/>
        </p:nvSpPr>
        <p:spPr>
          <a:xfrm>
            <a:off x="8487264" y="3396548"/>
            <a:ext cx="3630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 thinks it can reach A through B… worse!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9500CD9-B071-CF46-9452-BFBB84163A18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3288572" y="3831524"/>
            <a:ext cx="5178786" cy="7734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08DEF0D-18EF-1E49-9C56-3AFB3AE9FD91}"/>
              </a:ext>
            </a:extLst>
          </p:cNvPr>
          <p:cNvSpPr txBox="1"/>
          <p:nvPr/>
        </p:nvSpPr>
        <p:spPr>
          <a:xfrm>
            <a:off x="8503962" y="4444198"/>
            <a:ext cx="3630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B, D think they can reach A through C… ugly!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5A3F62B-BC5D-4248-B121-1A8A569913A0}"/>
              </a:ext>
            </a:extLst>
          </p:cNvPr>
          <p:cNvCxnSpPr>
            <a:cxnSpLocks/>
          </p:cNvCxnSpPr>
          <p:nvPr/>
        </p:nvCxnSpPr>
        <p:spPr>
          <a:xfrm flipH="1">
            <a:off x="4068857" y="4577572"/>
            <a:ext cx="4374822" cy="7173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6254FD7-7669-C54F-8816-A3B6D131E456}"/>
              </a:ext>
            </a:extLst>
          </p:cNvPr>
          <p:cNvCxnSpPr>
            <a:cxnSpLocks/>
          </p:cNvCxnSpPr>
          <p:nvPr/>
        </p:nvCxnSpPr>
        <p:spPr>
          <a:xfrm flipH="1">
            <a:off x="2318606" y="4588893"/>
            <a:ext cx="6125073" cy="4387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 descr="Shape&#10;&#10;Description automatically generated with medium confidence">
            <a:extLst>
              <a:ext uri="{FF2B5EF4-FFF2-40B4-BE49-F238E27FC236}">
                <a16:creationId xmlns:a16="http://schemas.microsoft.com/office/drawing/2014/main" id="{B2CB290C-4BA9-AD41-ADD5-6D30C6E9D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31" y="2970213"/>
            <a:ext cx="568541" cy="695437"/>
          </a:xfrm>
          <a:prstGeom prst="rect">
            <a:avLst/>
          </a:prstGeom>
        </p:spPr>
      </p:pic>
      <p:pic>
        <p:nvPicPr>
          <p:cNvPr id="66" name="Picture 65" descr="A red and white logo&#10;&#10;Description automatically generated with medium confidence">
            <a:extLst>
              <a:ext uri="{FF2B5EF4-FFF2-40B4-BE49-F238E27FC236}">
                <a16:creationId xmlns:a16="http://schemas.microsoft.com/office/drawing/2014/main" id="{0C38930D-C308-B04E-A18C-8813F4CB6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032" y="2856247"/>
            <a:ext cx="577295" cy="577295"/>
          </a:xfrm>
          <a:prstGeom prst="rect">
            <a:avLst/>
          </a:prstGeom>
        </p:spPr>
      </p:pic>
      <p:pic>
        <p:nvPicPr>
          <p:cNvPr id="67" name="Picture 66" descr="Shape&#10;&#10;Description automatically generated with low confidence">
            <a:extLst>
              <a:ext uri="{FF2B5EF4-FFF2-40B4-BE49-F238E27FC236}">
                <a16:creationId xmlns:a16="http://schemas.microsoft.com/office/drawing/2014/main" id="{8E453646-91C6-634C-B7A1-CD7954C75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0582" y="428774"/>
            <a:ext cx="1387358" cy="913494"/>
          </a:xfrm>
          <a:prstGeom prst="rect">
            <a:avLst/>
          </a:prstGeom>
        </p:spPr>
      </p:pic>
      <p:pic>
        <p:nvPicPr>
          <p:cNvPr id="68" name="Picture 67" descr="Shape&#10;&#10;Description automatically generated with medium confidence">
            <a:extLst>
              <a:ext uri="{FF2B5EF4-FFF2-40B4-BE49-F238E27FC236}">
                <a16:creationId xmlns:a16="http://schemas.microsoft.com/office/drawing/2014/main" id="{E075CE10-B174-014B-96BD-224572CC8D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5717" y="298255"/>
            <a:ext cx="1281340" cy="1048369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3DBD582D-5E3D-BD45-99FC-DDFD0443FF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9207057" y="102666"/>
            <a:ext cx="1258874" cy="143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8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2" grpId="0"/>
      <p:bldP spid="5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F7A41-8E03-1C4F-A937-A6C25D128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DV: Bad news travels slowly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0FFE3-FE1C-6E49-BC6E-1E3A9D7A4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710"/>
            <a:ext cx="10515600" cy="5247782"/>
          </a:xfrm>
        </p:spPr>
        <p:txBody>
          <a:bodyPr>
            <a:normAutofit/>
          </a:bodyPr>
          <a:lstStyle/>
          <a:p>
            <a:r>
              <a:rPr lang="en-US" dirty="0"/>
              <a:t>Reacting appropriately to bad news requires information that only other routers have. </a:t>
            </a:r>
            <a:r>
              <a:rPr lang="en-US" dirty="0">
                <a:solidFill>
                  <a:srgbClr val="C00000"/>
                </a:solidFill>
              </a:rPr>
              <a:t>DV does not exchange sufficient info.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B needs to know that C has no other path to A other than via B.</a:t>
            </a:r>
          </a:p>
          <a:p>
            <a:r>
              <a:rPr lang="en-US" dirty="0">
                <a:solidFill>
                  <a:srgbClr val="C00000"/>
                </a:solidFill>
              </a:rPr>
              <a:t>DV does not exchange paths; just distances!</a:t>
            </a:r>
          </a:p>
          <a:p>
            <a:r>
              <a:rPr lang="en-US" dirty="0">
                <a:solidFill>
                  <a:srgbClr val="C00000"/>
                </a:solidFill>
              </a:rPr>
              <a:t>Poisoned reverse:</a:t>
            </a:r>
            <a:r>
              <a:rPr lang="en-US" dirty="0"/>
              <a:t> if X gets its route to Y via Z, then X will announce </a:t>
            </a:r>
            <a:r>
              <a:rPr lang="en-US" dirty="0" err="1"/>
              <a:t>d</a:t>
            </a:r>
            <a:r>
              <a:rPr lang="en-US" baseline="-25000" dirty="0" err="1"/>
              <a:t>X</a:t>
            </a:r>
            <a:r>
              <a:rPr lang="en-US" dirty="0"/>
              <a:t>(Y) = ∞ in its message to Z</a:t>
            </a:r>
          </a:p>
          <a:p>
            <a:pPr lvl="1"/>
            <a:r>
              <a:rPr lang="en-US" dirty="0"/>
              <a:t>Effect: Z won’t use X to route to Y</a:t>
            </a:r>
          </a:p>
          <a:p>
            <a:pPr lvl="1"/>
            <a:r>
              <a:rPr lang="en-US" dirty="0"/>
              <a:t>However, this won’t solve the problem in general (think why.)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08EC5373-9517-2A48-84F4-9E7AB43378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2758" y="3006521"/>
            <a:ext cx="35845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D22B26E-B2EE-D947-82CC-B99AED83E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182" y="2917622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B30EC3-EE00-CE4F-B7EF-E10252365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9796" y="2917622"/>
            <a:ext cx="153987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1AB094-6659-4545-9119-253D20F62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8732" y="2917622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A3E706-67C0-4945-B23D-0D699456B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8632" y="2917622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6C3182-C61E-B440-BE6F-73FF341AD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6207" y="2917622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D72CBA-797F-2C45-B184-57BDB742C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5757" y="2482646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B89CC2-27CE-AB4D-8239-189A43318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307" y="2482646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8371B-F550-D644-B964-3C2FB83C8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4070" y="2482646"/>
            <a:ext cx="37189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FC718D-4B9D-7D4D-B6AC-96761280A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208" y="2482646"/>
            <a:ext cx="37189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206E7B-350F-E94F-9A12-65671403C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5083" y="2482646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E</a:t>
            </a:r>
          </a:p>
        </p:txBody>
      </p:sp>
      <p:sp>
        <p:nvSpPr>
          <p:cNvPr id="15" name="Line 38">
            <a:extLst>
              <a:ext uri="{FF2B5EF4-FFF2-40B4-BE49-F238E27FC236}">
                <a16:creationId xmlns:a16="http://schemas.microsoft.com/office/drawing/2014/main" id="{CF832263-8796-3E4B-81CA-E6AA2C3DA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9095" y="2841421"/>
            <a:ext cx="296862" cy="296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6" name="Line 39">
            <a:extLst>
              <a:ext uri="{FF2B5EF4-FFF2-40B4-BE49-F238E27FC236}">
                <a16:creationId xmlns:a16="http://schemas.microsoft.com/office/drawing/2014/main" id="{5080E849-4C89-F94A-94BE-C62430ECBD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01795" y="2841421"/>
            <a:ext cx="285750" cy="285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pic>
        <p:nvPicPr>
          <p:cNvPr id="17" name="Picture 16" descr="Shape&#10;&#10;Description automatically generated with low confidence">
            <a:extLst>
              <a:ext uri="{FF2B5EF4-FFF2-40B4-BE49-F238E27FC236}">
                <a16:creationId xmlns:a16="http://schemas.microsoft.com/office/drawing/2014/main" id="{8E2A3769-75DD-6F42-B6B2-7EFF83F00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0582" y="428774"/>
            <a:ext cx="1387358" cy="913494"/>
          </a:xfrm>
          <a:prstGeom prst="rect">
            <a:avLst/>
          </a:prstGeom>
        </p:spPr>
      </p:pic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22D770D4-1997-1C46-9594-6284527B7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717" y="298255"/>
            <a:ext cx="1281340" cy="10483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D78C73F-A2A1-B744-915D-40255483A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207057" y="102666"/>
            <a:ext cx="1258874" cy="143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1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B69E-B8EF-BD42-8CF8-76982629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Comparison of LS and DV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4061-E825-B046-A74F-7794D9E0F1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b="0" dirty="0">
                <a:solidFill>
                  <a:srgbClr val="C00000"/>
                </a:solidFill>
              </a:rPr>
              <a:t>Link State Algorithms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C5A19-C69B-7648-AFA6-127D037EB6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Nodes have full visibility into the network’s graph</a:t>
            </a:r>
          </a:p>
          <a:p>
            <a:r>
              <a:rPr lang="en-US" dirty="0"/>
              <a:t>Copious message exchange: each LSA is flooded over the whole network</a:t>
            </a:r>
          </a:p>
          <a:p>
            <a:r>
              <a:rPr lang="en-US" dirty="0"/>
              <a:t>Robust to network changes and failures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7CF1FA-9AF5-E447-A49C-10505B84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b="0" dirty="0">
                <a:solidFill>
                  <a:srgbClr val="C00000"/>
                </a:solidFill>
              </a:rPr>
              <a:t>Distance Vector Algorithms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708C48-2F84-1340-9AA7-9A5ED6F72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621215" cy="3684588"/>
          </a:xfrm>
        </p:spPr>
        <p:txBody>
          <a:bodyPr>
            <a:normAutofit/>
          </a:bodyPr>
          <a:lstStyle/>
          <a:p>
            <a:r>
              <a:rPr lang="en-US" dirty="0"/>
              <a:t>Only distances and neighbors are visible</a:t>
            </a:r>
          </a:p>
          <a:p>
            <a:r>
              <a:rPr lang="en-US" dirty="0"/>
              <a:t>Sparse message exchange: DVs  are exchanged among neighbors only</a:t>
            </a:r>
          </a:p>
          <a:p>
            <a:r>
              <a:rPr lang="en-US" dirty="0"/>
              <a:t>Brittle to router failures. Incorrect info may propagate all over net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43C246-322E-5441-B026-E6AFCDC5B161}"/>
              </a:ext>
            </a:extLst>
          </p:cNvPr>
          <p:cNvSpPr txBox="1"/>
          <p:nvPr/>
        </p:nvSpPr>
        <p:spPr>
          <a:xfrm>
            <a:off x="590309" y="5589498"/>
            <a:ext cx="5407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OSPF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Open Shortest Path First 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(v2 RFC 2328)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9C5333-F86B-EE4B-8E7C-85934490B259}"/>
              </a:ext>
            </a:extLst>
          </p:cNvPr>
          <p:cNvSpPr txBox="1"/>
          <p:nvPr/>
        </p:nvSpPr>
        <p:spPr>
          <a:xfrm>
            <a:off x="6386149" y="5589497"/>
            <a:ext cx="540726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EIGRP</a:t>
            </a:r>
          </a:p>
          <a:p>
            <a:pPr algn="ctr"/>
            <a:r>
              <a:rPr lang="en-US" sz="2000" dirty="0">
                <a:latin typeface="Helvetica" pitchFamily="2" charset="0"/>
              </a:rPr>
              <a:t>Enhanced Interior Gateway Routing Protocol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(RFC 7868)</a:t>
            </a:r>
          </a:p>
        </p:txBody>
      </p:sp>
    </p:spTree>
    <p:extLst>
      <p:ext uri="{BB962C8B-B14F-4D97-AF65-F5344CB8AC3E}">
        <p14:creationId xmlns:p14="http://schemas.microsoft.com/office/powerpoint/2010/main" val="356854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75CDE1A9-066D-3641-94A7-89374840D762}"/>
              </a:ext>
            </a:extLst>
          </p:cNvPr>
          <p:cNvGrpSpPr/>
          <p:nvPr/>
        </p:nvGrpSpPr>
        <p:grpSpPr>
          <a:xfrm>
            <a:off x="4335162" y="533894"/>
            <a:ext cx="3521675" cy="1583585"/>
            <a:chOff x="8481498" y="1771650"/>
            <a:chExt cx="3697479" cy="1583585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0BF16B1-9640-F747-9F66-65354DBCF0D5}"/>
                </a:ext>
              </a:extLst>
            </p:cNvPr>
            <p:cNvSpPr txBox="1"/>
            <p:nvPr/>
          </p:nvSpPr>
          <p:spPr>
            <a:xfrm>
              <a:off x="10069180" y="2708904"/>
              <a:ext cx="21097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Distance vector protocols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8575554A-BCFB-0D44-972B-0185F4315FE2}"/>
                </a:ext>
              </a:extLst>
            </p:cNvPr>
            <p:cNvGrpSpPr/>
            <p:nvPr/>
          </p:nvGrpSpPr>
          <p:grpSpPr>
            <a:xfrm>
              <a:off x="8481498" y="1771650"/>
              <a:ext cx="3314606" cy="1580520"/>
              <a:chOff x="8481498" y="1771650"/>
              <a:chExt cx="3314606" cy="1580520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52CF160-F4D0-504D-9F53-4F87AD17C0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44908" y="2313727"/>
                <a:ext cx="454134" cy="26431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36883C3E-B858-3F40-9A9A-179099B3D3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26128" y="2336477"/>
                <a:ext cx="299531" cy="28569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6EEA19B-7984-AC4A-BCC0-BF6113F1E048}"/>
                  </a:ext>
                </a:extLst>
              </p:cNvPr>
              <p:cNvSpPr txBox="1"/>
              <p:nvPr/>
            </p:nvSpPr>
            <p:spPr>
              <a:xfrm>
                <a:off x="8582641" y="1771650"/>
                <a:ext cx="3213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Routing protocols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8A2EF75-FA0B-DE49-8166-C58E6C258C25}"/>
                  </a:ext>
                </a:extLst>
              </p:cNvPr>
              <p:cNvSpPr txBox="1"/>
              <p:nvPr/>
            </p:nvSpPr>
            <p:spPr>
              <a:xfrm>
                <a:off x="8481498" y="2705839"/>
                <a:ext cx="15876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Link state </a:t>
                </a:r>
              </a:p>
              <a:p>
                <a:pPr algn="ctr"/>
                <a:r>
                  <a:rPr lang="en-US" dirty="0">
                    <a:latin typeface="Helvetica" pitchFamily="2" charset="0"/>
                  </a:rPr>
                  <a:t>protocols</a:t>
                </a: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223216D-6313-6B47-BC42-7BED8089A59B}"/>
              </a:ext>
            </a:extLst>
          </p:cNvPr>
          <p:cNvSpPr txBox="1"/>
          <p:nvPr/>
        </p:nvSpPr>
        <p:spPr>
          <a:xfrm>
            <a:off x="646670" y="2561590"/>
            <a:ext cx="108986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Every router is aware of the existence of every other router.</a:t>
            </a:r>
          </a:p>
          <a:p>
            <a:pPr algn="ctr"/>
            <a:endParaRPr lang="en-US" sz="2800" dirty="0">
              <a:latin typeface="Helvetica" pitchFamily="2" charset="0"/>
            </a:endParaRPr>
          </a:p>
          <a:p>
            <a:pPr algn="ctr"/>
            <a:r>
              <a:rPr lang="en-US" sz="2800" dirty="0">
                <a:latin typeface="Helvetica" pitchFamily="2" charset="0"/>
              </a:rPr>
              <a:t>Messages reveal information on the full network (graph) structure.</a:t>
            </a:r>
          </a:p>
          <a:p>
            <a:pPr algn="ctr"/>
            <a:endParaRPr lang="en-US" sz="2800" dirty="0">
              <a:latin typeface="Helvetica" pitchFamily="2" charset="0"/>
            </a:endParaRPr>
          </a:p>
          <a:p>
            <a:pPr algn="ctr"/>
            <a:r>
              <a:rPr lang="en-US" sz="2800" dirty="0">
                <a:latin typeface="Helvetica" pitchFamily="2" charset="0"/>
              </a:rPr>
              <a:t>Message exchange and forwarding tables scale with network size.</a:t>
            </a:r>
          </a:p>
          <a:p>
            <a:pPr algn="ctr"/>
            <a:endParaRPr lang="en-US" sz="2800" dirty="0"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BDEAC9-FBE4-2F40-8151-8EB9F8941009}"/>
              </a:ext>
            </a:extLst>
          </p:cNvPr>
          <p:cNvSpPr txBox="1"/>
          <p:nvPr/>
        </p:nvSpPr>
        <p:spPr>
          <a:xfrm>
            <a:off x="1136822" y="5242311"/>
            <a:ext cx="10408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These assumptions do not hold on the Internet.</a:t>
            </a:r>
          </a:p>
        </p:txBody>
      </p:sp>
    </p:spTree>
    <p:extLst>
      <p:ext uri="{BB962C8B-B14F-4D97-AF65-F5344CB8AC3E}">
        <p14:creationId xmlns:p14="http://schemas.microsoft.com/office/powerpoint/2010/main" val="3795908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D9D4D-44EE-F5B9-74F2-23B60E93E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Routing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E336A-9CC5-2354-A222-DC720AC59E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99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392A-08AD-FC4F-B3CF-CE12DEDC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 large federated network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6189BC-4653-B34E-9FC7-416F7EED3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3" y="2322243"/>
            <a:ext cx="1548282" cy="137178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1C415F-2919-1845-B448-67D110BEF995}"/>
              </a:ext>
            </a:extLst>
          </p:cNvPr>
          <p:cNvCxnSpPr>
            <a:cxnSpLocks/>
          </p:cNvCxnSpPr>
          <p:nvPr/>
        </p:nvCxnSpPr>
        <p:spPr>
          <a:xfrm flipV="1">
            <a:off x="9853082" y="3196154"/>
            <a:ext cx="756730" cy="7688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ud 12">
            <a:extLst>
              <a:ext uri="{FF2B5EF4-FFF2-40B4-BE49-F238E27FC236}">
                <a16:creationId xmlns:a16="http://schemas.microsoft.com/office/drawing/2014/main" id="{DD07D501-654B-FA4F-BA89-FC79187CC2CE}"/>
              </a:ext>
            </a:extLst>
          </p:cNvPr>
          <p:cNvSpPr/>
          <p:nvPr/>
        </p:nvSpPr>
        <p:spPr>
          <a:xfrm>
            <a:off x="2962960" y="3694030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309EF2-5CF1-6643-90CD-EC03956D6FEF}"/>
              </a:ext>
            </a:extLst>
          </p:cNvPr>
          <p:cNvCxnSpPr>
            <a:cxnSpLocks/>
          </p:cNvCxnSpPr>
          <p:nvPr/>
        </p:nvCxnSpPr>
        <p:spPr>
          <a:xfrm flipH="1" flipV="1">
            <a:off x="3338312" y="3375628"/>
            <a:ext cx="306897" cy="43694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CD9497-871D-FE46-A685-3427BE63A5AD}"/>
              </a:ext>
            </a:extLst>
          </p:cNvPr>
          <p:cNvCxnSpPr>
            <a:cxnSpLocks/>
          </p:cNvCxnSpPr>
          <p:nvPr/>
        </p:nvCxnSpPr>
        <p:spPr>
          <a:xfrm flipH="1">
            <a:off x="5022819" y="3617082"/>
            <a:ext cx="502161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854922-DEF1-BE42-A7B5-FDF71E21A7A1}"/>
              </a:ext>
            </a:extLst>
          </p:cNvPr>
          <p:cNvCxnSpPr>
            <a:cxnSpLocks/>
          </p:cNvCxnSpPr>
          <p:nvPr/>
        </p:nvCxnSpPr>
        <p:spPr>
          <a:xfrm flipH="1" flipV="1">
            <a:off x="4881076" y="5118119"/>
            <a:ext cx="739795" cy="3671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AF0C578-C2A0-1B4D-AA2D-5AAB32966C58}"/>
              </a:ext>
            </a:extLst>
          </p:cNvPr>
          <p:cNvSpPr txBox="1"/>
          <p:nvPr/>
        </p:nvSpPr>
        <p:spPr>
          <a:xfrm>
            <a:off x="5697172" y="3072729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AT&amp;T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3D810E67-51ED-AB4D-876F-3DC12AF29962}"/>
              </a:ext>
            </a:extLst>
          </p:cNvPr>
          <p:cNvSpPr/>
          <p:nvPr/>
        </p:nvSpPr>
        <p:spPr>
          <a:xfrm>
            <a:off x="5524980" y="4774578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EBBA9FB3-9D97-8F43-B32D-A4CDB2B539F5}"/>
              </a:ext>
            </a:extLst>
          </p:cNvPr>
          <p:cNvSpPr/>
          <p:nvPr/>
        </p:nvSpPr>
        <p:spPr>
          <a:xfrm>
            <a:off x="5532589" y="2358435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4E592B-9F28-D548-9501-FC72FAAF7358}"/>
              </a:ext>
            </a:extLst>
          </p:cNvPr>
          <p:cNvSpPr txBox="1"/>
          <p:nvPr/>
        </p:nvSpPr>
        <p:spPr>
          <a:xfrm>
            <a:off x="8391417" y="4492502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Comcast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942D84-8AE6-4C40-9256-B1FDEBA16BF4}"/>
              </a:ext>
            </a:extLst>
          </p:cNvPr>
          <p:cNvCxnSpPr>
            <a:cxnSpLocks/>
          </p:cNvCxnSpPr>
          <p:nvPr/>
        </p:nvCxnSpPr>
        <p:spPr>
          <a:xfrm flipH="1">
            <a:off x="7668230" y="5118119"/>
            <a:ext cx="640794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D7E703-6EE3-7D43-986F-F7CA562DC79D}"/>
              </a:ext>
            </a:extLst>
          </p:cNvPr>
          <p:cNvCxnSpPr>
            <a:cxnSpLocks/>
          </p:cNvCxnSpPr>
          <p:nvPr/>
        </p:nvCxnSpPr>
        <p:spPr>
          <a:xfrm flipH="1" flipV="1">
            <a:off x="7683885" y="3510257"/>
            <a:ext cx="897185" cy="7276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loud 33">
            <a:extLst>
              <a:ext uri="{FF2B5EF4-FFF2-40B4-BE49-F238E27FC236}">
                <a16:creationId xmlns:a16="http://schemas.microsoft.com/office/drawing/2014/main" id="{6ADA2CEC-E595-F843-828F-528E22729A0C}"/>
              </a:ext>
            </a:extLst>
          </p:cNvPr>
          <p:cNvSpPr/>
          <p:nvPr/>
        </p:nvSpPr>
        <p:spPr>
          <a:xfrm>
            <a:off x="8296841" y="3964971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223607-9614-B94D-ACFF-9CA4FB23E102}"/>
              </a:ext>
            </a:extLst>
          </p:cNvPr>
          <p:cNvCxnSpPr>
            <a:cxnSpLocks/>
          </p:cNvCxnSpPr>
          <p:nvPr/>
        </p:nvCxnSpPr>
        <p:spPr>
          <a:xfrm flipH="1" flipV="1">
            <a:off x="2333311" y="3090870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close up of a device&#10;&#10;Description automatically generated">
            <a:extLst>
              <a:ext uri="{FF2B5EF4-FFF2-40B4-BE49-F238E27FC236}">
                <a16:creationId xmlns:a16="http://schemas.microsoft.com/office/drawing/2014/main" id="{5273333D-FBB7-8945-9EDB-1276135E9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902" y="2463442"/>
            <a:ext cx="904308" cy="904308"/>
          </a:xfrm>
          <a:prstGeom prst="rect">
            <a:avLst/>
          </a:prstGeom>
        </p:spPr>
      </p:pic>
      <p:sp>
        <p:nvSpPr>
          <p:cNvPr id="33" name="Cloud 32">
            <a:extLst>
              <a:ext uri="{FF2B5EF4-FFF2-40B4-BE49-F238E27FC236}">
                <a16:creationId xmlns:a16="http://schemas.microsoft.com/office/drawing/2014/main" id="{53504743-AE82-C44E-B42F-E0358123DF9F}"/>
              </a:ext>
            </a:extLst>
          </p:cNvPr>
          <p:cNvSpPr/>
          <p:nvPr/>
        </p:nvSpPr>
        <p:spPr>
          <a:xfrm>
            <a:off x="9451098" y="1422847"/>
            <a:ext cx="2427878" cy="1773306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Shape&#10;&#10;Description automatically generated">
            <a:extLst>
              <a:ext uri="{FF2B5EF4-FFF2-40B4-BE49-F238E27FC236}">
                <a16:creationId xmlns:a16="http://schemas.microsoft.com/office/drawing/2014/main" id="{6464E2EC-0C07-CA41-8E7B-AA13ED4E5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7171" y="1880657"/>
            <a:ext cx="840890" cy="955556"/>
          </a:xfrm>
          <a:prstGeom prst="rect">
            <a:avLst/>
          </a:prstGeom>
        </p:spPr>
      </p:pic>
      <p:grpSp>
        <p:nvGrpSpPr>
          <p:cNvPr id="42" name="Group 135">
            <a:extLst>
              <a:ext uri="{FF2B5EF4-FFF2-40B4-BE49-F238E27FC236}">
                <a16:creationId xmlns:a16="http://schemas.microsoft.com/office/drawing/2014/main" id="{A401662E-BDA8-1340-A5AB-6C4E6BDB9087}"/>
              </a:ext>
            </a:extLst>
          </p:cNvPr>
          <p:cNvGrpSpPr>
            <a:grpSpLocks/>
          </p:cNvGrpSpPr>
          <p:nvPr/>
        </p:nvGrpSpPr>
        <p:grpSpPr bwMode="auto">
          <a:xfrm>
            <a:off x="10958213" y="1584964"/>
            <a:ext cx="1064210" cy="903201"/>
            <a:chOff x="-44" y="1473"/>
            <a:chExt cx="981" cy="1105"/>
          </a:xfrm>
        </p:grpSpPr>
        <p:pic>
          <p:nvPicPr>
            <p:cNvPr id="47" name="Picture 136" descr="desktop_computer_stylized_medium">
              <a:extLst>
                <a:ext uri="{FF2B5EF4-FFF2-40B4-BE49-F238E27FC236}">
                  <a16:creationId xmlns:a16="http://schemas.microsoft.com/office/drawing/2014/main" id="{259B94DE-3A05-8A4D-85F5-663AF359C1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137">
              <a:extLst>
                <a:ext uri="{FF2B5EF4-FFF2-40B4-BE49-F238E27FC236}">
                  <a16:creationId xmlns:a16="http://schemas.microsoft.com/office/drawing/2014/main" id="{9391504F-865E-F049-AF5A-142B3EBCCC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ABBD00FD-9F1B-524B-8400-6675FA8869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5869" y="4268616"/>
            <a:ext cx="1723377" cy="51701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9E4A8D2-0086-AD49-9C5D-ABF767080728}"/>
              </a:ext>
            </a:extLst>
          </p:cNvPr>
          <p:cNvSpPr txBox="1"/>
          <p:nvPr/>
        </p:nvSpPr>
        <p:spPr>
          <a:xfrm>
            <a:off x="5724535" y="5377420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Verizon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01247F-6C77-434A-A41F-542AB0306F5C}"/>
              </a:ext>
            </a:extLst>
          </p:cNvPr>
          <p:cNvCxnSpPr>
            <a:cxnSpLocks/>
          </p:cNvCxnSpPr>
          <p:nvPr/>
        </p:nvCxnSpPr>
        <p:spPr>
          <a:xfrm flipH="1" flipV="1">
            <a:off x="6640018" y="4305444"/>
            <a:ext cx="4532" cy="59150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F3C0E98A-7F80-9942-9DAA-6421B58A6D41}"/>
              </a:ext>
            </a:extLst>
          </p:cNvPr>
          <p:cNvSpPr/>
          <p:nvPr/>
        </p:nvSpPr>
        <p:spPr>
          <a:xfrm>
            <a:off x="5100651" y="2129624"/>
            <a:ext cx="5106030" cy="4371947"/>
          </a:xfrm>
          <a:custGeom>
            <a:avLst/>
            <a:gdLst>
              <a:gd name="connsiteX0" fmla="*/ 2690 w 5106030"/>
              <a:gd name="connsiteY0" fmla="*/ 2133457 h 4371947"/>
              <a:gd name="connsiteX1" fmla="*/ 188041 w 5106030"/>
              <a:gd name="connsiteY1" fmla="*/ 1181987 h 4371947"/>
              <a:gd name="connsiteX2" fmla="*/ 1201295 w 5106030"/>
              <a:gd name="connsiteY2" fmla="*/ 774214 h 4371947"/>
              <a:gd name="connsiteX3" fmla="*/ 1102441 w 5106030"/>
              <a:gd name="connsiteY3" fmla="*/ 2343522 h 4371947"/>
              <a:gd name="connsiteX4" fmla="*/ 1176581 w 5106030"/>
              <a:gd name="connsiteY4" fmla="*/ 3603911 h 4371947"/>
              <a:gd name="connsiteX5" fmla="*/ 2115695 w 5106030"/>
              <a:gd name="connsiteY5" fmla="*/ 1330268 h 4371947"/>
              <a:gd name="connsiteX6" fmla="*/ 2696463 w 5106030"/>
              <a:gd name="connsiteY6" fmla="*/ 32808 h 4371947"/>
              <a:gd name="connsiteX7" fmla="*/ 3128949 w 5106030"/>
              <a:gd name="connsiteY7" fmla="*/ 2640084 h 4371947"/>
              <a:gd name="connsiteX8" fmla="*/ 3783857 w 5106030"/>
              <a:gd name="connsiteY8" fmla="*/ 4357673 h 4371947"/>
              <a:gd name="connsiteX9" fmla="*/ 4933035 w 5106030"/>
              <a:gd name="connsiteY9" fmla="*/ 3393846 h 4371947"/>
              <a:gd name="connsiteX10" fmla="*/ 4760041 w 5106030"/>
              <a:gd name="connsiteY10" fmla="*/ 2232311 h 4371947"/>
              <a:gd name="connsiteX11" fmla="*/ 4475835 w 5106030"/>
              <a:gd name="connsiteY11" fmla="*/ 1107846 h 4371947"/>
              <a:gd name="connsiteX12" fmla="*/ 5106030 w 5106030"/>
              <a:gd name="connsiteY12" fmla="*/ 490008 h 437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06030" h="4371947">
                <a:moveTo>
                  <a:pt x="2690" y="2133457"/>
                </a:moveTo>
                <a:cubicBezTo>
                  <a:pt x="-4518" y="1770992"/>
                  <a:pt x="-11726" y="1408527"/>
                  <a:pt x="188041" y="1181987"/>
                </a:cubicBezTo>
                <a:cubicBezTo>
                  <a:pt x="387808" y="955447"/>
                  <a:pt x="1048895" y="580625"/>
                  <a:pt x="1201295" y="774214"/>
                </a:cubicBezTo>
                <a:cubicBezTo>
                  <a:pt x="1353695" y="967803"/>
                  <a:pt x="1106560" y="1871906"/>
                  <a:pt x="1102441" y="2343522"/>
                </a:cubicBezTo>
                <a:cubicBezTo>
                  <a:pt x="1098322" y="2815138"/>
                  <a:pt x="1007705" y="3772787"/>
                  <a:pt x="1176581" y="3603911"/>
                </a:cubicBezTo>
                <a:cubicBezTo>
                  <a:pt x="1345457" y="3435035"/>
                  <a:pt x="1862381" y="1925452"/>
                  <a:pt x="2115695" y="1330268"/>
                </a:cubicBezTo>
                <a:cubicBezTo>
                  <a:pt x="2369009" y="735084"/>
                  <a:pt x="2527587" y="-185495"/>
                  <a:pt x="2696463" y="32808"/>
                </a:cubicBezTo>
                <a:cubicBezTo>
                  <a:pt x="2865339" y="251111"/>
                  <a:pt x="2947717" y="1919273"/>
                  <a:pt x="3128949" y="2640084"/>
                </a:cubicBezTo>
                <a:cubicBezTo>
                  <a:pt x="3310181" y="3360895"/>
                  <a:pt x="3483176" y="4232046"/>
                  <a:pt x="3783857" y="4357673"/>
                </a:cubicBezTo>
                <a:cubicBezTo>
                  <a:pt x="4084538" y="4483300"/>
                  <a:pt x="4770338" y="3748073"/>
                  <a:pt x="4933035" y="3393846"/>
                </a:cubicBezTo>
                <a:cubicBezTo>
                  <a:pt x="5095732" y="3039619"/>
                  <a:pt x="4836241" y="2613311"/>
                  <a:pt x="4760041" y="2232311"/>
                </a:cubicBezTo>
                <a:cubicBezTo>
                  <a:pt x="4683841" y="1851311"/>
                  <a:pt x="4418170" y="1398230"/>
                  <a:pt x="4475835" y="1107846"/>
                </a:cubicBezTo>
                <a:cubicBezTo>
                  <a:pt x="4533500" y="817462"/>
                  <a:pt x="4819765" y="653735"/>
                  <a:pt x="5106030" y="490008"/>
                </a:cubicBezTo>
              </a:path>
            </a:pathLst>
          </a:custGeom>
          <a:noFill/>
          <a:ln w="50800">
            <a:solidFill>
              <a:schemeClr val="bg1">
                <a:lumMod val="75000"/>
              </a:schemeClr>
            </a:solidFill>
            <a:prstDash val="sysDot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6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  <p:bldP spid="25" grpId="0" animBg="1"/>
      <p:bldP spid="26" grpId="0"/>
      <p:bldP spid="34" grpId="0" animBg="1"/>
      <p:bldP spid="50" grpId="0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3922</TotalTime>
  <Words>2267</Words>
  <Application>Microsoft Macintosh PowerPoint</Application>
  <PresentationFormat>Widescreen</PresentationFormat>
  <Paragraphs>538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Helvetica</vt:lpstr>
      <vt:lpstr>Tahoma</vt:lpstr>
      <vt:lpstr>Times New Roman</vt:lpstr>
      <vt:lpstr>Wingdings</vt:lpstr>
      <vt:lpstr>ZapfDingbats</vt:lpstr>
      <vt:lpstr>Office Theme</vt:lpstr>
      <vt:lpstr>CS 352 Network: Routing</vt:lpstr>
      <vt:lpstr>PowerPoint Presentation</vt:lpstr>
      <vt:lpstr>DV: Good news travels fast</vt:lpstr>
      <vt:lpstr>DV: Bad news travels slowly</vt:lpstr>
      <vt:lpstr>DV: Bad news travels slowly</vt:lpstr>
      <vt:lpstr>Summary: Comparison of LS and DV</vt:lpstr>
      <vt:lpstr>PowerPoint Presentation</vt:lpstr>
      <vt:lpstr>Internet Routing</vt:lpstr>
      <vt:lpstr>The Internet is a large federated network</vt:lpstr>
      <vt:lpstr>The Internet is a large federated network</vt:lpstr>
      <vt:lpstr>The Internet is a large federated network</vt:lpstr>
      <vt:lpstr>The Internet is a large federated network</vt:lpstr>
      <vt:lpstr>Inter-domain Routing</vt:lpstr>
      <vt:lpstr>Q1. BGP Messages</vt:lpstr>
      <vt:lpstr>Q1. Next Hop</vt:lpstr>
      <vt:lpstr>Q1. Next Hop</vt:lpstr>
      <vt:lpstr>Q2. The algorithm</vt:lpstr>
      <vt:lpstr>Policies in BGP</vt:lpstr>
      <vt:lpstr>Policy arises from business relationships</vt:lpstr>
      <vt:lpstr>BGP Export Policy</vt:lpstr>
      <vt:lpstr>BGP Export Policy</vt:lpstr>
      <vt:lpstr>BGP Import Policy</vt:lpstr>
      <vt:lpstr>Q2. BGP Route Selection</vt:lpstr>
      <vt:lpstr>Example of route selection</vt:lpstr>
      <vt:lpstr>Example of route selection</vt:lpstr>
      <vt:lpstr>Computing the forwarding table</vt:lpstr>
      <vt:lpstr>eBGP and iBGP announcements</vt:lpstr>
      <vt:lpstr>eBGP and iBGP announcements</vt:lpstr>
      <vt:lpstr>Setting forwarding table entries</vt:lpstr>
      <vt:lpstr>Setting forwarding table entries</vt:lpstr>
      <vt:lpstr>Summary: Inter-domain routing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2099</cp:revision>
  <cp:lastPrinted>2021-01-24T11:57:08Z</cp:lastPrinted>
  <dcterms:created xsi:type="dcterms:W3CDTF">2019-01-23T03:40:12Z</dcterms:created>
  <dcterms:modified xsi:type="dcterms:W3CDTF">2022-12-09T02:52:18Z</dcterms:modified>
</cp:coreProperties>
</file>