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9" r:id="rId3"/>
    <p:sldId id="267" r:id="rId4"/>
    <p:sldId id="269" r:id="rId5"/>
    <p:sldId id="271" r:id="rId6"/>
    <p:sldId id="300" r:id="rId7"/>
    <p:sldId id="303" r:id="rId8"/>
    <p:sldId id="302" r:id="rId9"/>
    <p:sldId id="301" r:id="rId10"/>
    <p:sldId id="304" r:id="rId11"/>
    <p:sldId id="275" r:id="rId12"/>
    <p:sldId id="276" r:id="rId13"/>
    <p:sldId id="297" r:id="rId14"/>
    <p:sldId id="272" r:id="rId15"/>
    <p:sldId id="279" r:id="rId16"/>
    <p:sldId id="280" r:id="rId17"/>
    <p:sldId id="298" r:id="rId18"/>
    <p:sldId id="273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rutgers.edu/~sn624/552-F2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rutgers.edu/~sn624/552-F2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Course Logistics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16FE-5183-0A4D-A3D5-12E7DB48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0CF8-C09B-7642-A22A-F6AC154D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3532"/>
          </a:xfrm>
        </p:spPr>
        <p:txBody>
          <a:bodyPr>
            <a:normAutofit/>
          </a:bodyPr>
          <a:lstStyle/>
          <a:p>
            <a:r>
              <a:rPr lang="en-US" dirty="0"/>
              <a:t>This course is designed to be highly collaborative</a:t>
            </a:r>
          </a:p>
          <a:p>
            <a:r>
              <a:rPr lang="en-US" dirty="0">
                <a:solidFill>
                  <a:srgbClr val="C00000"/>
                </a:solidFill>
              </a:rPr>
              <a:t>However, all written work must be your own, including code</a:t>
            </a:r>
          </a:p>
          <a:p>
            <a:r>
              <a:rPr lang="en-US" dirty="0"/>
              <a:t>Cite all your sources: personal conversations with other people, web pages you referenced to understand a topic, etc.</a:t>
            </a:r>
          </a:p>
          <a:p>
            <a:r>
              <a:rPr lang="en-US" dirty="0"/>
              <a:t>Text of your review and discussion must be in your own voice</a:t>
            </a:r>
          </a:p>
          <a:p>
            <a:r>
              <a:rPr lang="en-US" dirty="0">
                <a:solidFill>
                  <a:srgbClr val="C00000"/>
                </a:solidFill>
              </a:rPr>
              <a:t>If you use software libraries (including existing GitHub code) for your project, you must cite them</a:t>
            </a:r>
          </a:p>
          <a:p>
            <a:r>
              <a:rPr lang="en-US" dirty="0"/>
              <a:t>If you are found in violation, it will mean serious trouble. </a:t>
            </a:r>
          </a:p>
          <a:p>
            <a:pPr lvl="1"/>
            <a:r>
              <a:rPr lang="en-US" dirty="0"/>
              <a:t>Ignorance of the policies is not an excuse</a:t>
            </a:r>
          </a:p>
          <a:p>
            <a:r>
              <a:rPr lang="en-US" dirty="0"/>
              <a:t>If you’re in doubt, just ask your instructor.</a:t>
            </a:r>
          </a:p>
        </p:txBody>
      </p:sp>
    </p:spTree>
    <p:extLst>
      <p:ext uri="{BB962C8B-B14F-4D97-AF65-F5344CB8AC3E}">
        <p14:creationId xmlns:p14="http://schemas.microsoft.com/office/powerpoint/2010/main" val="49581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587" y="3028949"/>
            <a:ext cx="10515600" cy="6476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How do you read and critique a research paper?</a:t>
            </a:r>
          </a:p>
        </p:txBody>
      </p:sp>
    </p:spTree>
    <p:extLst>
      <p:ext uri="{BB962C8B-B14F-4D97-AF65-F5344CB8AC3E}">
        <p14:creationId xmlns:p14="http://schemas.microsoft.com/office/powerpoint/2010/main" val="35982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You’ll spend a lot of time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288" cy="4832350"/>
          </a:xfrm>
        </p:spPr>
        <p:txBody>
          <a:bodyPr>
            <a:normAutofit/>
          </a:bodyPr>
          <a:lstStyle/>
          <a:p>
            <a:r>
              <a:rPr lang="en-US" dirty="0"/>
              <a:t>Graduate courses</a:t>
            </a:r>
          </a:p>
          <a:p>
            <a:r>
              <a:rPr lang="en-US" dirty="0"/>
              <a:t>Reviewing conference papers</a:t>
            </a:r>
          </a:p>
          <a:p>
            <a:r>
              <a:rPr lang="en-US" dirty="0"/>
              <a:t>Research literature</a:t>
            </a:r>
          </a:p>
          <a:p>
            <a:r>
              <a:rPr lang="en-US" dirty="0"/>
              <a:t>Understanding a closely related paper deeply</a:t>
            </a:r>
          </a:p>
          <a:p>
            <a:r>
              <a:rPr lang="en-US" dirty="0"/>
              <a:t>Staying broadly educated</a:t>
            </a:r>
          </a:p>
          <a:p>
            <a:r>
              <a:rPr lang="en-US" dirty="0"/>
              <a:t>Branching out into closely related areas</a:t>
            </a:r>
          </a:p>
          <a:p>
            <a:r>
              <a:rPr lang="en-US" dirty="0"/>
              <a:t>Learning how to write better papers</a:t>
            </a:r>
          </a:p>
          <a:p>
            <a:endParaRPr lang="en-US" dirty="0"/>
          </a:p>
          <a:p>
            <a:r>
              <a:rPr lang="en-US" dirty="0"/>
              <a:t>It’s worth knowing how to read </a:t>
            </a:r>
            <a:r>
              <a:rPr lang="en-US" i="1" dirty="0"/>
              <a:t>effectively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6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5F71-328E-F743-86B7-7C368E8E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 magic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96103-2BF0-F348-BA1D-68C5D932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effectively takes a lot of time and effort</a:t>
            </a:r>
          </a:p>
          <a:p>
            <a:pPr lvl="1"/>
            <a:endParaRPr lang="en-US" dirty="0"/>
          </a:p>
          <a:p>
            <a:r>
              <a:rPr lang="en-US" dirty="0"/>
              <a:t>I’ve been reading research papers for more than 10 years now</a:t>
            </a:r>
          </a:p>
          <a:p>
            <a:pPr lvl="1"/>
            <a:r>
              <a:rPr lang="en-US" dirty="0"/>
              <a:t>And I still sometimes spend hours or even an entire day when I closely read a paper</a:t>
            </a:r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i="1" dirty="0"/>
              <a:t>will</a:t>
            </a:r>
            <a:r>
              <a:rPr lang="en-US" dirty="0"/>
              <a:t> get better at it over time</a:t>
            </a:r>
          </a:p>
          <a:p>
            <a:endParaRPr lang="en-US" dirty="0"/>
          </a:p>
          <a:p>
            <a:r>
              <a:rPr lang="en-US" dirty="0"/>
              <a:t>There are a few tricks…</a:t>
            </a:r>
          </a:p>
        </p:txBody>
      </p:sp>
    </p:spTree>
    <p:extLst>
      <p:ext uri="{BB962C8B-B14F-4D97-AF65-F5344CB8AC3E}">
        <p14:creationId xmlns:p14="http://schemas.microsoft.com/office/powerpoint/2010/main" val="366058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0424" cy="1325563"/>
          </a:xfrm>
        </p:spPr>
        <p:txBody>
          <a:bodyPr/>
          <a:lstStyle/>
          <a:p>
            <a:r>
              <a:rPr lang="en-US" dirty="0" err="1"/>
              <a:t>Keshav’s</a:t>
            </a:r>
            <a:r>
              <a:rPr lang="en-US" dirty="0"/>
              <a:t> top-down, 3-pass approach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20425" cy="47609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Title, abstract, introduction, section titles</a:t>
            </a:r>
          </a:p>
          <a:p>
            <a:pPr lvl="1"/>
            <a:endParaRPr lang="en-US" dirty="0"/>
          </a:p>
          <a:p>
            <a:r>
              <a:rPr lang="en-US" dirty="0"/>
              <a:t>Category of paper: analysis? position? new capability? measurement?</a:t>
            </a:r>
          </a:p>
          <a:p>
            <a:pPr lvl="1"/>
            <a:endParaRPr lang="en-US" dirty="0"/>
          </a:p>
          <a:p>
            <a:r>
              <a:rPr lang="en-US" dirty="0"/>
              <a:t>Context: what broader body of work is this related to?</a:t>
            </a:r>
          </a:p>
          <a:p>
            <a:pPr lvl="1"/>
            <a:endParaRPr lang="en-US" dirty="0"/>
          </a:p>
          <a:p>
            <a:r>
              <a:rPr lang="en-US" dirty="0"/>
              <a:t>Correctness: are conclusions plausible? are assumptions valid?</a:t>
            </a:r>
          </a:p>
          <a:p>
            <a:pPr lvl="1"/>
            <a:endParaRPr lang="en-US" dirty="0"/>
          </a:p>
          <a:p>
            <a:r>
              <a:rPr lang="en-US" dirty="0"/>
              <a:t>Contributions: reusable principles? previously unknown insights?</a:t>
            </a:r>
          </a:p>
          <a:p>
            <a:pPr lvl="1"/>
            <a:endParaRPr lang="en-US" dirty="0"/>
          </a:p>
          <a:p>
            <a:r>
              <a:rPr lang="en-US" dirty="0"/>
              <a:t>Clarity: Can you understand it?</a:t>
            </a:r>
          </a:p>
        </p:txBody>
      </p:sp>
    </p:spTree>
    <p:extLst>
      <p:ext uri="{BB962C8B-B14F-4D97-AF65-F5344CB8AC3E}">
        <p14:creationId xmlns:p14="http://schemas.microsoft.com/office/powerpoint/2010/main" val="185780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1850" cy="1325563"/>
          </a:xfrm>
        </p:spPr>
        <p:txBody>
          <a:bodyPr/>
          <a:lstStyle/>
          <a:p>
            <a:r>
              <a:rPr lang="en-US" dirty="0" err="1"/>
              <a:t>Keshav’s</a:t>
            </a:r>
            <a:r>
              <a:rPr lang="en-US" dirty="0"/>
              <a:t> top-down, 3-pass approach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850" cy="4889500"/>
          </a:xfrm>
        </p:spPr>
        <p:txBody>
          <a:bodyPr>
            <a:normAutofit/>
          </a:bodyPr>
          <a:lstStyle/>
          <a:p>
            <a:r>
              <a:rPr lang="en-US" dirty="0"/>
              <a:t>Read in more detail to understand main technical ideas</a:t>
            </a:r>
          </a:p>
          <a:p>
            <a:pPr lvl="1"/>
            <a:r>
              <a:rPr lang="en-US" dirty="0"/>
              <a:t>Understand graphs and illustrations</a:t>
            </a:r>
          </a:p>
          <a:p>
            <a:pPr lvl="1"/>
            <a:endParaRPr lang="en-US" dirty="0"/>
          </a:p>
          <a:p>
            <a:r>
              <a:rPr lang="en-US" dirty="0"/>
              <a:t>You must be able to summarize the paper’s main technical contribution and supporting evidence to others!</a:t>
            </a:r>
          </a:p>
          <a:p>
            <a:endParaRPr lang="en-US" dirty="0"/>
          </a:p>
          <a:p>
            <a:r>
              <a:rPr lang="en-US" dirty="0"/>
              <a:t>Ignore highly detailed aspects</a:t>
            </a:r>
          </a:p>
          <a:p>
            <a:pPr lvl="1"/>
            <a:r>
              <a:rPr lang="en-US" dirty="0"/>
              <a:t>Proofs</a:t>
            </a:r>
          </a:p>
          <a:p>
            <a:pPr lvl="1"/>
            <a:r>
              <a:rPr lang="en-US" dirty="0"/>
              <a:t>Appendices</a:t>
            </a:r>
          </a:p>
          <a:p>
            <a:pPr lvl="1"/>
            <a:r>
              <a:rPr lang="en-US" dirty="0"/>
              <a:t>Mark relevant but unknown references for later reading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2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3288" cy="1325563"/>
          </a:xfrm>
        </p:spPr>
        <p:txBody>
          <a:bodyPr/>
          <a:lstStyle/>
          <a:p>
            <a:r>
              <a:rPr lang="en-US" dirty="0" err="1"/>
              <a:t>Keshav’s</a:t>
            </a:r>
            <a:r>
              <a:rPr lang="en-US" dirty="0"/>
              <a:t> top-down, 3-pass approach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Re-implement the paper’s solution from scratch </a:t>
            </a:r>
          </a:p>
          <a:p>
            <a:r>
              <a:rPr lang="is-IS" dirty="0"/>
              <a:t>… </a:t>
            </a:r>
            <a:r>
              <a:rPr lang="en-US" dirty="0"/>
              <a:t>starting from its assumptions</a:t>
            </a:r>
          </a:p>
          <a:p>
            <a:endParaRPr lang="en-US" dirty="0"/>
          </a:p>
          <a:p>
            <a:r>
              <a:rPr lang="en-US" dirty="0"/>
              <a:t>Identify its innovations</a:t>
            </a:r>
          </a:p>
          <a:p>
            <a:pPr lvl="1"/>
            <a:endParaRPr lang="en-US" dirty="0"/>
          </a:p>
          <a:p>
            <a:r>
              <a:rPr lang="en-US" dirty="0"/>
              <a:t>Identify implicit or flawed assumptions</a:t>
            </a:r>
          </a:p>
          <a:p>
            <a:pPr lvl="1"/>
            <a:endParaRPr lang="en-US" dirty="0"/>
          </a:p>
          <a:p>
            <a:r>
              <a:rPr lang="en-US" dirty="0"/>
              <a:t>Identify hidden flaws in the solution</a:t>
            </a:r>
          </a:p>
        </p:txBody>
      </p:sp>
    </p:spTree>
    <p:extLst>
      <p:ext uri="{BB962C8B-B14F-4D97-AF65-F5344CB8AC3E}">
        <p14:creationId xmlns:p14="http://schemas.microsoft.com/office/powerpoint/2010/main" val="192612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A9CF-A433-9E46-9F8E-74E3FC4C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strategy that I personally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1AE77-F80E-3340-B3E4-042D3CA2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and work through examples</a:t>
            </a:r>
          </a:p>
          <a:p>
            <a:pPr lvl="1"/>
            <a:r>
              <a:rPr lang="en-US" dirty="0"/>
              <a:t>… even if the paper doesn’t show them</a:t>
            </a:r>
          </a:p>
          <a:p>
            <a:pPr lvl="1"/>
            <a:endParaRPr lang="en-US" dirty="0"/>
          </a:p>
          <a:p>
            <a:r>
              <a:rPr lang="en-US" dirty="0"/>
              <a:t>Nearly nothing else clarifies an idea like working through simple (but concrete) examples</a:t>
            </a:r>
          </a:p>
          <a:p>
            <a:pPr lvl="1"/>
            <a:endParaRPr lang="en-US" dirty="0"/>
          </a:p>
          <a:p>
            <a:r>
              <a:rPr lang="en-US" dirty="0"/>
              <a:t>The task of constructing examples alone often clarifies the technical problems and innovations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0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Roscoe: How to review a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8975" cy="4789488"/>
          </a:xfrm>
        </p:spPr>
        <p:txBody>
          <a:bodyPr>
            <a:normAutofit/>
          </a:bodyPr>
          <a:lstStyle/>
          <a:p>
            <a:r>
              <a:rPr lang="en-US" dirty="0"/>
              <a:t>What do you think are the technical contributions of the paper?</a:t>
            </a:r>
          </a:p>
          <a:p>
            <a:pPr lvl="1"/>
            <a:r>
              <a:rPr lang="en-US" dirty="0"/>
              <a:t>What’s new about the work?</a:t>
            </a:r>
          </a:p>
          <a:p>
            <a:pPr lvl="1"/>
            <a:r>
              <a:rPr lang="en-US" dirty="0"/>
              <a:t>What are the reusable principles and insights?</a:t>
            </a:r>
          </a:p>
          <a:p>
            <a:endParaRPr lang="en-US" dirty="0"/>
          </a:p>
          <a:p>
            <a:r>
              <a:rPr lang="en-US" dirty="0"/>
              <a:t>What did you find to be cool or interesting about it?</a:t>
            </a:r>
          </a:p>
          <a:p>
            <a:pPr lvl="1"/>
            <a:r>
              <a:rPr lang="en-US" dirty="0"/>
              <a:t>Specific design techniques?</a:t>
            </a:r>
          </a:p>
          <a:p>
            <a:pPr lvl="1"/>
            <a:r>
              <a:rPr lang="en-US" dirty="0"/>
              <a:t>A method of measurement, evaluation, or something else?</a:t>
            </a:r>
            <a:endParaRPr lang="is-IS" dirty="0"/>
          </a:p>
          <a:p>
            <a:pPr lvl="1"/>
            <a:r>
              <a:rPr lang="en-US" dirty="0"/>
              <a:t>A direction that may lead to interesting follow-up work?</a:t>
            </a:r>
          </a:p>
        </p:txBody>
      </p:sp>
    </p:spTree>
    <p:extLst>
      <p:ext uri="{BB962C8B-B14F-4D97-AF65-F5344CB8AC3E}">
        <p14:creationId xmlns:p14="http://schemas.microsoft.com/office/powerpoint/2010/main" val="852285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Roscoe: How to review a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technical flaws in the solution or its evaluation?</a:t>
            </a:r>
          </a:p>
          <a:p>
            <a:pPr lvl="1"/>
            <a:r>
              <a:rPr lang="en-US" dirty="0"/>
              <a:t>All research is flawed or incomplete in some way! </a:t>
            </a:r>
          </a:p>
          <a:p>
            <a:pPr lvl="1"/>
            <a:r>
              <a:rPr lang="en-US" dirty="0"/>
              <a:t>Do the flaws fundamentally invalidate the claimed contributions?</a:t>
            </a:r>
          </a:p>
          <a:p>
            <a:endParaRPr lang="en-US" dirty="0"/>
          </a:p>
          <a:p>
            <a:r>
              <a:rPr lang="en-US" dirty="0"/>
              <a:t>How can you improve the clarity of the paper?</a:t>
            </a:r>
          </a:p>
          <a:p>
            <a:pPr lvl="1"/>
            <a:r>
              <a:rPr lang="en-US" dirty="0"/>
              <a:t>Restructure sections?</a:t>
            </a:r>
          </a:p>
          <a:p>
            <a:pPr lvl="1"/>
            <a:r>
              <a:rPr lang="en-US" dirty="0"/>
              <a:t>Rephrase specific sentences?</a:t>
            </a:r>
          </a:p>
          <a:p>
            <a:pPr lvl="1"/>
            <a:r>
              <a:rPr lang="en-US" dirty="0"/>
              <a:t>Typos?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043D5-43FA-6E46-8B18-B952A66C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+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E383-9285-0D46-8603-7C7697C7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en-US" dirty="0"/>
              <a:t>No designated required meeting times for the entire class</a:t>
            </a:r>
          </a:p>
          <a:p>
            <a:endParaRPr lang="en-US" dirty="0"/>
          </a:p>
          <a:p>
            <a:r>
              <a:rPr lang="en-US" dirty="0"/>
              <a:t>Can meet the instructors during announced office hours; else, by appointment. Office hour WebEx link sent over email.</a:t>
            </a:r>
          </a:p>
          <a:p>
            <a:endParaRPr lang="en-US" dirty="0"/>
          </a:p>
          <a:p>
            <a:r>
              <a:rPr lang="en-US" dirty="0"/>
              <a:t>Course web page: </a:t>
            </a:r>
            <a:r>
              <a:rPr lang="en-US" dirty="0">
                <a:hlinkClick r:id="rId2"/>
              </a:rPr>
              <a:t>https://www.cs.rutgers.edu/~sn624/552-F20/</a:t>
            </a:r>
            <a:endParaRPr lang="en-US" dirty="0"/>
          </a:p>
          <a:p>
            <a:pPr lvl="1"/>
            <a:r>
              <a:rPr lang="en-US" dirty="0"/>
              <a:t>Slides and videos posted on syllabus page</a:t>
            </a:r>
          </a:p>
          <a:p>
            <a:endParaRPr lang="en-US" dirty="0"/>
          </a:p>
          <a:p>
            <a:r>
              <a:rPr lang="en-US" dirty="0"/>
              <a:t>Interact through Slack (general discussion) and </a:t>
            </a:r>
            <a:r>
              <a:rPr lang="en-US" dirty="0" err="1"/>
              <a:t>hotCRP</a:t>
            </a:r>
            <a:r>
              <a:rPr lang="en-US" dirty="0"/>
              <a:t> (paper reviews and discussion)</a:t>
            </a:r>
          </a:p>
        </p:txBody>
      </p:sp>
    </p:spTree>
    <p:extLst>
      <p:ext uri="{BB962C8B-B14F-4D97-AF65-F5344CB8AC3E}">
        <p14:creationId xmlns:p14="http://schemas.microsoft.com/office/powerpoint/2010/main" val="296682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1850" cy="4818063"/>
          </a:xfrm>
        </p:spPr>
        <p:txBody>
          <a:bodyPr>
            <a:normAutofit/>
          </a:bodyPr>
          <a:lstStyle/>
          <a:p>
            <a:r>
              <a:rPr lang="en-US" dirty="0"/>
              <a:t>Class web page: </a:t>
            </a:r>
            <a:r>
              <a:rPr lang="en-US" dirty="0">
                <a:hlinkClick r:id="rId2"/>
              </a:rPr>
              <a:t>https://www.cs.rutgers.edu/~sn624/552-F20/</a:t>
            </a:r>
            <a:endParaRPr lang="en-US" dirty="0"/>
          </a:p>
          <a:p>
            <a:pPr lvl="1"/>
            <a:r>
              <a:rPr lang="en-US" dirty="0"/>
              <a:t>Contains info on office hours, course logistics, grading, syllabus, etc.</a:t>
            </a:r>
          </a:p>
          <a:p>
            <a:endParaRPr lang="en-US" dirty="0"/>
          </a:p>
          <a:p>
            <a:r>
              <a:rPr lang="en-US" dirty="0"/>
              <a:t>Sakai web site activated</a:t>
            </a:r>
          </a:p>
          <a:p>
            <a:endParaRPr lang="en-US" dirty="0"/>
          </a:p>
          <a:p>
            <a:r>
              <a:rPr lang="en-US" dirty="0"/>
              <a:t>You must have received invitations to the </a:t>
            </a:r>
            <a:r>
              <a:rPr lang="en-US" dirty="0" err="1"/>
              <a:t>hotCRP</a:t>
            </a:r>
            <a:r>
              <a:rPr lang="en-US" dirty="0"/>
              <a:t> site and Slack workspace by now</a:t>
            </a:r>
          </a:p>
          <a:p>
            <a:pPr lvl="1"/>
            <a:r>
              <a:rPr lang="en-US" dirty="0"/>
              <a:t>Contact your instructor if you have not</a:t>
            </a:r>
          </a:p>
        </p:txBody>
      </p:sp>
    </p:spTree>
    <p:extLst>
      <p:ext uri="{BB962C8B-B14F-4D97-AF65-F5344CB8AC3E}">
        <p14:creationId xmlns:p14="http://schemas.microsoft.com/office/powerpoint/2010/main" val="198154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3288" cy="4803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(1) Foundations: Internet architecture, foundational problems</a:t>
            </a:r>
          </a:p>
          <a:p>
            <a:pPr marL="0" indent="0">
              <a:buNone/>
            </a:pPr>
            <a:r>
              <a:rPr lang="en-US" dirty="0"/>
              <a:t>(2) Routing: control and data plane, distributed and centralized</a:t>
            </a:r>
          </a:p>
          <a:p>
            <a:pPr marL="0" indent="0">
              <a:buNone/>
            </a:pPr>
            <a:r>
              <a:rPr lang="en-US" dirty="0"/>
              <a:t>(3-5)Transport: congestion control, scheduling, multi-path</a:t>
            </a:r>
          </a:p>
          <a:p>
            <a:pPr marL="0" indent="0">
              <a:buNone/>
            </a:pPr>
            <a:r>
              <a:rPr lang="en-US" dirty="0"/>
              <a:t>(6) Data center architecture</a:t>
            </a:r>
          </a:p>
          <a:p>
            <a:pPr marL="0" indent="0">
              <a:buNone/>
            </a:pPr>
            <a:r>
              <a:rPr lang="en-US" dirty="0"/>
              <a:t>(7, 8) Efficient packet-processing: software, hardware</a:t>
            </a:r>
          </a:p>
          <a:p>
            <a:pPr marL="0" indent="0">
              <a:buNone/>
            </a:pPr>
            <a:r>
              <a:rPr lang="en-US" dirty="0"/>
              <a:t>(9) Packet scheduling</a:t>
            </a:r>
          </a:p>
          <a:p>
            <a:pPr marL="0" indent="0">
              <a:buNone/>
            </a:pPr>
            <a:r>
              <a:rPr lang="en-US" dirty="0"/>
              <a:t>(10, 11) Customized transports: data centers, cellular, wide area</a:t>
            </a:r>
          </a:p>
          <a:p>
            <a:pPr marL="0" indent="0">
              <a:buNone/>
            </a:pPr>
            <a:r>
              <a:rPr lang="en-US" dirty="0"/>
              <a:t>(12) Video</a:t>
            </a:r>
          </a:p>
          <a:p>
            <a:pPr marL="0" indent="0">
              <a:buNone/>
            </a:pPr>
            <a:r>
              <a:rPr lang="en-US" dirty="0"/>
              <a:t>(13) Verification of network behavior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5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logistics: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34713" cy="5032375"/>
          </a:xfrm>
        </p:spPr>
        <p:txBody>
          <a:bodyPr>
            <a:normAutofit/>
          </a:bodyPr>
          <a:lstStyle/>
          <a:p>
            <a:r>
              <a:rPr lang="en-US" dirty="0"/>
              <a:t>Learn by listening: Lectures</a:t>
            </a:r>
          </a:p>
          <a:p>
            <a:pPr lvl="1"/>
            <a:r>
              <a:rPr lang="en-US" dirty="0"/>
              <a:t>Each week, a series of mini-lectures will introduce you to a topic</a:t>
            </a:r>
          </a:p>
          <a:p>
            <a:pPr lvl="1"/>
            <a:r>
              <a:rPr lang="en-US" dirty="0"/>
              <a:t>Watch at home at your own convenience</a:t>
            </a:r>
          </a:p>
          <a:p>
            <a:pPr lvl="1"/>
            <a:r>
              <a:rPr lang="en-US" dirty="0"/>
              <a:t>Lectures will be released on the course web page</a:t>
            </a:r>
          </a:p>
          <a:p>
            <a:endParaRPr lang="en-US" dirty="0"/>
          </a:p>
          <a:p>
            <a:r>
              <a:rPr lang="en-US" dirty="0"/>
              <a:t>Learn by reading and discussion: Paper reviews</a:t>
            </a:r>
          </a:p>
          <a:p>
            <a:pPr lvl="1"/>
            <a:r>
              <a:rPr lang="en-US" dirty="0"/>
              <a:t>Understand, summarize, and critique papers you read</a:t>
            </a:r>
          </a:p>
          <a:p>
            <a:pPr lvl="1"/>
            <a:r>
              <a:rPr lang="en-US" dirty="0"/>
              <a:t>Find ways to improve and generalize the ideas in those papers</a:t>
            </a:r>
          </a:p>
          <a:p>
            <a:pPr lvl="1"/>
            <a:r>
              <a:rPr lang="en-US" dirty="0"/>
              <a:t>We will use the </a:t>
            </a:r>
            <a:r>
              <a:rPr lang="en-US" dirty="0" err="1"/>
              <a:t>hotCRP</a:t>
            </a:r>
            <a:r>
              <a:rPr lang="en-US" dirty="0"/>
              <a:t> system to enter paper reviews</a:t>
            </a:r>
          </a:p>
          <a:p>
            <a:pPr lvl="1"/>
            <a:r>
              <a:rPr lang="en-US" dirty="0"/>
              <a:t>We will also use </a:t>
            </a:r>
            <a:r>
              <a:rPr lang="en-US" dirty="0" err="1"/>
              <a:t>hotCRP</a:t>
            </a:r>
            <a:r>
              <a:rPr lang="en-US" dirty="0"/>
              <a:t> to discuss each other’s perspectives</a:t>
            </a:r>
          </a:p>
          <a:p>
            <a:pPr lvl="2"/>
            <a:r>
              <a:rPr lang="en-US" dirty="0"/>
              <a:t>Conference committee-style discussions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6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logistics: Paper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48988" cy="5032376"/>
          </a:xfrm>
        </p:spPr>
        <p:txBody>
          <a:bodyPr>
            <a:normAutofit/>
          </a:bodyPr>
          <a:lstStyle/>
          <a:p>
            <a:r>
              <a:rPr lang="en-US" dirty="0"/>
              <a:t>Each paper will come with a set of (open-ended) questions</a:t>
            </a:r>
          </a:p>
          <a:p>
            <a:r>
              <a:rPr lang="en-US" dirty="0"/>
              <a:t>Summarize your understanding</a:t>
            </a:r>
          </a:p>
          <a:p>
            <a:r>
              <a:rPr lang="en-US" dirty="0"/>
              <a:t>Identify reusable principles: stretch your imagination about where the same or similar ideas could be applied</a:t>
            </a:r>
          </a:p>
          <a:p>
            <a:r>
              <a:rPr lang="en-US" dirty="0"/>
              <a:t>Think critically about the weaknesses of the approach in the paper</a:t>
            </a:r>
          </a:p>
          <a:p>
            <a:r>
              <a:rPr lang="en-US" dirty="0"/>
              <a:t>Understand and appreciate what it takes to improve the state of the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5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logistics: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4713" cy="47894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 by doing: </a:t>
            </a:r>
            <a:r>
              <a:rPr lang="en-US" dirty="0">
                <a:solidFill>
                  <a:srgbClr val="C00000"/>
                </a:solidFill>
              </a:rPr>
              <a:t>Programming </a:t>
            </a:r>
            <a:r>
              <a:rPr lang="en-US" dirty="0" err="1">
                <a:solidFill>
                  <a:srgbClr val="C00000"/>
                </a:solidFill>
              </a:rPr>
              <a:t>homeworks</a:t>
            </a:r>
            <a:r>
              <a:rPr lang="en-US" dirty="0"/>
              <a:t> (2 mandatory, 1 extra </a:t>
            </a:r>
            <a:r>
              <a:rPr lang="en-US" dirty="0" err="1"/>
              <a:t>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Submit them on Sakai</a:t>
            </a:r>
          </a:p>
          <a:p>
            <a:r>
              <a:rPr lang="en-US" dirty="0"/>
              <a:t>Learn by doing: </a:t>
            </a:r>
            <a:r>
              <a:rPr lang="en-US" dirty="0">
                <a:solidFill>
                  <a:srgbClr val="C00000"/>
                </a:solidFill>
              </a:rPr>
              <a:t>Semester-long Programming Project</a:t>
            </a:r>
          </a:p>
          <a:p>
            <a:pPr lvl="1"/>
            <a:r>
              <a:rPr lang="en-US" dirty="0"/>
              <a:t>Build real software in a team</a:t>
            </a:r>
          </a:p>
          <a:p>
            <a:pPr lvl="1"/>
            <a:r>
              <a:rPr lang="en-US" dirty="0"/>
              <a:t>Proposals are due sometime mid-September</a:t>
            </a:r>
          </a:p>
          <a:p>
            <a:pPr lvl="1"/>
            <a:r>
              <a:rPr lang="en-US" dirty="0"/>
              <a:t>The instructor will share a few “starter” project ideas</a:t>
            </a:r>
          </a:p>
          <a:p>
            <a:pPr lvl="2"/>
            <a:r>
              <a:rPr lang="en-US" dirty="0"/>
              <a:t>You can work directly with the instructor on research(y) projects</a:t>
            </a:r>
          </a:p>
          <a:p>
            <a:pPr lvl="2"/>
            <a:r>
              <a:rPr lang="en-US" dirty="0"/>
              <a:t>You are also free to work on your own project ideas</a:t>
            </a:r>
          </a:p>
          <a:p>
            <a:pPr lvl="1"/>
            <a:r>
              <a:rPr lang="en-US" dirty="0"/>
              <a:t>Ideas must be broadly related to the themes covered in the class</a:t>
            </a:r>
          </a:p>
          <a:p>
            <a:pPr lvl="2"/>
            <a:r>
              <a:rPr lang="en-US" dirty="0"/>
              <a:t>Check with the instructor if you’re in doubt</a:t>
            </a:r>
          </a:p>
          <a:p>
            <a:pPr lvl="1"/>
            <a:r>
              <a:rPr lang="en-US" dirty="0"/>
              <a:t>Details on the proposal document (~2 pages) to be announced soon</a:t>
            </a:r>
          </a:p>
          <a:p>
            <a:pPr lvl="1"/>
            <a:r>
              <a:rPr lang="en-US" dirty="0"/>
              <a:t>You will do a demo and write a report at the end of the semester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9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B7EC-2171-4A4C-BCB9-E3A4833B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logistics: Semester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568F-8050-2A45-ABB3-610AEFFF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Work in teams of 2-4, formed on Slack: </a:t>
            </a:r>
            <a:r>
              <a:rPr lang="en-US" dirty="0">
                <a:solidFill>
                  <a:srgbClr val="C00000"/>
                </a:solidFill>
              </a:rPr>
              <a:t>you cannot work alone</a:t>
            </a:r>
          </a:p>
          <a:p>
            <a:pPr lvl="1"/>
            <a:endParaRPr lang="en-US" dirty="0"/>
          </a:p>
          <a:p>
            <a:r>
              <a:rPr lang="en-US" dirty="0"/>
              <a:t>Some kinds of projects</a:t>
            </a:r>
            <a:endParaRPr lang="is-IS" dirty="0"/>
          </a:p>
          <a:p>
            <a:pPr lvl="1"/>
            <a:r>
              <a:rPr lang="en-US" dirty="0"/>
              <a:t>Building a tool that you would want to use yourself</a:t>
            </a:r>
          </a:p>
          <a:p>
            <a:pPr lvl="1"/>
            <a:r>
              <a:rPr lang="en-US" dirty="0"/>
              <a:t>Rigorously evaluating an existing system</a:t>
            </a:r>
          </a:p>
          <a:p>
            <a:pPr lvl="1"/>
            <a:r>
              <a:rPr lang="en-US" dirty="0"/>
              <a:t>Reproducing results from one of the papers in this class or outside</a:t>
            </a:r>
          </a:p>
          <a:p>
            <a:pPr lvl="1"/>
            <a:r>
              <a:rPr lang="en-US" dirty="0"/>
              <a:t>Evaluating a new aspect of an existing system</a:t>
            </a:r>
          </a:p>
          <a:p>
            <a:pPr lvl="1"/>
            <a:r>
              <a:rPr lang="en-US" dirty="0"/>
              <a:t>Porting an existing system to a different platform</a:t>
            </a:r>
          </a:p>
          <a:p>
            <a:pPr lvl="1"/>
            <a:r>
              <a:rPr lang="en-US" dirty="0"/>
              <a:t>Developing new software to make further research possible or easy</a:t>
            </a:r>
          </a:p>
          <a:p>
            <a:pPr lvl="1"/>
            <a:r>
              <a:rPr lang="en-US" dirty="0"/>
              <a:t>Solving open (but narrow) research questions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Co-opt the instructor into your team: don’t struggle alone!</a:t>
            </a:r>
          </a:p>
          <a:p>
            <a:pPr lvl="1"/>
            <a:r>
              <a:rPr lang="en-US" dirty="0"/>
              <a:t>Use Slack to ask questions to get over and around obstacles</a:t>
            </a:r>
          </a:p>
          <a:p>
            <a:pPr lvl="2"/>
            <a:r>
              <a:rPr lang="en-US" dirty="0"/>
              <a:t>Scope out tasks, resolve ambiguities, etc.</a:t>
            </a:r>
          </a:p>
          <a:p>
            <a:pPr lvl="2"/>
            <a:r>
              <a:rPr lang="en-US" dirty="0"/>
              <a:t>Use the office hours to have a conversation with the instructor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5FAA-26D1-854C-A5ED-C437C32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logistics: How to participate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D141-5A04-8D44-A6D2-A6FD5D1A8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office hours to interact with the instructor. Bring:</a:t>
            </a:r>
          </a:p>
          <a:p>
            <a:pPr lvl="2"/>
            <a:r>
              <a:rPr lang="en-US" dirty="0"/>
              <a:t>Questions on the papers</a:t>
            </a:r>
          </a:p>
          <a:p>
            <a:pPr lvl="2"/>
            <a:r>
              <a:rPr lang="en-US" dirty="0"/>
              <a:t>Clarifications and help on homework assignments</a:t>
            </a:r>
          </a:p>
          <a:p>
            <a:pPr lvl="2"/>
            <a:r>
              <a:rPr lang="en-US" dirty="0"/>
              <a:t>Technical discussions on your project, programming obstacles, 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hotCRP</a:t>
            </a:r>
            <a:r>
              <a:rPr lang="en-US" dirty="0"/>
              <a:t> discussions and Slack to interact with your peers</a:t>
            </a:r>
          </a:p>
          <a:p>
            <a:pPr lvl="2"/>
            <a:r>
              <a:rPr lang="en-US" dirty="0"/>
              <a:t>Asynchronous interactions with threads</a:t>
            </a:r>
          </a:p>
          <a:p>
            <a:pPr lvl="2"/>
            <a:r>
              <a:rPr lang="en-US" dirty="0"/>
              <a:t>Keep the discussions honest, technical, and respectful</a:t>
            </a:r>
          </a:p>
          <a:p>
            <a:pPr lvl="2"/>
            <a:r>
              <a:rPr lang="en-US" dirty="0"/>
              <a:t>Read “how to disagree” in the optional readings</a:t>
            </a:r>
          </a:p>
          <a:p>
            <a:pPr lvl="1"/>
            <a:endParaRPr lang="en-US" dirty="0"/>
          </a:p>
          <a:p>
            <a:r>
              <a:rPr lang="en-US" dirty="0"/>
              <a:t>It is mandatory to show up for at least 3 office </a:t>
            </a:r>
            <a:r>
              <a:rPr lang="en-US" dirty="0" err="1"/>
              <a:t>hrs</a:t>
            </a:r>
            <a:r>
              <a:rPr lang="en-US" dirty="0"/>
              <a:t> over the semester</a:t>
            </a:r>
          </a:p>
          <a:p>
            <a:pPr lvl="1"/>
            <a:r>
              <a:rPr lang="en-US" dirty="0"/>
              <a:t>If times don’t work for you, set up an appointment with the instructor</a:t>
            </a:r>
          </a:p>
          <a:p>
            <a:pPr lvl="1"/>
            <a:r>
              <a:rPr lang="en-US" dirty="0"/>
              <a:t>You don’t have to be present the entire hour when you attend</a:t>
            </a:r>
          </a:p>
          <a:p>
            <a:pPr lvl="1"/>
            <a:r>
              <a:rPr lang="en-US" dirty="0"/>
              <a:t>You need to participate actively to count as having attended</a:t>
            </a:r>
          </a:p>
          <a:p>
            <a:pPr lvl="2"/>
            <a:r>
              <a:rPr lang="en-US" dirty="0"/>
              <a:t>Speak with the instructor, discuss with your peers, ask questions,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57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15C5-C682-B546-A066-E5129B8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graded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774C-4C60-244A-9E36-0DD4774D0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288"/>
          </a:xfrm>
        </p:spPr>
        <p:txBody>
          <a:bodyPr>
            <a:normAutofit/>
          </a:bodyPr>
          <a:lstStyle/>
          <a:p>
            <a:r>
              <a:rPr lang="en-US" dirty="0"/>
              <a:t>Paper reviews (40% = 20% reviews + 20% discussions)</a:t>
            </a:r>
          </a:p>
          <a:p>
            <a:pPr lvl="1"/>
            <a:r>
              <a:rPr lang="en-US" dirty="0"/>
              <a:t>Convey deep understanding, insightful commentary, discussion</a:t>
            </a:r>
          </a:p>
          <a:p>
            <a:r>
              <a:rPr lang="en-US" dirty="0"/>
              <a:t>Project (40%; exact break-down TBA)</a:t>
            </a:r>
          </a:p>
          <a:p>
            <a:pPr lvl="1"/>
            <a:r>
              <a:rPr lang="en-US" dirty="0"/>
              <a:t>Programming effort, innovation, quality of empirical evaluation, quality of the developed source code</a:t>
            </a:r>
          </a:p>
          <a:p>
            <a:r>
              <a:rPr lang="en-US" dirty="0"/>
              <a:t>Programming </a:t>
            </a:r>
            <a:r>
              <a:rPr lang="en-US" dirty="0" err="1"/>
              <a:t>homeworks</a:t>
            </a:r>
            <a:r>
              <a:rPr lang="en-US" dirty="0"/>
              <a:t> (15% mandatory + 10% extra credit)</a:t>
            </a:r>
          </a:p>
          <a:p>
            <a:pPr lvl="1"/>
            <a:r>
              <a:rPr lang="en-US" dirty="0"/>
              <a:t>Specific requirements to be announced for each project</a:t>
            </a:r>
          </a:p>
          <a:p>
            <a:r>
              <a:rPr lang="en-US" dirty="0"/>
              <a:t>Office hour participation (5%)</a:t>
            </a:r>
          </a:p>
          <a:p>
            <a:pPr lvl="1"/>
            <a:r>
              <a:rPr lang="en-US" dirty="0"/>
              <a:t>Mandatory three times</a:t>
            </a:r>
          </a:p>
          <a:p>
            <a:pPr lvl="1"/>
            <a:r>
              <a:rPr lang="en-US" dirty="0"/>
              <a:t>You are welcome &amp; encouraged to see the instructor every week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8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1391</Words>
  <Application>Microsoft Macintosh PowerPoint</Application>
  <PresentationFormat>Widescreen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Helvetica</vt:lpstr>
      <vt:lpstr>Office Theme</vt:lpstr>
      <vt:lpstr>552: Course Logistics</vt:lpstr>
      <vt:lpstr>Asynchronous + Remote</vt:lpstr>
      <vt:lpstr>Course syllabus</vt:lpstr>
      <vt:lpstr>Course logistics: Structure</vt:lpstr>
      <vt:lpstr>More logistics: Paper reviews</vt:lpstr>
      <vt:lpstr>Course logistics: Structure</vt:lpstr>
      <vt:lpstr>More logistics: Semester project</vt:lpstr>
      <vt:lpstr>Course logistics: How to participate</vt:lpstr>
      <vt:lpstr>How you will be graded</vt:lpstr>
      <vt:lpstr>Academic Integrity</vt:lpstr>
      <vt:lpstr>How do you read and critique a research paper?</vt:lpstr>
      <vt:lpstr>You’ll spend a lot of time reading</vt:lpstr>
      <vt:lpstr>There is no magic</vt:lpstr>
      <vt:lpstr>Keshav’s top-down, 3-pass approach (1/3)</vt:lpstr>
      <vt:lpstr>Keshav’s top-down, 3-pass approach (2/3)</vt:lpstr>
      <vt:lpstr>Keshav’s top-down, 3-pass approach (3/3)</vt:lpstr>
      <vt:lpstr>A strategy that I personally use</vt:lpstr>
      <vt:lpstr>Tim Roscoe: How to review a paper</vt:lpstr>
      <vt:lpstr>Tim Roscoe: How to review a paper</vt:lpstr>
      <vt:lpstr>Course logistics: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1073</cp:revision>
  <dcterms:created xsi:type="dcterms:W3CDTF">2018-09-05T17:47:04Z</dcterms:created>
  <dcterms:modified xsi:type="dcterms:W3CDTF">2020-09-03T15:26:43Z</dcterms:modified>
</cp:coreProperties>
</file>