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384" r:id="rId2"/>
    <p:sldId id="440" r:id="rId3"/>
    <p:sldId id="410" r:id="rId4"/>
    <p:sldId id="409" r:id="rId5"/>
    <p:sldId id="444" r:id="rId6"/>
    <p:sldId id="580" r:id="rId7"/>
    <p:sldId id="581" r:id="rId8"/>
    <p:sldId id="443" r:id="rId9"/>
    <p:sldId id="582" r:id="rId10"/>
    <p:sldId id="583" r:id="rId11"/>
    <p:sldId id="584" r:id="rId12"/>
    <p:sldId id="585" r:id="rId13"/>
    <p:sldId id="415" r:id="rId14"/>
    <p:sldId id="416" r:id="rId15"/>
    <p:sldId id="604" r:id="rId16"/>
    <p:sldId id="590" r:id="rId17"/>
    <p:sldId id="442" r:id="rId18"/>
    <p:sldId id="603" r:id="rId19"/>
    <p:sldId id="60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878"/>
    <p:restoredTop sz="94643"/>
  </p:normalViewPr>
  <p:slideViewPr>
    <p:cSldViewPr snapToGrid="0" snapToObjects="1">
      <p:cViewPr varScale="1">
        <p:scale>
          <a:sx n="102" d="100"/>
          <a:sy n="102" d="100"/>
        </p:scale>
        <p:origin x="208" y="1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542666-03D5-5341-A833-B4D3FAA577B7}" type="datetimeFigureOut">
              <a:rPr lang="en-US" smtClean="0"/>
              <a:t>10/7/20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4CFC95-A4B1-B94A-8100-0CEEF7FB3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900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10/7/20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941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10/7/20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751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10/7/20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372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10/7/20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959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10/7/20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03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10/7/20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641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10/7/20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271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10/7/20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078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10/7/20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353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10/7/20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162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10/7/20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31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CB3B3-0381-6043-97A3-E72CD5022D9A}" type="datetimeFigureOut">
              <a:rPr lang="en-US" smtClean="0"/>
              <a:t>10/7/20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48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6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426" y="5773629"/>
            <a:ext cx="2853305" cy="910950"/>
          </a:xfrm>
          <a:prstGeom prst="rect">
            <a:avLst/>
          </a:prstGeom>
        </p:spPr>
      </p:pic>
      <p:sp>
        <p:nvSpPr>
          <p:cNvPr id="4" name="Subtitle 2"/>
          <p:cNvSpPr txBox="1">
            <a:spLocks/>
          </p:cNvSpPr>
          <p:nvPr/>
        </p:nvSpPr>
        <p:spPr>
          <a:xfrm>
            <a:off x="1524000" y="3568713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Srinivas Narayana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Fall 2020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79141" y="1895706"/>
            <a:ext cx="11285035" cy="158093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algn="ctr"/>
            <a:r>
              <a:rPr lang="en-US" dirty="0"/>
              <a:t>Transport: Reliable Data Delivery</a:t>
            </a:r>
          </a:p>
        </p:txBody>
      </p:sp>
    </p:spTree>
    <p:extLst>
      <p:ext uri="{BB962C8B-B14F-4D97-AF65-F5344CB8AC3E}">
        <p14:creationId xmlns:p14="http://schemas.microsoft.com/office/powerpoint/2010/main" val="4369393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AE6F9-4170-9043-BCDA-D90E4327D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Coping with packet loss: (3) Seq </a:t>
            </a:r>
            <a:r>
              <a:rPr lang="en-US" dirty="0" err="1"/>
              <a:t>nums</a:t>
            </a:r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59AC748-C625-DA4B-9CD6-7B06A38877D8}"/>
              </a:ext>
            </a:extLst>
          </p:cNvPr>
          <p:cNvCxnSpPr/>
          <p:nvPr/>
        </p:nvCxnSpPr>
        <p:spPr>
          <a:xfrm>
            <a:off x="7407966" y="2212115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DB948CA-1377-7848-AF07-E10C6A26EEBC}"/>
              </a:ext>
            </a:extLst>
          </p:cNvPr>
          <p:cNvCxnSpPr/>
          <p:nvPr/>
        </p:nvCxnSpPr>
        <p:spPr>
          <a:xfrm>
            <a:off x="10316818" y="2212115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9A6FDC4-6A0A-BE4A-BD53-42CE15F4F9AA}"/>
              </a:ext>
            </a:extLst>
          </p:cNvPr>
          <p:cNvCxnSpPr>
            <a:cxnSpLocks/>
          </p:cNvCxnSpPr>
          <p:nvPr/>
        </p:nvCxnSpPr>
        <p:spPr>
          <a:xfrm>
            <a:off x="7580245" y="2450654"/>
            <a:ext cx="2580859" cy="55446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D6E11A9-E6EF-C948-BB9E-79F0B3ECB155}"/>
              </a:ext>
            </a:extLst>
          </p:cNvPr>
          <p:cNvSpPr txBox="1"/>
          <p:nvPr/>
        </p:nvSpPr>
        <p:spPr>
          <a:xfrm>
            <a:off x="7292840" y="1712561"/>
            <a:ext cx="1378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Sender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ADF855-210C-5445-8237-B961F061D670}"/>
              </a:ext>
            </a:extLst>
          </p:cNvPr>
          <p:cNvSpPr txBox="1"/>
          <p:nvPr/>
        </p:nvSpPr>
        <p:spPr>
          <a:xfrm>
            <a:off x="9718813" y="1690688"/>
            <a:ext cx="1532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Receiver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6603F54-1B1B-1A4C-B8CC-BD615E3908D8}"/>
              </a:ext>
            </a:extLst>
          </p:cNvPr>
          <p:cNvGrpSpPr/>
          <p:nvPr/>
        </p:nvGrpSpPr>
        <p:grpSpPr>
          <a:xfrm>
            <a:off x="8879831" y="2553722"/>
            <a:ext cx="914398" cy="461665"/>
            <a:chOff x="9342783" y="1192696"/>
            <a:chExt cx="2011017" cy="1019419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395B79B4-37CB-D748-87CF-589A9A2E6208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B5A8378-DFA6-4D4E-9DE8-5B00495CB3F4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48398C3-1D26-F048-9739-FFC5A46441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0805D35-511D-3B4F-9178-D3FEFA2343CA}"/>
              </a:ext>
            </a:extLst>
          </p:cNvPr>
          <p:cNvGrpSpPr/>
          <p:nvPr/>
        </p:nvGrpSpPr>
        <p:grpSpPr>
          <a:xfrm>
            <a:off x="8327574" y="5548005"/>
            <a:ext cx="453882" cy="281889"/>
            <a:chOff x="9342783" y="1192696"/>
            <a:chExt cx="2011017" cy="1019419"/>
          </a:xfrm>
        </p:grpSpPr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F020CF66-20C7-6D4D-9061-EE7A07C64D76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C2F3CD0-B80C-E348-B064-F45565EB59EC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752060B-F8E8-594E-9398-C87B4140ED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8FF298AE-E146-1448-966B-288E2FBA1BBC}"/>
              </a:ext>
            </a:extLst>
          </p:cNvPr>
          <p:cNvSpPr txBox="1"/>
          <p:nvPr/>
        </p:nvSpPr>
        <p:spPr>
          <a:xfrm>
            <a:off x="8145588" y="5145439"/>
            <a:ext cx="817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>
                <a:solidFill>
                  <a:schemeClr val="bg2">
                    <a:lumMod val="75000"/>
                  </a:schemeClr>
                </a:solidFill>
                <a:latin typeface="Helvetica" pitchFamily="2" charset="0"/>
              </a:rPr>
              <a:t>ACK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610F5C6-509A-694E-A4AB-87CA031545C5}"/>
              </a:ext>
            </a:extLst>
          </p:cNvPr>
          <p:cNvCxnSpPr/>
          <p:nvPr/>
        </p:nvCxnSpPr>
        <p:spPr>
          <a:xfrm>
            <a:off x="7577443" y="3949148"/>
            <a:ext cx="2605705" cy="0"/>
          </a:xfrm>
          <a:prstGeom prst="line">
            <a:avLst/>
          </a:prstGeom>
          <a:ln w="50800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21D0731-0D83-314F-9DB2-5417D9717A7E}"/>
              </a:ext>
            </a:extLst>
          </p:cNvPr>
          <p:cNvCxnSpPr/>
          <p:nvPr/>
        </p:nvCxnSpPr>
        <p:spPr>
          <a:xfrm>
            <a:off x="7580245" y="2553722"/>
            <a:ext cx="0" cy="1302661"/>
          </a:xfrm>
          <a:prstGeom prst="straightConnector1">
            <a:avLst/>
          </a:prstGeom>
          <a:ln w="50800">
            <a:solidFill>
              <a:schemeClr val="tx1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9D7A014-03A6-5B48-BB03-72DA29F8A5A2}"/>
              </a:ext>
            </a:extLst>
          </p:cNvPr>
          <p:cNvSpPr txBox="1"/>
          <p:nvPr/>
        </p:nvSpPr>
        <p:spPr>
          <a:xfrm rot="5400000">
            <a:off x="7403465" y="2993919"/>
            <a:ext cx="1002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RTO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440557BC-83EC-8840-B732-C259DCAC82A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6433934" cy="4667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Bad cases: packet dropped or ACK dropped or ACK delayed beyond RTO</a:t>
            </a:r>
          </a:p>
          <a:p>
            <a:endParaRPr lang="en-US" dirty="0"/>
          </a:p>
          <a:p>
            <a:r>
              <a:rPr lang="en-US" dirty="0"/>
              <a:t>If duplicate packet received: Sequence numbers are identical</a:t>
            </a:r>
          </a:p>
          <a:p>
            <a:pPr lvl="1"/>
            <a:r>
              <a:rPr lang="en-US" dirty="0"/>
              <a:t>Receiver can disambiguate a fresh packet from a retransmission</a:t>
            </a:r>
          </a:p>
          <a:p>
            <a:pPr lvl="1"/>
            <a:endParaRPr lang="en-US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01CD7CF-43FA-FA45-ACAE-F3EAF6869283}"/>
              </a:ext>
            </a:extLst>
          </p:cNvPr>
          <p:cNvCxnSpPr>
            <a:cxnSpLocks/>
          </p:cNvCxnSpPr>
          <p:nvPr/>
        </p:nvCxnSpPr>
        <p:spPr>
          <a:xfrm>
            <a:off x="7543799" y="4106514"/>
            <a:ext cx="2592457" cy="674208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xplosion 1 1">
            <a:extLst>
              <a:ext uri="{FF2B5EF4-FFF2-40B4-BE49-F238E27FC236}">
                <a16:creationId xmlns:a16="http://schemas.microsoft.com/office/drawing/2014/main" id="{208B339B-8681-494F-8DAE-BC152726EC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65199" y="4553565"/>
            <a:ext cx="503238" cy="536575"/>
          </a:xfrm>
          <a:prstGeom prst="irregularSeal1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695DB8C-2785-2842-B679-10BB48801FD9}"/>
              </a:ext>
            </a:extLst>
          </p:cNvPr>
          <p:cNvSpPr txBox="1"/>
          <p:nvPr/>
        </p:nvSpPr>
        <p:spPr>
          <a:xfrm>
            <a:off x="10504127" y="3079830"/>
            <a:ext cx="164098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Duplicate</a:t>
            </a:r>
          </a:p>
          <a:p>
            <a:pPr algn="l"/>
            <a:r>
              <a:rPr lang="en-US" sz="2400" dirty="0">
                <a:latin typeface="Helvetica" pitchFamily="2" charset="0"/>
              </a:rPr>
              <a:t>can be detected using </a:t>
            </a:r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repeated sequence number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EC2B7F-5889-884E-9174-2F5D56828EF7}"/>
              </a:ext>
            </a:extLst>
          </p:cNvPr>
          <p:cNvSpPr txBox="1"/>
          <p:nvPr/>
        </p:nvSpPr>
        <p:spPr>
          <a:xfrm>
            <a:off x="9128267" y="2085937"/>
            <a:ext cx="458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0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9ADFDBD-546C-5542-9FBF-DA9603926D33}"/>
              </a:ext>
            </a:extLst>
          </p:cNvPr>
          <p:cNvGrpSpPr/>
          <p:nvPr/>
        </p:nvGrpSpPr>
        <p:grpSpPr>
          <a:xfrm>
            <a:off x="8879831" y="4376647"/>
            <a:ext cx="914398" cy="461665"/>
            <a:chOff x="9342783" y="1192696"/>
            <a:chExt cx="2011017" cy="1019419"/>
          </a:xfrm>
        </p:grpSpPr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99B1B844-B376-AD48-9C17-E805AD85C4F1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2C13883-A717-824A-AE8E-A7C5BBCB74D1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C54F795-68B3-724A-8A48-1A4EB09DDF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8A868EDC-A41D-F74E-9A30-3E66E2C88DFA}"/>
              </a:ext>
            </a:extLst>
          </p:cNvPr>
          <p:cNvSpPr txBox="1"/>
          <p:nvPr/>
        </p:nvSpPr>
        <p:spPr>
          <a:xfrm>
            <a:off x="9093842" y="3963045"/>
            <a:ext cx="458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0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ED9F7AE-D2D5-8946-8BD5-A4A4F17A3F72}"/>
              </a:ext>
            </a:extLst>
          </p:cNvPr>
          <p:cNvCxnSpPr>
            <a:cxnSpLocks/>
          </p:cNvCxnSpPr>
          <p:nvPr/>
        </p:nvCxnSpPr>
        <p:spPr>
          <a:xfrm flipH="1">
            <a:off x="7530551" y="3172752"/>
            <a:ext cx="2605705" cy="2724465"/>
          </a:xfrm>
          <a:prstGeom prst="straightConnector1">
            <a:avLst/>
          </a:prstGeom>
          <a:ln w="508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48074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AE6F9-4170-9043-BCDA-D90E4327D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Coping with packet loss: (3) Seq </a:t>
            </a:r>
            <a:r>
              <a:rPr lang="en-US" dirty="0" err="1"/>
              <a:t>nums</a:t>
            </a:r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59AC748-C625-DA4B-9CD6-7B06A38877D8}"/>
              </a:ext>
            </a:extLst>
          </p:cNvPr>
          <p:cNvCxnSpPr/>
          <p:nvPr/>
        </p:nvCxnSpPr>
        <p:spPr>
          <a:xfrm>
            <a:off x="7407966" y="2212115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DB948CA-1377-7848-AF07-E10C6A26EEBC}"/>
              </a:ext>
            </a:extLst>
          </p:cNvPr>
          <p:cNvCxnSpPr/>
          <p:nvPr/>
        </p:nvCxnSpPr>
        <p:spPr>
          <a:xfrm>
            <a:off x="10316818" y="2212115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9A6FDC4-6A0A-BE4A-BD53-42CE15F4F9AA}"/>
              </a:ext>
            </a:extLst>
          </p:cNvPr>
          <p:cNvCxnSpPr>
            <a:cxnSpLocks/>
          </p:cNvCxnSpPr>
          <p:nvPr/>
        </p:nvCxnSpPr>
        <p:spPr>
          <a:xfrm>
            <a:off x="7580245" y="2450654"/>
            <a:ext cx="2580859" cy="55446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D6E11A9-E6EF-C948-BB9E-79F0B3ECB155}"/>
              </a:ext>
            </a:extLst>
          </p:cNvPr>
          <p:cNvSpPr txBox="1"/>
          <p:nvPr/>
        </p:nvSpPr>
        <p:spPr>
          <a:xfrm>
            <a:off x="7292840" y="1712561"/>
            <a:ext cx="1378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Sender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ADF855-210C-5445-8237-B961F061D670}"/>
              </a:ext>
            </a:extLst>
          </p:cNvPr>
          <p:cNvSpPr txBox="1"/>
          <p:nvPr/>
        </p:nvSpPr>
        <p:spPr>
          <a:xfrm>
            <a:off x="9718813" y="1690688"/>
            <a:ext cx="1532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Receiver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6603F54-1B1B-1A4C-B8CC-BD615E3908D8}"/>
              </a:ext>
            </a:extLst>
          </p:cNvPr>
          <p:cNvGrpSpPr/>
          <p:nvPr/>
        </p:nvGrpSpPr>
        <p:grpSpPr>
          <a:xfrm>
            <a:off x="8879831" y="2553722"/>
            <a:ext cx="914398" cy="461665"/>
            <a:chOff x="9342783" y="1192696"/>
            <a:chExt cx="2011017" cy="1019419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395B79B4-37CB-D748-87CF-589A9A2E6208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B5A8378-DFA6-4D4E-9DE8-5B00495CB3F4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48398C3-1D26-F048-9739-FFC5A46441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0805D35-511D-3B4F-9178-D3FEFA2343CA}"/>
              </a:ext>
            </a:extLst>
          </p:cNvPr>
          <p:cNvGrpSpPr/>
          <p:nvPr/>
        </p:nvGrpSpPr>
        <p:grpSpPr>
          <a:xfrm>
            <a:off x="8327574" y="5548005"/>
            <a:ext cx="453882" cy="281889"/>
            <a:chOff x="9342783" y="1192696"/>
            <a:chExt cx="2011017" cy="1019419"/>
          </a:xfrm>
        </p:grpSpPr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F020CF66-20C7-6D4D-9061-EE7A07C64D76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C2F3CD0-B80C-E348-B064-F45565EB59EC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752060B-F8E8-594E-9398-C87B4140ED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8FF298AE-E146-1448-966B-288E2FBA1BBC}"/>
              </a:ext>
            </a:extLst>
          </p:cNvPr>
          <p:cNvSpPr txBox="1"/>
          <p:nvPr/>
        </p:nvSpPr>
        <p:spPr>
          <a:xfrm>
            <a:off x="8145588" y="5145439"/>
            <a:ext cx="10743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ACK 1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610F5C6-509A-694E-A4AB-87CA031545C5}"/>
              </a:ext>
            </a:extLst>
          </p:cNvPr>
          <p:cNvCxnSpPr/>
          <p:nvPr/>
        </p:nvCxnSpPr>
        <p:spPr>
          <a:xfrm>
            <a:off x="7577443" y="3949148"/>
            <a:ext cx="2605705" cy="0"/>
          </a:xfrm>
          <a:prstGeom prst="line">
            <a:avLst/>
          </a:prstGeom>
          <a:ln w="50800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21D0731-0D83-314F-9DB2-5417D9717A7E}"/>
              </a:ext>
            </a:extLst>
          </p:cNvPr>
          <p:cNvCxnSpPr/>
          <p:nvPr/>
        </p:nvCxnSpPr>
        <p:spPr>
          <a:xfrm>
            <a:off x="7580245" y="2553722"/>
            <a:ext cx="0" cy="1302661"/>
          </a:xfrm>
          <a:prstGeom prst="straightConnector1">
            <a:avLst/>
          </a:prstGeom>
          <a:ln w="50800">
            <a:solidFill>
              <a:schemeClr val="bg2">
                <a:lumMod val="50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9D7A014-03A6-5B48-BB03-72DA29F8A5A2}"/>
              </a:ext>
            </a:extLst>
          </p:cNvPr>
          <p:cNvSpPr txBox="1"/>
          <p:nvPr/>
        </p:nvSpPr>
        <p:spPr>
          <a:xfrm rot="5400000">
            <a:off x="7403465" y="2993919"/>
            <a:ext cx="1002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Helvetica" pitchFamily="2" charset="0"/>
              </a:rPr>
              <a:t>RTO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440557BC-83EC-8840-B732-C259DCAC82A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6433934" cy="466725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Good case: packet received and ACK received within the RTO</a:t>
            </a:r>
          </a:p>
          <a:p>
            <a:endParaRPr lang="en-US" dirty="0"/>
          </a:p>
          <a:p>
            <a:r>
              <a:rPr lang="en-US" dirty="0"/>
              <a:t>Sequence numbers of successively transmitted packets are different</a:t>
            </a:r>
          </a:p>
          <a:p>
            <a:endParaRPr lang="en-US" dirty="0"/>
          </a:p>
          <a:p>
            <a:r>
              <a:rPr lang="en-US" dirty="0"/>
              <a:t>Q1: where are the sequence numbers written to, exactly?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Q2: what is the seq# of third packet?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01CD7CF-43FA-FA45-ACAE-F3EAF6869283}"/>
              </a:ext>
            </a:extLst>
          </p:cNvPr>
          <p:cNvCxnSpPr>
            <a:cxnSpLocks/>
          </p:cNvCxnSpPr>
          <p:nvPr/>
        </p:nvCxnSpPr>
        <p:spPr>
          <a:xfrm>
            <a:off x="7543799" y="4106514"/>
            <a:ext cx="2592457" cy="674208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695DB8C-2785-2842-B679-10BB48801FD9}"/>
              </a:ext>
            </a:extLst>
          </p:cNvPr>
          <p:cNvSpPr txBox="1"/>
          <p:nvPr/>
        </p:nvSpPr>
        <p:spPr>
          <a:xfrm>
            <a:off x="10504127" y="3079830"/>
            <a:ext cx="164098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Not duplicate, </a:t>
            </a:r>
            <a:r>
              <a:rPr lang="en-US" sz="2400" dirty="0">
                <a:latin typeface="Helvetica" pitchFamily="2" charset="0"/>
              </a:rPr>
              <a:t>because sequence numbers are </a:t>
            </a:r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different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EC2B7F-5889-884E-9174-2F5D56828EF7}"/>
              </a:ext>
            </a:extLst>
          </p:cNvPr>
          <p:cNvSpPr txBox="1"/>
          <p:nvPr/>
        </p:nvSpPr>
        <p:spPr>
          <a:xfrm>
            <a:off x="9128267" y="2085937"/>
            <a:ext cx="458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0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9ADFDBD-546C-5542-9FBF-DA9603926D33}"/>
              </a:ext>
            </a:extLst>
          </p:cNvPr>
          <p:cNvGrpSpPr/>
          <p:nvPr/>
        </p:nvGrpSpPr>
        <p:grpSpPr>
          <a:xfrm>
            <a:off x="8879831" y="4376647"/>
            <a:ext cx="914398" cy="461665"/>
            <a:chOff x="9342783" y="1192696"/>
            <a:chExt cx="2011017" cy="1019419"/>
          </a:xfrm>
        </p:grpSpPr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99B1B844-B376-AD48-9C17-E805AD85C4F1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2C13883-A717-824A-AE8E-A7C5BBCB74D1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C54F795-68B3-724A-8A48-1A4EB09DDF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8A868EDC-A41D-F74E-9A30-3E66E2C88DFA}"/>
              </a:ext>
            </a:extLst>
          </p:cNvPr>
          <p:cNvSpPr txBox="1"/>
          <p:nvPr/>
        </p:nvSpPr>
        <p:spPr>
          <a:xfrm>
            <a:off x="9093842" y="3963045"/>
            <a:ext cx="458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1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D116637-8C29-B04A-B391-5F839D72E4C2}"/>
              </a:ext>
            </a:extLst>
          </p:cNvPr>
          <p:cNvCxnSpPr>
            <a:cxnSpLocks/>
          </p:cNvCxnSpPr>
          <p:nvPr/>
        </p:nvCxnSpPr>
        <p:spPr>
          <a:xfrm flipH="1">
            <a:off x="7673845" y="3172752"/>
            <a:ext cx="2462412" cy="402786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AA3C697-F4B6-FE43-B48E-A2F48D4FFAA4}"/>
              </a:ext>
            </a:extLst>
          </p:cNvPr>
          <p:cNvCxnSpPr>
            <a:cxnSpLocks/>
          </p:cNvCxnSpPr>
          <p:nvPr/>
        </p:nvCxnSpPr>
        <p:spPr>
          <a:xfrm flipH="1">
            <a:off x="7563270" y="5071372"/>
            <a:ext cx="2462412" cy="402786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954F867D-799A-4B49-B07D-CB331FC75E5E}"/>
              </a:ext>
            </a:extLst>
          </p:cNvPr>
          <p:cNvGrpSpPr/>
          <p:nvPr/>
        </p:nvGrpSpPr>
        <p:grpSpPr>
          <a:xfrm>
            <a:off x="8327574" y="3472057"/>
            <a:ext cx="453882" cy="281889"/>
            <a:chOff x="9342783" y="1192696"/>
            <a:chExt cx="2011017" cy="1019419"/>
          </a:xfrm>
        </p:grpSpPr>
        <p:sp>
          <p:nvSpPr>
            <p:cNvPr id="36" name="Rounded Rectangle 35">
              <a:extLst>
                <a:ext uri="{FF2B5EF4-FFF2-40B4-BE49-F238E27FC236}">
                  <a16:creationId xmlns:a16="http://schemas.microsoft.com/office/drawing/2014/main" id="{EABB6CF3-0B04-4342-A72A-B3800FF958A9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92C319F7-4435-FB49-A6DB-4C4E0045A7D1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BED3BC3-4DC1-CE4B-A2E1-8659FD3B76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31DBD1BF-1759-A94C-9D8C-DD33D210CD5A}"/>
              </a:ext>
            </a:extLst>
          </p:cNvPr>
          <p:cNvSpPr txBox="1"/>
          <p:nvPr/>
        </p:nvSpPr>
        <p:spPr>
          <a:xfrm>
            <a:off x="8145588" y="3069491"/>
            <a:ext cx="10743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ACK 0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49D405A-5B27-CC40-A624-A8D7212D1B9F}"/>
              </a:ext>
            </a:extLst>
          </p:cNvPr>
          <p:cNvCxnSpPr/>
          <p:nvPr/>
        </p:nvCxnSpPr>
        <p:spPr>
          <a:xfrm>
            <a:off x="7555399" y="5757486"/>
            <a:ext cx="2605705" cy="0"/>
          </a:xfrm>
          <a:prstGeom prst="line">
            <a:avLst/>
          </a:prstGeom>
          <a:ln w="50800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FDB55BD-5501-224C-B24D-0ED3B4ABA867}"/>
              </a:ext>
            </a:extLst>
          </p:cNvPr>
          <p:cNvCxnSpPr>
            <a:cxnSpLocks/>
          </p:cNvCxnSpPr>
          <p:nvPr/>
        </p:nvCxnSpPr>
        <p:spPr>
          <a:xfrm>
            <a:off x="7524690" y="5977489"/>
            <a:ext cx="2580859" cy="55446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5D535C7-3C57-EE40-BFAA-668A60B127D6}"/>
              </a:ext>
            </a:extLst>
          </p:cNvPr>
          <p:cNvGrpSpPr/>
          <p:nvPr/>
        </p:nvGrpSpPr>
        <p:grpSpPr>
          <a:xfrm>
            <a:off x="8824276" y="6080557"/>
            <a:ext cx="914398" cy="461665"/>
            <a:chOff x="9342783" y="1192696"/>
            <a:chExt cx="2011017" cy="1019419"/>
          </a:xfrm>
        </p:grpSpPr>
        <p:sp>
          <p:nvSpPr>
            <p:cNvPr id="43" name="Rounded Rectangle 42">
              <a:extLst>
                <a:ext uri="{FF2B5EF4-FFF2-40B4-BE49-F238E27FC236}">
                  <a16:creationId xmlns:a16="http://schemas.microsoft.com/office/drawing/2014/main" id="{35465AA7-8F60-FE45-9361-3684FAD8D8D5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3B082BAB-DFC4-1B44-B15B-1B8E324FC19F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890D8998-1D40-0A4C-BB12-253CC54E5A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5C1014BA-DE3D-4842-9228-43B1340ECDDA}"/>
              </a:ext>
            </a:extLst>
          </p:cNvPr>
          <p:cNvSpPr txBox="1"/>
          <p:nvPr/>
        </p:nvSpPr>
        <p:spPr>
          <a:xfrm>
            <a:off x="8934189" y="5681171"/>
            <a:ext cx="8465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???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FD32FD4-4D6E-FF4C-825F-85A93AEC0E66}"/>
              </a:ext>
            </a:extLst>
          </p:cNvPr>
          <p:cNvCxnSpPr>
            <a:cxnSpLocks/>
          </p:cNvCxnSpPr>
          <p:nvPr/>
        </p:nvCxnSpPr>
        <p:spPr>
          <a:xfrm>
            <a:off x="7572422" y="4076586"/>
            <a:ext cx="5021" cy="1604585"/>
          </a:xfrm>
          <a:prstGeom prst="straightConnector1">
            <a:avLst/>
          </a:prstGeom>
          <a:ln w="50800">
            <a:solidFill>
              <a:schemeClr val="bg2">
                <a:lumMod val="50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F129FF99-37ED-C748-B86A-9A3DBAA3E5D0}"/>
              </a:ext>
            </a:extLst>
          </p:cNvPr>
          <p:cNvSpPr txBox="1"/>
          <p:nvPr/>
        </p:nvSpPr>
        <p:spPr>
          <a:xfrm rot="5400000">
            <a:off x="7407627" y="4706577"/>
            <a:ext cx="1002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Helvetica" pitchFamily="2" charset="0"/>
              </a:rPr>
              <a:t>RTO</a:t>
            </a:r>
          </a:p>
        </p:txBody>
      </p:sp>
    </p:spTree>
    <p:extLst>
      <p:ext uri="{BB962C8B-B14F-4D97-AF65-F5344CB8AC3E}">
        <p14:creationId xmlns:p14="http://schemas.microsoft.com/office/powerpoint/2010/main" val="1997087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AD7AE-BE90-8643-8048-BF9300C9B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Stop-and-Wait Reliability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E6B44-7BF5-834F-BD2F-A3D7B3A2E4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0504" y="1647310"/>
            <a:ext cx="6332056" cy="503237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Scheme so far: sender waits for an ACK/RTO before sending another packet</a:t>
            </a:r>
          </a:p>
          <a:p>
            <a:pPr lvl="1"/>
            <a:r>
              <a:rPr lang="en-US" dirty="0"/>
              <a:t>Also called “stop and wait” reliability</a:t>
            </a:r>
          </a:p>
          <a:p>
            <a:endParaRPr lang="en-US" dirty="0"/>
          </a:p>
          <a:p>
            <a:r>
              <a:rPr lang="en-US" dirty="0"/>
              <a:t>Suppose no packets are dropped </a:t>
            </a:r>
          </a:p>
          <a:p>
            <a:pPr lvl="1"/>
            <a:r>
              <a:rPr lang="en-US" dirty="0"/>
              <a:t>Round-trip-time: 100 milliseconds</a:t>
            </a:r>
          </a:p>
          <a:p>
            <a:pPr lvl="1"/>
            <a:r>
              <a:rPr lang="en-US" dirty="0"/>
              <a:t>Packet size: 12,000 bits</a:t>
            </a:r>
          </a:p>
          <a:p>
            <a:pPr lvl="1"/>
            <a:r>
              <a:rPr lang="en-US" dirty="0"/>
              <a:t>Link rate: 12 Mega bits/s</a:t>
            </a:r>
          </a:p>
          <a:p>
            <a:pPr lvl="1"/>
            <a:endParaRPr lang="en-US" dirty="0"/>
          </a:p>
          <a:p>
            <a:r>
              <a:rPr lang="en-US" dirty="0"/>
              <a:t>At what rate is the sender getting data across to the receiver?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7ED50B6-800D-7E46-8405-B1B7F35EC0F2}"/>
              </a:ext>
            </a:extLst>
          </p:cNvPr>
          <p:cNvCxnSpPr/>
          <p:nvPr/>
        </p:nvCxnSpPr>
        <p:spPr>
          <a:xfrm>
            <a:off x="7407966" y="2212115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22EB30D-A8A6-9840-9EFA-439E1EB82C32}"/>
              </a:ext>
            </a:extLst>
          </p:cNvPr>
          <p:cNvCxnSpPr/>
          <p:nvPr/>
        </p:nvCxnSpPr>
        <p:spPr>
          <a:xfrm>
            <a:off x="10316818" y="2212115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FA8AC84-4B7B-6248-947C-9B8E910156FB}"/>
              </a:ext>
            </a:extLst>
          </p:cNvPr>
          <p:cNvCxnSpPr>
            <a:cxnSpLocks/>
          </p:cNvCxnSpPr>
          <p:nvPr/>
        </p:nvCxnSpPr>
        <p:spPr>
          <a:xfrm>
            <a:off x="7580245" y="2450654"/>
            <a:ext cx="2580859" cy="55446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57BAFE5-84A2-AB45-A4E8-A60AAD356AE1}"/>
              </a:ext>
            </a:extLst>
          </p:cNvPr>
          <p:cNvSpPr txBox="1"/>
          <p:nvPr/>
        </p:nvSpPr>
        <p:spPr>
          <a:xfrm>
            <a:off x="7292840" y="1712561"/>
            <a:ext cx="1378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Sender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EA0672-6BED-1149-8DEB-3EB16BBCBC59}"/>
              </a:ext>
            </a:extLst>
          </p:cNvPr>
          <p:cNvSpPr txBox="1"/>
          <p:nvPr/>
        </p:nvSpPr>
        <p:spPr>
          <a:xfrm>
            <a:off x="9718813" y="1690688"/>
            <a:ext cx="1532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Receiver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8DC3F8D-E3E6-D44D-8587-AB5872F00866}"/>
              </a:ext>
            </a:extLst>
          </p:cNvPr>
          <p:cNvGrpSpPr/>
          <p:nvPr/>
        </p:nvGrpSpPr>
        <p:grpSpPr>
          <a:xfrm>
            <a:off x="8879831" y="2553722"/>
            <a:ext cx="914398" cy="461665"/>
            <a:chOff x="9342783" y="1192696"/>
            <a:chExt cx="2011017" cy="1019419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304FFF5C-C9C1-7744-B65B-5EE4FC163A15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AF96447-B603-954A-823E-07BDA54C5B7E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8153CE2-9FDC-2046-B482-3658441C8B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ECFF101-3EEC-4340-BEDB-5EC9AC00E5F0}"/>
              </a:ext>
            </a:extLst>
          </p:cNvPr>
          <p:cNvCxnSpPr>
            <a:cxnSpLocks/>
          </p:cNvCxnSpPr>
          <p:nvPr/>
        </p:nvCxnSpPr>
        <p:spPr>
          <a:xfrm flipH="1">
            <a:off x="7531611" y="3172752"/>
            <a:ext cx="2604646" cy="153936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9EA792B-D465-074B-8203-D689DCA0FAE6}"/>
              </a:ext>
            </a:extLst>
          </p:cNvPr>
          <p:cNvGrpSpPr/>
          <p:nvPr/>
        </p:nvGrpSpPr>
        <p:grpSpPr>
          <a:xfrm>
            <a:off x="8404369" y="3632239"/>
            <a:ext cx="453882" cy="281889"/>
            <a:chOff x="9342783" y="1192696"/>
            <a:chExt cx="2011017" cy="1019419"/>
          </a:xfrm>
        </p:grpSpPr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5F58D13F-1136-6047-B08A-6FDCA05EEFB4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F3E3931-F36C-4D4E-A5C1-23C755426E46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C51F0E19-3C59-8F43-9FBA-470232294F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95DCF74-25B0-E343-8CBD-153F03372E57}"/>
              </a:ext>
            </a:extLst>
          </p:cNvPr>
          <p:cNvCxnSpPr/>
          <p:nvPr/>
        </p:nvCxnSpPr>
        <p:spPr>
          <a:xfrm>
            <a:off x="7518473" y="5596013"/>
            <a:ext cx="2605705" cy="0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06C424E-2D75-0245-9089-0CA66C99C259}"/>
              </a:ext>
            </a:extLst>
          </p:cNvPr>
          <p:cNvCxnSpPr/>
          <p:nvPr/>
        </p:nvCxnSpPr>
        <p:spPr>
          <a:xfrm>
            <a:off x="7555399" y="2339812"/>
            <a:ext cx="2605705" cy="0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86F24F5-21F9-C544-90C8-F098434896B9}"/>
              </a:ext>
            </a:extLst>
          </p:cNvPr>
          <p:cNvCxnSpPr>
            <a:cxnSpLocks/>
          </p:cNvCxnSpPr>
          <p:nvPr/>
        </p:nvCxnSpPr>
        <p:spPr>
          <a:xfrm>
            <a:off x="7580245" y="2487462"/>
            <a:ext cx="0" cy="2158394"/>
          </a:xfrm>
          <a:prstGeom prst="straightConnector1">
            <a:avLst/>
          </a:prstGeom>
          <a:ln w="50800">
            <a:solidFill>
              <a:schemeClr val="bg1">
                <a:lumMod val="75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7DC5618-EBA4-6A4C-A18A-E54B6F600207}"/>
              </a:ext>
            </a:extLst>
          </p:cNvPr>
          <p:cNvSpPr txBox="1"/>
          <p:nvPr/>
        </p:nvSpPr>
        <p:spPr>
          <a:xfrm rot="5400000">
            <a:off x="7351210" y="3431452"/>
            <a:ext cx="1002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RTT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FEEC8A7-C6D7-5E49-B732-7FC18A83207F}"/>
              </a:ext>
            </a:extLst>
          </p:cNvPr>
          <p:cNvCxnSpPr>
            <a:cxnSpLocks/>
          </p:cNvCxnSpPr>
          <p:nvPr/>
        </p:nvCxnSpPr>
        <p:spPr>
          <a:xfrm>
            <a:off x="7645677" y="4786275"/>
            <a:ext cx="2602145" cy="1161785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44AA0D6-0A25-DF41-980E-30E07A13E83F}"/>
              </a:ext>
            </a:extLst>
          </p:cNvPr>
          <p:cNvGrpSpPr/>
          <p:nvPr/>
        </p:nvGrpSpPr>
        <p:grpSpPr>
          <a:xfrm>
            <a:off x="8821325" y="5134348"/>
            <a:ext cx="914398" cy="461665"/>
            <a:chOff x="9342783" y="1192696"/>
            <a:chExt cx="2011017" cy="1019419"/>
          </a:xfrm>
        </p:grpSpPr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B56B6009-A818-1F40-B58A-164CB373DA55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C8702E9-427D-5840-9784-B02FAC22FE3C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C5844226-9A0A-3F4F-AAE2-5475DDA653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CFC313DB-74F7-8644-9608-FFC1242D670D}"/>
              </a:ext>
            </a:extLst>
          </p:cNvPr>
          <p:cNvSpPr txBox="1"/>
          <p:nvPr/>
        </p:nvSpPr>
        <p:spPr>
          <a:xfrm>
            <a:off x="6970642" y="6228522"/>
            <a:ext cx="4585243" cy="463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120 Kilo bit/s (1% of link rate)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509A54F-16E7-4B40-8F92-A5CF29C3500A}"/>
              </a:ext>
            </a:extLst>
          </p:cNvPr>
          <p:cNvSpPr txBox="1"/>
          <p:nvPr/>
        </p:nvSpPr>
        <p:spPr>
          <a:xfrm>
            <a:off x="7444893" y="5626626"/>
            <a:ext cx="1002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RTO</a:t>
            </a:r>
          </a:p>
        </p:txBody>
      </p:sp>
    </p:spTree>
    <p:extLst>
      <p:ext uri="{BB962C8B-B14F-4D97-AF65-F5344CB8AC3E}">
        <p14:creationId xmlns:p14="http://schemas.microsoft.com/office/powerpoint/2010/main" val="3880748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D3C4F-74F4-AB47-B20E-C174A3357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Idea: Keep many packets in flight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4BC02-F441-674C-86B7-76678E9502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term the amount of </a:t>
            </a:r>
            <a:r>
              <a:rPr lang="en-US" dirty="0" err="1"/>
              <a:t>unACKed</a:t>
            </a:r>
            <a:r>
              <a:rPr lang="en-US" dirty="0"/>
              <a:t> data the </a:t>
            </a:r>
            <a:r>
              <a:rPr lang="en-US" dirty="0">
                <a:solidFill>
                  <a:srgbClr val="C00000"/>
                </a:solidFill>
              </a:rPr>
              <a:t>window size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/>
              <a:t>With just one packet in flight, the data rate is limited by the packet delay (RTT) rather than available bandwidth (link rate)</a:t>
            </a:r>
          </a:p>
          <a:p>
            <a:endParaRPr lang="en-US" dirty="0"/>
          </a:p>
          <a:p>
            <a:r>
              <a:rPr lang="en-US" dirty="0"/>
              <a:t>Idea: Keep many packets in flight!</a:t>
            </a:r>
          </a:p>
          <a:p>
            <a:endParaRPr lang="en-US" dirty="0"/>
          </a:p>
          <a:p>
            <a:r>
              <a:rPr lang="en-US" dirty="0"/>
              <a:t>More packets in flight improves </a:t>
            </a:r>
            <a:r>
              <a:rPr lang="en-US" dirty="0">
                <a:solidFill>
                  <a:srgbClr val="C00000"/>
                </a:solidFill>
              </a:rPr>
              <a:t>throughput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3961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EB9A9-6180-3C4E-A181-5A0CE2929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Pipelined Reliability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E87A4B-7EF3-2A49-853C-811EFF9AD0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194318" cy="4667250"/>
          </a:xfrm>
        </p:spPr>
        <p:txBody>
          <a:bodyPr>
            <a:normAutofit/>
          </a:bodyPr>
          <a:lstStyle/>
          <a:p>
            <a:r>
              <a:rPr lang="en-US" dirty="0"/>
              <a:t>In our example before, if there are, say 4 packets in flight, throughput is 480 Kbits/s!</a:t>
            </a:r>
          </a:p>
          <a:p>
            <a:pPr lvl="1"/>
            <a:r>
              <a:rPr lang="en-US" dirty="0"/>
              <a:t>We just improved the throughput 4 times by keeping 4 packets in flight</a:t>
            </a:r>
          </a:p>
          <a:p>
            <a:endParaRPr lang="en-US" dirty="0"/>
          </a:p>
          <a:p>
            <a:r>
              <a:rPr lang="en-US" dirty="0"/>
              <a:t>At </a:t>
            </a:r>
            <a:r>
              <a:rPr lang="en-US"/>
              <a:t>least two key </a:t>
            </a:r>
            <a:r>
              <a:rPr lang="en-US" dirty="0"/>
              <a:t>challenges that a TCP sender must address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C4EAAB7-DDE7-A243-BF6B-48346E357D2E}"/>
              </a:ext>
            </a:extLst>
          </p:cNvPr>
          <p:cNvCxnSpPr/>
          <p:nvPr/>
        </p:nvCxnSpPr>
        <p:spPr>
          <a:xfrm>
            <a:off x="8670235" y="2225872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803B6A6-6C62-424E-BAB6-C2E04F03DD3E}"/>
              </a:ext>
            </a:extLst>
          </p:cNvPr>
          <p:cNvCxnSpPr/>
          <p:nvPr/>
        </p:nvCxnSpPr>
        <p:spPr>
          <a:xfrm>
            <a:off x="11579087" y="2225872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A32C0F7-A172-B347-9698-CA979B4E0D1B}"/>
              </a:ext>
            </a:extLst>
          </p:cNvPr>
          <p:cNvCxnSpPr>
            <a:cxnSpLocks/>
          </p:cNvCxnSpPr>
          <p:nvPr/>
        </p:nvCxnSpPr>
        <p:spPr>
          <a:xfrm>
            <a:off x="8842514" y="2464411"/>
            <a:ext cx="2580859" cy="55446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FB20427-17FC-A74A-A8FF-69043B8EF395}"/>
              </a:ext>
            </a:extLst>
          </p:cNvPr>
          <p:cNvSpPr txBox="1"/>
          <p:nvPr/>
        </p:nvSpPr>
        <p:spPr>
          <a:xfrm>
            <a:off x="8555109" y="1726318"/>
            <a:ext cx="1378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Sender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8AAA60-0783-0844-BDB4-13AFF8AB8F06}"/>
              </a:ext>
            </a:extLst>
          </p:cNvPr>
          <p:cNvSpPr txBox="1"/>
          <p:nvPr/>
        </p:nvSpPr>
        <p:spPr>
          <a:xfrm>
            <a:off x="10312193" y="1690688"/>
            <a:ext cx="1532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Receiver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C644423-2999-2C4F-8C91-AA63548F8C3B}"/>
              </a:ext>
            </a:extLst>
          </p:cNvPr>
          <p:cNvCxnSpPr>
            <a:cxnSpLocks/>
          </p:cNvCxnSpPr>
          <p:nvPr/>
        </p:nvCxnSpPr>
        <p:spPr>
          <a:xfrm flipH="1">
            <a:off x="8767376" y="3199761"/>
            <a:ext cx="2604646" cy="153936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6C90892-C525-EF47-89DE-13C9269E0BE3}"/>
              </a:ext>
            </a:extLst>
          </p:cNvPr>
          <p:cNvCxnSpPr/>
          <p:nvPr/>
        </p:nvCxnSpPr>
        <p:spPr>
          <a:xfrm>
            <a:off x="8780742" y="5609770"/>
            <a:ext cx="2605705" cy="0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9034E9B-9AAF-0148-B49B-82CD700E017B}"/>
              </a:ext>
            </a:extLst>
          </p:cNvPr>
          <p:cNvCxnSpPr/>
          <p:nvPr/>
        </p:nvCxnSpPr>
        <p:spPr>
          <a:xfrm>
            <a:off x="8817668" y="2353569"/>
            <a:ext cx="2605705" cy="0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75EF565-469E-304A-B51D-782D278ED1F2}"/>
              </a:ext>
            </a:extLst>
          </p:cNvPr>
          <p:cNvCxnSpPr>
            <a:cxnSpLocks/>
          </p:cNvCxnSpPr>
          <p:nvPr/>
        </p:nvCxnSpPr>
        <p:spPr>
          <a:xfrm>
            <a:off x="8842514" y="2501219"/>
            <a:ext cx="0" cy="1977250"/>
          </a:xfrm>
          <a:prstGeom prst="straightConnector1">
            <a:avLst/>
          </a:prstGeom>
          <a:ln w="50800">
            <a:solidFill>
              <a:schemeClr val="bg1">
                <a:lumMod val="75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4F0C46E-11B0-AB4F-AD35-B1F20712236C}"/>
              </a:ext>
            </a:extLst>
          </p:cNvPr>
          <p:cNvSpPr txBox="1"/>
          <p:nvPr/>
        </p:nvSpPr>
        <p:spPr>
          <a:xfrm rot="5400000">
            <a:off x="8613356" y="3588826"/>
            <a:ext cx="1002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RTT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E3FDB37-ED29-3A41-B6B5-1B5E0D6C3299}"/>
              </a:ext>
            </a:extLst>
          </p:cNvPr>
          <p:cNvCxnSpPr>
            <a:cxnSpLocks/>
          </p:cNvCxnSpPr>
          <p:nvPr/>
        </p:nvCxnSpPr>
        <p:spPr>
          <a:xfrm>
            <a:off x="8854911" y="4533304"/>
            <a:ext cx="2602145" cy="1161785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76EBF24-B3D3-F34B-B072-2D722F4161D9}"/>
              </a:ext>
            </a:extLst>
          </p:cNvPr>
          <p:cNvCxnSpPr>
            <a:cxnSpLocks/>
          </p:cNvCxnSpPr>
          <p:nvPr/>
        </p:nvCxnSpPr>
        <p:spPr>
          <a:xfrm>
            <a:off x="8825379" y="2669926"/>
            <a:ext cx="2580859" cy="55446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7925A3C-B3FC-584C-8044-E2D704C68FEC}"/>
              </a:ext>
            </a:extLst>
          </p:cNvPr>
          <p:cNvCxnSpPr>
            <a:cxnSpLocks/>
          </p:cNvCxnSpPr>
          <p:nvPr/>
        </p:nvCxnSpPr>
        <p:spPr>
          <a:xfrm>
            <a:off x="8793164" y="2915101"/>
            <a:ext cx="2580859" cy="55446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B8FA421-0E72-C14A-B5F6-6C772BA20F77}"/>
              </a:ext>
            </a:extLst>
          </p:cNvPr>
          <p:cNvCxnSpPr>
            <a:cxnSpLocks/>
          </p:cNvCxnSpPr>
          <p:nvPr/>
        </p:nvCxnSpPr>
        <p:spPr>
          <a:xfrm>
            <a:off x="8825379" y="3160985"/>
            <a:ext cx="2580859" cy="55446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8E9DFBB-AA37-C745-B469-ACC72CAD98AF}"/>
              </a:ext>
            </a:extLst>
          </p:cNvPr>
          <p:cNvCxnSpPr>
            <a:cxnSpLocks/>
          </p:cNvCxnSpPr>
          <p:nvPr/>
        </p:nvCxnSpPr>
        <p:spPr>
          <a:xfrm flipH="1">
            <a:off x="8749154" y="2993940"/>
            <a:ext cx="2604646" cy="153936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48F2C85-7064-9D45-9C82-90DB777A4488}"/>
              </a:ext>
            </a:extLst>
          </p:cNvPr>
          <p:cNvCxnSpPr>
            <a:cxnSpLocks/>
          </p:cNvCxnSpPr>
          <p:nvPr/>
        </p:nvCxnSpPr>
        <p:spPr>
          <a:xfrm flipH="1">
            <a:off x="8769377" y="3452324"/>
            <a:ext cx="2604646" cy="153936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2BA8E08-F5FE-744C-A22E-A3966B509398}"/>
              </a:ext>
            </a:extLst>
          </p:cNvPr>
          <p:cNvCxnSpPr>
            <a:cxnSpLocks/>
          </p:cNvCxnSpPr>
          <p:nvPr/>
        </p:nvCxnSpPr>
        <p:spPr>
          <a:xfrm flipH="1">
            <a:off x="8789766" y="3737093"/>
            <a:ext cx="2604646" cy="153936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Picture 61" descr="A picture containing cup, coffee, next, bin&#10;&#10;Description automatically generated">
            <a:extLst>
              <a:ext uri="{FF2B5EF4-FFF2-40B4-BE49-F238E27FC236}">
                <a16:creationId xmlns:a16="http://schemas.microsoft.com/office/drawing/2014/main" id="{A7AF5D60-0F4E-A54B-AC5D-C26258F920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0915" y="5330109"/>
            <a:ext cx="1464365" cy="146436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7BB0EE62-C21C-1E4C-B40D-C906FFF0F025}"/>
              </a:ext>
            </a:extLst>
          </p:cNvPr>
          <p:cNvSpPr txBox="1"/>
          <p:nvPr/>
        </p:nvSpPr>
        <p:spPr>
          <a:xfrm>
            <a:off x="8688687" y="5695089"/>
            <a:ext cx="1002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RTO</a:t>
            </a:r>
          </a:p>
        </p:txBody>
      </p:sp>
    </p:spTree>
    <p:extLst>
      <p:ext uri="{BB962C8B-B14F-4D97-AF65-F5344CB8AC3E}">
        <p14:creationId xmlns:p14="http://schemas.microsoft.com/office/powerpoint/2010/main" val="21540711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EB9A9-6180-3C4E-A181-5A0CE2929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Q1: Which packets were dropped?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E87A4B-7EF3-2A49-853C-811EFF9AD0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7194318" cy="496884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Suppose 4 packets were sent, but one was dropped. How does sender know which one(s) were dropped?</a:t>
            </a:r>
          </a:p>
          <a:p>
            <a:endParaRPr lang="en-US" dirty="0"/>
          </a:p>
          <a:p>
            <a:r>
              <a:rPr lang="en-US" dirty="0"/>
              <a:t>Idea: Receiver writes packet </a:t>
            </a:r>
            <a:r>
              <a:rPr lang="en-US" dirty="0">
                <a:solidFill>
                  <a:srgbClr val="C00000"/>
                </a:solidFill>
              </a:rPr>
              <a:t>sequence numbers </a:t>
            </a:r>
            <a:r>
              <a:rPr lang="en-US" dirty="0"/>
              <a:t>on the ACK (TCP uses byte #s)</a:t>
            </a:r>
          </a:p>
          <a:p>
            <a:pPr lvl="1"/>
            <a:r>
              <a:rPr lang="en-US" dirty="0"/>
              <a:t>Sender infers which bytes were received successfully using the ACK #s</a:t>
            </a:r>
          </a:p>
          <a:p>
            <a:pPr lvl="1"/>
            <a:endParaRPr lang="en-US" dirty="0"/>
          </a:p>
          <a:p>
            <a:r>
              <a:rPr lang="en-US" dirty="0"/>
              <a:t>Q1.1: Should receivers ACK subsequent packets upon detecting data loss?</a:t>
            </a:r>
          </a:p>
          <a:p>
            <a:r>
              <a:rPr lang="en-US" dirty="0"/>
              <a:t>Q1.2: If so, what sequence number should they put on the ACK?</a:t>
            </a:r>
          </a:p>
          <a:p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C4EAAB7-DDE7-A243-BF6B-48346E357D2E}"/>
              </a:ext>
            </a:extLst>
          </p:cNvPr>
          <p:cNvCxnSpPr/>
          <p:nvPr/>
        </p:nvCxnSpPr>
        <p:spPr>
          <a:xfrm>
            <a:off x="8670235" y="2225872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803B6A6-6C62-424E-BAB6-C2E04F03DD3E}"/>
              </a:ext>
            </a:extLst>
          </p:cNvPr>
          <p:cNvCxnSpPr/>
          <p:nvPr/>
        </p:nvCxnSpPr>
        <p:spPr>
          <a:xfrm>
            <a:off x="11579087" y="2225872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A32C0F7-A172-B347-9698-CA979B4E0D1B}"/>
              </a:ext>
            </a:extLst>
          </p:cNvPr>
          <p:cNvCxnSpPr>
            <a:cxnSpLocks/>
          </p:cNvCxnSpPr>
          <p:nvPr/>
        </p:nvCxnSpPr>
        <p:spPr>
          <a:xfrm>
            <a:off x="8842514" y="2464411"/>
            <a:ext cx="2580859" cy="55446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FB20427-17FC-A74A-A8FF-69043B8EF395}"/>
              </a:ext>
            </a:extLst>
          </p:cNvPr>
          <p:cNvSpPr txBox="1"/>
          <p:nvPr/>
        </p:nvSpPr>
        <p:spPr>
          <a:xfrm>
            <a:off x="8555109" y="1726318"/>
            <a:ext cx="1378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Sender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8AAA60-0783-0844-BDB4-13AFF8AB8F06}"/>
              </a:ext>
            </a:extLst>
          </p:cNvPr>
          <p:cNvSpPr txBox="1"/>
          <p:nvPr/>
        </p:nvSpPr>
        <p:spPr>
          <a:xfrm>
            <a:off x="10312193" y="1690688"/>
            <a:ext cx="1532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Receiver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C644423-2999-2C4F-8C91-AA63548F8C3B}"/>
              </a:ext>
            </a:extLst>
          </p:cNvPr>
          <p:cNvCxnSpPr>
            <a:cxnSpLocks/>
          </p:cNvCxnSpPr>
          <p:nvPr/>
        </p:nvCxnSpPr>
        <p:spPr>
          <a:xfrm flipH="1">
            <a:off x="8767376" y="3199761"/>
            <a:ext cx="2604646" cy="153936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6C90892-C525-EF47-89DE-13C9269E0BE3}"/>
              </a:ext>
            </a:extLst>
          </p:cNvPr>
          <p:cNvCxnSpPr/>
          <p:nvPr/>
        </p:nvCxnSpPr>
        <p:spPr>
          <a:xfrm>
            <a:off x="8780742" y="5609770"/>
            <a:ext cx="2605705" cy="0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9034E9B-9AAF-0148-B49B-82CD700E017B}"/>
              </a:ext>
            </a:extLst>
          </p:cNvPr>
          <p:cNvCxnSpPr/>
          <p:nvPr/>
        </p:nvCxnSpPr>
        <p:spPr>
          <a:xfrm>
            <a:off x="8817668" y="2353569"/>
            <a:ext cx="2605705" cy="0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75EF565-469E-304A-B51D-782D278ED1F2}"/>
              </a:ext>
            </a:extLst>
          </p:cNvPr>
          <p:cNvCxnSpPr>
            <a:cxnSpLocks/>
          </p:cNvCxnSpPr>
          <p:nvPr/>
        </p:nvCxnSpPr>
        <p:spPr>
          <a:xfrm>
            <a:off x="8842514" y="2501219"/>
            <a:ext cx="0" cy="1977250"/>
          </a:xfrm>
          <a:prstGeom prst="straightConnector1">
            <a:avLst/>
          </a:prstGeom>
          <a:ln w="50800">
            <a:solidFill>
              <a:schemeClr val="bg1">
                <a:lumMod val="75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4F0C46E-11B0-AB4F-AD35-B1F20712236C}"/>
              </a:ext>
            </a:extLst>
          </p:cNvPr>
          <p:cNvSpPr txBox="1"/>
          <p:nvPr/>
        </p:nvSpPr>
        <p:spPr>
          <a:xfrm rot="5400000">
            <a:off x="8613356" y="3588826"/>
            <a:ext cx="1002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RTT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E3FDB37-ED29-3A41-B6B5-1B5E0D6C3299}"/>
              </a:ext>
            </a:extLst>
          </p:cNvPr>
          <p:cNvCxnSpPr>
            <a:cxnSpLocks/>
          </p:cNvCxnSpPr>
          <p:nvPr/>
        </p:nvCxnSpPr>
        <p:spPr>
          <a:xfrm>
            <a:off x="8854911" y="4533304"/>
            <a:ext cx="2602145" cy="1161785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76EBF24-B3D3-F34B-B072-2D722F4161D9}"/>
              </a:ext>
            </a:extLst>
          </p:cNvPr>
          <p:cNvCxnSpPr>
            <a:cxnSpLocks/>
          </p:cNvCxnSpPr>
          <p:nvPr/>
        </p:nvCxnSpPr>
        <p:spPr>
          <a:xfrm>
            <a:off x="8825379" y="2669926"/>
            <a:ext cx="2580859" cy="55446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7925A3C-B3FC-584C-8044-E2D704C68FEC}"/>
              </a:ext>
            </a:extLst>
          </p:cNvPr>
          <p:cNvCxnSpPr>
            <a:cxnSpLocks/>
          </p:cNvCxnSpPr>
          <p:nvPr/>
        </p:nvCxnSpPr>
        <p:spPr>
          <a:xfrm>
            <a:off x="8793164" y="2915101"/>
            <a:ext cx="2580859" cy="55446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B8FA421-0E72-C14A-B5F6-6C772BA20F77}"/>
              </a:ext>
            </a:extLst>
          </p:cNvPr>
          <p:cNvCxnSpPr>
            <a:cxnSpLocks/>
          </p:cNvCxnSpPr>
          <p:nvPr/>
        </p:nvCxnSpPr>
        <p:spPr>
          <a:xfrm>
            <a:off x="8825379" y="3160985"/>
            <a:ext cx="2580859" cy="55446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8E9DFBB-AA37-C745-B469-ACC72CAD98AF}"/>
              </a:ext>
            </a:extLst>
          </p:cNvPr>
          <p:cNvCxnSpPr>
            <a:cxnSpLocks/>
          </p:cNvCxnSpPr>
          <p:nvPr/>
        </p:nvCxnSpPr>
        <p:spPr>
          <a:xfrm flipH="1">
            <a:off x="8749154" y="2993940"/>
            <a:ext cx="2604646" cy="153936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48F2C85-7064-9D45-9C82-90DB777A4488}"/>
              </a:ext>
            </a:extLst>
          </p:cNvPr>
          <p:cNvCxnSpPr>
            <a:cxnSpLocks/>
          </p:cNvCxnSpPr>
          <p:nvPr/>
        </p:nvCxnSpPr>
        <p:spPr>
          <a:xfrm flipH="1">
            <a:off x="8769377" y="3452324"/>
            <a:ext cx="2604646" cy="153936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2BA8E08-F5FE-744C-A22E-A3966B509398}"/>
              </a:ext>
            </a:extLst>
          </p:cNvPr>
          <p:cNvCxnSpPr>
            <a:cxnSpLocks/>
          </p:cNvCxnSpPr>
          <p:nvPr/>
        </p:nvCxnSpPr>
        <p:spPr>
          <a:xfrm flipH="1">
            <a:off x="8789766" y="3737093"/>
            <a:ext cx="2604646" cy="153936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57">
            <a:extLst>
              <a:ext uri="{FF2B5EF4-FFF2-40B4-BE49-F238E27FC236}">
                <a16:creationId xmlns:a16="http://schemas.microsoft.com/office/drawing/2014/main" id="{D6A7CF9E-9C8B-DD49-BAC1-040196A87B28}"/>
              </a:ext>
            </a:extLst>
          </p:cNvPr>
          <p:cNvGrpSpPr/>
          <p:nvPr/>
        </p:nvGrpSpPr>
        <p:grpSpPr>
          <a:xfrm>
            <a:off x="10169873" y="3951511"/>
            <a:ext cx="453882" cy="281889"/>
            <a:chOff x="9342783" y="1192696"/>
            <a:chExt cx="2011017" cy="1019419"/>
          </a:xfrm>
        </p:grpSpPr>
        <p:sp>
          <p:nvSpPr>
            <p:cNvPr id="59" name="Rounded Rectangle 58">
              <a:extLst>
                <a:ext uri="{FF2B5EF4-FFF2-40B4-BE49-F238E27FC236}">
                  <a16:creationId xmlns:a16="http://schemas.microsoft.com/office/drawing/2014/main" id="{A3C29592-AED9-6E4A-A7D7-1890139C8F77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2246E8BA-84A2-D847-AB2B-9DAB5D09B0B9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87AE4E51-035D-9244-824F-2DB8D62AA0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2" name="Picture 61" descr="A picture containing cup, coffee, next, bin&#10;&#10;Description automatically generated">
            <a:extLst>
              <a:ext uri="{FF2B5EF4-FFF2-40B4-BE49-F238E27FC236}">
                <a16:creationId xmlns:a16="http://schemas.microsoft.com/office/drawing/2014/main" id="{A7AF5D60-0F4E-A54B-AC5D-C26258F920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0915" y="5330109"/>
            <a:ext cx="1464365" cy="146436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7BB0EE62-C21C-1E4C-B40D-C906FFF0F025}"/>
              </a:ext>
            </a:extLst>
          </p:cNvPr>
          <p:cNvSpPr txBox="1"/>
          <p:nvPr/>
        </p:nvSpPr>
        <p:spPr>
          <a:xfrm>
            <a:off x="8688687" y="5695089"/>
            <a:ext cx="1002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RTO</a:t>
            </a:r>
          </a:p>
        </p:txBody>
      </p:sp>
    </p:spTree>
    <p:extLst>
      <p:ext uri="{BB962C8B-B14F-4D97-AF65-F5344CB8AC3E}">
        <p14:creationId xmlns:p14="http://schemas.microsoft.com/office/powerpoint/2010/main" val="3671847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94 0.00602 C -0.02213 0.00463 -0.03932 0.00347 -0.04622 0.03495 C -0.05312 0.06643 -0.0496 0.13102 -0.04622 0.1956 " pathEditMode="relative" ptsTypes="AAA">
                                      <p:cBhvr>
                                        <p:cTn id="11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CD5A0-4592-C448-9242-D4C3CD078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Receiver strategies upon packet loss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E53AD5-D9AF-5A4D-9DF4-5AE12AF77C39}"/>
              </a:ext>
            </a:extLst>
          </p:cNvPr>
          <p:cNvCxnSpPr/>
          <p:nvPr/>
        </p:nvCxnSpPr>
        <p:spPr>
          <a:xfrm>
            <a:off x="8670235" y="2225872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14EB4E6-7F69-454D-A2CA-1038857F3CF9}"/>
              </a:ext>
            </a:extLst>
          </p:cNvPr>
          <p:cNvCxnSpPr/>
          <p:nvPr/>
        </p:nvCxnSpPr>
        <p:spPr>
          <a:xfrm>
            <a:off x="11579087" y="2225872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5B5FCCA-2E99-5648-B7FD-0E3C1DC6AAC4}"/>
              </a:ext>
            </a:extLst>
          </p:cNvPr>
          <p:cNvCxnSpPr>
            <a:cxnSpLocks/>
          </p:cNvCxnSpPr>
          <p:nvPr/>
        </p:nvCxnSpPr>
        <p:spPr>
          <a:xfrm>
            <a:off x="8842514" y="2464411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37EBC31-CDC2-F241-9E7F-413A9B9A43A2}"/>
              </a:ext>
            </a:extLst>
          </p:cNvPr>
          <p:cNvSpPr txBox="1"/>
          <p:nvPr/>
        </p:nvSpPr>
        <p:spPr>
          <a:xfrm>
            <a:off x="8555109" y="1726318"/>
            <a:ext cx="1378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Sender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D74FE7-038A-CF41-9ED1-C140EE84A288}"/>
              </a:ext>
            </a:extLst>
          </p:cNvPr>
          <p:cNvSpPr txBox="1"/>
          <p:nvPr/>
        </p:nvSpPr>
        <p:spPr>
          <a:xfrm>
            <a:off x="10312193" y="1690688"/>
            <a:ext cx="1532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Receiver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D53A4F5-78D9-2941-A0A6-0A0FF4A8AD76}"/>
              </a:ext>
            </a:extLst>
          </p:cNvPr>
          <p:cNvCxnSpPr>
            <a:cxnSpLocks/>
          </p:cNvCxnSpPr>
          <p:nvPr/>
        </p:nvCxnSpPr>
        <p:spPr>
          <a:xfrm flipH="1">
            <a:off x="8767376" y="3199761"/>
            <a:ext cx="2604646" cy="1539364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84F59EE-A194-7542-BC31-93AC4CB4573D}"/>
              </a:ext>
            </a:extLst>
          </p:cNvPr>
          <p:cNvCxnSpPr>
            <a:cxnSpLocks/>
          </p:cNvCxnSpPr>
          <p:nvPr/>
        </p:nvCxnSpPr>
        <p:spPr>
          <a:xfrm>
            <a:off x="8854911" y="4533304"/>
            <a:ext cx="2602145" cy="1161785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2D33A55-9C42-784B-9870-E3A94B01BCF3}"/>
              </a:ext>
            </a:extLst>
          </p:cNvPr>
          <p:cNvCxnSpPr>
            <a:cxnSpLocks/>
          </p:cNvCxnSpPr>
          <p:nvPr/>
        </p:nvCxnSpPr>
        <p:spPr>
          <a:xfrm>
            <a:off x="8825379" y="2669926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8E6DDAD-1D4B-3940-8783-25C4B81818E3}"/>
              </a:ext>
            </a:extLst>
          </p:cNvPr>
          <p:cNvCxnSpPr>
            <a:cxnSpLocks/>
          </p:cNvCxnSpPr>
          <p:nvPr/>
        </p:nvCxnSpPr>
        <p:spPr>
          <a:xfrm>
            <a:off x="8793164" y="2915101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D9B8F2B-A10F-964C-BEA2-C5AE25E06E2C}"/>
              </a:ext>
            </a:extLst>
          </p:cNvPr>
          <p:cNvCxnSpPr>
            <a:cxnSpLocks/>
          </p:cNvCxnSpPr>
          <p:nvPr/>
        </p:nvCxnSpPr>
        <p:spPr>
          <a:xfrm>
            <a:off x="8825379" y="3160985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CD00281-BF56-3444-8CB6-746F9F554D08}"/>
              </a:ext>
            </a:extLst>
          </p:cNvPr>
          <p:cNvCxnSpPr>
            <a:cxnSpLocks/>
          </p:cNvCxnSpPr>
          <p:nvPr/>
        </p:nvCxnSpPr>
        <p:spPr>
          <a:xfrm flipH="1">
            <a:off x="8749154" y="2993940"/>
            <a:ext cx="2604646" cy="1539364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B55EE02-366F-7940-A1FD-D81D10072D0D}"/>
              </a:ext>
            </a:extLst>
          </p:cNvPr>
          <p:cNvCxnSpPr>
            <a:cxnSpLocks/>
          </p:cNvCxnSpPr>
          <p:nvPr/>
        </p:nvCxnSpPr>
        <p:spPr>
          <a:xfrm flipH="1">
            <a:off x="8769377" y="3452324"/>
            <a:ext cx="2604646" cy="1539364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26B74F1-4D85-4844-A91A-AFBC29DE8A11}"/>
              </a:ext>
            </a:extLst>
          </p:cNvPr>
          <p:cNvCxnSpPr>
            <a:cxnSpLocks/>
          </p:cNvCxnSpPr>
          <p:nvPr/>
        </p:nvCxnSpPr>
        <p:spPr>
          <a:xfrm flipH="1">
            <a:off x="8789766" y="3737093"/>
            <a:ext cx="2604646" cy="1539364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44B28B8-B10A-304F-B513-ED77F0E12C7F}"/>
              </a:ext>
            </a:extLst>
          </p:cNvPr>
          <p:cNvSpPr txBox="1"/>
          <p:nvPr/>
        </p:nvSpPr>
        <p:spPr>
          <a:xfrm>
            <a:off x="9495529" y="2204945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572D54D-3470-6E40-9705-66E82A6CC996}"/>
              </a:ext>
            </a:extLst>
          </p:cNvPr>
          <p:cNvSpPr txBox="1"/>
          <p:nvPr/>
        </p:nvSpPr>
        <p:spPr>
          <a:xfrm>
            <a:off x="9700593" y="2504981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07BA71D-269B-3A40-A3A3-CB24E9BDE080}"/>
              </a:ext>
            </a:extLst>
          </p:cNvPr>
          <p:cNvSpPr txBox="1"/>
          <p:nvPr/>
        </p:nvSpPr>
        <p:spPr>
          <a:xfrm>
            <a:off x="9915028" y="2787949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0DDD64A-CCBA-4645-AF17-8C928AC1E4FC}"/>
              </a:ext>
            </a:extLst>
          </p:cNvPr>
          <p:cNvSpPr txBox="1"/>
          <p:nvPr/>
        </p:nvSpPr>
        <p:spPr>
          <a:xfrm>
            <a:off x="10141626" y="3086111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4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3A807FC-C0E5-704E-91BA-38052C079035}"/>
              </a:ext>
            </a:extLst>
          </p:cNvPr>
          <p:cNvSpPr txBox="1"/>
          <p:nvPr/>
        </p:nvSpPr>
        <p:spPr>
          <a:xfrm>
            <a:off x="10242162" y="4715350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5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2CE639D-B2DD-9148-9E23-E58E13E3FB4B}"/>
              </a:ext>
            </a:extLst>
          </p:cNvPr>
          <p:cNvCxnSpPr>
            <a:cxnSpLocks/>
          </p:cNvCxnSpPr>
          <p:nvPr/>
        </p:nvCxnSpPr>
        <p:spPr>
          <a:xfrm flipH="1">
            <a:off x="8789766" y="3737093"/>
            <a:ext cx="2604646" cy="1539364"/>
          </a:xfrm>
          <a:prstGeom prst="straightConnector1">
            <a:avLst/>
          </a:prstGeom>
          <a:ln w="508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8E2E387-00E2-DE42-A9BE-9FD9F10370FD}"/>
              </a:ext>
            </a:extLst>
          </p:cNvPr>
          <p:cNvGrpSpPr/>
          <p:nvPr/>
        </p:nvGrpSpPr>
        <p:grpSpPr>
          <a:xfrm>
            <a:off x="10169873" y="3951511"/>
            <a:ext cx="453882" cy="281889"/>
            <a:chOff x="9342783" y="1192696"/>
            <a:chExt cx="2011017" cy="1019419"/>
          </a:xfrm>
        </p:grpSpPr>
        <p:sp>
          <p:nvSpPr>
            <p:cNvPr id="37" name="Rounded Rectangle 36">
              <a:extLst>
                <a:ext uri="{FF2B5EF4-FFF2-40B4-BE49-F238E27FC236}">
                  <a16:creationId xmlns:a16="http://schemas.microsoft.com/office/drawing/2014/main" id="{CC14079A-35CB-464B-A3CF-1CE2E79181FB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D270E74-2011-A140-B570-A1AA06D24741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46B986E2-5AD9-9049-8D52-0A3EDC3CAC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0" name="Picture 39" descr="A picture containing cup, coffee, next, bin&#10;&#10;Description automatically generated">
            <a:extLst>
              <a:ext uri="{FF2B5EF4-FFF2-40B4-BE49-F238E27FC236}">
                <a16:creationId xmlns:a16="http://schemas.microsoft.com/office/drawing/2014/main" id="{70BFB9E5-8731-D049-9058-8685BDE229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0915" y="5330109"/>
            <a:ext cx="1464365" cy="146436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BAAC499-4B0A-524E-9E79-0D24D83C277F}"/>
              </a:ext>
            </a:extLst>
          </p:cNvPr>
          <p:cNvSpPr txBox="1"/>
          <p:nvPr/>
        </p:nvSpPr>
        <p:spPr>
          <a:xfrm>
            <a:off x="2638058" y="1981761"/>
            <a:ext cx="4240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latin typeface="Helvetica" pitchFamily="2" charset="0"/>
              </a:rPr>
              <a:t>ACK subsequent pkts?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3B31DB7-15CE-1C48-86EC-255DD7706764}"/>
              </a:ext>
            </a:extLst>
          </p:cNvPr>
          <p:cNvSpPr txBox="1"/>
          <p:nvPr/>
        </p:nvSpPr>
        <p:spPr>
          <a:xfrm>
            <a:off x="651556" y="3469568"/>
            <a:ext cx="21248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C00000"/>
                </a:solidFill>
                <a:latin typeface="Helvetica" pitchFamily="2" charset="0"/>
              </a:rPr>
              <a:t>Go-back-N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3131094-510D-B347-80DE-8A358DDE01C7}"/>
              </a:ext>
            </a:extLst>
          </p:cNvPr>
          <p:cNvSpPr txBox="1"/>
          <p:nvPr/>
        </p:nvSpPr>
        <p:spPr>
          <a:xfrm>
            <a:off x="4317193" y="3265431"/>
            <a:ext cx="378251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C00000"/>
                </a:solidFill>
                <a:latin typeface="Helvetica" pitchFamily="2" charset="0"/>
              </a:rPr>
              <a:t>Selective Repeat</a:t>
            </a:r>
          </a:p>
          <a:p>
            <a:pPr algn="l"/>
            <a:r>
              <a:rPr lang="en-US" sz="2800" dirty="0">
                <a:latin typeface="Helvetica" pitchFamily="2" charset="0"/>
              </a:rPr>
              <a:t>What seq # on ACK?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0B423AF-531A-5B4B-A863-D385364AB0D4}"/>
              </a:ext>
            </a:extLst>
          </p:cNvPr>
          <p:cNvSpPr txBox="1"/>
          <p:nvPr/>
        </p:nvSpPr>
        <p:spPr>
          <a:xfrm>
            <a:off x="1301269" y="5284869"/>
            <a:ext cx="34318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Last pkt in order</a:t>
            </a:r>
          </a:p>
          <a:p>
            <a:pPr algn="ctr"/>
            <a:r>
              <a:rPr lang="en-US" sz="2800" dirty="0">
                <a:solidFill>
                  <a:srgbClr val="C00000"/>
                </a:solidFill>
                <a:latin typeface="Helvetica" pitchFamily="2" charset="0"/>
              </a:rPr>
              <a:t>Cumulative ACK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4B96D88-631A-A84A-9284-CF6F795AC053}"/>
              </a:ext>
            </a:extLst>
          </p:cNvPr>
          <p:cNvSpPr txBox="1"/>
          <p:nvPr/>
        </p:nvSpPr>
        <p:spPr>
          <a:xfrm>
            <a:off x="5442474" y="5176196"/>
            <a:ext cx="277176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Seq # ranges received so far</a:t>
            </a:r>
          </a:p>
          <a:p>
            <a:pPr algn="ctr"/>
            <a:r>
              <a:rPr lang="en-US" sz="2800" dirty="0">
                <a:solidFill>
                  <a:srgbClr val="C00000"/>
                </a:solidFill>
                <a:latin typeface="Helvetica" pitchFamily="2" charset="0"/>
              </a:rPr>
              <a:t>Selective ACK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A3036E7-27F5-AE49-806A-6F485043B845}"/>
              </a:ext>
            </a:extLst>
          </p:cNvPr>
          <p:cNvCxnSpPr/>
          <p:nvPr/>
        </p:nvCxnSpPr>
        <p:spPr>
          <a:xfrm flipH="1">
            <a:off x="2093214" y="2548542"/>
            <a:ext cx="806923" cy="881166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6528BAD-F93E-E24D-B065-C57110C312A3}"/>
              </a:ext>
            </a:extLst>
          </p:cNvPr>
          <p:cNvCxnSpPr>
            <a:cxnSpLocks/>
          </p:cNvCxnSpPr>
          <p:nvPr/>
        </p:nvCxnSpPr>
        <p:spPr>
          <a:xfrm>
            <a:off x="5796383" y="2588402"/>
            <a:ext cx="649873" cy="72154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1421ACF-4B83-7544-845D-D63C77C0061D}"/>
              </a:ext>
            </a:extLst>
          </p:cNvPr>
          <p:cNvCxnSpPr/>
          <p:nvPr/>
        </p:nvCxnSpPr>
        <p:spPr>
          <a:xfrm flipH="1">
            <a:off x="3677958" y="4274767"/>
            <a:ext cx="806923" cy="881166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4E4E6E0-DCB4-7140-943B-43EDA4192CCD}"/>
              </a:ext>
            </a:extLst>
          </p:cNvPr>
          <p:cNvCxnSpPr>
            <a:cxnSpLocks/>
          </p:cNvCxnSpPr>
          <p:nvPr/>
        </p:nvCxnSpPr>
        <p:spPr>
          <a:xfrm>
            <a:off x="6208452" y="4286514"/>
            <a:ext cx="649873" cy="72154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3621363-5074-8C4C-A1D9-8F1E0065F8C4}"/>
              </a:ext>
            </a:extLst>
          </p:cNvPr>
          <p:cNvSpPr txBox="1"/>
          <p:nvPr/>
        </p:nvSpPr>
        <p:spPr>
          <a:xfrm>
            <a:off x="1713978" y="2624446"/>
            <a:ext cx="9147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</a:rPr>
              <a:t>No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2B22EE0-0870-E24A-A49B-79010985D8E9}"/>
              </a:ext>
            </a:extLst>
          </p:cNvPr>
          <p:cNvSpPr txBox="1"/>
          <p:nvPr/>
        </p:nvSpPr>
        <p:spPr>
          <a:xfrm>
            <a:off x="6139311" y="2624446"/>
            <a:ext cx="9147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</a:rPr>
              <a:t>Yes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48172BE-7D4E-BC4A-8D08-64AC5BE3D103}"/>
              </a:ext>
            </a:extLst>
          </p:cNvPr>
          <p:cNvSpPr txBox="1"/>
          <p:nvPr/>
        </p:nvSpPr>
        <p:spPr>
          <a:xfrm>
            <a:off x="1026317" y="6308209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TCP’s default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E8A86A7-6F15-5D4D-BFCA-3DFE99919904}"/>
              </a:ext>
            </a:extLst>
          </p:cNvPr>
          <p:cNvSpPr/>
          <p:nvPr/>
        </p:nvSpPr>
        <p:spPr>
          <a:xfrm>
            <a:off x="1390367" y="5089447"/>
            <a:ext cx="3253694" cy="1669486"/>
          </a:xfrm>
          <a:prstGeom prst="ellipse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382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2" grpId="0"/>
      <p:bldP spid="43" grpId="0"/>
      <p:bldP spid="44" grpId="0"/>
      <p:bldP spid="23" grpId="0"/>
      <p:bldP spid="48" grpId="0"/>
      <p:bldP spid="24" grpId="0"/>
      <p:bldP spid="2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CD5A0-4592-C448-9242-D4C3CD078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TCP: Cumulative &amp; Selective 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42E6F-4432-7E4E-9311-65C64205EC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593981" cy="4879976"/>
          </a:xfrm>
        </p:spPr>
        <p:txBody>
          <a:bodyPr>
            <a:normAutofit/>
          </a:bodyPr>
          <a:lstStyle/>
          <a:p>
            <a:r>
              <a:rPr lang="en-US" dirty="0"/>
              <a:t>Selective repeat means receiver must </a:t>
            </a:r>
            <a:r>
              <a:rPr lang="en-US" dirty="0">
                <a:solidFill>
                  <a:srgbClr val="C00000"/>
                </a:solidFill>
              </a:rPr>
              <a:t>buffer</a:t>
            </a:r>
            <a:r>
              <a:rPr lang="en-US" dirty="0"/>
              <a:t> data that is received out of order</a:t>
            </a:r>
          </a:p>
          <a:p>
            <a:r>
              <a:rPr lang="en-US" dirty="0"/>
              <a:t>Sender retransmits the seq #s it thinks aren’t received successfully yet</a:t>
            </a:r>
          </a:p>
          <a:p>
            <a:r>
              <a:rPr lang="en-US" dirty="0"/>
              <a:t>Pros &amp; cons: selective vs. cumulative ACKs</a:t>
            </a:r>
          </a:p>
          <a:p>
            <a:pPr lvl="1"/>
            <a:r>
              <a:rPr lang="en-US" dirty="0"/>
              <a:t>Precise information to the sender</a:t>
            </a:r>
          </a:p>
          <a:p>
            <a:pPr lvl="1"/>
            <a:r>
              <a:rPr lang="en-US" dirty="0"/>
              <a:t>Redundant retransmissions</a:t>
            </a:r>
          </a:p>
          <a:p>
            <a:pPr lvl="1"/>
            <a:r>
              <a:rPr lang="en-US" dirty="0"/>
              <a:t>Packet header space</a:t>
            </a:r>
          </a:p>
          <a:p>
            <a:pPr lvl="1"/>
            <a:r>
              <a:rPr lang="en-US" dirty="0"/>
              <a:t>Complexity of the software stack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E53AD5-D9AF-5A4D-9DF4-5AE12AF77C39}"/>
              </a:ext>
            </a:extLst>
          </p:cNvPr>
          <p:cNvCxnSpPr/>
          <p:nvPr/>
        </p:nvCxnSpPr>
        <p:spPr>
          <a:xfrm>
            <a:off x="8670235" y="2225872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14EB4E6-7F69-454D-A2CA-1038857F3CF9}"/>
              </a:ext>
            </a:extLst>
          </p:cNvPr>
          <p:cNvCxnSpPr/>
          <p:nvPr/>
        </p:nvCxnSpPr>
        <p:spPr>
          <a:xfrm>
            <a:off x="11579087" y="2225872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5B5FCCA-2E99-5648-B7FD-0E3C1DC6AAC4}"/>
              </a:ext>
            </a:extLst>
          </p:cNvPr>
          <p:cNvCxnSpPr>
            <a:cxnSpLocks/>
          </p:cNvCxnSpPr>
          <p:nvPr/>
        </p:nvCxnSpPr>
        <p:spPr>
          <a:xfrm>
            <a:off x="8842514" y="2464411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37EBC31-CDC2-F241-9E7F-413A9B9A43A2}"/>
              </a:ext>
            </a:extLst>
          </p:cNvPr>
          <p:cNvSpPr txBox="1"/>
          <p:nvPr/>
        </p:nvSpPr>
        <p:spPr>
          <a:xfrm>
            <a:off x="8555109" y="1726318"/>
            <a:ext cx="1378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Sender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D74FE7-038A-CF41-9ED1-C140EE84A288}"/>
              </a:ext>
            </a:extLst>
          </p:cNvPr>
          <p:cNvSpPr txBox="1"/>
          <p:nvPr/>
        </p:nvSpPr>
        <p:spPr>
          <a:xfrm>
            <a:off x="10312193" y="1690688"/>
            <a:ext cx="1532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Receiver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D53A4F5-78D9-2941-A0A6-0A0FF4A8AD76}"/>
              </a:ext>
            </a:extLst>
          </p:cNvPr>
          <p:cNvCxnSpPr>
            <a:cxnSpLocks/>
          </p:cNvCxnSpPr>
          <p:nvPr/>
        </p:nvCxnSpPr>
        <p:spPr>
          <a:xfrm flipH="1">
            <a:off x="8767376" y="3199761"/>
            <a:ext cx="2604646" cy="1539364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84F59EE-A194-7542-BC31-93AC4CB4573D}"/>
              </a:ext>
            </a:extLst>
          </p:cNvPr>
          <p:cNvCxnSpPr>
            <a:cxnSpLocks/>
          </p:cNvCxnSpPr>
          <p:nvPr/>
        </p:nvCxnSpPr>
        <p:spPr>
          <a:xfrm>
            <a:off x="8854911" y="4533304"/>
            <a:ext cx="2602145" cy="1161785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2D33A55-9C42-784B-9870-E3A94B01BCF3}"/>
              </a:ext>
            </a:extLst>
          </p:cNvPr>
          <p:cNvCxnSpPr>
            <a:cxnSpLocks/>
          </p:cNvCxnSpPr>
          <p:nvPr/>
        </p:nvCxnSpPr>
        <p:spPr>
          <a:xfrm>
            <a:off x="8825379" y="2669926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8E6DDAD-1D4B-3940-8783-25C4B81818E3}"/>
              </a:ext>
            </a:extLst>
          </p:cNvPr>
          <p:cNvCxnSpPr>
            <a:cxnSpLocks/>
          </p:cNvCxnSpPr>
          <p:nvPr/>
        </p:nvCxnSpPr>
        <p:spPr>
          <a:xfrm>
            <a:off x="8793164" y="2915101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D9B8F2B-A10F-964C-BEA2-C5AE25E06E2C}"/>
              </a:ext>
            </a:extLst>
          </p:cNvPr>
          <p:cNvCxnSpPr>
            <a:cxnSpLocks/>
          </p:cNvCxnSpPr>
          <p:nvPr/>
        </p:nvCxnSpPr>
        <p:spPr>
          <a:xfrm>
            <a:off x="8825379" y="3160985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CD00281-BF56-3444-8CB6-746F9F554D08}"/>
              </a:ext>
            </a:extLst>
          </p:cNvPr>
          <p:cNvCxnSpPr>
            <a:cxnSpLocks/>
          </p:cNvCxnSpPr>
          <p:nvPr/>
        </p:nvCxnSpPr>
        <p:spPr>
          <a:xfrm flipH="1">
            <a:off x="8749154" y="2993940"/>
            <a:ext cx="2604646" cy="1539364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B55EE02-366F-7940-A1FD-D81D10072D0D}"/>
              </a:ext>
            </a:extLst>
          </p:cNvPr>
          <p:cNvCxnSpPr>
            <a:cxnSpLocks/>
          </p:cNvCxnSpPr>
          <p:nvPr/>
        </p:nvCxnSpPr>
        <p:spPr>
          <a:xfrm flipH="1">
            <a:off x="8769377" y="3452324"/>
            <a:ext cx="2604646" cy="1539364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26B74F1-4D85-4844-A91A-AFBC29DE8A11}"/>
              </a:ext>
            </a:extLst>
          </p:cNvPr>
          <p:cNvCxnSpPr>
            <a:cxnSpLocks/>
          </p:cNvCxnSpPr>
          <p:nvPr/>
        </p:nvCxnSpPr>
        <p:spPr>
          <a:xfrm flipH="1">
            <a:off x="8789766" y="3737093"/>
            <a:ext cx="2604646" cy="1539364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44B28B8-B10A-304F-B513-ED77F0E12C7F}"/>
              </a:ext>
            </a:extLst>
          </p:cNvPr>
          <p:cNvSpPr txBox="1"/>
          <p:nvPr/>
        </p:nvSpPr>
        <p:spPr>
          <a:xfrm>
            <a:off x="9495529" y="2204945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572D54D-3470-6E40-9705-66E82A6CC996}"/>
              </a:ext>
            </a:extLst>
          </p:cNvPr>
          <p:cNvSpPr txBox="1"/>
          <p:nvPr/>
        </p:nvSpPr>
        <p:spPr>
          <a:xfrm>
            <a:off x="9700593" y="2504981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07BA71D-269B-3A40-A3A3-CB24E9BDE080}"/>
              </a:ext>
            </a:extLst>
          </p:cNvPr>
          <p:cNvSpPr txBox="1"/>
          <p:nvPr/>
        </p:nvSpPr>
        <p:spPr>
          <a:xfrm>
            <a:off x="9915028" y="2787949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0DDD64A-CCBA-4645-AF17-8C928AC1E4FC}"/>
              </a:ext>
            </a:extLst>
          </p:cNvPr>
          <p:cNvSpPr txBox="1"/>
          <p:nvPr/>
        </p:nvSpPr>
        <p:spPr>
          <a:xfrm>
            <a:off x="10141626" y="3086111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8B5F2A9-5501-E340-A26A-B43655D435DB}"/>
              </a:ext>
            </a:extLst>
          </p:cNvPr>
          <p:cNvSpPr txBox="1"/>
          <p:nvPr/>
        </p:nvSpPr>
        <p:spPr>
          <a:xfrm>
            <a:off x="9910512" y="3331995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C47A0B2-7CA0-B44E-803B-D58E486DEB90}"/>
              </a:ext>
            </a:extLst>
          </p:cNvPr>
          <p:cNvSpPr txBox="1"/>
          <p:nvPr/>
        </p:nvSpPr>
        <p:spPr>
          <a:xfrm>
            <a:off x="9740002" y="3630157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0F72158-9419-AA44-B1C7-724E24E7354F}"/>
              </a:ext>
            </a:extLst>
          </p:cNvPr>
          <p:cNvSpPr txBox="1"/>
          <p:nvPr/>
        </p:nvSpPr>
        <p:spPr>
          <a:xfrm>
            <a:off x="9548676" y="4007463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E96AF0B-EDB1-3E40-81C2-A61220FEE38D}"/>
              </a:ext>
            </a:extLst>
          </p:cNvPr>
          <p:cNvSpPr txBox="1"/>
          <p:nvPr/>
        </p:nvSpPr>
        <p:spPr>
          <a:xfrm>
            <a:off x="9370604" y="4425135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4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3A807FC-C0E5-704E-91BA-38052C079035}"/>
              </a:ext>
            </a:extLst>
          </p:cNvPr>
          <p:cNvSpPr txBox="1"/>
          <p:nvPr/>
        </p:nvSpPr>
        <p:spPr>
          <a:xfrm>
            <a:off x="10242162" y="4715350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4265642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E7273-205B-D24E-8D45-55B85D980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Receiver side: App + TCP socket buffer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97C12F-F168-9642-894F-77D928B672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6644671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An app with a TCP socket reads from the TCP receiver socket buffer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TCP receiver software only releases data to app only if the data is </a:t>
            </a:r>
            <a:r>
              <a:rPr lang="en-US" dirty="0">
                <a:solidFill>
                  <a:srgbClr val="C00000"/>
                </a:solidFill>
              </a:rPr>
              <a:t>in order relative to all other data already read by the application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/>
              <a:t>Out of order data stays in the TCP receiver socket buffer.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156EE055-744D-9D43-BAEB-D99143CA652F}"/>
              </a:ext>
            </a:extLst>
          </p:cNvPr>
          <p:cNvGrpSpPr/>
          <p:nvPr/>
        </p:nvGrpSpPr>
        <p:grpSpPr>
          <a:xfrm>
            <a:off x="7797543" y="1413670"/>
            <a:ext cx="3666283" cy="4787104"/>
            <a:chOff x="7797543" y="1413670"/>
            <a:chExt cx="3666283" cy="4787104"/>
          </a:xfrm>
        </p:grpSpPr>
        <p:sp>
          <p:nvSpPr>
            <p:cNvPr id="5" name="Freeform 32">
              <a:extLst>
                <a:ext uri="{FF2B5EF4-FFF2-40B4-BE49-F238E27FC236}">
                  <a16:creationId xmlns:a16="http://schemas.microsoft.com/office/drawing/2014/main" id="{1758F573-E68B-A84B-A136-216A80A721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60514" y="1413670"/>
              <a:ext cx="581025" cy="4206875"/>
            </a:xfrm>
            <a:custGeom>
              <a:avLst/>
              <a:gdLst>
                <a:gd name="T0" fmla="*/ 2147483646 w 366"/>
                <a:gd name="T1" fmla="*/ 2147483646 h 1284"/>
                <a:gd name="T2" fmla="*/ 2147483646 w 366"/>
                <a:gd name="T3" fmla="*/ 0 h 1284"/>
                <a:gd name="T4" fmla="*/ 0 w 366"/>
                <a:gd name="T5" fmla="*/ 2147483646 h 1284"/>
                <a:gd name="T6" fmla="*/ 2147483646 w 366"/>
                <a:gd name="T7" fmla="*/ 2147483646 h 1284"/>
                <a:gd name="T8" fmla="*/ 2147483646 w 366"/>
                <a:gd name="T9" fmla="*/ 2147483646 h 12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66" h="1284">
                  <a:moveTo>
                    <a:pt x="366" y="1278"/>
                  </a:moveTo>
                  <a:lnTo>
                    <a:pt x="12" y="0"/>
                  </a:lnTo>
                  <a:lnTo>
                    <a:pt x="0" y="1224"/>
                  </a:lnTo>
                  <a:lnTo>
                    <a:pt x="186" y="1284"/>
                  </a:lnTo>
                  <a:lnTo>
                    <a:pt x="366" y="1278"/>
                  </a:lnTo>
                  <a:close/>
                </a:path>
              </a:pathLst>
            </a:custGeom>
            <a:gradFill rotWithShape="1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" name="Rectangle 40">
              <a:extLst>
                <a:ext uri="{FF2B5EF4-FFF2-40B4-BE49-F238E27FC236}">
                  <a16:creationId xmlns:a16="http://schemas.microsoft.com/office/drawing/2014/main" id="{886F1A53-7AED-D44D-83B5-C40FEE818C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33213" y="1521619"/>
              <a:ext cx="2533650" cy="381476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Helvetica" pitchFamily="2" charset="0"/>
              </a:endParaRPr>
            </a:p>
          </p:txBody>
        </p:sp>
        <p:sp>
          <p:nvSpPr>
            <p:cNvPr id="7" name="Oval 31">
              <a:extLst>
                <a:ext uri="{FF2B5EF4-FFF2-40B4-BE49-F238E27FC236}">
                  <a16:creationId xmlns:a16="http://schemas.microsoft.com/office/drawing/2014/main" id="{F3086DB7-C245-C547-93F0-BA4B673D9F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72963" y="1578769"/>
              <a:ext cx="1377950" cy="596900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>
                  <a:latin typeface="Helvetica" pitchFamily="2" charset="0"/>
                </a:rPr>
                <a:t>application</a:t>
              </a:r>
            </a:p>
            <a:p>
              <a:r>
                <a:rPr lang="en-US" altLang="en-US">
                  <a:latin typeface="Helvetica" pitchFamily="2" charset="0"/>
                </a:rPr>
                <a:t>process</a:t>
              </a:r>
            </a:p>
          </p:txBody>
        </p:sp>
        <p:grpSp>
          <p:nvGrpSpPr>
            <p:cNvPr id="8" name="Group 47">
              <a:extLst>
                <a:ext uri="{FF2B5EF4-FFF2-40B4-BE49-F238E27FC236}">
                  <a16:creationId xmlns:a16="http://schemas.microsoft.com/office/drawing/2014/main" id="{B5F3CCE2-05AB-8F4C-8E8E-E2A62F9CB99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141189" y="2647157"/>
              <a:ext cx="1795463" cy="688975"/>
              <a:chOff x="1173" y="2345"/>
              <a:chExt cx="1131" cy="434"/>
            </a:xfrm>
          </p:grpSpPr>
          <p:sp>
            <p:nvSpPr>
              <p:cNvPr id="9" name="Rectangle 44">
                <a:extLst>
                  <a:ext uri="{FF2B5EF4-FFF2-40B4-BE49-F238E27FC236}">
                    <a16:creationId xmlns:a16="http://schemas.microsoft.com/office/drawing/2014/main" id="{9DB296F3-C5FE-4C4E-AE7D-3E19B5A691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3" y="2345"/>
                <a:ext cx="1131" cy="434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Helvetica" pitchFamily="2" charset="0"/>
                </a:endParaRPr>
              </a:p>
            </p:txBody>
          </p:sp>
          <p:sp>
            <p:nvSpPr>
              <p:cNvPr id="10" name="Text Box 46">
                <a:extLst>
                  <a:ext uri="{FF2B5EF4-FFF2-40B4-BE49-F238E27FC236}">
                    <a16:creationId xmlns:a16="http://schemas.microsoft.com/office/drawing/2014/main" id="{35150531-3552-7348-8185-9AED8DC8089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30" y="2368"/>
                <a:ext cx="1006" cy="3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Helvetica" pitchFamily="2" charset="0"/>
                  </a:rPr>
                  <a:t>TCP socket</a:t>
                </a:r>
              </a:p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Helvetica" pitchFamily="2" charset="0"/>
                  </a:rPr>
                  <a:t>receiver buffers</a:t>
                </a:r>
              </a:p>
            </p:txBody>
          </p:sp>
        </p:grpSp>
        <p:sp>
          <p:nvSpPr>
            <p:cNvPr id="11" name="Oval 48">
              <a:extLst>
                <a:ext uri="{FF2B5EF4-FFF2-40B4-BE49-F238E27FC236}">
                  <a16:creationId xmlns:a16="http://schemas.microsoft.com/office/drawing/2014/main" id="{2707E3CA-9C5F-6146-906D-AB57DC1812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09463" y="3671094"/>
              <a:ext cx="1562100" cy="596900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Helvetica" pitchFamily="2" charset="0"/>
              </a:endParaRPr>
            </a:p>
          </p:txBody>
        </p:sp>
        <p:sp>
          <p:nvSpPr>
            <p:cNvPr id="12" name="Text Box 64">
              <a:extLst>
                <a:ext uri="{FF2B5EF4-FFF2-40B4-BE49-F238E27FC236}">
                  <a16:creationId xmlns:a16="http://schemas.microsoft.com/office/drawing/2014/main" id="{6E499CE8-DE7E-9A4B-8240-CFB2B2FCA8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212752" y="3694906"/>
              <a:ext cx="572593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dirty="0">
                  <a:latin typeface="Helvetica" pitchFamily="2" charset="0"/>
                </a:rPr>
                <a:t>TCP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dirty="0">
                  <a:latin typeface="Helvetica" pitchFamily="2" charset="0"/>
                </a:rPr>
                <a:t>code</a:t>
              </a:r>
            </a:p>
          </p:txBody>
        </p:sp>
        <p:sp>
          <p:nvSpPr>
            <p:cNvPr id="15" name="Freeform 61">
              <a:extLst>
                <a:ext uri="{FF2B5EF4-FFF2-40B4-BE49-F238E27FC236}">
                  <a16:creationId xmlns:a16="http://schemas.microsoft.com/office/drawing/2014/main" id="{7CA9465A-7008-514B-8F16-7326E66ACF22}"/>
                </a:ext>
              </a:extLst>
            </p:cNvPr>
            <p:cNvSpPr>
              <a:spLocks/>
            </p:cNvSpPr>
            <p:nvPr/>
          </p:nvSpPr>
          <p:spPr bwMode="auto">
            <a:xfrm>
              <a:off x="8819052" y="3213895"/>
              <a:ext cx="530225" cy="1616013"/>
            </a:xfrm>
            <a:custGeom>
              <a:avLst/>
              <a:gdLst>
                <a:gd name="T0" fmla="*/ 2147483646 w 412"/>
                <a:gd name="T1" fmla="*/ 2147483646 h 2005"/>
                <a:gd name="T2" fmla="*/ 2147483646 w 412"/>
                <a:gd name="T3" fmla="*/ 0 h 2005"/>
                <a:gd name="T4" fmla="*/ 2147483646 w 412"/>
                <a:gd name="T5" fmla="*/ 2147483646 h 200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12" h="2005">
                  <a:moveTo>
                    <a:pt x="56" y="2005"/>
                  </a:moveTo>
                  <a:cubicBezTo>
                    <a:pt x="80" y="1671"/>
                    <a:pt x="0" y="0"/>
                    <a:pt x="206" y="0"/>
                  </a:cubicBezTo>
                  <a:cubicBezTo>
                    <a:pt x="412" y="0"/>
                    <a:pt x="307" y="1587"/>
                    <a:pt x="334" y="2005"/>
                  </a:cubicBezTo>
                </a:path>
              </a:pathLst>
            </a:custGeom>
            <a:noFill/>
            <a:ln w="38100" cap="flat" cmpd="sng">
              <a:solidFill>
                <a:srgbClr val="CC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17" name="Line 69">
              <a:extLst>
                <a:ext uri="{FF2B5EF4-FFF2-40B4-BE49-F238E27FC236}">
                  <a16:creationId xmlns:a16="http://schemas.microsoft.com/office/drawing/2014/main" id="{7DA925BF-D65C-3A45-BCC0-F8C55192A8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39563" y="2555081"/>
              <a:ext cx="254635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23" name="Freeform 63">
              <a:extLst>
                <a:ext uri="{FF2B5EF4-FFF2-40B4-BE49-F238E27FC236}">
                  <a16:creationId xmlns:a16="http://schemas.microsoft.com/office/drawing/2014/main" id="{CBE0BCB5-7531-9D42-9372-2C6842CE1A2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8807939" y="2108994"/>
              <a:ext cx="530225" cy="595312"/>
            </a:xfrm>
            <a:custGeom>
              <a:avLst/>
              <a:gdLst>
                <a:gd name="T0" fmla="*/ 2147483646 w 412"/>
                <a:gd name="T1" fmla="*/ 2147483646 h 2005"/>
                <a:gd name="T2" fmla="*/ 2147483646 w 412"/>
                <a:gd name="T3" fmla="*/ 0 h 2005"/>
                <a:gd name="T4" fmla="*/ 2147483646 w 412"/>
                <a:gd name="T5" fmla="*/ 2147483646 h 200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12" h="2005">
                  <a:moveTo>
                    <a:pt x="56" y="2005"/>
                  </a:moveTo>
                  <a:cubicBezTo>
                    <a:pt x="80" y="1671"/>
                    <a:pt x="0" y="0"/>
                    <a:pt x="206" y="0"/>
                  </a:cubicBezTo>
                  <a:cubicBezTo>
                    <a:pt x="412" y="0"/>
                    <a:pt x="307" y="1587"/>
                    <a:pt x="334" y="2005"/>
                  </a:cubicBezTo>
                </a:path>
              </a:pathLst>
            </a:custGeom>
            <a:noFill/>
            <a:ln w="38100" cap="flat" cmpd="sng">
              <a:solidFill>
                <a:srgbClr val="CC0000"/>
              </a:solidFill>
              <a:prstDash val="solid"/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29" name="Rectangle 86">
              <a:extLst>
                <a:ext uri="{FF2B5EF4-FFF2-40B4-BE49-F238E27FC236}">
                  <a16:creationId xmlns:a16="http://schemas.microsoft.com/office/drawing/2014/main" id="{EAA811A9-AC8A-1D41-AF48-758763B42C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74539" y="3415506"/>
              <a:ext cx="720725" cy="20955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Helvetica" pitchFamily="2" charset="0"/>
              </a:endParaRPr>
            </a:p>
          </p:txBody>
        </p:sp>
        <p:sp>
          <p:nvSpPr>
            <p:cNvPr id="32" name="Text Box 103">
              <a:extLst>
                <a:ext uri="{FF2B5EF4-FFF2-40B4-BE49-F238E27FC236}">
                  <a16:creationId xmlns:a16="http://schemas.microsoft.com/office/drawing/2014/main" id="{703FFB93-6E5C-B14B-85EC-CD808E110C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97543" y="5800664"/>
              <a:ext cx="274786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dirty="0">
                  <a:latin typeface="Helvetica" pitchFamily="2" charset="0"/>
                </a:rPr>
                <a:t>receiver protocol stack</a:t>
              </a:r>
            </a:p>
          </p:txBody>
        </p:sp>
        <p:sp>
          <p:nvSpPr>
            <p:cNvPr id="38" name="Text Box 116">
              <a:extLst>
                <a:ext uri="{FF2B5EF4-FFF2-40B4-BE49-F238E27FC236}">
                  <a16:creationId xmlns:a16="http://schemas.microsoft.com/office/drawing/2014/main" id="{9B7D2294-7986-0A44-88E0-27E0DE5E35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97543" y="4381255"/>
              <a:ext cx="1133475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dirty="0">
                  <a:latin typeface="Helvetica" pitchFamily="2" charset="0"/>
                </a:rPr>
                <a:t>from sender</a:t>
              </a:r>
            </a:p>
          </p:txBody>
        </p:sp>
        <p:grpSp>
          <p:nvGrpSpPr>
            <p:cNvPr id="40" name="Group 124">
              <a:extLst>
                <a:ext uri="{FF2B5EF4-FFF2-40B4-BE49-F238E27FC236}">
                  <a16:creationId xmlns:a16="http://schemas.microsoft.com/office/drawing/2014/main" id="{3FBB3F12-F705-8743-A0D3-E515DB7019C7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10593876" y="4925219"/>
              <a:ext cx="869950" cy="906462"/>
              <a:chOff x="-44" y="1473"/>
              <a:chExt cx="981" cy="1105"/>
            </a:xfrm>
          </p:grpSpPr>
          <p:pic>
            <p:nvPicPr>
              <p:cNvPr id="41" name="Picture 125" descr="desktop_computer_stylized_medium">
                <a:extLst>
                  <a:ext uri="{FF2B5EF4-FFF2-40B4-BE49-F238E27FC236}">
                    <a16:creationId xmlns:a16="http://schemas.microsoft.com/office/drawing/2014/main" id="{BAF3362E-58BD-B64C-971C-DDDE05DFD7B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2" name="Freeform 126">
                <a:extLst>
                  <a:ext uri="{FF2B5EF4-FFF2-40B4-BE49-F238E27FC236}">
                    <a16:creationId xmlns:a16="http://schemas.microsoft.com/office/drawing/2014/main" id="{D2A874E4-E03E-AE48-874B-FE1C36EC457F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7497 w 356"/>
                  <a:gd name="T3" fmla="*/ 469 h 368"/>
                  <a:gd name="T4" fmla="*/ 8894 w 356"/>
                  <a:gd name="T5" fmla="*/ 9780 h 368"/>
                  <a:gd name="T6" fmla="*/ 1960 w 356"/>
                  <a:gd name="T7" fmla="*/ 12231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>
                  <a:latin typeface="Helvetica" pitchFamily="2" charset="0"/>
                </a:endParaRPr>
              </a:p>
            </p:txBody>
          </p:sp>
        </p:grp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2F453EE9-8681-204A-BAD9-1EE0F0B64B6B}"/>
                </a:ext>
              </a:extLst>
            </p:cNvPr>
            <p:cNvCxnSpPr/>
            <p:nvPr/>
          </p:nvCxnSpPr>
          <p:spPr>
            <a:xfrm>
              <a:off x="8899146" y="4878327"/>
              <a:ext cx="0" cy="411162"/>
            </a:xfrm>
            <a:prstGeom prst="line">
              <a:avLst/>
            </a:prstGeom>
            <a:ln w="28575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D54907B3-1A01-A149-A82F-1B893859F02E}"/>
                </a:ext>
              </a:extLst>
            </p:cNvPr>
            <p:cNvCxnSpPr/>
            <p:nvPr/>
          </p:nvCxnSpPr>
          <p:spPr>
            <a:xfrm>
              <a:off x="9249252" y="4866604"/>
              <a:ext cx="0" cy="411162"/>
            </a:xfrm>
            <a:prstGeom prst="line">
              <a:avLst/>
            </a:prstGeom>
            <a:ln w="28575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E147727C-D029-3040-BC43-C235CE7D88F5}"/>
              </a:ext>
            </a:extLst>
          </p:cNvPr>
          <p:cNvSpPr txBox="1"/>
          <p:nvPr/>
        </p:nvSpPr>
        <p:spPr>
          <a:xfrm>
            <a:off x="4537563" y="6373495"/>
            <a:ext cx="330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latin typeface="Helvetica" pitchFamily="2" charset="0"/>
              </a:rPr>
              <a:t>Image credit: Kurose and Ross</a:t>
            </a:r>
          </a:p>
        </p:txBody>
      </p:sp>
    </p:spTree>
    <p:extLst>
      <p:ext uri="{BB962C8B-B14F-4D97-AF65-F5344CB8AC3E}">
        <p14:creationId xmlns:p14="http://schemas.microsoft.com/office/powerpoint/2010/main" val="40071025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F7A61-0EC7-244D-8DF3-F3562CE47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Q2: What window size to use?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8CDC9F-4B9E-5C40-ABD5-44C4A027D9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 dirty="0"/>
              <a:t>How much data should a TCP sender keep </a:t>
            </a:r>
            <a:r>
              <a:rPr lang="en-US" dirty="0" err="1"/>
              <a:t>unACKed</a:t>
            </a:r>
            <a:r>
              <a:rPr lang="en-US" dirty="0"/>
              <a:t>/in flight?</a:t>
            </a:r>
          </a:p>
          <a:p>
            <a:r>
              <a:rPr lang="en-US" dirty="0"/>
              <a:t>Considerations:</a:t>
            </a:r>
          </a:p>
          <a:p>
            <a:pPr lvl="1"/>
            <a:r>
              <a:rPr lang="en-US" dirty="0"/>
              <a:t>Want to increase throughput from the sender’s perspective</a:t>
            </a:r>
          </a:p>
          <a:p>
            <a:pPr lvl="1"/>
            <a:r>
              <a:rPr lang="en-US" dirty="0"/>
              <a:t>Want to decrease data delay from the sender’s perspective</a:t>
            </a:r>
          </a:p>
          <a:p>
            <a:r>
              <a:rPr lang="en-US" dirty="0"/>
              <a:t>But, </a:t>
            </a:r>
          </a:p>
          <a:p>
            <a:pPr lvl="1"/>
            <a:r>
              <a:rPr lang="en-US" dirty="0"/>
              <a:t>Receiving application must be able to keep up</a:t>
            </a:r>
          </a:p>
          <a:p>
            <a:pPr lvl="1"/>
            <a:r>
              <a:rPr lang="en-US" dirty="0"/>
              <a:t>The network must be able to keep up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Fundamental challenge: The sender must figure out where the “choke point” 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162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1B220-1EC0-5F4D-BA6A-C5A23A673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apps get perf guarantees?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009DE-039C-8C43-88C9-5B2DE7E158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071059"/>
          </a:xfrm>
        </p:spPr>
        <p:txBody>
          <a:bodyPr>
            <a:normAutofit/>
          </a:bodyPr>
          <a:lstStyle/>
          <a:p>
            <a:r>
              <a:rPr lang="en-US" dirty="0"/>
              <a:t>The network core provides no guarantees on packet delivery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C00000"/>
              </a:solidFill>
            </a:endParaRPr>
          </a:p>
          <a:p>
            <a:r>
              <a:rPr lang="en-US" dirty="0"/>
              <a:t>Transport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software on the endpoint oversees implementing guarantees on top of an unreliable network</a:t>
            </a:r>
          </a:p>
          <a:p>
            <a:r>
              <a:rPr lang="en-US" dirty="0"/>
              <a:t>Three important kinds of guarantees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Reliability</a:t>
            </a:r>
          </a:p>
          <a:p>
            <a:pPr lvl="1"/>
            <a:r>
              <a:rPr lang="en-US" dirty="0"/>
              <a:t>Ordered delivery</a:t>
            </a:r>
          </a:p>
          <a:p>
            <a:pPr lvl="1"/>
            <a:r>
              <a:rPr lang="en-US" dirty="0"/>
              <a:t>Resource sharing in the network core</a:t>
            </a:r>
          </a:p>
        </p:txBody>
      </p:sp>
      <p:pic>
        <p:nvPicPr>
          <p:cNvPr id="4" name="Picture 5" descr="ANd9GcTXHm9XcH9T0I0EOJrLBOGANosV-xO3mlldiVZue4LYNHmLIOt0">
            <a:extLst>
              <a:ext uri="{FF2B5EF4-FFF2-40B4-BE49-F238E27FC236}">
                <a16:creationId xmlns:a16="http://schemas.microsoft.com/office/drawing/2014/main" id="{418CED7C-9572-2146-9D90-8704D07A88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6887" y="2288713"/>
            <a:ext cx="1219200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52970F8-793A-5942-8C7D-3AE63F91289F}"/>
              </a:ext>
            </a:extLst>
          </p:cNvPr>
          <p:cNvCxnSpPr>
            <a:cxnSpLocks/>
          </p:cNvCxnSpPr>
          <p:nvPr/>
        </p:nvCxnSpPr>
        <p:spPr>
          <a:xfrm>
            <a:off x="2860711" y="2884901"/>
            <a:ext cx="2288800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9" descr="Router Clip Art">
            <a:extLst>
              <a:ext uri="{FF2B5EF4-FFF2-40B4-BE49-F238E27FC236}">
                <a16:creationId xmlns:a16="http://schemas.microsoft.com/office/drawing/2014/main" id="{4B82334A-52F0-C940-8D87-40A228B7DF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9370" y="2415294"/>
            <a:ext cx="1648691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8CF3DA9-A53C-0A44-BC7A-42C2EC797B42}"/>
              </a:ext>
            </a:extLst>
          </p:cNvPr>
          <p:cNvCxnSpPr>
            <a:cxnSpLocks/>
          </p:cNvCxnSpPr>
          <p:nvPr/>
        </p:nvCxnSpPr>
        <p:spPr>
          <a:xfrm>
            <a:off x="7145778" y="2884901"/>
            <a:ext cx="1950091" cy="1103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5" descr="ANd9GcTXHm9XcH9T0I0EOJrLBOGANosV-xO3mlldiVZue4LYNHmLIOt0">
            <a:extLst>
              <a:ext uri="{FF2B5EF4-FFF2-40B4-BE49-F238E27FC236}">
                <a16:creationId xmlns:a16="http://schemas.microsoft.com/office/drawing/2014/main" id="{7600EC0C-D14C-FB4E-9E0B-3517CEAFAE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4504" y="2415294"/>
            <a:ext cx="1219200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ight Brace 4">
            <a:extLst>
              <a:ext uri="{FF2B5EF4-FFF2-40B4-BE49-F238E27FC236}">
                <a16:creationId xmlns:a16="http://schemas.microsoft.com/office/drawing/2014/main" id="{AF9040BE-654C-A64C-9E13-6895FA3A4F24}"/>
              </a:ext>
            </a:extLst>
          </p:cNvPr>
          <p:cNvSpPr/>
          <p:nvPr/>
        </p:nvSpPr>
        <p:spPr>
          <a:xfrm>
            <a:off x="7658543" y="5122544"/>
            <a:ext cx="924560" cy="1270000"/>
          </a:xfrm>
          <a:prstGeom prst="righ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6C0111-2863-9245-9C68-6FE6A798D204}"/>
              </a:ext>
            </a:extLst>
          </p:cNvPr>
          <p:cNvSpPr txBox="1"/>
          <p:nvPr/>
        </p:nvSpPr>
        <p:spPr>
          <a:xfrm>
            <a:off x="8686800" y="5198426"/>
            <a:ext cx="2387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Transmission Control Protocol (</a:t>
            </a:r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TCP</a:t>
            </a:r>
            <a:r>
              <a:rPr lang="en-US" sz="2400" dirty="0">
                <a:latin typeface="Helvetica" pitchFamily="2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52597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E2776-176F-764E-8C88-FE3D3CE9F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Reliable data delivery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2E6558-4FE4-CF4F-9D0B-99F77E939A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086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0BFA8-F9D0-5F4D-A341-FEF699D2F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Packet loss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C5A0C39-D7FE-9045-BE74-79214036A215}"/>
              </a:ext>
            </a:extLst>
          </p:cNvPr>
          <p:cNvCxnSpPr/>
          <p:nvPr/>
        </p:nvCxnSpPr>
        <p:spPr>
          <a:xfrm>
            <a:off x="2252871" y="2212115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CBCEC69-5E65-1145-BDD7-B50BA3773396}"/>
              </a:ext>
            </a:extLst>
          </p:cNvPr>
          <p:cNvCxnSpPr/>
          <p:nvPr/>
        </p:nvCxnSpPr>
        <p:spPr>
          <a:xfrm>
            <a:off x="5161723" y="2212115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AB5E4A0-A546-534D-A3ED-FCB61B37D5CD}"/>
              </a:ext>
            </a:extLst>
          </p:cNvPr>
          <p:cNvCxnSpPr/>
          <p:nvPr/>
        </p:nvCxnSpPr>
        <p:spPr>
          <a:xfrm>
            <a:off x="2425150" y="2450654"/>
            <a:ext cx="2557669" cy="1152939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AFC5EEA-E7CA-1142-BF98-DE4779A8D97D}"/>
              </a:ext>
            </a:extLst>
          </p:cNvPr>
          <p:cNvSpPr txBox="1"/>
          <p:nvPr/>
        </p:nvSpPr>
        <p:spPr>
          <a:xfrm>
            <a:off x="1736036" y="1698350"/>
            <a:ext cx="1378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Sender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8CDDA3-D251-4841-A1FC-EB2303045C26}"/>
              </a:ext>
            </a:extLst>
          </p:cNvPr>
          <p:cNvSpPr txBox="1"/>
          <p:nvPr/>
        </p:nvSpPr>
        <p:spPr>
          <a:xfrm>
            <a:off x="4563718" y="1690688"/>
            <a:ext cx="1532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Receiver</a:t>
            </a:r>
          </a:p>
        </p:txBody>
      </p:sp>
      <p:pic>
        <p:nvPicPr>
          <p:cNvPr id="12" name="Picture 11" descr="A picture containing cup, coffee, next, bin&#10;&#10;Description automatically generated">
            <a:extLst>
              <a:ext uri="{FF2B5EF4-FFF2-40B4-BE49-F238E27FC236}">
                <a16:creationId xmlns:a16="http://schemas.microsoft.com/office/drawing/2014/main" id="{305F55A6-D480-7D42-9D83-9A5664B6A8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5724" y="5185156"/>
            <a:ext cx="1464365" cy="1464365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C521B307-9AE2-D24D-9D15-1E16E6C0959B}"/>
              </a:ext>
            </a:extLst>
          </p:cNvPr>
          <p:cNvGrpSpPr/>
          <p:nvPr/>
        </p:nvGrpSpPr>
        <p:grpSpPr>
          <a:xfrm>
            <a:off x="2431776" y="2804951"/>
            <a:ext cx="914398" cy="461665"/>
            <a:chOff x="9342783" y="1192696"/>
            <a:chExt cx="2011017" cy="1019419"/>
          </a:xfrm>
        </p:grpSpPr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C07AC0B8-0E20-B648-935D-9A724D8C181E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CBFE649-9E51-6346-8BC4-FBF3192F5239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B1ACBDE-BDB5-AD49-BF36-142C3304E7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04E226A8-77F6-7649-B5FF-E34B898AB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2761" y="1929182"/>
            <a:ext cx="5257800" cy="4295881"/>
          </a:xfrm>
        </p:spPr>
        <p:txBody>
          <a:bodyPr>
            <a:normAutofit/>
          </a:bodyPr>
          <a:lstStyle/>
          <a:p>
            <a:r>
              <a:rPr lang="en-US" dirty="0"/>
              <a:t>How might a sender and receiver ensure that data is delivered reliably (despite some packets being lost)?</a:t>
            </a:r>
          </a:p>
          <a:p>
            <a:endParaRPr lang="en-US" dirty="0"/>
          </a:p>
          <a:p>
            <a:r>
              <a:rPr lang="en-US" dirty="0"/>
              <a:t>TCP uses three mechanisms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4" name="Picture 19" descr="Router Clip Art">
            <a:extLst>
              <a:ext uri="{FF2B5EF4-FFF2-40B4-BE49-F238E27FC236}">
                <a16:creationId xmlns:a16="http://schemas.microsoft.com/office/drawing/2014/main" id="{59B27089-AF47-4E45-B184-9BB4DA6DD1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7908" y="2749777"/>
            <a:ext cx="753036" cy="554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9680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3 -0.01365 C 0.02539 0.00093 0.05508 0.01551 0.06745 0.07315 C 0.07969 0.13079 0.07461 0.23148 0.06953 0.33218 " pathEditMode="relative" rAng="0" ptsTypes="AAA">
                                      <p:cBhvr>
                                        <p:cTn id="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58" y="172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EE148-6EBE-7C4D-84FC-D528BC9E8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Coping with packet loss: (1) 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9B6C1-E67F-0145-B447-DB4EC2C71D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433934" cy="4351338"/>
          </a:xfrm>
        </p:spPr>
        <p:txBody>
          <a:bodyPr/>
          <a:lstStyle/>
          <a:p>
            <a:r>
              <a:rPr lang="en-US" dirty="0"/>
              <a:t>Key idea: Receiver returns an </a:t>
            </a:r>
            <a:r>
              <a:rPr lang="en-US" dirty="0">
                <a:solidFill>
                  <a:srgbClr val="C00000"/>
                </a:solidFill>
              </a:rPr>
              <a:t>acknowledgment </a:t>
            </a:r>
            <a:r>
              <a:rPr lang="en-US" dirty="0"/>
              <a:t>(ACK) per packet sent</a:t>
            </a:r>
          </a:p>
          <a:p>
            <a:endParaRPr lang="en-US" dirty="0"/>
          </a:p>
          <a:p>
            <a:r>
              <a:rPr lang="en-US" dirty="0"/>
              <a:t>If sender receives an ACK, it knows that the receiver got the packet.</a:t>
            </a:r>
          </a:p>
          <a:p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B3DC61C-B9B6-FB4A-A136-A058F03D2703}"/>
              </a:ext>
            </a:extLst>
          </p:cNvPr>
          <p:cNvCxnSpPr/>
          <p:nvPr/>
        </p:nvCxnSpPr>
        <p:spPr>
          <a:xfrm>
            <a:off x="7407966" y="2212115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FDE5DD3-DA00-1E42-A852-BF35AE71E6B9}"/>
              </a:ext>
            </a:extLst>
          </p:cNvPr>
          <p:cNvCxnSpPr/>
          <p:nvPr/>
        </p:nvCxnSpPr>
        <p:spPr>
          <a:xfrm>
            <a:off x="10316818" y="2212115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28BD9D7-35E3-2D4B-BCED-989886119A6B}"/>
              </a:ext>
            </a:extLst>
          </p:cNvPr>
          <p:cNvCxnSpPr>
            <a:cxnSpLocks/>
          </p:cNvCxnSpPr>
          <p:nvPr/>
        </p:nvCxnSpPr>
        <p:spPr>
          <a:xfrm>
            <a:off x="7580245" y="2450654"/>
            <a:ext cx="2580859" cy="55446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68A87EA-45F9-4C40-A834-41FFCCD8E9DA}"/>
              </a:ext>
            </a:extLst>
          </p:cNvPr>
          <p:cNvSpPr txBox="1"/>
          <p:nvPr/>
        </p:nvSpPr>
        <p:spPr>
          <a:xfrm>
            <a:off x="7292840" y="1712561"/>
            <a:ext cx="1378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Sender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8263DF-35DE-AD47-87C7-A8593D7E2F5D}"/>
              </a:ext>
            </a:extLst>
          </p:cNvPr>
          <p:cNvSpPr txBox="1"/>
          <p:nvPr/>
        </p:nvSpPr>
        <p:spPr>
          <a:xfrm>
            <a:off x="9718813" y="1690688"/>
            <a:ext cx="1532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Receiver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7B9F704-8EA7-B146-8F45-238F7752D38E}"/>
              </a:ext>
            </a:extLst>
          </p:cNvPr>
          <p:cNvGrpSpPr/>
          <p:nvPr/>
        </p:nvGrpSpPr>
        <p:grpSpPr>
          <a:xfrm>
            <a:off x="7851916" y="2339812"/>
            <a:ext cx="914398" cy="461665"/>
            <a:chOff x="9342783" y="1192696"/>
            <a:chExt cx="2011017" cy="1019419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3C458EE8-812C-084F-B542-74D8D1D03DC5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EC598F4-6423-9F45-8318-2DC545D19025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A284577-38B0-1647-B406-2AB65B605F8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A8FB867-CB34-A94F-B0DC-E5AEB5002A29}"/>
              </a:ext>
            </a:extLst>
          </p:cNvPr>
          <p:cNvCxnSpPr>
            <a:cxnSpLocks/>
          </p:cNvCxnSpPr>
          <p:nvPr/>
        </p:nvCxnSpPr>
        <p:spPr>
          <a:xfrm flipH="1">
            <a:off x="7598468" y="3200786"/>
            <a:ext cx="2392017" cy="96380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6123524-12C4-1342-8790-D29C3762C6B6}"/>
              </a:ext>
            </a:extLst>
          </p:cNvPr>
          <p:cNvGrpSpPr/>
          <p:nvPr/>
        </p:nvGrpSpPr>
        <p:grpSpPr>
          <a:xfrm>
            <a:off x="8330656" y="3595555"/>
            <a:ext cx="453882" cy="281889"/>
            <a:chOff x="9342783" y="1192696"/>
            <a:chExt cx="2011017" cy="1019419"/>
          </a:xfrm>
        </p:grpSpPr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0CADD668-1532-1249-8640-6731CE3E6674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0A4E6F6-0077-B342-9C38-7D9EE9488D46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6F63893-169A-E14C-8B3E-022771B2CA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6FD1726F-F927-6F49-8B93-F167DC5E6E87}"/>
              </a:ext>
            </a:extLst>
          </p:cNvPr>
          <p:cNvSpPr txBox="1"/>
          <p:nvPr/>
        </p:nvSpPr>
        <p:spPr>
          <a:xfrm>
            <a:off x="8148670" y="3192989"/>
            <a:ext cx="817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ACK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9211E8E-9508-3D42-A961-CBF36079CD60}"/>
              </a:ext>
            </a:extLst>
          </p:cNvPr>
          <p:cNvSpPr txBox="1"/>
          <p:nvPr/>
        </p:nvSpPr>
        <p:spPr>
          <a:xfrm>
            <a:off x="7787865" y="2827128"/>
            <a:ext cx="1091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packet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36FFA8B-B28D-B544-91D2-FFE9C37A85A5}"/>
              </a:ext>
            </a:extLst>
          </p:cNvPr>
          <p:cNvCxnSpPr>
            <a:cxnSpLocks/>
          </p:cNvCxnSpPr>
          <p:nvPr/>
        </p:nvCxnSpPr>
        <p:spPr>
          <a:xfrm>
            <a:off x="7580245" y="4417180"/>
            <a:ext cx="2580859" cy="55446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CF064D1-7C00-5644-94B5-5ACA42BDBBB1}"/>
              </a:ext>
            </a:extLst>
          </p:cNvPr>
          <p:cNvGrpSpPr/>
          <p:nvPr/>
        </p:nvGrpSpPr>
        <p:grpSpPr>
          <a:xfrm>
            <a:off x="7851916" y="4306338"/>
            <a:ext cx="914398" cy="461665"/>
            <a:chOff x="9342783" y="1192696"/>
            <a:chExt cx="2011017" cy="1019419"/>
          </a:xfrm>
        </p:grpSpPr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820DA565-C817-754F-A1E5-99C975DAC3E5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D9E76E4-849C-AE46-850B-9365F7E4A7A8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8A921094-7A0B-F04C-B469-0170031AB1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C7F3C35-B6EC-B94E-A35E-29CA217C4D3A}"/>
              </a:ext>
            </a:extLst>
          </p:cNvPr>
          <p:cNvCxnSpPr>
            <a:cxnSpLocks/>
          </p:cNvCxnSpPr>
          <p:nvPr/>
        </p:nvCxnSpPr>
        <p:spPr>
          <a:xfrm flipH="1">
            <a:off x="7598468" y="5167312"/>
            <a:ext cx="2392017" cy="96380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5E1AAA8-2EA6-6A41-B08C-499C3F87C266}"/>
              </a:ext>
            </a:extLst>
          </p:cNvPr>
          <p:cNvGrpSpPr/>
          <p:nvPr/>
        </p:nvGrpSpPr>
        <p:grpSpPr>
          <a:xfrm>
            <a:off x="8330656" y="5562081"/>
            <a:ext cx="453882" cy="281889"/>
            <a:chOff x="9342783" y="1192696"/>
            <a:chExt cx="2011017" cy="1019419"/>
          </a:xfrm>
        </p:grpSpPr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49D6209B-412E-4244-A5B0-ABA0097886FA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AC0DD30-83A7-6445-96DE-A9925A721367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CBE7A61D-0F3C-3B4E-A898-3E3DF62C73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8228D541-0B1E-A84C-A546-9072E694EEB1}"/>
              </a:ext>
            </a:extLst>
          </p:cNvPr>
          <p:cNvSpPr txBox="1"/>
          <p:nvPr/>
        </p:nvSpPr>
        <p:spPr>
          <a:xfrm>
            <a:off x="8148670" y="5159515"/>
            <a:ext cx="817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ACK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397CF2B-4516-384E-B49C-D4CD7BDA0238}"/>
              </a:ext>
            </a:extLst>
          </p:cNvPr>
          <p:cNvSpPr txBox="1"/>
          <p:nvPr/>
        </p:nvSpPr>
        <p:spPr>
          <a:xfrm>
            <a:off x="7787865" y="4793654"/>
            <a:ext cx="1091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packet</a:t>
            </a:r>
          </a:p>
        </p:txBody>
      </p:sp>
    </p:spTree>
    <p:extLst>
      <p:ext uri="{BB962C8B-B14F-4D97-AF65-F5344CB8AC3E}">
        <p14:creationId xmlns:p14="http://schemas.microsoft.com/office/powerpoint/2010/main" val="3771946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EE148-6EBE-7C4D-84FC-D528BC9E8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Coping with packet </a:t>
            </a:r>
            <a:r>
              <a:rPr lang="en-US" dirty="0">
                <a:solidFill>
                  <a:srgbClr val="C00000"/>
                </a:solidFill>
              </a:rPr>
              <a:t>corruption:</a:t>
            </a:r>
            <a:r>
              <a:rPr lang="en-US" dirty="0"/>
              <a:t> (1) 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9B6C1-E67F-0145-B447-DB4EC2C71D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433934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ACKs also work to detect packet corruption on the way to the receiver</a:t>
            </a:r>
          </a:p>
          <a:p>
            <a:pPr lvl="1"/>
            <a:r>
              <a:rPr lang="en-US" dirty="0"/>
              <a:t>A receiver could send a negative acknowledgment, or a </a:t>
            </a:r>
            <a:r>
              <a:rPr lang="en-US" dirty="0">
                <a:solidFill>
                  <a:srgbClr val="C00000"/>
                </a:solidFill>
              </a:rPr>
              <a:t>NAK</a:t>
            </a:r>
            <a:r>
              <a:rPr lang="en-US" dirty="0"/>
              <a:t>, if it receives a corrupted packet</a:t>
            </a:r>
          </a:p>
          <a:p>
            <a:endParaRPr lang="en-US" dirty="0"/>
          </a:p>
          <a:p>
            <a:r>
              <a:rPr lang="en-US" dirty="0"/>
              <a:t>TCP only uses positive acknowledgments (ACKs). </a:t>
            </a:r>
          </a:p>
          <a:p>
            <a:endParaRPr lang="en-US" dirty="0"/>
          </a:p>
          <a:p>
            <a:r>
              <a:rPr lang="en-US" dirty="0"/>
              <a:t>What if a packet was lost and ACK never arrives?</a:t>
            </a:r>
          </a:p>
          <a:p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B3DC61C-B9B6-FB4A-A136-A058F03D2703}"/>
              </a:ext>
            </a:extLst>
          </p:cNvPr>
          <p:cNvCxnSpPr/>
          <p:nvPr/>
        </p:nvCxnSpPr>
        <p:spPr>
          <a:xfrm>
            <a:off x="7407966" y="2212115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FDE5DD3-DA00-1E42-A852-BF35AE71E6B9}"/>
              </a:ext>
            </a:extLst>
          </p:cNvPr>
          <p:cNvCxnSpPr/>
          <p:nvPr/>
        </p:nvCxnSpPr>
        <p:spPr>
          <a:xfrm>
            <a:off x="10316818" y="2212115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28BD9D7-35E3-2D4B-BCED-989886119A6B}"/>
              </a:ext>
            </a:extLst>
          </p:cNvPr>
          <p:cNvCxnSpPr>
            <a:cxnSpLocks/>
          </p:cNvCxnSpPr>
          <p:nvPr/>
        </p:nvCxnSpPr>
        <p:spPr>
          <a:xfrm>
            <a:off x="7580245" y="2450654"/>
            <a:ext cx="2580859" cy="55446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68A87EA-45F9-4C40-A834-41FFCCD8E9DA}"/>
              </a:ext>
            </a:extLst>
          </p:cNvPr>
          <p:cNvSpPr txBox="1"/>
          <p:nvPr/>
        </p:nvSpPr>
        <p:spPr>
          <a:xfrm>
            <a:off x="7292840" y="1712561"/>
            <a:ext cx="1378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Sender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8263DF-35DE-AD47-87C7-A8593D7E2F5D}"/>
              </a:ext>
            </a:extLst>
          </p:cNvPr>
          <p:cNvSpPr txBox="1"/>
          <p:nvPr/>
        </p:nvSpPr>
        <p:spPr>
          <a:xfrm>
            <a:off x="9718813" y="1690688"/>
            <a:ext cx="1532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Receiver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7B9F704-8EA7-B146-8F45-238F7752D38E}"/>
              </a:ext>
            </a:extLst>
          </p:cNvPr>
          <p:cNvGrpSpPr/>
          <p:nvPr/>
        </p:nvGrpSpPr>
        <p:grpSpPr>
          <a:xfrm>
            <a:off x="7851916" y="2339812"/>
            <a:ext cx="914398" cy="461665"/>
            <a:chOff x="9342783" y="1192696"/>
            <a:chExt cx="2011017" cy="1019419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3C458EE8-812C-084F-B542-74D8D1D03DC5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EC598F4-6423-9F45-8318-2DC545D19025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A284577-38B0-1647-B406-2AB65B605F8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A8FB867-CB34-A94F-B0DC-E5AEB5002A29}"/>
              </a:ext>
            </a:extLst>
          </p:cNvPr>
          <p:cNvCxnSpPr>
            <a:cxnSpLocks/>
          </p:cNvCxnSpPr>
          <p:nvPr/>
        </p:nvCxnSpPr>
        <p:spPr>
          <a:xfrm flipH="1">
            <a:off x="7598468" y="3200786"/>
            <a:ext cx="2392017" cy="96380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6123524-12C4-1342-8790-D29C3762C6B6}"/>
              </a:ext>
            </a:extLst>
          </p:cNvPr>
          <p:cNvGrpSpPr/>
          <p:nvPr/>
        </p:nvGrpSpPr>
        <p:grpSpPr>
          <a:xfrm>
            <a:off x="8330656" y="3595555"/>
            <a:ext cx="453882" cy="281889"/>
            <a:chOff x="9342783" y="1192696"/>
            <a:chExt cx="2011017" cy="1019419"/>
          </a:xfrm>
        </p:grpSpPr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0CADD668-1532-1249-8640-6731CE3E6674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0A4E6F6-0077-B342-9C38-7D9EE9488D46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6F63893-169A-E14C-8B3E-022771B2CA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6FD1726F-F927-6F49-8B93-F167DC5E6E87}"/>
              </a:ext>
            </a:extLst>
          </p:cNvPr>
          <p:cNvSpPr txBox="1"/>
          <p:nvPr/>
        </p:nvSpPr>
        <p:spPr>
          <a:xfrm>
            <a:off x="8148670" y="3192989"/>
            <a:ext cx="817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NAK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9211E8E-9508-3D42-A961-CBF36079CD60}"/>
              </a:ext>
            </a:extLst>
          </p:cNvPr>
          <p:cNvSpPr txBox="1"/>
          <p:nvPr/>
        </p:nvSpPr>
        <p:spPr>
          <a:xfrm>
            <a:off x="7787865" y="2827128"/>
            <a:ext cx="1091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packet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36FFA8B-B28D-B544-91D2-FFE9C37A85A5}"/>
              </a:ext>
            </a:extLst>
          </p:cNvPr>
          <p:cNvCxnSpPr>
            <a:cxnSpLocks/>
          </p:cNvCxnSpPr>
          <p:nvPr/>
        </p:nvCxnSpPr>
        <p:spPr>
          <a:xfrm>
            <a:off x="7580245" y="4417180"/>
            <a:ext cx="2580859" cy="55446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CF064D1-7C00-5644-94B5-5ACA42BDBBB1}"/>
              </a:ext>
            </a:extLst>
          </p:cNvPr>
          <p:cNvGrpSpPr/>
          <p:nvPr/>
        </p:nvGrpSpPr>
        <p:grpSpPr>
          <a:xfrm>
            <a:off x="7851916" y="4306338"/>
            <a:ext cx="914398" cy="461665"/>
            <a:chOff x="9342783" y="1192696"/>
            <a:chExt cx="2011017" cy="1019419"/>
          </a:xfrm>
        </p:grpSpPr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820DA565-C817-754F-A1E5-99C975DAC3E5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D9E76E4-849C-AE46-850B-9365F7E4A7A8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8A921094-7A0B-F04C-B469-0170031AB1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C7F3C35-B6EC-B94E-A35E-29CA217C4D3A}"/>
              </a:ext>
            </a:extLst>
          </p:cNvPr>
          <p:cNvCxnSpPr>
            <a:cxnSpLocks/>
          </p:cNvCxnSpPr>
          <p:nvPr/>
        </p:nvCxnSpPr>
        <p:spPr>
          <a:xfrm flipH="1">
            <a:off x="7598468" y="5167312"/>
            <a:ext cx="2392017" cy="96380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5E1AAA8-2EA6-6A41-B08C-499C3F87C266}"/>
              </a:ext>
            </a:extLst>
          </p:cNvPr>
          <p:cNvGrpSpPr/>
          <p:nvPr/>
        </p:nvGrpSpPr>
        <p:grpSpPr>
          <a:xfrm>
            <a:off x="8330656" y="5562081"/>
            <a:ext cx="453882" cy="281889"/>
            <a:chOff x="9342783" y="1192696"/>
            <a:chExt cx="2011017" cy="1019419"/>
          </a:xfrm>
        </p:grpSpPr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49D6209B-412E-4244-A5B0-ABA0097886FA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AC0DD30-83A7-6445-96DE-A9925A721367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CBE7A61D-0F3C-3B4E-A898-3E3DF62C73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8228D541-0B1E-A84C-A546-9072E694EEB1}"/>
              </a:ext>
            </a:extLst>
          </p:cNvPr>
          <p:cNvSpPr txBox="1"/>
          <p:nvPr/>
        </p:nvSpPr>
        <p:spPr>
          <a:xfrm>
            <a:off x="8148670" y="5159515"/>
            <a:ext cx="817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ACK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397CF2B-4516-384E-B49C-D4CD7BDA0238}"/>
              </a:ext>
            </a:extLst>
          </p:cNvPr>
          <p:cNvSpPr txBox="1"/>
          <p:nvPr/>
        </p:nvSpPr>
        <p:spPr>
          <a:xfrm>
            <a:off x="7787865" y="4793654"/>
            <a:ext cx="1091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packet</a:t>
            </a:r>
          </a:p>
        </p:txBody>
      </p:sp>
      <p:sp>
        <p:nvSpPr>
          <p:cNvPr id="35" name="Explosion 1 1">
            <a:extLst>
              <a:ext uri="{FF2B5EF4-FFF2-40B4-BE49-F238E27FC236}">
                <a16:creationId xmlns:a16="http://schemas.microsoft.com/office/drawing/2014/main" id="{763551F1-F23C-6F45-AB13-226DF1C4FB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7714" y="2087263"/>
            <a:ext cx="503238" cy="536575"/>
          </a:xfrm>
          <a:prstGeom prst="irregularSeal1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6417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EE148-6EBE-7C4D-84FC-D528BC9E8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102009" cy="1325563"/>
          </a:xfrm>
        </p:spPr>
        <p:txBody>
          <a:bodyPr/>
          <a:lstStyle/>
          <a:p>
            <a:r>
              <a:rPr lang="en-US" dirty="0"/>
              <a:t>Coping with packet loss: (2) RTO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9B6C1-E67F-0145-B447-DB4EC2C71D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433934" cy="4667250"/>
          </a:xfrm>
        </p:spPr>
        <p:txBody>
          <a:bodyPr/>
          <a:lstStyle/>
          <a:p>
            <a:r>
              <a:rPr lang="en-US" dirty="0"/>
              <a:t>Key idea: Wait for a duration of time (called </a:t>
            </a:r>
            <a:r>
              <a:rPr lang="en-US" dirty="0">
                <a:solidFill>
                  <a:srgbClr val="C00000"/>
                </a:solidFill>
              </a:rPr>
              <a:t>retransmission timeout </a:t>
            </a:r>
            <a:r>
              <a:rPr lang="en-US" dirty="0"/>
              <a:t>or RTO) before </a:t>
            </a:r>
            <a:r>
              <a:rPr lang="en-US" dirty="0">
                <a:solidFill>
                  <a:srgbClr val="C00000"/>
                </a:solidFill>
              </a:rPr>
              <a:t>re-sending </a:t>
            </a:r>
            <a:r>
              <a:rPr lang="en-US" dirty="0"/>
              <a:t>the packet</a:t>
            </a:r>
          </a:p>
          <a:p>
            <a:endParaRPr lang="en-US" dirty="0"/>
          </a:p>
          <a:p>
            <a:r>
              <a:rPr lang="en-US" dirty="0"/>
              <a:t>In TCP, </a:t>
            </a:r>
            <a:r>
              <a:rPr lang="en-US" dirty="0">
                <a:solidFill>
                  <a:srgbClr val="C00000"/>
                </a:solidFill>
              </a:rPr>
              <a:t>the onus is on the sender </a:t>
            </a:r>
            <a:r>
              <a:rPr lang="en-US" dirty="0"/>
              <a:t>to retransmit lost data when ACKs are not received</a:t>
            </a:r>
          </a:p>
          <a:p>
            <a:endParaRPr lang="en-US" dirty="0"/>
          </a:p>
          <a:p>
            <a:r>
              <a:rPr lang="en-US" dirty="0"/>
              <a:t>Note that retransmission works also if </a:t>
            </a:r>
            <a:r>
              <a:rPr lang="en-US" dirty="0">
                <a:solidFill>
                  <a:srgbClr val="C00000"/>
                </a:solidFill>
              </a:rPr>
              <a:t>ACKs are lost</a:t>
            </a:r>
            <a:r>
              <a:rPr lang="en-US" dirty="0"/>
              <a:t> or delayed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B3DC61C-B9B6-FB4A-A136-A058F03D2703}"/>
              </a:ext>
            </a:extLst>
          </p:cNvPr>
          <p:cNvCxnSpPr/>
          <p:nvPr/>
        </p:nvCxnSpPr>
        <p:spPr>
          <a:xfrm>
            <a:off x="7407966" y="2212115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FDE5DD3-DA00-1E42-A852-BF35AE71E6B9}"/>
              </a:ext>
            </a:extLst>
          </p:cNvPr>
          <p:cNvCxnSpPr/>
          <p:nvPr/>
        </p:nvCxnSpPr>
        <p:spPr>
          <a:xfrm>
            <a:off x="10316818" y="2212115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28BD9D7-35E3-2D4B-BCED-989886119A6B}"/>
              </a:ext>
            </a:extLst>
          </p:cNvPr>
          <p:cNvCxnSpPr>
            <a:cxnSpLocks/>
          </p:cNvCxnSpPr>
          <p:nvPr/>
        </p:nvCxnSpPr>
        <p:spPr>
          <a:xfrm>
            <a:off x="7580245" y="2450654"/>
            <a:ext cx="2580859" cy="55446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68A87EA-45F9-4C40-A834-41FFCCD8E9DA}"/>
              </a:ext>
            </a:extLst>
          </p:cNvPr>
          <p:cNvSpPr txBox="1"/>
          <p:nvPr/>
        </p:nvSpPr>
        <p:spPr>
          <a:xfrm>
            <a:off x="7292840" y="1712561"/>
            <a:ext cx="1378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Sender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8263DF-35DE-AD47-87C7-A8593D7E2F5D}"/>
              </a:ext>
            </a:extLst>
          </p:cNvPr>
          <p:cNvSpPr txBox="1"/>
          <p:nvPr/>
        </p:nvSpPr>
        <p:spPr>
          <a:xfrm>
            <a:off x="9718813" y="1690688"/>
            <a:ext cx="1532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Receiver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7B9F704-8EA7-B146-8F45-238F7752D38E}"/>
              </a:ext>
            </a:extLst>
          </p:cNvPr>
          <p:cNvGrpSpPr/>
          <p:nvPr/>
        </p:nvGrpSpPr>
        <p:grpSpPr>
          <a:xfrm>
            <a:off x="8879831" y="2553722"/>
            <a:ext cx="914398" cy="461665"/>
            <a:chOff x="9342783" y="1192696"/>
            <a:chExt cx="2011017" cy="1019419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3C458EE8-812C-084F-B542-74D8D1D03DC5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EC598F4-6423-9F45-8318-2DC545D19025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A284577-38B0-1647-B406-2AB65B605F8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A8FB867-CB34-A94F-B0DC-E5AEB5002A29}"/>
              </a:ext>
            </a:extLst>
          </p:cNvPr>
          <p:cNvCxnSpPr>
            <a:cxnSpLocks/>
          </p:cNvCxnSpPr>
          <p:nvPr/>
        </p:nvCxnSpPr>
        <p:spPr>
          <a:xfrm flipH="1">
            <a:off x="7530551" y="3172752"/>
            <a:ext cx="2605705" cy="2724465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6123524-12C4-1342-8790-D29C3762C6B6}"/>
              </a:ext>
            </a:extLst>
          </p:cNvPr>
          <p:cNvGrpSpPr/>
          <p:nvPr/>
        </p:nvGrpSpPr>
        <p:grpSpPr>
          <a:xfrm>
            <a:off x="8327574" y="5548005"/>
            <a:ext cx="453882" cy="281889"/>
            <a:chOff x="9342783" y="1192696"/>
            <a:chExt cx="2011017" cy="1019419"/>
          </a:xfrm>
        </p:grpSpPr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0CADD668-1532-1249-8640-6731CE3E6674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0A4E6F6-0077-B342-9C38-7D9EE9488D46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6F63893-169A-E14C-8B3E-022771B2CA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6FD1726F-F927-6F49-8B93-F167DC5E6E87}"/>
              </a:ext>
            </a:extLst>
          </p:cNvPr>
          <p:cNvSpPr txBox="1"/>
          <p:nvPr/>
        </p:nvSpPr>
        <p:spPr>
          <a:xfrm>
            <a:off x="8145588" y="5145439"/>
            <a:ext cx="817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ACK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3F53CC7-82C1-0641-B68D-88DAC9A04894}"/>
              </a:ext>
            </a:extLst>
          </p:cNvPr>
          <p:cNvCxnSpPr/>
          <p:nvPr/>
        </p:nvCxnSpPr>
        <p:spPr>
          <a:xfrm>
            <a:off x="7530551" y="3949148"/>
            <a:ext cx="2605705" cy="0"/>
          </a:xfrm>
          <a:prstGeom prst="line">
            <a:avLst/>
          </a:prstGeom>
          <a:ln w="508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7FF4367-53B0-FF4C-8C2C-9E778FBF448E}"/>
              </a:ext>
            </a:extLst>
          </p:cNvPr>
          <p:cNvCxnSpPr/>
          <p:nvPr/>
        </p:nvCxnSpPr>
        <p:spPr>
          <a:xfrm>
            <a:off x="7555399" y="2339812"/>
            <a:ext cx="2605705" cy="0"/>
          </a:xfrm>
          <a:prstGeom prst="line">
            <a:avLst/>
          </a:prstGeom>
          <a:ln w="508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8BA5399-85F8-764C-A5F3-F77F38512E4E}"/>
              </a:ext>
            </a:extLst>
          </p:cNvPr>
          <p:cNvCxnSpPr/>
          <p:nvPr/>
        </p:nvCxnSpPr>
        <p:spPr>
          <a:xfrm>
            <a:off x="7580245" y="2553722"/>
            <a:ext cx="0" cy="1302661"/>
          </a:xfrm>
          <a:prstGeom prst="straightConnector1">
            <a:avLst/>
          </a:prstGeom>
          <a:ln w="50800">
            <a:solidFill>
              <a:srgbClr val="C00000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5280D566-65CD-ED48-8C15-28FA2C4897DD}"/>
              </a:ext>
            </a:extLst>
          </p:cNvPr>
          <p:cNvSpPr txBox="1"/>
          <p:nvPr/>
        </p:nvSpPr>
        <p:spPr>
          <a:xfrm rot="5400000">
            <a:off x="7403465" y="2993919"/>
            <a:ext cx="1002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RTO</a:t>
            </a:r>
          </a:p>
        </p:txBody>
      </p:sp>
    </p:spTree>
    <p:extLst>
      <p:ext uri="{BB962C8B-B14F-4D97-AF65-F5344CB8AC3E}">
        <p14:creationId xmlns:p14="http://schemas.microsoft.com/office/powerpoint/2010/main" val="32582216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9073A-AD80-AA4D-8BAC-F1B47B50B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should the RTO be set?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B143FB-A4B0-8344-A90F-E70E6A6F02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676320" cy="4351338"/>
          </a:xfrm>
        </p:spPr>
        <p:txBody>
          <a:bodyPr/>
          <a:lstStyle/>
          <a:p>
            <a:r>
              <a:rPr lang="en-US" dirty="0"/>
              <a:t>A good RTO must predict the </a:t>
            </a:r>
            <a:r>
              <a:rPr lang="en-US" dirty="0">
                <a:solidFill>
                  <a:srgbClr val="C00000"/>
                </a:solidFill>
              </a:rPr>
              <a:t>round-trip time</a:t>
            </a:r>
            <a:r>
              <a:rPr lang="en-US" dirty="0"/>
              <a:t> (RTT) between the sender and receiver</a:t>
            </a:r>
          </a:p>
          <a:p>
            <a:pPr lvl="1"/>
            <a:r>
              <a:rPr lang="en-US" dirty="0"/>
              <a:t>Intuition: If an ACK hasn’t returned, and our (best estimate of) RTT has elapsed,  the packet was likely dropped.</a:t>
            </a:r>
          </a:p>
          <a:p>
            <a:endParaRPr lang="en-US" dirty="0"/>
          </a:p>
          <a:p>
            <a:r>
              <a:rPr lang="en-US" dirty="0"/>
              <a:t>RTT of a single packet + its ACK can be estimated at the sender through the time difference between a packet and its ACK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BFE16A5-CE2C-AC47-99D2-0E86CF72358F}"/>
              </a:ext>
            </a:extLst>
          </p:cNvPr>
          <p:cNvCxnSpPr/>
          <p:nvPr/>
        </p:nvCxnSpPr>
        <p:spPr>
          <a:xfrm>
            <a:off x="8670235" y="2225872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9A0E5F2-3DAD-6D4A-938C-CF10C0447F42}"/>
              </a:ext>
            </a:extLst>
          </p:cNvPr>
          <p:cNvCxnSpPr/>
          <p:nvPr/>
        </p:nvCxnSpPr>
        <p:spPr>
          <a:xfrm>
            <a:off x="11579087" y="2225872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C38E390-76F8-EC4A-B232-45C539B991EC}"/>
              </a:ext>
            </a:extLst>
          </p:cNvPr>
          <p:cNvCxnSpPr>
            <a:cxnSpLocks/>
          </p:cNvCxnSpPr>
          <p:nvPr/>
        </p:nvCxnSpPr>
        <p:spPr>
          <a:xfrm>
            <a:off x="8842514" y="2464411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A55AD97-F4EE-A444-9F48-247491B4E088}"/>
              </a:ext>
            </a:extLst>
          </p:cNvPr>
          <p:cNvSpPr txBox="1"/>
          <p:nvPr/>
        </p:nvSpPr>
        <p:spPr>
          <a:xfrm>
            <a:off x="8555109" y="1726318"/>
            <a:ext cx="1378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Sender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8CC19A-2E15-3D4D-9CD9-088CAC789C01}"/>
              </a:ext>
            </a:extLst>
          </p:cNvPr>
          <p:cNvSpPr txBox="1"/>
          <p:nvPr/>
        </p:nvSpPr>
        <p:spPr>
          <a:xfrm>
            <a:off x="10312193" y="1690688"/>
            <a:ext cx="1532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Receiver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ABFDB3F-5DAD-E94A-8AD9-4E9690B248C2}"/>
              </a:ext>
            </a:extLst>
          </p:cNvPr>
          <p:cNvCxnSpPr>
            <a:cxnSpLocks/>
          </p:cNvCxnSpPr>
          <p:nvPr/>
        </p:nvCxnSpPr>
        <p:spPr>
          <a:xfrm flipH="1">
            <a:off x="8767376" y="3199761"/>
            <a:ext cx="2604646" cy="1539364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931C114-7173-E144-85C2-5BBCFC03B955}"/>
              </a:ext>
            </a:extLst>
          </p:cNvPr>
          <p:cNvCxnSpPr>
            <a:cxnSpLocks/>
          </p:cNvCxnSpPr>
          <p:nvPr/>
        </p:nvCxnSpPr>
        <p:spPr>
          <a:xfrm>
            <a:off x="8854911" y="4533304"/>
            <a:ext cx="2602145" cy="1161785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312BF03-298B-1F4C-8774-676098B6688B}"/>
              </a:ext>
            </a:extLst>
          </p:cNvPr>
          <p:cNvCxnSpPr>
            <a:cxnSpLocks/>
          </p:cNvCxnSpPr>
          <p:nvPr/>
        </p:nvCxnSpPr>
        <p:spPr>
          <a:xfrm>
            <a:off x="8825379" y="2669926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CB70ADF-998A-E347-A925-0C163A10E4E5}"/>
              </a:ext>
            </a:extLst>
          </p:cNvPr>
          <p:cNvCxnSpPr>
            <a:cxnSpLocks/>
          </p:cNvCxnSpPr>
          <p:nvPr/>
        </p:nvCxnSpPr>
        <p:spPr>
          <a:xfrm>
            <a:off x="8793164" y="2915101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6C66193-2986-F640-B0B9-BA9DC7387CF7}"/>
              </a:ext>
            </a:extLst>
          </p:cNvPr>
          <p:cNvCxnSpPr>
            <a:cxnSpLocks/>
          </p:cNvCxnSpPr>
          <p:nvPr/>
        </p:nvCxnSpPr>
        <p:spPr>
          <a:xfrm>
            <a:off x="8825379" y="3160985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D317603-9822-A34A-A696-25FE43CC187A}"/>
              </a:ext>
            </a:extLst>
          </p:cNvPr>
          <p:cNvCxnSpPr>
            <a:cxnSpLocks/>
          </p:cNvCxnSpPr>
          <p:nvPr/>
        </p:nvCxnSpPr>
        <p:spPr>
          <a:xfrm flipH="1">
            <a:off x="8749154" y="2993940"/>
            <a:ext cx="2604646" cy="1539364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517672E-2577-4F4F-842E-FF4AFBE15461}"/>
              </a:ext>
            </a:extLst>
          </p:cNvPr>
          <p:cNvCxnSpPr>
            <a:cxnSpLocks/>
          </p:cNvCxnSpPr>
          <p:nvPr/>
        </p:nvCxnSpPr>
        <p:spPr>
          <a:xfrm flipH="1">
            <a:off x="8769377" y="3452324"/>
            <a:ext cx="2604646" cy="1539364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2CAF2CC-43FD-3B44-A207-BAE9DC677963}"/>
              </a:ext>
            </a:extLst>
          </p:cNvPr>
          <p:cNvCxnSpPr>
            <a:cxnSpLocks/>
          </p:cNvCxnSpPr>
          <p:nvPr/>
        </p:nvCxnSpPr>
        <p:spPr>
          <a:xfrm flipH="1">
            <a:off x="8789766" y="3737093"/>
            <a:ext cx="2604646" cy="1539364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F63BA54-78E0-BD4A-BFD9-6FB3560AE203}"/>
              </a:ext>
            </a:extLst>
          </p:cNvPr>
          <p:cNvSpPr txBox="1"/>
          <p:nvPr/>
        </p:nvSpPr>
        <p:spPr>
          <a:xfrm>
            <a:off x="9495529" y="2204945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FC97347-25E1-C449-BFEB-E1AFA8EC388E}"/>
              </a:ext>
            </a:extLst>
          </p:cNvPr>
          <p:cNvSpPr txBox="1"/>
          <p:nvPr/>
        </p:nvSpPr>
        <p:spPr>
          <a:xfrm>
            <a:off x="9700593" y="2504981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F5837D2-1F55-D944-A10D-E9FB8D0CD2D1}"/>
              </a:ext>
            </a:extLst>
          </p:cNvPr>
          <p:cNvSpPr txBox="1"/>
          <p:nvPr/>
        </p:nvSpPr>
        <p:spPr>
          <a:xfrm>
            <a:off x="9915028" y="2787949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54DE29C-5ED8-AB4F-B422-229444FEABF7}"/>
              </a:ext>
            </a:extLst>
          </p:cNvPr>
          <p:cNvSpPr txBox="1"/>
          <p:nvPr/>
        </p:nvSpPr>
        <p:spPr>
          <a:xfrm>
            <a:off x="10141626" y="3086111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0B4FECF-F908-2343-ACC1-B4D66824FA50}"/>
              </a:ext>
            </a:extLst>
          </p:cNvPr>
          <p:cNvSpPr txBox="1"/>
          <p:nvPr/>
        </p:nvSpPr>
        <p:spPr>
          <a:xfrm>
            <a:off x="9910512" y="3331995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2FB1FF8-FB6D-F74B-978D-591A0B2DED4A}"/>
              </a:ext>
            </a:extLst>
          </p:cNvPr>
          <p:cNvSpPr txBox="1"/>
          <p:nvPr/>
        </p:nvSpPr>
        <p:spPr>
          <a:xfrm>
            <a:off x="9740002" y="3630157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4474CF-CABB-C64E-9EFE-F743DDD41C5A}"/>
              </a:ext>
            </a:extLst>
          </p:cNvPr>
          <p:cNvSpPr txBox="1"/>
          <p:nvPr/>
        </p:nvSpPr>
        <p:spPr>
          <a:xfrm>
            <a:off x="9548676" y="4007463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6059CB6-8950-544D-9BBB-A9B8C31F5B00}"/>
              </a:ext>
            </a:extLst>
          </p:cNvPr>
          <p:cNvSpPr txBox="1"/>
          <p:nvPr/>
        </p:nvSpPr>
        <p:spPr>
          <a:xfrm>
            <a:off x="9370604" y="4425135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7AF62D0-700A-A94D-864F-8FC37F365EFD}"/>
              </a:ext>
            </a:extLst>
          </p:cNvPr>
          <p:cNvSpPr txBox="1"/>
          <p:nvPr/>
        </p:nvSpPr>
        <p:spPr>
          <a:xfrm>
            <a:off x="10242162" y="4715350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5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499CC66-DA0F-A047-B525-6851EA6CB619}"/>
              </a:ext>
            </a:extLst>
          </p:cNvPr>
          <p:cNvCxnSpPr/>
          <p:nvPr/>
        </p:nvCxnSpPr>
        <p:spPr>
          <a:xfrm>
            <a:off x="8817668" y="2353569"/>
            <a:ext cx="2605705" cy="0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5AE04EC-6DC3-BE48-BD64-BC7BD7E720C5}"/>
              </a:ext>
            </a:extLst>
          </p:cNvPr>
          <p:cNvCxnSpPr>
            <a:cxnSpLocks/>
          </p:cNvCxnSpPr>
          <p:nvPr/>
        </p:nvCxnSpPr>
        <p:spPr>
          <a:xfrm>
            <a:off x="8842514" y="2501219"/>
            <a:ext cx="0" cy="1977250"/>
          </a:xfrm>
          <a:prstGeom prst="straightConnector1">
            <a:avLst/>
          </a:prstGeom>
          <a:ln w="50800">
            <a:solidFill>
              <a:schemeClr val="bg1">
                <a:lumMod val="75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CB309CCC-0D16-534C-9E3B-9A6BB9670966}"/>
              </a:ext>
            </a:extLst>
          </p:cNvPr>
          <p:cNvSpPr txBox="1"/>
          <p:nvPr/>
        </p:nvSpPr>
        <p:spPr>
          <a:xfrm rot="5400000">
            <a:off x="8613356" y="3588826"/>
            <a:ext cx="1002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RTT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1347066-8D95-6F44-8ADC-8A974B9C9103}"/>
              </a:ext>
            </a:extLst>
          </p:cNvPr>
          <p:cNvCxnSpPr>
            <a:cxnSpLocks/>
          </p:cNvCxnSpPr>
          <p:nvPr/>
        </p:nvCxnSpPr>
        <p:spPr>
          <a:xfrm>
            <a:off x="8854911" y="4533304"/>
            <a:ext cx="2602145" cy="1161785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668753A-57EA-7848-8FF0-D4E673C4C58D}"/>
              </a:ext>
            </a:extLst>
          </p:cNvPr>
          <p:cNvSpPr txBox="1"/>
          <p:nvPr/>
        </p:nvSpPr>
        <p:spPr>
          <a:xfrm>
            <a:off x="8688687" y="5695089"/>
            <a:ext cx="1002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RTO</a:t>
            </a:r>
          </a:p>
        </p:txBody>
      </p:sp>
    </p:spTree>
    <p:extLst>
      <p:ext uri="{BB962C8B-B14F-4D97-AF65-F5344CB8AC3E}">
        <p14:creationId xmlns:p14="http://schemas.microsoft.com/office/powerpoint/2010/main" val="1481675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AE6F9-4170-9043-BCDA-D90E4327D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Coping with packet loss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59AC748-C625-DA4B-9CD6-7B06A38877D8}"/>
              </a:ext>
            </a:extLst>
          </p:cNvPr>
          <p:cNvCxnSpPr/>
          <p:nvPr/>
        </p:nvCxnSpPr>
        <p:spPr>
          <a:xfrm>
            <a:off x="7407966" y="2212115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DB948CA-1377-7848-AF07-E10C6A26EEBC}"/>
              </a:ext>
            </a:extLst>
          </p:cNvPr>
          <p:cNvCxnSpPr/>
          <p:nvPr/>
        </p:nvCxnSpPr>
        <p:spPr>
          <a:xfrm>
            <a:off x="10316818" y="2212115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9A6FDC4-6A0A-BE4A-BD53-42CE15F4F9AA}"/>
              </a:ext>
            </a:extLst>
          </p:cNvPr>
          <p:cNvCxnSpPr>
            <a:cxnSpLocks/>
          </p:cNvCxnSpPr>
          <p:nvPr/>
        </p:nvCxnSpPr>
        <p:spPr>
          <a:xfrm>
            <a:off x="7580245" y="2450654"/>
            <a:ext cx="2580859" cy="55446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D6E11A9-E6EF-C948-BB9E-79F0B3ECB155}"/>
              </a:ext>
            </a:extLst>
          </p:cNvPr>
          <p:cNvSpPr txBox="1"/>
          <p:nvPr/>
        </p:nvSpPr>
        <p:spPr>
          <a:xfrm>
            <a:off x="7292840" y="1712561"/>
            <a:ext cx="1378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Sender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ADF855-210C-5445-8237-B961F061D670}"/>
              </a:ext>
            </a:extLst>
          </p:cNvPr>
          <p:cNvSpPr txBox="1"/>
          <p:nvPr/>
        </p:nvSpPr>
        <p:spPr>
          <a:xfrm>
            <a:off x="9718813" y="1690688"/>
            <a:ext cx="1532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Receiver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6603F54-1B1B-1A4C-B8CC-BD615E3908D8}"/>
              </a:ext>
            </a:extLst>
          </p:cNvPr>
          <p:cNvGrpSpPr/>
          <p:nvPr/>
        </p:nvGrpSpPr>
        <p:grpSpPr>
          <a:xfrm>
            <a:off x="8879831" y="2553722"/>
            <a:ext cx="914398" cy="461665"/>
            <a:chOff x="9342783" y="1192696"/>
            <a:chExt cx="2011017" cy="1019419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395B79B4-37CB-D748-87CF-589A9A2E6208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B5A8378-DFA6-4D4E-9DE8-5B00495CB3F4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48398C3-1D26-F048-9739-FFC5A46441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4E10F78-E423-5F48-93FB-9AE51EB90BA9}"/>
              </a:ext>
            </a:extLst>
          </p:cNvPr>
          <p:cNvCxnSpPr>
            <a:cxnSpLocks/>
          </p:cNvCxnSpPr>
          <p:nvPr/>
        </p:nvCxnSpPr>
        <p:spPr>
          <a:xfrm flipH="1">
            <a:off x="7530551" y="3172752"/>
            <a:ext cx="2605705" cy="2724465"/>
          </a:xfrm>
          <a:prstGeom prst="straightConnector1">
            <a:avLst/>
          </a:prstGeom>
          <a:ln w="508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0805D35-511D-3B4F-9178-D3FEFA2343CA}"/>
              </a:ext>
            </a:extLst>
          </p:cNvPr>
          <p:cNvGrpSpPr/>
          <p:nvPr/>
        </p:nvGrpSpPr>
        <p:grpSpPr>
          <a:xfrm>
            <a:off x="8327574" y="5548005"/>
            <a:ext cx="453882" cy="281889"/>
            <a:chOff x="9342783" y="1192696"/>
            <a:chExt cx="2011017" cy="1019419"/>
          </a:xfrm>
        </p:grpSpPr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F020CF66-20C7-6D4D-9061-EE7A07C64D76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C2F3CD0-B80C-E348-B064-F45565EB59EC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752060B-F8E8-594E-9398-C87B4140ED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8FF298AE-E146-1448-966B-288E2FBA1BBC}"/>
              </a:ext>
            </a:extLst>
          </p:cNvPr>
          <p:cNvSpPr txBox="1"/>
          <p:nvPr/>
        </p:nvSpPr>
        <p:spPr>
          <a:xfrm>
            <a:off x="8145588" y="5145439"/>
            <a:ext cx="817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ACK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610F5C6-509A-694E-A4AB-87CA031545C5}"/>
              </a:ext>
            </a:extLst>
          </p:cNvPr>
          <p:cNvCxnSpPr/>
          <p:nvPr/>
        </p:nvCxnSpPr>
        <p:spPr>
          <a:xfrm>
            <a:off x="7577443" y="3949148"/>
            <a:ext cx="2605705" cy="0"/>
          </a:xfrm>
          <a:prstGeom prst="line">
            <a:avLst/>
          </a:prstGeom>
          <a:ln w="50800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21D0731-0D83-314F-9DB2-5417D9717A7E}"/>
              </a:ext>
            </a:extLst>
          </p:cNvPr>
          <p:cNvCxnSpPr/>
          <p:nvPr/>
        </p:nvCxnSpPr>
        <p:spPr>
          <a:xfrm>
            <a:off x="7580245" y="2553722"/>
            <a:ext cx="0" cy="1302661"/>
          </a:xfrm>
          <a:prstGeom prst="straightConnector1">
            <a:avLst/>
          </a:prstGeom>
          <a:ln w="50800">
            <a:solidFill>
              <a:schemeClr val="tx1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9D7A014-03A6-5B48-BB03-72DA29F8A5A2}"/>
              </a:ext>
            </a:extLst>
          </p:cNvPr>
          <p:cNvSpPr txBox="1"/>
          <p:nvPr/>
        </p:nvSpPr>
        <p:spPr>
          <a:xfrm rot="5400000">
            <a:off x="7403465" y="2993919"/>
            <a:ext cx="1002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RTO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440557BC-83EC-8840-B732-C259DCAC82A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6433934" cy="4667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What if ACKs are delayed?</a:t>
            </a:r>
          </a:p>
          <a:p>
            <a:pPr lvl="1"/>
            <a:r>
              <a:rPr lang="en-US" dirty="0"/>
              <a:t>Sender may retransmit the same data</a:t>
            </a:r>
          </a:p>
          <a:p>
            <a:pPr lvl="1"/>
            <a:r>
              <a:rPr lang="en-US" dirty="0"/>
              <a:t>Receiver wouldn’t know that it just received duplicate data from this retransmitted packet</a:t>
            </a:r>
          </a:p>
          <a:p>
            <a:pPr lvl="1"/>
            <a:endParaRPr lang="en-US" dirty="0"/>
          </a:p>
          <a:p>
            <a:r>
              <a:rPr lang="en-US" dirty="0"/>
              <a:t>Add some identification to each packet to help distinguish between adjacent transmissions</a:t>
            </a:r>
          </a:p>
          <a:p>
            <a:pPr lvl="1"/>
            <a:r>
              <a:rPr lang="en-US" dirty="0"/>
              <a:t>This is known as the </a:t>
            </a:r>
            <a:r>
              <a:rPr lang="en-US" dirty="0">
                <a:solidFill>
                  <a:srgbClr val="C00000"/>
                </a:solidFill>
              </a:rPr>
              <a:t>sequence number</a:t>
            </a:r>
          </a:p>
          <a:p>
            <a:pPr lvl="1"/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01CD7CF-43FA-FA45-ACAE-F3EAF6869283}"/>
              </a:ext>
            </a:extLst>
          </p:cNvPr>
          <p:cNvCxnSpPr>
            <a:cxnSpLocks/>
          </p:cNvCxnSpPr>
          <p:nvPr/>
        </p:nvCxnSpPr>
        <p:spPr>
          <a:xfrm>
            <a:off x="7543799" y="4106514"/>
            <a:ext cx="2592457" cy="674208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xplosion 1 1">
            <a:extLst>
              <a:ext uri="{FF2B5EF4-FFF2-40B4-BE49-F238E27FC236}">
                <a16:creationId xmlns:a16="http://schemas.microsoft.com/office/drawing/2014/main" id="{208B339B-8681-494F-8DAE-BC152726EC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65199" y="4553565"/>
            <a:ext cx="503238" cy="536575"/>
          </a:xfrm>
          <a:prstGeom prst="irregularSeal1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695DB8C-2785-2842-B679-10BB48801FD9}"/>
              </a:ext>
            </a:extLst>
          </p:cNvPr>
          <p:cNvSpPr txBox="1"/>
          <p:nvPr/>
        </p:nvSpPr>
        <p:spPr>
          <a:xfrm>
            <a:off x="10450489" y="3828484"/>
            <a:ext cx="171946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Duplicate</a:t>
            </a:r>
          </a:p>
          <a:p>
            <a:pPr algn="l"/>
            <a:r>
              <a:rPr lang="en-US" sz="2400" dirty="0">
                <a:latin typeface="Helvetica" pitchFamily="2" charset="0"/>
              </a:rPr>
              <a:t>packet received!</a:t>
            </a:r>
          </a:p>
          <a:p>
            <a:pPr algn="l"/>
            <a:r>
              <a:rPr lang="en-US" sz="2400" dirty="0">
                <a:latin typeface="Helvetica" pitchFamily="2" charset="0"/>
              </a:rPr>
              <a:t>(Receiver doesn’t know…)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6A09371-A3AB-D747-9968-EE771EC79DAE}"/>
              </a:ext>
            </a:extLst>
          </p:cNvPr>
          <p:cNvGrpSpPr/>
          <p:nvPr/>
        </p:nvGrpSpPr>
        <p:grpSpPr>
          <a:xfrm>
            <a:off x="8867364" y="3959414"/>
            <a:ext cx="914398" cy="461665"/>
            <a:chOff x="9342783" y="1192696"/>
            <a:chExt cx="2011017" cy="1019419"/>
          </a:xfrm>
        </p:grpSpPr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B05266B2-578D-5742-A0F4-D8E4A4C11216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83D6DD6-B936-FE47-ACE4-E86816037B61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BF789058-A5E0-EC4A-A19B-AA6C66D8F2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2953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50800">
          <a:solidFill>
            <a:schemeClr val="tx1"/>
          </a:solidFill>
          <a:prstDash val="sysDot"/>
          <a:tailEnd type="triangle" w="lg" len="lg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508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2400" dirty="0" smtClean="0">
            <a:latin typeface="Helvetica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4976</TotalTime>
  <Words>1066</Words>
  <Application>Microsoft Macintosh PowerPoint</Application>
  <PresentationFormat>Widescreen</PresentationFormat>
  <Paragraphs>225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Helvetica</vt:lpstr>
      <vt:lpstr>Times New Roman</vt:lpstr>
      <vt:lpstr>Office Theme</vt:lpstr>
      <vt:lpstr>PowerPoint Presentation</vt:lpstr>
      <vt:lpstr>How do apps get perf guarantees?</vt:lpstr>
      <vt:lpstr>Reliable data delivery</vt:lpstr>
      <vt:lpstr>Packet loss</vt:lpstr>
      <vt:lpstr>Coping with packet loss: (1) ACK</vt:lpstr>
      <vt:lpstr>Coping with packet corruption: (1) ACK</vt:lpstr>
      <vt:lpstr>Coping with packet loss: (2) RTO</vt:lpstr>
      <vt:lpstr>How should the RTO be set?</vt:lpstr>
      <vt:lpstr>Coping with packet loss</vt:lpstr>
      <vt:lpstr>Coping with packet loss: (3) Seq nums</vt:lpstr>
      <vt:lpstr>Coping with packet loss: (3) Seq nums</vt:lpstr>
      <vt:lpstr>Stop-and-Wait Reliability</vt:lpstr>
      <vt:lpstr>Idea: Keep many packets in flight</vt:lpstr>
      <vt:lpstr>Pipelined Reliability</vt:lpstr>
      <vt:lpstr>Q1: Which packets were dropped?</vt:lpstr>
      <vt:lpstr>Receiver strategies upon packet loss</vt:lpstr>
      <vt:lpstr>TCP: Cumulative &amp; Selective ACKs</vt:lpstr>
      <vt:lpstr>Receiver side: App + TCP socket buffer</vt:lpstr>
      <vt:lpstr>Q2: What window size to use?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552: Computer Networks</dc:title>
  <dc:creator>Srinivas NG</dc:creator>
  <cp:lastModifiedBy>Srinivas Narayana Ganapathy</cp:lastModifiedBy>
  <cp:revision>2183</cp:revision>
  <dcterms:created xsi:type="dcterms:W3CDTF">2018-09-05T17:47:04Z</dcterms:created>
  <dcterms:modified xsi:type="dcterms:W3CDTF">2020-10-07T20:38:10Z</dcterms:modified>
</cp:coreProperties>
</file>