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4" r:id="rId2"/>
    <p:sldId id="440" r:id="rId3"/>
    <p:sldId id="410" r:id="rId4"/>
    <p:sldId id="420" r:id="rId5"/>
    <p:sldId id="418" r:id="rId6"/>
    <p:sldId id="421" r:id="rId7"/>
    <p:sldId id="603" r:id="rId8"/>
    <p:sldId id="423" r:id="rId9"/>
    <p:sldId id="444" r:id="rId10"/>
    <p:sldId id="445" r:id="rId11"/>
    <p:sldId id="449" r:id="rId12"/>
    <p:sldId id="447" r:id="rId13"/>
    <p:sldId id="4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/>
    <p:restoredTop sz="94626"/>
  </p:normalViewPr>
  <p:slideViewPr>
    <p:cSldViewPr snapToGrid="0" snapToObjects="1">
      <p:cViewPr varScale="1">
        <p:scale>
          <a:sx n="135" d="100"/>
          <a:sy n="13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Transport: Ordered Delivery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Flow-control-related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20C6A07-1BAA-4841-B7E4-D0F737435FA2}"/>
              </a:ext>
            </a:extLst>
          </p:cNvPr>
          <p:cNvSpPr/>
          <p:nvPr/>
        </p:nvSpPr>
        <p:spPr>
          <a:xfrm>
            <a:off x="7026442" y="3658326"/>
            <a:ext cx="1703671" cy="616017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DCED34-8BE5-1F4A-BE96-85210EA7388B}"/>
              </a:ext>
            </a:extLst>
          </p:cNvPr>
          <p:cNvSpPr/>
          <p:nvPr/>
        </p:nvSpPr>
        <p:spPr>
          <a:xfrm>
            <a:off x="4392328" y="3007699"/>
            <a:ext cx="3223497" cy="421301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4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DC2-B61E-9F4E-99F1-4E5B7E15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&amp; reassembly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935C-AB05-A144-9359-C28CD61A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when TCP packets arrive in order, they typically arrive </a:t>
            </a:r>
            <a:r>
              <a:rPr lang="en-US" dirty="0">
                <a:solidFill>
                  <a:srgbClr val="C00000"/>
                </a:solidFill>
              </a:rPr>
              <a:t>in a burst</a:t>
            </a:r>
          </a:p>
          <a:p>
            <a:endParaRPr lang="en-US" dirty="0"/>
          </a:p>
          <a:p>
            <a:r>
              <a:rPr lang="en-US" dirty="0"/>
              <a:t>Reason: window-based transmission at the sender</a:t>
            </a:r>
          </a:p>
          <a:p>
            <a:pPr lvl="1"/>
            <a:r>
              <a:rPr lang="en-US" dirty="0"/>
              <a:t>Simple sender implementation: if more </a:t>
            </a:r>
            <a:r>
              <a:rPr lang="en-US" dirty="0" err="1"/>
              <a:t>unACKed</a:t>
            </a:r>
            <a:r>
              <a:rPr lang="en-US" dirty="0"/>
              <a:t> data can be held in flight, just send data up to the window size.</a:t>
            </a:r>
          </a:p>
          <a:p>
            <a:pPr lvl="1"/>
            <a:endParaRPr lang="en-US" dirty="0"/>
          </a:p>
          <a:p>
            <a:r>
              <a:rPr lang="en-US" dirty="0"/>
              <a:t>However, receiver app won’t read the burst in one shot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Need to size the buffer according to the maximum burst size</a:t>
            </a:r>
          </a:p>
          <a:p>
            <a:pPr lvl="1"/>
            <a:r>
              <a:rPr lang="en-US" dirty="0"/>
              <a:t>Q: what’s the sender’s maximum burst size?  i.e., maximum window?</a:t>
            </a:r>
          </a:p>
        </p:txBody>
      </p:sp>
    </p:spTree>
    <p:extLst>
      <p:ext uri="{BB962C8B-B14F-4D97-AF65-F5344CB8AC3E}">
        <p14:creationId xmlns:p14="http://schemas.microsoft.com/office/powerpoint/2010/main" val="191781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3BE9-DCC9-9743-A64A-8BA8AEFB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&amp; reassembly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466B-95F3-054F-80D8-7BD7F219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0100" cy="4943476"/>
          </a:xfrm>
        </p:spPr>
        <p:txBody>
          <a:bodyPr>
            <a:normAutofit/>
          </a:bodyPr>
          <a:lstStyle/>
          <a:p>
            <a:r>
              <a:rPr lang="en-US" dirty="0"/>
              <a:t>What if packets travel from sender to receiver over </a:t>
            </a:r>
            <a:r>
              <a:rPr lang="en-US" dirty="0">
                <a:solidFill>
                  <a:srgbClr val="C00000"/>
                </a:solidFill>
              </a:rPr>
              <a:t>multiple paths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Imagine a situation where one path is much faster than another</a:t>
            </a:r>
          </a:p>
          <a:p>
            <a:endParaRPr lang="en-US" dirty="0"/>
          </a:p>
          <a:p>
            <a:r>
              <a:rPr lang="en-US" dirty="0"/>
              <a:t>First (faster) path sends packets: 1, 3, 5, …</a:t>
            </a:r>
          </a:p>
          <a:p>
            <a:r>
              <a:rPr lang="en-US" dirty="0"/>
              <a:t>Second (slower) path sends packets: 2, 4, 6, …</a:t>
            </a:r>
          </a:p>
          <a:p>
            <a:endParaRPr lang="en-US" dirty="0"/>
          </a:p>
          <a:p>
            <a:r>
              <a:rPr lang="en-US" dirty="0"/>
              <a:t>Reassembly will require dropping the connection’s throughput to match the slower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37A1-D7E4-4C4A-81BF-28B301C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&amp; reassembly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C72B-7DEE-5E4C-9652-1FEED0D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Reordering and reassembly are </a:t>
            </a:r>
            <a:r>
              <a:rPr lang="en-US" dirty="0">
                <a:solidFill>
                  <a:srgbClr val="C00000"/>
                </a:solidFill>
              </a:rPr>
              <a:t>bad </a:t>
            </a:r>
            <a:r>
              <a:rPr lang="en-US" dirty="0"/>
              <a:t>for application throughput</a:t>
            </a:r>
          </a:p>
          <a:p>
            <a:endParaRPr lang="en-US" dirty="0"/>
          </a:p>
          <a:p>
            <a:r>
              <a:rPr lang="en-US" dirty="0"/>
              <a:t>Most network-level load balancing mechanisms </a:t>
            </a:r>
            <a:r>
              <a:rPr lang="en-US">
                <a:solidFill>
                  <a:srgbClr val="C00000"/>
                </a:solidFill>
              </a:rPr>
              <a:t>avoid per-packet-granularity </a:t>
            </a:r>
            <a:r>
              <a:rPr lang="en-US" dirty="0">
                <a:solidFill>
                  <a:srgbClr val="C00000"/>
                </a:solidFill>
              </a:rPr>
              <a:t>multi-path forwarding</a:t>
            </a:r>
          </a:p>
          <a:p>
            <a:pPr lvl="1"/>
            <a:r>
              <a:rPr lang="en-US" dirty="0"/>
              <a:t>Balance load at </a:t>
            </a:r>
            <a:r>
              <a:rPr lang="en-US" dirty="0">
                <a:solidFill>
                  <a:srgbClr val="C00000"/>
                </a:solidFill>
              </a:rPr>
              <a:t>per-flow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per-</a:t>
            </a:r>
            <a:r>
              <a:rPr lang="en-US" dirty="0" err="1">
                <a:solidFill>
                  <a:srgbClr val="C00000"/>
                </a:solidFill>
              </a:rPr>
              <a:t>flowlet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(burst) granularity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Multi-path TCP variants exist, but all need to solve the </a:t>
            </a:r>
            <a:r>
              <a:rPr lang="en-US" dirty="0">
                <a:solidFill>
                  <a:srgbClr val="C00000"/>
                </a:solidFill>
              </a:rPr>
              <a:t>path scheduling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Schedule outgoing packet transmissions and adjust windows</a:t>
            </a:r>
          </a:p>
          <a:p>
            <a:pPr lvl="1"/>
            <a:r>
              <a:rPr lang="en-US" dirty="0"/>
              <a:t>… so that the packets arrive at the receiver (roughly)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Reordered pkt reception at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796556"/>
          </a:xfrm>
        </p:spPr>
        <p:txBody>
          <a:bodyPr/>
          <a:lstStyle/>
          <a:p>
            <a:r>
              <a:rPr lang="en-US" dirty="0"/>
              <a:t>Reordering across packets can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</a:t>
            </a:r>
            <a:r>
              <a:rPr lang="en-US" dirty="0"/>
              <a:t>that sender pushed those bytes</a:t>
            </a:r>
          </a:p>
          <a:p>
            <a:endParaRPr lang="en-US" dirty="0"/>
          </a:p>
          <a:p>
            <a:r>
              <a:rPr lang="en-US" dirty="0"/>
              <a:t>Receiver stack won’t present a byte received </a:t>
            </a:r>
            <a:r>
              <a:rPr lang="en-US" i="1" dirty="0"/>
              <a:t>out of order</a:t>
            </a:r>
            <a:r>
              <a:rPr lang="en-US" dirty="0"/>
              <a:t> to the application. Why?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&amp; retransmitted pkts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/>
          </a:bodyPr>
          <a:lstStyle/>
          <a:p>
            <a:r>
              <a:rPr lang="en-US" dirty="0"/>
              <a:t>Let’s suppose receiver gets packets 1, 2, and 4, but not 3 (dropped) </a:t>
            </a:r>
          </a:p>
          <a:p>
            <a:pPr lvl="1"/>
            <a:r>
              <a:rPr lang="en-US" dirty="0"/>
              <a:t>3 will be retransmitted, say, after an RTO</a:t>
            </a:r>
          </a:p>
          <a:p>
            <a:endParaRPr lang="en-US" dirty="0"/>
          </a:p>
          <a:p>
            <a:r>
              <a:rPr lang="en-US" dirty="0"/>
              <a:t>Receiver can’t present 4 to the app</a:t>
            </a:r>
          </a:p>
          <a:p>
            <a:pPr lvl="1"/>
            <a:r>
              <a:rPr lang="en-US" dirty="0"/>
              <a:t>… even though 4 has been successfully received </a:t>
            </a:r>
          </a:p>
          <a:p>
            <a:pPr lvl="1"/>
            <a:r>
              <a:rPr lang="en-US" dirty="0"/>
              <a:t>… even though 3 won’t be available for a while (i.e., until the RTO elapses)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Reassembly</a:t>
            </a:r>
            <a:r>
              <a:rPr lang="en-US" dirty="0"/>
              <a:t> at the receiver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side: App + TCP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46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app with a TCP socket reads from the TCP receiver socket buffer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TCP receiver software only releases data to app only if the data is </a:t>
            </a:r>
            <a:r>
              <a:rPr lang="en-US" dirty="0">
                <a:solidFill>
                  <a:srgbClr val="C00000"/>
                </a:solidFill>
              </a:rPr>
              <a:t>in order relative to all other data already read by the application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Out of order data stays in the TCP receiver socket buffer.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EE055-744D-9D43-BAEB-D99143CA652F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1758F573-E68B-A84B-A136-216A80A72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886F1A53-7AED-D44D-83B5-C40FEE81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F3086DB7-C245-C547-93F0-BA4B673D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B5F3CCE2-05AB-8F4C-8E8E-E2A62F9CB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9" name="Rectangle 44">
                <a:extLst>
                  <a:ext uri="{FF2B5EF4-FFF2-40B4-BE49-F238E27FC236}">
                    <a16:creationId xmlns:a16="http://schemas.microsoft.com/office/drawing/2014/main" id="{9DB296F3-C5FE-4C4E-AE7D-3E19B5A6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" name="Text Box 46">
                <a:extLst>
                  <a:ext uri="{FF2B5EF4-FFF2-40B4-BE49-F238E27FC236}">
                    <a16:creationId xmlns:a16="http://schemas.microsoft.com/office/drawing/2014/main" id="{35150531-3552-7348-8185-9AED8DC8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2707E3CA-9C5F-6146-906D-AB57DC18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6E499CE8-DE7E-9A4B-8240-CFB2B2FCA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7CA9465A-7008-514B-8F16-7326E66AC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7DA925BF-D65C-3A45-BCC0-F8C55192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CBE0BCB5-7531-9D42-9372-2C6842CE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EAA811A9-AC8A-1D41-AF48-758763B4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32" name="Text Box 103">
              <a:extLst>
                <a:ext uri="{FF2B5EF4-FFF2-40B4-BE49-F238E27FC236}">
                  <a16:creationId xmlns:a16="http://schemas.microsoft.com/office/drawing/2014/main" id="{703FFB93-6E5C-B14B-85EC-CD808E11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38" name="Text Box 116">
              <a:extLst>
                <a:ext uri="{FF2B5EF4-FFF2-40B4-BE49-F238E27FC236}">
                  <a16:creationId xmlns:a16="http://schemas.microsoft.com/office/drawing/2014/main" id="{9B7D2294-7986-0A44-88E0-27E0DE5E3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40" name="Group 124">
              <a:extLst>
                <a:ext uri="{FF2B5EF4-FFF2-40B4-BE49-F238E27FC236}">
                  <a16:creationId xmlns:a16="http://schemas.microsoft.com/office/drawing/2014/main" id="{3FBB3F12-F705-8743-A0D3-E515DB7019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41" name="Picture 125" descr="desktop_computer_stylized_medium">
                <a:extLst>
                  <a:ext uri="{FF2B5EF4-FFF2-40B4-BE49-F238E27FC236}">
                    <a16:creationId xmlns:a16="http://schemas.microsoft.com/office/drawing/2014/main" id="{BAF3362E-58BD-B64C-971C-DDDE05DFD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D2A874E4-E03E-AE48-874B-FE1C36EC45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453EE9-8681-204A-BAD9-1EE0F0B64B6B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4907B3-1A01-A149-A82F-1B893859F02E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47727C-D029-3040-BC43-C235CE7D88F5}"/>
              </a:ext>
            </a:extLst>
          </p:cNvPr>
          <p:cNvSpPr txBox="1"/>
          <p:nvPr/>
        </p:nvSpPr>
        <p:spPr>
          <a:xfrm>
            <a:off x="4537563" y="6373495"/>
            <a:ext cx="330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Image credit: Kurose and Ross</a:t>
            </a:r>
          </a:p>
        </p:txBody>
      </p:sp>
    </p:spTree>
    <p:extLst>
      <p:ext uri="{BB962C8B-B14F-4D97-AF65-F5344CB8AC3E}">
        <p14:creationId xmlns:p14="http://schemas.microsoft.com/office/powerpoint/2010/main" val="11905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&amp; reassembly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dropped</a:t>
            </a:r>
          </a:p>
          <a:p>
            <a:pPr lvl="1"/>
            <a:endParaRPr lang="en-US" dirty="0"/>
          </a:p>
          <a:p>
            <a:r>
              <a:rPr lang="en-US" dirty="0"/>
              <a:t>It doesn’t matter that the packets successfully arrive at the receiver NIC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responsiveness &amp; throughput may suffer </a:t>
            </a:r>
            <a:r>
              <a:rPr lang="en-US" dirty="0"/>
              <a:t>if there is too much packet reordering in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&amp; reassembly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 </a:t>
            </a:r>
            <a:r>
              <a:rPr lang="en-US" dirty="0"/>
              <a:t>or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Buffer exhaustion can occur even if all data is received in order</a:t>
            </a:r>
          </a:p>
          <a:p>
            <a:pPr lvl="1"/>
            <a:r>
              <a:rPr lang="en-US" dirty="0"/>
              <a:t>The app may not be reading fast enough</a:t>
            </a:r>
          </a:p>
          <a:p>
            <a:pPr lvl="1"/>
            <a:r>
              <a:rPr lang="en-US" dirty="0"/>
              <a:t>The socket buffer may not be large enough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2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697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PowerPoint Presentation</vt:lpstr>
      <vt:lpstr>How do apps get perf guarantees?</vt:lpstr>
      <vt:lpstr>Ordered data delivery</vt:lpstr>
      <vt:lpstr>Reordered pkt reception at receiver</vt:lpstr>
      <vt:lpstr>Lost &amp; retransmitted pkts</vt:lpstr>
      <vt:lpstr>Buffering and Reassembly at the receiver</vt:lpstr>
      <vt:lpstr>Receiver side: App + TCP socket buffer</vt:lpstr>
      <vt:lpstr>Implications of buffering &amp; reassembly #1</vt:lpstr>
      <vt:lpstr>Implications of buffering &amp; reassembly #2</vt:lpstr>
      <vt:lpstr>Flow-control-related TCP headers</vt:lpstr>
      <vt:lpstr>Implications of buffering &amp; reassembly #3</vt:lpstr>
      <vt:lpstr>Implications of buffering &amp; reassembly #4</vt:lpstr>
      <vt:lpstr>Implications of buffering &amp; reassembly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2162</cp:revision>
  <dcterms:created xsi:type="dcterms:W3CDTF">2018-09-05T17:47:04Z</dcterms:created>
  <dcterms:modified xsi:type="dcterms:W3CDTF">2020-10-08T01:58:23Z</dcterms:modified>
</cp:coreProperties>
</file>