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384" r:id="rId2"/>
    <p:sldId id="428" r:id="rId3"/>
    <p:sldId id="437" r:id="rId4"/>
    <p:sldId id="818" r:id="rId5"/>
    <p:sldId id="817" r:id="rId6"/>
    <p:sldId id="438" r:id="rId7"/>
    <p:sldId id="385" r:id="rId8"/>
    <p:sldId id="386" r:id="rId9"/>
    <p:sldId id="439" r:id="rId10"/>
    <p:sldId id="389" r:id="rId11"/>
    <p:sldId id="413" r:id="rId12"/>
    <p:sldId id="391" r:id="rId13"/>
    <p:sldId id="392" r:id="rId14"/>
    <p:sldId id="393" r:id="rId15"/>
    <p:sldId id="394" r:id="rId16"/>
    <p:sldId id="396" r:id="rId17"/>
    <p:sldId id="395" r:id="rId18"/>
    <p:sldId id="3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28"/>
    <p:restoredTop sz="94614"/>
  </p:normalViewPr>
  <p:slideViewPr>
    <p:cSldViewPr snapToGrid="0" snapToObjects="1">
      <p:cViewPr varScale="1">
        <p:scale>
          <a:sx n="133" d="100"/>
          <a:sy n="133" d="100"/>
        </p:scale>
        <p:origin x="2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9B43293-6FB6-0946-BF36-C5CF387CAE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8FEE17-6D19-FF48-8907-B245E8B0EB19}" type="slidenum">
              <a:rPr lang="en-US" altLang="en-US" sz="1300" smtClean="0"/>
              <a:pPr/>
              <a:t>5</a:t>
            </a:fld>
            <a:endParaRPr lang="en-US" altLang="en-US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6E61002-043B-E74C-BF55-402D30CB4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EFE9A0B-9251-D24C-AA68-C6311A730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0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10/15/20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Srinivas Narayana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2020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633526"/>
            <a:ext cx="11285035" cy="1843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Resource Allocation in the </a:t>
            </a:r>
          </a:p>
          <a:p>
            <a:pPr algn="ctr"/>
            <a:r>
              <a:rPr lang="en-US" dirty="0"/>
              <a:t>Network Core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can be monopolized by bad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63748" cy="4806403"/>
          </a:xfrm>
        </p:spPr>
        <p:txBody>
          <a:bodyPr>
            <a:normAutofit/>
          </a:bodyPr>
          <a:lstStyle/>
          <a:p>
            <a:r>
              <a:rPr lang="en-US" dirty="0"/>
              <a:t>ACK clocking </a:t>
            </a:r>
            <a:r>
              <a:rPr lang="en-US" dirty="0">
                <a:solidFill>
                  <a:srgbClr val="C00000"/>
                </a:solidFill>
              </a:rPr>
              <a:t>synchronizes</a:t>
            </a:r>
            <a:r>
              <a:rPr lang="en-US" dirty="0"/>
              <a:t> senders to when resource is available</a:t>
            </a:r>
          </a:p>
          <a:p>
            <a:pPr lvl="1"/>
            <a:r>
              <a:rPr lang="en-US" dirty="0"/>
              <a:t>Conversely, packet losses desynchronize the sender</a:t>
            </a:r>
          </a:p>
          <a:p>
            <a:endParaRPr lang="en-US" dirty="0"/>
          </a:p>
          <a:p>
            <a:r>
              <a:rPr lang="en-US" dirty="0"/>
              <a:t>Contending packet arrivals may not be random enough</a:t>
            </a:r>
          </a:p>
          <a:p>
            <a:pPr lvl="1"/>
            <a:r>
              <a:rPr lang="is-IS" dirty="0"/>
              <a:t>e.g., Blue flow can’t capture buffer space for </a:t>
            </a:r>
            <a:r>
              <a:rPr lang="is-IS" i="1" dirty="0"/>
              <a:t>a</a:t>
            </a:r>
            <a:r>
              <a:rPr lang="is-IS" dirty="0"/>
              <a:t> </a:t>
            </a:r>
            <a:r>
              <a:rPr lang="is-IS" i="1" dirty="0"/>
              <a:t>few </a:t>
            </a:r>
            <a:r>
              <a:rPr lang="is-IS" dirty="0"/>
              <a:t>round-trips</a:t>
            </a:r>
          </a:p>
          <a:p>
            <a:pPr lvl="1"/>
            <a:endParaRPr lang="is-IS" dirty="0"/>
          </a:p>
          <a:p>
            <a:r>
              <a:rPr lang="is-IS" dirty="0"/>
              <a:t>Can observe this effect when many TCP flows compete</a:t>
            </a:r>
          </a:p>
          <a:p>
            <a:pPr lvl="1"/>
            <a:r>
              <a:rPr lang="is-IS" dirty="0"/>
              <a:t>Some TCP flows can never get off the ground</a:t>
            </a:r>
          </a:p>
          <a:p>
            <a:pPr marL="457200" lvl="1" indent="0">
              <a:buNone/>
            </a:pPr>
            <a:endParaRPr lang="is-IS" dirty="0"/>
          </a:p>
          <a:p>
            <a:r>
              <a:rPr lang="en-US" dirty="0"/>
              <a:t>A FIFO tail-drop queue incentivizes</a:t>
            </a:r>
            <a:r>
              <a:rPr lang="en-US" i="1" dirty="0"/>
              <a:t> </a:t>
            </a:r>
            <a:r>
              <a:rPr lang="en-US" dirty="0"/>
              <a:t>sources to misbehave!</a:t>
            </a:r>
          </a:p>
        </p:txBody>
      </p:sp>
    </p:spTree>
    <p:extLst>
      <p:ext uri="{BB962C8B-B14F-4D97-AF65-F5344CB8AC3E}">
        <p14:creationId xmlns:p14="http://schemas.microsoft.com/office/powerpoint/2010/main" val="67612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177D-142D-9A4A-83C1-F5C30696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scheduling disciplines @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5DD5-8446-1A40-8C04-9FB920261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1779"/>
          </a:xfrm>
        </p:spPr>
        <p:txBody>
          <a:bodyPr>
            <a:normAutofit/>
          </a:bodyPr>
          <a:lstStyle/>
          <a:p>
            <a:r>
              <a:rPr lang="en-US" dirty="0"/>
              <a:t>Significantly influences how packets are treated regardless of the endpoint’s transmissions</a:t>
            </a:r>
          </a:p>
          <a:p>
            <a:pPr lvl="1"/>
            <a:r>
              <a:rPr lang="en-US" dirty="0"/>
              <a:t>Implementations of </a:t>
            </a:r>
            <a:r>
              <a:rPr lang="en-US" dirty="0">
                <a:solidFill>
                  <a:srgbClr val="C00000"/>
                </a:solidFill>
              </a:rPr>
              <a:t>Quality of Service (QoS)</a:t>
            </a:r>
            <a:r>
              <a:rPr lang="en-US" dirty="0"/>
              <a:t> within large networks</a:t>
            </a:r>
          </a:p>
          <a:p>
            <a:pPr lvl="1"/>
            <a:r>
              <a:rPr lang="en-US" dirty="0"/>
              <a:t>Implications for </a:t>
            </a:r>
            <a:r>
              <a:rPr lang="en-US" dirty="0">
                <a:solidFill>
                  <a:srgbClr val="C00000"/>
                </a:solidFill>
              </a:rPr>
              <a:t>net neutrality </a:t>
            </a:r>
            <a:r>
              <a:rPr lang="en-US" dirty="0"/>
              <a:t>debates</a:t>
            </a:r>
          </a:p>
          <a:p>
            <a:endParaRPr lang="en-US" dirty="0"/>
          </a:p>
          <a:p>
            <a:r>
              <a:rPr lang="en-US" dirty="0"/>
              <a:t>Intellectually interesting and influential (“top 10”) question</a:t>
            </a:r>
          </a:p>
          <a:p>
            <a:pPr lvl="1"/>
            <a:r>
              <a:rPr lang="en-US" dirty="0"/>
              <a:t>Classic WFQ paper has </a:t>
            </a:r>
            <a:r>
              <a:rPr lang="en-US" dirty="0">
                <a:solidFill>
                  <a:srgbClr val="C00000"/>
                </a:solidFill>
              </a:rPr>
              <a:t>~ 1500 </a:t>
            </a:r>
            <a:r>
              <a:rPr lang="en-US" dirty="0"/>
              <a:t>citations</a:t>
            </a:r>
          </a:p>
          <a:p>
            <a:pPr lvl="1"/>
            <a:r>
              <a:rPr lang="en-US" dirty="0"/>
              <a:t>Important connections to sched literature (e.g., job scheduling)</a:t>
            </a:r>
          </a:p>
          <a:p>
            <a:endParaRPr lang="en-US" dirty="0"/>
          </a:p>
          <a:p>
            <a:r>
              <a:rPr lang="en-US" dirty="0"/>
              <a:t>Scheduling algorithms influence many daily life decisions!</a:t>
            </a:r>
          </a:p>
        </p:txBody>
      </p:sp>
    </p:spTree>
    <p:extLst>
      <p:ext uri="{BB962C8B-B14F-4D97-AF65-F5344CB8AC3E}">
        <p14:creationId xmlns:p14="http://schemas.microsoft.com/office/powerpoint/2010/main" val="346014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 Resource Allocation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Allocate </a:t>
            </a:r>
            <a:r>
              <a:rPr lang="en-US" sz="2600" i="1" dirty="0"/>
              <a:t>how? </a:t>
            </a:r>
            <a:r>
              <a:rPr lang="en-US" sz="2600" dirty="0"/>
              <a:t>among </a:t>
            </a:r>
            <a:r>
              <a:rPr lang="en-US" sz="2600" i="1" dirty="0"/>
              <a:t>who</a:t>
            </a:r>
            <a:r>
              <a:rPr lang="en-US" sz="2600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94832-722B-654F-A8AA-21A7999A432B}"/>
              </a:ext>
            </a:extLst>
          </p:cNvPr>
          <p:cNvSpPr txBox="1"/>
          <p:nvPr/>
        </p:nvSpPr>
        <p:spPr>
          <a:xfrm>
            <a:off x="2527737" y="6205264"/>
            <a:ext cx="750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Following slides adapted heavily from Dr. Jennifer Rexford</a:t>
            </a:r>
          </a:p>
        </p:txBody>
      </p:sp>
    </p:spTree>
    <p:extLst>
      <p:ext uri="{BB962C8B-B14F-4D97-AF65-F5344CB8AC3E}">
        <p14:creationId xmlns:p14="http://schemas.microsoft.com/office/powerpoint/2010/main" val="335250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Fair and efficient use of a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16265" cy="5349875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Suppose </a:t>
            </a:r>
            <a:r>
              <a:rPr lang="en-US" altLang="en-US" i="1" dirty="0">
                <a:ea typeface="ＭＳ Ｐゴシック" charset="-128"/>
              </a:rPr>
              <a:t>n</a:t>
            </a:r>
            <a:r>
              <a:rPr lang="en-US" altLang="en-US" dirty="0">
                <a:ea typeface="ＭＳ Ｐゴシック" charset="-128"/>
              </a:rPr>
              <a:t> users share a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single resource</a:t>
            </a:r>
          </a:p>
          <a:p>
            <a:pPr lvl="1"/>
            <a:r>
              <a:rPr lang="en-US" altLang="en-US" dirty="0"/>
              <a:t>Like the bandwidth on a single link </a:t>
            </a:r>
          </a:p>
          <a:p>
            <a:pPr lvl="1"/>
            <a:r>
              <a:rPr lang="en-US" altLang="en-US" dirty="0"/>
              <a:t>E.g., 3 users sharing a 30 </a:t>
            </a:r>
            <a:r>
              <a:rPr lang="en-US" altLang="en-US" dirty="0" err="1"/>
              <a:t>Gbit</a:t>
            </a:r>
            <a:r>
              <a:rPr lang="en-US" altLang="en-US" dirty="0"/>
              <a:t>/s link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What is a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fair</a:t>
            </a:r>
            <a:r>
              <a:rPr lang="en-US" altLang="en-US" dirty="0">
                <a:ea typeface="ＭＳ Ｐゴシック" charset="-128"/>
              </a:rPr>
              <a:t> allocation of bandwidth?</a:t>
            </a:r>
          </a:p>
          <a:p>
            <a:pPr lvl="1"/>
            <a:r>
              <a:rPr lang="en-US" altLang="en-US" dirty="0"/>
              <a:t>Suppose user demand is “elastic” (i.e., unlimited)</a:t>
            </a:r>
          </a:p>
          <a:p>
            <a:pPr lvl="1"/>
            <a:r>
              <a:rPr lang="en-US" altLang="en-US" dirty="0"/>
              <a:t>Allocate each a </a:t>
            </a:r>
            <a:r>
              <a:rPr lang="en-US" altLang="en-US" i="1" dirty="0"/>
              <a:t>1/n</a:t>
            </a:r>
            <a:r>
              <a:rPr lang="en-US" altLang="en-US" dirty="0"/>
              <a:t> share (e.g., 10 </a:t>
            </a:r>
            <a:r>
              <a:rPr lang="en-US" altLang="en-US" dirty="0" err="1"/>
              <a:t>Gbit</a:t>
            </a:r>
            <a:r>
              <a:rPr lang="en-US" altLang="en-US" dirty="0"/>
              <a:t>/s each)</a:t>
            </a:r>
          </a:p>
          <a:p>
            <a:endParaRPr lang="en-US" altLang="en-US" dirty="0">
              <a:ea typeface="ＭＳ Ｐゴシック" charset="-128"/>
            </a:endParaRPr>
          </a:p>
          <a:p>
            <a:r>
              <a:rPr lang="en-US" altLang="en-US" dirty="0">
                <a:ea typeface="ＭＳ Ｐゴシック" charset="-128"/>
              </a:rPr>
              <a:t>But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fairness is not enough</a:t>
            </a:r>
          </a:p>
          <a:p>
            <a:pPr lvl="1"/>
            <a:r>
              <a:rPr lang="en-US" altLang="en-US" dirty="0"/>
              <a:t>Which allocation is best: [5, 5, 5] or [18, 6, 6]?</a:t>
            </a:r>
          </a:p>
          <a:p>
            <a:pPr lvl="1"/>
            <a:r>
              <a:rPr lang="en-US" altLang="en-US" dirty="0"/>
              <a:t>[5, 5, 5] is fair but [18, 6, 6] is </a:t>
            </a:r>
            <a:r>
              <a:rPr lang="en-US" altLang="en-US" dirty="0">
                <a:solidFill>
                  <a:srgbClr val="C00000"/>
                </a:solidFill>
              </a:rPr>
              <a:t>more efficient</a:t>
            </a:r>
          </a:p>
          <a:p>
            <a:pPr lvl="1"/>
            <a:r>
              <a:rPr lang="en-US" altLang="en-US" dirty="0"/>
              <a:t>What about [5, 5, 5] vs. [22, 4, 4]?</a:t>
            </a:r>
          </a:p>
          <a:p>
            <a:pPr lvl="1">
              <a:buFont typeface="Helvetica" charset="0"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356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Fair use of a single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What if some users have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inelastic</a:t>
            </a:r>
            <a:r>
              <a:rPr lang="en-US" altLang="en-US" dirty="0">
                <a:ea typeface="ＭＳ Ｐゴシック" charset="-128"/>
              </a:rPr>
              <a:t> demand?</a:t>
            </a:r>
          </a:p>
          <a:p>
            <a:pPr lvl="1"/>
            <a:r>
              <a:rPr lang="en-US" altLang="en-US" dirty="0"/>
              <a:t>E.g., 3 users where 1 user only wants 6 </a:t>
            </a:r>
            <a:r>
              <a:rPr lang="en-US" altLang="en-US" dirty="0" err="1"/>
              <a:t>Gbit</a:t>
            </a:r>
            <a:r>
              <a:rPr lang="en-US" altLang="en-US" dirty="0"/>
              <a:t>/s</a:t>
            </a:r>
          </a:p>
          <a:p>
            <a:pPr lvl="1"/>
            <a:r>
              <a:rPr lang="en-US" altLang="en-US" dirty="0"/>
              <a:t>And the total link capacity is 30 </a:t>
            </a:r>
            <a:r>
              <a:rPr lang="en-US" altLang="en-US" dirty="0" err="1"/>
              <a:t>Gbit</a:t>
            </a:r>
            <a:r>
              <a:rPr lang="en-US" altLang="en-US" dirty="0"/>
              <a:t>/s</a:t>
            </a:r>
          </a:p>
          <a:p>
            <a:r>
              <a:rPr lang="en-US" altLang="en-US" dirty="0">
                <a:ea typeface="ＭＳ Ｐゴシック" charset="-128"/>
              </a:rPr>
              <a:t>Should we still do an “equal” allocation?</a:t>
            </a:r>
          </a:p>
          <a:p>
            <a:pPr lvl="1"/>
            <a:r>
              <a:rPr lang="en-US" altLang="en-US" dirty="0"/>
              <a:t>E.g., [6, 6, 6]</a:t>
            </a:r>
          </a:p>
          <a:p>
            <a:pPr lvl="1"/>
            <a:r>
              <a:rPr lang="en-US" altLang="en-US" dirty="0"/>
              <a:t>But that leaves 12 </a:t>
            </a:r>
            <a:r>
              <a:rPr lang="en-US" altLang="en-US" dirty="0" err="1"/>
              <a:t>Gbps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C00000"/>
                </a:solidFill>
              </a:rPr>
              <a:t>unused</a:t>
            </a:r>
          </a:p>
          <a:p>
            <a:r>
              <a:rPr lang="en-US" altLang="en-US" dirty="0">
                <a:ea typeface="ＭＳ Ｐゴシック" charset="-128"/>
              </a:rPr>
              <a:t>Should we allocate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in proportion to demand</a:t>
            </a:r>
            <a:r>
              <a:rPr lang="en-US" altLang="en-US" dirty="0">
                <a:ea typeface="ＭＳ Ｐゴシック" charset="-128"/>
              </a:rPr>
              <a:t>?</a:t>
            </a:r>
          </a:p>
          <a:p>
            <a:pPr lvl="1"/>
            <a:r>
              <a:rPr lang="en-US" altLang="en-US" dirty="0"/>
              <a:t>E.g., 1 user wants 6 </a:t>
            </a:r>
            <a:r>
              <a:rPr lang="en-US" altLang="en-US" dirty="0" err="1"/>
              <a:t>Gbps</a:t>
            </a:r>
            <a:r>
              <a:rPr lang="en-US" altLang="en-US" dirty="0"/>
              <a:t>, and 2 each want 20 </a:t>
            </a:r>
            <a:r>
              <a:rPr lang="en-US" altLang="en-US" dirty="0" err="1"/>
              <a:t>Gbit</a:t>
            </a:r>
            <a:r>
              <a:rPr lang="en-US" altLang="en-US" dirty="0"/>
              <a:t>/s</a:t>
            </a:r>
          </a:p>
          <a:p>
            <a:pPr lvl="1"/>
            <a:r>
              <a:rPr lang="en-US" altLang="en-US" dirty="0"/>
              <a:t>Allocate [4, 13, 13]?</a:t>
            </a:r>
          </a:p>
          <a:p>
            <a:r>
              <a:rPr lang="en-US" altLang="en-US" dirty="0">
                <a:ea typeface="ＭＳ Ｐゴシック" charset="-128"/>
              </a:rPr>
              <a:t>Or, give the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least demanding user </a:t>
            </a:r>
            <a:r>
              <a:rPr lang="en-US" altLang="en-US" dirty="0">
                <a:ea typeface="ＭＳ Ｐゴシック" charset="-128"/>
              </a:rPr>
              <a:t>all she wants?</a:t>
            </a:r>
          </a:p>
          <a:p>
            <a:pPr lvl="1"/>
            <a:r>
              <a:rPr lang="en-US" altLang="en-US" dirty="0"/>
              <a:t>E.g., allocate [6, 12, 12]?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787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Max-min fairness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Protect the less fortunate</a:t>
            </a:r>
          </a:p>
          <a:p>
            <a:pPr lvl="1"/>
            <a:r>
              <a:rPr lang="en-US" altLang="en-US" dirty="0"/>
              <a:t>Any attempt to </a:t>
            </a:r>
            <a:r>
              <a:rPr lang="en-US" altLang="en-US" i="1" dirty="0"/>
              <a:t>increase</a:t>
            </a:r>
            <a:r>
              <a:rPr lang="en-US" altLang="en-US" dirty="0"/>
              <a:t> the allocation of one user necessarily </a:t>
            </a:r>
            <a:r>
              <a:rPr lang="en-US" altLang="en-US" i="1" dirty="0"/>
              <a:t>decreases</a:t>
            </a:r>
            <a:r>
              <a:rPr lang="en-US" altLang="en-US" dirty="0"/>
              <a:t> the allocation of another user with equal or lower allocation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Fully utilize a bottleneck resource</a:t>
            </a:r>
          </a:p>
          <a:p>
            <a:pPr lvl="1"/>
            <a:r>
              <a:rPr lang="en-US" altLang="en-US" dirty="0"/>
              <a:t>If demand exceeds capacity, the link is fully used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4424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35079" y="3494251"/>
            <a:ext cx="1049475" cy="19071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08353" y="4247536"/>
            <a:ext cx="2492476" cy="2492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 for a single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0006" cy="4351338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Progressive filling algorithm </a:t>
            </a:r>
            <a:r>
              <a:rPr lang="en-US" altLang="en-US" dirty="0">
                <a:ea typeface="ＭＳ Ｐゴシック" charset="-128"/>
              </a:rPr>
              <a:t>(also called </a:t>
            </a:r>
            <a:r>
              <a:rPr lang="en-US" altLang="en-US" dirty="0" err="1">
                <a:solidFill>
                  <a:srgbClr val="C00000"/>
                </a:solidFill>
                <a:ea typeface="ＭＳ Ｐゴシック" charset="-128"/>
              </a:rPr>
              <a:t>waterfilling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)</a:t>
            </a:r>
          </a:p>
          <a:p>
            <a:pPr lvl="1"/>
            <a:r>
              <a:rPr lang="en-US" altLang="en-US" dirty="0"/>
              <a:t>Grow all rates until some users stop having demand</a:t>
            </a:r>
          </a:p>
          <a:p>
            <a:pPr lvl="1"/>
            <a:r>
              <a:rPr lang="en-US" altLang="en-US" dirty="0"/>
              <a:t>Continue increasing all remaining rates until link is fully utilized</a:t>
            </a:r>
          </a:p>
          <a:p>
            <a:endParaRPr lang="en-US" dirty="0"/>
          </a:p>
          <a:p>
            <a:r>
              <a:rPr lang="en-US" dirty="0"/>
              <a:t>If all users have elastic demands, single resource shared evenly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35079" y="4330992"/>
            <a:ext cx="1049475" cy="19071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35079" y="5300927"/>
            <a:ext cx="1049475" cy="19071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1032" y="6131409"/>
            <a:ext cx="19762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Link rate 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98738" y="4318402"/>
            <a:ext cx="20819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Link </a:t>
            </a:r>
            <a:r>
              <a:rPr lang="en-US" sz="2600">
                <a:latin typeface="Helvetica" pitchFamily="2" charset="0"/>
              </a:rPr>
              <a:t>rate L/N</a:t>
            </a:r>
            <a:endParaRPr lang="en-US" sz="2600" dirty="0">
              <a:latin typeface="Helvetic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98737" y="5192514"/>
            <a:ext cx="20819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Link </a:t>
            </a:r>
            <a:r>
              <a:rPr lang="en-US" sz="2600">
                <a:latin typeface="Helvetica" pitchFamily="2" charset="0"/>
              </a:rPr>
              <a:t>rate L/N</a:t>
            </a:r>
            <a:endParaRPr lang="en-US" sz="2600" dirty="0">
              <a:latin typeface="Helvetica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98737" y="6108483"/>
            <a:ext cx="20819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Link </a:t>
            </a:r>
            <a:r>
              <a:rPr lang="en-US" sz="2600">
                <a:latin typeface="Helvetica" pitchFamily="2" charset="0"/>
              </a:rPr>
              <a:t>rate L/N</a:t>
            </a:r>
            <a:endParaRPr lang="en-US" sz="2600" dirty="0">
              <a:latin typeface="Helvetica" pitchFamily="2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5014452" y="5401594"/>
            <a:ext cx="1318751" cy="656299"/>
          </a:xfrm>
          <a:prstGeom prst="right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89987" y="4468761"/>
            <a:ext cx="18435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N elastic users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9269" y="5650280"/>
            <a:ext cx="14105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600">
                <a:latin typeface="Helvetica" charset="0"/>
                <a:ea typeface="Helvetica" charset="0"/>
                <a:cs typeface="Helvetica" charset="0"/>
              </a:rPr>
              <a:t>…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43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Allocation over multiple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857655"/>
            <a:ext cx="10783529" cy="3863819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Maximum throughput: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[30, 30, 0]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Unfair: total throughput of 60, but user C starves</a:t>
            </a:r>
          </a:p>
          <a:p>
            <a:pPr lvl="1"/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ea typeface="ＭＳ Ｐゴシック" charset="-128"/>
              </a:rPr>
              <a:t>Max-min fairness: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[15, 15, 15]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Inefficient: everyone gets equal share, but throughput is just 45</a:t>
            </a:r>
          </a:p>
          <a:p>
            <a:pPr lvl="1"/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i="1" dirty="0">
                <a:ea typeface="ＭＳ Ｐゴシック" charset="-128"/>
              </a:rPr>
              <a:t>Proportional fairness</a:t>
            </a:r>
            <a:r>
              <a:rPr lang="en-US" altLang="en-US" dirty="0">
                <a:ea typeface="ＭＳ Ｐゴシック" charset="-128"/>
              </a:rPr>
              <a:t>: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[20, 20, 10]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Allocate inversely proportional to </a:t>
            </a:r>
            <a:r>
              <a:rPr lang="en-US" altLang="en-US" dirty="0">
                <a:solidFill>
                  <a:srgbClr val="C00000"/>
                </a:solidFill>
                <a:ea typeface="ＭＳ Ｐゴシック" charset="-128"/>
              </a:rPr>
              <a:t>resource use per bit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C is penalized for using 2 busy links rather than 1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409825" y="1854201"/>
            <a:ext cx="382588" cy="3460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291014" y="1854201"/>
            <a:ext cx="384175" cy="3460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24582" name="Straight Connector 7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2792413" y="2027238"/>
            <a:ext cx="149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9"/>
          <p:cNvSpPr/>
          <p:nvPr/>
        </p:nvSpPr>
        <p:spPr bwMode="auto">
          <a:xfrm>
            <a:off x="6134101" y="1854201"/>
            <a:ext cx="384175" cy="3460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24584" name="Straight Connector 10"/>
          <p:cNvCxnSpPr>
            <a:cxnSpLocks noChangeShapeType="1"/>
            <a:endCxn id="10" idx="2"/>
          </p:cNvCxnSpPr>
          <p:nvPr/>
        </p:nvCxnSpPr>
        <p:spPr bwMode="auto">
          <a:xfrm>
            <a:off x="4637088" y="2027238"/>
            <a:ext cx="149701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Straight Arrow Connector 17"/>
          <p:cNvCxnSpPr>
            <a:cxnSpLocks noChangeShapeType="1"/>
          </p:cNvCxnSpPr>
          <p:nvPr/>
        </p:nvCxnSpPr>
        <p:spPr bwMode="auto">
          <a:xfrm>
            <a:off x="2870201" y="1778000"/>
            <a:ext cx="13049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Straight Arrow Connector 18"/>
          <p:cNvCxnSpPr>
            <a:cxnSpLocks noChangeShapeType="1"/>
          </p:cNvCxnSpPr>
          <p:nvPr/>
        </p:nvCxnSpPr>
        <p:spPr bwMode="auto">
          <a:xfrm>
            <a:off x="4713288" y="1778000"/>
            <a:ext cx="130651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Straight Arrow Connector 19"/>
          <p:cNvCxnSpPr>
            <a:cxnSpLocks noChangeShapeType="1"/>
          </p:cNvCxnSpPr>
          <p:nvPr/>
        </p:nvCxnSpPr>
        <p:spPr bwMode="auto">
          <a:xfrm flipV="1">
            <a:off x="2946400" y="2392363"/>
            <a:ext cx="3073400" cy="381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TextBox 21"/>
          <p:cNvSpPr txBox="1">
            <a:spLocks noChangeArrowheads="1"/>
          </p:cNvSpPr>
          <p:nvPr/>
        </p:nvSpPr>
        <p:spPr bwMode="auto">
          <a:xfrm>
            <a:off x="7204084" y="1628552"/>
            <a:ext cx="37493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600" dirty="0">
                <a:solidFill>
                  <a:schemeClr val="tx1"/>
                </a:solidFill>
                <a:latin typeface="Helvetica" charset="0"/>
              </a:rPr>
              <a:t>Three users A, B, and 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600" dirty="0">
                <a:solidFill>
                  <a:schemeClr val="tx1"/>
                </a:solidFill>
                <a:latin typeface="Helvetica" charset="0"/>
              </a:rPr>
              <a:t>Two 30 </a:t>
            </a:r>
            <a:r>
              <a:rPr lang="en-US" altLang="en-US" sz="2600" dirty="0" err="1">
                <a:solidFill>
                  <a:schemeClr val="tx1"/>
                </a:solidFill>
                <a:latin typeface="Helvetica" charset="0"/>
              </a:rPr>
              <a:t>Gbit</a:t>
            </a:r>
            <a:r>
              <a:rPr lang="en-US" altLang="en-US" sz="2600" dirty="0">
                <a:solidFill>
                  <a:schemeClr val="tx1"/>
                </a:solidFill>
                <a:latin typeface="Helvetica" charset="0"/>
              </a:rPr>
              <a:t>/s links</a:t>
            </a:r>
          </a:p>
        </p:txBody>
      </p:sp>
      <p:sp>
        <p:nvSpPr>
          <p:cNvPr id="24589" name="TextBox 22"/>
          <p:cNvSpPr txBox="1">
            <a:spLocks noChangeArrowheads="1"/>
          </p:cNvSpPr>
          <p:nvPr/>
        </p:nvSpPr>
        <p:spPr bwMode="auto">
          <a:xfrm>
            <a:off x="3379495" y="1377950"/>
            <a:ext cx="356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Helvetica" charset="0"/>
              </a:rPr>
              <a:t>A</a:t>
            </a:r>
          </a:p>
        </p:txBody>
      </p:sp>
      <p:sp>
        <p:nvSpPr>
          <p:cNvPr id="24590" name="TextBox 23"/>
          <p:cNvSpPr txBox="1">
            <a:spLocks noChangeArrowheads="1"/>
          </p:cNvSpPr>
          <p:nvPr/>
        </p:nvSpPr>
        <p:spPr bwMode="auto">
          <a:xfrm>
            <a:off x="5108283" y="1355725"/>
            <a:ext cx="356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1"/>
                </a:solidFill>
                <a:latin typeface="Helvetica" charset="0"/>
              </a:rPr>
              <a:t>B</a:t>
            </a:r>
          </a:p>
        </p:txBody>
      </p:sp>
      <p:sp>
        <p:nvSpPr>
          <p:cNvPr id="24591" name="TextBox 24"/>
          <p:cNvSpPr txBox="1">
            <a:spLocks noChangeArrowheads="1"/>
          </p:cNvSpPr>
          <p:nvPr/>
        </p:nvSpPr>
        <p:spPr bwMode="auto">
          <a:xfrm>
            <a:off x="4329114" y="2392363"/>
            <a:ext cx="377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1"/>
                </a:solidFill>
                <a:latin typeface="Helvetica" charset="0"/>
              </a:rPr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31381C-4740-4B41-83A1-C81ACB7F5109}"/>
              </a:ext>
            </a:extLst>
          </p:cNvPr>
          <p:cNvSpPr txBox="1"/>
          <p:nvPr/>
        </p:nvSpPr>
        <p:spPr>
          <a:xfrm>
            <a:off x="8995927" y="2586346"/>
            <a:ext cx="25829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Reno implements proportional fairness.</a:t>
            </a:r>
          </a:p>
          <a:p>
            <a:pPr algn="l"/>
            <a:r>
              <a:rPr lang="en-US" sz="1600" dirty="0">
                <a:latin typeface="Helvetica" pitchFamily="2" charset="0"/>
              </a:rPr>
              <a:t>Kelly, </a:t>
            </a:r>
            <a:r>
              <a:rPr lang="en-US" sz="1600" dirty="0" err="1">
                <a:latin typeface="Helvetica" pitchFamily="2" charset="0"/>
              </a:rPr>
              <a:t>Maulloo</a:t>
            </a:r>
            <a:r>
              <a:rPr lang="en-US" sz="1600" dirty="0">
                <a:latin typeface="Helvetica" pitchFamily="2" charset="0"/>
              </a:rPr>
              <a:t>, Tan’98</a:t>
            </a:r>
          </a:p>
        </p:txBody>
      </p:sp>
    </p:spTree>
    <p:extLst>
      <p:ext uri="{BB962C8B-B14F-4D97-AF65-F5344CB8AC3E}">
        <p14:creationId xmlns:p14="http://schemas.microsoft.com/office/powerpoint/2010/main" val="163045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Allocate fairly among </a:t>
            </a:r>
            <a:r>
              <a:rPr lang="en-US" i="1" dirty="0"/>
              <a:t>who?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>
            <a:normAutofit/>
          </a:bodyPr>
          <a:lstStyle/>
          <a:p>
            <a:r>
              <a:rPr lang="en-US" dirty="0"/>
              <a:t>Traffic sources?</a:t>
            </a:r>
          </a:p>
          <a:p>
            <a:pPr lvl="1"/>
            <a:r>
              <a:rPr lang="en-US" dirty="0"/>
              <a:t>Web servers, video servers, etc. need more than their fair share</a:t>
            </a:r>
          </a:p>
          <a:p>
            <a:r>
              <a:rPr lang="en-US" dirty="0"/>
              <a:t>Traffic destinations?</a:t>
            </a:r>
          </a:p>
          <a:p>
            <a:pPr lvl="1"/>
            <a:r>
              <a:rPr lang="en-US" dirty="0"/>
              <a:t>Vulnerable to malicious sources denying service to receivers</a:t>
            </a:r>
          </a:p>
          <a:p>
            <a:r>
              <a:rPr lang="en-US" dirty="0"/>
              <a:t>Application-level flows? (i.e., </a:t>
            </a:r>
            <a:r>
              <a:rPr lang="en-US" dirty="0" err="1"/>
              <a:t>src</a:t>
            </a:r>
            <a:r>
              <a:rPr lang="en-US" dirty="0"/>
              <a:t> + </a:t>
            </a:r>
            <a:r>
              <a:rPr lang="en-US" dirty="0" err="1"/>
              <a:t>dst</a:t>
            </a:r>
            <a:r>
              <a:rPr lang="en-US" dirty="0"/>
              <a:t> + transport ports)</a:t>
            </a:r>
          </a:p>
          <a:p>
            <a:pPr lvl="1"/>
            <a:r>
              <a:rPr lang="en-US" dirty="0"/>
              <a:t>Malicious app can start up many such flows</a:t>
            </a:r>
          </a:p>
          <a:p>
            <a:r>
              <a:rPr lang="en-US" dirty="0"/>
              <a:t>Administrative entities? (e.g., Rutgers </a:t>
            </a:r>
            <a:r>
              <a:rPr lang="en-US" dirty="0" err="1"/>
              <a:t>NetID</a:t>
            </a:r>
            <a:r>
              <a:rPr lang="en-US" dirty="0"/>
              <a:t>, ISP, </a:t>
            </a:r>
            <a:r>
              <a:rPr lang="is-IS" dirty="0"/>
              <a:t>…)</a:t>
            </a:r>
            <a:endParaRPr lang="en-US" dirty="0"/>
          </a:p>
          <a:p>
            <a:pPr lvl="1"/>
            <a:r>
              <a:rPr lang="en-US" dirty="0"/>
              <a:t>How should a router identify packets belonging to an entity?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7492" y="748407"/>
            <a:ext cx="3451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charset="0"/>
                <a:ea typeface="Helvetica" charset="0"/>
                <a:cs typeface="Helvetica" charset="0"/>
              </a:rPr>
              <a:t>Abstract entity: </a:t>
            </a:r>
          </a:p>
          <a:p>
            <a:pPr algn="ctr"/>
            <a:r>
              <a:rPr lang="en-US" sz="3200" i="1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21636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to allocate resources in the network core is to use a </a:t>
            </a: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 (congestion control)</a:t>
            </a:r>
            <a:r>
              <a:rPr lang="en-US" sz="3200" dirty="0">
                <a:latin typeface="Helvetica" pitchFamily="2" charset="0"/>
              </a:rPr>
              <a:t> 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running at endpoints.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179443" y="5148470"/>
            <a:ext cx="871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However, it also places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trust in endpoints</a:t>
            </a:r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5D161-AE38-3348-91A7-83A7C8737FD1}"/>
              </a:ext>
            </a:extLst>
          </p:cNvPr>
          <p:cNvSpPr txBox="1"/>
          <p:nvPr/>
        </p:nvSpPr>
        <p:spPr>
          <a:xfrm>
            <a:off x="1179443" y="4148583"/>
            <a:ext cx="871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This allows the Internet to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scale</a:t>
            </a:r>
            <a:r>
              <a:rPr lang="en-US" sz="2400" dirty="0">
                <a:latin typeface="Helvetica" pitchFamily="2" charset="0"/>
              </a:rPr>
              <a:t> to a large # of endpoints.</a:t>
            </a:r>
          </a:p>
        </p:txBody>
      </p:sp>
    </p:spTree>
    <p:extLst>
      <p:ext uri="{BB962C8B-B14F-4D97-AF65-F5344CB8AC3E}">
        <p14:creationId xmlns:p14="http://schemas.microsoft.com/office/powerpoint/2010/main" val="240692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Are endpoint algorithms alone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1522" cy="493298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an endpoint is buggy, or malicious?</a:t>
            </a:r>
          </a:p>
          <a:p>
            <a:endParaRPr lang="en-US" dirty="0"/>
          </a:p>
          <a:p>
            <a:r>
              <a:rPr lang="en-US" dirty="0"/>
              <a:t>We’d like the network core to do something better than best-effort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204202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4348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800080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705976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2011308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614398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2011308"/>
            <a:ext cx="939800" cy="1016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3027308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 descr="ANd9GcTXHm9XcH9T0I0EOJrLBOGANosV-xO3mlldiVZue4LYNHmLIOt0">
            <a:extLst>
              <a:ext uri="{FF2B5EF4-FFF2-40B4-BE49-F238E27FC236}">
                <a16:creationId xmlns:a16="http://schemas.microsoft.com/office/drawing/2014/main" id="{276BBA23-5566-C949-9017-4E0D968C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855178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80A9AF-7807-FC49-860D-768F1AD1B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0711" y="3030627"/>
            <a:ext cx="1319922" cy="16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5175-F57F-C24B-96FF-AB4524853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packet scheduling?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068C7-F200-2A49-8136-2E80C1110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7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364B7183-3E74-0B49-9B84-1993090F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4EE4FC-C95C-8C42-BFE5-780F28BAAEA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5BE77F6C-C108-9E4E-A0E7-CD49D1549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25" y="2001172"/>
            <a:ext cx="2860505" cy="3818704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D79F268A-DA9B-F649-9EC7-F29B065F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Packet queueing in routers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E1DDA3E-1FEE-CB4B-A128-9E1E28E13628}"/>
              </a:ext>
            </a:extLst>
          </p:cNvPr>
          <p:cNvGrpSpPr/>
          <p:nvPr/>
        </p:nvGrpSpPr>
        <p:grpSpPr>
          <a:xfrm>
            <a:off x="4031289" y="1603131"/>
            <a:ext cx="7512464" cy="2195512"/>
            <a:chOff x="3957716" y="1529558"/>
            <a:chExt cx="7512464" cy="21955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F121DC0-F2FD-1444-886F-D5F19F3ED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7642" y="1529558"/>
              <a:ext cx="4070862" cy="21812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B19E79-6D0B-3B4E-B0D2-8DD284089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6077" y="1815307"/>
              <a:ext cx="1417637" cy="1501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0000"/>
                  </a:solidFill>
                  <a:latin typeface="Helvetica" pitchFamily="2" charset="0"/>
                </a:rPr>
                <a:t>Outgoing</a:t>
              </a:r>
            </a:p>
            <a:p>
              <a:pPr algn="ctr"/>
              <a:r>
                <a:rPr lang="en-US" altLang="en-US" dirty="0">
                  <a:solidFill>
                    <a:srgbClr val="000000"/>
                  </a:solidFill>
                  <a:latin typeface="Helvetica" pitchFamily="2" charset="0"/>
                </a:rPr>
                <a:t>network </a:t>
              </a:r>
              <a:br>
                <a:rPr lang="en-US" altLang="en-US" dirty="0">
                  <a:solidFill>
                    <a:srgbClr val="000000"/>
                  </a:solidFill>
                  <a:latin typeface="Helvetica" pitchFamily="2" charset="0"/>
                </a:rPr>
              </a:br>
              <a:r>
                <a:rPr lang="en-US" altLang="en-US" dirty="0">
                  <a:solidFill>
                    <a:srgbClr val="000000"/>
                  </a:solidFill>
                  <a:latin typeface="Helvetica" pitchFamily="2" charset="0"/>
                </a:rPr>
                <a:t>interface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419FBA8B-50DD-3246-9B51-F88F4BE1E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85109" y="2612233"/>
              <a:ext cx="489520" cy="228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D9B6F886-4F30-654F-8E19-3F44E07DE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73714" y="2567783"/>
              <a:ext cx="129646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208CCC9-D19F-BF46-AFD7-FDB032E2C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724" y="2005145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dirty="0">
                  <a:solidFill>
                    <a:srgbClr val="000000"/>
                  </a:solidFill>
                  <a:latin typeface="Helvetica" pitchFamily="2" charset="0"/>
                </a:rPr>
                <a:t>switch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dirty="0">
                  <a:solidFill>
                    <a:srgbClr val="000000"/>
                  </a:solidFill>
                  <a:latin typeface="Helvetica" pitchFamily="2" charset="0"/>
                </a:rPr>
                <a:t>fabric</a:t>
              </a:r>
            </a:p>
          </p:txBody>
        </p:sp>
        <p:grpSp>
          <p:nvGrpSpPr>
            <p:cNvPr id="18" name="Group 28">
              <a:extLst>
                <a:ext uri="{FF2B5EF4-FFF2-40B4-BE49-F238E27FC236}">
                  <a16:creationId xmlns:a16="http://schemas.microsoft.com/office/drawing/2014/main" id="{A02F0849-9C39-6247-9B0C-5C5D14ABDC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0929" y="1563258"/>
              <a:ext cx="1454151" cy="1938477"/>
              <a:chOff x="3121" y="852"/>
              <a:chExt cx="916" cy="1012"/>
            </a:xfrm>
          </p:grpSpPr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57F65AB9-ECF1-2B4A-AB7E-F553F520D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909"/>
                <a:ext cx="786" cy="9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20" name="Text Box 14">
                <a:extLst>
                  <a:ext uri="{FF2B5EF4-FFF2-40B4-BE49-F238E27FC236}">
                    <a16:creationId xmlns:a16="http://schemas.microsoft.com/office/drawing/2014/main" id="{F68CCD07-67C3-1D48-ABCF-AFC456F405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852"/>
                <a:ext cx="916" cy="1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00000"/>
                    </a:solidFill>
                  </a:rPr>
                  <a:t>packet</a:t>
                </a:r>
              </a:p>
              <a:p>
                <a:pPr algn="ctr"/>
                <a:r>
                  <a:rPr lang="en-US" altLang="en-US" dirty="0">
                    <a:solidFill>
                      <a:srgbClr val="000000"/>
                    </a:solidFill>
                  </a:rPr>
                  <a:t>buffer</a:t>
                </a:r>
              </a:p>
              <a:p>
                <a:pPr algn="ctr"/>
                <a:endParaRPr lang="en-US" alt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altLang="en-US" dirty="0">
                  <a:solidFill>
                    <a:srgbClr val="000000"/>
                  </a:solidFill>
                </a:endParaRPr>
              </a:p>
              <a:p>
                <a:pPr algn="ctr"/>
                <a:r>
                  <a:rPr lang="en-US" altLang="en-US" dirty="0">
                    <a:solidFill>
                      <a:srgbClr val="000000"/>
                    </a:solidFill>
                  </a:rPr>
                  <a:t>queueing</a:t>
                </a:r>
              </a:p>
            </p:txBody>
          </p:sp>
          <p:grpSp>
            <p:nvGrpSpPr>
              <p:cNvPr id="21" name="Group 17">
                <a:extLst>
                  <a:ext uri="{FF2B5EF4-FFF2-40B4-BE49-F238E27FC236}">
                    <a16:creationId xmlns:a16="http://schemas.microsoft.com/office/drawing/2014/main" id="{E4BD63CB-C80D-8A47-80FD-F484953F8B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0" y="1299"/>
                <a:ext cx="626" cy="295"/>
                <a:chOff x="310" y="3526"/>
                <a:chExt cx="1040" cy="457"/>
              </a:xfrm>
            </p:grpSpPr>
            <p:sp>
              <p:nvSpPr>
                <p:cNvPr id="22" name="Rectangle 18">
                  <a:extLst>
                    <a:ext uri="{FF2B5EF4-FFF2-40B4-BE49-F238E27FC236}">
                      <a16:creationId xmlns:a16="http://schemas.microsoft.com/office/drawing/2014/main" id="{D08BB67D-C64E-2140-9A62-F9F35D7A0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" y="3526"/>
                  <a:ext cx="1040" cy="457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23" name="Line 19">
                  <a:extLst>
                    <a:ext uri="{FF2B5EF4-FFF2-40B4-BE49-F238E27FC236}">
                      <a16:creationId xmlns:a16="http://schemas.microsoft.com/office/drawing/2014/main" id="{4AD26B42-3201-0F4D-8502-A9D1BF0F37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4" name="Line 20">
                  <a:extLst>
                    <a:ext uri="{FF2B5EF4-FFF2-40B4-BE49-F238E27FC236}">
                      <a16:creationId xmlns:a16="http://schemas.microsoft.com/office/drawing/2014/main" id="{B2C158D0-E7B2-0A4C-A3BD-F1B362AFF3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8" y="3538"/>
                  <a:ext cx="2" cy="435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5" name="Line 21">
                  <a:extLst>
                    <a:ext uri="{FF2B5EF4-FFF2-40B4-BE49-F238E27FC236}">
                      <a16:creationId xmlns:a16="http://schemas.microsoft.com/office/drawing/2014/main" id="{04A9EC97-3431-0145-A319-5D5D99ED6E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1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6" name="Line 22">
                  <a:extLst>
                    <a:ext uri="{FF2B5EF4-FFF2-40B4-BE49-F238E27FC236}">
                      <a16:creationId xmlns:a16="http://schemas.microsoft.com/office/drawing/2014/main" id="{A80588DA-36D2-1346-B200-4881CE470A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2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7" name="Line 23">
                  <a:extLst>
                    <a:ext uri="{FF2B5EF4-FFF2-40B4-BE49-F238E27FC236}">
                      <a16:creationId xmlns:a16="http://schemas.microsoft.com/office/drawing/2014/main" id="{9935A102-69F2-0842-BF33-51328DD6A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95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8" name="Line 24">
                  <a:extLst>
                    <a:ext uri="{FF2B5EF4-FFF2-40B4-BE49-F238E27FC236}">
                      <a16:creationId xmlns:a16="http://schemas.microsoft.com/office/drawing/2014/main" id="{E86AD627-4978-B240-B1C9-71FC6ED8DC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6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9" name="Line 25">
                  <a:extLst>
                    <a:ext uri="{FF2B5EF4-FFF2-40B4-BE49-F238E27FC236}">
                      <a16:creationId xmlns:a16="http://schemas.microsoft.com/office/drawing/2014/main" id="{36FD023F-3B74-1B4F-891B-BBFEAE5D44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1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0" name="Line 26">
                  <a:extLst>
                    <a:ext uri="{FF2B5EF4-FFF2-40B4-BE49-F238E27FC236}">
                      <a16:creationId xmlns:a16="http://schemas.microsoft.com/office/drawing/2014/main" id="{A5DB85E8-365B-B341-8909-A13A8AFB3B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538"/>
                  <a:ext cx="2" cy="435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31" name="Line 27">
              <a:extLst>
                <a:ext uri="{FF2B5EF4-FFF2-40B4-BE49-F238E27FC236}">
                  <a16:creationId xmlns:a16="http://schemas.microsoft.com/office/drawing/2014/main" id="{BA223D5C-46FE-624C-B3E7-E6562ED50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1055" y="1529558"/>
              <a:ext cx="11112" cy="2195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9">
              <a:extLst>
                <a:ext uri="{FF2B5EF4-FFF2-40B4-BE49-F238E27FC236}">
                  <a16:creationId xmlns:a16="http://schemas.microsoft.com/office/drawing/2014/main" id="{617E5524-B78C-594F-B3DF-C4B02FDB8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63117" y="2612233"/>
              <a:ext cx="125147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A1C6D46-1C79-D746-A455-434237B7A249}"/>
                </a:ext>
              </a:extLst>
            </p:cNvPr>
            <p:cNvCxnSpPr>
              <a:endCxn id="31" idx="0"/>
            </p:cNvCxnSpPr>
            <p:nvPr/>
          </p:nvCxnSpPr>
          <p:spPr>
            <a:xfrm>
              <a:off x="3957716" y="1529558"/>
              <a:ext cx="181333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A99A7C-35CA-4542-8C03-BEBD39BEF882}"/>
                </a:ext>
              </a:extLst>
            </p:cNvPr>
            <p:cNvCxnSpPr/>
            <p:nvPr/>
          </p:nvCxnSpPr>
          <p:spPr>
            <a:xfrm>
              <a:off x="3968828" y="3710781"/>
              <a:ext cx="1813339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">
            <a:extLst>
              <a:ext uri="{FF2B5EF4-FFF2-40B4-BE49-F238E27FC236}">
                <a16:creationId xmlns:a16="http://schemas.microsoft.com/office/drawing/2014/main" id="{FC4E352B-8F9B-1347-8513-BF5167DED62C}"/>
              </a:ext>
            </a:extLst>
          </p:cNvPr>
          <p:cNvSpPr txBox="1">
            <a:spLocks noChangeArrowheads="1"/>
          </p:cNvSpPr>
          <p:nvPr/>
        </p:nvSpPr>
        <p:spPr>
          <a:xfrm>
            <a:off x="3447673" y="3853969"/>
            <a:ext cx="4460055" cy="6213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en-US" i="1" dirty="0">
                <a:solidFill>
                  <a:srgbClr val="C00000"/>
                </a:solidFill>
              </a:rPr>
              <a:t>Buffer management / AQM</a:t>
            </a:r>
            <a:endParaRPr lang="en-US" alt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206039-0B74-9E44-809B-F4FCBAED3327}"/>
              </a:ext>
            </a:extLst>
          </p:cNvPr>
          <p:cNvGrpSpPr/>
          <p:nvPr/>
        </p:nvGrpSpPr>
        <p:grpSpPr>
          <a:xfrm>
            <a:off x="3261229" y="4469675"/>
            <a:ext cx="8508407" cy="2199934"/>
            <a:chOff x="3261229" y="4469675"/>
            <a:chExt cx="8508407" cy="219993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3CC9590-A08D-E547-B4C6-9856C3B0B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3308" y="4469675"/>
              <a:ext cx="4665384" cy="21955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DB8E719-6707-4A4C-971F-F3CF1431D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695" y="4811923"/>
              <a:ext cx="1417637" cy="1501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0000"/>
                  </a:solidFill>
                  <a:latin typeface="Helvetica" pitchFamily="2" charset="0"/>
                </a:rPr>
                <a:t>Incoming</a:t>
              </a:r>
            </a:p>
            <a:p>
              <a:pPr algn="ctr"/>
              <a:r>
                <a:rPr lang="en-US" altLang="en-US" dirty="0">
                  <a:solidFill>
                    <a:srgbClr val="000000"/>
                  </a:solidFill>
                  <a:latin typeface="Helvetica" pitchFamily="2" charset="0"/>
                </a:rPr>
                <a:t>network </a:t>
              </a:r>
              <a:br>
                <a:rPr lang="en-US" altLang="en-US" dirty="0">
                  <a:solidFill>
                    <a:srgbClr val="000000"/>
                  </a:solidFill>
                  <a:latin typeface="Helvetica" pitchFamily="2" charset="0"/>
                </a:rPr>
              </a:br>
              <a:r>
                <a:rPr lang="en-US" altLang="en-US" dirty="0">
                  <a:solidFill>
                    <a:srgbClr val="000000"/>
                  </a:solidFill>
                  <a:latin typeface="Helvetica" pitchFamily="2" charset="0"/>
                </a:rPr>
                <a:t>interface</a:t>
              </a:r>
            </a:p>
          </p:txBody>
        </p:sp>
        <p:sp>
          <p:nvSpPr>
            <p:cNvPr id="39" name="Line 10">
              <a:extLst>
                <a:ext uri="{FF2B5EF4-FFF2-40B4-BE49-F238E27FC236}">
                  <a16:creationId xmlns:a16="http://schemas.microsoft.com/office/drawing/2014/main" id="{6CA4F0F4-352B-5F4E-AFEC-17CC1336AC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60736" y="5479134"/>
              <a:ext cx="489520" cy="228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F6AFA364-3769-5643-9C64-29161558D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9341" y="5434684"/>
              <a:ext cx="129646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1" name="Group 28">
              <a:extLst>
                <a:ext uri="{FF2B5EF4-FFF2-40B4-BE49-F238E27FC236}">
                  <a16:creationId xmlns:a16="http://schemas.microsoft.com/office/drawing/2014/main" id="{BFB645E3-32F8-954E-BCDF-4A32F822C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5373" y="4545685"/>
              <a:ext cx="1454151" cy="1938477"/>
              <a:chOff x="3121" y="852"/>
              <a:chExt cx="916" cy="1012"/>
            </a:xfrm>
          </p:grpSpPr>
          <p:sp>
            <p:nvSpPr>
              <p:cNvPr id="42" name="Rectangle 8">
                <a:extLst>
                  <a:ext uri="{FF2B5EF4-FFF2-40B4-BE49-F238E27FC236}">
                    <a16:creationId xmlns:a16="http://schemas.microsoft.com/office/drawing/2014/main" id="{7E05F9D1-316F-6943-B344-83EC9768C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0" y="909"/>
                <a:ext cx="786" cy="94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43" name="Text Box 14">
                <a:extLst>
                  <a:ext uri="{FF2B5EF4-FFF2-40B4-BE49-F238E27FC236}">
                    <a16:creationId xmlns:a16="http://schemas.microsoft.com/office/drawing/2014/main" id="{BFB88CF0-8325-E245-8D5C-397411C695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852"/>
                <a:ext cx="916" cy="10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dirty="0">
                    <a:solidFill>
                      <a:srgbClr val="000000"/>
                    </a:solidFill>
                  </a:rPr>
                  <a:t>packet</a:t>
                </a:r>
              </a:p>
              <a:p>
                <a:pPr algn="ctr"/>
                <a:r>
                  <a:rPr lang="en-US" altLang="en-US" dirty="0">
                    <a:solidFill>
                      <a:srgbClr val="000000"/>
                    </a:solidFill>
                  </a:rPr>
                  <a:t>buffer</a:t>
                </a:r>
              </a:p>
              <a:p>
                <a:pPr algn="ctr"/>
                <a:endParaRPr lang="en-US" alt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altLang="en-US" dirty="0">
                  <a:solidFill>
                    <a:srgbClr val="000000"/>
                  </a:solidFill>
                </a:endParaRPr>
              </a:p>
              <a:p>
                <a:pPr algn="ctr"/>
                <a:r>
                  <a:rPr lang="en-US" altLang="en-US" dirty="0">
                    <a:solidFill>
                      <a:srgbClr val="000000"/>
                    </a:solidFill>
                  </a:rPr>
                  <a:t>queueing</a:t>
                </a:r>
              </a:p>
            </p:txBody>
          </p:sp>
          <p:grpSp>
            <p:nvGrpSpPr>
              <p:cNvPr id="44" name="Group 17">
                <a:extLst>
                  <a:ext uri="{FF2B5EF4-FFF2-40B4-BE49-F238E27FC236}">
                    <a16:creationId xmlns:a16="http://schemas.microsoft.com/office/drawing/2014/main" id="{552F836D-69D8-A549-BEC7-9F1052DB65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0" y="1299"/>
                <a:ext cx="626" cy="295"/>
                <a:chOff x="310" y="3526"/>
                <a:chExt cx="1040" cy="457"/>
              </a:xfrm>
            </p:grpSpPr>
            <p:sp>
              <p:nvSpPr>
                <p:cNvPr id="45" name="Rectangle 18">
                  <a:extLst>
                    <a:ext uri="{FF2B5EF4-FFF2-40B4-BE49-F238E27FC236}">
                      <a16:creationId xmlns:a16="http://schemas.microsoft.com/office/drawing/2014/main" id="{1F0CD17D-21AE-BD48-9145-2E0AD55B6E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" y="3526"/>
                  <a:ext cx="1040" cy="457"/>
                </a:xfrm>
                <a:prstGeom prst="rect">
                  <a:avLst/>
                </a:prstGeom>
                <a:solidFill>
                  <a:srgbClr val="FF0000"/>
                </a:solidFill>
                <a:ln w="3810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en-US" altLang="en-US" sz="160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6" name="Line 19">
                  <a:extLst>
                    <a:ext uri="{FF2B5EF4-FFF2-40B4-BE49-F238E27FC236}">
                      <a16:creationId xmlns:a16="http://schemas.microsoft.com/office/drawing/2014/main" id="{E2F172D6-A1A6-E847-8DBE-6C06943B50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6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" name="Line 20">
                  <a:extLst>
                    <a:ext uri="{FF2B5EF4-FFF2-40B4-BE49-F238E27FC236}">
                      <a16:creationId xmlns:a16="http://schemas.microsoft.com/office/drawing/2014/main" id="{7AA2F53C-C47A-534B-A0F4-29F546DB1B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8" y="3538"/>
                  <a:ext cx="2" cy="435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8" name="Line 21">
                  <a:extLst>
                    <a:ext uri="{FF2B5EF4-FFF2-40B4-BE49-F238E27FC236}">
                      <a16:creationId xmlns:a16="http://schemas.microsoft.com/office/drawing/2014/main" id="{5F6B1F2A-FC56-4E4C-A44C-C49E8650EF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1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" name="Line 22">
                  <a:extLst>
                    <a:ext uri="{FF2B5EF4-FFF2-40B4-BE49-F238E27FC236}">
                      <a16:creationId xmlns:a16="http://schemas.microsoft.com/office/drawing/2014/main" id="{1CA125C6-3A2A-DC4A-8AFD-ED30BBD708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2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" name="Line 23">
                  <a:extLst>
                    <a:ext uri="{FF2B5EF4-FFF2-40B4-BE49-F238E27FC236}">
                      <a16:creationId xmlns:a16="http://schemas.microsoft.com/office/drawing/2014/main" id="{A7A44819-68A1-704E-930F-C891EFED9A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95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" name="Line 24">
                  <a:extLst>
                    <a:ext uri="{FF2B5EF4-FFF2-40B4-BE49-F238E27FC236}">
                      <a16:creationId xmlns:a16="http://schemas.microsoft.com/office/drawing/2014/main" id="{FCFEE8FB-94A0-C54C-A352-68E2E80058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06" y="3534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2" name="Line 25">
                  <a:extLst>
                    <a:ext uri="{FF2B5EF4-FFF2-40B4-BE49-F238E27FC236}">
                      <a16:creationId xmlns:a16="http://schemas.microsoft.com/office/drawing/2014/main" id="{F63B2D13-B206-BF4B-B079-38B367B772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1" y="3535"/>
                  <a:ext cx="2" cy="437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3" name="Line 26">
                  <a:extLst>
                    <a:ext uri="{FF2B5EF4-FFF2-40B4-BE49-F238E27FC236}">
                      <a16:creationId xmlns:a16="http://schemas.microsoft.com/office/drawing/2014/main" id="{071C24B0-0599-2F43-BD22-2C9F7BB41C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29" y="3538"/>
                  <a:ext cx="2" cy="435"/>
                </a:xfrm>
                <a:prstGeom prst="line">
                  <a:avLst/>
                </a:prstGeom>
                <a:noFill/>
                <a:ln w="3810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AD77EB-9264-454A-A8A8-A12FD7208CA2}"/>
                </a:ext>
              </a:extLst>
            </p:cNvPr>
            <p:cNvGrpSpPr/>
            <p:nvPr/>
          </p:nvGrpSpPr>
          <p:grpSpPr>
            <a:xfrm>
              <a:off x="8659831" y="4474097"/>
              <a:ext cx="1824451" cy="2195512"/>
              <a:chOff x="9187696" y="4368888"/>
              <a:chExt cx="1824451" cy="2195512"/>
            </a:xfrm>
          </p:grpSpPr>
          <p:sp>
            <p:nvSpPr>
              <p:cNvPr id="54" name="Rectangle 16">
                <a:extLst>
                  <a:ext uri="{FF2B5EF4-FFF2-40B4-BE49-F238E27FC236}">
                    <a16:creationId xmlns:a16="http://schemas.microsoft.com/office/drawing/2014/main" id="{14C9489E-4AB2-CF46-B92C-1566BDEF2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79704" y="4844475"/>
                <a:ext cx="1055688" cy="82867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en-US" altLang="en-US" dirty="0">
                    <a:solidFill>
                      <a:srgbClr val="000000"/>
                    </a:solidFill>
                    <a:latin typeface="Helvetica" pitchFamily="2" charset="0"/>
                  </a:rPr>
                  <a:t>switch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altLang="en-US" dirty="0">
                    <a:solidFill>
                      <a:srgbClr val="000000"/>
                    </a:solidFill>
                    <a:latin typeface="Helvetica" pitchFamily="2" charset="0"/>
                  </a:rPr>
                  <a:t>fabric</a:t>
                </a:r>
              </a:p>
            </p:txBody>
          </p:sp>
          <p:sp>
            <p:nvSpPr>
              <p:cNvPr id="55" name="Line 27">
                <a:extLst>
                  <a:ext uri="{FF2B5EF4-FFF2-40B4-BE49-F238E27FC236}">
                    <a16:creationId xmlns:a16="http://schemas.microsoft.com/office/drawing/2014/main" id="{02427EDA-9895-BD4A-9EC1-1735ED355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01035" y="4368888"/>
                <a:ext cx="11112" cy="21955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F0D723EE-79D5-9D4F-B8ED-25DFBF06ED78}"/>
                  </a:ext>
                </a:extLst>
              </p:cNvPr>
              <p:cNvCxnSpPr>
                <a:endCxn id="55" idx="0"/>
              </p:cNvCxnSpPr>
              <p:nvPr/>
            </p:nvCxnSpPr>
            <p:spPr>
              <a:xfrm>
                <a:off x="9187696" y="4368888"/>
                <a:ext cx="1813339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692EB3B8-BCA4-9C46-ABF1-EF9DB22E719D}"/>
                  </a:ext>
                </a:extLst>
              </p:cNvPr>
              <p:cNvCxnSpPr/>
              <p:nvPr/>
            </p:nvCxnSpPr>
            <p:spPr>
              <a:xfrm>
                <a:off x="9198808" y="6550111"/>
                <a:ext cx="1813339" cy="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Line 9">
              <a:extLst>
                <a:ext uri="{FF2B5EF4-FFF2-40B4-BE49-F238E27FC236}">
                  <a16:creationId xmlns:a16="http://schemas.microsoft.com/office/drawing/2014/main" id="{401FBE3D-2D15-6944-BDBE-3FF7B4007D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1229" y="5466644"/>
              <a:ext cx="842784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" name="Line 12">
              <a:extLst>
                <a:ext uri="{FF2B5EF4-FFF2-40B4-BE49-F238E27FC236}">
                  <a16:creationId xmlns:a16="http://schemas.microsoft.com/office/drawing/2014/main" id="{E525F262-1B3C-3E47-86D4-299CF02188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73170" y="5434684"/>
              <a:ext cx="1296466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2B8A98-E2D9-264D-9C6D-EEB8E55E0841}"/>
              </a:ext>
            </a:extLst>
          </p:cNvPr>
          <p:cNvCxnSpPr/>
          <p:nvPr/>
        </p:nvCxnSpPr>
        <p:spPr>
          <a:xfrm flipV="1">
            <a:off x="6096000" y="2816772"/>
            <a:ext cx="789035" cy="981871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1CAFD76-ED93-9747-8347-AC5B5AC5FDC0}"/>
              </a:ext>
            </a:extLst>
          </p:cNvPr>
          <p:cNvCxnSpPr>
            <a:cxnSpLocks/>
          </p:cNvCxnSpPr>
          <p:nvPr/>
        </p:nvCxnSpPr>
        <p:spPr>
          <a:xfrm flipH="1" flipV="1">
            <a:off x="8655574" y="2907008"/>
            <a:ext cx="595390" cy="976354"/>
          </a:xfrm>
          <a:prstGeom prst="straightConnector1">
            <a:avLst/>
          </a:prstGeom>
          <a:ln w="152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0E4900E-D50D-E143-83AB-0F3329C45F79}"/>
              </a:ext>
            </a:extLst>
          </p:cNvPr>
          <p:cNvSpPr txBox="1"/>
          <p:nvPr/>
        </p:nvSpPr>
        <p:spPr>
          <a:xfrm>
            <a:off x="10646246" y="1663219"/>
            <a:ext cx="1583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Output queuing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76827C-6BED-7346-96E9-A81EC396CFB9}"/>
              </a:ext>
            </a:extLst>
          </p:cNvPr>
          <p:cNvSpPr txBox="1"/>
          <p:nvPr/>
        </p:nvSpPr>
        <p:spPr>
          <a:xfrm>
            <a:off x="10552077" y="4512936"/>
            <a:ext cx="1583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Input queuing</a:t>
            </a:r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1771665B-CDFC-9547-881C-25048DDACEE5}"/>
              </a:ext>
            </a:extLst>
          </p:cNvPr>
          <p:cNvSpPr txBox="1">
            <a:spLocks noChangeArrowheads="1"/>
          </p:cNvSpPr>
          <p:nvPr/>
        </p:nvSpPr>
        <p:spPr>
          <a:xfrm>
            <a:off x="8538821" y="3918317"/>
            <a:ext cx="2055358" cy="6213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en-US" i="1" dirty="0">
                <a:solidFill>
                  <a:srgbClr val="C00000"/>
                </a:solidFill>
              </a:rPr>
              <a:t>Scheduling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7178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5" grpId="0"/>
      <p:bldP spid="67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212664" y="3203295"/>
            <a:ext cx="1411404" cy="1121117"/>
          </a:xfrm>
          <a:prstGeom prst="rect">
            <a:avLst/>
          </a:prstGeom>
        </p:spPr>
      </p:pic>
      <p:sp>
        <p:nvSpPr>
          <p:cNvPr id="33" name="Cloud 32"/>
          <p:cNvSpPr/>
          <p:nvPr/>
        </p:nvSpPr>
        <p:spPr>
          <a:xfrm>
            <a:off x="3206245" y="2086529"/>
            <a:ext cx="8671429" cy="4048339"/>
          </a:xfrm>
          <a:prstGeom prst="cloud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model of bottleneck link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7"/>
            <a:ext cx="1536076" cy="926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90" y="3257625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96732"/>
            <a:ext cx="1536076" cy="92683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100262" y="2934468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01718" y="3991743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24568" y="3420242"/>
            <a:ext cx="2248025" cy="687657"/>
            <a:chOff x="7250905" y="2583511"/>
            <a:chExt cx="3064670" cy="100948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86" y="3255453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907614" y="3425061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37984" y="3436542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444" y="343128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63932" y="3437685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73206" y="2377255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31253" y="2562601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30334" y="4652075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19056" y="4321618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24635" y="4288299"/>
            <a:ext cx="24478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Bottleneck queue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(max size B)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07614" y="3177358"/>
            <a:ext cx="11440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39987" y="2597664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Queuing delay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5844" y="5548701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Flows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15847" y="5807492"/>
            <a:ext cx="5280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Packet-switched core network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17055" y="4226193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Link rate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06" y="2707711"/>
            <a:ext cx="3502307" cy="33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9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93496"/>
            <a:ext cx="1536076" cy="926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scheduling + Tail-drop buffer </a:t>
            </a:r>
            <a:r>
              <a:rPr lang="en-US" dirty="0" err="1"/>
              <a:t>mgmt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70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5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633885" y="3049305"/>
            <a:ext cx="5960430" cy="1545298"/>
            <a:chOff x="3849329" y="2872327"/>
            <a:chExt cx="5960430" cy="154529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849330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49329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9809759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2673206" y="2377257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31253" y="2562603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30334" y="4652077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20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891225" y="3047391"/>
            <a:ext cx="701517" cy="1534847"/>
            <a:chOff x="8457745" y="2870413"/>
            <a:chExt cx="701517" cy="1534847"/>
          </a:xfrm>
        </p:grpSpPr>
        <p:sp>
          <p:nvSpPr>
            <p:cNvPr id="10" name="Rectangle 9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45843" y="266222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26552" y="2460105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1675" y="4421243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700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189708" y="3054877"/>
            <a:ext cx="731017" cy="1534847"/>
            <a:chOff x="7726728" y="2877899"/>
            <a:chExt cx="731017" cy="1534847"/>
          </a:xfrm>
        </p:grpSpPr>
        <p:sp>
          <p:nvSpPr>
            <p:cNvPr id="26" name="Rectangle 25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493541" y="3062265"/>
            <a:ext cx="701517" cy="1534847"/>
            <a:chOff x="8457745" y="2870413"/>
            <a:chExt cx="701517" cy="1534847"/>
          </a:xfrm>
        </p:grpSpPr>
        <p:sp>
          <p:nvSpPr>
            <p:cNvPr id="29" name="Rectangle 2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802992" y="3065968"/>
            <a:ext cx="731017" cy="1534847"/>
            <a:chOff x="6340012" y="2888990"/>
            <a:chExt cx="731017" cy="1534847"/>
          </a:xfrm>
        </p:grpSpPr>
        <p:sp>
          <p:nvSpPr>
            <p:cNvPr id="32" name="Rectangle 31"/>
            <p:cNvSpPr/>
            <p:nvPr/>
          </p:nvSpPr>
          <p:spPr>
            <a:xfrm>
              <a:off x="6340012" y="2888990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25339" y="3425580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9"/>
            <a:ext cx="1536076" cy="92683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52488"/>
            <a:ext cx="1536076" cy="92683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8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5"/>
            <a:ext cx="1932812" cy="1932812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flipH="1">
            <a:off x="6758739" y="1810057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2480" y="1798385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08373" y="5730918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</p:spTree>
    <p:extLst>
      <p:ext uri="{BB962C8B-B14F-4D97-AF65-F5344CB8AC3E}">
        <p14:creationId xmlns:p14="http://schemas.microsoft.com/office/powerpoint/2010/main" val="151597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scheduling + Tail-drop buffer </a:t>
            </a:r>
            <a:r>
              <a:rPr lang="en-US" dirty="0" err="1"/>
              <a:t>mgmt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69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4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65207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1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62602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83674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421242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69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19756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917311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94253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12159" y="1767953"/>
            <a:ext cx="599036" cy="660913"/>
            <a:chOff x="3462025" y="1569648"/>
            <a:chExt cx="599036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33724" y="1636831"/>
            <a:ext cx="599036" cy="660913"/>
            <a:chOff x="3462025" y="1569648"/>
            <a:chExt cx="599036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6988" y="1479600"/>
            <a:ext cx="599036" cy="660913"/>
            <a:chOff x="3462025" y="1569648"/>
            <a:chExt cx="599036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6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3047390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436244" y="3049968"/>
            <a:ext cx="731017" cy="1534847"/>
            <a:chOff x="7726728" y="2877899"/>
            <a:chExt cx="731017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93541" y="3047516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7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4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3049304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806776" y="3084881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184680" y="3085623"/>
            <a:ext cx="701517" cy="1488268"/>
            <a:chOff x="8457745" y="2870413"/>
            <a:chExt cx="701517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1817" y="3076208"/>
            <a:ext cx="701517" cy="1488268"/>
            <a:chOff x="8457745" y="2870413"/>
            <a:chExt cx="701517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6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28499" y="3082674"/>
            <a:ext cx="701517" cy="1488268"/>
            <a:chOff x="8457745" y="2870413"/>
            <a:chExt cx="701517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58739" y="1810056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96733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98384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730917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470358" y="1468473"/>
            <a:ext cx="3149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Head of the line blocking (HOL)</a:t>
            </a:r>
          </a:p>
        </p:txBody>
      </p:sp>
      <p:sp>
        <p:nvSpPr>
          <p:cNvPr id="104" name="Left Brace 103"/>
          <p:cNvSpPr/>
          <p:nvPr/>
        </p:nvSpPr>
        <p:spPr>
          <a:xfrm rot="5400000">
            <a:off x="9582112" y="921776"/>
            <a:ext cx="568542" cy="352569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5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4755" cy="1325563"/>
          </a:xfrm>
        </p:spPr>
        <p:txBody>
          <a:bodyPr/>
          <a:lstStyle/>
          <a:p>
            <a:r>
              <a:rPr lang="en-US" dirty="0"/>
              <a:t>Next RTT: ACK-clocking makes it worse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875476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32751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59308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26262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03609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24681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36224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69270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37740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858318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35260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7016" y="1708960"/>
            <a:ext cx="545690" cy="660913"/>
            <a:chOff x="3426882" y="1569648"/>
            <a:chExt cx="545690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688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13330" y="1577838"/>
            <a:ext cx="545690" cy="660913"/>
            <a:chOff x="3441631" y="1569648"/>
            <a:chExt cx="545690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163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27095" y="1420607"/>
            <a:ext cx="545690" cy="660913"/>
            <a:chOff x="3412132" y="1569648"/>
            <a:chExt cx="545690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213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2988397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69071" y="2987956"/>
            <a:ext cx="685199" cy="1534847"/>
            <a:chOff x="7726728" y="2877899"/>
            <a:chExt cx="685199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08817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201463" y="2988523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13674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40391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2990311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9514698" y="3025888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148080" y="3014717"/>
            <a:ext cx="685199" cy="1488268"/>
            <a:chOff x="8457745" y="2870413"/>
            <a:chExt cx="685199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69328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459739" y="3017215"/>
            <a:ext cx="685199" cy="1488268"/>
            <a:chOff x="8457745" y="2870413"/>
            <a:chExt cx="685199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836421" y="3023681"/>
            <a:ext cx="685199" cy="1488268"/>
            <a:chOff x="8457745" y="2870413"/>
            <a:chExt cx="685199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73487" y="1751063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37740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8"/>
              <a:ext cx="545690" cy="937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39391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671924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910229" y="1302642"/>
            <a:ext cx="545690" cy="660913"/>
            <a:chOff x="3426881" y="1569648"/>
            <a:chExt cx="545690" cy="660913"/>
          </a:xfrm>
        </p:grpSpPr>
        <p:sp>
          <p:nvSpPr>
            <p:cNvPr id="63" name="Rectangle 6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688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54B2936-6259-F944-A2DE-FB71785BDF6E}"/>
              </a:ext>
            </a:extLst>
          </p:cNvPr>
          <p:cNvSpPr txBox="1"/>
          <p:nvPr/>
        </p:nvSpPr>
        <p:spPr>
          <a:xfrm>
            <a:off x="351635" y="5626211"/>
            <a:ext cx="5448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 signals sender: prior packet left the network =&gt; resource available!</a:t>
            </a:r>
          </a:p>
        </p:txBody>
      </p:sp>
    </p:spTree>
    <p:extLst>
      <p:ext uri="{BB962C8B-B14F-4D97-AF65-F5344CB8AC3E}">
        <p14:creationId xmlns:p14="http://schemas.microsoft.com/office/powerpoint/2010/main" val="258024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prstDash val="sysDot"/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3872</TotalTime>
  <Words>954</Words>
  <Application>Microsoft Macintosh PowerPoint</Application>
  <PresentationFormat>Widescreen</PresentationFormat>
  <Paragraphs>200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Helvetica</vt:lpstr>
      <vt:lpstr>Tahoma</vt:lpstr>
      <vt:lpstr>Times New Roman</vt:lpstr>
      <vt:lpstr>Office Theme</vt:lpstr>
      <vt:lpstr>PowerPoint Presentation</vt:lpstr>
      <vt:lpstr>PowerPoint Presentation</vt:lpstr>
      <vt:lpstr>Are endpoint algorithms alone enough?</vt:lpstr>
      <vt:lpstr>Why packet scheduling?</vt:lpstr>
      <vt:lpstr>Recall: Packet queueing in routers</vt:lpstr>
      <vt:lpstr>Simplified model of bottleneck link</vt:lpstr>
      <vt:lpstr>FIFO scheduling + Tail-drop buffer mgmt</vt:lpstr>
      <vt:lpstr>FIFO scheduling + Tail-drop buffer mgmt</vt:lpstr>
      <vt:lpstr>Next RTT: ACK-clocking makes it worse</vt:lpstr>
      <vt:lpstr>Network can be monopolized by bad endpoints</vt:lpstr>
      <vt:lpstr>Packet scheduling disciplines @ routers</vt:lpstr>
      <vt:lpstr>Fair Resource Allocation</vt:lpstr>
      <vt:lpstr>Fair and efficient use of a resource</vt:lpstr>
      <vt:lpstr>Fair use of a single resource</vt:lpstr>
      <vt:lpstr>Max-min fairness</vt:lpstr>
      <vt:lpstr>Max-min fairness for a single resource</vt:lpstr>
      <vt:lpstr>Allocation over multiple resources</vt:lpstr>
      <vt:lpstr>Allocate fairly among who?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2220</cp:revision>
  <dcterms:created xsi:type="dcterms:W3CDTF">2018-09-05T17:47:04Z</dcterms:created>
  <dcterms:modified xsi:type="dcterms:W3CDTF">2020-10-16T02:43:10Z</dcterms:modified>
</cp:coreProperties>
</file>