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659" r:id="rId2"/>
    <p:sldId id="614" r:id="rId3"/>
    <p:sldId id="842" r:id="rId4"/>
    <p:sldId id="267" r:id="rId5"/>
    <p:sldId id="843" r:id="rId6"/>
    <p:sldId id="844" r:id="rId7"/>
    <p:sldId id="845" r:id="rId8"/>
    <p:sldId id="846" r:id="rId9"/>
    <p:sldId id="701" r:id="rId10"/>
    <p:sldId id="702" r:id="rId11"/>
    <p:sldId id="703" r:id="rId12"/>
    <p:sldId id="847" r:id="rId13"/>
    <p:sldId id="848" r:id="rId14"/>
    <p:sldId id="849" r:id="rId15"/>
    <p:sldId id="850" r:id="rId16"/>
    <p:sldId id="851" r:id="rId17"/>
    <p:sldId id="852" r:id="rId18"/>
    <p:sldId id="854" r:id="rId19"/>
    <p:sldId id="853" r:id="rId20"/>
    <p:sldId id="839" r:id="rId21"/>
    <p:sldId id="840" r:id="rId22"/>
    <p:sldId id="856" r:id="rId23"/>
    <p:sldId id="364" r:id="rId24"/>
    <p:sldId id="365" r:id="rId25"/>
    <p:sldId id="857" r:id="rId26"/>
    <p:sldId id="367" r:id="rId27"/>
    <p:sldId id="858" r:id="rId28"/>
    <p:sldId id="859" r:id="rId29"/>
    <p:sldId id="860" r:id="rId30"/>
    <p:sldId id="861" r:id="rId31"/>
    <p:sldId id="86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7"/>
    <p:restoredTop sz="94664"/>
  </p:normalViewPr>
  <p:slideViewPr>
    <p:cSldViewPr snapToGrid="0" snapToObjects="1">
      <p:cViewPr>
        <p:scale>
          <a:sx n="100" d="100"/>
          <a:sy n="100" d="100"/>
        </p:scale>
        <p:origin x="66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3B9554C-4AF7-5243-A5A9-0DC2A2E22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1C1046-6310-BE43-A53E-0C162062DB6E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A741E5A-7C13-CB4F-BDC2-6AF9BA648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E5F6A09-4418-794A-A366-41F3733DA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1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C3D4A93-BA56-544D-B84A-BFA94DE2F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B65CB-4BFF-3B4D-81E9-05581912E3DE}" type="slidenum">
              <a:rPr lang="en-US" altLang="en-US" sz="1300" smtClean="0"/>
              <a:pPr/>
              <a:t>23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DCE25B5-E579-C04D-A420-519C3A5D1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277CFCC-8EFE-1545-915E-0F9134C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9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ED0F062-48C9-B242-A215-86FF04D5A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A07894-EC08-5646-A077-DC31ED7DE12C}" type="slidenum">
              <a:rPr lang="en-US" altLang="en-US" sz="1300" smtClean="0"/>
              <a:pPr/>
              <a:t>24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FEF811D-4AC1-2646-86E0-0783859DE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08DA116-F278-3046-868E-9F05A02D6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74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B8DBFD1-A141-E141-B522-D77B5AB8E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6DF2-9E59-1F4B-8FB0-06734EC0FF13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2953BC3-233A-D44A-A146-0E21789A5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F899431-650A-2F4F-A893-93A31326B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8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Control_Message_Protocol#Control_mess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Protocol (IP)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16.1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Dynamic Host Configuration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16.2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59AB-5BBC-AB40-856E-C7915DDB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endpoint get its IP </a:t>
            </a:r>
            <a:r>
              <a:rPr lang="en-US" dirty="0" err="1"/>
              <a:t>addr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7B88-A6D5-1446-AF60-D55F913D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85500" cy="4778375"/>
          </a:xfrm>
        </p:spPr>
        <p:txBody>
          <a:bodyPr>
            <a:normAutofit/>
          </a:bodyPr>
          <a:lstStyle/>
          <a:p>
            <a:r>
              <a:rPr lang="en-US" altLang="en-US" dirty="0"/>
              <a:t>One possibility: hard-code the IP address on the endpoint</a:t>
            </a:r>
          </a:p>
          <a:p>
            <a:pPr lvl="1"/>
            <a:r>
              <a:rPr lang="en-US" altLang="en-US" dirty="0"/>
              <a:t>e.g., a system admin writing addresses in a file</a:t>
            </a:r>
          </a:p>
          <a:p>
            <a:pPr lvl="1"/>
            <a:r>
              <a:rPr lang="en-US" altLang="en-US" dirty="0"/>
              <a:t>UNIX: /</a:t>
            </a:r>
            <a:r>
              <a:rPr lang="en-US" altLang="en-US" dirty="0" err="1"/>
              <a:t>etc</a:t>
            </a:r>
            <a:r>
              <a:rPr lang="en-US" altLang="en-US" dirty="0"/>
              <a:t>/network/interfaces</a:t>
            </a:r>
          </a:p>
          <a:p>
            <a:pPr lvl="1"/>
            <a:r>
              <a:rPr lang="en-US" altLang="en-US" dirty="0"/>
              <a:t>Windows: control panel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network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configuration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TCP/IP </a:t>
            </a:r>
            <a:r>
              <a:rPr lang="en-US" altLang="en-US" dirty="0">
                <a:sym typeface="Wingdings" pitchFamily="2" charset="2"/>
              </a:rPr>
              <a:t> </a:t>
            </a:r>
            <a:r>
              <a:rPr lang="en-US" altLang="en-US" dirty="0"/>
              <a:t>properties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Another possibility: dynamically receive an address “from the network”</a:t>
            </a:r>
          </a:p>
          <a:p>
            <a:pPr lvl="1"/>
            <a:r>
              <a:rPr lang="en-US" altLang="en-US" dirty="0">
                <a:solidFill>
                  <a:srgbClr val="CC0000"/>
                </a:solidFill>
              </a:rPr>
              <a:t>DHCP: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D</a:t>
            </a:r>
            <a:r>
              <a:rPr lang="en-US" altLang="en-US" dirty="0"/>
              <a:t>ynamic </a:t>
            </a:r>
            <a:r>
              <a:rPr lang="en-US" altLang="en-US" dirty="0">
                <a:solidFill>
                  <a:srgbClr val="CC0000"/>
                </a:solidFill>
              </a:rPr>
              <a:t>H</a:t>
            </a:r>
            <a:r>
              <a:rPr lang="en-US" altLang="en-US" dirty="0"/>
              <a:t>ost </a:t>
            </a:r>
            <a:r>
              <a:rPr lang="en-US" altLang="en-US" dirty="0">
                <a:solidFill>
                  <a:srgbClr val="CC0000"/>
                </a:solidFill>
              </a:rPr>
              <a:t>C</a:t>
            </a:r>
            <a:r>
              <a:rPr lang="en-US" altLang="en-US" dirty="0"/>
              <a:t>onfiguration </a:t>
            </a:r>
            <a:r>
              <a:rPr lang="en-US" altLang="en-US" dirty="0">
                <a:solidFill>
                  <a:srgbClr val="CC0000"/>
                </a:solidFill>
              </a:rPr>
              <a:t>P</a:t>
            </a:r>
            <a:r>
              <a:rPr lang="en-US" altLang="en-US" dirty="0"/>
              <a:t>rotocol</a:t>
            </a:r>
          </a:p>
          <a:p>
            <a:pPr lvl="1"/>
            <a:r>
              <a:rPr lang="en-US" altLang="ja-JP" dirty="0"/>
              <a:t>Provide plug-and-play functionality for endpoints (e.g., phones, laptops)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6292-1929-5942-A17F-8087EBC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similar bootstrapping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32FD-44ED-C742-9A1D-5039BE184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9800" cy="48545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does a host get its IP address?</a:t>
            </a:r>
          </a:p>
          <a:p>
            <a:endParaRPr lang="en-US" dirty="0"/>
          </a:p>
          <a:p>
            <a:r>
              <a:rPr lang="en-US" dirty="0"/>
              <a:t>How does a host know its local DNS server?</a:t>
            </a:r>
          </a:p>
          <a:p>
            <a:endParaRPr lang="en-US" dirty="0"/>
          </a:p>
          <a:p>
            <a:r>
              <a:rPr lang="en-US" dirty="0"/>
              <a:t>How does a host know its netmask? </a:t>
            </a:r>
          </a:p>
          <a:p>
            <a:pPr lvl="1"/>
            <a:r>
              <a:rPr lang="en-US" dirty="0"/>
              <a:t>i.e., so that it can know which other hosts are in the same network</a:t>
            </a:r>
          </a:p>
          <a:p>
            <a:endParaRPr lang="en-US" dirty="0"/>
          </a:p>
          <a:p>
            <a:r>
              <a:rPr lang="en-US" dirty="0"/>
              <a:t>How does a host know how to reach other networks?</a:t>
            </a:r>
          </a:p>
          <a:p>
            <a:pPr lvl="1"/>
            <a:r>
              <a:rPr lang="en-US" dirty="0"/>
              <a:t>i.e., which router is at the “border” of the current network?</a:t>
            </a:r>
          </a:p>
          <a:p>
            <a:pPr lvl="1"/>
            <a:r>
              <a:rPr lang="en-US" dirty="0"/>
              <a:t>This router is also called the </a:t>
            </a:r>
            <a:r>
              <a:rPr lang="en-US" dirty="0">
                <a:solidFill>
                  <a:srgbClr val="C00000"/>
                </a:solidFill>
              </a:rPr>
              <a:t>gateway router: </a:t>
            </a:r>
            <a:r>
              <a:rPr lang="en-US" dirty="0"/>
              <a:t>crucial for an endpoint to communicate with another endpoint external to the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ECD-EFEE-F347-B28E-67EBAB03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DHCP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EC6D-092F-2548-BFC1-0695022B6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endpoint that just joins a network knows nothing about the network</a:t>
            </a:r>
          </a:p>
          <a:p>
            <a:pPr lvl="1"/>
            <a:r>
              <a:rPr lang="en-US" dirty="0"/>
              <a:t>It doesn’t even have a network address for its point of attachment</a:t>
            </a:r>
          </a:p>
          <a:p>
            <a:pPr lvl="1"/>
            <a:endParaRPr lang="en-US" dirty="0"/>
          </a:p>
          <a:p>
            <a:r>
              <a:rPr lang="en-US" dirty="0"/>
              <a:t>It makes no sense to have it contact a “known” server to receive this information.</a:t>
            </a:r>
          </a:p>
          <a:p>
            <a:endParaRPr lang="en-US" dirty="0"/>
          </a:p>
          <a:p>
            <a:r>
              <a:rPr lang="en-US" dirty="0"/>
              <a:t>The only known mechanism that might work is </a:t>
            </a:r>
            <a:r>
              <a:rPr lang="en-US" dirty="0">
                <a:solidFill>
                  <a:srgbClr val="C00000"/>
                </a:solidFill>
              </a:rPr>
              <a:t>broadcast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Ask everyone!</a:t>
            </a:r>
          </a:p>
        </p:txBody>
      </p:sp>
    </p:spTree>
    <p:extLst>
      <p:ext uri="{BB962C8B-B14F-4D97-AF65-F5344CB8AC3E}">
        <p14:creationId xmlns:p14="http://schemas.microsoft.com/office/powerpoint/2010/main" val="75808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E29A-84F0-6F48-A201-295D7977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DHCP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4000-37B3-D745-9C6F-44DC341C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350" cy="4892675"/>
          </a:xfrm>
        </p:spPr>
        <p:txBody>
          <a:bodyPr>
            <a:normAutofit/>
          </a:bodyPr>
          <a:lstStyle/>
          <a:p>
            <a:r>
              <a:rPr lang="en-US" altLang="en-US" dirty="0"/>
              <a:t>DHCP allows a host to dynamically obtain its IP address from a </a:t>
            </a:r>
            <a:r>
              <a:rPr lang="en-US" altLang="en-US" dirty="0">
                <a:solidFill>
                  <a:srgbClr val="C00000"/>
                </a:solidFill>
              </a:rPr>
              <a:t>server</a:t>
            </a:r>
            <a:r>
              <a:rPr lang="en-US" altLang="en-US" dirty="0"/>
              <a:t> on a network when it joins the network</a:t>
            </a:r>
          </a:p>
          <a:p>
            <a:r>
              <a:rPr lang="en-US" altLang="en-US" dirty="0"/>
              <a:t>DHCP can allow a host to be mobile across different networks, obtaining IP addresses as needed</a:t>
            </a:r>
          </a:p>
          <a:p>
            <a:r>
              <a:rPr lang="en-US" altLang="en-US" dirty="0"/>
              <a:t>DHCP uses </a:t>
            </a:r>
            <a:r>
              <a:rPr lang="en-US" altLang="en-US" dirty="0">
                <a:solidFill>
                  <a:srgbClr val="C00000"/>
                </a:solidFill>
              </a:rPr>
              <a:t>leases </a:t>
            </a:r>
            <a:r>
              <a:rPr lang="en-US" altLang="en-US" dirty="0"/>
              <a:t>on addresses</a:t>
            </a:r>
          </a:p>
          <a:p>
            <a:pPr lvl="1"/>
            <a:r>
              <a:rPr lang="en-US" altLang="en-US" dirty="0"/>
              <a:t>Host must renew lease periodically</a:t>
            </a:r>
          </a:p>
          <a:p>
            <a:pPr lvl="1"/>
            <a:r>
              <a:rPr lang="en-US" altLang="en-US" dirty="0"/>
              <a:t>Allows network to reuse an IP with an expired lease, reclaiming addresses from inactive hosts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310EA-FF9F-5C42-A375-0C47A0E1F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5535613"/>
            <a:ext cx="1725693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" name="Text Box 97">
            <a:extLst>
              <a:ext uri="{FF2B5EF4-FFF2-40B4-BE49-F238E27FC236}">
                <a16:creationId xmlns:a16="http://schemas.microsoft.com/office/drawing/2014/main" id="{33D1AEAB-70A4-D742-8A83-A144E8F7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140176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223.1.1.0/24</a:t>
            </a:r>
          </a:p>
        </p:txBody>
      </p:sp>
      <p:sp>
        <p:nvSpPr>
          <p:cNvPr id="6" name="Text Box 98">
            <a:extLst>
              <a:ext uri="{FF2B5EF4-FFF2-40B4-BE49-F238E27FC236}">
                <a16:creationId xmlns:a16="http://schemas.microsoft.com/office/drawing/2014/main" id="{25C0EDF4-E57B-BA47-B0BB-A445528F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9863" y="389731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223.1.2.0/24</a:t>
            </a:r>
          </a:p>
        </p:txBody>
      </p:sp>
      <p:sp>
        <p:nvSpPr>
          <p:cNvPr id="7" name="Text Box 99">
            <a:extLst>
              <a:ext uri="{FF2B5EF4-FFF2-40B4-BE49-F238E27FC236}">
                <a16:creationId xmlns:a16="http://schemas.microsoft.com/office/drawing/2014/main" id="{671522CE-342D-5C4D-B0C2-CB668091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825" y="549116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223.1.3.0/24</a:t>
            </a:r>
          </a:p>
        </p:txBody>
      </p:sp>
      <p:sp>
        <p:nvSpPr>
          <p:cNvPr id="8" name="Rectangle 100">
            <a:extLst>
              <a:ext uri="{FF2B5EF4-FFF2-40B4-BE49-F238E27FC236}">
                <a16:creationId xmlns:a16="http://schemas.microsoft.com/office/drawing/2014/main" id="{3E0647C2-BCB8-B84A-BEB7-1BF2927D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1" y="373221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Freeform 101">
            <a:extLst>
              <a:ext uri="{FF2B5EF4-FFF2-40B4-BE49-F238E27FC236}">
                <a16:creationId xmlns:a16="http://schemas.microsoft.com/office/drawing/2014/main" id="{33A987ED-8477-0A4D-B661-B623947DE5D2}"/>
              </a:ext>
            </a:extLst>
          </p:cNvPr>
          <p:cNvSpPr>
            <a:spLocks/>
          </p:cNvSpPr>
          <p:nvPr/>
        </p:nvSpPr>
        <p:spPr bwMode="auto">
          <a:xfrm>
            <a:off x="7058026" y="1671637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02">
            <a:extLst>
              <a:ext uri="{FF2B5EF4-FFF2-40B4-BE49-F238E27FC236}">
                <a16:creationId xmlns:a16="http://schemas.microsoft.com/office/drawing/2014/main" id="{CEF548F8-414A-FE48-BB35-A46DF50BB54F}"/>
              </a:ext>
            </a:extLst>
          </p:cNvPr>
          <p:cNvSpPr>
            <a:spLocks/>
          </p:cNvSpPr>
          <p:nvPr/>
        </p:nvSpPr>
        <p:spPr bwMode="auto">
          <a:xfrm>
            <a:off x="9585325" y="198120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3">
            <a:extLst>
              <a:ext uri="{FF2B5EF4-FFF2-40B4-BE49-F238E27FC236}">
                <a16:creationId xmlns:a16="http://schemas.microsoft.com/office/drawing/2014/main" id="{B284DE60-5855-5040-A9E7-0E49B098C0EF}"/>
              </a:ext>
            </a:extLst>
          </p:cNvPr>
          <p:cNvSpPr>
            <a:spLocks/>
          </p:cNvSpPr>
          <p:nvPr/>
        </p:nvSpPr>
        <p:spPr bwMode="auto">
          <a:xfrm>
            <a:off x="8258176" y="3414712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4">
            <a:extLst>
              <a:ext uri="{FF2B5EF4-FFF2-40B4-BE49-F238E27FC236}">
                <a16:creationId xmlns:a16="http://schemas.microsoft.com/office/drawing/2014/main" id="{977FB17E-C63A-9543-A346-375C56846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1" y="2193924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6">
            <a:extLst>
              <a:ext uri="{FF2B5EF4-FFF2-40B4-BE49-F238E27FC236}">
                <a16:creationId xmlns:a16="http://schemas.microsoft.com/office/drawing/2014/main" id="{FADA18F3-82D2-B44F-B01E-AC1C51845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6513" y="291465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7">
            <a:extLst>
              <a:ext uri="{FF2B5EF4-FFF2-40B4-BE49-F238E27FC236}">
                <a16:creationId xmlns:a16="http://schemas.microsoft.com/office/drawing/2014/main" id="{7839CB77-97DE-3D4D-9FC2-45ADDD159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346551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8">
            <a:extLst>
              <a:ext uri="{FF2B5EF4-FFF2-40B4-BE49-F238E27FC236}">
                <a16:creationId xmlns:a16="http://schemas.microsoft.com/office/drawing/2014/main" id="{65A35148-E551-5E43-B278-3E56846B4D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789" y="304323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09">
            <a:extLst>
              <a:ext uri="{FF2B5EF4-FFF2-40B4-BE49-F238E27FC236}">
                <a16:creationId xmlns:a16="http://schemas.microsoft.com/office/drawing/2014/main" id="{4478D457-C557-CC42-B7D6-4D8D47CE3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18684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7" name="Text Box 111">
            <a:extLst>
              <a:ext uri="{FF2B5EF4-FFF2-40B4-BE49-F238E27FC236}">
                <a16:creationId xmlns:a16="http://schemas.microsoft.com/office/drawing/2014/main" id="{EA69C916-9C39-3049-8AF0-B25E7893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34940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223.1.1.3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8" name="Text Box 112">
            <a:extLst>
              <a:ext uri="{FF2B5EF4-FFF2-40B4-BE49-F238E27FC236}">
                <a16:creationId xmlns:a16="http://schemas.microsoft.com/office/drawing/2014/main" id="{015FDEFE-E4A4-9947-B354-C990C6AEC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273367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223.1.1.4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9" name="Line 113">
            <a:extLst>
              <a:ext uri="{FF2B5EF4-FFF2-40B4-BE49-F238E27FC236}">
                <a16:creationId xmlns:a16="http://schemas.microsoft.com/office/drawing/2014/main" id="{CBE7B488-025A-0444-865E-9897ADDD0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34525" y="3044824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14">
            <a:extLst>
              <a:ext uri="{FF2B5EF4-FFF2-40B4-BE49-F238E27FC236}">
                <a16:creationId xmlns:a16="http://schemas.microsoft.com/office/drawing/2014/main" id="{EF166987-AC08-1043-B002-18A041AF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525" y="2735263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223.1.2.9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1" name="Line 116">
            <a:extLst>
              <a:ext uri="{FF2B5EF4-FFF2-40B4-BE49-F238E27FC236}">
                <a16:creationId xmlns:a16="http://schemas.microsoft.com/office/drawing/2014/main" id="{3822C893-8CB1-7142-8ECF-2F5C24D7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26738" y="2355849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17">
            <a:extLst>
              <a:ext uri="{FF2B5EF4-FFF2-40B4-BE49-F238E27FC236}">
                <a16:creationId xmlns:a16="http://schemas.microsoft.com/office/drawing/2014/main" id="{549D81F8-6B97-7645-80DD-2E3636DD6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0713" y="3632199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20">
            <a:extLst>
              <a:ext uri="{FF2B5EF4-FFF2-40B4-BE49-F238E27FC236}">
                <a16:creationId xmlns:a16="http://schemas.microsoft.com/office/drawing/2014/main" id="{932239BD-32F3-8C46-9E63-3425C9BF7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3226" y="338455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22">
            <a:extLst>
              <a:ext uri="{FF2B5EF4-FFF2-40B4-BE49-F238E27FC236}">
                <a16:creationId xmlns:a16="http://schemas.microsoft.com/office/drawing/2014/main" id="{39C5FFCF-EEE3-7445-9CC3-1EDD15EA3C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18551" y="4729162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23">
            <a:extLst>
              <a:ext uri="{FF2B5EF4-FFF2-40B4-BE49-F238E27FC236}">
                <a16:creationId xmlns:a16="http://schemas.microsoft.com/office/drawing/2014/main" id="{BF76A82E-F7B4-404D-8730-640678D49C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59964" y="4662487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24">
            <a:extLst>
              <a:ext uri="{FF2B5EF4-FFF2-40B4-BE49-F238E27FC236}">
                <a16:creationId xmlns:a16="http://schemas.microsoft.com/office/drawing/2014/main" id="{9056C396-E2B6-6240-B419-1AC3135E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658" y="441454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223.1.3.2</a:t>
            </a:r>
            <a:endParaRPr lang="en-US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27" name="Text Box 127">
            <a:extLst>
              <a:ext uri="{FF2B5EF4-FFF2-40B4-BE49-F238E27FC236}">
                <a16:creationId xmlns:a16="http://schemas.microsoft.com/office/drawing/2014/main" id="{00B6A460-542B-FF42-B9DF-9E83E846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447610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223.1.3.1</a:t>
            </a:r>
            <a:endParaRPr lang="en-US" altLang="en-US" sz="1400" dirty="0">
              <a:latin typeface="Comic Sans MS" panose="030F0902030302020204" pitchFamily="66" charset="0"/>
            </a:endParaRPr>
          </a:p>
        </p:txBody>
      </p:sp>
      <p:grpSp>
        <p:nvGrpSpPr>
          <p:cNvPr id="28" name="Group 129">
            <a:extLst>
              <a:ext uri="{FF2B5EF4-FFF2-40B4-BE49-F238E27FC236}">
                <a16:creationId xmlns:a16="http://schemas.microsoft.com/office/drawing/2014/main" id="{B4266B84-C3C8-8241-A93D-758370450F5F}"/>
              </a:ext>
            </a:extLst>
          </p:cNvPr>
          <p:cNvGrpSpPr>
            <a:grpSpLocks/>
          </p:cNvGrpSpPr>
          <p:nvPr/>
        </p:nvGrpSpPr>
        <p:grpSpPr bwMode="auto">
          <a:xfrm>
            <a:off x="7053263" y="1895474"/>
            <a:ext cx="641350" cy="558800"/>
            <a:chOff x="-44" y="1473"/>
            <a:chExt cx="981" cy="1105"/>
          </a:xfrm>
        </p:grpSpPr>
        <p:pic>
          <p:nvPicPr>
            <p:cNvPr id="29" name="Picture 130" descr="desktop_computer_stylized_medium">
              <a:extLst>
                <a:ext uri="{FF2B5EF4-FFF2-40B4-BE49-F238E27FC236}">
                  <a16:creationId xmlns:a16="http://schemas.microsoft.com/office/drawing/2014/main" id="{D77037AE-C895-BF42-8FE4-CBB3DADB5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131">
              <a:extLst>
                <a:ext uri="{FF2B5EF4-FFF2-40B4-BE49-F238E27FC236}">
                  <a16:creationId xmlns:a16="http://schemas.microsoft.com/office/drawing/2014/main" id="{82F57FDC-53B8-FA40-B04D-0D6521326B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132">
            <a:extLst>
              <a:ext uri="{FF2B5EF4-FFF2-40B4-BE49-F238E27FC236}">
                <a16:creationId xmlns:a16="http://schemas.microsoft.com/office/drawing/2014/main" id="{093DAFFD-2186-B04E-AD7A-0FC80E7FF0F7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505074"/>
            <a:ext cx="641350" cy="558800"/>
            <a:chOff x="-44" y="1473"/>
            <a:chExt cx="981" cy="1105"/>
          </a:xfrm>
        </p:grpSpPr>
        <p:pic>
          <p:nvPicPr>
            <p:cNvPr id="32" name="Picture 133" descr="desktop_computer_stylized_medium">
              <a:extLst>
                <a:ext uri="{FF2B5EF4-FFF2-40B4-BE49-F238E27FC236}">
                  <a16:creationId xmlns:a16="http://schemas.microsoft.com/office/drawing/2014/main" id="{799D503A-E5A3-D748-928B-990CBEE58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332D96AD-F126-3B44-8A6A-D525313655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135">
            <a:extLst>
              <a:ext uri="{FF2B5EF4-FFF2-40B4-BE49-F238E27FC236}">
                <a16:creationId xmlns:a16="http://schemas.microsoft.com/office/drawing/2014/main" id="{1369EE05-107A-8448-9C12-96C7AF9BE29D}"/>
              </a:ext>
            </a:extLst>
          </p:cNvPr>
          <p:cNvGrpSpPr>
            <a:grpSpLocks/>
          </p:cNvGrpSpPr>
          <p:nvPr/>
        </p:nvGrpSpPr>
        <p:grpSpPr bwMode="auto">
          <a:xfrm>
            <a:off x="7077075" y="3114674"/>
            <a:ext cx="641350" cy="558800"/>
            <a:chOff x="-44" y="1473"/>
            <a:chExt cx="981" cy="1105"/>
          </a:xfrm>
        </p:grpSpPr>
        <p:pic>
          <p:nvPicPr>
            <p:cNvPr id="35" name="Picture 136" descr="desktop_computer_stylized_medium">
              <a:extLst>
                <a:ext uri="{FF2B5EF4-FFF2-40B4-BE49-F238E27FC236}">
                  <a16:creationId xmlns:a16="http://schemas.microsoft.com/office/drawing/2014/main" id="{ADD05C2B-BC84-1746-9648-3A9E05F3A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137">
              <a:extLst>
                <a:ext uri="{FF2B5EF4-FFF2-40B4-BE49-F238E27FC236}">
                  <a16:creationId xmlns:a16="http://schemas.microsoft.com/office/drawing/2014/main" id="{8B79F236-16A8-3941-8290-0FA452462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138">
            <a:extLst>
              <a:ext uri="{FF2B5EF4-FFF2-40B4-BE49-F238E27FC236}">
                <a16:creationId xmlns:a16="http://schemas.microsoft.com/office/drawing/2014/main" id="{5B0D047F-9F09-D24C-9E45-273A8AF03D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85475" y="2063749"/>
            <a:ext cx="641350" cy="558800"/>
            <a:chOff x="-44" y="1473"/>
            <a:chExt cx="981" cy="1105"/>
          </a:xfrm>
        </p:grpSpPr>
        <p:pic>
          <p:nvPicPr>
            <p:cNvPr id="38" name="Picture 139" descr="desktop_computer_stylized_medium">
              <a:extLst>
                <a:ext uri="{FF2B5EF4-FFF2-40B4-BE49-F238E27FC236}">
                  <a16:creationId xmlns:a16="http://schemas.microsoft.com/office/drawing/2014/main" id="{5FA00C3F-1D4D-4E4B-9E3F-7197422F6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140">
              <a:extLst>
                <a:ext uri="{FF2B5EF4-FFF2-40B4-BE49-F238E27FC236}">
                  <a16:creationId xmlns:a16="http://schemas.microsoft.com/office/drawing/2014/main" id="{79D2F323-17DF-6743-92AA-5C6AFDC7BD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141">
            <a:extLst>
              <a:ext uri="{FF2B5EF4-FFF2-40B4-BE49-F238E27FC236}">
                <a16:creationId xmlns:a16="http://schemas.microsoft.com/office/drawing/2014/main" id="{9980148B-8663-E046-9BE8-9337B4F501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60088" y="3343274"/>
            <a:ext cx="641350" cy="558800"/>
            <a:chOff x="-44" y="1473"/>
            <a:chExt cx="981" cy="1105"/>
          </a:xfrm>
        </p:grpSpPr>
        <p:pic>
          <p:nvPicPr>
            <p:cNvPr id="41" name="Picture 142" descr="desktop_computer_stylized_medium">
              <a:extLst>
                <a:ext uri="{FF2B5EF4-FFF2-40B4-BE49-F238E27FC236}">
                  <a16:creationId xmlns:a16="http://schemas.microsoft.com/office/drawing/2014/main" id="{51A3BFC6-4CF4-354F-8F80-09439F41D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43">
              <a:extLst>
                <a:ext uri="{FF2B5EF4-FFF2-40B4-BE49-F238E27FC236}">
                  <a16:creationId xmlns:a16="http://schemas.microsoft.com/office/drawing/2014/main" id="{81BC5C07-1A5F-D246-8528-69B68ECCA7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" name="Group 144">
            <a:extLst>
              <a:ext uri="{FF2B5EF4-FFF2-40B4-BE49-F238E27FC236}">
                <a16:creationId xmlns:a16="http://schemas.microsoft.com/office/drawing/2014/main" id="{C3D6047F-E2DD-5243-B0E5-183830A6B2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652000" y="4867274"/>
            <a:ext cx="641350" cy="558800"/>
            <a:chOff x="-44" y="1473"/>
            <a:chExt cx="981" cy="1105"/>
          </a:xfrm>
        </p:grpSpPr>
        <p:pic>
          <p:nvPicPr>
            <p:cNvPr id="44" name="Picture 145" descr="desktop_computer_stylized_medium">
              <a:extLst>
                <a:ext uri="{FF2B5EF4-FFF2-40B4-BE49-F238E27FC236}">
                  <a16:creationId xmlns:a16="http://schemas.microsoft.com/office/drawing/2014/main" id="{00ABE6FF-707E-424E-95C2-4C84AB054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46">
              <a:extLst>
                <a:ext uri="{FF2B5EF4-FFF2-40B4-BE49-F238E27FC236}">
                  <a16:creationId xmlns:a16="http://schemas.microsoft.com/office/drawing/2014/main" id="{B8AD2E1B-FAAC-3D4E-8CD3-8C9AB4D598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147">
            <a:extLst>
              <a:ext uri="{FF2B5EF4-FFF2-40B4-BE49-F238E27FC236}">
                <a16:creationId xmlns:a16="http://schemas.microsoft.com/office/drawing/2014/main" id="{EF67321B-E838-8141-98CE-52C1C74BAB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88363" y="4908549"/>
            <a:ext cx="641350" cy="558800"/>
            <a:chOff x="-44" y="1473"/>
            <a:chExt cx="981" cy="1105"/>
          </a:xfrm>
        </p:grpSpPr>
        <p:pic>
          <p:nvPicPr>
            <p:cNvPr id="47" name="Picture 148" descr="desktop_computer_stylized_medium">
              <a:extLst>
                <a:ext uri="{FF2B5EF4-FFF2-40B4-BE49-F238E27FC236}">
                  <a16:creationId xmlns:a16="http://schemas.microsoft.com/office/drawing/2014/main" id="{C7D81BD5-7B41-564F-A0B0-5995494A7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49">
              <a:extLst>
                <a:ext uri="{FF2B5EF4-FFF2-40B4-BE49-F238E27FC236}">
                  <a16:creationId xmlns:a16="http://schemas.microsoft.com/office/drawing/2014/main" id="{BF5368FA-FBF6-5E40-B637-1A90F3DA6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" name="Group 150">
            <a:extLst>
              <a:ext uri="{FF2B5EF4-FFF2-40B4-BE49-F238E27FC236}">
                <a16:creationId xmlns:a16="http://schemas.microsoft.com/office/drawing/2014/main" id="{8C80114E-95C9-9C46-8F09-143785BA4C88}"/>
              </a:ext>
            </a:extLst>
          </p:cNvPr>
          <p:cNvGrpSpPr>
            <a:grpSpLocks/>
          </p:cNvGrpSpPr>
          <p:nvPr/>
        </p:nvGrpSpPr>
        <p:grpSpPr bwMode="auto">
          <a:xfrm>
            <a:off x="8916988" y="3001962"/>
            <a:ext cx="698500" cy="355600"/>
            <a:chOff x="4396" y="1245"/>
            <a:chExt cx="672" cy="248"/>
          </a:xfrm>
        </p:grpSpPr>
        <p:sp>
          <p:nvSpPr>
            <p:cNvPr id="50" name="Oval 407">
              <a:extLst>
                <a:ext uri="{FF2B5EF4-FFF2-40B4-BE49-F238E27FC236}">
                  <a16:creationId xmlns:a16="http://schemas.microsoft.com/office/drawing/2014/main" id="{B8831250-4168-814C-B6AF-E998B5BB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10">
              <a:extLst>
                <a:ext uri="{FF2B5EF4-FFF2-40B4-BE49-F238E27FC236}">
                  <a16:creationId xmlns:a16="http://schemas.microsoft.com/office/drawing/2014/main" id="{F57D3B97-0104-D542-BAA9-CD22934A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Oval 411">
              <a:extLst>
                <a:ext uri="{FF2B5EF4-FFF2-40B4-BE49-F238E27FC236}">
                  <a16:creationId xmlns:a16="http://schemas.microsoft.com/office/drawing/2014/main" id="{A488FB74-24F0-324C-BB5F-0B3A54CC1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Group 154">
              <a:extLst>
                <a:ext uri="{FF2B5EF4-FFF2-40B4-BE49-F238E27FC236}">
                  <a16:creationId xmlns:a16="http://schemas.microsoft.com/office/drawing/2014/main" id="{5F458093-AF39-4440-90E3-C9DB08CA8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6" name="Freeform 155">
                <a:extLst>
                  <a:ext uri="{FF2B5EF4-FFF2-40B4-BE49-F238E27FC236}">
                    <a16:creationId xmlns:a16="http://schemas.microsoft.com/office/drawing/2014/main" id="{B9A3E053-B147-7244-A4C2-29A9E0B88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56">
                <a:extLst>
                  <a:ext uri="{FF2B5EF4-FFF2-40B4-BE49-F238E27FC236}">
                    <a16:creationId xmlns:a16="http://schemas.microsoft.com/office/drawing/2014/main" id="{17C4A59B-94A0-BA48-AFC2-BA04D0A72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157">
              <a:extLst>
                <a:ext uri="{FF2B5EF4-FFF2-40B4-BE49-F238E27FC236}">
                  <a16:creationId xmlns:a16="http://schemas.microsoft.com/office/drawing/2014/main" id="{7B76D397-3179-5841-A412-66E675B13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58">
              <a:extLst>
                <a:ext uri="{FF2B5EF4-FFF2-40B4-BE49-F238E27FC236}">
                  <a16:creationId xmlns:a16="http://schemas.microsoft.com/office/drawing/2014/main" id="{41EB3386-062A-104F-B509-0017180C7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Rectangle 162">
            <a:extLst>
              <a:ext uri="{FF2B5EF4-FFF2-40B4-BE49-F238E27FC236}">
                <a16:creationId xmlns:a16="http://schemas.microsoft.com/office/drawing/2014/main" id="{E93C733E-6991-7342-B855-8E05F1BC0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4" y="2617787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59" name="Text Box 110">
            <a:extLst>
              <a:ext uri="{FF2B5EF4-FFF2-40B4-BE49-F238E27FC236}">
                <a16:creationId xmlns:a16="http://schemas.microsoft.com/office/drawing/2014/main" id="{31E4F1CD-C7DD-534B-83A7-DFBAC0ADC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25241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0" name="Rectangle 165">
            <a:extLst>
              <a:ext uri="{FF2B5EF4-FFF2-40B4-BE49-F238E27FC236}">
                <a16:creationId xmlns:a16="http://schemas.microsoft.com/office/drawing/2014/main" id="{8CD6CD44-1D0E-964E-A0A5-9F331FF8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426" y="332740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61" name="Rectangle 166">
            <a:extLst>
              <a:ext uri="{FF2B5EF4-FFF2-40B4-BE49-F238E27FC236}">
                <a16:creationId xmlns:a16="http://schemas.microsoft.com/office/drawing/2014/main" id="{8532D844-9FE3-FA43-912B-61BC52F6F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76" y="3513137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62" name="Text Box 128">
            <a:extLst>
              <a:ext uri="{FF2B5EF4-FFF2-40B4-BE49-F238E27FC236}">
                <a16:creationId xmlns:a16="http://schemas.microsoft.com/office/drawing/2014/main" id="{B9F342AA-CD5E-384F-828E-688ADFAD7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638" y="3475038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223.1.3.27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3" name="Text Box 118">
            <a:extLst>
              <a:ext uri="{FF2B5EF4-FFF2-40B4-BE49-F238E27FC236}">
                <a16:creationId xmlns:a16="http://schemas.microsoft.com/office/drawing/2014/main" id="{D4C1DAC5-75C7-B640-BD94-FD47C0A9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88" y="33416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4" name="Text Box 119">
            <a:extLst>
              <a:ext uri="{FF2B5EF4-FFF2-40B4-BE49-F238E27FC236}">
                <a16:creationId xmlns:a16="http://schemas.microsoft.com/office/drawing/2014/main" id="{9FE74677-F069-3F42-885A-39887771E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450" y="18256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5" name="Text Box 168">
            <a:extLst>
              <a:ext uri="{FF2B5EF4-FFF2-40B4-BE49-F238E27FC236}">
                <a16:creationId xmlns:a16="http://schemas.microsoft.com/office/drawing/2014/main" id="{FD647C90-9228-7F44-8FAA-47556B75F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7213" y="1258887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66" name="Text Box 170">
            <a:extLst>
              <a:ext uri="{FF2B5EF4-FFF2-40B4-BE49-F238E27FC236}">
                <a16:creationId xmlns:a16="http://schemas.microsoft.com/office/drawing/2014/main" id="{72ED1DE1-632F-C941-A85E-DCCE389E2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7419" y="4411662"/>
            <a:ext cx="1703387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Client</a:t>
            </a:r>
            <a:r>
              <a:rPr lang="en-US" altLang="en-US" sz="2000" dirty="0"/>
              <a:t> program on the endpoint  broadcasts message requesting an IP address.</a:t>
            </a:r>
          </a:p>
        </p:txBody>
      </p:sp>
      <p:grpSp>
        <p:nvGrpSpPr>
          <p:cNvPr id="67" name="Group 195">
            <a:extLst>
              <a:ext uri="{FF2B5EF4-FFF2-40B4-BE49-F238E27FC236}">
                <a16:creationId xmlns:a16="http://schemas.microsoft.com/office/drawing/2014/main" id="{58121EA3-23F0-0F4B-ABF0-73552B56961C}"/>
              </a:ext>
            </a:extLst>
          </p:cNvPr>
          <p:cNvGrpSpPr>
            <a:grpSpLocks/>
          </p:cNvGrpSpPr>
          <p:nvPr/>
        </p:nvGrpSpPr>
        <p:grpSpPr bwMode="auto">
          <a:xfrm>
            <a:off x="9855200" y="1893888"/>
            <a:ext cx="401638" cy="681037"/>
            <a:chOff x="4140" y="429"/>
            <a:chExt cx="1425" cy="2396"/>
          </a:xfrm>
        </p:grpSpPr>
        <p:sp>
          <p:nvSpPr>
            <p:cNvPr id="68" name="Freeform 196">
              <a:extLst>
                <a:ext uri="{FF2B5EF4-FFF2-40B4-BE49-F238E27FC236}">
                  <a16:creationId xmlns:a16="http://schemas.microsoft.com/office/drawing/2014/main" id="{71C65DAB-3173-F343-8A2E-4BF753045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197">
              <a:extLst>
                <a:ext uri="{FF2B5EF4-FFF2-40B4-BE49-F238E27FC236}">
                  <a16:creationId xmlns:a16="http://schemas.microsoft.com/office/drawing/2014/main" id="{CD9E1770-212F-944E-8751-9B0054AE8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70" name="Freeform 198">
              <a:extLst>
                <a:ext uri="{FF2B5EF4-FFF2-40B4-BE49-F238E27FC236}">
                  <a16:creationId xmlns:a16="http://schemas.microsoft.com/office/drawing/2014/main" id="{E9C1807E-189F-624C-872E-B3C5F7397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99">
              <a:extLst>
                <a:ext uri="{FF2B5EF4-FFF2-40B4-BE49-F238E27FC236}">
                  <a16:creationId xmlns:a16="http://schemas.microsoft.com/office/drawing/2014/main" id="{817E0C50-71CD-1646-9D5E-D28C24F81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200">
              <a:extLst>
                <a:ext uri="{FF2B5EF4-FFF2-40B4-BE49-F238E27FC236}">
                  <a16:creationId xmlns:a16="http://schemas.microsoft.com/office/drawing/2014/main" id="{4C0EAFDB-F74C-A84F-809D-C9C69789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3" name="Group 201">
              <a:extLst>
                <a:ext uri="{FF2B5EF4-FFF2-40B4-BE49-F238E27FC236}">
                  <a16:creationId xmlns:a16="http://schemas.microsoft.com/office/drawing/2014/main" id="{5A662F4E-D35B-474A-8E59-595B82C4F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" name="AutoShape 202">
                <a:extLst>
                  <a:ext uri="{FF2B5EF4-FFF2-40B4-BE49-F238E27FC236}">
                    <a16:creationId xmlns:a16="http://schemas.microsoft.com/office/drawing/2014/main" id="{5848FA58-BF64-7A49-BADC-A715C34BE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9" name="AutoShape 203">
                <a:extLst>
                  <a:ext uri="{FF2B5EF4-FFF2-40B4-BE49-F238E27FC236}">
                    <a16:creationId xmlns:a16="http://schemas.microsoft.com/office/drawing/2014/main" id="{1D7F46BF-2157-6143-81E0-A3EA02FD0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4" name="Rectangle 204">
              <a:extLst>
                <a:ext uri="{FF2B5EF4-FFF2-40B4-BE49-F238E27FC236}">
                  <a16:creationId xmlns:a16="http://schemas.microsoft.com/office/drawing/2014/main" id="{AD244CF5-E767-7C4C-B8C0-2BA6D7127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5" name="Group 205">
              <a:extLst>
                <a:ext uri="{FF2B5EF4-FFF2-40B4-BE49-F238E27FC236}">
                  <a16:creationId xmlns:a16="http://schemas.microsoft.com/office/drawing/2014/main" id="{0CD41DE6-F27D-6744-8940-2B33DF0A9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" name="AutoShape 206">
                <a:extLst>
                  <a:ext uri="{FF2B5EF4-FFF2-40B4-BE49-F238E27FC236}">
                    <a16:creationId xmlns:a16="http://schemas.microsoft.com/office/drawing/2014/main" id="{2B5E6B7D-5334-144D-83DE-84C5BF878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7" name="AutoShape 207">
                <a:extLst>
                  <a:ext uri="{FF2B5EF4-FFF2-40B4-BE49-F238E27FC236}">
                    <a16:creationId xmlns:a16="http://schemas.microsoft.com/office/drawing/2014/main" id="{87271E57-4888-B647-B4D5-C7C4AE9AE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6" name="Rectangle 208">
              <a:extLst>
                <a:ext uri="{FF2B5EF4-FFF2-40B4-BE49-F238E27FC236}">
                  <a16:creationId xmlns:a16="http://schemas.microsoft.com/office/drawing/2014/main" id="{8EE611A3-AD82-AE48-A7F0-A6513292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77" name="Rectangle 209">
              <a:extLst>
                <a:ext uri="{FF2B5EF4-FFF2-40B4-BE49-F238E27FC236}">
                  <a16:creationId xmlns:a16="http://schemas.microsoft.com/office/drawing/2014/main" id="{2BE4B07B-1F5A-6D4C-A863-2EAC3BF03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8" name="Group 210">
              <a:extLst>
                <a:ext uri="{FF2B5EF4-FFF2-40B4-BE49-F238E27FC236}">
                  <a16:creationId xmlns:a16="http://schemas.microsoft.com/office/drawing/2014/main" id="{23BE764D-5134-A449-BEE6-5CE1985AF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" name="AutoShape 211">
                <a:extLst>
                  <a:ext uri="{FF2B5EF4-FFF2-40B4-BE49-F238E27FC236}">
                    <a16:creationId xmlns:a16="http://schemas.microsoft.com/office/drawing/2014/main" id="{A8B1C3DD-C7E9-FC45-A741-CB52CBCCC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5" name="AutoShape 212">
                <a:extLst>
                  <a:ext uri="{FF2B5EF4-FFF2-40B4-BE49-F238E27FC236}">
                    <a16:creationId xmlns:a16="http://schemas.microsoft.com/office/drawing/2014/main" id="{18CF2FAE-AC42-3A47-BDD7-459B31614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9" name="Freeform 213">
              <a:extLst>
                <a:ext uri="{FF2B5EF4-FFF2-40B4-BE49-F238E27FC236}">
                  <a16:creationId xmlns:a16="http://schemas.microsoft.com/office/drawing/2014/main" id="{6026A603-1BA7-F04F-887D-C090C7F11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" name="Group 214">
              <a:extLst>
                <a:ext uri="{FF2B5EF4-FFF2-40B4-BE49-F238E27FC236}">
                  <a16:creationId xmlns:a16="http://schemas.microsoft.com/office/drawing/2014/main" id="{27A380B4-F582-F24F-B9BD-61225331B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" name="AutoShape 215">
                <a:extLst>
                  <a:ext uri="{FF2B5EF4-FFF2-40B4-BE49-F238E27FC236}">
                    <a16:creationId xmlns:a16="http://schemas.microsoft.com/office/drawing/2014/main" id="{97923C0E-00F4-3841-BA61-09A079A3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3" name="AutoShape 216">
                <a:extLst>
                  <a:ext uri="{FF2B5EF4-FFF2-40B4-BE49-F238E27FC236}">
                    <a16:creationId xmlns:a16="http://schemas.microsoft.com/office/drawing/2014/main" id="{9C7C53AD-0C82-0D45-9A27-F8EE53C9B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81" name="Rectangle 217">
              <a:extLst>
                <a:ext uri="{FF2B5EF4-FFF2-40B4-BE49-F238E27FC236}">
                  <a16:creationId xmlns:a16="http://schemas.microsoft.com/office/drawing/2014/main" id="{7F1DFF6F-27FB-5F4C-90DD-20D6DD9E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2" name="Freeform 218">
              <a:extLst>
                <a:ext uri="{FF2B5EF4-FFF2-40B4-BE49-F238E27FC236}">
                  <a16:creationId xmlns:a16="http://schemas.microsoft.com/office/drawing/2014/main" id="{F70063AA-9227-4D48-8ED6-74D7E5E69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19">
              <a:extLst>
                <a:ext uri="{FF2B5EF4-FFF2-40B4-BE49-F238E27FC236}">
                  <a16:creationId xmlns:a16="http://schemas.microsoft.com/office/drawing/2014/main" id="{215E75C7-A2DB-AD4C-95BE-D59B61105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220">
              <a:extLst>
                <a:ext uri="{FF2B5EF4-FFF2-40B4-BE49-F238E27FC236}">
                  <a16:creationId xmlns:a16="http://schemas.microsoft.com/office/drawing/2014/main" id="{E8640EF3-D73D-E44E-9693-67E3D163D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5" name="Freeform 221">
              <a:extLst>
                <a:ext uri="{FF2B5EF4-FFF2-40B4-BE49-F238E27FC236}">
                  <a16:creationId xmlns:a16="http://schemas.microsoft.com/office/drawing/2014/main" id="{B455F6B7-1BC0-5040-9F1D-E1639A1B5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AutoShape 222">
              <a:extLst>
                <a:ext uri="{FF2B5EF4-FFF2-40B4-BE49-F238E27FC236}">
                  <a16:creationId xmlns:a16="http://schemas.microsoft.com/office/drawing/2014/main" id="{35E8590A-F5A4-3446-89DB-90B4350C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7" name="AutoShape 223">
              <a:extLst>
                <a:ext uri="{FF2B5EF4-FFF2-40B4-BE49-F238E27FC236}">
                  <a16:creationId xmlns:a16="http://schemas.microsoft.com/office/drawing/2014/main" id="{5FC393F8-E995-C242-992A-4FE09C5D4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8" name="Oval 224">
              <a:extLst>
                <a:ext uri="{FF2B5EF4-FFF2-40B4-BE49-F238E27FC236}">
                  <a16:creationId xmlns:a16="http://schemas.microsoft.com/office/drawing/2014/main" id="{BC216717-5E01-6547-800E-995BA6AD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9" name="Oval 225">
              <a:extLst>
                <a:ext uri="{FF2B5EF4-FFF2-40B4-BE49-F238E27FC236}">
                  <a16:creationId xmlns:a16="http://schemas.microsoft.com/office/drawing/2014/main" id="{1012510E-9171-7F49-A0B4-5452BDBE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" name="Oval 226">
              <a:extLst>
                <a:ext uri="{FF2B5EF4-FFF2-40B4-BE49-F238E27FC236}">
                  <a16:creationId xmlns:a16="http://schemas.microsoft.com/office/drawing/2014/main" id="{A25F644D-9925-984A-BE47-44763E29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1" name="Rectangle 227">
              <a:extLst>
                <a:ext uri="{FF2B5EF4-FFF2-40B4-BE49-F238E27FC236}">
                  <a16:creationId xmlns:a16="http://schemas.microsoft.com/office/drawing/2014/main" id="{1E779B2E-5745-7448-BC9C-952E4F5E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</p:grpSp>
      <p:grpSp>
        <p:nvGrpSpPr>
          <p:cNvPr id="100" name="Group 231">
            <a:extLst>
              <a:ext uri="{FF2B5EF4-FFF2-40B4-BE49-F238E27FC236}">
                <a16:creationId xmlns:a16="http://schemas.microsoft.com/office/drawing/2014/main" id="{9B13AAEC-0134-9E41-A0EA-132F1668499F}"/>
              </a:ext>
            </a:extLst>
          </p:cNvPr>
          <p:cNvGrpSpPr>
            <a:grpSpLocks/>
          </p:cNvGrpSpPr>
          <p:nvPr/>
        </p:nvGrpSpPr>
        <p:grpSpPr bwMode="auto">
          <a:xfrm>
            <a:off x="10923588" y="2639873"/>
            <a:ext cx="1101725" cy="549275"/>
            <a:chOff x="3428" y="1798"/>
            <a:chExt cx="694" cy="346"/>
          </a:xfrm>
        </p:grpSpPr>
        <p:grpSp>
          <p:nvGrpSpPr>
            <p:cNvPr id="101" name="Group 229">
              <a:extLst>
                <a:ext uri="{FF2B5EF4-FFF2-40B4-BE49-F238E27FC236}">
                  <a16:creationId xmlns:a16="http://schemas.microsoft.com/office/drawing/2014/main" id="{384FC365-2818-9D4E-80A8-55371E8F2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103" name="Picture 173" descr="laptop_keyboard">
                <a:extLst>
                  <a:ext uri="{FF2B5EF4-FFF2-40B4-BE49-F238E27FC236}">
                    <a16:creationId xmlns:a16="http://schemas.microsoft.com/office/drawing/2014/main" id="{57349CAA-62CF-E249-BF76-34C91737B0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174">
                <a:extLst>
                  <a:ext uri="{FF2B5EF4-FFF2-40B4-BE49-F238E27FC236}">
                    <a16:creationId xmlns:a16="http://schemas.microsoft.com/office/drawing/2014/main" id="{85B366DF-E84A-ED44-AAD6-B00711FBB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5" name="Picture 175" descr="screen">
                <a:extLst>
                  <a:ext uri="{FF2B5EF4-FFF2-40B4-BE49-F238E27FC236}">
                    <a16:creationId xmlns:a16="http://schemas.microsoft.com/office/drawing/2014/main" id="{7D1302CE-8B20-2E46-A21D-65FD1B9E9D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76">
                <a:extLst>
                  <a:ext uri="{FF2B5EF4-FFF2-40B4-BE49-F238E27FC236}">
                    <a16:creationId xmlns:a16="http://schemas.microsoft.com/office/drawing/2014/main" id="{F892197B-6B09-0C49-B575-5256C2F09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77">
                <a:extLst>
                  <a:ext uri="{FF2B5EF4-FFF2-40B4-BE49-F238E27FC236}">
                    <a16:creationId xmlns:a16="http://schemas.microsoft.com/office/drawing/2014/main" id="{34F3B1E2-0C7D-3C4A-B531-9032F6B42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78">
                <a:extLst>
                  <a:ext uri="{FF2B5EF4-FFF2-40B4-BE49-F238E27FC236}">
                    <a16:creationId xmlns:a16="http://schemas.microsoft.com/office/drawing/2014/main" id="{6EA62F8D-CF18-8741-8E25-9CFBFCF18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79">
                <a:extLst>
                  <a:ext uri="{FF2B5EF4-FFF2-40B4-BE49-F238E27FC236}">
                    <a16:creationId xmlns:a16="http://schemas.microsoft.com/office/drawing/2014/main" id="{F8F00B99-52F9-0B48-AD00-3ECED54A1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80">
                <a:extLst>
                  <a:ext uri="{FF2B5EF4-FFF2-40B4-BE49-F238E27FC236}">
                    <a16:creationId xmlns:a16="http://schemas.microsoft.com/office/drawing/2014/main" id="{FB569AC0-3876-624B-BB84-E41D17D20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81">
                <a:extLst>
                  <a:ext uri="{FF2B5EF4-FFF2-40B4-BE49-F238E27FC236}">
                    <a16:creationId xmlns:a16="http://schemas.microsoft.com/office/drawing/2014/main" id="{C756F73C-2339-CF42-9119-B1F047DD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" name="Group 182">
                <a:extLst>
                  <a:ext uri="{FF2B5EF4-FFF2-40B4-BE49-F238E27FC236}">
                    <a16:creationId xmlns:a16="http://schemas.microsoft.com/office/drawing/2014/main" id="{2CAB6F29-39F9-8444-A40A-DEC5AAE7E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119" name="Freeform 183">
                  <a:extLst>
                    <a:ext uri="{FF2B5EF4-FFF2-40B4-BE49-F238E27FC236}">
                      <a16:creationId xmlns:a16="http://schemas.microsoft.com/office/drawing/2014/main" id="{0711114A-B47B-5341-B3AB-2F416E6C65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184">
                  <a:extLst>
                    <a:ext uri="{FF2B5EF4-FFF2-40B4-BE49-F238E27FC236}">
                      <a16:creationId xmlns:a16="http://schemas.microsoft.com/office/drawing/2014/main" id="{D3796270-23A5-A84B-A8E4-1FEA23F91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185">
                  <a:extLst>
                    <a:ext uri="{FF2B5EF4-FFF2-40B4-BE49-F238E27FC236}">
                      <a16:creationId xmlns:a16="http://schemas.microsoft.com/office/drawing/2014/main" id="{971D8B10-9D29-A54B-B87D-14A550131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186">
                  <a:extLst>
                    <a:ext uri="{FF2B5EF4-FFF2-40B4-BE49-F238E27FC236}">
                      <a16:creationId xmlns:a16="http://schemas.microsoft.com/office/drawing/2014/main" id="{919AE04E-85A7-7842-B4ED-FEB4D852B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187">
                  <a:extLst>
                    <a:ext uri="{FF2B5EF4-FFF2-40B4-BE49-F238E27FC236}">
                      <a16:creationId xmlns:a16="http://schemas.microsoft.com/office/drawing/2014/main" id="{96DD8AA3-B06C-814C-9DFE-DCE36462E8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188">
                  <a:extLst>
                    <a:ext uri="{FF2B5EF4-FFF2-40B4-BE49-F238E27FC236}">
                      <a16:creationId xmlns:a16="http://schemas.microsoft.com/office/drawing/2014/main" id="{8C1D4175-85B2-7F45-BF89-E2C4889EA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" name="Freeform 189">
                <a:extLst>
                  <a:ext uri="{FF2B5EF4-FFF2-40B4-BE49-F238E27FC236}">
                    <a16:creationId xmlns:a16="http://schemas.microsoft.com/office/drawing/2014/main" id="{A960D70D-F486-E449-BF39-E915C1800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90">
                <a:extLst>
                  <a:ext uri="{FF2B5EF4-FFF2-40B4-BE49-F238E27FC236}">
                    <a16:creationId xmlns:a16="http://schemas.microsoft.com/office/drawing/2014/main" id="{33C5EB7A-B5D6-6C4E-9B25-F64792C51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91">
                <a:extLst>
                  <a:ext uri="{FF2B5EF4-FFF2-40B4-BE49-F238E27FC236}">
                    <a16:creationId xmlns:a16="http://schemas.microsoft.com/office/drawing/2014/main" id="{981B59C8-508B-B44C-AD84-DB2B4EC1E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92">
                <a:extLst>
                  <a:ext uri="{FF2B5EF4-FFF2-40B4-BE49-F238E27FC236}">
                    <a16:creationId xmlns:a16="http://schemas.microsoft.com/office/drawing/2014/main" id="{F20015E6-A37E-1848-8D0B-93969EB3F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93">
                <a:extLst>
                  <a:ext uri="{FF2B5EF4-FFF2-40B4-BE49-F238E27FC236}">
                    <a16:creationId xmlns:a16="http://schemas.microsoft.com/office/drawing/2014/main" id="{2496D513-D7C1-CA42-BACC-6B0EF790A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94">
                <a:extLst>
                  <a:ext uri="{FF2B5EF4-FFF2-40B4-BE49-F238E27FC236}">
                    <a16:creationId xmlns:a16="http://schemas.microsoft.com/office/drawing/2014/main" id="{42B69517-56CA-9443-A25C-A7148B2341F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Line 230">
              <a:extLst>
                <a:ext uri="{FF2B5EF4-FFF2-40B4-BE49-F238E27FC236}">
                  <a16:creationId xmlns:a16="http://schemas.microsoft.com/office/drawing/2014/main" id="{385C0C7B-FD0C-6F4C-8F9A-E25045D15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5" name="AutoShape 232">
            <a:extLst>
              <a:ext uri="{FF2B5EF4-FFF2-40B4-BE49-F238E27FC236}">
                <a16:creationId xmlns:a16="http://schemas.microsoft.com/office/drawing/2014/main" id="{F79C7796-4951-874B-8F00-254C4B8C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019" y="3175761"/>
            <a:ext cx="662840" cy="359138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6" name="Line 233">
            <a:extLst>
              <a:ext uri="{FF2B5EF4-FFF2-40B4-BE49-F238E27FC236}">
                <a16:creationId xmlns:a16="http://schemas.microsoft.com/office/drawing/2014/main" id="{0BD3C1B0-9DAA-EE4F-94F6-5CE0CC4DA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50489" y="2452687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0DB5-D2E7-154A-B9DC-C284FA0B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0E8818BB-AA22-8F48-9024-0ADCFC0E1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35" y="1902655"/>
            <a:ext cx="21637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DHCP server: </a:t>
            </a:r>
          </a:p>
          <a:p>
            <a:pPr algn="ctr"/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223.1.2.5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9D7B57C-D083-A346-8ACE-FFF8E498B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8434" y="1919226"/>
            <a:ext cx="2316766" cy="72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Arriving </a:t>
            </a:r>
          </a:p>
          <a:p>
            <a:pPr algn="ctr">
              <a:lnSpc>
                <a:spcPct val="85000"/>
              </a:lnSpc>
            </a:pPr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EFD99D8-D93A-984C-9F6D-D2124F1D8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3" y="2297113"/>
            <a:ext cx="15445" cy="4413219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4AB9CC21-257E-664C-ADF4-6A5C658B1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1059" y="2449512"/>
            <a:ext cx="2015" cy="426082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D40F11-6954-DB45-A2F3-3E78F1100E88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1387475"/>
            <a:ext cx="4395788" cy="1401763"/>
            <a:chOff x="1860550" y="1343025"/>
            <a:chExt cx="4395788" cy="1401763"/>
          </a:xfrm>
        </p:grpSpPr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6350B2CD-3D5D-8F49-B629-30AF302E3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A3EA44E9-FD5A-0D4F-843D-60C47D5BB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11" name="Text Box 24">
                <a:extLst>
                  <a:ext uri="{FF2B5EF4-FFF2-40B4-BE49-F238E27FC236}">
                    <a16:creationId xmlns:a16="http://schemas.microsoft.com/office/drawing/2014/main" id="{6AE17A15-0BCA-344F-8F4C-D6CD8EBF5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1" dirty="0">
                    <a:solidFill>
                      <a:srgbClr val="000000"/>
                    </a:solidFill>
                    <a:latin typeface="Helvetica" pitchFamily="2" charset="0"/>
                  </a:rPr>
                  <a:t>DHCP discover</a:t>
                </a:r>
              </a:p>
            </p:txBody>
          </p:sp>
          <p:sp>
            <p:nvSpPr>
              <p:cNvPr id="12" name="Text Box 25">
                <a:extLst>
                  <a:ext uri="{FF2B5EF4-FFF2-40B4-BE49-F238E27FC236}">
                    <a16:creationId xmlns:a16="http://schemas.microsoft.com/office/drawing/2014/main" id="{EF55892B-2668-8A46-B013-7F286EED4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src : 0.0.0.0, 68     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dest.: 255.255.255.255,67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yiaddr:    0.0.0.0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transaction ID: 654</a:t>
                </a:r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sp>
        <p:nvSpPr>
          <p:cNvPr id="13" name="Line 26">
            <a:extLst>
              <a:ext uri="{FF2B5EF4-FFF2-40B4-BE49-F238E27FC236}">
                <a16:creationId xmlns:a16="http://schemas.microsoft.com/office/drawing/2014/main" id="{25CAA4A0-F3B4-F34E-8A5E-3910FC79E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14" y="323850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317600-7D33-4141-9879-668CE6EE90FE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2624137"/>
            <a:ext cx="2520950" cy="1217612"/>
            <a:chOff x="3562350" y="2579688"/>
            <a:chExt cx="2520950" cy="1217612"/>
          </a:xfrm>
        </p:grpSpPr>
        <p:sp>
          <p:nvSpPr>
            <p:cNvPr id="15" name="Text Box 27">
              <a:extLst>
                <a:ext uri="{FF2B5EF4-FFF2-40B4-BE49-F238E27FC236}">
                  <a16:creationId xmlns:a16="http://schemas.microsoft.com/office/drawing/2014/main" id="{40F68324-D929-D944-AD5C-8262D2F47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offer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" name="Text Box 28">
              <a:extLst>
                <a:ext uri="{FF2B5EF4-FFF2-40B4-BE49-F238E27FC236}">
                  <a16:creationId xmlns:a16="http://schemas.microsoft.com/office/drawing/2014/main" id="{554C8789-6F7E-2B44-AB77-45C575589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8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17" name="Line 29">
            <a:extLst>
              <a:ext uri="{FF2B5EF4-FFF2-40B4-BE49-F238E27FC236}">
                <a16:creationId xmlns:a16="http://schemas.microsoft.com/office/drawing/2014/main" id="{F6135087-BBE9-5142-B36F-232C602D8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1088" y="4467225"/>
            <a:ext cx="4310062" cy="57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5F0C40-367B-B346-8136-9DC7CB4BCD4E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3810000"/>
            <a:ext cx="2887662" cy="1260475"/>
            <a:chOff x="1966913" y="3765550"/>
            <a:chExt cx="2887662" cy="1260475"/>
          </a:xfrm>
        </p:grpSpPr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6FE603C9-2F65-7843-AC94-72C062BA0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request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50F5B8FD-8568-164C-9B86-2B47F6813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 0.0.0.0, 68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dest::  255.255.255.255, 67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1" name="Line 32">
            <a:extLst>
              <a:ext uri="{FF2B5EF4-FFF2-40B4-BE49-F238E27FC236}">
                <a16:creationId xmlns:a16="http://schemas.microsoft.com/office/drawing/2014/main" id="{58649DD0-C4CD-B74D-8095-78E995492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1089" y="5497512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D116A8-0E8F-F944-91FE-CFFFA65DF404}"/>
              </a:ext>
            </a:extLst>
          </p:cNvPr>
          <p:cNvGrpSpPr>
            <a:grpSpLocks/>
          </p:cNvGrpSpPr>
          <p:nvPr/>
        </p:nvGrpSpPr>
        <p:grpSpPr bwMode="auto">
          <a:xfrm>
            <a:off x="5259389" y="5213349"/>
            <a:ext cx="2509837" cy="1271588"/>
            <a:chOff x="3519488" y="5168900"/>
            <a:chExt cx="2509837" cy="1271588"/>
          </a:xfrm>
        </p:grpSpPr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CC9241B6-E0BB-6A4C-A87A-64A6034E6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ACK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9BA6B6F4-5E45-2B4E-AAA4-022CE3E70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0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5" name="Group 36">
            <a:extLst>
              <a:ext uri="{FF2B5EF4-FFF2-40B4-BE49-F238E27FC236}">
                <a16:creationId xmlns:a16="http://schemas.microsoft.com/office/drawing/2014/main" id="{95D9EE50-2303-3146-B470-4C00701E0F67}"/>
              </a:ext>
            </a:extLst>
          </p:cNvPr>
          <p:cNvGrpSpPr>
            <a:grpSpLocks/>
          </p:cNvGrpSpPr>
          <p:nvPr/>
        </p:nvGrpSpPr>
        <p:grpSpPr bwMode="auto">
          <a:xfrm>
            <a:off x="8034339" y="1825625"/>
            <a:ext cx="784225" cy="549275"/>
            <a:chOff x="4420" y="878"/>
            <a:chExt cx="614" cy="458"/>
          </a:xfrm>
        </p:grpSpPr>
        <p:pic>
          <p:nvPicPr>
            <p:cNvPr id="26" name="Picture 37" descr="laptop_keyboard">
              <a:extLst>
                <a:ext uri="{FF2B5EF4-FFF2-40B4-BE49-F238E27FC236}">
                  <a16:creationId xmlns:a16="http://schemas.microsoft.com/office/drawing/2014/main" id="{07A36CC5-A7C2-5B49-BF6B-BDDF5D050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AE59FDD8-71B3-CA45-9E38-BE72C45C3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pic>
          <p:nvPicPr>
            <p:cNvPr id="28" name="Picture 39" descr="screen">
              <a:extLst>
                <a:ext uri="{FF2B5EF4-FFF2-40B4-BE49-F238E27FC236}">
                  <a16:creationId xmlns:a16="http://schemas.microsoft.com/office/drawing/2014/main" id="{75017345-249A-5448-A160-41E6A5576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83C32745-DA16-234E-A790-0D3CB62C2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EF954CE6-8D67-BB40-90EE-9345CF4C5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1FC1A55D-414E-7146-9EB2-01A9AAA4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DC16CDD0-E788-D24E-B815-78030DD11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C0BA4822-8D9C-0843-B8D8-4534A0E07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6D8A44D4-935F-9F4E-BB2C-CEB2FCF6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35" name="Group 46">
              <a:extLst>
                <a:ext uri="{FF2B5EF4-FFF2-40B4-BE49-F238E27FC236}">
                  <a16:creationId xmlns:a16="http://schemas.microsoft.com/office/drawing/2014/main" id="{233D763A-3CD9-5745-8FEC-93D1B447E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74AA49DC-83D4-5649-BBF6-C0C12813C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D6B65998-5756-DA46-93FD-A5E759B95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9855341D-909A-5D4E-B88D-400101B92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E2575CE6-7E13-774B-A55B-8B6FBD467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A62C04CF-FEFE-7746-9CE6-05A2B7E6C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1F1913E3-DA93-EF49-9EA1-0B81D5850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3FD9018E-7A78-404D-9FED-581BB851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02CDDA86-1129-A14D-819C-CCD91477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Freeform 55">
              <a:extLst>
                <a:ext uri="{FF2B5EF4-FFF2-40B4-BE49-F238E27FC236}">
                  <a16:creationId xmlns:a16="http://schemas.microsoft.com/office/drawing/2014/main" id="{AD487F52-6D51-1746-9F82-FF41A0455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Freeform 56">
              <a:extLst>
                <a:ext uri="{FF2B5EF4-FFF2-40B4-BE49-F238E27FC236}">
                  <a16:creationId xmlns:a16="http://schemas.microsoft.com/office/drawing/2014/main" id="{9812F9C5-571F-194D-AE25-D422526DB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Freeform 57">
              <a:extLst>
                <a:ext uri="{FF2B5EF4-FFF2-40B4-BE49-F238E27FC236}">
                  <a16:creationId xmlns:a16="http://schemas.microsoft.com/office/drawing/2014/main" id="{EF3362E3-0633-2345-A1D5-4F6E26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Freeform 58">
              <a:extLst>
                <a:ext uri="{FF2B5EF4-FFF2-40B4-BE49-F238E27FC236}">
                  <a16:creationId xmlns:a16="http://schemas.microsoft.com/office/drawing/2014/main" id="{65C1B697-0F74-DE45-B8A4-615348F5AAF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8" name="Group 60">
            <a:extLst>
              <a:ext uri="{FF2B5EF4-FFF2-40B4-BE49-F238E27FC236}">
                <a16:creationId xmlns:a16="http://schemas.microsoft.com/office/drawing/2014/main" id="{5223C65A-B1E0-E74A-BBFD-8C66D08597B8}"/>
              </a:ext>
            </a:extLst>
          </p:cNvPr>
          <p:cNvGrpSpPr>
            <a:grpSpLocks/>
          </p:cNvGrpSpPr>
          <p:nvPr/>
        </p:nvGrpSpPr>
        <p:grpSpPr bwMode="auto">
          <a:xfrm>
            <a:off x="3457576" y="1635125"/>
            <a:ext cx="334963" cy="536575"/>
            <a:chOff x="4140" y="429"/>
            <a:chExt cx="1425" cy="2396"/>
          </a:xfrm>
        </p:grpSpPr>
        <p:sp>
          <p:nvSpPr>
            <p:cNvPr id="49" name="Freeform 61">
              <a:extLst>
                <a:ext uri="{FF2B5EF4-FFF2-40B4-BE49-F238E27FC236}">
                  <a16:creationId xmlns:a16="http://schemas.microsoft.com/office/drawing/2014/main" id="{25DB3BA8-48A7-B34E-AA09-E11731170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E89F0975-C153-D94B-A25A-9396503A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E0D10DD4-E3DF-E24A-A358-909B9B0E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0305CA70-6110-BF4A-9826-C8A0802AE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41CE9DD5-42D9-D745-9337-96FCFF2F4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4" name="Group 66">
              <a:extLst>
                <a:ext uri="{FF2B5EF4-FFF2-40B4-BE49-F238E27FC236}">
                  <a16:creationId xmlns:a16="http://schemas.microsoft.com/office/drawing/2014/main" id="{EB8EBE7A-D525-1740-B4DF-0A6C61E14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" name="AutoShape 67">
                <a:extLst>
                  <a:ext uri="{FF2B5EF4-FFF2-40B4-BE49-F238E27FC236}">
                    <a16:creationId xmlns:a16="http://schemas.microsoft.com/office/drawing/2014/main" id="{3762A8B5-6E69-1E49-B774-3CA389BFC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0" name="AutoShape 68">
                <a:extLst>
                  <a:ext uri="{FF2B5EF4-FFF2-40B4-BE49-F238E27FC236}">
                    <a16:creationId xmlns:a16="http://schemas.microsoft.com/office/drawing/2014/main" id="{3D799D50-75E9-574D-B6E6-68B0FE9CD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5" name="Rectangle 69">
              <a:extLst>
                <a:ext uri="{FF2B5EF4-FFF2-40B4-BE49-F238E27FC236}">
                  <a16:creationId xmlns:a16="http://schemas.microsoft.com/office/drawing/2014/main" id="{D042D9FC-BC8D-9749-B6A9-51F90CEF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6" name="Group 70">
              <a:extLst>
                <a:ext uri="{FF2B5EF4-FFF2-40B4-BE49-F238E27FC236}">
                  <a16:creationId xmlns:a16="http://schemas.microsoft.com/office/drawing/2014/main" id="{6AFDB881-E1E5-334B-9234-1621B1743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" name="AutoShape 71">
                <a:extLst>
                  <a:ext uri="{FF2B5EF4-FFF2-40B4-BE49-F238E27FC236}">
                    <a16:creationId xmlns:a16="http://schemas.microsoft.com/office/drawing/2014/main" id="{F500B2AD-4D12-4646-B34F-9E654BDA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8" name="AutoShape 72">
                <a:extLst>
                  <a:ext uri="{FF2B5EF4-FFF2-40B4-BE49-F238E27FC236}">
                    <a16:creationId xmlns:a16="http://schemas.microsoft.com/office/drawing/2014/main" id="{4653DAFF-0EAA-084E-8FF8-55E710035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AD0884FD-C443-2A4B-89D6-857F1FA12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8" name="Rectangle 74">
              <a:extLst>
                <a:ext uri="{FF2B5EF4-FFF2-40B4-BE49-F238E27FC236}">
                  <a16:creationId xmlns:a16="http://schemas.microsoft.com/office/drawing/2014/main" id="{5872716C-56AB-AA48-B41A-49304C4F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9" name="Group 75">
              <a:extLst>
                <a:ext uri="{FF2B5EF4-FFF2-40B4-BE49-F238E27FC236}">
                  <a16:creationId xmlns:a16="http://schemas.microsoft.com/office/drawing/2014/main" id="{B0DBE4C7-E74A-7742-A2C8-7CC4DF3EF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" name="AutoShape 76">
                <a:extLst>
                  <a:ext uri="{FF2B5EF4-FFF2-40B4-BE49-F238E27FC236}">
                    <a16:creationId xmlns:a16="http://schemas.microsoft.com/office/drawing/2014/main" id="{21ABFF52-20FA-D248-AC11-5C1F4B670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6" name="AutoShape 77">
                <a:extLst>
                  <a:ext uri="{FF2B5EF4-FFF2-40B4-BE49-F238E27FC236}">
                    <a16:creationId xmlns:a16="http://schemas.microsoft.com/office/drawing/2014/main" id="{CFF96490-EA1E-8042-B12E-A6FE3B215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0" name="Freeform 78">
              <a:extLst>
                <a:ext uri="{FF2B5EF4-FFF2-40B4-BE49-F238E27FC236}">
                  <a16:creationId xmlns:a16="http://schemas.microsoft.com/office/drawing/2014/main" id="{29CB2190-94E1-E048-8280-48D49F43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1" name="Group 79">
              <a:extLst>
                <a:ext uri="{FF2B5EF4-FFF2-40B4-BE49-F238E27FC236}">
                  <a16:creationId xmlns:a16="http://schemas.microsoft.com/office/drawing/2014/main" id="{BA5571F0-9E9D-7742-A747-1578B4F45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3" name="AutoShape 80">
                <a:extLst>
                  <a:ext uri="{FF2B5EF4-FFF2-40B4-BE49-F238E27FC236}">
                    <a16:creationId xmlns:a16="http://schemas.microsoft.com/office/drawing/2014/main" id="{925C6AA8-A6FF-8848-83E5-C9FDFDB01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4" name="AutoShape 81">
                <a:extLst>
                  <a:ext uri="{FF2B5EF4-FFF2-40B4-BE49-F238E27FC236}">
                    <a16:creationId xmlns:a16="http://schemas.microsoft.com/office/drawing/2014/main" id="{924DF4B4-8EFA-354C-A2DF-73A8C1EC1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2" name="Rectangle 82">
              <a:extLst>
                <a:ext uri="{FF2B5EF4-FFF2-40B4-BE49-F238E27FC236}">
                  <a16:creationId xmlns:a16="http://schemas.microsoft.com/office/drawing/2014/main" id="{1E1F843F-2863-6C41-AA57-6CB5AF97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3" name="Freeform 83">
              <a:extLst>
                <a:ext uri="{FF2B5EF4-FFF2-40B4-BE49-F238E27FC236}">
                  <a16:creationId xmlns:a16="http://schemas.microsoft.com/office/drawing/2014/main" id="{11DAEAD7-C760-7442-B0E3-2CEF3796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DC25234A-921F-8041-94DD-C2F34C87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5" name="Oval 85">
              <a:extLst>
                <a:ext uri="{FF2B5EF4-FFF2-40B4-BE49-F238E27FC236}">
                  <a16:creationId xmlns:a16="http://schemas.microsoft.com/office/drawing/2014/main" id="{2AD2E642-1D90-9F41-BA6B-5783BB14A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6" name="Freeform 86">
              <a:extLst>
                <a:ext uri="{FF2B5EF4-FFF2-40B4-BE49-F238E27FC236}">
                  <a16:creationId xmlns:a16="http://schemas.microsoft.com/office/drawing/2014/main" id="{6738569D-2126-D043-B328-1F65ADB38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" name="AutoShape 87">
              <a:extLst>
                <a:ext uri="{FF2B5EF4-FFF2-40B4-BE49-F238E27FC236}">
                  <a16:creationId xmlns:a16="http://schemas.microsoft.com/office/drawing/2014/main" id="{B3463E46-3879-3846-BB0D-A2D87431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8" name="AutoShape 88">
              <a:extLst>
                <a:ext uri="{FF2B5EF4-FFF2-40B4-BE49-F238E27FC236}">
                  <a16:creationId xmlns:a16="http://schemas.microsoft.com/office/drawing/2014/main" id="{634DF04C-AC99-9740-A3DF-17D83C11C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9" name="Oval 89">
              <a:extLst>
                <a:ext uri="{FF2B5EF4-FFF2-40B4-BE49-F238E27FC236}">
                  <a16:creationId xmlns:a16="http://schemas.microsoft.com/office/drawing/2014/main" id="{60C2059E-622B-E64B-914C-71FE17B0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70" name="Oval 90">
              <a:extLst>
                <a:ext uri="{FF2B5EF4-FFF2-40B4-BE49-F238E27FC236}">
                  <a16:creationId xmlns:a16="http://schemas.microsoft.com/office/drawing/2014/main" id="{AC623A7D-4337-524E-BD11-2AB65A45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Oval 91">
              <a:extLst>
                <a:ext uri="{FF2B5EF4-FFF2-40B4-BE49-F238E27FC236}">
                  <a16:creationId xmlns:a16="http://schemas.microsoft.com/office/drawing/2014/main" id="{D88D5678-4979-4F42-A6AD-50AE2846E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72" name="Rectangle 92">
              <a:extLst>
                <a:ext uri="{FF2B5EF4-FFF2-40B4-BE49-F238E27FC236}">
                  <a16:creationId xmlns:a16="http://schemas.microsoft.com/office/drawing/2014/main" id="{0E46F037-D1F1-D148-AB5E-A70CA315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3092FA-6D5A-0F43-98D6-C578AFC6278C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1708150"/>
            <a:ext cx="2540000" cy="733425"/>
            <a:chOff x="7333085" y="2736938"/>
            <a:chExt cx="2539755" cy="733428"/>
          </a:xfrm>
        </p:grpSpPr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FE0FB96D-5CA4-2645-AF08-7A434CC3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3" name="TextBox 1">
              <a:extLst>
                <a:ext uri="{FF2B5EF4-FFF2-40B4-BE49-F238E27FC236}">
                  <a16:creationId xmlns:a16="http://schemas.microsoft.com/office/drawing/2014/main" id="{A5FE73FE-91CF-0D45-9102-4F0598C9B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is there a DHCP server out there?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8F2343C-D909-364D-A761-D3F3D43FA0A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916238"/>
            <a:ext cx="2528888" cy="884237"/>
            <a:chOff x="9144000" y="3229217"/>
            <a:chExt cx="2527923" cy="885135"/>
          </a:xfrm>
        </p:grpSpPr>
        <p:sp>
          <p:nvSpPr>
            <p:cNvPr id="85" name="Rectangle 87">
              <a:extLst>
                <a:ext uri="{FF2B5EF4-FFF2-40B4-BE49-F238E27FC236}">
                  <a16:creationId xmlns:a16="http://schemas.microsoft.com/office/drawing/2014/main" id="{8748E8B5-B7E6-0742-A2E1-36A312D0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6" name="TextBox 88">
              <a:extLst>
                <a:ext uri="{FF2B5EF4-FFF2-40B4-BE49-F238E27FC236}">
                  <a16:creationId xmlns:a16="http://schemas.microsoft.com/office/drawing/2014/main" id="{9F0E5229-4A1F-6C4C-A271-14DF84D63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I’m a DHCP server! Here’s an IP address you can use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78E499E-9F04-4F4D-9ADD-29CCD1C969E5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41788"/>
            <a:ext cx="2527300" cy="884237"/>
            <a:chOff x="8956574" y="4615923"/>
            <a:chExt cx="2527923" cy="885135"/>
          </a:xfrm>
        </p:grpSpPr>
        <p:sp>
          <p:nvSpPr>
            <p:cNvPr id="88" name="Rectangle 89">
              <a:extLst>
                <a:ext uri="{FF2B5EF4-FFF2-40B4-BE49-F238E27FC236}">
                  <a16:creationId xmlns:a16="http://schemas.microsoft.com/office/drawing/2014/main" id="{3D2406E6-91B8-C043-B7AB-E9E3FCE59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9" name="TextBox 90">
              <a:extLst>
                <a:ext uri="{FF2B5EF4-FFF2-40B4-BE49-F238E27FC236}">
                  <a16:creationId xmlns:a16="http://schemas.microsoft.com/office/drawing/2014/main" id="{296ABDD9-4AC0-5749-BA8A-DE5556D16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OK.  I’ll take that IP address!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C3DD4A7-DC72-A140-A612-D761634A4BA4}"/>
              </a:ext>
            </a:extLst>
          </p:cNvPr>
          <p:cNvGrpSpPr>
            <a:grpSpLocks/>
          </p:cNvGrpSpPr>
          <p:nvPr/>
        </p:nvGrpSpPr>
        <p:grpSpPr bwMode="auto">
          <a:xfrm>
            <a:off x="5392739" y="5510213"/>
            <a:ext cx="2528887" cy="885825"/>
            <a:chOff x="9144000" y="5555417"/>
            <a:chExt cx="2527923" cy="885135"/>
          </a:xfrm>
        </p:grpSpPr>
        <p:sp>
          <p:nvSpPr>
            <p:cNvPr id="91" name="Rectangle 91">
              <a:extLst>
                <a:ext uri="{FF2B5EF4-FFF2-40B4-BE49-F238E27FC236}">
                  <a16:creationId xmlns:a16="http://schemas.microsoft.com/office/drawing/2014/main" id="{727873C4-56AE-CA42-8F20-49AFE520D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2" name="TextBox 92">
              <a:extLst>
                <a:ext uri="{FF2B5EF4-FFF2-40B4-BE49-F238E27FC236}">
                  <a16:creationId xmlns:a16="http://schemas.microsoft.com/office/drawing/2014/main" id="{279A3100-55B7-3246-B1FE-6B0CB2B79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Broadcast: </a:t>
              </a:r>
              <a:r>
                <a:rPr lang="en-US" altLang="en-US" sz="1600" dirty="0">
                  <a:latin typeface="Helvetica" pitchFamily="2" charset="0"/>
                </a:rPr>
                <a:t>OK.  You’ve got that IP address!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D54FA93-6DC5-7647-88BF-C8DF8D072231}"/>
              </a:ext>
            </a:extLst>
          </p:cNvPr>
          <p:cNvSpPr txBox="1"/>
          <p:nvPr/>
        </p:nvSpPr>
        <p:spPr>
          <a:xfrm>
            <a:off x="8351839" y="2785674"/>
            <a:ext cx="36876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DHCP runs on UDP ports 67 (server) and 68 (client)</a:t>
            </a:r>
          </a:p>
          <a:p>
            <a:r>
              <a:rPr lang="en-US" sz="2000" dirty="0">
                <a:latin typeface="Helvetica" pitchFamily="2" charset="0"/>
              </a:rPr>
              <a:t>Client’s initial IP address is  set to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0.0.0.0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Helvetica" pitchFamily="2" charset="0"/>
              </a:rPr>
              <a:t>Yiaddr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2000" dirty="0">
                <a:latin typeface="Helvetica" pitchFamily="2" charset="0"/>
              </a:rPr>
              <a:t>stands for “your IP address” – an address value the server sends to the client for consideration</a:t>
            </a:r>
          </a:p>
          <a:p>
            <a:r>
              <a:rPr lang="en-US" sz="2000" dirty="0">
                <a:latin typeface="Helvetica" pitchFamily="2" charset="0"/>
              </a:rPr>
              <a:t>Note that the IP allocation has an associated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lifetime</a:t>
            </a:r>
            <a:r>
              <a:rPr lang="en-US" sz="2000" dirty="0">
                <a:latin typeface="Helvetica" pitchFamily="2" charset="0"/>
              </a:rPr>
              <a:t> (lease period)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259A72-BCFA-A04C-998D-E285C99EA459}"/>
              </a:ext>
            </a:extLst>
          </p:cNvPr>
          <p:cNvSpPr txBox="1"/>
          <p:nvPr/>
        </p:nvSpPr>
        <p:spPr>
          <a:xfrm>
            <a:off x="9250271" y="1460179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223.1.2.4</a:t>
            </a:r>
          </a:p>
        </p:txBody>
      </p:sp>
    </p:spTree>
    <p:extLst>
      <p:ext uri="{BB962C8B-B14F-4D97-AF65-F5344CB8AC3E}">
        <p14:creationId xmlns:p14="http://schemas.microsoft.com/office/powerpoint/2010/main" val="33970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A24-4A08-B14F-8C20-3E103BC7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DHCP servers can coexist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8638160-72A2-FB4D-A435-1D65A843E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BD846D0C-1F84-8248-8367-26CA9CE1F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9046E5E-BCFD-5C48-97FB-6CB1386C8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AFCCE05-0702-8D4F-9974-5C1B28A2A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1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7D4387D-CB15-654C-8D2A-25D2E8AA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2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98D723B-F9CC-E749-A6EA-CD9F47E9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843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D20DB68-9FEF-CB43-B996-4A65E77B85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348D572-5767-4B42-B269-7145F3A0F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030149C-BBC5-4244-97A5-C6D403AFBBDD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94525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B38F415-6AE2-FE48-9912-5F1F8A7B8A95}"/>
              </a:ext>
            </a:extLst>
          </p:cNvPr>
          <p:cNvSpPr txBox="1">
            <a:spLocks noChangeArrowheads="1"/>
          </p:cNvSpPr>
          <p:nvPr/>
        </p:nvSpPr>
        <p:spPr bwMode="auto">
          <a:xfrm rot="21168612">
            <a:off x="3505200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38E9538-9369-C340-B878-6C944970D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48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91F7D40-F53A-AE4E-8E38-942BE249FFB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6937376" y="30480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843C39F-0963-E949-8CC1-806E8FAAB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81400"/>
            <a:ext cx="3276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5741CDD3-FC21-BD48-90F1-92393BA4970F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3660776" y="35052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7803AE2C-2C38-4A40-8FBD-5227DFB5A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41FEA860-2048-F444-B4C1-261847F10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B97AB6A2-D8DA-B547-A6ED-098DD834D64A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34201" y="479425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581CF949-2234-F249-8C07-5D01BCD9CF96}"/>
              </a:ext>
            </a:extLst>
          </p:cNvPr>
          <p:cNvSpPr txBox="1">
            <a:spLocks noChangeArrowheads="1"/>
          </p:cNvSpPr>
          <p:nvPr/>
        </p:nvSpPr>
        <p:spPr bwMode="auto">
          <a:xfrm rot="21124151">
            <a:off x="3505201" y="480060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C3714CC5-E025-8140-8137-0FB0FA7EA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715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52F13015-677B-644C-8B9F-E7C5F4F9F43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7162801" y="5683250"/>
            <a:ext cx="1173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2E59D5-9C89-DA4C-A5E4-ACFA2E90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1676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Collects replies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Selects server 2</a:t>
            </a:r>
          </a:p>
        </p:txBody>
      </p:sp>
    </p:spTree>
    <p:extLst>
      <p:ext uri="{BB962C8B-B14F-4D97-AF65-F5344CB8AC3E}">
        <p14:creationId xmlns:p14="http://schemas.microsoft.com/office/powerpoint/2010/main" val="32776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9872-2F53-2145-870C-A4762CF0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returns more than an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FB77-4731-F944-AF8A-8E335340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66725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Name and IP address of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local DNS server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Netmask</a:t>
            </a:r>
            <a:r>
              <a:rPr lang="en-US" dirty="0">
                <a:ea typeface="ＭＳ Ｐゴシック" charset="0"/>
              </a:rPr>
              <a:t> of the IP network the host is on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Useful to know whether another endpoint is inside or outside the current IP network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Address of the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 gateway router </a:t>
            </a:r>
            <a:r>
              <a:rPr lang="en-US" dirty="0">
                <a:ea typeface="ＭＳ Ｐゴシック" charset="0"/>
              </a:rPr>
              <a:t>to enable the endpoint to reach other IP networks</a:t>
            </a:r>
          </a:p>
        </p:txBody>
      </p:sp>
    </p:spTree>
    <p:extLst>
      <p:ext uri="{BB962C8B-B14F-4D97-AF65-F5344CB8AC3E}">
        <p14:creationId xmlns:p14="http://schemas.microsoft.com/office/powerpoint/2010/main" val="260398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A560-AF6A-694A-BFAF-3978B004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home router runs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177A-1436-9A45-8D03-6105321D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Likely, your home devices (laptops, tablets, phones) are all using DHCP-assigned IP addresses</a:t>
            </a:r>
          </a:p>
          <a:p>
            <a:endParaRPr lang="en-US" dirty="0"/>
          </a:p>
          <a:p>
            <a:r>
              <a:rPr lang="en-US" dirty="0"/>
              <a:t>The DHCP server is running on the control processor of your home’s access router (e.g., </a:t>
            </a:r>
            <a:r>
              <a:rPr lang="en-US" dirty="0" err="1"/>
              <a:t>WiFi</a:t>
            </a:r>
            <a:r>
              <a:rPr lang="en-US" dirty="0"/>
              <a:t> router)</a:t>
            </a:r>
          </a:p>
          <a:p>
            <a:endParaRPr lang="en-US" dirty="0"/>
          </a:p>
          <a:p>
            <a:r>
              <a:rPr lang="en-US" dirty="0"/>
              <a:t>You can access the DHCP client program on Linux using the command </a:t>
            </a:r>
            <a:r>
              <a:rPr lang="en-US" sz="2400" dirty="0" err="1">
                <a:latin typeface="Courier" pitchFamily="2" charset="0"/>
              </a:rPr>
              <a:t>dhclient</a:t>
            </a:r>
            <a:r>
              <a:rPr lang="en-US" dirty="0"/>
              <a:t> and on Linux using </a:t>
            </a:r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ipconfig &lt;interface&gt; DHCP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FC85-3E01-644D-BB0B-6F5D6D0A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65B6-4859-BA4D-A68B-4C38E7E3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endpoints to have plug and play functionality</a:t>
            </a:r>
          </a:p>
          <a:p>
            <a:pPr lvl="1"/>
            <a:r>
              <a:rPr lang="en-US" dirty="0"/>
              <a:t>Avoid tedious manual configuration of IP addresses and other information</a:t>
            </a:r>
          </a:p>
          <a:p>
            <a:pPr lvl="1"/>
            <a:endParaRPr lang="en-US" dirty="0"/>
          </a:p>
          <a:p>
            <a:r>
              <a:rPr lang="en-US" dirty="0"/>
              <a:t>DHCP: a general bootstrapping mechanism for critical information required for network layer functionality</a:t>
            </a:r>
          </a:p>
          <a:p>
            <a:endParaRPr lang="en-US" dirty="0"/>
          </a:p>
          <a:p>
            <a:r>
              <a:rPr lang="en-US" dirty="0"/>
              <a:t>Hosts can be simple: receive information from DHCP servers by </a:t>
            </a:r>
            <a:r>
              <a:rPr lang="en-US" dirty="0">
                <a:solidFill>
                  <a:srgbClr val="C00000"/>
                </a:solidFill>
              </a:rPr>
              <a:t>broadcasting</a:t>
            </a:r>
            <a:r>
              <a:rPr lang="en-US" dirty="0"/>
              <a:t>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420554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18120" y="534242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7C0B-DB29-5349-8BEB-F7755ABC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7687-CCB5-5540-95E7-B4FD29412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Control Message Protocol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16.3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71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45B9-5116-9743-AFDA-D6C3DA88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EF0F-886E-7C44-93AD-3D3BAA8B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</a:t>
            </a:r>
            <a:r>
              <a:rPr lang="en-US" dirty="0">
                <a:solidFill>
                  <a:srgbClr val="C00000"/>
                </a:solidFill>
              </a:rPr>
              <a:t>troubleshooting</a:t>
            </a:r>
            <a:r>
              <a:rPr lang="en-US" dirty="0"/>
              <a:t> and diagnostics</a:t>
            </a:r>
          </a:p>
          <a:p>
            <a:endParaRPr lang="en-US" dirty="0"/>
          </a:p>
          <a:p>
            <a:r>
              <a:rPr lang="en-US" dirty="0"/>
              <a:t>Works over IP: </a:t>
            </a:r>
            <a:r>
              <a:rPr lang="en-US" dirty="0">
                <a:solidFill>
                  <a:srgbClr val="C00000"/>
                </a:solidFill>
              </a:rPr>
              <a:t>unreliable delivery </a:t>
            </a:r>
            <a:r>
              <a:rPr lang="en-US" dirty="0"/>
              <a:t>of packets</a:t>
            </a:r>
          </a:p>
          <a:p>
            <a:endParaRPr lang="en-US" dirty="0"/>
          </a:p>
          <a:p>
            <a:r>
              <a:rPr lang="en-US" dirty="0"/>
              <a:t>Some functions of ICMP:</a:t>
            </a:r>
          </a:p>
          <a:p>
            <a:pPr lvl="1"/>
            <a:r>
              <a:rPr lang="en-US" altLang="en-US" dirty="0"/>
              <a:t>Determine reachability and network errors</a:t>
            </a:r>
          </a:p>
          <a:p>
            <a:pPr lvl="1"/>
            <a:r>
              <a:rPr lang="en-US" altLang="en-US" dirty="0"/>
              <a:t>Specify that packets have been in the network for too long</a:t>
            </a:r>
          </a:p>
        </p:txBody>
      </p:sp>
    </p:spTree>
    <p:extLst>
      <p:ext uri="{BB962C8B-B14F-4D97-AF65-F5344CB8AC3E}">
        <p14:creationId xmlns:p14="http://schemas.microsoft.com/office/powerpoint/2010/main" val="2536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DE223ED5-E764-334C-8C1C-11F0E2F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4031E-6A8F-114C-BA2E-8A176AF19DF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0873D4-0FBC-2C40-A27E-5C7ED8AB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ICMP message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742F4C8-8A6B-1641-AF3C-548F5751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76600"/>
            <a:ext cx="7010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IP header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BBC760E1-C47E-2A44-AF03-25B9BAFA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36763"/>
            <a:ext cx="70104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ICMP header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Message type, Code, Checksum,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ICMP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D509F-7868-394B-862A-2B6C1EE2BFEF}"/>
              </a:ext>
            </a:extLst>
          </p:cNvPr>
          <p:cNvSpPr txBox="1"/>
          <p:nvPr/>
        </p:nvSpPr>
        <p:spPr>
          <a:xfrm>
            <a:off x="1600200" y="5372100"/>
            <a:ext cx="956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https://en.wikipedia.org/wiki/Internet_Control_Message_Protocol#Control_messages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20EB27CA-B7FF-634B-940F-4008FEC3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 uses of ICMP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CEFA9CA-8EF9-9549-8759-DA7C20633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998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Echo request reply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Check remotely if an endpoint is alive and connected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 unreachable destination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Invalid address and/or port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Knowing if packet’s IP time-to-live expired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Example, due to routing loops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/>
              <a:t>Look at two tools built using ICMP: </a:t>
            </a:r>
            <a:r>
              <a:rPr lang="en-US" altLang="en-US" dirty="0">
                <a:solidFill>
                  <a:srgbClr val="C00000"/>
                </a:solidFill>
              </a:rPr>
              <a:t>ping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traceroute</a:t>
            </a:r>
          </a:p>
        </p:txBody>
      </p:sp>
    </p:spTree>
    <p:extLst>
      <p:ext uri="{BB962C8B-B14F-4D97-AF65-F5344CB8AC3E}">
        <p14:creationId xmlns:p14="http://schemas.microsoft.com/office/powerpoint/2010/main" val="8686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FE16-7BAC-974B-A401-E95B40E9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52C-785C-AF49-94A4-B439ECFE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Uses ICMP echo request (type=8, code=0) and reply (type=0, code=0)</a:t>
            </a:r>
          </a:p>
          <a:p>
            <a:r>
              <a:rPr lang="en-US" altLang="en-US" dirty="0"/>
              <a:t>Source sends ICMP </a:t>
            </a:r>
            <a:r>
              <a:rPr lang="en-US" altLang="en-US" dirty="0">
                <a:solidFill>
                  <a:srgbClr val="C00000"/>
                </a:solidFill>
              </a:rPr>
              <a:t>echo request</a:t>
            </a:r>
            <a:r>
              <a:rPr lang="en-US" altLang="en-US" dirty="0"/>
              <a:t> message to </a:t>
            </a:r>
            <a:r>
              <a:rPr lang="en-US" altLang="en-US" dirty="0" err="1"/>
              <a:t>dst</a:t>
            </a:r>
            <a:r>
              <a:rPr lang="en-US" altLang="en-US" dirty="0"/>
              <a:t> address</a:t>
            </a:r>
          </a:p>
          <a:p>
            <a:r>
              <a:rPr lang="en-US" altLang="en-US" dirty="0"/>
              <a:t>Destination replies with an ICMP </a:t>
            </a:r>
            <a:r>
              <a:rPr lang="en-US" altLang="en-US" dirty="0">
                <a:solidFill>
                  <a:srgbClr val="C00000"/>
                </a:solidFill>
              </a:rPr>
              <a:t>echo reply</a:t>
            </a:r>
            <a:r>
              <a:rPr lang="en-US" altLang="en-US" dirty="0"/>
              <a:t> message containing the data in the original echo request message</a:t>
            </a:r>
          </a:p>
          <a:p>
            <a:r>
              <a:rPr lang="en-US" altLang="en-US" dirty="0"/>
              <a:t>Source can calculate round trip time (RTT) of packets</a:t>
            </a:r>
          </a:p>
          <a:p>
            <a:r>
              <a:rPr lang="en-US" altLang="en-US" dirty="0"/>
              <a:t>If no echo reply comes back, then the destination is </a:t>
            </a:r>
            <a:r>
              <a:rPr lang="en-US" altLang="en-US" dirty="0">
                <a:solidFill>
                  <a:srgbClr val="C00000"/>
                </a:solidFill>
              </a:rPr>
              <a:t>unreachable</a:t>
            </a:r>
          </a:p>
          <a:p>
            <a:r>
              <a:rPr lang="en-US" altLang="en-US" dirty="0"/>
              <a:t>Don’t need to have a server program running on the other side</a:t>
            </a:r>
          </a:p>
          <a:p>
            <a:pPr lvl="1"/>
            <a:r>
              <a:rPr lang="en-US" altLang="en-US" dirty="0"/>
              <a:t>In general, the remote endpoint can be completely outside your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E90DC711-C3C3-3D4C-872D-10F0C116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Ping</a:t>
            </a:r>
          </a:p>
        </p:txBody>
      </p:sp>
      <p:sp>
        <p:nvSpPr>
          <p:cNvPr id="82948" name="Line 3">
            <a:extLst>
              <a:ext uri="{FF2B5EF4-FFF2-40B4-BE49-F238E27FC236}">
                <a16:creationId xmlns:a16="http://schemas.microsoft.com/office/drawing/2014/main" id="{1D7D3DBB-FB20-564A-A3C3-9E63BB19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FF580B23-B99E-B44F-B179-A9242D9E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4E5D4894-B656-8B48-A1EA-C117B867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15F298F0-417A-6C4F-8586-744ABFF2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>
            <a:extLst>
              <a:ext uri="{FF2B5EF4-FFF2-40B4-BE49-F238E27FC236}">
                <a16:creationId xmlns:a16="http://schemas.microsoft.com/office/drawing/2014/main" id="{17D467E8-9547-D24E-84F1-91EF7697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>
            <a:extLst>
              <a:ext uri="{FF2B5EF4-FFF2-40B4-BE49-F238E27FC236}">
                <a16:creationId xmlns:a16="http://schemas.microsoft.com/office/drawing/2014/main" id="{8B000FE7-2935-3B4D-BE83-2A27FE51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3B914EBD-2638-2D4B-8C62-EDE9651AF8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53379" y="33639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2960" name="Line 15">
            <a:extLst>
              <a:ext uri="{FF2B5EF4-FFF2-40B4-BE49-F238E27FC236}">
                <a16:creationId xmlns:a16="http://schemas.microsoft.com/office/drawing/2014/main" id="{F7B70D9A-FBAA-4645-B64E-FC7C83D5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0553" y="41155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>
            <a:extLst>
              <a:ext uri="{FF2B5EF4-FFF2-40B4-BE49-F238E27FC236}">
                <a16:creationId xmlns:a16="http://schemas.microsoft.com/office/drawing/2014/main" id="{64B6E837-2244-7644-B2F3-DDFB0999F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>
            <a:extLst>
              <a:ext uri="{FF2B5EF4-FFF2-40B4-BE49-F238E27FC236}">
                <a16:creationId xmlns:a16="http://schemas.microsoft.com/office/drawing/2014/main" id="{3E556F74-21AD-AF4B-85A1-9FC08BA2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>
            <a:extLst>
              <a:ext uri="{FF2B5EF4-FFF2-40B4-BE49-F238E27FC236}">
                <a16:creationId xmlns:a16="http://schemas.microsoft.com/office/drawing/2014/main" id="{F134FDBD-4DAE-494B-B02C-6EB55EEA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>
            <a:extLst>
              <a:ext uri="{FF2B5EF4-FFF2-40B4-BE49-F238E27FC236}">
                <a16:creationId xmlns:a16="http://schemas.microsoft.com/office/drawing/2014/main" id="{E89C1CD8-416E-914A-9AE2-E4F0CDB8F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1524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0">
            <a:extLst>
              <a:ext uri="{FF2B5EF4-FFF2-40B4-BE49-F238E27FC236}">
                <a16:creationId xmlns:a16="http://schemas.microsoft.com/office/drawing/2014/main" id="{E8E01AC2-BEC2-8B47-ACA2-793395E9A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343400"/>
            <a:ext cx="1524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21">
            <a:extLst>
              <a:ext uri="{FF2B5EF4-FFF2-40B4-BE49-F238E27FC236}">
                <a16:creationId xmlns:a16="http://schemas.microsoft.com/office/drawing/2014/main" id="{168111E9-494D-A84D-A7C5-43B85677B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2">
            <a:extLst>
              <a:ext uri="{FF2B5EF4-FFF2-40B4-BE49-F238E27FC236}">
                <a16:creationId xmlns:a16="http://schemas.microsoft.com/office/drawing/2014/main" id="{00CA84BB-7574-4F42-BA36-1663A6062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23">
            <a:extLst>
              <a:ext uri="{FF2B5EF4-FFF2-40B4-BE49-F238E27FC236}">
                <a16:creationId xmlns:a16="http://schemas.microsoft.com/office/drawing/2014/main" id="{4FBDEBF4-0485-0C4E-83DA-D9E7933AE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41020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4">
            <a:extLst>
              <a:ext uri="{FF2B5EF4-FFF2-40B4-BE49-F238E27FC236}">
                <a16:creationId xmlns:a16="http://schemas.microsoft.com/office/drawing/2014/main" id="{385B001D-1334-C840-AB22-A25B3D05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257" y="3303586"/>
            <a:ext cx="1212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request</a:t>
            </a:r>
          </a:p>
        </p:txBody>
      </p:sp>
      <p:sp>
        <p:nvSpPr>
          <p:cNvPr id="82970" name="Text Box 25">
            <a:extLst>
              <a:ext uri="{FF2B5EF4-FFF2-40B4-BE49-F238E27FC236}">
                <a16:creationId xmlns:a16="http://schemas.microsoft.com/office/drawing/2014/main" id="{0EAB41F9-F0EB-0E4E-9D1D-C547C0F2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520" y="4719935"/>
            <a:ext cx="1640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 reply</a:t>
            </a:r>
          </a:p>
        </p:txBody>
      </p:sp>
      <p:grpSp>
        <p:nvGrpSpPr>
          <p:cNvPr id="27" name="Group 150">
            <a:extLst>
              <a:ext uri="{FF2B5EF4-FFF2-40B4-BE49-F238E27FC236}">
                <a16:creationId xmlns:a16="http://schemas.microsoft.com/office/drawing/2014/main" id="{40BAD5BD-A59B-E34D-B770-B11E7ABD5F16}"/>
              </a:ext>
            </a:extLst>
          </p:cNvPr>
          <p:cNvGrpSpPr>
            <a:grpSpLocks/>
          </p:cNvGrpSpPr>
          <p:nvPr/>
        </p:nvGrpSpPr>
        <p:grpSpPr bwMode="auto">
          <a:xfrm>
            <a:off x="3856039" y="2324101"/>
            <a:ext cx="698500" cy="355600"/>
            <a:chOff x="4396" y="1245"/>
            <a:chExt cx="672" cy="248"/>
          </a:xfrm>
        </p:grpSpPr>
        <p:sp>
          <p:nvSpPr>
            <p:cNvPr id="28" name="Oval 407">
              <a:extLst>
                <a:ext uri="{FF2B5EF4-FFF2-40B4-BE49-F238E27FC236}">
                  <a16:creationId xmlns:a16="http://schemas.microsoft.com/office/drawing/2014/main" id="{2F23F68A-187B-EC42-B708-3BC8CEAE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410">
              <a:extLst>
                <a:ext uri="{FF2B5EF4-FFF2-40B4-BE49-F238E27FC236}">
                  <a16:creationId xmlns:a16="http://schemas.microsoft.com/office/drawing/2014/main" id="{F2F245EB-5BD8-1C49-B234-BC65BAEB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Oval 411">
              <a:extLst>
                <a:ext uri="{FF2B5EF4-FFF2-40B4-BE49-F238E27FC236}">
                  <a16:creationId xmlns:a16="http://schemas.microsoft.com/office/drawing/2014/main" id="{B8A9AB1C-FC64-AF49-A3F3-616B446D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154">
              <a:extLst>
                <a:ext uri="{FF2B5EF4-FFF2-40B4-BE49-F238E27FC236}">
                  <a16:creationId xmlns:a16="http://schemas.microsoft.com/office/drawing/2014/main" id="{EE7EDD96-66C3-1249-B0BE-37FD37A12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4" name="Freeform 155">
                <a:extLst>
                  <a:ext uri="{FF2B5EF4-FFF2-40B4-BE49-F238E27FC236}">
                    <a16:creationId xmlns:a16="http://schemas.microsoft.com/office/drawing/2014/main" id="{85E97E66-8EF9-7648-8390-86105FE1F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6">
                <a:extLst>
                  <a:ext uri="{FF2B5EF4-FFF2-40B4-BE49-F238E27FC236}">
                    <a16:creationId xmlns:a16="http://schemas.microsoft.com/office/drawing/2014/main" id="{5249FBBE-5618-DF46-9249-9C07138C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157">
              <a:extLst>
                <a:ext uri="{FF2B5EF4-FFF2-40B4-BE49-F238E27FC236}">
                  <a16:creationId xmlns:a16="http://schemas.microsoft.com/office/drawing/2014/main" id="{50865181-82CE-6B47-B817-EC5A803A1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8">
              <a:extLst>
                <a:ext uri="{FF2B5EF4-FFF2-40B4-BE49-F238E27FC236}">
                  <a16:creationId xmlns:a16="http://schemas.microsoft.com/office/drawing/2014/main" id="{D036DEA6-AC7D-D04E-8567-1C26547A7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150">
            <a:extLst>
              <a:ext uri="{FF2B5EF4-FFF2-40B4-BE49-F238E27FC236}">
                <a16:creationId xmlns:a16="http://schemas.microsoft.com/office/drawing/2014/main" id="{8ACF82E7-C45E-3044-BF48-0917010C73CF}"/>
              </a:ext>
            </a:extLst>
          </p:cNvPr>
          <p:cNvGrpSpPr>
            <a:grpSpLocks/>
          </p:cNvGrpSpPr>
          <p:nvPr/>
        </p:nvGrpSpPr>
        <p:grpSpPr bwMode="auto">
          <a:xfrm>
            <a:off x="5688011" y="2314064"/>
            <a:ext cx="698500" cy="355600"/>
            <a:chOff x="4396" y="1245"/>
            <a:chExt cx="672" cy="248"/>
          </a:xfrm>
        </p:grpSpPr>
        <p:sp>
          <p:nvSpPr>
            <p:cNvPr id="37" name="Oval 407">
              <a:extLst>
                <a:ext uri="{FF2B5EF4-FFF2-40B4-BE49-F238E27FC236}">
                  <a16:creationId xmlns:a16="http://schemas.microsoft.com/office/drawing/2014/main" id="{F45F07C2-6331-3D43-8F92-294A880F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410">
              <a:extLst>
                <a:ext uri="{FF2B5EF4-FFF2-40B4-BE49-F238E27FC236}">
                  <a16:creationId xmlns:a16="http://schemas.microsoft.com/office/drawing/2014/main" id="{4FE86974-9FA0-6547-992A-8ADB6C3B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Oval 411">
              <a:extLst>
                <a:ext uri="{FF2B5EF4-FFF2-40B4-BE49-F238E27FC236}">
                  <a16:creationId xmlns:a16="http://schemas.microsoft.com/office/drawing/2014/main" id="{2103DAEC-A254-EB49-9C36-EEAC4320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154">
              <a:extLst>
                <a:ext uri="{FF2B5EF4-FFF2-40B4-BE49-F238E27FC236}">
                  <a16:creationId xmlns:a16="http://schemas.microsoft.com/office/drawing/2014/main" id="{8262F668-4C8C-424A-A8C6-721062A1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3" name="Freeform 155">
                <a:extLst>
                  <a:ext uri="{FF2B5EF4-FFF2-40B4-BE49-F238E27FC236}">
                    <a16:creationId xmlns:a16="http://schemas.microsoft.com/office/drawing/2014/main" id="{90E28500-D094-9242-8D6A-0A87E97F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56">
                <a:extLst>
                  <a:ext uri="{FF2B5EF4-FFF2-40B4-BE49-F238E27FC236}">
                    <a16:creationId xmlns:a16="http://schemas.microsoft.com/office/drawing/2014/main" id="{7F879F00-ACFF-5F4C-A168-C9C48A9CB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Line 157">
              <a:extLst>
                <a:ext uri="{FF2B5EF4-FFF2-40B4-BE49-F238E27FC236}">
                  <a16:creationId xmlns:a16="http://schemas.microsoft.com/office/drawing/2014/main" id="{65C78A97-A2A6-DB4E-8BF6-E79570809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8">
              <a:extLst>
                <a:ext uri="{FF2B5EF4-FFF2-40B4-BE49-F238E27FC236}">
                  <a16:creationId xmlns:a16="http://schemas.microsoft.com/office/drawing/2014/main" id="{CC8C8A9D-EB2C-294F-9A55-BB800BC2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150">
            <a:extLst>
              <a:ext uri="{FF2B5EF4-FFF2-40B4-BE49-F238E27FC236}">
                <a16:creationId xmlns:a16="http://schemas.microsoft.com/office/drawing/2014/main" id="{10206F25-5CD8-5F48-BF50-BEAFFBFD59B7}"/>
              </a:ext>
            </a:extLst>
          </p:cNvPr>
          <p:cNvGrpSpPr>
            <a:grpSpLocks/>
          </p:cNvGrpSpPr>
          <p:nvPr/>
        </p:nvGrpSpPr>
        <p:grpSpPr bwMode="auto">
          <a:xfrm>
            <a:off x="7431303" y="2304027"/>
            <a:ext cx="698500" cy="355600"/>
            <a:chOff x="4396" y="1245"/>
            <a:chExt cx="672" cy="248"/>
          </a:xfrm>
        </p:grpSpPr>
        <p:sp>
          <p:nvSpPr>
            <p:cNvPr id="46" name="Oval 407">
              <a:extLst>
                <a:ext uri="{FF2B5EF4-FFF2-40B4-BE49-F238E27FC236}">
                  <a16:creationId xmlns:a16="http://schemas.microsoft.com/office/drawing/2014/main" id="{3480E84D-7586-DF47-85BD-624888D6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10">
              <a:extLst>
                <a:ext uri="{FF2B5EF4-FFF2-40B4-BE49-F238E27FC236}">
                  <a16:creationId xmlns:a16="http://schemas.microsoft.com/office/drawing/2014/main" id="{D5ECA9BF-869C-4341-9C9D-4314518AD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11">
              <a:extLst>
                <a:ext uri="{FF2B5EF4-FFF2-40B4-BE49-F238E27FC236}">
                  <a16:creationId xmlns:a16="http://schemas.microsoft.com/office/drawing/2014/main" id="{526522EF-F7D6-B148-A09C-FD509182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 154">
              <a:extLst>
                <a:ext uri="{FF2B5EF4-FFF2-40B4-BE49-F238E27FC236}">
                  <a16:creationId xmlns:a16="http://schemas.microsoft.com/office/drawing/2014/main" id="{0F2F5F5F-8936-F641-B09B-68E8979BC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2" name="Freeform 155">
                <a:extLst>
                  <a:ext uri="{FF2B5EF4-FFF2-40B4-BE49-F238E27FC236}">
                    <a16:creationId xmlns:a16="http://schemas.microsoft.com/office/drawing/2014/main" id="{C0694417-5AC7-D848-AC6F-10BF95107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56">
                <a:extLst>
                  <a:ext uri="{FF2B5EF4-FFF2-40B4-BE49-F238E27FC236}">
                    <a16:creationId xmlns:a16="http://schemas.microsoft.com/office/drawing/2014/main" id="{1BFEE2A3-5DD7-5B4E-87A1-00CF64B19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420CC042-031F-074D-ABE3-630075F9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0C4061F6-7F3A-CD45-8E36-FC58B1AC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135">
            <a:extLst>
              <a:ext uri="{FF2B5EF4-FFF2-40B4-BE49-F238E27FC236}">
                <a16:creationId xmlns:a16="http://schemas.microsoft.com/office/drawing/2014/main" id="{261EA0E8-CBD3-8A49-BEF7-0A038EB1BADA}"/>
              </a:ext>
            </a:extLst>
          </p:cNvPr>
          <p:cNvGrpSpPr>
            <a:grpSpLocks/>
          </p:cNvGrpSpPr>
          <p:nvPr/>
        </p:nvGrpSpPr>
        <p:grpSpPr bwMode="auto">
          <a:xfrm>
            <a:off x="2294344" y="2300287"/>
            <a:ext cx="641350" cy="558800"/>
            <a:chOff x="-44" y="1473"/>
            <a:chExt cx="981" cy="1105"/>
          </a:xfrm>
        </p:grpSpPr>
        <p:pic>
          <p:nvPicPr>
            <p:cNvPr id="55" name="Picture 136" descr="desktop_computer_stylized_medium">
              <a:extLst>
                <a:ext uri="{FF2B5EF4-FFF2-40B4-BE49-F238E27FC236}">
                  <a16:creationId xmlns:a16="http://schemas.microsoft.com/office/drawing/2014/main" id="{AF5FCF5D-6A5E-934F-8A2F-332BEF2A8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137">
              <a:extLst>
                <a:ext uri="{FF2B5EF4-FFF2-40B4-BE49-F238E27FC236}">
                  <a16:creationId xmlns:a16="http://schemas.microsoft.com/office/drawing/2014/main" id="{BCB5AE2D-F619-2048-8459-F2DC2F7079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" name="Group 135">
            <a:extLst>
              <a:ext uri="{FF2B5EF4-FFF2-40B4-BE49-F238E27FC236}">
                <a16:creationId xmlns:a16="http://schemas.microsoft.com/office/drawing/2014/main" id="{46D3D0C0-238E-CB43-B008-94A83B1D5739}"/>
              </a:ext>
            </a:extLst>
          </p:cNvPr>
          <p:cNvGrpSpPr>
            <a:grpSpLocks/>
          </p:cNvGrpSpPr>
          <p:nvPr/>
        </p:nvGrpSpPr>
        <p:grpSpPr bwMode="auto">
          <a:xfrm>
            <a:off x="8837015" y="2178844"/>
            <a:ext cx="641350" cy="558800"/>
            <a:chOff x="-44" y="1473"/>
            <a:chExt cx="981" cy="1105"/>
          </a:xfrm>
        </p:grpSpPr>
        <p:pic>
          <p:nvPicPr>
            <p:cNvPr id="58" name="Picture 136" descr="desktop_computer_stylized_medium">
              <a:extLst>
                <a:ext uri="{FF2B5EF4-FFF2-40B4-BE49-F238E27FC236}">
                  <a16:creationId xmlns:a16="http://schemas.microsoft.com/office/drawing/2014/main" id="{78CCDFA3-999C-D945-870D-2ACD69D22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1B4CB461-6948-EA4F-A8C3-FE1CC80FC9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77D7A-928F-8F41-B159-EB196C781DEA}"/>
              </a:ext>
            </a:extLst>
          </p:cNvPr>
          <p:cNvSpPr txBox="1"/>
          <p:nvPr/>
        </p:nvSpPr>
        <p:spPr>
          <a:xfrm>
            <a:off x="2514601" y="17646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BE429F-C09E-8140-8364-005F3B869774}"/>
              </a:ext>
            </a:extLst>
          </p:cNvPr>
          <p:cNvSpPr txBox="1"/>
          <p:nvPr/>
        </p:nvSpPr>
        <p:spPr>
          <a:xfrm>
            <a:off x="9113937" y="17650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CA1D54-41EB-BA43-9B7D-FD54E140A5D6}"/>
              </a:ext>
            </a:extLst>
          </p:cNvPr>
          <p:cNvSpPr txBox="1"/>
          <p:nvPr/>
        </p:nvSpPr>
        <p:spPr>
          <a:xfrm>
            <a:off x="3962625" y="17512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ACE099-EB17-CD41-B901-ED693CAA7EE3}"/>
              </a:ext>
            </a:extLst>
          </p:cNvPr>
          <p:cNvSpPr txBox="1"/>
          <p:nvPr/>
        </p:nvSpPr>
        <p:spPr>
          <a:xfrm>
            <a:off x="5794597" y="17507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E0A288-DB86-1D4A-84EB-5C03983EA122}"/>
              </a:ext>
            </a:extLst>
          </p:cNvPr>
          <p:cNvSpPr txBox="1"/>
          <p:nvPr/>
        </p:nvSpPr>
        <p:spPr>
          <a:xfrm>
            <a:off x="7484595" y="17642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BE71B15-F243-DD4E-B20E-2824412FF38C}"/>
              </a:ext>
            </a:extLst>
          </p:cNvPr>
          <p:cNvSpPr/>
          <p:nvPr/>
        </p:nvSpPr>
        <p:spPr>
          <a:xfrm>
            <a:off x="1727200" y="3124200"/>
            <a:ext cx="567144" cy="24257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AF8B-5E7D-794C-A2DC-58DECBFBB4D5}"/>
              </a:ext>
            </a:extLst>
          </p:cNvPr>
          <p:cNvSpPr txBox="1"/>
          <p:nvPr/>
        </p:nvSpPr>
        <p:spPr>
          <a:xfrm>
            <a:off x="254002" y="3886200"/>
            <a:ext cx="131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Helvetica" pitchFamily="2" charset="0"/>
              </a:rPr>
              <a:t>Ping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7D342-A741-6748-8B7D-E24D6F370097}"/>
              </a:ext>
            </a:extLst>
          </p:cNvPr>
          <p:cNvSpPr txBox="1"/>
          <p:nvPr/>
        </p:nvSpPr>
        <p:spPr>
          <a:xfrm>
            <a:off x="9406713" y="6139190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</p:spTree>
    <p:extLst>
      <p:ext uri="{BB962C8B-B14F-4D97-AF65-F5344CB8AC3E}">
        <p14:creationId xmlns:p14="http://schemas.microsoft.com/office/powerpoint/2010/main" val="28769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1" grpId="0" animBg="1"/>
      <p:bldP spid="82962" grpId="0" animBg="1"/>
      <p:bldP spid="82963" grpId="0" animBg="1"/>
      <p:bldP spid="82964" grpId="0" animBg="1"/>
      <p:bldP spid="82965" grpId="0" animBg="1"/>
      <p:bldP spid="82966" grpId="0" animBg="1"/>
      <p:bldP spid="82967" grpId="0" animBg="1"/>
      <p:bldP spid="82968" grpId="0" animBg="1"/>
      <p:bldP spid="82969" grpId="0"/>
      <p:bldP spid="82970" grpId="0"/>
      <p:bldP spid="3" grpId="0" animBg="1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4C9-ADFD-8F42-8F8B-2B810EE7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1E22-1994-124A-8D63-E6CDB4A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that can record the router-level path taken by packets</a:t>
            </a:r>
          </a:p>
          <a:p>
            <a:r>
              <a:rPr lang="en-US" dirty="0"/>
              <a:t>A clever use of the IP </a:t>
            </a:r>
            <a:r>
              <a:rPr lang="en-US" dirty="0">
                <a:solidFill>
                  <a:srgbClr val="C00000"/>
                </a:solidFill>
              </a:rPr>
              <a:t>time-to-live</a:t>
            </a:r>
            <a:r>
              <a:rPr lang="en-US" dirty="0"/>
              <a:t> (TTL) field</a:t>
            </a:r>
          </a:p>
          <a:p>
            <a:r>
              <a:rPr lang="en-US" dirty="0"/>
              <a:t>In general, when a router receives an IP packet, it decrements the TTL field on the packet</a:t>
            </a:r>
          </a:p>
          <a:p>
            <a:pPr lvl="1"/>
            <a:r>
              <a:rPr lang="en-US" dirty="0"/>
              <a:t>A failsafe mechanism to ensure packets don’t keep taking up network resources for too long</a:t>
            </a:r>
          </a:p>
          <a:p>
            <a:r>
              <a:rPr lang="en-US" dirty="0"/>
              <a:t>If a router receives a packet with TTL=0, it sends an </a:t>
            </a:r>
            <a:r>
              <a:rPr lang="en-US" dirty="0">
                <a:solidFill>
                  <a:srgbClr val="C00000"/>
                </a:solidFill>
              </a:rPr>
              <a:t>ICMP time exceeded</a:t>
            </a:r>
            <a:r>
              <a:rPr lang="en-US" dirty="0"/>
              <a:t> message to the source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B27A-890E-2C47-96C7-BD770D3A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1760-682F-2842-BE4C-2F6D24E2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0100" cy="4351338"/>
          </a:xfrm>
        </p:spPr>
        <p:txBody>
          <a:bodyPr/>
          <a:lstStyle/>
          <a:p>
            <a:r>
              <a:rPr lang="en-US" dirty="0"/>
              <a:t>Traceroute sends multiple packets to a destination endpoint</a:t>
            </a:r>
          </a:p>
          <a:p>
            <a:r>
              <a:rPr lang="en-US" dirty="0"/>
              <a:t>But it </a:t>
            </a:r>
            <a:r>
              <a:rPr lang="en-US" dirty="0">
                <a:solidFill>
                  <a:srgbClr val="C00000"/>
                </a:solidFill>
              </a:rPr>
              <a:t>progressively increases the TTL</a:t>
            </a:r>
            <a:r>
              <a:rPr lang="en-US" dirty="0"/>
              <a:t> on those packets: 1, 2, ...</a:t>
            </a:r>
          </a:p>
          <a:p>
            <a:r>
              <a:rPr lang="en-US" dirty="0"/>
              <a:t>Every time a time exceeded message is received, record the router’s IP address</a:t>
            </a:r>
          </a:p>
          <a:p>
            <a:r>
              <a:rPr lang="en-US" dirty="0"/>
              <a:t>Process repeated until the destination endpoint is reached</a:t>
            </a:r>
          </a:p>
          <a:p>
            <a:r>
              <a:rPr lang="en-US" dirty="0"/>
              <a:t>If the packet reaches the destination endpoint (i.e.: TTL is high enough), then the endpoint sends a </a:t>
            </a:r>
            <a:r>
              <a:rPr lang="en-US" dirty="0">
                <a:solidFill>
                  <a:srgbClr val="C00000"/>
                </a:solidFill>
              </a:rPr>
              <a:t>port unreachable</a:t>
            </a:r>
            <a:r>
              <a:rPr lang="en-US" dirty="0"/>
              <a:t> message</a:t>
            </a:r>
          </a:p>
        </p:txBody>
      </p:sp>
    </p:spTree>
    <p:extLst>
      <p:ext uri="{BB962C8B-B14F-4D97-AF65-F5344CB8AC3E}">
        <p14:creationId xmlns:p14="http://schemas.microsoft.com/office/powerpoint/2010/main" val="30361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CDD8-1189-E043-8708-08B64C0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D0CC9134-8A6B-D54B-A4F1-8E6A526BD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871" y="20447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56F2D1B-0B38-2243-B339-185ABBD6B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349499"/>
            <a:ext cx="7220" cy="422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691E6C9-FF90-434F-84D4-5DE9872B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0270" y="2273299"/>
            <a:ext cx="37181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8B406C48-83BC-DD41-A929-0C9AD0B41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870" y="2273299"/>
            <a:ext cx="79149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0C068B6-217B-B243-AF90-3081C753D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5470" y="2273299"/>
            <a:ext cx="41963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268E2AD0-580B-BE40-98B9-454877C5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471" y="2273300"/>
            <a:ext cx="0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CC2190C-36F2-E946-9C9C-BA2342C96CF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76450" y="28940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E0F94B2-BD72-3B46-8D5E-C8B3D7658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3624" y="36456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E8264D1-9880-0946-BD1C-7A3591941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6543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366F4360-63B9-F444-A4AD-956E7F021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302" y="42164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345D2C26-6934-9542-995A-D70BA9BA3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4372" y="4471973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0F716816-0945-3548-A2D1-B27A92B8B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27" y="2354496"/>
            <a:ext cx="22036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TTL=1, </a:t>
            </a:r>
            <a:r>
              <a:rPr lang="en-US" altLang="en-US" sz="2000" dirty="0" err="1">
                <a:latin typeface="Arial" panose="020B0604020202020204" pitchFamily="34" charset="0"/>
              </a:rPr>
              <a:t>dest</a:t>
            </a:r>
            <a:r>
              <a:rPr lang="en-US" altLang="en-US" sz="2000" dirty="0">
                <a:latin typeface="Arial" panose="020B0604020202020204" pitchFamily="34" charset="0"/>
              </a:rPr>
              <a:t> = B, </a:t>
            </a:r>
            <a:r>
              <a:rPr lang="en-US" altLang="en-US" sz="2000" dirty="0" err="1">
                <a:latin typeface="Arial" panose="020B0604020202020204" pitchFamily="34" charset="0"/>
              </a:rPr>
              <a:t>dstport</a:t>
            </a:r>
            <a:r>
              <a:rPr lang="en-US" altLang="en-US" sz="2000" dirty="0">
                <a:latin typeface="Arial" panose="020B0604020202020204" pitchFamily="34" charset="0"/>
              </a:rPr>
              <a:t> = invalid</a:t>
            </a:r>
          </a:p>
        </p:txBody>
      </p:sp>
      <p:grpSp>
        <p:nvGrpSpPr>
          <p:cNvPr id="22" name="Group 150">
            <a:extLst>
              <a:ext uri="{FF2B5EF4-FFF2-40B4-BE49-F238E27FC236}">
                <a16:creationId xmlns:a16="http://schemas.microsoft.com/office/drawing/2014/main" id="{5A6A43B2-BDA1-5A4B-A649-39930CD93EDC}"/>
              </a:ext>
            </a:extLst>
          </p:cNvPr>
          <p:cNvGrpSpPr>
            <a:grpSpLocks/>
          </p:cNvGrpSpPr>
          <p:nvPr/>
        </p:nvGrpSpPr>
        <p:grpSpPr bwMode="auto">
          <a:xfrm>
            <a:off x="3879110" y="1854201"/>
            <a:ext cx="698500" cy="355600"/>
            <a:chOff x="4396" y="1245"/>
            <a:chExt cx="672" cy="248"/>
          </a:xfrm>
        </p:grpSpPr>
        <p:sp>
          <p:nvSpPr>
            <p:cNvPr id="23" name="Oval 407">
              <a:extLst>
                <a:ext uri="{FF2B5EF4-FFF2-40B4-BE49-F238E27FC236}">
                  <a16:creationId xmlns:a16="http://schemas.microsoft.com/office/drawing/2014/main" id="{6AD86F8E-EC5F-DF4C-93B9-BD068890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10">
              <a:extLst>
                <a:ext uri="{FF2B5EF4-FFF2-40B4-BE49-F238E27FC236}">
                  <a16:creationId xmlns:a16="http://schemas.microsoft.com/office/drawing/2014/main" id="{7059E769-3EDD-9E4C-8E01-712702A9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Oval 411">
              <a:extLst>
                <a:ext uri="{FF2B5EF4-FFF2-40B4-BE49-F238E27FC236}">
                  <a16:creationId xmlns:a16="http://schemas.microsoft.com/office/drawing/2014/main" id="{6ABB1726-6B1B-2142-8553-A58959702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154">
              <a:extLst>
                <a:ext uri="{FF2B5EF4-FFF2-40B4-BE49-F238E27FC236}">
                  <a16:creationId xmlns:a16="http://schemas.microsoft.com/office/drawing/2014/main" id="{8EAED737-2DAC-6E44-88D4-27974CAF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" name="Freeform 155">
                <a:extLst>
                  <a:ext uri="{FF2B5EF4-FFF2-40B4-BE49-F238E27FC236}">
                    <a16:creationId xmlns:a16="http://schemas.microsoft.com/office/drawing/2014/main" id="{1DBDA927-40D1-FA4D-9260-8953481DF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56">
                <a:extLst>
                  <a:ext uri="{FF2B5EF4-FFF2-40B4-BE49-F238E27FC236}">
                    <a16:creationId xmlns:a16="http://schemas.microsoft.com/office/drawing/2014/main" id="{69D8F6DD-97FC-E740-815C-E770CC139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157">
              <a:extLst>
                <a:ext uri="{FF2B5EF4-FFF2-40B4-BE49-F238E27FC236}">
                  <a16:creationId xmlns:a16="http://schemas.microsoft.com/office/drawing/2014/main" id="{E7144350-DCED-1346-81AE-48C1E636F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58">
              <a:extLst>
                <a:ext uri="{FF2B5EF4-FFF2-40B4-BE49-F238E27FC236}">
                  <a16:creationId xmlns:a16="http://schemas.microsoft.com/office/drawing/2014/main" id="{0E0C2E36-9312-7F49-A6E7-35A20B58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50">
            <a:extLst>
              <a:ext uri="{FF2B5EF4-FFF2-40B4-BE49-F238E27FC236}">
                <a16:creationId xmlns:a16="http://schemas.microsoft.com/office/drawing/2014/main" id="{21FDC89E-40E1-C44E-8EAA-AA358D92FA66}"/>
              </a:ext>
            </a:extLst>
          </p:cNvPr>
          <p:cNvGrpSpPr>
            <a:grpSpLocks/>
          </p:cNvGrpSpPr>
          <p:nvPr/>
        </p:nvGrpSpPr>
        <p:grpSpPr bwMode="auto">
          <a:xfrm>
            <a:off x="5711082" y="1844164"/>
            <a:ext cx="698500" cy="355600"/>
            <a:chOff x="4396" y="1245"/>
            <a:chExt cx="672" cy="248"/>
          </a:xfrm>
        </p:grpSpPr>
        <p:sp>
          <p:nvSpPr>
            <p:cNvPr id="32" name="Oval 407">
              <a:extLst>
                <a:ext uri="{FF2B5EF4-FFF2-40B4-BE49-F238E27FC236}">
                  <a16:creationId xmlns:a16="http://schemas.microsoft.com/office/drawing/2014/main" id="{A1E214B8-C6E2-134E-855B-470D1F6A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410">
              <a:extLst>
                <a:ext uri="{FF2B5EF4-FFF2-40B4-BE49-F238E27FC236}">
                  <a16:creationId xmlns:a16="http://schemas.microsoft.com/office/drawing/2014/main" id="{E404DD1E-39CB-814E-98EB-02398FFC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Oval 411">
              <a:extLst>
                <a:ext uri="{FF2B5EF4-FFF2-40B4-BE49-F238E27FC236}">
                  <a16:creationId xmlns:a16="http://schemas.microsoft.com/office/drawing/2014/main" id="{26EDF2E7-5F2C-5E4F-9711-267A7247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 154">
              <a:extLst>
                <a:ext uri="{FF2B5EF4-FFF2-40B4-BE49-F238E27FC236}">
                  <a16:creationId xmlns:a16="http://schemas.microsoft.com/office/drawing/2014/main" id="{0F78022C-76AA-754A-B6C5-8447D9272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8" name="Freeform 155">
                <a:extLst>
                  <a:ext uri="{FF2B5EF4-FFF2-40B4-BE49-F238E27FC236}">
                    <a16:creationId xmlns:a16="http://schemas.microsoft.com/office/drawing/2014/main" id="{BFD30065-477C-4047-A914-B4475400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56">
                <a:extLst>
                  <a:ext uri="{FF2B5EF4-FFF2-40B4-BE49-F238E27FC236}">
                    <a16:creationId xmlns:a16="http://schemas.microsoft.com/office/drawing/2014/main" id="{7DBDD27E-1A8D-FD44-96F4-0F8870ECB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Line 157">
              <a:extLst>
                <a:ext uri="{FF2B5EF4-FFF2-40B4-BE49-F238E27FC236}">
                  <a16:creationId xmlns:a16="http://schemas.microsoft.com/office/drawing/2014/main" id="{A3370389-1F0E-B74C-B61D-A9249EC2A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>
              <a:extLst>
                <a:ext uri="{FF2B5EF4-FFF2-40B4-BE49-F238E27FC236}">
                  <a16:creationId xmlns:a16="http://schemas.microsoft.com/office/drawing/2014/main" id="{81B4043B-EC57-FB4F-A6B5-320BB4A39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150">
            <a:extLst>
              <a:ext uri="{FF2B5EF4-FFF2-40B4-BE49-F238E27FC236}">
                <a16:creationId xmlns:a16="http://schemas.microsoft.com/office/drawing/2014/main" id="{56D67E90-F69F-C94C-8227-D885CAA9C447}"/>
              </a:ext>
            </a:extLst>
          </p:cNvPr>
          <p:cNvGrpSpPr>
            <a:grpSpLocks/>
          </p:cNvGrpSpPr>
          <p:nvPr/>
        </p:nvGrpSpPr>
        <p:grpSpPr bwMode="auto">
          <a:xfrm>
            <a:off x="7454374" y="1834127"/>
            <a:ext cx="698500" cy="355600"/>
            <a:chOff x="4396" y="1245"/>
            <a:chExt cx="672" cy="248"/>
          </a:xfrm>
        </p:grpSpPr>
        <p:sp>
          <p:nvSpPr>
            <p:cNvPr id="41" name="Oval 407">
              <a:extLst>
                <a:ext uri="{FF2B5EF4-FFF2-40B4-BE49-F238E27FC236}">
                  <a16:creationId xmlns:a16="http://schemas.microsoft.com/office/drawing/2014/main" id="{569D4F32-4501-8B4D-925A-FB252F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0">
              <a:extLst>
                <a:ext uri="{FF2B5EF4-FFF2-40B4-BE49-F238E27FC236}">
                  <a16:creationId xmlns:a16="http://schemas.microsoft.com/office/drawing/2014/main" id="{533E5B37-D478-7F46-8FA0-521597EF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11">
              <a:extLst>
                <a:ext uri="{FF2B5EF4-FFF2-40B4-BE49-F238E27FC236}">
                  <a16:creationId xmlns:a16="http://schemas.microsoft.com/office/drawing/2014/main" id="{D74C71BB-710E-1F4E-B8D8-05423F12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154">
              <a:extLst>
                <a:ext uri="{FF2B5EF4-FFF2-40B4-BE49-F238E27FC236}">
                  <a16:creationId xmlns:a16="http://schemas.microsoft.com/office/drawing/2014/main" id="{F76D1F32-AA2F-834C-98C2-685D22C4A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7" name="Freeform 155">
                <a:extLst>
                  <a:ext uri="{FF2B5EF4-FFF2-40B4-BE49-F238E27FC236}">
                    <a16:creationId xmlns:a16="http://schemas.microsoft.com/office/drawing/2014/main" id="{91F655FF-0572-6243-BCFC-552BFFF1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56">
                <a:extLst>
                  <a:ext uri="{FF2B5EF4-FFF2-40B4-BE49-F238E27FC236}">
                    <a16:creationId xmlns:a16="http://schemas.microsoft.com/office/drawing/2014/main" id="{81528D7D-58AE-F642-A9FF-24B962179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Line 157">
              <a:extLst>
                <a:ext uri="{FF2B5EF4-FFF2-40B4-BE49-F238E27FC236}">
                  <a16:creationId xmlns:a16="http://schemas.microsoft.com/office/drawing/2014/main" id="{EE79202F-0597-7743-9224-648C64CF1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8">
              <a:extLst>
                <a:ext uri="{FF2B5EF4-FFF2-40B4-BE49-F238E27FC236}">
                  <a16:creationId xmlns:a16="http://schemas.microsoft.com/office/drawing/2014/main" id="{7E227304-05CC-E74C-B494-B02E0EE36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135">
            <a:extLst>
              <a:ext uri="{FF2B5EF4-FFF2-40B4-BE49-F238E27FC236}">
                <a16:creationId xmlns:a16="http://schemas.microsoft.com/office/drawing/2014/main" id="{6CDD2B50-27DB-ED47-B619-D062F5EE8683}"/>
              </a:ext>
            </a:extLst>
          </p:cNvPr>
          <p:cNvGrpSpPr>
            <a:grpSpLocks/>
          </p:cNvGrpSpPr>
          <p:nvPr/>
        </p:nvGrpSpPr>
        <p:grpSpPr bwMode="auto">
          <a:xfrm>
            <a:off x="2317415" y="1830387"/>
            <a:ext cx="641350" cy="558800"/>
            <a:chOff x="-44" y="1473"/>
            <a:chExt cx="981" cy="1105"/>
          </a:xfrm>
        </p:grpSpPr>
        <p:pic>
          <p:nvPicPr>
            <p:cNvPr id="50" name="Picture 136" descr="desktop_computer_stylized_medium">
              <a:extLst>
                <a:ext uri="{FF2B5EF4-FFF2-40B4-BE49-F238E27FC236}">
                  <a16:creationId xmlns:a16="http://schemas.microsoft.com/office/drawing/2014/main" id="{41F2889F-9C4E-AB4F-BAE9-F7DCB8FB9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37">
              <a:extLst>
                <a:ext uri="{FF2B5EF4-FFF2-40B4-BE49-F238E27FC236}">
                  <a16:creationId xmlns:a16="http://schemas.microsoft.com/office/drawing/2014/main" id="{9AAEE497-734C-F940-9A88-57CF409A47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35">
            <a:extLst>
              <a:ext uri="{FF2B5EF4-FFF2-40B4-BE49-F238E27FC236}">
                <a16:creationId xmlns:a16="http://schemas.microsoft.com/office/drawing/2014/main" id="{E231634C-A806-9146-AFE7-557B0CA56928}"/>
              </a:ext>
            </a:extLst>
          </p:cNvPr>
          <p:cNvGrpSpPr>
            <a:grpSpLocks/>
          </p:cNvGrpSpPr>
          <p:nvPr/>
        </p:nvGrpSpPr>
        <p:grpSpPr bwMode="auto">
          <a:xfrm>
            <a:off x="8860086" y="1708944"/>
            <a:ext cx="641350" cy="558800"/>
            <a:chOff x="-44" y="1473"/>
            <a:chExt cx="981" cy="1105"/>
          </a:xfrm>
        </p:grpSpPr>
        <p:pic>
          <p:nvPicPr>
            <p:cNvPr id="53" name="Picture 136" descr="desktop_computer_stylized_medium">
              <a:extLst>
                <a:ext uri="{FF2B5EF4-FFF2-40B4-BE49-F238E27FC236}">
                  <a16:creationId xmlns:a16="http://schemas.microsoft.com/office/drawing/2014/main" id="{771FED8E-944A-404C-97C9-3A1A148C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137">
              <a:extLst>
                <a:ext uri="{FF2B5EF4-FFF2-40B4-BE49-F238E27FC236}">
                  <a16:creationId xmlns:a16="http://schemas.microsoft.com/office/drawing/2014/main" id="{C6B3CC09-FBD6-3F44-B9C8-82727064C1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ADB4EC0-306E-7349-B124-78FF8F573E77}"/>
              </a:ext>
            </a:extLst>
          </p:cNvPr>
          <p:cNvSpPr txBox="1"/>
          <p:nvPr/>
        </p:nvSpPr>
        <p:spPr>
          <a:xfrm>
            <a:off x="2537672" y="12947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95ABB-735F-C24B-9AD2-3F2A3D1E653F}"/>
              </a:ext>
            </a:extLst>
          </p:cNvPr>
          <p:cNvSpPr txBox="1"/>
          <p:nvPr/>
        </p:nvSpPr>
        <p:spPr>
          <a:xfrm>
            <a:off x="9137008" y="12951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0DCE67-D4FF-684C-B078-08E9DD297B27}"/>
              </a:ext>
            </a:extLst>
          </p:cNvPr>
          <p:cNvSpPr txBox="1"/>
          <p:nvPr/>
        </p:nvSpPr>
        <p:spPr>
          <a:xfrm>
            <a:off x="3985696" y="12813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336BA-3812-3043-9A2C-057BA9C315FB}"/>
              </a:ext>
            </a:extLst>
          </p:cNvPr>
          <p:cNvSpPr txBox="1"/>
          <p:nvPr/>
        </p:nvSpPr>
        <p:spPr>
          <a:xfrm>
            <a:off x="5817668" y="12808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6214D2-E880-4B47-9E30-B2C2D3838CA4}"/>
              </a:ext>
            </a:extLst>
          </p:cNvPr>
          <p:cNvSpPr txBox="1"/>
          <p:nvPr/>
        </p:nvSpPr>
        <p:spPr>
          <a:xfrm>
            <a:off x="7507666" y="12943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019A43-EAFE-F24D-B485-D8D7C1F9F81C}"/>
              </a:ext>
            </a:extLst>
          </p:cNvPr>
          <p:cNvSpPr txBox="1"/>
          <p:nvPr/>
        </p:nvSpPr>
        <p:spPr>
          <a:xfrm>
            <a:off x="9414574" y="5977661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D049CAED-60DF-7C4B-A53C-CCCFD2DF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2470" y="2908300"/>
            <a:ext cx="1428146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4CFFFC0B-37CC-4140-AF4A-5529164D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2" y="3155525"/>
            <a:ext cx="2243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Time exceeded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AAE7FB99-A713-C646-ACFC-A62F52BB6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477" y="3899459"/>
            <a:ext cx="1459803" cy="1178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021A03A2-EDA0-2E4C-8204-950E4CBFE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133" y="4017298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78470FFC-800F-DB49-913A-CF320109E555}"/>
              </a:ext>
            </a:extLst>
          </p:cNvPr>
          <p:cNvSpPr txBox="1">
            <a:spLocks noChangeArrowheads="1"/>
          </p:cNvSpPr>
          <p:nvPr/>
        </p:nvSpPr>
        <p:spPr bwMode="auto">
          <a:xfrm rot="390726">
            <a:off x="2963333" y="3488044"/>
            <a:ext cx="12494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TTL = 2</a:t>
            </a:r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B9A1BB2F-CFBB-E342-BC40-A59942DD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49" y="4386218"/>
            <a:ext cx="1007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TE(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R2)</a:t>
            </a:r>
          </a:p>
        </p:txBody>
      </p:sp>
      <p:sp>
        <p:nvSpPr>
          <p:cNvPr id="68" name="Line 17">
            <a:extLst>
              <a:ext uri="{FF2B5EF4-FFF2-40B4-BE49-F238E27FC236}">
                <a16:creationId xmlns:a16="http://schemas.microsoft.com/office/drawing/2014/main" id="{908AF5C2-4732-1A4B-A4B4-DE39052CB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627" y="4979194"/>
            <a:ext cx="1432642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C7099B37-BC53-5B49-AF38-3FBE52014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8298" y="51100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>
            <a:extLst>
              <a:ext uri="{FF2B5EF4-FFF2-40B4-BE49-F238E27FC236}">
                <a16:creationId xmlns:a16="http://schemas.microsoft.com/office/drawing/2014/main" id="{752AEE33-D6B0-1846-946F-1BB61E880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689" y="52624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7">
            <a:extLst>
              <a:ext uri="{FF2B5EF4-FFF2-40B4-BE49-F238E27FC236}">
                <a16:creationId xmlns:a16="http://schemas.microsoft.com/office/drawing/2014/main" id="{62A508EB-7AB9-CA43-A8DC-CE4EB5937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758" y="5429041"/>
            <a:ext cx="1436883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BB81C043-83B3-9D4E-8348-2B2448D02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6457" y="5669290"/>
            <a:ext cx="1460821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3">
            <a:extLst>
              <a:ext uri="{FF2B5EF4-FFF2-40B4-BE49-F238E27FC236}">
                <a16:creationId xmlns:a16="http://schemas.microsoft.com/office/drawing/2014/main" id="{C4C54456-B000-7942-8CC8-C6C802770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2019" y="5816600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3">
            <a:extLst>
              <a:ext uri="{FF2B5EF4-FFF2-40B4-BE49-F238E27FC236}">
                <a16:creationId xmlns:a16="http://schemas.microsoft.com/office/drawing/2014/main" id="{F4B6D5DF-4182-6441-BE18-1A60EDE29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8456" y="5977661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AC0285B-E4C8-A546-8D39-FD5BE08BF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1624" y="6129167"/>
            <a:ext cx="1391578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6C3680D6-FF00-C842-A20C-7688517F8086}"/>
              </a:ext>
            </a:extLst>
          </p:cNvPr>
          <p:cNvSpPr txBox="1">
            <a:spLocks noChangeArrowheads="1"/>
          </p:cNvSpPr>
          <p:nvPr/>
        </p:nvSpPr>
        <p:spPr bwMode="auto">
          <a:xfrm rot="21135758">
            <a:off x="7771847" y="5761177"/>
            <a:ext cx="15162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Port un- reachable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6A8A6E-7E5E-8047-A9B9-2B70B30D46C9}"/>
              </a:ext>
            </a:extLst>
          </p:cNvPr>
          <p:cNvSpPr txBox="1"/>
          <p:nvPr/>
        </p:nvSpPr>
        <p:spPr>
          <a:xfrm>
            <a:off x="0" y="4339127"/>
            <a:ext cx="279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Similarly, capture IP addresses of routers at distance 3, 4, 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D9D552-4B3D-AB4C-8F68-64426CB76992}"/>
              </a:ext>
            </a:extLst>
          </p:cNvPr>
          <p:cNvSpPr txBox="1"/>
          <p:nvPr/>
        </p:nvSpPr>
        <p:spPr>
          <a:xfrm>
            <a:off x="25424" y="5906087"/>
            <a:ext cx="2793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Have full router-level path until destination</a:t>
            </a:r>
          </a:p>
        </p:txBody>
      </p:sp>
    </p:spTree>
    <p:extLst>
      <p:ext uri="{BB962C8B-B14F-4D97-AF65-F5344CB8AC3E}">
        <p14:creationId xmlns:p14="http://schemas.microsoft.com/office/powerpoint/2010/main" val="15872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/>
      <p:bldP spid="61" grpId="0"/>
      <p:bldP spid="62" grpId="0" animBg="1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6" grpId="1"/>
      <p:bldP spid="77" grpId="0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8378-2B73-5E40-A9B0-575104D2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Datagram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BFEE-6F90-8E4E-9D9B-F4D2B95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2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B6C8-5825-034F-8EFF-380C5AFC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FFFF-FE78-834D-8727-91940DAB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network diagnostics and troubleshooting</a:t>
            </a:r>
          </a:p>
          <a:p>
            <a:endParaRPr lang="en-US" dirty="0"/>
          </a:p>
          <a:p>
            <a:r>
              <a:rPr lang="en-US" dirty="0"/>
              <a:t>Two useful tools: </a:t>
            </a:r>
            <a:r>
              <a:rPr lang="en-US" dirty="0">
                <a:solidFill>
                  <a:srgbClr val="C00000"/>
                </a:solidFill>
              </a:rPr>
              <a:t>ping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traceroute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Ping: test connectivity to a machine totally outside your control</a:t>
            </a:r>
          </a:p>
          <a:p>
            <a:pPr lvl="1"/>
            <a:r>
              <a:rPr lang="en-US" dirty="0"/>
              <a:t>Use ICMP echo request and reply</a:t>
            </a:r>
          </a:p>
          <a:p>
            <a:pPr lvl="1"/>
            <a:endParaRPr lang="en-US" dirty="0"/>
          </a:p>
          <a:p>
            <a:r>
              <a:rPr lang="en-US" dirty="0"/>
              <a:t>Traceroute: determine router-level path to a remote endpoint</a:t>
            </a:r>
          </a:p>
          <a:p>
            <a:pPr lvl="1"/>
            <a:r>
              <a:rPr lang="en-US" dirty="0"/>
              <a:t>A smart use of the TTL field in the IP header</a:t>
            </a:r>
          </a:p>
        </p:txBody>
      </p:sp>
    </p:spTree>
    <p:extLst>
      <p:ext uri="{BB962C8B-B14F-4D97-AF65-F5344CB8AC3E}">
        <p14:creationId xmlns:p14="http://schemas.microsoft.com/office/powerpoint/2010/main" val="3182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8263103A-1A80-384B-BF92-732A2F0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7BBD6-A7FA-2F4F-A450-92163D967398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0423" name="Rectangle 5">
            <a:extLst>
              <a:ext uri="{FF2B5EF4-FFF2-40B4-BE49-F238E27FC236}">
                <a16:creationId xmlns:a16="http://schemas.microsoft.com/office/drawing/2014/main" id="{F04523EB-739E-2E49-A4AC-200B947A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484314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4" name="Text Box 6">
            <a:extLst>
              <a:ext uri="{FF2B5EF4-FFF2-40B4-BE49-F238E27FC236}">
                <a16:creationId xmlns:a16="http://schemas.microsoft.com/office/drawing/2014/main" id="{0128271D-4D08-0540-B17D-7CF410AA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1549401"/>
            <a:ext cx="504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25" name="Text Box 7">
            <a:extLst>
              <a:ext uri="{FF2B5EF4-FFF2-40B4-BE49-F238E27FC236}">
                <a16:creationId xmlns:a16="http://schemas.microsoft.com/office/drawing/2014/main" id="{9E7757B3-54EA-8243-B226-17C8272C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1611314"/>
            <a:ext cx="81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</a:p>
        </p:txBody>
      </p:sp>
      <p:sp>
        <p:nvSpPr>
          <p:cNvPr id="60426" name="Line 8">
            <a:extLst>
              <a:ext uri="{FF2B5EF4-FFF2-40B4-BE49-F238E27FC236}">
                <a16:creationId xmlns:a16="http://schemas.microsoft.com/office/drawing/2014/main" id="{A4E2A84C-3C7E-4D4E-BCE8-4B964E500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2001839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7" name="Line 9">
            <a:extLst>
              <a:ext uri="{FF2B5EF4-FFF2-40B4-BE49-F238E27FC236}">
                <a16:creationId xmlns:a16="http://schemas.microsoft.com/office/drawing/2014/main" id="{BADA1EAA-BB6E-3547-92C2-B5C363DDF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14938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8" name="Text Box 10">
            <a:extLst>
              <a:ext uri="{FF2B5EF4-FFF2-40B4-BE49-F238E27FC236}">
                <a16:creationId xmlns:a16="http://schemas.microsoft.com/office/drawing/2014/main" id="{448D70B8-BCF3-274F-BDA6-CA974690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968376"/>
            <a:ext cx="863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9" name="Line 11">
            <a:extLst>
              <a:ext uri="{FF2B5EF4-FFF2-40B4-BE49-F238E27FC236}">
                <a16:creationId xmlns:a16="http://schemas.microsoft.com/office/drawing/2014/main" id="{155F0956-6F89-A240-8E69-216CCABFC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1209676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0" name="Line 12">
            <a:extLst>
              <a:ext uri="{FF2B5EF4-FFF2-40B4-BE49-F238E27FC236}">
                <a16:creationId xmlns:a16="http://schemas.microsoft.com/office/drawing/2014/main" id="{2E5F929C-749D-B740-B063-547D20C8A7A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565650" y="1220789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1" name="Text Box 13">
            <a:extLst>
              <a:ext uri="{FF2B5EF4-FFF2-40B4-BE49-F238E27FC236}">
                <a16:creationId xmlns:a16="http://schemas.microsoft.com/office/drawing/2014/main" id="{E7635395-8777-2F4F-A32A-E9887916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623122"/>
            <a:ext cx="21955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(variable length,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typically a TCP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or UDP segment)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2" name="Text Box 14">
            <a:extLst>
              <a:ext uri="{FF2B5EF4-FFF2-40B4-BE49-F238E27FC236}">
                <a16:creationId xmlns:a16="http://schemas.microsoft.com/office/drawing/2014/main" id="{5B4A47DB-5D71-2E4A-A180-2F478DA86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2095501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16-bit identifier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33" name="Line 15">
            <a:extLst>
              <a:ext uri="{FF2B5EF4-FFF2-40B4-BE49-F238E27FC236}">
                <a16:creationId xmlns:a16="http://schemas.microsoft.com/office/drawing/2014/main" id="{778987F2-5E09-9243-840A-B5067B17C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5004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4" name="Line 16">
            <a:extLst>
              <a:ext uri="{FF2B5EF4-FFF2-40B4-BE49-F238E27FC236}">
                <a16:creationId xmlns:a16="http://schemas.microsoft.com/office/drawing/2014/main" id="{FF138724-A997-B440-8253-35FEACD62A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9766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5" name="Text Box 17">
            <a:extLst>
              <a:ext uri="{FF2B5EF4-FFF2-40B4-BE49-F238E27FC236}">
                <a16:creationId xmlns:a16="http://schemas.microsoft.com/office/drawing/2014/main" id="{150BCF13-1A42-E147-BFA3-6C6AFEF7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63801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checksum</a:t>
            </a:r>
          </a:p>
        </p:txBody>
      </p:sp>
      <p:sp>
        <p:nvSpPr>
          <p:cNvPr id="60436" name="Text Box 18">
            <a:extLst>
              <a:ext uri="{FF2B5EF4-FFF2-40B4-BE49-F238E27FC236}">
                <a16:creationId xmlns:a16="http://schemas.microsoft.com/office/drawing/2014/main" id="{7EB07A6E-EE62-E945-80DE-4245AB51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2435226"/>
            <a:ext cx="8778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time to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live</a:t>
            </a:r>
          </a:p>
        </p:txBody>
      </p:sp>
      <p:sp>
        <p:nvSpPr>
          <p:cNvPr id="60437" name="Text Box 19">
            <a:extLst>
              <a:ext uri="{FF2B5EF4-FFF2-40B4-BE49-F238E27FC236}">
                <a16:creationId xmlns:a16="http://schemas.microsoft.com/office/drawing/2014/main" id="{BEF7E058-D27C-5540-A33D-9EFA9BD7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3114676"/>
            <a:ext cx="2668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source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8" name="Text Box 20">
            <a:extLst>
              <a:ext uri="{FF2B5EF4-FFF2-40B4-BE49-F238E27FC236}">
                <a16:creationId xmlns:a16="http://schemas.microsoft.com/office/drawing/2014/main" id="{6AACD723-CCAE-DB43-8830-4AE3344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863601"/>
            <a:ext cx="20907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IP protocol version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number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39" name="Text Box 21">
            <a:extLst>
              <a:ext uri="{FF2B5EF4-FFF2-40B4-BE49-F238E27FC236}">
                <a16:creationId xmlns:a16="http://schemas.microsoft.com/office/drawing/2014/main" id="{440B47E6-86F5-4242-842D-41BBD510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457" y="1420020"/>
            <a:ext cx="15954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 length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(bytes)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40" name="Text Box 22">
            <a:extLst>
              <a:ext uri="{FF2B5EF4-FFF2-40B4-BE49-F238E27FC236}">
                <a16:creationId xmlns:a16="http://schemas.microsoft.com/office/drawing/2014/main" id="{06073876-7F56-6F44-B1AF-F1661918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11414"/>
            <a:ext cx="19288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max number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remaining hops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(decremented at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each router)</a:t>
            </a:r>
          </a:p>
        </p:txBody>
      </p:sp>
      <p:sp>
        <p:nvSpPr>
          <p:cNvPr id="60441" name="Line 23">
            <a:extLst>
              <a:ext uri="{FF2B5EF4-FFF2-40B4-BE49-F238E27FC236}">
                <a16:creationId xmlns:a16="http://schemas.microsoft.com/office/drawing/2014/main" id="{A5ABE833-6A8D-624D-937E-1475F33CE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1189039"/>
            <a:ext cx="528638" cy="46196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2" name="Line 24">
            <a:extLst>
              <a:ext uri="{FF2B5EF4-FFF2-40B4-BE49-F238E27FC236}">
                <a16:creationId xmlns:a16="http://schemas.microsoft.com/office/drawing/2014/main" id="{C8FD2C11-2C70-1643-8547-E16CAB98A8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900" y="1727202"/>
            <a:ext cx="1247775" cy="5715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3" name="Text Box 25">
            <a:extLst>
              <a:ext uri="{FF2B5EF4-FFF2-40B4-BE49-F238E27FC236}">
                <a16:creationId xmlns:a16="http://schemas.microsoft.com/office/drawing/2014/main" id="{AAA91323-EFE7-CE47-A985-2CE3C15C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665" y="1808162"/>
            <a:ext cx="16589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fragmentation/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sp>
        <p:nvSpPr>
          <p:cNvPr id="60444" name="Text Box 26">
            <a:extLst>
              <a:ext uri="{FF2B5EF4-FFF2-40B4-BE49-F238E27FC236}">
                <a16:creationId xmlns:a16="http://schemas.microsoft.com/office/drawing/2014/main" id="{3254C30C-7A63-094D-9BE5-EA841EA0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731" y="741360"/>
            <a:ext cx="16589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total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 (bytes)</a:t>
            </a:r>
          </a:p>
        </p:txBody>
      </p:sp>
      <p:sp>
        <p:nvSpPr>
          <p:cNvPr id="60445" name="Text Box 27">
            <a:extLst>
              <a:ext uri="{FF2B5EF4-FFF2-40B4-BE49-F238E27FC236}">
                <a16:creationId xmlns:a16="http://schemas.microsoft.com/office/drawing/2014/main" id="{858F2BB1-87AF-604A-AD97-86B3AA5D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24" y="3687764"/>
            <a:ext cx="34434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 layer protocol to deliver payload to, e.g., TCP, UDP</a:t>
            </a:r>
          </a:p>
        </p:txBody>
      </p:sp>
      <p:sp>
        <p:nvSpPr>
          <p:cNvPr id="60446" name="Line 28">
            <a:extLst>
              <a:ext uri="{FF2B5EF4-FFF2-40B4-BE49-F238E27FC236}">
                <a16:creationId xmlns:a16="http://schemas.microsoft.com/office/drawing/2014/main" id="{ECB1BAAB-7B0C-A34F-B78C-914CE2D4B0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9588" y="2732089"/>
            <a:ext cx="1466850" cy="11239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7" name="Line 29">
            <a:extLst>
              <a:ext uri="{FF2B5EF4-FFF2-40B4-BE49-F238E27FC236}">
                <a16:creationId xmlns:a16="http://schemas.microsoft.com/office/drawing/2014/main" id="{A55655B8-0D62-2E43-8ED1-D9A471CF7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199" y="2246313"/>
            <a:ext cx="2005013" cy="22539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8" name="Line 30">
            <a:extLst>
              <a:ext uri="{FF2B5EF4-FFF2-40B4-BE49-F238E27FC236}">
                <a16:creationId xmlns:a16="http://schemas.microsoft.com/office/drawing/2014/main" id="{02C1ABD7-D5D0-D24D-9B18-ECF422519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1987" y="1183471"/>
            <a:ext cx="899318" cy="60564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9" name="Text Box 31">
            <a:extLst>
              <a:ext uri="{FF2B5EF4-FFF2-40B4-BE49-F238E27FC236}">
                <a16:creationId xmlns:a16="http://schemas.microsoft.com/office/drawing/2014/main" id="{D53A45ED-6CAC-374F-B427-F67D0D899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098" y="1444626"/>
            <a:ext cx="518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hdr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len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0" name="Text Box 32">
            <a:extLst>
              <a:ext uri="{FF2B5EF4-FFF2-40B4-BE49-F238E27FC236}">
                <a16:creationId xmlns:a16="http://schemas.microsoft.com/office/drawing/2014/main" id="{9CC99280-54B5-354A-ACDF-6242BECA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1435101"/>
            <a:ext cx="915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type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service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1" name="Line 33">
            <a:extLst>
              <a:ext uri="{FF2B5EF4-FFF2-40B4-BE49-F238E27FC236}">
                <a16:creationId xmlns:a16="http://schemas.microsoft.com/office/drawing/2014/main" id="{5DE47091-B186-5F44-91CB-A9FD11C4D0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5625" y="148907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2" name="Line 34">
            <a:extLst>
              <a:ext uri="{FF2B5EF4-FFF2-40B4-BE49-F238E27FC236}">
                <a16:creationId xmlns:a16="http://schemas.microsoft.com/office/drawing/2014/main" id="{6388655D-0ED1-4841-B576-DDD67AFE44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1263" y="149860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3" name="Text Box 35">
            <a:extLst>
              <a:ext uri="{FF2B5EF4-FFF2-40B4-BE49-F238E27FC236}">
                <a16:creationId xmlns:a16="http://schemas.microsoft.com/office/drawing/2014/main" id="{6C6F6669-0C43-ED41-ADA0-F169D0CC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7" y="1627187"/>
            <a:ext cx="24288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Bits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traffic differentiation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e.g., audio, web, bulk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(more on this later)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54" name="Line 36">
            <a:extLst>
              <a:ext uri="{FF2B5EF4-FFF2-40B4-BE49-F238E27FC236}">
                <a16:creationId xmlns:a16="http://schemas.microsoft.com/office/drawing/2014/main" id="{B8543512-EBAE-164A-9447-9241FE53A3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1908" y="1760539"/>
            <a:ext cx="3205956" cy="460374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5" name="Line 37">
            <a:extLst>
              <a:ext uri="{FF2B5EF4-FFF2-40B4-BE49-F238E27FC236}">
                <a16:creationId xmlns:a16="http://schemas.microsoft.com/office/drawing/2014/main" id="{D8A07C3F-A20E-CE4D-A303-DDE23AB132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00818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6" name="Text Box 38">
            <a:extLst>
              <a:ext uri="{FF2B5EF4-FFF2-40B4-BE49-F238E27FC236}">
                <a16:creationId xmlns:a16="http://schemas.microsoft.com/office/drawing/2014/main" id="{7BCA637A-EF30-EA4A-AECF-BEBD2BB1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9" y="2080338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flags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57" name="Line 39">
            <a:extLst>
              <a:ext uri="{FF2B5EF4-FFF2-40B4-BE49-F238E27FC236}">
                <a16:creationId xmlns:a16="http://schemas.microsoft.com/office/drawing/2014/main" id="{9E23B0F7-94D1-9B49-BA65-3C32D03D38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1875" y="199866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8" name="Text Box 40">
            <a:extLst>
              <a:ext uri="{FF2B5EF4-FFF2-40B4-BE49-F238E27FC236}">
                <a16:creationId xmlns:a16="http://schemas.microsoft.com/office/drawing/2014/main" id="{F936F301-4497-9B4C-B165-4550E63D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1952626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fragment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 offset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60459" name="Line 41">
            <a:extLst>
              <a:ext uri="{FF2B5EF4-FFF2-40B4-BE49-F238E27FC236}">
                <a16:creationId xmlns:a16="http://schemas.microsoft.com/office/drawing/2014/main" id="{670581D3-5C26-5E48-87F3-E173A192F8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2938" y="2141539"/>
            <a:ext cx="657225" cy="1143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0" name="Line 42">
            <a:extLst>
              <a:ext uri="{FF2B5EF4-FFF2-40B4-BE49-F238E27FC236}">
                <a16:creationId xmlns:a16="http://schemas.microsoft.com/office/drawing/2014/main" id="{38E56B3A-183F-784B-9524-1EF99A93E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2255839"/>
            <a:ext cx="2514600" cy="57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1" name="Line 43">
            <a:extLst>
              <a:ext uri="{FF2B5EF4-FFF2-40B4-BE49-F238E27FC236}">
                <a16:creationId xmlns:a16="http://schemas.microsoft.com/office/drawing/2014/main" id="{8A347B1A-AD2A-E74E-8A41-A48A3F09B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25098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2" name="Line 44">
            <a:extLst>
              <a:ext uri="{FF2B5EF4-FFF2-40B4-BE49-F238E27FC236}">
                <a16:creationId xmlns:a16="http://schemas.microsoft.com/office/drawing/2014/main" id="{5110F0CE-A48B-B949-9B88-F1D1F038B2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51301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3" name="Line 45">
            <a:extLst>
              <a:ext uri="{FF2B5EF4-FFF2-40B4-BE49-F238E27FC236}">
                <a16:creationId xmlns:a16="http://schemas.microsoft.com/office/drawing/2014/main" id="{1E214237-9717-F446-A93E-90D434BD6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5650" y="30241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4" name="Text Box 46">
            <a:extLst>
              <a:ext uri="{FF2B5EF4-FFF2-40B4-BE49-F238E27FC236}">
                <a16:creationId xmlns:a16="http://schemas.microsoft.com/office/drawing/2014/main" id="{6B39EC7D-A6AB-F341-81C9-94ADCC7A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59" y="2425701"/>
            <a:ext cx="106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protocol</a:t>
            </a:r>
          </a:p>
        </p:txBody>
      </p:sp>
      <p:sp>
        <p:nvSpPr>
          <p:cNvPr id="60465" name="Line 47">
            <a:extLst>
              <a:ext uri="{FF2B5EF4-FFF2-40B4-BE49-F238E27FC236}">
                <a16:creationId xmlns:a16="http://schemas.microsoft.com/office/drawing/2014/main" id="{EAD15A7B-F7A9-364A-8C6A-05445C052B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78475" y="25225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6" name="Line 48">
            <a:extLst>
              <a:ext uri="{FF2B5EF4-FFF2-40B4-BE49-F238E27FC236}">
                <a16:creationId xmlns:a16="http://schemas.microsoft.com/office/drawing/2014/main" id="{DA740DEA-3EDF-6543-9B3E-500609A54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2698751"/>
            <a:ext cx="552450" cy="904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7" name="Text Box 49">
            <a:extLst>
              <a:ext uri="{FF2B5EF4-FFF2-40B4-BE49-F238E27FC236}">
                <a16:creationId xmlns:a16="http://schemas.microsoft.com/office/drawing/2014/main" id="{6AE0A41B-FB0B-E247-AADC-032A38C0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552826"/>
            <a:ext cx="309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destination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68" name="Line 50">
            <a:extLst>
              <a:ext uri="{FF2B5EF4-FFF2-40B4-BE49-F238E27FC236}">
                <a16:creationId xmlns:a16="http://schemas.microsoft.com/office/drawing/2014/main" id="{5C15D531-2612-9E47-ADE7-361C1F2EA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4424364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9" name="Text Box 51">
            <a:extLst>
              <a:ext uri="{FF2B5EF4-FFF2-40B4-BE49-F238E27FC236}">
                <a16:creationId xmlns:a16="http://schemas.microsoft.com/office/drawing/2014/main" id="{45700278-0902-DC40-8656-2F6B1AD2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4019551"/>
            <a:ext cx="1749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Options (if any)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70" name="Text Box 52">
            <a:extLst>
              <a:ext uri="{FF2B5EF4-FFF2-40B4-BE49-F238E27FC236}">
                <a16:creationId xmlns:a16="http://schemas.microsoft.com/office/drawing/2014/main" id="{54136BE8-8FDA-674E-90C2-D7C4AB1AF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044" y="3886995"/>
            <a:ext cx="26773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 timestamp,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record the route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taken, specify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list of routers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visit (“source routing”)</a:t>
            </a:r>
          </a:p>
        </p:txBody>
      </p:sp>
      <p:sp>
        <p:nvSpPr>
          <p:cNvPr id="60471" name="Line 53">
            <a:extLst>
              <a:ext uri="{FF2B5EF4-FFF2-40B4-BE49-F238E27FC236}">
                <a16:creationId xmlns:a16="http://schemas.microsoft.com/office/drawing/2014/main" id="{2CB6DD8D-BF97-EF41-B2C8-BABBBF83A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7663" y="4208464"/>
            <a:ext cx="819150" cy="95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1" name="Rectangle 54">
            <a:extLst>
              <a:ext uri="{FF2B5EF4-FFF2-40B4-BE49-F238E27FC236}">
                <a16:creationId xmlns:a16="http://schemas.microsoft.com/office/drawing/2014/main" id="{21C30264-D15D-1841-A360-A9F336B8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49" y="4598192"/>
            <a:ext cx="3649773" cy="21415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 dirty="0">
                <a:latin typeface="Helvetica" pitchFamily="2" charset="0"/>
              </a:rPr>
              <a:t>How much header overhead?</a:t>
            </a:r>
            <a:endParaRPr lang="en-US" altLang="en-US" sz="2000" dirty="0"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Suppose 20 bytes of TCP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20 bytes of IP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= 40 bytes + app layer overhead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7D3903-29CF-1B4C-A494-9E5B7E9E3DC0}"/>
              </a:ext>
            </a:extLst>
          </p:cNvPr>
          <p:cNvSpPr/>
          <p:nvPr/>
        </p:nvSpPr>
        <p:spPr>
          <a:xfrm>
            <a:off x="8620015" y="1627187"/>
            <a:ext cx="2260419" cy="1270782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/>
      <p:bldP spid="60425" grpId="0"/>
      <p:bldP spid="60431" grpId="0"/>
      <p:bldP spid="60432" grpId="0"/>
      <p:bldP spid="60435" grpId="0"/>
      <p:bldP spid="60436" grpId="0"/>
      <p:bldP spid="60437" grpId="0"/>
      <p:bldP spid="60438" grpId="0"/>
      <p:bldP spid="60439" grpId="0"/>
      <p:bldP spid="60440" grpId="0"/>
      <p:bldP spid="60441" grpId="0" animBg="1"/>
      <p:bldP spid="60442" grpId="0" animBg="1"/>
      <p:bldP spid="60443" grpId="0"/>
      <p:bldP spid="60444" grpId="0"/>
      <p:bldP spid="60445" grpId="0"/>
      <p:bldP spid="60446" grpId="0" animBg="1"/>
      <p:bldP spid="60447" grpId="0" animBg="1"/>
      <p:bldP spid="60448" grpId="0" animBg="1"/>
      <p:bldP spid="60449" grpId="0"/>
      <p:bldP spid="60450" grpId="0"/>
      <p:bldP spid="60453" grpId="0"/>
      <p:bldP spid="60454" grpId="0" animBg="1"/>
      <p:bldP spid="60456" grpId="0"/>
      <p:bldP spid="60458" grpId="0"/>
      <p:bldP spid="60459" grpId="0" animBg="1"/>
      <p:bldP spid="60460" grpId="0" animBg="1"/>
      <p:bldP spid="60464" grpId="0"/>
      <p:bldP spid="60466" grpId="0" animBg="1"/>
      <p:bldP spid="60467" grpId="0"/>
      <p:bldP spid="60469" grpId="0"/>
      <p:bldP spid="60470" grpId="0"/>
      <p:bldP spid="60471" grpId="0" animBg="1"/>
      <p:bldP spid="60421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C9D1-3D75-6D41-B1F9-469BD93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fragmentation and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5EFD-2F64-E142-A7A1-7200E49E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279965" cy="4945565"/>
          </a:xfrm>
        </p:spPr>
        <p:txBody>
          <a:bodyPr>
            <a:normAutofit/>
          </a:bodyPr>
          <a:lstStyle/>
          <a:p>
            <a:r>
              <a:rPr lang="en-US" altLang="en-US" dirty="0"/>
              <a:t>Links and transmission media have </a:t>
            </a:r>
            <a:r>
              <a:rPr lang="en-US" altLang="en-US" dirty="0">
                <a:solidFill>
                  <a:srgbClr val="C00000"/>
                </a:solidFill>
              </a:rPr>
              <a:t>MTUs (maximum transmission unit):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Largest possible link-level frame</a:t>
            </a:r>
          </a:p>
          <a:p>
            <a:r>
              <a:rPr lang="en-US" altLang="en-US" dirty="0"/>
              <a:t>On a network path, a packet might traverse links with different MTUs</a:t>
            </a:r>
          </a:p>
          <a:p>
            <a:r>
              <a:rPr lang="en-US" altLang="en-US" dirty="0"/>
              <a:t>This may result in a large IP datagram to be divided (</a:t>
            </a:r>
            <a:r>
              <a:rPr lang="en-US" altLang="en-US" dirty="0">
                <a:solidFill>
                  <a:srgbClr val="C00000"/>
                </a:solidFill>
              </a:rPr>
              <a:t>fragmented</a:t>
            </a:r>
            <a:r>
              <a:rPr lang="en-US" altLang="en-US" dirty="0"/>
              <a:t>) by a router</a:t>
            </a:r>
          </a:p>
          <a:p>
            <a:pPr lvl="1"/>
            <a:r>
              <a:rPr lang="en-US" altLang="en-US" dirty="0"/>
              <a:t>Fragments reassembled only at the destination endpoint, at the IP layer</a:t>
            </a:r>
          </a:p>
          <a:p>
            <a:pPr lvl="1"/>
            <a:r>
              <a:rPr lang="en-US" altLang="en-US" dirty="0"/>
              <a:t>IP header bits used to identify and </a:t>
            </a:r>
            <a:r>
              <a:rPr lang="en-US" altLang="en-US" dirty="0">
                <a:solidFill>
                  <a:srgbClr val="C00000"/>
                </a:solidFill>
              </a:rPr>
              <a:t>reassemble</a:t>
            </a:r>
            <a:r>
              <a:rPr lang="en-US" altLang="en-US" dirty="0"/>
              <a:t> related fragments</a:t>
            </a:r>
            <a:endParaRPr lang="en-US" sz="2800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18D684E-FB62-A44D-A0E8-6005413888EA}"/>
              </a:ext>
            </a:extLst>
          </p:cNvPr>
          <p:cNvSpPr>
            <a:spLocks/>
          </p:cNvSpPr>
          <p:nvPr/>
        </p:nvSpPr>
        <p:spPr bwMode="auto">
          <a:xfrm>
            <a:off x="7776581" y="1690688"/>
            <a:ext cx="2436813" cy="2255838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5442269-27AC-8B4E-AF47-39E673341D3C}"/>
              </a:ext>
            </a:extLst>
          </p:cNvPr>
          <p:cNvSpPr>
            <a:spLocks/>
          </p:cNvSpPr>
          <p:nvPr/>
        </p:nvSpPr>
        <p:spPr bwMode="auto">
          <a:xfrm>
            <a:off x="7776580" y="4092576"/>
            <a:ext cx="1976438" cy="1987550"/>
          </a:xfrm>
          <a:custGeom>
            <a:avLst/>
            <a:gdLst>
              <a:gd name="T0" fmla="*/ 2147483646 w 873"/>
              <a:gd name="T1" fmla="*/ 2147483646 h 940"/>
              <a:gd name="T2" fmla="*/ 2147483646 w 873"/>
              <a:gd name="T3" fmla="*/ 2147483646 h 940"/>
              <a:gd name="T4" fmla="*/ 2147483646 w 873"/>
              <a:gd name="T5" fmla="*/ 2147483646 h 940"/>
              <a:gd name="T6" fmla="*/ 2147483646 w 873"/>
              <a:gd name="T7" fmla="*/ 2147483646 h 940"/>
              <a:gd name="T8" fmla="*/ 2147483646 w 873"/>
              <a:gd name="T9" fmla="*/ 2147483646 h 940"/>
              <a:gd name="T10" fmla="*/ 2147483646 w 873"/>
              <a:gd name="T11" fmla="*/ 2147483646 h 940"/>
              <a:gd name="T12" fmla="*/ 2147483646 w 873"/>
              <a:gd name="T13" fmla="*/ 2147483646 h 940"/>
              <a:gd name="T14" fmla="*/ 2147483646 w 873"/>
              <a:gd name="T15" fmla="*/ 2147483646 h 940"/>
              <a:gd name="T16" fmla="*/ 2147483646 w 873"/>
              <a:gd name="T17" fmla="*/ 2147483646 h 940"/>
              <a:gd name="T18" fmla="*/ 2147483646 w 873"/>
              <a:gd name="T19" fmla="*/ 2147483646 h 940"/>
              <a:gd name="T20" fmla="*/ 2147483646 w 873"/>
              <a:gd name="T21" fmla="*/ 2147483646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7D9C3C47-D21B-1246-9FC4-31584834F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93594"/>
              </p:ext>
            </p:extLst>
          </p:nvPr>
        </p:nvGraphicFramePr>
        <p:xfrm>
          <a:off x="7300343" y="2451268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" name="ClipArt" r:id="rId3" imgW="17462500" imgH="14478000" progId="MS_ClipArt_Gallery.2">
                  <p:embed/>
                </p:oleObj>
              </mc:Choice>
              <mc:Fallback>
                <p:oleObj name="ClipArt" r:id="rId3" imgW="17462500" imgH="14478000" progId="MS_ClipArt_Gallery.2">
                  <p:embed/>
                  <p:pic>
                    <p:nvPicPr>
                      <p:cNvPr id="62610" name="Object 7">
                        <a:extLst>
                          <a:ext uri="{FF2B5EF4-FFF2-40B4-BE49-F238E27FC236}">
                            <a16:creationId xmlns:a16="http://schemas.microsoft.com/office/drawing/2014/main" id="{6D2C6EA1-0D0D-7640-A445-FF4CCB9B1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343" y="2451268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6">
            <a:extLst>
              <a:ext uri="{FF2B5EF4-FFF2-40B4-BE49-F238E27FC236}">
                <a16:creationId xmlns:a16="http://schemas.microsoft.com/office/drawing/2014/main" id="{20513805-7595-BD40-B5CE-C1E86D798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9605" y="2646364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FC0FC1C4-DD7F-F341-ACB6-97B9B43E1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5868" y="1971676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F65BDF62-DB01-2344-AB19-D572DBCB7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2005" y="2308227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881EAEEE-8BED-834F-A392-EE9D65681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044" y="2084389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396A793E-B292-9242-93ED-2316BDA53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43" y="2732088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AF1EE3D3-0F4A-F74C-99B2-D55747244A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27618" y="3224213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694D046A-318B-B04D-BA5E-51D7743DA0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3806" y="2276477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8726893-41AA-FF49-8850-FDE262A09819}"/>
              </a:ext>
            </a:extLst>
          </p:cNvPr>
          <p:cNvGrpSpPr>
            <a:grpSpLocks/>
          </p:cNvGrpSpPr>
          <p:nvPr/>
        </p:nvGrpSpPr>
        <p:grpSpPr bwMode="auto">
          <a:xfrm>
            <a:off x="7924218" y="1855789"/>
            <a:ext cx="679450" cy="314325"/>
            <a:chOff x="3600" y="219"/>
            <a:chExt cx="360" cy="175"/>
          </a:xfrm>
        </p:grpSpPr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64937143-59FF-7E4F-BA5A-E319B88A5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EA565304-B7FF-2E41-B697-7FD05F3A9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FC195927-6441-5846-A4D9-90D91001C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EE40CC0-9805-764B-AC4A-D14B8B737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CD5BCAFA-C91E-6246-AA54-DB06F86D7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F667BB5E-EDFD-8644-965A-065BC8B43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1E8D9825-74B0-1F41-B54C-80735155F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3">
                <a:extLst>
                  <a:ext uri="{FF2B5EF4-FFF2-40B4-BE49-F238E27FC236}">
                    <a16:creationId xmlns:a16="http://schemas.microsoft.com/office/drawing/2014/main" id="{9363707A-5DEB-B44F-AF3A-50E9DF03D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34">
                <a:extLst>
                  <a:ext uri="{FF2B5EF4-FFF2-40B4-BE49-F238E27FC236}">
                    <a16:creationId xmlns:a16="http://schemas.microsoft.com/office/drawing/2014/main" id="{12A4208B-5BE3-8646-A4B5-AB8D7AA29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5">
              <a:extLst>
                <a:ext uri="{FF2B5EF4-FFF2-40B4-BE49-F238E27FC236}">
                  <a16:creationId xmlns:a16="http://schemas.microsoft.com/office/drawing/2014/main" id="{7EB03B7C-33D1-8642-B320-2A1DD5C4509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3" name="Line 36">
                <a:extLst>
                  <a:ext uri="{FF2B5EF4-FFF2-40B4-BE49-F238E27FC236}">
                    <a16:creationId xmlns:a16="http://schemas.microsoft.com/office/drawing/2014/main" id="{8572AE45-266C-5348-A190-D8D57CF2A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7">
                <a:extLst>
                  <a:ext uri="{FF2B5EF4-FFF2-40B4-BE49-F238E27FC236}">
                    <a16:creationId xmlns:a16="http://schemas.microsoft.com/office/drawing/2014/main" id="{FC37714B-4C31-8146-9E64-ACA2F7528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38">
                <a:extLst>
                  <a:ext uri="{FF2B5EF4-FFF2-40B4-BE49-F238E27FC236}">
                    <a16:creationId xmlns:a16="http://schemas.microsoft.com/office/drawing/2014/main" id="{0A36E478-913D-1546-AE81-13AA6F7F7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E94274D5-6F9E-594D-BB44-8601A9CCFAF1}"/>
              </a:ext>
            </a:extLst>
          </p:cNvPr>
          <p:cNvGrpSpPr>
            <a:grpSpLocks/>
          </p:cNvGrpSpPr>
          <p:nvPr/>
        </p:nvGrpSpPr>
        <p:grpSpPr bwMode="auto">
          <a:xfrm>
            <a:off x="7941680" y="2513014"/>
            <a:ext cx="679450" cy="314325"/>
            <a:chOff x="3600" y="219"/>
            <a:chExt cx="360" cy="175"/>
          </a:xfrm>
        </p:grpSpPr>
        <p:sp>
          <p:nvSpPr>
            <p:cNvPr id="40" name="Oval 40">
              <a:extLst>
                <a:ext uri="{FF2B5EF4-FFF2-40B4-BE49-F238E27FC236}">
                  <a16:creationId xmlns:a16="http://schemas.microsoft.com/office/drawing/2014/main" id="{C89B7A16-9C8C-ED4D-B446-75421AD8A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4CB3D9D-4EC0-4944-B7F8-A7E7C48A7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3A910546-C03A-3341-9BE5-57B18481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6D120229-7C29-9341-85C6-6C0CD68AA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" name="Oval 44">
              <a:extLst>
                <a:ext uri="{FF2B5EF4-FFF2-40B4-BE49-F238E27FC236}">
                  <a16:creationId xmlns:a16="http://schemas.microsoft.com/office/drawing/2014/main" id="{264EAADB-AC1A-9B4C-8D5F-7656B033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5" name="Group 45">
              <a:extLst>
                <a:ext uri="{FF2B5EF4-FFF2-40B4-BE49-F238E27FC236}">
                  <a16:creationId xmlns:a16="http://schemas.microsoft.com/office/drawing/2014/main" id="{DA1941B2-6E5B-274A-9C4A-3173D1B066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" name="Line 46">
                <a:extLst>
                  <a:ext uri="{FF2B5EF4-FFF2-40B4-BE49-F238E27FC236}">
                    <a16:creationId xmlns:a16="http://schemas.microsoft.com/office/drawing/2014/main" id="{3E522867-7522-2648-BBCB-7722A52E6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47">
                <a:extLst>
                  <a:ext uri="{FF2B5EF4-FFF2-40B4-BE49-F238E27FC236}">
                    <a16:creationId xmlns:a16="http://schemas.microsoft.com/office/drawing/2014/main" id="{743CE913-BA3C-F449-8288-47F55D7DE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48">
                <a:extLst>
                  <a:ext uri="{FF2B5EF4-FFF2-40B4-BE49-F238E27FC236}">
                    <a16:creationId xmlns:a16="http://schemas.microsoft.com/office/drawing/2014/main" id="{92CF36B2-7DA2-B84C-8833-5B050A608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" name="Group 49">
              <a:extLst>
                <a:ext uri="{FF2B5EF4-FFF2-40B4-BE49-F238E27FC236}">
                  <a16:creationId xmlns:a16="http://schemas.microsoft.com/office/drawing/2014/main" id="{A1D62F06-D8ED-494B-84E3-BEC831545D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D04DB06A-D00B-C449-8226-DE516E1AF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51">
                <a:extLst>
                  <a:ext uri="{FF2B5EF4-FFF2-40B4-BE49-F238E27FC236}">
                    <a16:creationId xmlns:a16="http://schemas.microsoft.com/office/drawing/2014/main" id="{E8A2EA9C-B26C-4640-BAD5-9789F3754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52">
                <a:extLst>
                  <a:ext uri="{FF2B5EF4-FFF2-40B4-BE49-F238E27FC236}">
                    <a16:creationId xmlns:a16="http://schemas.microsoft.com/office/drawing/2014/main" id="{25894F68-C5D1-3545-8404-2AF4B1BD6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Group 53">
            <a:extLst>
              <a:ext uri="{FF2B5EF4-FFF2-40B4-BE49-F238E27FC236}">
                <a16:creationId xmlns:a16="http://schemas.microsoft.com/office/drawing/2014/main" id="{7B400E90-3702-FC49-9DFF-D6ACDB4636F1}"/>
              </a:ext>
            </a:extLst>
          </p:cNvPr>
          <p:cNvGrpSpPr>
            <a:grpSpLocks/>
          </p:cNvGrpSpPr>
          <p:nvPr/>
        </p:nvGrpSpPr>
        <p:grpSpPr bwMode="auto">
          <a:xfrm>
            <a:off x="8911644" y="2063752"/>
            <a:ext cx="676275" cy="314325"/>
            <a:chOff x="3600" y="219"/>
            <a:chExt cx="360" cy="175"/>
          </a:xfrm>
        </p:grpSpPr>
        <p:sp>
          <p:nvSpPr>
            <p:cNvPr id="54" name="Oval 54">
              <a:extLst>
                <a:ext uri="{FF2B5EF4-FFF2-40B4-BE49-F238E27FC236}">
                  <a16:creationId xmlns:a16="http://schemas.microsoft.com/office/drawing/2014/main" id="{E4EB3852-DDC4-CF4D-ABD1-1730FF0D4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8D2BBA3C-7DB0-654A-9119-94D4DBDDB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D5AC3B19-8585-F148-8C09-47C036838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2ADA6B77-40B2-0644-99C8-20F5C4C40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597EE208-3C2F-624D-9DC9-68742CD8B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9" name="Group 59">
              <a:extLst>
                <a:ext uri="{FF2B5EF4-FFF2-40B4-BE49-F238E27FC236}">
                  <a16:creationId xmlns:a16="http://schemas.microsoft.com/office/drawing/2014/main" id="{42E0D689-D6DE-1A44-A93F-064738765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" name="Line 60">
                <a:extLst>
                  <a:ext uri="{FF2B5EF4-FFF2-40B4-BE49-F238E27FC236}">
                    <a16:creationId xmlns:a16="http://schemas.microsoft.com/office/drawing/2014/main" id="{C17183E3-8C78-BE41-A1A2-49F2931F8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61">
                <a:extLst>
                  <a:ext uri="{FF2B5EF4-FFF2-40B4-BE49-F238E27FC236}">
                    <a16:creationId xmlns:a16="http://schemas.microsoft.com/office/drawing/2014/main" id="{7E74BE2D-113C-7948-9F07-17BF8D16D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2">
                <a:extLst>
                  <a:ext uri="{FF2B5EF4-FFF2-40B4-BE49-F238E27FC236}">
                    <a16:creationId xmlns:a16="http://schemas.microsoft.com/office/drawing/2014/main" id="{2512F694-8EF6-BA4E-81AE-63CAB0F6E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63">
              <a:extLst>
                <a:ext uri="{FF2B5EF4-FFF2-40B4-BE49-F238E27FC236}">
                  <a16:creationId xmlns:a16="http://schemas.microsoft.com/office/drawing/2014/main" id="{7D40144D-4A78-8546-9DDD-27F623923DA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1" name="Line 64">
                <a:extLst>
                  <a:ext uri="{FF2B5EF4-FFF2-40B4-BE49-F238E27FC236}">
                    <a16:creationId xmlns:a16="http://schemas.microsoft.com/office/drawing/2014/main" id="{842B36FB-35C2-F745-92CC-06AF8EF46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65">
                <a:extLst>
                  <a:ext uri="{FF2B5EF4-FFF2-40B4-BE49-F238E27FC236}">
                    <a16:creationId xmlns:a16="http://schemas.microsoft.com/office/drawing/2014/main" id="{7E67CBDA-FD13-C04A-881C-6B02F53C5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6">
                <a:extLst>
                  <a:ext uri="{FF2B5EF4-FFF2-40B4-BE49-F238E27FC236}">
                    <a16:creationId xmlns:a16="http://schemas.microsoft.com/office/drawing/2014/main" id="{A8F712D1-076A-504E-8F9A-7CF210A84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67">
            <a:extLst>
              <a:ext uri="{FF2B5EF4-FFF2-40B4-BE49-F238E27FC236}">
                <a16:creationId xmlns:a16="http://schemas.microsoft.com/office/drawing/2014/main" id="{2E12BE45-5906-2E4B-A62A-389D630FC305}"/>
              </a:ext>
            </a:extLst>
          </p:cNvPr>
          <p:cNvGrpSpPr>
            <a:grpSpLocks/>
          </p:cNvGrpSpPr>
          <p:nvPr/>
        </p:nvGrpSpPr>
        <p:grpSpPr bwMode="auto">
          <a:xfrm>
            <a:off x="9156118" y="2970214"/>
            <a:ext cx="679450" cy="314325"/>
            <a:chOff x="3600" y="219"/>
            <a:chExt cx="360" cy="175"/>
          </a:xfrm>
        </p:grpSpPr>
        <p:sp>
          <p:nvSpPr>
            <p:cNvPr id="68" name="Oval 68">
              <a:extLst>
                <a:ext uri="{FF2B5EF4-FFF2-40B4-BE49-F238E27FC236}">
                  <a16:creationId xmlns:a16="http://schemas.microsoft.com/office/drawing/2014/main" id="{E7010462-DBB6-2F4D-AE7D-4EB91AA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" name="Line 69">
              <a:extLst>
                <a:ext uri="{FF2B5EF4-FFF2-40B4-BE49-F238E27FC236}">
                  <a16:creationId xmlns:a16="http://schemas.microsoft.com/office/drawing/2014/main" id="{2442113D-35FC-FE4E-B5BE-12CC09ED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70">
              <a:extLst>
                <a:ext uri="{FF2B5EF4-FFF2-40B4-BE49-F238E27FC236}">
                  <a16:creationId xmlns:a16="http://schemas.microsoft.com/office/drawing/2014/main" id="{DA23B5F4-7E74-584F-AFD5-297BAB2F4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71">
              <a:extLst>
                <a:ext uri="{FF2B5EF4-FFF2-40B4-BE49-F238E27FC236}">
                  <a16:creationId xmlns:a16="http://schemas.microsoft.com/office/drawing/2014/main" id="{38CBB7B1-07B6-5A48-94A7-A7811700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2" name="Oval 72">
              <a:extLst>
                <a:ext uri="{FF2B5EF4-FFF2-40B4-BE49-F238E27FC236}">
                  <a16:creationId xmlns:a16="http://schemas.microsoft.com/office/drawing/2014/main" id="{87028897-F927-0D42-85D7-E27CD59F6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3" name="Group 73">
              <a:extLst>
                <a:ext uri="{FF2B5EF4-FFF2-40B4-BE49-F238E27FC236}">
                  <a16:creationId xmlns:a16="http://schemas.microsoft.com/office/drawing/2014/main" id="{945A073C-7942-F34E-991C-040221976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8" name="Line 74">
                <a:extLst>
                  <a:ext uri="{FF2B5EF4-FFF2-40B4-BE49-F238E27FC236}">
                    <a16:creationId xmlns:a16="http://schemas.microsoft.com/office/drawing/2014/main" id="{0B9C8168-B9CC-A647-A6C7-F6450E6AC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75">
                <a:extLst>
                  <a:ext uri="{FF2B5EF4-FFF2-40B4-BE49-F238E27FC236}">
                    <a16:creationId xmlns:a16="http://schemas.microsoft.com/office/drawing/2014/main" id="{AC99C628-0662-AB4E-AB2F-0CD345F28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76">
                <a:extLst>
                  <a:ext uri="{FF2B5EF4-FFF2-40B4-BE49-F238E27FC236}">
                    <a16:creationId xmlns:a16="http://schemas.microsoft.com/office/drawing/2014/main" id="{00D29E4D-6496-6547-960F-F436A9E55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77">
              <a:extLst>
                <a:ext uri="{FF2B5EF4-FFF2-40B4-BE49-F238E27FC236}">
                  <a16:creationId xmlns:a16="http://schemas.microsoft.com/office/drawing/2014/main" id="{0C816834-0CB4-C24C-87FA-229116D806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5" name="Line 78">
                <a:extLst>
                  <a:ext uri="{FF2B5EF4-FFF2-40B4-BE49-F238E27FC236}">
                    <a16:creationId xmlns:a16="http://schemas.microsoft.com/office/drawing/2014/main" id="{1BA5DD7C-BF7F-CC47-A660-FF33518D0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79">
                <a:extLst>
                  <a:ext uri="{FF2B5EF4-FFF2-40B4-BE49-F238E27FC236}">
                    <a16:creationId xmlns:a16="http://schemas.microsoft.com/office/drawing/2014/main" id="{4768AB64-DEDD-5C4D-8B47-B20EDDDAA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80">
                <a:extLst>
                  <a:ext uri="{FF2B5EF4-FFF2-40B4-BE49-F238E27FC236}">
                    <a16:creationId xmlns:a16="http://schemas.microsoft.com/office/drawing/2014/main" id="{D5329ECA-DB7A-614A-B2DB-3AF4CA589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" name="Group 81">
            <a:extLst>
              <a:ext uri="{FF2B5EF4-FFF2-40B4-BE49-F238E27FC236}">
                <a16:creationId xmlns:a16="http://schemas.microsoft.com/office/drawing/2014/main" id="{B53525F8-902D-724A-B277-B4D4453B22F2}"/>
              </a:ext>
            </a:extLst>
          </p:cNvPr>
          <p:cNvGrpSpPr>
            <a:grpSpLocks/>
          </p:cNvGrpSpPr>
          <p:nvPr/>
        </p:nvGrpSpPr>
        <p:grpSpPr bwMode="auto">
          <a:xfrm>
            <a:off x="8924343" y="4962526"/>
            <a:ext cx="715962" cy="311150"/>
            <a:chOff x="3600" y="219"/>
            <a:chExt cx="360" cy="175"/>
          </a:xfrm>
        </p:grpSpPr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3B038143-E0DC-3E46-8B06-54A1722BA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3" name="Line 83">
              <a:extLst>
                <a:ext uri="{FF2B5EF4-FFF2-40B4-BE49-F238E27FC236}">
                  <a16:creationId xmlns:a16="http://schemas.microsoft.com/office/drawing/2014/main" id="{8AA64D8A-1639-C54C-A744-32154A3CA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4">
              <a:extLst>
                <a:ext uri="{FF2B5EF4-FFF2-40B4-BE49-F238E27FC236}">
                  <a16:creationId xmlns:a16="http://schemas.microsoft.com/office/drawing/2014/main" id="{14AD7E88-D7FA-9A4A-8F80-6EC535CB0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D67377A4-A2F6-C94B-95E6-F48BF9F5D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6" name="Oval 86">
              <a:extLst>
                <a:ext uri="{FF2B5EF4-FFF2-40B4-BE49-F238E27FC236}">
                  <a16:creationId xmlns:a16="http://schemas.microsoft.com/office/drawing/2014/main" id="{228FAA07-8039-0B48-AE29-709A7E37C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7" name="Group 87">
              <a:extLst>
                <a:ext uri="{FF2B5EF4-FFF2-40B4-BE49-F238E27FC236}">
                  <a16:creationId xmlns:a16="http://schemas.microsoft.com/office/drawing/2014/main" id="{0A745648-5A75-B64A-85E3-64C61496C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" name="Line 88">
                <a:extLst>
                  <a:ext uri="{FF2B5EF4-FFF2-40B4-BE49-F238E27FC236}">
                    <a16:creationId xmlns:a16="http://schemas.microsoft.com/office/drawing/2014/main" id="{6A049804-BB6C-9D4B-9104-B72E2636E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89">
                <a:extLst>
                  <a:ext uri="{FF2B5EF4-FFF2-40B4-BE49-F238E27FC236}">
                    <a16:creationId xmlns:a16="http://schemas.microsoft.com/office/drawing/2014/main" id="{7B83AEDC-6FF4-954F-A9BF-F946CD179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90">
                <a:extLst>
                  <a:ext uri="{FF2B5EF4-FFF2-40B4-BE49-F238E27FC236}">
                    <a16:creationId xmlns:a16="http://schemas.microsoft.com/office/drawing/2014/main" id="{91D3931E-5983-7B4E-BDB6-53F682D4D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" name="Group 91">
              <a:extLst>
                <a:ext uri="{FF2B5EF4-FFF2-40B4-BE49-F238E27FC236}">
                  <a16:creationId xmlns:a16="http://schemas.microsoft.com/office/drawing/2014/main" id="{40FB7F55-B148-EC48-A2AE-EB10B1CF895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9" name="Line 92">
                <a:extLst>
                  <a:ext uri="{FF2B5EF4-FFF2-40B4-BE49-F238E27FC236}">
                    <a16:creationId xmlns:a16="http://schemas.microsoft.com/office/drawing/2014/main" id="{FE82248A-FE04-9F44-B115-D3A681595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93">
                <a:extLst>
                  <a:ext uri="{FF2B5EF4-FFF2-40B4-BE49-F238E27FC236}">
                    <a16:creationId xmlns:a16="http://schemas.microsoft.com/office/drawing/2014/main" id="{D0F8414E-960E-1F4D-A35D-9E7F6E25A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94">
                <a:extLst>
                  <a:ext uri="{FF2B5EF4-FFF2-40B4-BE49-F238E27FC236}">
                    <a16:creationId xmlns:a16="http://schemas.microsoft.com/office/drawing/2014/main" id="{E5FDB83B-566F-4942-B78A-53AC848AC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5" name="Group 95">
            <a:extLst>
              <a:ext uri="{FF2B5EF4-FFF2-40B4-BE49-F238E27FC236}">
                <a16:creationId xmlns:a16="http://schemas.microsoft.com/office/drawing/2014/main" id="{D31CEA86-5839-9445-AEEA-808C8328C5F0}"/>
              </a:ext>
            </a:extLst>
          </p:cNvPr>
          <p:cNvGrpSpPr>
            <a:grpSpLocks/>
          </p:cNvGrpSpPr>
          <p:nvPr/>
        </p:nvGrpSpPr>
        <p:grpSpPr bwMode="auto">
          <a:xfrm>
            <a:off x="9918118" y="3951289"/>
            <a:ext cx="679450" cy="314325"/>
            <a:chOff x="3600" y="219"/>
            <a:chExt cx="360" cy="175"/>
          </a:xfrm>
        </p:grpSpPr>
        <p:sp>
          <p:nvSpPr>
            <p:cNvPr id="96" name="Oval 96">
              <a:extLst>
                <a:ext uri="{FF2B5EF4-FFF2-40B4-BE49-F238E27FC236}">
                  <a16:creationId xmlns:a16="http://schemas.microsoft.com/office/drawing/2014/main" id="{B4B6DF0E-73FB-0047-9476-A39F886A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7" name="Line 97">
              <a:extLst>
                <a:ext uri="{FF2B5EF4-FFF2-40B4-BE49-F238E27FC236}">
                  <a16:creationId xmlns:a16="http://schemas.microsoft.com/office/drawing/2014/main" id="{A22DF19B-BD15-C645-808D-9BE53CFCA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8">
              <a:extLst>
                <a:ext uri="{FF2B5EF4-FFF2-40B4-BE49-F238E27FC236}">
                  <a16:creationId xmlns:a16="http://schemas.microsoft.com/office/drawing/2014/main" id="{1835C4DC-6C91-2642-AEBD-A16CF1C8E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9">
              <a:extLst>
                <a:ext uri="{FF2B5EF4-FFF2-40B4-BE49-F238E27FC236}">
                  <a16:creationId xmlns:a16="http://schemas.microsoft.com/office/drawing/2014/main" id="{65E79322-085F-9749-8656-B3CFE312B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0" name="Oval 100">
              <a:extLst>
                <a:ext uri="{FF2B5EF4-FFF2-40B4-BE49-F238E27FC236}">
                  <a16:creationId xmlns:a16="http://schemas.microsoft.com/office/drawing/2014/main" id="{422B3F2A-AFBC-3D44-8E2C-A44046652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1" name="Group 101">
              <a:extLst>
                <a:ext uri="{FF2B5EF4-FFF2-40B4-BE49-F238E27FC236}">
                  <a16:creationId xmlns:a16="http://schemas.microsoft.com/office/drawing/2014/main" id="{71197853-09CA-BA44-B7E1-12752C247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6" name="Line 102">
                <a:extLst>
                  <a:ext uri="{FF2B5EF4-FFF2-40B4-BE49-F238E27FC236}">
                    <a16:creationId xmlns:a16="http://schemas.microsoft.com/office/drawing/2014/main" id="{8AE9D9E3-E968-D241-B48C-F3561624F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03">
                <a:extLst>
                  <a:ext uri="{FF2B5EF4-FFF2-40B4-BE49-F238E27FC236}">
                    <a16:creationId xmlns:a16="http://schemas.microsoft.com/office/drawing/2014/main" id="{7DB76E6B-4D29-3E41-85B7-990D3682B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04">
                <a:extLst>
                  <a:ext uri="{FF2B5EF4-FFF2-40B4-BE49-F238E27FC236}">
                    <a16:creationId xmlns:a16="http://schemas.microsoft.com/office/drawing/2014/main" id="{844CD659-DBFC-784C-A4BD-002D579D3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" name="Group 105">
              <a:extLst>
                <a:ext uri="{FF2B5EF4-FFF2-40B4-BE49-F238E27FC236}">
                  <a16:creationId xmlns:a16="http://schemas.microsoft.com/office/drawing/2014/main" id="{B2ABE69E-01DE-6B49-BDBF-4A0A55733F1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3" name="Line 106">
                <a:extLst>
                  <a:ext uri="{FF2B5EF4-FFF2-40B4-BE49-F238E27FC236}">
                    <a16:creationId xmlns:a16="http://schemas.microsoft.com/office/drawing/2014/main" id="{0C6967FB-5741-AE4D-B948-F4E84DAFD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07">
                <a:extLst>
                  <a:ext uri="{FF2B5EF4-FFF2-40B4-BE49-F238E27FC236}">
                    <a16:creationId xmlns:a16="http://schemas.microsoft.com/office/drawing/2014/main" id="{FF29EB65-498D-CF45-9DC8-98D4087DA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08">
                <a:extLst>
                  <a:ext uri="{FF2B5EF4-FFF2-40B4-BE49-F238E27FC236}">
                    <a16:creationId xmlns:a16="http://schemas.microsoft.com/office/drawing/2014/main" id="{B88543FF-A29A-BB4F-88D0-F911ACEEE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09" name="Object 109">
            <a:extLst>
              <a:ext uri="{FF2B5EF4-FFF2-40B4-BE49-F238E27FC236}">
                <a16:creationId xmlns:a16="http://schemas.microsoft.com/office/drawing/2014/main" id="{4C28A838-A9C3-844D-9FB2-A24F5AB16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317305"/>
              </p:ext>
            </p:extLst>
          </p:nvPr>
        </p:nvGraphicFramePr>
        <p:xfrm>
          <a:off x="7918661" y="5005198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" name="ClipArt" r:id="rId5" imgW="17462500" imgH="14478000" progId="MS_ClipArt_Gallery.2">
                  <p:embed/>
                </p:oleObj>
              </mc:Choice>
              <mc:Fallback>
                <p:oleObj name="ClipArt" r:id="rId5" imgW="17462500" imgH="14478000" progId="MS_ClipArt_Gallery.2">
                  <p:embed/>
                  <p:pic>
                    <p:nvPicPr>
                      <p:cNvPr id="62487" name="Object 109">
                        <a:extLst>
                          <a:ext uri="{FF2B5EF4-FFF2-40B4-BE49-F238E27FC236}">
                            <a16:creationId xmlns:a16="http://schemas.microsoft.com/office/drawing/2014/main" id="{7B2FC3A1-0AA5-9C42-9BDF-82FF61165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661" y="5005198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Line 110">
            <a:extLst>
              <a:ext uri="{FF2B5EF4-FFF2-40B4-BE49-F238E27FC236}">
                <a16:creationId xmlns:a16="http://schemas.microsoft.com/office/drawing/2014/main" id="{B8249743-CCA4-0746-B431-0139929BA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7071" y="5122391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18">
            <a:extLst>
              <a:ext uri="{FF2B5EF4-FFF2-40B4-BE49-F238E27FC236}">
                <a16:creationId xmlns:a16="http://schemas.microsoft.com/office/drawing/2014/main" id="{23459542-09E6-8848-B8D0-3FF341AF8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5431" y="5129214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19">
            <a:extLst>
              <a:ext uri="{FF2B5EF4-FFF2-40B4-BE49-F238E27FC236}">
                <a16:creationId xmlns:a16="http://schemas.microsoft.com/office/drawing/2014/main" id="{A69DE5AF-82CB-7A48-8E87-E4F555125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40305" y="4268788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120">
            <a:extLst>
              <a:ext uri="{FF2B5EF4-FFF2-40B4-BE49-F238E27FC236}">
                <a16:creationId xmlns:a16="http://schemas.microsoft.com/office/drawing/2014/main" id="{C36D8C97-4692-4146-8B10-DF465B6C03BC}"/>
              </a:ext>
            </a:extLst>
          </p:cNvPr>
          <p:cNvGrpSpPr>
            <a:grpSpLocks/>
          </p:cNvGrpSpPr>
          <p:nvPr/>
        </p:nvGrpSpPr>
        <p:grpSpPr bwMode="auto">
          <a:xfrm rot="1433392">
            <a:off x="8182980" y="3017838"/>
            <a:ext cx="1028700" cy="171450"/>
            <a:chOff x="4712" y="1742"/>
            <a:chExt cx="648" cy="108"/>
          </a:xfrm>
        </p:grpSpPr>
        <p:sp>
          <p:nvSpPr>
            <p:cNvPr id="121" name="Rectangle 121">
              <a:extLst>
                <a:ext uri="{FF2B5EF4-FFF2-40B4-BE49-F238E27FC236}">
                  <a16:creationId xmlns:a16="http://schemas.microsoft.com/office/drawing/2014/main" id="{C0DA5F25-8411-4B4E-AC4A-6BAD40E2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122">
              <a:extLst>
                <a:ext uri="{FF2B5EF4-FFF2-40B4-BE49-F238E27FC236}">
                  <a16:creationId xmlns:a16="http://schemas.microsoft.com/office/drawing/2014/main" id="{684FE5C4-1BD6-0346-AF7F-E399B8FFD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" name="Group 123">
            <a:extLst>
              <a:ext uri="{FF2B5EF4-FFF2-40B4-BE49-F238E27FC236}">
                <a16:creationId xmlns:a16="http://schemas.microsoft.com/office/drawing/2014/main" id="{7AFFC51D-47F5-B642-A1C4-FCF67E116DBE}"/>
              </a:ext>
            </a:extLst>
          </p:cNvPr>
          <p:cNvGrpSpPr>
            <a:grpSpLocks/>
          </p:cNvGrpSpPr>
          <p:nvPr/>
        </p:nvGrpSpPr>
        <p:grpSpPr bwMode="auto">
          <a:xfrm rot="3346875">
            <a:off x="9462506" y="3303589"/>
            <a:ext cx="447675" cy="171450"/>
            <a:chOff x="5078" y="1860"/>
            <a:chExt cx="282" cy="108"/>
          </a:xfrm>
        </p:grpSpPr>
        <p:sp>
          <p:nvSpPr>
            <p:cNvPr id="124" name="Rectangle 124">
              <a:extLst>
                <a:ext uri="{FF2B5EF4-FFF2-40B4-BE49-F238E27FC236}">
                  <a16:creationId xmlns:a16="http://schemas.microsoft.com/office/drawing/2014/main" id="{071B03E4-044E-7344-8943-4F96D9F4E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125">
              <a:extLst>
                <a:ext uri="{FF2B5EF4-FFF2-40B4-BE49-F238E27FC236}">
                  <a16:creationId xmlns:a16="http://schemas.microsoft.com/office/drawing/2014/main" id="{981F6C2E-B1A5-4140-AC90-210EB7978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6" name="Group 126">
            <a:extLst>
              <a:ext uri="{FF2B5EF4-FFF2-40B4-BE49-F238E27FC236}">
                <a16:creationId xmlns:a16="http://schemas.microsoft.com/office/drawing/2014/main" id="{A9A205FB-9452-EF4A-B013-29D9356D0E86}"/>
              </a:ext>
            </a:extLst>
          </p:cNvPr>
          <p:cNvGrpSpPr>
            <a:grpSpLocks/>
          </p:cNvGrpSpPr>
          <p:nvPr/>
        </p:nvGrpSpPr>
        <p:grpSpPr bwMode="auto">
          <a:xfrm rot="3215306">
            <a:off x="9780006" y="3408364"/>
            <a:ext cx="447675" cy="171450"/>
            <a:chOff x="5078" y="1860"/>
            <a:chExt cx="282" cy="108"/>
          </a:xfrm>
        </p:grpSpPr>
        <p:sp>
          <p:nvSpPr>
            <p:cNvPr id="127" name="Rectangle 127">
              <a:extLst>
                <a:ext uri="{FF2B5EF4-FFF2-40B4-BE49-F238E27FC236}">
                  <a16:creationId xmlns:a16="http://schemas.microsoft.com/office/drawing/2014/main" id="{AF392766-26FC-2542-92D7-6395D2928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8" name="Rectangle 128">
              <a:extLst>
                <a:ext uri="{FF2B5EF4-FFF2-40B4-BE49-F238E27FC236}">
                  <a16:creationId xmlns:a16="http://schemas.microsoft.com/office/drawing/2014/main" id="{277FB00E-305B-4B41-A3A6-61AA97964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9" name="Group 129">
            <a:extLst>
              <a:ext uri="{FF2B5EF4-FFF2-40B4-BE49-F238E27FC236}">
                <a16:creationId xmlns:a16="http://schemas.microsoft.com/office/drawing/2014/main" id="{2593B6CB-1CF3-CD4D-AE38-9EC95EA2592D}"/>
              </a:ext>
            </a:extLst>
          </p:cNvPr>
          <p:cNvGrpSpPr>
            <a:grpSpLocks/>
          </p:cNvGrpSpPr>
          <p:nvPr/>
        </p:nvGrpSpPr>
        <p:grpSpPr bwMode="auto">
          <a:xfrm rot="3051000">
            <a:off x="10132431" y="3529014"/>
            <a:ext cx="447675" cy="171450"/>
            <a:chOff x="5078" y="1860"/>
            <a:chExt cx="282" cy="108"/>
          </a:xfrm>
        </p:grpSpPr>
        <p:sp>
          <p:nvSpPr>
            <p:cNvPr id="130" name="Rectangle 130">
              <a:extLst>
                <a:ext uri="{FF2B5EF4-FFF2-40B4-BE49-F238E27FC236}">
                  <a16:creationId xmlns:a16="http://schemas.microsoft.com/office/drawing/2014/main" id="{93D1CC13-3294-8648-B57E-D785DC41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1" name="Rectangle 131">
              <a:extLst>
                <a:ext uri="{FF2B5EF4-FFF2-40B4-BE49-F238E27FC236}">
                  <a16:creationId xmlns:a16="http://schemas.microsoft.com/office/drawing/2014/main" id="{FAC6CA50-4E97-B647-A958-BF18FC98D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32" name="Line 132">
            <a:extLst>
              <a:ext uri="{FF2B5EF4-FFF2-40B4-BE49-F238E27FC236}">
                <a16:creationId xmlns:a16="http://schemas.microsoft.com/office/drawing/2014/main" id="{B052D144-E285-B347-931B-8687E2011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6281" y="3338513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33">
            <a:extLst>
              <a:ext uri="{FF2B5EF4-FFF2-40B4-BE49-F238E27FC236}">
                <a16:creationId xmlns:a16="http://schemas.microsoft.com/office/drawing/2014/main" id="{F5976153-493B-5C4E-BED6-B69BBF5BD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1280" y="3579813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34">
            <a:extLst>
              <a:ext uri="{FF2B5EF4-FFF2-40B4-BE49-F238E27FC236}">
                <a16:creationId xmlns:a16="http://schemas.microsoft.com/office/drawing/2014/main" id="{6A3DD1AB-29E8-1E45-81F0-8D0DCC52C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5131" y="3678238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35">
            <a:extLst>
              <a:ext uri="{FF2B5EF4-FFF2-40B4-BE49-F238E27FC236}">
                <a16:creationId xmlns:a16="http://schemas.microsoft.com/office/drawing/2014/main" id="{BB6CA385-ED7E-A14B-B2EE-A0FEAAE33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3430" y="3792539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 Box 136">
            <a:extLst>
              <a:ext uri="{FF2B5EF4-FFF2-40B4-BE49-F238E27FC236}">
                <a16:creationId xmlns:a16="http://schemas.microsoft.com/office/drawing/2014/main" id="{E21E6A90-AAEC-5C48-ACEA-6A0B92F5C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688" y="988557"/>
            <a:ext cx="30208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Fragmentation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one large datagram goes 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3 smaller datagrams come out</a:t>
            </a:r>
            <a:endParaRPr lang="en-US" altLang="en-US" sz="1800" dirty="0">
              <a:latin typeface="Helvetica" pitchFamily="2" charset="0"/>
            </a:endParaRPr>
          </a:p>
        </p:txBody>
      </p:sp>
      <p:grpSp>
        <p:nvGrpSpPr>
          <p:cNvPr id="137" name="Group 137">
            <a:extLst>
              <a:ext uri="{FF2B5EF4-FFF2-40B4-BE49-F238E27FC236}">
                <a16:creationId xmlns:a16="http://schemas.microsoft.com/office/drawing/2014/main" id="{4A900BF4-5B14-764B-9406-9F2F512CE46F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8789406" y="4414838"/>
            <a:ext cx="447675" cy="171450"/>
            <a:chOff x="5078" y="1860"/>
            <a:chExt cx="282" cy="108"/>
          </a:xfrm>
        </p:grpSpPr>
        <p:sp>
          <p:nvSpPr>
            <p:cNvPr id="138" name="Rectangle 138">
              <a:extLst>
                <a:ext uri="{FF2B5EF4-FFF2-40B4-BE49-F238E27FC236}">
                  <a16:creationId xmlns:a16="http://schemas.microsoft.com/office/drawing/2014/main" id="{94CA7EC8-AE14-DF43-855F-84ED15AA5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9" name="Rectangle 139">
              <a:extLst>
                <a:ext uri="{FF2B5EF4-FFF2-40B4-BE49-F238E27FC236}">
                  <a16:creationId xmlns:a16="http://schemas.microsoft.com/office/drawing/2014/main" id="{54D5995A-F144-1A47-BBC1-128BD1454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0" name="Group 140">
            <a:extLst>
              <a:ext uri="{FF2B5EF4-FFF2-40B4-BE49-F238E27FC236}">
                <a16:creationId xmlns:a16="http://schemas.microsoft.com/office/drawing/2014/main" id="{E039F4EE-3D74-D74A-80D1-69A6A841331F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8792581" y="4608513"/>
            <a:ext cx="447675" cy="171450"/>
            <a:chOff x="5078" y="1860"/>
            <a:chExt cx="282" cy="108"/>
          </a:xfrm>
        </p:grpSpPr>
        <p:sp>
          <p:nvSpPr>
            <p:cNvPr id="141" name="Rectangle 141">
              <a:extLst>
                <a:ext uri="{FF2B5EF4-FFF2-40B4-BE49-F238E27FC236}">
                  <a16:creationId xmlns:a16="http://schemas.microsoft.com/office/drawing/2014/main" id="{42F0B6AF-4D5B-724C-8698-284755D1F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2" name="Rectangle 142">
              <a:extLst>
                <a:ext uri="{FF2B5EF4-FFF2-40B4-BE49-F238E27FC236}">
                  <a16:creationId xmlns:a16="http://schemas.microsoft.com/office/drawing/2014/main" id="{99030527-42D1-9C46-81B2-296388771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" name="Group 143">
            <a:extLst>
              <a:ext uri="{FF2B5EF4-FFF2-40B4-BE49-F238E27FC236}">
                <a16:creationId xmlns:a16="http://schemas.microsoft.com/office/drawing/2014/main" id="{8EB55FC1-586E-E04D-B261-1ED6BF81D1A2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8795756" y="4802188"/>
            <a:ext cx="447675" cy="171450"/>
            <a:chOff x="5078" y="1860"/>
            <a:chExt cx="282" cy="108"/>
          </a:xfrm>
        </p:grpSpPr>
        <p:sp>
          <p:nvSpPr>
            <p:cNvPr id="144" name="Rectangle 144">
              <a:extLst>
                <a:ext uri="{FF2B5EF4-FFF2-40B4-BE49-F238E27FC236}">
                  <a16:creationId xmlns:a16="http://schemas.microsoft.com/office/drawing/2014/main" id="{A57F203F-3983-764B-930A-2C88D3FA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5" name="Rectangle 145">
              <a:extLst>
                <a:ext uri="{FF2B5EF4-FFF2-40B4-BE49-F238E27FC236}">
                  <a16:creationId xmlns:a16="http://schemas.microsoft.com/office/drawing/2014/main" id="{581D9837-032B-B14D-962C-9BEA85947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46" name="Line 146">
            <a:extLst>
              <a:ext uri="{FF2B5EF4-FFF2-40B4-BE49-F238E27FC236}">
                <a16:creationId xmlns:a16="http://schemas.microsoft.com/office/drawing/2014/main" id="{1DF58CB4-554D-4541-B08E-53FE9A5995DD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8544931" y="4471988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47">
            <a:extLst>
              <a:ext uri="{FF2B5EF4-FFF2-40B4-BE49-F238E27FC236}">
                <a16:creationId xmlns:a16="http://schemas.microsoft.com/office/drawing/2014/main" id="{EF8C8850-0B68-FB40-A8E0-3D074DE39615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8535406" y="4646613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148">
            <a:extLst>
              <a:ext uri="{FF2B5EF4-FFF2-40B4-BE49-F238E27FC236}">
                <a16:creationId xmlns:a16="http://schemas.microsoft.com/office/drawing/2014/main" id="{7F27381D-341C-994C-BDCE-DE609202903C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8538581" y="4852988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" name="Group 149">
            <a:extLst>
              <a:ext uri="{FF2B5EF4-FFF2-40B4-BE49-F238E27FC236}">
                <a16:creationId xmlns:a16="http://schemas.microsoft.com/office/drawing/2014/main" id="{097D87A1-DA6A-514D-A1FC-67539CD296FF}"/>
              </a:ext>
            </a:extLst>
          </p:cNvPr>
          <p:cNvGrpSpPr>
            <a:grpSpLocks/>
          </p:cNvGrpSpPr>
          <p:nvPr/>
        </p:nvGrpSpPr>
        <p:grpSpPr bwMode="auto">
          <a:xfrm rot="10793026">
            <a:off x="7698613" y="6028715"/>
            <a:ext cx="1030287" cy="173037"/>
            <a:chOff x="4712" y="1742"/>
            <a:chExt cx="648" cy="108"/>
          </a:xfrm>
        </p:grpSpPr>
        <p:sp>
          <p:nvSpPr>
            <p:cNvPr id="150" name="Rectangle 150">
              <a:extLst>
                <a:ext uri="{FF2B5EF4-FFF2-40B4-BE49-F238E27FC236}">
                  <a16:creationId xmlns:a16="http://schemas.microsoft.com/office/drawing/2014/main" id="{EDD5AE6D-A59B-0744-841B-8FDA338C8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D942A128-0815-AE40-86A6-9A5F228AB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3" name="Text Box 153">
            <a:extLst>
              <a:ext uri="{FF2B5EF4-FFF2-40B4-BE49-F238E27FC236}">
                <a16:creationId xmlns:a16="http://schemas.microsoft.com/office/drawing/2014/main" id="{FB3501DB-2782-4047-A6B8-FD6F4D5AC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743" y="5583888"/>
            <a:ext cx="1880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82D6B68-71C5-C343-9F74-4FA5D2098D4B}"/>
              </a:ext>
            </a:extLst>
          </p:cNvPr>
          <p:cNvGrpSpPr/>
          <p:nvPr/>
        </p:nvGrpSpPr>
        <p:grpSpPr>
          <a:xfrm rot="18652419">
            <a:off x="9948294" y="4670840"/>
            <a:ext cx="708025" cy="558800"/>
            <a:chOff x="10134495" y="4406542"/>
            <a:chExt cx="708025" cy="558800"/>
          </a:xfrm>
        </p:grpSpPr>
        <p:grpSp>
          <p:nvGrpSpPr>
            <p:cNvPr id="157" name="Group 137">
              <a:extLst>
                <a:ext uri="{FF2B5EF4-FFF2-40B4-BE49-F238E27FC236}">
                  <a16:creationId xmlns:a16="http://schemas.microsoft.com/office/drawing/2014/main" id="{F84B474D-E1AA-524C-978B-4F842AE56188}"/>
                </a:ext>
              </a:extLst>
            </p:cNvPr>
            <p:cNvGrpSpPr>
              <a:grpSpLocks/>
            </p:cNvGrpSpPr>
            <p:nvPr/>
          </p:nvGrpSpPr>
          <p:grpSpPr bwMode="auto">
            <a:xfrm rot="10826657">
              <a:off x="10388495" y="4406542"/>
              <a:ext cx="447675" cy="171450"/>
              <a:chOff x="5078" y="1860"/>
              <a:chExt cx="282" cy="108"/>
            </a:xfrm>
          </p:grpSpPr>
          <p:sp>
            <p:nvSpPr>
              <p:cNvPr id="158" name="Rectangle 138">
                <a:extLst>
                  <a:ext uri="{FF2B5EF4-FFF2-40B4-BE49-F238E27FC236}">
                    <a16:creationId xmlns:a16="http://schemas.microsoft.com/office/drawing/2014/main" id="{19FA68AF-72CC-7C49-9325-14E8BF2F5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9" name="Rectangle 139">
                <a:extLst>
                  <a:ext uri="{FF2B5EF4-FFF2-40B4-BE49-F238E27FC236}">
                    <a16:creationId xmlns:a16="http://schemas.microsoft.com/office/drawing/2014/main" id="{86AB6C90-7240-7A4B-B727-062B634E2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Group 140">
              <a:extLst>
                <a:ext uri="{FF2B5EF4-FFF2-40B4-BE49-F238E27FC236}">
                  <a16:creationId xmlns:a16="http://schemas.microsoft.com/office/drawing/2014/main" id="{F37228EB-0657-7B41-B605-0029497E1016}"/>
                </a:ext>
              </a:extLst>
            </p:cNvPr>
            <p:cNvGrpSpPr>
              <a:grpSpLocks/>
            </p:cNvGrpSpPr>
            <p:nvPr/>
          </p:nvGrpSpPr>
          <p:grpSpPr bwMode="auto">
            <a:xfrm rot="10826657">
              <a:off x="10391670" y="4600217"/>
              <a:ext cx="447675" cy="171450"/>
              <a:chOff x="5078" y="1860"/>
              <a:chExt cx="282" cy="108"/>
            </a:xfrm>
          </p:grpSpPr>
          <p:sp>
            <p:nvSpPr>
              <p:cNvPr id="161" name="Rectangle 141">
                <a:extLst>
                  <a:ext uri="{FF2B5EF4-FFF2-40B4-BE49-F238E27FC236}">
                    <a16:creationId xmlns:a16="http://schemas.microsoft.com/office/drawing/2014/main" id="{28E048D8-8FC5-9240-8A3E-1904F8A8B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" name="Rectangle 142">
                <a:extLst>
                  <a:ext uri="{FF2B5EF4-FFF2-40B4-BE49-F238E27FC236}">
                    <a16:creationId xmlns:a16="http://schemas.microsoft.com/office/drawing/2014/main" id="{3AB03A4B-91E9-FB46-8A5E-85D17959E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 143">
              <a:extLst>
                <a:ext uri="{FF2B5EF4-FFF2-40B4-BE49-F238E27FC236}">
                  <a16:creationId xmlns:a16="http://schemas.microsoft.com/office/drawing/2014/main" id="{C51CA2F9-31A2-2B45-AEBB-08CEEE8A020D}"/>
                </a:ext>
              </a:extLst>
            </p:cNvPr>
            <p:cNvGrpSpPr>
              <a:grpSpLocks/>
            </p:cNvGrpSpPr>
            <p:nvPr/>
          </p:nvGrpSpPr>
          <p:grpSpPr bwMode="auto">
            <a:xfrm rot="10826657">
              <a:off x="10394845" y="4793892"/>
              <a:ext cx="447675" cy="171450"/>
              <a:chOff x="5078" y="1860"/>
              <a:chExt cx="282" cy="108"/>
            </a:xfrm>
          </p:grpSpPr>
          <p:sp>
            <p:nvSpPr>
              <p:cNvPr id="164" name="Rectangle 144">
                <a:extLst>
                  <a:ext uri="{FF2B5EF4-FFF2-40B4-BE49-F238E27FC236}">
                    <a16:creationId xmlns:a16="http://schemas.microsoft.com/office/drawing/2014/main" id="{EF93A336-158B-0448-A77B-BD0C56EB1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" name="Rectangle 145">
                <a:extLst>
                  <a:ext uri="{FF2B5EF4-FFF2-40B4-BE49-F238E27FC236}">
                    <a16:creationId xmlns:a16="http://schemas.microsoft.com/office/drawing/2014/main" id="{4CA4F5F2-1482-5244-88F5-64647AA69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6" name="Line 146">
              <a:extLst>
                <a:ext uri="{FF2B5EF4-FFF2-40B4-BE49-F238E27FC236}">
                  <a16:creationId xmlns:a16="http://schemas.microsoft.com/office/drawing/2014/main" id="{1CA52CD0-8F49-4C45-BE49-2F375C3FFD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10144020" y="4463692"/>
              <a:ext cx="219075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47">
              <a:extLst>
                <a:ext uri="{FF2B5EF4-FFF2-40B4-BE49-F238E27FC236}">
                  <a16:creationId xmlns:a16="http://schemas.microsoft.com/office/drawing/2014/main" id="{7DCF3781-0093-F544-90B4-793EC2CF67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10134495" y="4638317"/>
              <a:ext cx="219075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148">
              <a:extLst>
                <a:ext uri="{FF2B5EF4-FFF2-40B4-BE49-F238E27FC236}">
                  <a16:creationId xmlns:a16="http://schemas.microsoft.com/office/drawing/2014/main" id="{1F034C3A-C630-D444-A7A7-B8881F0764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10137670" y="4844692"/>
              <a:ext cx="219075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DAA2862-9D6D-B046-A731-25B711066D35}"/>
              </a:ext>
            </a:extLst>
          </p:cNvPr>
          <p:cNvCxnSpPr>
            <a:cxnSpLocks/>
          </p:cNvCxnSpPr>
          <p:nvPr/>
        </p:nvCxnSpPr>
        <p:spPr>
          <a:xfrm flipH="1">
            <a:off x="9819693" y="1927055"/>
            <a:ext cx="246064" cy="9582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815C48E-CA7F-4C49-AD4A-E9BD21F7D2A3}"/>
              </a:ext>
            </a:extLst>
          </p:cNvPr>
          <p:cNvSpPr txBox="1"/>
          <p:nvPr/>
        </p:nvSpPr>
        <p:spPr>
          <a:xfrm>
            <a:off x="10948407" y="2711513"/>
            <a:ext cx="1180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 with smaller MTU</a:t>
            </a:r>
          </a:p>
        </p:txBody>
      </p:sp>
      <p:sp>
        <p:nvSpPr>
          <p:cNvPr id="176" name="Right Brace 175">
            <a:extLst>
              <a:ext uri="{FF2B5EF4-FFF2-40B4-BE49-F238E27FC236}">
                <a16:creationId xmlns:a16="http://schemas.microsoft.com/office/drawing/2014/main" id="{CF82DD6E-1029-F345-A908-F059C1EF8941}"/>
              </a:ext>
            </a:extLst>
          </p:cNvPr>
          <p:cNvSpPr/>
          <p:nvPr/>
        </p:nvSpPr>
        <p:spPr>
          <a:xfrm rot="19963908">
            <a:off x="10407106" y="2792585"/>
            <a:ext cx="524603" cy="101444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ACCFC3-013D-0942-BB25-8DDCC424ADD9}"/>
              </a:ext>
            </a:extLst>
          </p:cNvPr>
          <p:cNvSpPr txBox="1"/>
          <p:nvPr/>
        </p:nvSpPr>
        <p:spPr>
          <a:xfrm>
            <a:off x="7511690" y="3156077"/>
            <a:ext cx="1342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Network with large MTU</a:t>
            </a:r>
          </a:p>
        </p:txBody>
      </p:sp>
      <p:sp>
        <p:nvSpPr>
          <p:cNvPr id="178" name="Rectangle 138">
            <a:extLst>
              <a:ext uri="{FF2B5EF4-FFF2-40B4-BE49-F238E27FC236}">
                <a16:creationId xmlns:a16="http://schemas.microsoft.com/office/drawing/2014/main" id="{B89E656C-86A9-0C4E-8483-1D53F6F6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9094" y="5869443"/>
            <a:ext cx="228600" cy="171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9" name="Rectangle 145">
            <a:extLst>
              <a:ext uri="{FF2B5EF4-FFF2-40B4-BE49-F238E27FC236}">
                <a16:creationId xmlns:a16="http://schemas.microsoft.com/office/drawing/2014/main" id="{4F6E5BD2-B1EC-5E4F-8D6A-F9C0EC69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188" y="6202430"/>
            <a:ext cx="561569" cy="1751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B881484-C6D7-454C-A376-C1BFDB4B0D3B}"/>
              </a:ext>
            </a:extLst>
          </p:cNvPr>
          <p:cNvSpPr txBox="1"/>
          <p:nvPr/>
        </p:nvSpPr>
        <p:spPr>
          <a:xfrm>
            <a:off x="10286782" y="5770934"/>
            <a:ext cx="16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= IP header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5DFEF8-0358-7845-9EA2-49930ADC0224}"/>
              </a:ext>
            </a:extLst>
          </p:cNvPr>
          <p:cNvSpPr txBox="1"/>
          <p:nvPr/>
        </p:nvSpPr>
        <p:spPr>
          <a:xfrm>
            <a:off x="10642406" y="6105327"/>
            <a:ext cx="148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= IP payload</a:t>
            </a:r>
          </a:p>
        </p:txBody>
      </p:sp>
    </p:spTree>
    <p:extLst>
      <p:ext uri="{BB962C8B-B14F-4D97-AF65-F5344CB8AC3E}">
        <p14:creationId xmlns:p14="http://schemas.microsoft.com/office/powerpoint/2010/main" val="171030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4" grpId="0" animBg="1"/>
      <p:bldP spid="135" grpId="0" animBg="1"/>
      <p:bldP spid="136" grpId="0"/>
      <p:bldP spid="146" grpId="0" animBg="1"/>
      <p:bldP spid="147" grpId="0" animBg="1"/>
      <p:bldP spid="148" grpId="0" animBg="1"/>
      <p:bldP spid="153" grpId="0"/>
      <p:bldP spid="175" grpId="0"/>
      <p:bldP spid="176" grpId="0" animBg="1"/>
      <p:bldP spid="177" grpId="0"/>
      <p:bldP spid="178" grpId="0" animBg="1"/>
      <p:bldP spid="179" grpId="0" animBg="1"/>
      <p:bldP spid="180" grpId="0"/>
      <p:bldP spid="1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E1D4-3DEA-A046-A0F6-C6191A3A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fragmentation and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85EA-7B96-AB41-BC8A-718E956F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9300" cy="4918075"/>
          </a:xfrm>
        </p:spPr>
        <p:txBody>
          <a:bodyPr>
            <a:normAutofit/>
          </a:bodyPr>
          <a:lstStyle/>
          <a:p>
            <a:r>
              <a:rPr lang="en-US" dirty="0"/>
              <a:t>Suppose a large 4000-byte datagram reaches a router. The next link has MTU 1500 bytes.</a:t>
            </a:r>
          </a:p>
          <a:p>
            <a:pPr lvl="1"/>
            <a:r>
              <a:rPr lang="en-US" dirty="0"/>
              <a:t>Note: MTU includes IP headers, so does the length field of the IP header. IP payload = 3980 bytes.</a:t>
            </a:r>
          </a:p>
          <a:p>
            <a:r>
              <a:rPr lang="en-US" dirty="0"/>
              <a:t>Result: 3 datagrams of length 1500, 1500, 1040 bytes resp.</a:t>
            </a:r>
          </a:p>
          <a:p>
            <a:pPr lvl="1"/>
            <a:r>
              <a:rPr lang="en-US" dirty="0"/>
              <a:t>IP payload = 1480, 1480, 1020 bytes resp. (adds to 3980)</a:t>
            </a:r>
          </a:p>
          <a:p>
            <a:r>
              <a:rPr lang="en-US" dirty="0"/>
              <a:t>Offset field = index of payload byte /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468AF3E-365C-9D44-95C9-0A3BDDE182B2}"/>
              </a:ext>
            </a:extLst>
          </p:cNvPr>
          <p:cNvGrpSpPr>
            <a:grpSpLocks/>
          </p:cNvGrpSpPr>
          <p:nvPr/>
        </p:nvGrpSpPr>
        <p:grpSpPr bwMode="auto">
          <a:xfrm>
            <a:off x="6644481" y="1857773"/>
            <a:ext cx="5303838" cy="787400"/>
            <a:chOff x="3006" y="1208"/>
            <a:chExt cx="3236" cy="49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6AB2783-AD3A-DF44-AC9C-8A69F395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D01E0DC2-8D29-CD43-885C-CBCE163FC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AACA549-AB11-B141-9719-233E3B634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=0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F56A2DF-7027-E648-815E-A8ACD3DA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2C0F513-75B5-A04D-930F-ED6E325D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4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=4000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51CED8B0-CB01-0D42-97EE-544107716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C593197E-B77B-6D48-A3BD-860C8E6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5A456E3-0A6B-6647-9385-0CCC9111F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FA7698D4-AADD-B743-9476-01290CFC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9B212B86-1583-874D-AE68-0348B1D9E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6FAC9A2C-44A2-3441-8EB7-04A64863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4" y="1326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1266B06-92D1-CC4D-B8D0-C0D3C7CD16A2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3350419"/>
            <a:ext cx="4879975" cy="687388"/>
            <a:chOff x="3006" y="1194"/>
            <a:chExt cx="3074" cy="433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C8E08A5B-E37E-E94E-8A82-022A3D13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33382E1F-011E-EA4C-9D5B-1B49F739E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2591C775-3C74-6041-A717-E04746BB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CFB8A503-6981-ED49-BBBB-FFA6F92C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43E23BC1-A183-E146-B3E9-E24526074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EFE4A13-545A-3B40-96B5-5A443941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A7213755-A8E8-1742-BCC9-F8E6297D3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4AD621AB-8817-E34C-A5DF-E2FE7E4D3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27986B6-CAC9-1445-9A0D-38A3774F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DE243B70-3B8B-6F4F-A2AA-1FF93F4F3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D0F846B-16EB-F445-A7A9-BA3327A7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" y="119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6DB2BDE8-C373-8945-BD9F-A589009F8432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4412853"/>
            <a:ext cx="5153025" cy="665163"/>
            <a:chOff x="3006" y="1208"/>
            <a:chExt cx="3246" cy="419"/>
          </a:xfrm>
        </p:grpSpPr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8CB36024-F9D7-914F-A601-152FC78AC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E31AA696-488F-5A46-89C6-CA48FD44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8351291C-CC06-1641-A6D8-620DBFF71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=185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CE920778-1AB6-7C49-983F-02B570396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9D25490D-11B0-5444-B9AF-1DFEF7D19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2DE2B9F7-82AC-7048-AA81-806FBB571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3EE846E2-A1A8-0E4F-AF3E-2319DA70F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CBDC7C08-DC08-F24D-A8C1-31FDE0A28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A2CE786D-A2EC-9341-BF08-0B48A99F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92A5C0DD-CEC1-454E-951F-5837E4237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053E263A-865E-B641-91C3-CA725441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" y="1219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ABCEA804-AFD5-4748-8789-F85A18D35A01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5326061"/>
            <a:ext cx="5151438" cy="665163"/>
            <a:chOff x="3006" y="1208"/>
            <a:chExt cx="3245" cy="419"/>
          </a:xfrm>
        </p:grpSpPr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8DFDC5A7-588E-CF4B-84B2-8C678591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A6CAE1B5-22AB-C447-99C0-B4718BAF6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6A496BFD-89E1-0543-B816-1DA95C323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=370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5B086207-C798-2F4F-9C77-8AFC99718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018A0BAB-027F-CD44-94F4-95E41F0B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=1040</a:t>
              </a: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DD2D480C-4823-744B-A4DE-8098F4F9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3F570689-79CA-F44F-AF56-CDAE36F96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AC5ECB4D-1014-F140-9BCB-0F611CCAA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5E975EF1-EC64-4D4E-83B3-5326D7FE5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8B4BE826-DC8B-E848-864F-24FF9C56A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567EC67F-CCF3-A549-8329-C8A89BE9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" y="123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D30B149-B6EE-2D41-A243-1312F5A8B762}"/>
              </a:ext>
            </a:extLst>
          </p:cNvPr>
          <p:cNvSpPr txBox="1"/>
          <p:nvPr/>
        </p:nvSpPr>
        <p:spPr>
          <a:xfrm>
            <a:off x="10923208" y="4017169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1480/8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268B42-C363-D04F-9130-2F0CE9692833}"/>
              </a:ext>
            </a:extLst>
          </p:cNvPr>
          <p:cNvSpPr txBox="1"/>
          <p:nvPr/>
        </p:nvSpPr>
        <p:spPr>
          <a:xfrm>
            <a:off x="10893424" y="499324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2960/8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ECE5F2-2010-D94C-855E-D18745E52717}"/>
              </a:ext>
            </a:extLst>
          </p:cNvPr>
          <p:cNvCxnSpPr>
            <a:stCxn id="57" idx="1"/>
          </p:cNvCxnSpPr>
          <p:nvPr/>
        </p:nvCxnSpPr>
        <p:spPr>
          <a:xfrm flipH="1">
            <a:off x="9982200" y="517790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3CAC95-45D4-A649-8D29-007E6C646E23}"/>
              </a:ext>
            </a:extLst>
          </p:cNvPr>
          <p:cNvCxnSpPr/>
          <p:nvPr/>
        </p:nvCxnSpPr>
        <p:spPr>
          <a:xfrm flipH="1">
            <a:off x="10058401" y="423667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E1D4-3DEA-A046-A0F6-C6191A3A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fragmentation and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85EA-7B96-AB41-BC8A-718E956F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9300" cy="4918075"/>
          </a:xfrm>
        </p:spPr>
        <p:txBody>
          <a:bodyPr>
            <a:normAutofit/>
          </a:bodyPr>
          <a:lstStyle/>
          <a:p>
            <a:r>
              <a:rPr lang="en-US" dirty="0"/>
              <a:t>At the destination endpoints, the fragments are reassembled using the IP </a:t>
            </a:r>
            <a:r>
              <a:rPr lang="en-US" dirty="0">
                <a:solidFill>
                  <a:srgbClr val="C00000"/>
                </a:solidFill>
              </a:rPr>
              <a:t>identifier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Fragments of the same original datagram share the same IP ID</a:t>
            </a:r>
          </a:p>
          <a:p>
            <a:r>
              <a:rPr lang="en-US" dirty="0"/>
              <a:t>The fragmentation flag is set to 0 for the terminal fragment, and 1, if other fragments follow</a:t>
            </a:r>
          </a:p>
          <a:p>
            <a:r>
              <a:rPr lang="en-US" dirty="0"/>
              <a:t>The offset field allows the IP stack to reassemble the fragments in order into a single IP datagram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468AF3E-365C-9D44-95C9-0A3BDDE182B2}"/>
              </a:ext>
            </a:extLst>
          </p:cNvPr>
          <p:cNvGrpSpPr>
            <a:grpSpLocks/>
          </p:cNvGrpSpPr>
          <p:nvPr/>
        </p:nvGrpSpPr>
        <p:grpSpPr bwMode="auto">
          <a:xfrm>
            <a:off x="6644481" y="1857773"/>
            <a:ext cx="5303838" cy="787400"/>
            <a:chOff x="3006" y="1208"/>
            <a:chExt cx="3236" cy="49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6AB2783-AD3A-DF44-AC9C-8A69F395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D01E0DC2-8D29-CD43-885C-CBCE163FC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AACA549-AB11-B141-9719-233E3B634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=0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F56A2DF-7027-E648-815E-A8ACD3DA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2C0F513-75B5-A04D-930F-ED6E325D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4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=4000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51CED8B0-CB01-0D42-97EE-544107716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C593197E-B77B-6D48-A3BD-860C8E6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5A456E3-0A6B-6647-9385-0CCC9111F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FA7698D4-AADD-B743-9476-01290CFC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9B212B86-1583-874D-AE68-0348B1D9E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6FAC9A2C-44A2-3441-8EB7-04A64863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4" y="1326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1266B06-92D1-CC4D-B8D0-C0D3C7CD16A2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3350419"/>
            <a:ext cx="4879975" cy="687388"/>
            <a:chOff x="3006" y="1194"/>
            <a:chExt cx="3074" cy="433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C8E08A5B-E37E-E94E-8A82-022A3D13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33382E1F-011E-EA4C-9D5B-1B49F739E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2591C775-3C74-6041-A717-E04746BB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CFB8A503-6981-ED49-BBBB-FFA6F92C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43E23BC1-A183-E146-B3E9-E24526074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EFE4A13-545A-3B40-96B5-5A443941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A7213755-A8E8-1742-BCC9-F8E6297D3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4AD621AB-8817-E34C-A5DF-E2FE7E4D3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27986B6-CAC9-1445-9A0D-38A3774F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DE243B70-3B8B-6F4F-A2AA-1FF93F4F3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D0F846B-16EB-F445-A7A9-BA3327A7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" y="119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6DB2BDE8-C373-8945-BD9F-A589009F8432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4412853"/>
            <a:ext cx="5153025" cy="665163"/>
            <a:chOff x="3006" y="1208"/>
            <a:chExt cx="3246" cy="419"/>
          </a:xfrm>
        </p:grpSpPr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8CB36024-F9D7-914F-A601-152FC78AC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E31AA696-488F-5A46-89C6-CA48FD44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8351291C-CC06-1641-A6D8-620DBFF71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=185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CE920778-1AB6-7C49-983F-02B570396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9D25490D-11B0-5444-B9AF-1DFEF7D19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2DE2B9F7-82AC-7048-AA81-806FBB571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3EE846E2-A1A8-0E4F-AF3E-2319DA70F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CBDC7C08-DC08-F24D-A8C1-31FDE0A28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A2CE786D-A2EC-9341-BF08-0B48A99F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92A5C0DD-CEC1-454E-951F-5837E4237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053E263A-865E-B641-91C3-CA725441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" y="1219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ABCEA804-AFD5-4748-8789-F85A18D35A01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5326061"/>
            <a:ext cx="5151438" cy="665163"/>
            <a:chOff x="3006" y="1208"/>
            <a:chExt cx="3245" cy="419"/>
          </a:xfrm>
        </p:grpSpPr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8DFDC5A7-588E-CF4B-84B2-8C678591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A6CAE1B5-22AB-C447-99C0-B4718BAF6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6A496BFD-89E1-0543-B816-1DA95C323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=370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5B086207-C798-2F4F-9C77-8AFC99718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018A0BAB-027F-CD44-94F4-95E41F0B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=1040</a:t>
              </a: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DD2D480C-4823-744B-A4DE-8098F4F9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3F570689-79CA-F44F-AF56-CDAE36F96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AC5ECB4D-1014-F140-9BCB-0F611CCAA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5E975EF1-EC64-4D4E-83B3-5326D7FE5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8B4BE826-DC8B-E848-864F-24FF9C56A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567EC67F-CCF3-A549-8329-C8A89BE9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" y="123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D30B149-B6EE-2D41-A243-1312F5A8B762}"/>
              </a:ext>
            </a:extLst>
          </p:cNvPr>
          <p:cNvSpPr txBox="1"/>
          <p:nvPr/>
        </p:nvSpPr>
        <p:spPr>
          <a:xfrm>
            <a:off x="10923208" y="4017169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1480/8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268B42-C363-D04F-9130-2F0CE9692833}"/>
              </a:ext>
            </a:extLst>
          </p:cNvPr>
          <p:cNvSpPr txBox="1"/>
          <p:nvPr/>
        </p:nvSpPr>
        <p:spPr>
          <a:xfrm>
            <a:off x="10893424" y="499324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2960/8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ECE5F2-2010-D94C-855E-D18745E52717}"/>
              </a:ext>
            </a:extLst>
          </p:cNvPr>
          <p:cNvCxnSpPr>
            <a:stCxn id="57" idx="1"/>
          </p:cNvCxnSpPr>
          <p:nvPr/>
        </p:nvCxnSpPr>
        <p:spPr>
          <a:xfrm flipH="1">
            <a:off x="9982200" y="517790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3CAC95-45D4-A649-8D29-007E6C646E23}"/>
              </a:ext>
            </a:extLst>
          </p:cNvPr>
          <p:cNvCxnSpPr/>
          <p:nvPr/>
        </p:nvCxnSpPr>
        <p:spPr>
          <a:xfrm flipH="1">
            <a:off x="10058401" y="423667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C872A6-4477-9B47-9DC3-F022428A928F}"/>
              </a:ext>
            </a:extLst>
          </p:cNvPr>
          <p:cNvSpPr/>
          <p:nvPr/>
        </p:nvSpPr>
        <p:spPr>
          <a:xfrm>
            <a:off x="8302263" y="3126263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AF429EB-23B9-B44D-B270-33185D67DFC2}"/>
              </a:ext>
            </a:extLst>
          </p:cNvPr>
          <p:cNvSpPr/>
          <p:nvPr/>
        </p:nvSpPr>
        <p:spPr>
          <a:xfrm>
            <a:off x="8304963" y="418176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162BA3-903A-5D4F-B9B6-EAAC49743CB2}"/>
              </a:ext>
            </a:extLst>
          </p:cNvPr>
          <p:cNvSpPr/>
          <p:nvPr/>
        </p:nvSpPr>
        <p:spPr>
          <a:xfrm>
            <a:off x="8328494" y="518638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6148B0-F04C-2547-B9BB-0AE581A74B18}"/>
              </a:ext>
            </a:extLst>
          </p:cNvPr>
          <p:cNvSpPr/>
          <p:nvPr/>
        </p:nvSpPr>
        <p:spPr>
          <a:xfrm>
            <a:off x="7562886" y="3126263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F6D3C9E-F1BA-5D49-9868-BE4B1FF970B4}"/>
              </a:ext>
            </a:extLst>
          </p:cNvPr>
          <p:cNvSpPr/>
          <p:nvPr/>
        </p:nvSpPr>
        <p:spPr>
          <a:xfrm>
            <a:off x="7565586" y="418176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540726B-CDDB-E641-882B-EC7FCE461DF3}"/>
              </a:ext>
            </a:extLst>
          </p:cNvPr>
          <p:cNvSpPr/>
          <p:nvPr/>
        </p:nvSpPr>
        <p:spPr>
          <a:xfrm>
            <a:off x="7589117" y="518638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69B-18E1-8346-B4AC-2A34BE20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this lecture and the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A739-7BCE-624D-A520-C18194BE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25600"/>
            <a:ext cx="10998200" cy="5067300"/>
          </a:xfrm>
        </p:spPr>
        <p:txBody>
          <a:bodyPr>
            <a:normAutofit/>
          </a:bodyPr>
          <a:lstStyle/>
          <a:p>
            <a:r>
              <a:rPr lang="en-US" dirty="0"/>
              <a:t>We’ll talk about some </a:t>
            </a:r>
            <a:r>
              <a:rPr lang="en-US" dirty="0">
                <a:solidFill>
                  <a:srgbClr val="C00000"/>
                </a:solidFill>
              </a:rPr>
              <a:t>support protocols </a:t>
            </a:r>
            <a:r>
              <a:rPr lang="en-US" dirty="0"/>
              <a:t>and mechanisms for the network layer</a:t>
            </a:r>
          </a:p>
          <a:p>
            <a:pPr lvl="1"/>
            <a:r>
              <a:rPr lang="en-US" dirty="0"/>
              <a:t>Protocols: DHCP, ICMP, ARP</a:t>
            </a:r>
          </a:p>
          <a:p>
            <a:pPr lvl="1"/>
            <a:r>
              <a:rPr lang="en-US" dirty="0"/>
              <a:t>Mechanisms: NAT</a:t>
            </a:r>
          </a:p>
          <a:p>
            <a:pPr lvl="1"/>
            <a:r>
              <a:rPr lang="en-US" dirty="0"/>
              <a:t>We’ll also talk about IP version 6 (IPv6)</a:t>
            </a:r>
          </a:p>
          <a:p>
            <a:endParaRPr lang="en-US" dirty="0"/>
          </a:p>
          <a:p>
            <a:r>
              <a:rPr lang="en-US" dirty="0"/>
              <a:t>Some of these protocols use an IP header underneath their own header (ICMP) or replace the IP header with their own (ARP)</a:t>
            </a:r>
          </a:p>
          <a:p>
            <a:pPr lvl="1"/>
            <a:r>
              <a:rPr lang="en-US" dirty="0"/>
              <a:t>But these shouldn’t be construed as transport/network protocols</a:t>
            </a:r>
          </a:p>
          <a:p>
            <a:pPr lvl="1"/>
            <a:r>
              <a:rPr lang="en-US" dirty="0"/>
              <a:t>They are fundamental to supporting IP/network layer functionality</a:t>
            </a:r>
          </a:p>
          <a:p>
            <a:pPr lvl="1"/>
            <a:r>
              <a:rPr lang="en-US" dirty="0"/>
              <a:t>More appropriately discussed as support protocols for the network layer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12669</TotalTime>
  <Words>1948</Words>
  <Application>Microsoft Macintosh PowerPoint</Application>
  <PresentationFormat>Widescreen</PresentationFormat>
  <Paragraphs>403</Paragraphs>
  <Slides>31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Comic Sans MS</vt:lpstr>
      <vt:lpstr>Courier</vt:lpstr>
      <vt:lpstr>Helvetica</vt:lpstr>
      <vt:lpstr>Times New Roman</vt:lpstr>
      <vt:lpstr>Wingdings</vt:lpstr>
      <vt:lpstr>Office Theme</vt:lpstr>
      <vt:lpstr>ClipArt</vt:lpstr>
      <vt:lpstr>CS 352 Internet Protocol (IP)</vt:lpstr>
      <vt:lpstr>Network</vt:lpstr>
      <vt:lpstr>IPv4 Datagram Format</vt:lpstr>
      <vt:lpstr>PowerPoint Presentation</vt:lpstr>
      <vt:lpstr>IP fragmentation and reassembly</vt:lpstr>
      <vt:lpstr>IP fragmentation and reassembly</vt:lpstr>
      <vt:lpstr>IP fragmentation and reassembly</vt:lpstr>
      <vt:lpstr>The rest of this lecture and the next</vt:lpstr>
      <vt:lpstr>PowerPoint Presentation</vt:lpstr>
      <vt:lpstr>CS 352 Dynamic Host Configuration</vt:lpstr>
      <vt:lpstr>How does an endpoint get its IP addr?</vt:lpstr>
      <vt:lpstr>Many similar bootstrapping problems</vt:lpstr>
      <vt:lpstr>How DHCP works</vt:lpstr>
      <vt:lpstr>How DHCP works</vt:lpstr>
      <vt:lpstr>DHCP client-server scenario</vt:lpstr>
      <vt:lpstr>Multiple DHCP servers can coexist</vt:lpstr>
      <vt:lpstr>DHCP returns more than an IP address</vt:lpstr>
      <vt:lpstr>Your home router runs DHCP</vt:lpstr>
      <vt:lpstr>Summary of DHCP</vt:lpstr>
      <vt:lpstr>PowerPoint Presentation</vt:lpstr>
      <vt:lpstr>CS 352 Internet Control Message Protocol</vt:lpstr>
      <vt:lpstr>Internet Control Message Protocol</vt:lpstr>
      <vt:lpstr>ICMP message</vt:lpstr>
      <vt:lpstr>Specific uses of ICMP</vt:lpstr>
      <vt:lpstr>Ping</vt:lpstr>
      <vt:lpstr>Ping</vt:lpstr>
      <vt:lpstr>Traceroute</vt:lpstr>
      <vt:lpstr>Traceroute</vt:lpstr>
      <vt:lpstr>Traceroute</vt:lpstr>
      <vt:lpstr>Summary of ICMP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6325</cp:revision>
  <dcterms:created xsi:type="dcterms:W3CDTF">2019-01-23T03:40:12Z</dcterms:created>
  <dcterms:modified xsi:type="dcterms:W3CDTF">2021-03-15T11:07:56Z</dcterms:modified>
</cp:coreProperties>
</file>