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87" r:id="rId2"/>
    <p:sldId id="516" r:id="rId3"/>
    <p:sldId id="790" r:id="rId4"/>
    <p:sldId id="791" r:id="rId5"/>
    <p:sldId id="889" r:id="rId6"/>
    <p:sldId id="890" r:id="rId7"/>
    <p:sldId id="876" r:id="rId8"/>
    <p:sldId id="878" r:id="rId9"/>
    <p:sldId id="875" r:id="rId10"/>
    <p:sldId id="873" r:id="rId11"/>
    <p:sldId id="532" r:id="rId12"/>
    <p:sldId id="530" r:id="rId13"/>
    <p:sldId id="903" r:id="rId14"/>
    <p:sldId id="896" r:id="rId15"/>
    <p:sldId id="897" r:id="rId16"/>
    <p:sldId id="898" r:id="rId17"/>
    <p:sldId id="899" r:id="rId18"/>
    <p:sldId id="533" r:id="rId19"/>
    <p:sldId id="9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51"/>
    <p:restoredTop sz="94664"/>
  </p:normalViewPr>
  <p:slideViewPr>
    <p:cSldViewPr snapToGrid="0" snapToObjects="1">
      <p:cViewPr varScale="1">
        <p:scale>
          <a:sx n="121" d="100"/>
          <a:sy n="121" d="100"/>
        </p:scale>
        <p:origin x="16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ashif.org/dash.js/latest/samples/dash-if-reference-player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gowGnH5kUE" TargetMode="External"/><Relationship Id="rId2" Type="http://schemas.openxmlformats.org/officeDocument/2006/relationships/hyperlink" Target="https://www.w3.org/2010/11/web-and-tv/papers/webtv2_submission_64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Video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5501-88B1-F840-BEA8-601A035C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Adaptive Streaming over HTTP (DASH)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6D04-7714-8D49-9DA1-E5E48EA90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5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5892ECE-FF9B-4D1A-85C4-8AEECA970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Streaming multimedia with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E9A4-7136-4A10-BA30-F276693E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Early video: basic UDP</a:t>
            </a:r>
          </a:p>
          <a:p>
            <a:pPr lvl="1">
              <a:defRPr/>
            </a:pPr>
            <a:r>
              <a:rPr lang="en-US" dirty="0"/>
              <a:t>Problems: reliability, blocking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Today: repurpose </a:t>
            </a:r>
            <a:r>
              <a:rPr lang="en-US" dirty="0">
                <a:solidFill>
                  <a:srgbClr val="C00000"/>
                </a:solidFill>
              </a:rPr>
              <a:t>web </a:t>
            </a:r>
            <a:r>
              <a:rPr lang="en-US" dirty="0"/>
              <a:t>infrastructure and protocols for video</a:t>
            </a:r>
          </a:p>
          <a:p>
            <a:pPr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DASH: Dynamic Adaptive Streaming over HTTP</a:t>
            </a:r>
          </a:p>
          <a:p>
            <a:pPr lvl="1">
              <a:defRPr/>
            </a:pPr>
            <a:r>
              <a:rPr lang="en-US" dirty="0"/>
              <a:t>Used by Netflix, YouTube, and other video streaming services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>
            <a:extLst>
              <a:ext uri="{FF2B5EF4-FFF2-40B4-BE49-F238E27FC236}">
                <a16:creationId xmlns:a16="http://schemas.microsoft.com/office/drawing/2014/main" id="{04AC05F4-DCED-4377-BDA2-CEEFBB933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DASH: Key ideas</a:t>
            </a:r>
          </a:p>
        </p:txBody>
      </p:sp>
      <p:sp>
        <p:nvSpPr>
          <p:cNvPr id="49155" name="Content Placeholder 5">
            <a:extLst>
              <a:ext uri="{FF2B5EF4-FFF2-40B4-BE49-F238E27FC236}">
                <a16:creationId xmlns:a16="http://schemas.microsoft.com/office/drawing/2014/main" id="{7DA49830-5351-425F-AA66-A468417F6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4266971" cy="4956075"/>
          </a:xfrm>
        </p:spPr>
        <p:txBody>
          <a:bodyPr>
            <a:normAutofit/>
          </a:bodyPr>
          <a:lstStyle/>
          <a:p>
            <a:r>
              <a:rPr lang="en-US" altLang="en-US" dirty="0"/>
              <a:t>Content (video, audio, transcript, etc.) divided into </a:t>
            </a:r>
            <a:r>
              <a:rPr lang="en-US" altLang="en-US" dirty="0">
                <a:solidFill>
                  <a:srgbClr val="C00000"/>
                </a:solidFill>
              </a:rPr>
              <a:t>segments (time)</a:t>
            </a:r>
          </a:p>
          <a:p>
            <a:r>
              <a:rPr lang="en-US" altLang="en-US" dirty="0"/>
              <a:t>Algorithms to determine and request </a:t>
            </a:r>
            <a:r>
              <a:rPr lang="en-US" altLang="en-US" dirty="0">
                <a:solidFill>
                  <a:srgbClr val="C00000"/>
                </a:solidFill>
              </a:rPr>
              <a:t>varying </a:t>
            </a:r>
            <a:r>
              <a:rPr lang="en-US" altLang="en-US" dirty="0"/>
              <a:t>attributes (e.g., bitrate, language) for each segment</a:t>
            </a:r>
          </a:p>
          <a:p>
            <a:r>
              <a:rPr lang="en-US" altLang="en-US" dirty="0"/>
              <a:t>Goal: ensure good quality of service, match user </a:t>
            </a:r>
            <a:r>
              <a:rPr lang="en-US" altLang="en-US" dirty="0" err="1"/>
              <a:t>prefs</a:t>
            </a:r>
            <a:r>
              <a:rPr lang="en-US" altLang="en-US" dirty="0"/>
              <a:t>, etc.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6F021-5084-0C42-A825-0FB0D4B4C619}"/>
              </a:ext>
            </a:extLst>
          </p:cNvPr>
          <p:cNvGrpSpPr/>
          <p:nvPr/>
        </p:nvGrpSpPr>
        <p:grpSpPr>
          <a:xfrm>
            <a:off x="7292898" y="1136870"/>
            <a:ext cx="3111189" cy="2279148"/>
            <a:chOff x="7349115" y="1496214"/>
            <a:chExt cx="2296689" cy="22791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0ADCD7-A31F-BA4D-B678-BC1CAF086944}"/>
                </a:ext>
              </a:extLst>
            </p:cNvPr>
            <p:cNvSpPr/>
            <p:nvPr/>
          </p:nvSpPr>
          <p:spPr>
            <a:xfrm>
              <a:off x="7349115" y="1496214"/>
              <a:ext cx="2296689" cy="227914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3BA523-6AAA-2941-99C5-31A4873B6B74}"/>
                </a:ext>
              </a:extLst>
            </p:cNvPr>
            <p:cNvSpPr txBox="1"/>
            <p:nvPr/>
          </p:nvSpPr>
          <p:spPr>
            <a:xfrm>
              <a:off x="7610937" y="1561115"/>
              <a:ext cx="1773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Web Browser</a:t>
              </a:r>
            </a:p>
            <a:p>
              <a:pPr algn="ctr"/>
              <a:r>
                <a:rPr lang="en-US" sz="2400" dirty="0">
                  <a:latin typeface="Helvetica" pitchFamily="2" charset="0"/>
                </a:rPr>
                <a:t>Or Video Client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4042CD-65A2-E143-8B4A-453C25579E72}"/>
              </a:ext>
            </a:extLst>
          </p:cNvPr>
          <p:cNvGrpSpPr/>
          <p:nvPr/>
        </p:nvGrpSpPr>
        <p:grpSpPr>
          <a:xfrm>
            <a:off x="9057454" y="2111326"/>
            <a:ext cx="1069712" cy="989324"/>
            <a:chOff x="7933163" y="1496213"/>
            <a:chExt cx="1029625" cy="144143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F1C0F8-48D0-F841-8211-09D1D198E5BD}"/>
                </a:ext>
              </a:extLst>
            </p:cNvPr>
            <p:cNvSpPr/>
            <p:nvPr/>
          </p:nvSpPr>
          <p:spPr>
            <a:xfrm>
              <a:off x="7933163" y="1496213"/>
              <a:ext cx="1029625" cy="1441431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3CDF0-A380-804E-873F-CFC08F3FBD24}"/>
                </a:ext>
              </a:extLst>
            </p:cNvPr>
            <p:cNvSpPr txBox="1"/>
            <p:nvPr/>
          </p:nvSpPr>
          <p:spPr>
            <a:xfrm>
              <a:off x="7933163" y="1746080"/>
              <a:ext cx="1029625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Media 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player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940B63-6E84-2340-AABE-1F59837A3956}"/>
              </a:ext>
            </a:extLst>
          </p:cNvPr>
          <p:cNvGrpSpPr/>
          <p:nvPr/>
        </p:nvGrpSpPr>
        <p:grpSpPr>
          <a:xfrm>
            <a:off x="7597993" y="2111325"/>
            <a:ext cx="1069712" cy="989324"/>
            <a:chOff x="7933163" y="1496213"/>
            <a:chExt cx="1029625" cy="14414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C298C6-245B-A043-8A42-F56123DF216C}"/>
                </a:ext>
              </a:extLst>
            </p:cNvPr>
            <p:cNvSpPr/>
            <p:nvPr/>
          </p:nvSpPr>
          <p:spPr>
            <a:xfrm>
              <a:off x="7933163" y="1496213"/>
              <a:ext cx="1029625" cy="1441431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79C121-E648-414C-AE8B-293B58FE66CE}"/>
                </a:ext>
              </a:extLst>
            </p:cNvPr>
            <p:cNvSpPr txBox="1"/>
            <p:nvPr/>
          </p:nvSpPr>
          <p:spPr>
            <a:xfrm>
              <a:off x="7933163" y="1746080"/>
              <a:ext cx="1029625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HTTP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client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263FA2-C5A8-6548-8930-CBD82C28B4B7}"/>
              </a:ext>
            </a:extLst>
          </p:cNvPr>
          <p:cNvGrpSpPr/>
          <p:nvPr/>
        </p:nvGrpSpPr>
        <p:grpSpPr>
          <a:xfrm>
            <a:off x="5754028" y="4747121"/>
            <a:ext cx="5988205" cy="1745754"/>
            <a:chOff x="6213117" y="2029608"/>
            <a:chExt cx="4420511" cy="17457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A3E075-F6AA-AC41-83AE-AB1023174C5F}"/>
                </a:ext>
              </a:extLst>
            </p:cNvPr>
            <p:cNvSpPr/>
            <p:nvPr/>
          </p:nvSpPr>
          <p:spPr>
            <a:xfrm>
              <a:off x="6213117" y="2029608"/>
              <a:ext cx="4420511" cy="174575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E39617-EFA1-5B4D-ADA9-6B30178E46CE}"/>
                </a:ext>
              </a:extLst>
            </p:cNvPr>
            <p:cNvSpPr txBox="1"/>
            <p:nvPr/>
          </p:nvSpPr>
          <p:spPr>
            <a:xfrm>
              <a:off x="7526912" y="2101517"/>
              <a:ext cx="1773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Server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427420-4FFF-2F48-A20E-7536DEF776AC}"/>
              </a:ext>
            </a:extLst>
          </p:cNvPr>
          <p:cNvGrpSpPr/>
          <p:nvPr/>
        </p:nvGrpSpPr>
        <p:grpSpPr>
          <a:xfrm>
            <a:off x="8680766" y="3701928"/>
            <a:ext cx="3111188" cy="791688"/>
            <a:chOff x="6857656" y="1496213"/>
            <a:chExt cx="2994598" cy="11534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E5C9A3-F09E-684A-B271-DE45B3A7BA93}"/>
                </a:ext>
              </a:extLst>
            </p:cNvPr>
            <p:cNvSpPr/>
            <p:nvPr/>
          </p:nvSpPr>
          <p:spPr>
            <a:xfrm>
              <a:off x="6988694" y="1496213"/>
              <a:ext cx="2863558" cy="115347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8B89D0-3549-9C4D-9242-D54ABA3AA775}"/>
                </a:ext>
              </a:extLst>
            </p:cNvPr>
            <p:cNvSpPr txBox="1"/>
            <p:nvPr/>
          </p:nvSpPr>
          <p:spPr>
            <a:xfrm>
              <a:off x="6857656" y="1559519"/>
              <a:ext cx="2994598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Media Presentation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Description 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manifest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CDF930-EB7F-1A4C-A53B-DCFC78072777}"/>
              </a:ext>
            </a:extLst>
          </p:cNvPr>
          <p:cNvSpPr/>
          <p:nvPr/>
        </p:nvSpPr>
        <p:spPr>
          <a:xfrm>
            <a:off x="5960057" y="5266028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8B0A1F-C2FC-AC4A-9FA2-E9D7953C5302}"/>
              </a:ext>
            </a:extLst>
          </p:cNvPr>
          <p:cNvSpPr/>
          <p:nvPr/>
        </p:nvSpPr>
        <p:spPr>
          <a:xfrm>
            <a:off x="6311885" y="5266027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AEB6E2-6E20-A748-A092-1EC93C03D874}"/>
              </a:ext>
            </a:extLst>
          </p:cNvPr>
          <p:cNvSpPr/>
          <p:nvPr/>
        </p:nvSpPr>
        <p:spPr>
          <a:xfrm>
            <a:off x="6664133" y="5266027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1DF515-70F8-544E-BF0B-F65D5EFCD741}"/>
              </a:ext>
            </a:extLst>
          </p:cNvPr>
          <p:cNvSpPr/>
          <p:nvPr/>
        </p:nvSpPr>
        <p:spPr>
          <a:xfrm>
            <a:off x="7007854" y="5260272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AF2FBE-AD73-C44F-8B01-1BAC20720E28}"/>
              </a:ext>
            </a:extLst>
          </p:cNvPr>
          <p:cNvSpPr/>
          <p:nvPr/>
        </p:nvSpPr>
        <p:spPr>
          <a:xfrm>
            <a:off x="7359682" y="5260271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85458-A852-3149-AFB6-B47B6A5EA865}"/>
              </a:ext>
            </a:extLst>
          </p:cNvPr>
          <p:cNvSpPr txBox="1"/>
          <p:nvPr/>
        </p:nvSpPr>
        <p:spPr>
          <a:xfrm>
            <a:off x="6223592" y="4819030"/>
            <a:ext cx="12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Video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562917-E153-EE41-B432-74298C9A8966}"/>
              </a:ext>
            </a:extLst>
          </p:cNvPr>
          <p:cNvSpPr/>
          <p:nvPr/>
        </p:nvSpPr>
        <p:spPr>
          <a:xfrm>
            <a:off x="5964871" y="5870817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BA1CF5-829A-5845-A9D1-2E8B76104383}"/>
              </a:ext>
            </a:extLst>
          </p:cNvPr>
          <p:cNvSpPr/>
          <p:nvPr/>
        </p:nvSpPr>
        <p:spPr>
          <a:xfrm>
            <a:off x="6316699" y="5870816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94731-7EC0-9E4C-A612-AA5474F3E272}"/>
              </a:ext>
            </a:extLst>
          </p:cNvPr>
          <p:cNvSpPr/>
          <p:nvPr/>
        </p:nvSpPr>
        <p:spPr>
          <a:xfrm>
            <a:off x="6668947" y="5870816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6C44D4-D6A7-B246-B617-264BC6FEAFA0}"/>
              </a:ext>
            </a:extLst>
          </p:cNvPr>
          <p:cNvSpPr/>
          <p:nvPr/>
        </p:nvSpPr>
        <p:spPr>
          <a:xfrm>
            <a:off x="7012668" y="5865061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DB0B96-E854-A44C-B434-DA3B159756FA}"/>
              </a:ext>
            </a:extLst>
          </p:cNvPr>
          <p:cNvSpPr/>
          <p:nvPr/>
        </p:nvSpPr>
        <p:spPr>
          <a:xfrm>
            <a:off x="7364496" y="5865060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E23FD8-405D-F840-BA80-06BD25D0A319}"/>
              </a:ext>
            </a:extLst>
          </p:cNvPr>
          <p:cNvSpPr/>
          <p:nvPr/>
        </p:nvSpPr>
        <p:spPr>
          <a:xfrm>
            <a:off x="9935586" y="5285758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49BCBA-204E-3544-B549-F6C87632A43A}"/>
              </a:ext>
            </a:extLst>
          </p:cNvPr>
          <p:cNvSpPr/>
          <p:nvPr/>
        </p:nvSpPr>
        <p:spPr>
          <a:xfrm>
            <a:off x="10287414" y="5285757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5137B5-28D6-3241-AAC1-7B6BB399E7F6}"/>
              </a:ext>
            </a:extLst>
          </p:cNvPr>
          <p:cNvSpPr/>
          <p:nvPr/>
        </p:nvSpPr>
        <p:spPr>
          <a:xfrm>
            <a:off x="10639662" y="5285757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3BEA3A-DC99-434F-BEF0-4964AA32D8CD}"/>
              </a:ext>
            </a:extLst>
          </p:cNvPr>
          <p:cNvSpPr/>
          <p:nvPr/>
        </p:nvSpPr>
        <p:spPr>
          <a:xfrm>
            <a:off x="10983383" y="5280002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A99CC-918B-1D42-A675-073B53098D7B}"/>
              </a:ext>
            </a:extLst>
          </p:cNvPr>
          <p:cNvSpPr/>
          <p:nvPr/>
        </p:nvSpPr>
        <p:spPr>
          <a:xfrm>
            <a:off x="11335211" y="5280001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489E10-1C9E-0746-A295-C163D158197B}"/>
              </a:ext>
            </a:extLst>
          </p:cNvPr>
          <p:cNvSpPr txBox="1"/>
          <p:nvPr/>
        </p:nvSpPr>
        <p:spPr>
          <a:xfrm>
            <a:off x="10199121" y="4838760"/>
            <a:ext cx="12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Audio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F95D90-02FF-944C-92F4-4590C2374E2C}"/>
              </a:ext>
            </a:extLst>
          </p:cNvPr>
          <p:cNvSpPr/>
          <p:nvPr/>
        </p:nvSpPr>
        <p:spPr>
          <a:xfrm>
            <a:off x="9940400" y="5890547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AF0C2-8FAF-F64D-8E8D-29A9C21A14E0}"/>
              </a:ext>
            </a:extLst>
          </p:cNvPr>
          <p:cNvSpPr/>
          <p:nvPr/>
        </p:nvSpPr>
        <p:spPr>
          <a:xfrm>
            <a:off x="10292228" y="5890546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583572-7D4E-BD41-B491-50187C91FFC3}"/>
              </a:ext>
            </a:extLst>
          </p:cNvPr>
          <p:cNvSpPr/>
          <p:nvPr/>
        </p:nvSpPr>
        <p:spPr>
          <a:xfrm>
            <a:off x="10644476" y="5890546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E4B5C3-80D0-B545-9F11-579C3A5A98C5}"/>
              </a:ext>
            </a:extLst>
          </p:cNvPr>
          <p:cNvSpPr/>
          <p:nvPr/>
        </p:nvSpPr>
        <p:spPr>
          <a:xfrm>
            <a:off x="10988197" y="5884791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1C2C15-F60B-2D4B-895F-0E1067DE6223}"/>
              </a:ext>
            </a:extLst>
          </p:cNvPr>
          <p:cNvSpPr/>
          <p:nvPr/>
        </p:nvSpPr>
        <p:spPr>
          <a:xfrm>
            <a:off x="11340025" y="5884790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BC22A4-6729-9548-B5B6-DCBBE37C3CAE}"/>
              </a:ext>
            </a:extLst>
          </p:cNvPr>
          <p:cNvSpPr/>
          <p:nvPr/>
        </p:nvSpPr>
        <p:spPr>
          <a:xfrm>
            <a:off x="8020930" y="5857682"/>
            <a:ext cx="238311" cy="460859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A7C21-9DD1-F145-8C73-2238A11975EC}"/>
              </a:ext>
            </a:extLst>
          </p:cNvPr>
          <p:cNvSpPr/>
          <p:nvPr/>
        </p:nvSpPr>
        <p:spPr>
          <a:xfrm>
            <a:off x="8372758" y="5857681"/>
            <a:ext cx="238311" cy="460859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9BD201-0357-534F-86D9-777013F0DB96}"/>
              </a:ext>
            </a:extLst>
          </p:cNvPr>
          <p:cNvSpPr/>
          <p:nvPr/>
        </p:nvSpPr>
        <p:spPr>
          <a:xfrm>
            <a:off x="9068727" y="5851926"/>
            <a:ext cx="238311" cy="460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F18066-33CA-604F-93B1-E90C6AD58E68}"/>
              </a:ext>
            </a:extLst>
          </p:cNvPr>
          <p:cNvSpPr/>
          <p:nvPr/>
        </p:nvSpPr>
        <p:spPr>
          <a:xfrm>
            <a:off x="9420555" y="5851925"/>
            <a:ext cx="238311" cy="460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554CA8-9B82-A24E-B24C-68A9A82430A9}"/>
              </a:ext>
            </a:extLst>
          </p:cNvPr>
          <p:cNvSpPr txBox="1"/>
          <p:nvPr/>
        </p:nvSpPr>
        <p:spPr>
          <a:xfrm>
            <a:off x="8097236" y="5405895"/>
            <a:ext cx="149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Transcripts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CC8584-AE82-F943-9010-2A956C4E06F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32849" y="3100649"/>
            <a:ext cx="0" cy="16464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279A94-ACC7-8042-A09C-43DD48D4014E}"/>
              </a:ext>
            </a:extLst>
          </p:cNvPr>
          <p:cNvSpPr txBox="1"/>
          <p:nvPr/>
        </p:nvSpPr>
        <p:spPr>
          <a:xfrm>
            <a:off x="5018053" y="3621122"/>
            <a:ext cx="29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Issue requests on time.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Pick attributes for each segment of content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38EDF6-3461-4544-9EF7-5EBE258DF1A4}"/>
              </a:ext>
            </a:extLst>
          </p:cNvPr>
          <p:cNvCxnSpPr>
            <a:cxnSpLocks/>
          </p:cNvCxnSpPr>
          <p:nvPr/>
        </p:nvCxnSpPr>
        <p:spPr>
          <a:xfrm flipH="1" flipV="1">
            <a:off x="8611069" y="3429000"/>
            <a:ext cx="31109" cy="13075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indoor, toy, doll, vector graphics&#10;&#10;Description automatically generated">
            <a:extLst>
              <a:ext uri="{FF2B5EF4-FFF2-40B4-BE49-F238E27FC236}">
                <a16:creationId xmlns:a16="http://schemas.microsoft.com/office/drawing/2014/main" id="{4D9FD272-B0C3-7F46-8391-463B7F074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58" y="5796774"/>
            <a:ext cx="1561872" cy="91264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B4B569-4A70-7C49-8BB3-2FDF205C3565}"/>
              </a:ext>
            </a:extLst>
          </p:cNvPr>
          <p:cNvCxnSpPr>
            <a:cxnSpLocks/>
          </p:cNvCxnSpPr>
          <p:nvPr/>
        </p:nvCxnSpPr>
        <p:spPr>
          <a:xfrm flipV="1">
            <a:off x="5436377" y="6016029"/>
            <a:ext cx="478280" cy="621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1AF9202-66D2-C24E-B26B-167A4D041B1B}"/>
              </a:ext>
            </a:extLst>
          </p:cNvPr>
          <p:cNvCxnSpPr>
            <a:cxnSpLocks/>
          </p:cNvCxnSpPr>
          <p:nvPr/>
        </p:nvCxnSpPr>
        <p:spPr>
          <a:xfrm flipV="1">
            <a:off x="4532371" y="5530394"/>
            <a:ext cx="1333551" cy="34516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6" grpId="0" animBg="1"/>
      <p:bldP spid="57" grpId="0" animBg="1"/>
      <p:bldP spid="58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6C57C-7CEB-079C-7BB5-DAE10F2C3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D6A3F4BE-F7F7-F40B-4383-D69003E81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Streaming multimedia with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E8D1-F49F-D22C-2958-8220A301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4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Dividing up a video into multiple segments enables a few things</a:t>
            </a:r>
          </a:p>
          <a:p>
            <a:pPr>
              <a:defRPr/>
            </a:pPr>
            <a:r>
              <a:rPr lang="en-US" dirty="0"/>
              <a:t>Possible to decide the quality </a:t>
            </a:r>
            <a:r>
              <a:rPr lang="en-US" dirty="0">
                <a:solidFill>
                  <a:srgbClr val="C00000"/>
                </a:solidFill>
              </a:rPr>
              <a:t>per chunk</a:t>
            </a:r>
          </a:p>
          <a:p>
            <a:pPr lvl="1">
              <a:defRPr/>
            </a:pPr>
            <a:r>
              <a:rPr lang="en-US" dirty="0"/>
              <a:t>Enables </a:t>
            </a:r>
            <a:r>
              <a:rPr lang="en-US" dirty="0">
                <a:solidFill>
                  <a:srgbClr val="C00000"/>
                </a:solidFill>
              </a:rPr>
              <a:t>bit rate adaptation</a:t>
            </a:r>
          </a:p>
          <a:p>
            <a:pPr lvl="1">
              <a:defRPr/>
            </a:pPr>
            <a:r>
              <a:rPr lang="en-US" dirty="0"/>
              <a:t>Typically done on the client, but possible on the server (with feedback)</a:t>
            </a:r>
          </a:p>
          <a:p>
            <a:pPr lvl="1">
              <a:defRPr/>
            </a:pPr>
            <a:r>
              <a:rPr lang="en-US" dirty="0"/>
              <a:t>Change language, receive sub-titles, etc. mid-stream</a:t>
            </a:r>
          </a:p>
          <a:p>
            <a:pPr>
              <a:defRPr/>
            </a:pPr>
            <a:r>
              <a:rPr lang="en-US" dirty="0"/>
              <a:t>Retrieve segments of a single video from multiple sources</a:t>
            </a:r>
          </a:p>
          <a:p>
            <a:pPr>
              <a:defRPr/>
            </a:pPr>
            <a:r>
              <a:rPr lang="en-US" dirty="0"/>
              <a:t>DASH video server is just a standard HTTP server</a:t>
            </a:r>
          </a:p>
          <a:p>
            <a:pPr lvl="1">
              <a:defRPr/>
            </a:pPr>
            <a:r>
              <a:rPr lang="en-US" dirty="0"/>
              <a:t>Client issue HTTP GET requests (typically with the </a:t>
            </a:r>
            <a:r>
              <a:rPr lang="en-US" dirty="0">
                <a:solidFill>
                  <a:srgbClr val="C00000"/>
                </a:solidFill>
              </a:rPr>
              <a:t>Range </a:t>
            </a:r>
            <a:r>
              <a:rPr lang="en-US" dirty="0"/>
              <a:t>request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/>
              <a:t>header)</a:t>
            </a:r>
          </a:p>
          <a:p>
            <a:pPr lvl="1">
              <a:defRPr/>
            </a:pPr>
            <a:r>
              <a:rPr lang="en-US" dirty="0"/>
              <a:t>Leverage existing web infrastructure (CDN, DNS)</a:t>
            </a:r>
          </a:p>
          <a:p>
            <a:pPr>
              <a:defRPr/>
            </a:pPr>
            <a:r>
              <a:rPr lang="en-US" dirty="0"/>
              <a:t>Send different clients to different video sources (CDN)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2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A226-D825-6C48-BB6C-6FECB533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manifest contain?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6FA9A-8914-0240-86D5-5617E097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49" y="2068839"/>
            <a:ext cx="9637872" cy="452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DE18FF-ECD7-A346-B1CD-165EE0AF5B46}"/>
              </a:ext>
            </a:extLst>
          </p:cNvPr>
          <p:cNvSpPr txBox="1"/>
          <p:nvPr/>
        </p:nvSpPr>
        <p:spPr>
          <a:xfrm>
            <a:off x="104262" y="6359429"/>
            <a:ext cx="9518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Helvetica" pitchFamily="2" charset="0"/>
              </a:rPr>
              <a:t>Source: </a:t>
            </a:r>
            <a:r>
              <a:rPr lang="en-US" sz="1200" dirty="0" err="1">
                <a:latin typeface="Helvetica" pitchFamily="2" charset="0"/>
              </a:rPr>
              <a:t>Stockhammer</a:t>
            </a:r>
            <a:r>
              <a:rPr lang="en-US" sz="1200" dirty="0">
                <a:latin typeface="Helvetica" pitchFamily="2" charset="0"/>
              </a:rPr>
              <a:t>, </a:t>
            </a:r>
            <a:r>
              <a:rPr lang="en-US" sz="1200" dirty="0" err="1">
                <a:latin typeface="Helvetica" pitchFamily="2" charset="0"/>
              </a:rPr>
              <a:t>MMSys</a:t>
            </a:r>
            <a:r>
              <a:rPr lang="en-US" sz="1200" dirty="0">
                <a:latin typeface="Helvetica" pitchFamily="2" charset="0"/>
              </a:rPr>
              <a:t>.</a:t>
            </a:r>
          </a:p>
          <a:p>
            <a:r>
              <a:rPr lang="en-US" sz="1200" dirty="0">
                <a:latin typeface="Helvetica" pitchFamily="2" charset="0"/>
              </a:rPr>
              <a:t>https://www.w3.org/2010/11/web-and-tv/papers/webtv2_submission_64.pdf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81195-D530-3B41-864D-6515EC132B2C}"/>
              </a:ext>
            </a:extLst>
          </p:cNvPr>
          <p:cNvSpPr txBox="1"/>
          <p:nvPr/>
        </p:nvSpPr>
        <p:spPr>
          <a:xfrm>
            <a:off x="687593" y="1607174"/>
            <a:ext cx="1302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Periods: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Durations of 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C1B62-1748-034B-B141-C8306D061589}"/>
              </a:ext>
            </a:extLst>
          </p:cNvPr>
          <p:cNvSpPr txBox="1"/>
          <p:nvPr/>
        </p:nvSpPr>
        <p:spPr>
          <a:xfrm>
            <a:off x="2141034" y="1459428"/>
            <a:ext cx="3249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Adaptation sets: each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AS</a:t>
            </a:r>
            <a:r>
              <a:rPr lang="en-US" sz="2000" dirty="0">
                <a:latin typeface="Helvetica" pitchFamily="2" charset="0"/>
              </a:rPr>
              <a:t> includes functionally different content  (e.g., video, audio, transcript)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D2E4-1F09-BE43-B919-E613E16358B7}"/>
              </a:ext>
            </a:extLst>
          </p:cNvPr>
          <p:cNvSpPr txBox="1"/>
          <p:nvPr/>
        </p:nvSpPr>
        <p:spPr>
          <a:xfrm>
            <a:off x="5580849" y="1435647"/>
            <a:ext cx="2667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Representation sets (RS): codecs, bit rates, resolutions, 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39498-1F03-CD40-B004-125633A3D283}"/>
              </a:ext>
            </a:extLst>
          </p:cNvPr>
          <p:cNvSpPr txBox="1"/>
          <p:nvPr/>
        </p:nvSpPr>
        <p:spPr>
          <a:xfrm>
            <a:off x="10252864" y="2399447"/>
            <a:ext cx="18348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Multiple segments per representation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URL for each RS/segment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If URL per RS,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byte ranges per segment </a:t>
            </a:r>
            <a:r>
              <a:rPr lang="en-US" sz="2000" dirty="0">
                <a:latin typeface="Helvetica" pitchFamily="2" charset="0"/>
              </a:rPr>
              <a:t>(HTTP header for a range request)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FACB65-85E9-8644-B0E2-B577FA6EC295}"/>
              </a:ext>
            </a:extLst>
          </p:cNvPr>
          <p:cNvCxnSpPr/>
          <p:nvPr/>
        </p:nvCxnSpPr>
        <p:spPr>
          <a:xfrm>
            <a:off x="1360449" y="2620537"/>
            <a:ext cx="468351" cy="457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1DD31D-5C80-CC48-91A5-A3C82F252760}"/>
              </a:ext>
            </a:extLst>
          </p:cNvPr>
          <p:cNvCxnSpPr>
            <a:cxnSpLocks/>
          </p:cNvCxnSpPr>
          <p:nvPr/>
        </p:nvCxnSpPr>
        <p:spPr>
          <a:xfrm flipH="1">
            <a:off x="6096000" y="2475518"/>
            <a:ext cx="109720" cy="60221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0B2F42-0B39-7842-A2CA-2BC19A7A0209}"/>
              </a:ext>
            </a:extLst>
          </p:cNvPr>
          <p:cNvSpPr txBox="1"/>
          <p:nvPr/>
        </p:nvSpPr>
        <p:spPr>
          <a:xfrm>
            <a:off x="8025793" y="1310813"/>
            <a:ext cx="4000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Functionally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equivalent</a:t>
            </a:r>
            <a:r>
              <a:rPr lang="en-US" dirty="0">
                <a:latin typeface="Helvetica" pitchFamily="2" charset="0"/>
              </a:rPr>
              <a:t>: </a:t>
            </a:r>
            <a:r>
              <a:rPr lang="en-US" dirty="0" err="1">
                <a:latin typeface="Helvetica" pitchFamily="2" charset="0"/>
              </a:rPr>
              <a:t>RSes</a:t>
            </a:r>
            <a:r>
              <a:rPr lang="en-US" dirty="0">
                <a:latin typeface="Helvetica" pitchFamily="2" charset="0"/>
              </a:rPr>
              <a:t> of given AS</a:t>
            </a:r>
          </a:p>
          <a:p>
            <a:pPr algn="l"/>
            <a:r>
              <a:rPr lang="en-US" dirty="0">
                <a:latin typeface="Helvetica" pitchFamily="2" charset="0"/>
              </a:rPr>
              <a:t>Functionally different: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ASes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>
            <a:extLst>
              <a:ext uri="{FF2B5EF4-FFF2-40B4-BE49-F238E27FC236}">
                <a16:creationId xmlns:a16="http://schemas.microsoft.com/office/drawing/2014/main" id="{67FB22C6-9C45-462A-AD8B-209E98B96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Adaptive changes in quality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C20E1C26-A5CF-49EA-ABAE-C7AF1F92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2" y="1752600"/>
            <a:ext cx="8602663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96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5CF7-6E22-D544-8533-0894B6C4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server selection based on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4CD5-112E-A546-892C-8A0F02F9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an HTTP request for an HTTP object</a:t>
            </a:r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C5244F0D-B7ED-3E46-A4CC-E3340A992A66}"/>
              </a:ext>
            </a:extLst>
          </p:cNvPr>
          <p:cNvGrpSpPr>
            <a:grpSpLocks/>
          </p:cNvGrpSpPr>
          <p:nvPr/>
        </p:nvGrpSpPr>
        <p:grpSpPr bwMode="auto">
          <a:xfrm>
            <a:off x="4768013" y="5780059"/>
            <a:ext cx="1114114" cy="984576"/>
            <a:chOff x="4394200" y="5638800"/>
            <a:chExt cx="1294494" cy="1340771"/>
          </a:xfrm>
        </p:grpSpPr>
        <p:pic>
          <p:nvPicPr>
            <p:cNvPr id="5" name="Picture 15" descr="laptop.jpg">
              <a:extLst>
                <a:ext uri="{FF2B5EF4-FFF2-40B4-BE49-F238E27FC236}">
                  <a16:creationId xmlns:a16="http://schemas.microsoft.com/office/drawing/2014/main" id="{2B2622BE-25FA-8F4C-A2CB-130075331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200" y="5638800"/>
              <a:ext cx="865400" cy="881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E8F705-D6A7-B54F-AD09-FBC00B92C6FA}"/>
                </a:ext>
              </a:extLst>
            </p:cNvPr>
            <p:cNvSpPr txBox="1"/>
            <p:nvPr/>
          </p:nvSpPr>
          <p:spPr>
            <a:xfrm>
              <a:off x="4510043" y="6476624"/>
              <a:ext cx="1178651" cy="5029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Helvetica" pitchFamily="2" charset="0"/>
                  <a:ea typeface="ＭＳ Ｐゴシック" charset="0"/>
                  <a:cs typeface="Calibri"/>
                </a:rPr>
                <a:t>User</a:t>
              </a:r>
            </a:p>
          </p:txBody>
        </p:sp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FFBC2C44-6299-2142-B67D-8C3FB7FBC0B1}"/>
              </a:ext>
            </a:extLst>
          </p:cNvPr>
          <p:cNvGrpSpPr>
            <a:grpSpLocks/>
          </p:cNvGrpSpPr>
          <p:nvPr/>
        </p:nvGrpSpPr>
        <p:grpSpPr bwMode="auto">
          <a:xfrm>
            <a:off x="1742955" y="2760459"/>
            <a:ext cx="1729320" cy="1852864"/>
            <a:chOff x="1677322" y="1927653"/>
            <a:chExt cx="987313" cy="1722466"/>
          </a:xfrm>
        </p:grpSpPr>
        <p:pic>
          <p:nvPicPr>
            <p:cNvPr id="8" name="Picture 5" descr="server.png">
              <a:extLst>
                <a:ext uri="{FF2B5EF4-FFF2-40B4-BE49-F238E27FC236}">
                  <a16:creationId xmlns:a16="http://schemas.microsoft.com/office/drawing/2014/main" id="{85C756E9-5040-3C42-9B4B-C5C90D94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938" y="1927653"/>
              <a:ext cx="774697" cy="743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D75B6E-FE80-C244-B82F-B8B6C2F1C211}"/>
                </a:ext>
              </a:extLst>
            </p:cNvPr>
            <p:cNvSpPr txBox="1"/>
            <p:nvPr/>
          </p:nvSpPr>
          <p:spPr>
            <a:xfrm>
              <a:off x="1677322" y="3049275"/>
              <a:ext cx="899093" cy="600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ea typeface="ＭＳ Ｐゴシック" charset="0"/>
                  <a:cs typeface="Calibri"/>
                </a:rPr>
                <a:t>YouTube origin servers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09B4B-13B0-134A-B365-CE63AC6D965C}"/>
              </a:ext>
            </a:extLst>
          </p:cNvPr>
          <p:cNvGrpSpPr>
            <a:grpSpLocks/>
          </p:cNvGrpSpPr>
          <p:nvPr/>
        </p:nvGrpSpPr>
        <p:grpSpPr bwMode="auto">
          <a:xfrm>
            <a:off x="7643968" y="2626844"/>
            <a:ext cx="1657574" cy="533197"/>
            <a:chOff x="4648242" y="979886"/>
            <a:chExt cx="1936736" cy="1115561"/>
          </a:xfrm>
        </p:grpSpPr>
        <p:pic>
          <p:nvPicPr>
            <p:cNvPr id="13" name="Picture 29" descr="server.png">
              <a:extLst>
                <a:ext uri="{FF2B5EF4-FFF2-40B4-BE49-F238E27FC236}">
                  <a16:creationId xmlns:a16="http://schemas.microsoft.com/office/drawing/2014/main" id="{4891433B-809E-144B-B99A-C73D99DD7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82" y="979886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0" descr="server.png">
              <a:extLst>
                <a:ext uri="{FF2B5EF4-FFF2-40B4-BE49-F238E27FC236}">
                  <a16:creationId xmlns:a16="http://schemas.microsoft.com/office/drawing/2014/main" id="{06E144E1-4AA4-CB42-B3F5-A85BD732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2932" y="1065233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1" descr="server.png">
              <a:extLst>
                <a:ext uri="{FF2B5EF4-FFF2-40B4-BE49-F238E27FC236}">
                  <a16:creationId xmlns:a16="http://schemas.microsoft.com/office/drawing/2014/main" id="{0B9E2359-2367-B040-AF1A-93E79D64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584" y="1199342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2" descr="server.png">
              <a:extLst>
                <a:ext uri="{FF2B5EF4-FFF2-40B4-BE49-F238E27FC236}">
                  <a16:creationId xmlns:a16="http://schemas.microsoft.com/office/drawing/2014/main" id="{57C4F017-77F9-5248-A4FE-92077F54B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42" y="1351740"/>
              <a:ext cx="774697" cy="743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5D8A400-C4C6-0D44-BE2F-CC53AF9F4C39}"/>
              </a:ext>
            </a:extLst>
          </p:cNvPr>
          <p:cNvSpPr txBox="1"/>
          <p:nvPr/>
        </p:nvSpPr>
        <p:spPr bwMode="auto">
          <a:xfrm>
            <a:off x="8506831" y="3378381"/>
            <a:ext cx="176212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Calibri"/>
              </a:rPr>
              <a:t>CDN servers caching the video</a:t>
            </a:r>
          </a:p>
        </p:txBody>
      </p:sp>
      <p:grpSp>
        <p:nvGrpSpPr>
          <p:cNvPr id="17" name="Group 61">
            <a:extLst>
              <a:ext uri="{FF2B5EF4-FFF2-40B4-BE49-F238E27FC236}">
                <a16:creationId xmlns:a16="http://schemas.microsoft.com/office/drawing/2014/main" id="{F3D24B53-512D-2543-A132-614DCAA728EE}"/>
              </a:ext>
            </a:extLst>
          </p:cNvPr>
          <p:cNvGrpSpPr>
            <a:grpSpLocks/>
          </p:cNvGrpSpPr>
          <p:nvPr/>
        </p:nvGrpSpPr>
        <p:grpSpPr bwMode="auto">
          <a:xfrm>
            <a:off x="3346996" y="2939456"/>
            <a:ext cx="2164205" cy="2784461"/>
            <a:chOff x="2281723" y="1996507"/>
            <a:chExt cx="2514600" cy="3794222"/>
          </a:xfrm>
        </p:grpSpPr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34EA6840-C6AA-2147-B1ED-DBCF11F5A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723" y="1996507"/>
              <a:ext cx="2514600" cy="125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1. HTTP GET request for video URL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68C2EDD5-56D3-D14D-A657-456BBE4B0A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2181190" y="3273160"/>
              <a:ext cx="2888666" cy="214647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7878D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64">
            <a:extLst>
              <a:ext uri="{FF2B5EF4-FFF2-40B4-BE49-F238E27FC236}">
                <a16:creationId xmlns:a16="http://schemas.microsoft.com/office/drawing/2014/main" id="{53DFFE1D-03DD-4E4B-82C4-02C6D0C1C7BC}"/>
              </a:ext>
            </a:extLst>
          </p:cNvPr>
          <p:cNvGrpSpPr>
            <a:grpSpLocks/>
          </p:cNvGrpSpPr>
          <p:nvPr/>
        </p:nvGrpSpPr>
        <p:grpSpPr bwMode="auto">
          <a:xfrm>
            <a:off x="1676612" y="3869392"/>
            <a:ext cx="2748842" cy="2271901"/>
            <a:chOff x="1369844" y="4101265"/>
            <a:chExt cx="3193803" cy="4003059"/>
          </a:xfrm>
        </p:grpSpPr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C50649E3-5274-CE4E-8D99-A1C006AB0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9844" y="5501292"/>
              <a:ext cx="3051723" cy="2603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2. HTTP reply containing html to construct the web page, manifest, with URLs for video content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E35DEC37-9B82-6843-A18A-FE110308E4E2}"/>
                </a:ext>
              </a:extLst>
            </p:cNvPr>
            <p:cNvCxnSpPr>
              <a:cxnSpLocks noChangeShapeType="1"/>
              <a:stCxn id="8" idx="3"/>
            </p:cNvCxnSpPr>
            <p:nvPr/>
          </p:nvCxnSpPr>
          <p:spPr bwMode="auto">
            <a:xfrm>
              <a:off x="2064390" y="4101265"/>
              <a:ext cx="2499257" cy="3493557"/>
            </a:xfrm>
            <a:prstGeom prst="curvedConnector2">
              <a:avLst/>
            </a:prstGeom>
            <a:noFill/>
            <a:ln w="38100">
              <a:solidFill>
                <a:srgbClr val="7878D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66">
            <a:extLst>
              <a:ext uri="{FF2B5EF4-FFF2-40B4-BE49-F238E27FC236}">
                <a16:creationId xmlns:a16="http://schemas.microsoft.com/office/drawing/2014/main" id="{EEB56909-D1F5-8746-83AD-DE5450B5B04F}"/>
              </a:ext>
            </a:extLst>
          </p:cNvPr>
          <p:cNvGrpSpPr>
            <a:grpSpLocks/>
          </p:cNvGrpSpPr>
          <p:nvPr/>
        </p:nvGrpSpPr>
        <p:grpSpPr bwMode="auto">
          <a:xfrm>
            <a:off x="4833116" y="2318247"/>
            <a:ext cx="3080048" cy="3328199"/>
            <a:chOff x="2628221" y="1093731"/>
            <a:chExt cx="5068637" cy="4767424"/>
          </a:xfrm>
        </p:grpSpPr>
        <p:sp>
          <p:nvSpPr>
            <p:cNvPr id="24" name="TextBox 20">
              <a:extLst>
                <a:ext uri="{FF2B5EF4-FFF2-40B4-BE49-F238E27FC236}">
                  <a16:creationId xmlns:a16="http://schemas.microsoft.com/office/drawing/2014/main" id="{9A08DDB8-CB58-6B4B-9B1E-F01D75166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3679" y="1093731"/>
              <a:ext cx="2873179" cy="1322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3. HTTP GET request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for URLs</a:t>
              </a:r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77637502-33AC-7941-9151-2C57FB4329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28221" y="2354245"/>
              <a:ext cx="4088875" cy="350691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DBAA1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65">
            <a:extLst>
              <a:ext uri="{FF2B5EF4-FFF2-40B4-BE49-F238E27FC236}">
                <a16:creationId xmlns:a16="http://schemas.microsoft.com/office/drawing/2014/main" id="{01094BF6-57DD-8C45-9A73-D56BDA44FF9E}"/>
              </a:ext>
            </a:extLst>
          </p:cNvPr>
          <p:cNvGrpSpPr>
            <a:grpSpLocks/>
          </p:cNvGrpSpPr>
          <p:nvPr/>
        </p:nvGrpSpPr>
        <p:grpSpPr bwMode="auto">
          <a:xfrm>
            <a:off x="6068539" y="3440447"/>
            <a:ext cx="2313804" cy="2755352"/>
            <a:chOff x="5604287" y="4506433"/>
            <a:chExt cx="4224811" cy="3779858"/>
          </a:xfrm>
        </p:grpSpPr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36820FAE-1C12-E946-8E2D-1039CFBF4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333" y="6639651"/>
              <a:ext cx="3784765" cy="1646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4. HTTP reply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with cached  resources at those URLs</a:t>
              </a:r>
            </a:p>
          </p:txBody>
        </p:sp>
        <p:cxnSp>
          <p:nvCxnSpPr>
            <p:cNvPr id="28" name="Shape 56">
              <a:extLst>
                <a:ext uri="{FF2B5EF4-FFF2-40B4-BE49-F238E27FC236}">
                  <a16:creationId xmlns:a16="http://schemas.microsoft.com/office/drawing/2014/main" id="{B0DFBD22-8EC2-004D-867D-AE7A72A9B0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785803" y="4324917"/>
              <a:ext cx="3421736" cy="378476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DBAA1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Cloud 3">
            <a:extLst>
              <a:ext uri="{FF2B5EF4-FFF2-40B4-BE49-F238E27FC236}">
                <a16:creationId xmlns:a16="http://schemas.microsoft.com/office/drawing/2014/main" id="{FF2A9AE2-2A0A-7C45-B666-137F011F3819}"/>
              </a:ext>
            </a:extLst>
          </p:cNvPr>
          <p:cNvSpPr/>
          <p:nvPr/>
        </p:nvSpPr>
        <p:spPr bwMode="auto">
          <a:xfrm>
            <a:off x="3854018" y="3766527"/>
            <a:ext cx="4524375" cy="1239838"/>
          </a:xfrm>
          <a:prstGeom prst="cloud">
            <a:avLst/>
          </a:prstGeom>
          <a:ln>
            <a:solidFill>
              <a:srgbClr val="00009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2295" tIns="41148" rIns="82295" bIns="41148" anchor="ctr"/>
          <a:lstStyle/>
          <a:p>
            <a:pPr algn="ctr" eaLnBrk="1" hangingPunct="1">
              <a:defRPr/>
            </a:pPr>
            <a:r>
              <a:rPr lang="en-US" sz="3500" dirty="0">
                <a:solidFill>
                  <a:schemeClr val="tx1"/>
                </a:solidFill>
                <a:latin typeface="Helvetica" pitchFamily="2" charset="0"/>
                <a:cs typeface="Calibri"/>
              </a:rPr>
              <a:t>Internet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3D055056-16CE-4A4A-95BC-9FF84A263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9225"/>
            <a:ext cx="1248906" cy="77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12D8D5-B584-F549-938A-0988FF79DD98}"/>
              </a:ext>
            </a:extLst>
          </p:cNvPr>
          <p:cNvSpPr txBox="1"/>
          <p:nvPr/>
        </p:nvSpPr>
        <p:spPr>
          <a:xfrm>
            <a:off x="10005948" y="2067229"/>
            <a:ext cx="1946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CDN DNS points user to best CDN server</a:t>
            </a:r>
          </a:p>
        </p:txBody>
      </p:sp>
    </p:spTree>
    <p:extLst>
      <p:ext uri="{BB962C8B-B14F-4D97-AF65-F5344CB8AC3E}">
        <p14:creationId xmlns:p14="http://schemas.microsoft.com/office/powerpoint/2010/main" val="395000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3439-3147-CA4A-8677-C6D50514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reference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C0A9-3C29-A948-8963-C9584334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https://reference.dashif.org/dash.js/latest/samples/dash-if-reference-player/index.html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>
            <a:extLst>
              <a:ext uri="{FF2B5EF4-FFF2-40B4-BE49-F238E27FC236}">
                <a16:creationId xmlns:a16="http://schemas.microsoft.com/office/drawing/2014/main" id="{0B9D5A2C-F006-4F1E-90B6-A3C411202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DASH Summary</a:t>
            </a:r>
          </a:p>
        </p:txBody>
      </p:sp>
      <p:sp>
        <p:nvSpPr>
          <p:cNvPr id="53251" name="Content Placeholder 5">
            <a:extLst>
              <a:ext uri="{FF2B5EF4-FFF2-40B4-BE49-F238E27FC236}">
                <a16:creationId xmlns:a16="http://schemas.microsoft.com/office/drawing/2014/main" id="{7838C69F-4F29-4E6E-9016-6C87E77DD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rmAutofit/>
          </a:bodyPr>
          <a:lstStyle/>
          <a:p>
            <a:r>
              <a:rPr lang="en-US" altLang="en-US" dirty="0"/>
              <a:t>Piggyback video on HTTP: </a:t>
            </a:r>
            <a:r>
              <a:rPr lang="en-US" altLang="en-US" dirty="0">
                <a:solidFill>
                  <a:srgbClr val="C00000"/>
                </a:solidFill>
              </a:rPr>
              <a:t>widely used</a:t>
            </a:r>
          </a:p>
          <a:p>
            <a:r>
              <a:rPr lang="en-US" altLang="en-US" dirty="0"/>
              <a:t>Enables independent HTTP requests per segment</a:t>
            </a:r>
          </a:p>
          <a:p>
            <a:pPr lvl="1"/>
            <a:r>
              <a:rPr lang="en-US" altLang="en-US" dirty="0"/>
              <a:t>Works well with CDNs</a:t>
            </a:r>
          </a:p>
          <a:p>
            <a:pPr lvl="1"/>
            <a:r>
              <a:rPr lang="en-US" altLang="en-US" dirty="0"/>
              <a:t>Adapt quality with time, location per client, possibly location over time</a:t>
            </a:r>
          </a:p>
          <a:p>
            <a:pPr lvl="1"/>
            <a:r>
              <a:rPr lang="en-US" altLang="en-US" dirty="0"/>
              <a:t>May use HTTP range requests to ask byte ranges in a segment URL</a:t>
            </a:r>
          </a:p>
          <a:p>
            <a:pPr lvl="1"/>
            <a:r>
              <a:rPr lang="en-US" altLang="en-US" dirty="0"/>
              <a:t>Fetch segments from locations other than the origin server</a:t>
            </a:r>
          </a:p>
          <a:p>
            <a:r>
              <a:rPr lang="en-US" altLang="en-US" dirty="0"/>
              <a:t>More resources on DASH</a:t>
            </a:r>
          </a:p>
          <a:p>
            <a:pPr lvl="1"/>
            <a:r>
              <a:rPr lang="en-US" altLang="en-US" dirty="0">
                <a:hlinkClick r:id="rId2"/>
              </a:rPr>
              <a:t>https://www.w3.org/2010/11/web-and-tv/papers/webtv2_submission_64.pdf</a:t>
            </a:r>
            <a:endParaRPr lang="en-US" altLang="en-US" dirty="0"/>
          </a:p>
          <a:p>
            <a:pPr lvl="1"/>
            <a:r>
              <a:rPr lang="en-US" altLang="en-US" dirty="0">
                <a:hlinkClick r:id="rId3"/>
              </a:rPr>
              <a:t>https://www.youtube.com/watch?v=xgowGnH5kUE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56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1300-B18A-AF46-89DA-B54561E0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Layer: 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4D7A-D2FC-7940-BD27-09421FAA8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61318" cy="5032375"/>
          </a:xfrm>
        </p:spPr>
        <p:txBody>
          <a:bodyPr>
            <a:normAutofit/>
          </a:bodyPr>
          <a:lstStyle/>
          <a:p>
            <a:r>
              <a:rPr lang="en-US" dirty="0"/>
              <a:t>Name resolution, the web, video</a:t>
            </a:r>
          </a:p>
          <a:p>
            <a:r>
              <a:rPr lang="en-US" dirty="0"/>
              <a:t>Protocols built over the </a:t>
            </a:r>
            <a:r>
              <a:rPr lang="en-US" sz="2400" dirty="0">
                <a:latin typeface="Courier" pitchFamily="2" charset="0"/>
              </a:rPr>
              <a:t>socket() </a:t>
            </a:r>
            <a:r>
              <a:rPr lang="en-US" dirty="0"/>
              <a:t>abstraction</a:t>
            </a:r>
          </a:p>
          <a:p>
            <a:r>
              <a:rPr lang="en-US" dirty="0"/>
              <a:t>Simple designs go a long way</a:t>
            </a:r>
          </a:p>
          <a:p>
            <a:pPr lvl="1"/>
            <a:r>
              <a:rPr lang="en-US" dirty="0"/>
              <a:t>Plain text protocols, header-based evolution</a:t>
            </a:r>
          </a:p>
          <a:p>
            <a:r>
              <a:rPr lang="en-US" dirty="0"/>
              <a:t>Infrastructure for functionality &amp; performance</a:t>
            </a:r>
          </a:p>
          <a:p>
            <a:pPr lvl="1"/>
            <a:r>
              <a:rPr lang="en-US" dirty="0"/>
              <a:t>CDNs, web proxies</a:t>
            </a:r>
          </a:p>
          <a:p>
            <a:r>
              <a:rPr lang="en-US" dirty="0"/>
              <a:t>Fit your apps to run on browsers: run almost anywhere (e.g. video)</a:t>
            </a:r>
          </a:p>
          <a:p>
            <a:r>
              <a:rPr lang="en-US" dirty="0"/>
              <a:t>Apps are ultimately what users and most engineers care about</a:t>
            </a:r>
          </a:p>
          <a:p>
            <a:r>
              <a:rPr lang="en-US" dirty="0"/>
              <a:t>But, if you don’t understand what’s under the hood, you risk bad design and poor performance in Internet applications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77FC1787-9D71-7144-A4F4-E62A00483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843" y="1566498"/>
            <a:ext cx="1387913" cy="956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F59268-4ABB-5A4F-8432-BD321FF4172A}"/>
              </a:ext>
            </a:extLst>
          </p:cNvPr>
          <p:cNvSpPr txBox="1"/>
          <p:nvPr/>
        </p:nvSpPr>
        <p:spPr>
          <a:xfrm rot="485961">
            <a:off x="9585966" y="2509169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App layer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1BF927-E5D3-3342-ADD7-2999583554A6}"/>
              </a:ext>
            </a:extLst>
          </p:cNvPr>
          <p:cNvGrpSpPr/>
          <p:nvPr/>
        </p:nvGrpSpPr>
        <p:grpSpPr>
          <a:xfrm>
            <a:off x="9225994" y="1566498"/>
            <a:ext cx="2821762" cy="2528347"/>
            <a:chOff x="204104" y="2312651"/>
            <a:chExt cx="3586406" cy="33772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7631D64-BA74-BE42-A422-C40ADC67CC52}"/>
                </a:ext>
              </a:extLst>
            </p:cNvPr>
            <p:cNvGrpSpPr/>
            <p:nvPr/>
          </p:nvGrpSpPr>
          <p:grpSpPr>
            <a:xfrm>
              <a:off x="204104" y="2312651"/>
              <a:ext cx="3586406" cy="3377285"/>
              <a:chOff x="333313" y="2407512"/>
              <a:chExt cx="3586406" cy="3377285"/>
            </a:xfrm>
          </p:grpSpPr>
          <p:pic>
            <p:nvPicPr>
              <p:cNvPr id="9" name="Picture 8" descr="A piece of cake on a plate&#10;&#10;Description automatically generated">
                <a:extLst>
                  <a:ext uri="{FF2B5EF4-FFF2-40B4-BE49-F238E27FC236}">
                    <a16:creationId xmlns:a16="http://schemas.microsoft.com/office/drawing/2014/main" id="{8ECD2535-2E74-9247-9A27-6DB888AEC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13" y="3203644"/>
                <a:ext cx="3441538" cy="2581153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tableware, spoon, black, knife&#10;&#10;Description automatically generated">
                <a:extLst>
                  <a:ext uri="{FF2B5EF4-FFF2-40B4-BE49-F238E27FC236}">
                    <a16:creationId xmlns:a16="http://schemas.microsoft.com/office/drawing/2014/main" id="{41D7DD33-BAF6-9F41-9A67-DD1ABB462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5708" y="2407512"/>
                <a:ext cx="1764011" cy="1277144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13D77A-2E6E-F04E-8D8B-BA4C38B391FB}"/>
                </a:ext>
              </a:extLst>
            </p:cNvPr>
            <p:cNvSpPr txBox="1"/>
            <p:nvPr/>
          </p:nvSpPr>
          <p:spPr>
            <a:xfrm rot="485961">
              <a:off x="661622" y="3571841"/>
              <a:ext cx="2965744" cy="49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Helvetica" pitchFamily="2" charset="0"/>
                </a:rPr>
                <a:t>App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13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00F70-491F-954B-83E8-2994107CC75D}"/>
              </a:ext>
            </a:extLst>
          </p:cNvPr>
          <p:cNvSpPr txBox="1"/>
          <p:nvPr/>
        </p:nvSpPr>
        <p:spPr>
          <a:xfrm>
            <a:off x="4584526" y="1690688"/>
            <a:ext cx="26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Video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Bitrate</a:t>
            </a:r>
            <a:r>
              <a:rPr lang="en-US" sz="2800" dirty="0">
                <a:latin typeface="Helvetica" pitchFamily="2" charset="0"/>
              </a:rPr>
              <a:t> 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60CC13A3-C328-654F-B704-0F6EAE32F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295" y="14148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AFF66359-8CE5-6042-9F02-8038BBC26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95" y="15672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9B28C9F1-EB88-7B43-8B7B-B63D1134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95" y="17196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16517550-DE23-914B-9AAB-1571539DD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495" y="18720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AB315E7D-BD1D-BB42-92FA-0A657019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895" y="20244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F553763B-480D-FC42-B2BF-385C19CC7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295" y="21768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6A2EE8F1-E208-0F49-804B-77B1E41BE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695" y="2329250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AD9A74F1-3C7B-0947-AB04-AA1674616139}"/>
              </a:ext>
            </a:extLst>
          </p:cNvPr>
          <p:cNvSpPr/>
          <p:nvPr/>
        </p:nvSpPr>
        <p:spPr>
          <a:xfrm>
            <a:off x="9252012" y="1275200"/>
            <a:ext cx="601249" cy="252834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5AD564-4EE6-284E-B3DC-03F0F5828781}"/>
              </a:ext>
            </a:extLst>
          </p:cNvPr>
          <p:cNvSpPr txBox="1"/>
          <p:nvPr/>
        </p:nvSpPr>
        <p:spPr>
          <a:xfrm>
            <a:off x="9861612" y="1719650"/>
            <a:ext cx="2330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Bits played out per second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(can vary over video’s lifetime)</a:t>
            </a:r>
          </a:p>
        </p:txBody>
      </p:sp>
      <p:grpSp>
        <p:nvGrpSpPr>
          <p:cNvPr id="38" name="Group 60">
            <a:extLst>
              <a:ext uri="{FF2B5EF4-FFF2-40B4-BE49-F238E27FC236}">
                <a16:creationId xmlns:a16="http://schemas.microsoft.com/office/drawing/2014/main" id="{196511E2-3CDA-6A4E-989D-B03E1CC2A050}"/>
              </a:ext>
            </a:extLst>
          </p:cNvPr>
          <p:cNvGrpSpPr>
            <a:grpSpLocks/>
          </p:cNvGrpSpPr>
          <p:nvPr/>
        </p:nvGrpSpPr>
        <p:grpSpPr bwMode="auto">
          <a:xfrm>
            <a:off x="1630715" y="4280564"/>
            <a:ext cx="1939200" cy="2182147"/>
            <a:chOff x="648" y="1147"/>
            <a:chExt cx="1608" cy="1591"/>
          </a:xfrm>
        </p:grpSpPr>
        <p:grpSp>
          <p:nvGrpSpPr>
            <p:cNvPr id="39" name="Group 61">
              <a:extLst>
                <a:ext uri="{FF2B5EF4-FFF2-40B4-BE49-F238E27FC236}">
                  <a16:creationId xmlns:a16="http://schemas.microsoft.com/office/drawing/2014/main" id="{7D458AF3-050F-CB4C-A8C0-48C3A58B2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60" name="Group 62">
                <a:extLst>
                  <a:ext uri="{FF2B5EF4-FFF2-40B4-BE49-F238E27FC236}">
                    <a16:creationId xmlns:a16="http://schemas.microsoft.com/office/drawing/2014/main" id="{A400DE88-97DC-BB41-AB3B-33883D8FEB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71" name="Group 63">
                  <a:extLst>
                    <a:ext uri="{FF2B5EF4-FFF2-40B4-BE49-F238E27FC236}">
                      <a16:creationId xmlns:a16="http://schemas.microsoft.com/office/drawing/2014/main" id="{849E0D79-AA01-B44E-B08D-5420664BC9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9" name="Group 64">
                    <a:extLst>
                      <a:ext uri="{FF2B5EF4-FFF2-40B4-BE49-F238E27FC236}">
                        <a16:creationId xmlns:a16="http://schemas.microsoft.com/office/drawing/2014/main" id="{EB4A1101-AF20-7C4F-B77E-B01521DFCF6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90" name="Line 65">
                      <a:extLst>
                        <a:ext uri="{FF2B5EF4-FFF2-40B4-BE49-F238E27FC236}">
                          <a16:creationId xmlns:a16="http://schemas.microsoft.com/office/drawing/2014/main" id="{3FE39B85-CAD3-EB4A-AF75-A209E0956C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91" name="Line 66">
                      <a:extLst>
                        <a:ext uri="{FF2B5EF4-FFF2-40B4-BE49-F238E27FC236}">
                          <a16:creationId xmlns:a16="http://schemas.microsoft.com/office/drawing/2014/main" id="{2878E130-BFFB-C442-BAA0-68879AD28CD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80" name="Group 67">
                    <a:extLst>
                      <a:ext uri="{FF2B5EF4-FFF2-40B4-BE49-F238E27FC236}">
                        <a16:creationId xmlns:a16="http://schemas.microsoft.com/office/drawing/2014/main" id="{D00EA40F-32D7-BD4F-A21D-3672482FF64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81" name="Line 68">
                      <a:extLst>
                        <a:ext uri="{FF2B5EF4-FFF2-40B4-BE49-F238E27FC236}">
                          <a16:creationId xmlns:a16="http://schemas.microsoft.com/office/drawing/2014/main" id="{2FEFE9A5-C3FB-1D4A-8D2E-23C38A2B17A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86" name="Line 69">
                      <a:extLst>
                        <a:ext uri="{FF2B5EF4-FFF2-40B4-BE49-F238E27FC236}">
                          <a16:creationId xmlns:a16="http://schemas.microsoft.com/office/drawing/2014/main" id="{E2F14194-EF41-7447-A5C4-387BD1830F6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2" name="Group 70">
                  <a:extLst>
                    <a:ext uri="{FF2B5EF4-FFF2-40B4-BE49-F238E27FC236}">
                      <a16:creationId xmlns:a16="http://schemas.microsoft.com/office/drawing/2014/main" id="{8CA07712-447B-4744-8254-864DF15CA0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3" name="Group 71">
                    <a:extLst>
                      <a:ext uri="{FF2B5EF4-FFF2-40B4-BE49-F238E27FC236}">
                        <a16:creationId xmlns:a16="http://schemas.microsoft.com/office/drawing/2014/main" id="{E1B59334-FD3A-4449-AA94-8931DB13B3C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77" name="Line 72">
                      <a:extLst>
                        <a:ext uri="{FF2B5EF4-FFF2-40B4-BE49-F238E27FC236}">
                          <a16:creationId xmlns:a16="http://schemas.microsoft.com/office/drawing/2014/main" id="{E77F34C6-1D48-2840-975D-E30A215CE5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78" name="Line 73">
                      <a:extLst>
                        <a:ext uri="{FF2B5EF4-FFF2-40B4-BE49-F238E27FC236}">
                          <a16:creationId xmlns:a16="http://schemas.microsoft.com/office/drawing/2014/main" id="{C923B6A4-7E6E-634E-8913-6739EE2EFD4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4" name="Group 74">
                    <a:extLst>
                      <a:ext uri="{FF2B5EF4-FFF2-40B4-BE49-F238E27FC236}">
                        <a16:creationId xmlns:a16="http://schemas.microsoft.com/office/drawing/2014/main" id="{6CFD0BC9-A2F8-BC42-A992-70EC4503EC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75" name="Line 75">
                      <a:extLst>
                        <a:ext uri="{FF2B5EF4-FFF2-40B4-BE49-F238E27FC236}">
                          <a16:creationId xmlns:a16="http://schemas.microsoft.com/office/drawing/2014/main" id="{0E6A21AF-3208-5F4A-B3EE-9E527E3CEB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76" name="Line 76">
                      <a:extLst>
                        <a:ext uri="{FF2B5EF4-FFF2-40B4-BE49-F238E27FC236}">
                          <a16:creationId xmlns:a16="http://schemas.microsoft.com/office/drawing/2014/main" id="{578FFA45-A8CD-4C43-8EF5-2688B4FF6F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61" name="Group 77">
                <a:extLst>
                  <a:ext uri="{FF2B5EF4-FFF2-40B4-BE49-F238E27FC236}">
                    <a16:creationId xmlns:a16="http://schemas.microsoft.com/office/drawing/2014/main" id="{0E4B0275-4426-CF44-AC30-100C844DB7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65" name="Group 78">
                  <a:extLst>
                    <a:ext uri="{FF2B5EF4-FFF2-40B4-BE49-F238E27FC236}">
                      <a16:creationId xmlns:a16="http://schemas.microsoft.com/office/drawing/2014/main" id="{2B1D82A0-6632-034F-855B-926DF8A18D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69" name="Line 79">
                    <a:extLst>
                      <a:ext uri="{FF2B5EF4-FFF2-40B4-BE49-F238E27FC236}">
                        <a16:creationId xmlns:a16="http://schemas.microsoft.com/office/drawing/2014/main" id="{466F1B12-307B-E04A-870D-2450EFE9F0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" name="Line 80">
                    <a:extLst>
                      <a:ext uri="{FF2B5EF4-FFF2-40B4-BE49-F238E27FC236}">
                        <a16:creationId xmlns:a16="http://schemas.microsoft.com/office/drawing/2014/main" id="{0F5216AF-9CF7-4A4B-8417-C4794756E5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66" name="Group 81">
                  <a:extLst>
                    <a:ext uri="{FF2B5EF4-FFF2-40B4-BE49-F238E27FC236}">
                      <a16:creationId xmlns:a16="http://schemas.microsoft.com/office/drawing/2014/main" id="{2CF3D0FA-1421-E141-BBB7-3B010B40AB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67" name="Line 82">
                    <a:extLst>
                      <a:ext uri="{FF2B5EF4-FFF2-40B4-BE49-F238E27FC236}">
                        <a16:creationId xmlns:a16="http://schemas.microsoft.com/office/drawing/2014/main" id="{B89C384A-32FC-A34C-AC34-9307065556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8" name="Line 83">
                    <a:extLst>
                      <a:ext uri="{FF2B5EF4-FFF2-40B4-BE49-F238E27FC236}">
                        <a16:creationId xmlns:a16="http://schemas.microsoft.com/office/drawing/2014/main" id="{43007082-7ECE-5A4A-8268-49378AC28A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62" name="Group 84">
                <a:extLst>
                  <a:ext uri="{FF2B5EF4-FFF2-40B4-BE49-F238E27FC236}">
                    <a16:creationId xmlns:a16="http://schemas.microsoft.com/office/drawing/2014/main" id="{DB706515-A7A1-3646-AF16-111428BA8E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63" name="Line 85">
                  <a:extLst>
                    <a:ext uri="{FF2B5EF4-FFF2-40B4-BE49-F238E27FC236}">
                      <a16:creationId xmlns:a16="http://schemas.microsoft.com/office/drawing/2014/main" id="{2AC160B1-F98A-3447-8A4C-6D13B56891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4" name="Line 86">
                  <a:extLst>
                    <a:ext uri="{FF2B5EF4-FFF2-40B4-BE49-F238E27FC236}">
                      <a16:creationId xmlns:a16="http://schemas.microsoft.com/office/drawing/2014/main" id="{4AA1D602-1B99-BF40-A504-82F0EB7790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40" name="Group 87">
              <a:extLst>
                <a:ext uri="{FF2B5EF4-FFF2-40B4-BE49-F238E27FC236}">
                  <a16:creationId xmlns:a16="http://schemas.microsoft.com/office/drawing/2014/main" id="{B9A9A670-DD05-B048-9596-DD304317B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41" name="Group 88">
                <a:extLst>
                  <a:ext uri="{FF2B5EF4-FFF2-40B4-BE49-F238E27FC236}">
                    <a16:creationId xmlns:a16="http://schemas.microsoft.com/office/drawing/2014/main" id="{686C8124-26FF-794D-95E2-9DB249C54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51" name="Group 89">
                  <a:extLst>
                    <a:ext uri="{FF2B5EF4-FFF2-40B4-BE49-F238E27FC236}">
                      <a16:creationId xmlns:a16="http://schemas.microsoft.com/office/drawing/2014/main" id="{5E07D376-02A9-7847-A7E5-F011BDE214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58" name="Line 90">
                    <a:extLst>
                      <a:ext uri="{FF2B5EF4-FFF2-40B4-BE49-F238E27FC236}">
                        <a16:creationId xmlns:a16="http://schemas.microsoft.com/office/drawing/2014/main" id="{2AEC60F7-CCDD-B543-8581-FB6F056852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9" name="Line 91">
                    <a:extLst>
                      <a:ext uri="{FF2B5EF4-FFF2-40B4-BE49-F238E27FC236}">
                        <a16:creationId xmlns:a16="http://schemas.microsoft.com/office/drawing/2014/main" id="{13C9B0C8-75A4-9B4D-95F1-D940B9983D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52" name="Group 92">
                  <a:extLst>
                    <a:ext uri="{FF2B5EF4-FFF2-40B4-BE49-F238E27FC236}">
                      <a16:creationId xmlns:a16="http://schemas.microsoft.com/office/drawing/2014/main" id="{D44812EB-0493-3C43-BB93-B2839F300D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56" name="Line 93">
                    <a:extLst>
                      <a:ext uri="{FF2B5EF4-FFF2-40B4-BE49-F238E27FC236}">
                        <a16:creationId xmlns:a16="http://schemas.microsoft.com/office/drawing/2014/main" id="{7D445262-0547-8C44-98AD-92EE43BA97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57" name="Line 94">
                    <a:extLst>
                      <a:ext uri="{FF2B5EF4-FFF2-40B4-BE49-F238E27FC236}">
                        <a16:creationId xmlns:a16="http://schemas.microsoft.com/office/drawing/2014/main" id="{2E422F40-8D67-F54E-88FA-69034C158F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2" name="Group 95">
                <a:extLst>
                  <a:ext uri="{FF2B5EF4-FFF2-40B4-BE49-F238E27FC236}">
                    <a16:creationId xmlns:a16="http://schemas.microsoft.com/office/drawing/2014/main" id="{51804AC9-67AA-6A4E-994F-AC8C906B1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43" name="Group 96">
                  <a:extLst>
                    <a:ext uri="{FF2B5EF4-FFF2-40B4-BE49-F238E27FC236}">
                      <a16:creationId xmlns:a16="http://schemas.microsoft.com/office/drawing/2014/main" id="{309FCD22-B56F-A142-9CFA-8C17085C05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7" name="Line 97">
                    <a:extLst>
                      <a:ext uri="{FF2B5EF4-FFF2-40B4-BE49-F238E27FC236}">
                        <a16:creationId xmlns:a16="http://schemas.microsoft.com/office/drawing/2014/main" id="{D9D053D6-8372-8F4E-9218-EA1078A3E8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9" name="Line 98">
                    <a:extLst>
                      <a:ext uri="{FF2B5EF4-FFF2-40B4-BE49-F238E27FC236}">
                        <a16:creationId xmlns:a16="http://schemas.microsoft.com/office/drawing/2014/main" id="{0786D7B5-E2BC-AD4F-89EE-A3422183EF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44" name="Group 99">
                  <a:extLst>
                    <a:ext uri="{FF2B5EF4-FFF2-40B4-BE49-F238E27FC236}">
                      <a16:creationId xmlns:a16="http://schemas.microsoft.com/office/drawing/2014/main" id="{7051BBB3-5546-FE4E-B0D8-03D7B485D2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5" name="Line 100">
                    <a:extLst>
                      <a:ext uri="{FF2B5EF4-FFF2-40B4-BE49-F238E27FC236}">
                        <a16:creationId xmlns:a16="http://schemas.microsoft.com/office/drawing/2014/main" id="{84852C8F-46A9-4A41-B65B-DDD9F5163E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46" name="Line 101">
                    <a:extLst>
                      <a:ext uri="{FF2B5EF4-FFF2-40B4-BE49-F238E27FC236}">
                        <a16:creationId xmlns:a16="http://schemas.microsoft.com/office/drawing/2014/main" id="{276589A7-102A-7F4E-B964-E50EA4440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92" name="Line 9">
            <a:extLst>
              <a:ext uri="{FF2B5EF4-FFF2-40B4-BE49-F238E27FC236}">
                <a16:creationId xmlns:a16="http://schemas.microsoft.com/office/drawing/2014/main" id="{23F774EB-3FAF-194B-A760-63055431F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2226" y="4280565"/>
            <a:ext cx="1" cy="23809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95" name="Line 10">
            <a:extLst>
              <a:ext uri="{FF2B5EF4-FFF2-40B4-BE49-F238E27FC236}">
                <a16:creationId xmlns:a16="http://schemas.microsoft.com/office/drawing/2014/main" id="{A876AF3F-AD51-6B4B-9C2F-FF34B05CF5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2702" y="6661538"/>
            <a:ext cx="4436407" cy="4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96" name="Group 60">
            <a:extLst>
              <a:ext uri="{FF2B5EF4-FFF2-40B4-BE49-F238E27FC236}">
                <a16:creationId xmlns:a16="http://schemas.microsoft.com/office/drawing/2014/main" id="{74EFCDF2-AF04-1243-BA69-E81D324A54A8}"/>
              </a:ext>
            </a:extLst>
          </p:cNvPr>
          <p:cNvGrpSpPr>
            <a:grpSpLocks/>
          </p:cNvGrpSpPr>
          <p:nvPr/>
        </p:nvGrpSpPr>
        <p:grpSpPr bwMode="auto">
          <a:xfrm>
            <a:off x="3033438" y="4280564"/>
            <a:ext cx="1939200" cy="2182147"/>
            <a:chOff x="648" y="1147"/>
            <a:chExt cx="1608" cy="1591"/>
          </a:xfrm>
        </p:grpSpPr>
        <p:grpSp>
          <p:nvGrpSpPr>
            <p:cNvPr id="97" name="Group 61">
              <a:extLst>
                <a:ext uri="{FF2B5EF4-FFF2-40B4-BE49-F238E27FC236}">
                  <a16:creationId xmlns:a16="http://schemas.microsoft.com/office/drawing/2014/main" id="{875E96A2-5BA6-2E4D-BE26-16C260EF8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115" name="Group 62">
                <a:extLst>
                  <a:ext uri="{FF2B5EF4-FFF2-40B4-BE49-F238E27FC236}">
                    <a16:creationId xmlns:a16="http://schemas.microsoft.com/office/drawing/2014/main" id="{B92B7842-8BED-6547-B701-C5CEA8B503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126" name="Group 63">
                  <a:extLst>
                    <a:ext uri="{FF2B5EF4-FFF2-40B4-BE49-F238E27FC236}">
                      <a16:creationId xmlns:a16="http://schemas.microsoft.com/office/drawing/2014/main" id="{5256DAC5-2E77-C64F-BA64-2D8F1A36E2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134" name="Group 64">
                    <a:extLst>
                      <a:ext uri="{FF2B5EF4-FFF2-40B4-BE49-F238E27FC236}">
                        <a16:creationId xmlns:a16="http://schemas.microsoft.com/office/drawing/2014/main" id="{F17CCAD8-32C3-2241-9EB8-33B214E7F2F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38" name="Line 65">
                      <a:extLst>
                        <a:ext uri="{FF2B5EF4-FFF2-40B4-BE49-F238E27FC236}">
                          <a16:creationId xmlns:a16="http://schemas.microsoft.com/office/drawing/2014/main" id="{BEFA2D52-0A66-084B-956F-00F97AB53C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39" name="Line 66">
                      <a:extLst>
                        <a:ext uri="{FF2B5EF4-FFF2-40B4-BE49-F238E27FC236}">
                          <a16:creationId xmlns:a16="http://schemas.microsoft.com/office/drawing/2014/main" id="{E506535F-805A-4143-AC79-E05C138B46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135" name="Group 67">
                    <a:extLst>
                      <a:ext uri="{FF2B5EF4-FFF2-40B4-BE49-F238E27FC236}">
                        <a16:creationId xmlns:a16="http://schemas.microsoft.com/office/drawing/2014/main" id="{B55560D1-DBEB-3E45-A118-FEE395A7ED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36" name="Line 68">
                      <a:extLst>
                        <a:ext uri="{FF2B5EF4-FFF2-40B4-BE49-F238E27FC236}">
                          <a16:creationId xmlns:a16="http://schemas.microsoft.com/office/drawing/2014/main" id="{369A26A4-BD42-3B4C-A129-BD201A002EB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37" name="Line 69">
                      <a:extLst>
                        <a:ext uri="{FF2B5EF4-FFF2-40B4-BE49-F238E27FC236}">
                          <a16:creationId xmlns:a16="http://schemas.microsoft.com/office/drawing/2014/main" id="{0F0F9305-AB0E-F84B-8515-D84017F4EFE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127" name="Group 70">
                  <a:extLst>
                    <a:ext uri="{FF2B5EF4-FFF2-40B4-BE49-F238E27FC236}">
                      <a16:creationId xmlns:a16="http://schemas.microsoft.com/office/drawing/2014/main" id="{FEA30D89-D63B-3341-805E-5271AAC545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128" name="Group 71">
                    <a:extLst>
                      <a:ext uri="{FF2B5EF4-FFF2-40B4-BE49-F238E27FC236}">
                        <a16:creationId xmlns:a16="http://schemas.microsoft.com/office/drawing/2014/main" id="{3A956B62-A6B3-234E-AD5B-49CEDF269DE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32" name="Line 72">
                      <a:extLst>
                        <a:ext uri="{FF2B5EF4-FFF2-40B4-BE49-F238E27FC236}">
                          <a16:creationId xmlns:a16="http://schemas.microsoft.com/office/drawing/2014/main" id="{7CAEBDCA-1574-834F-A884-A5161BB534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33" name="Line 73">
                      <a:extLst>
                        <a:ext uri="{FF2B5EF4-FFF2-40B4-BE49-F238E27FC236}">
                          <a16:creationId xmlns:a16="http://schemas.microsoft.com/office/drawing/2014/main" id="{284A9271-D28E-0D4D-9E14-DFC5AD72BC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129" name="Group 74">
                    <a:extLst>
                      <a:ext uri="{FF2B5EF4-FFF2-40B4-BE49-F238E27FC236}">
                        <a16:creationId xmlns:a16="http://schemas.microsoft.com/office/drawing/2014/main" id="{5485C46D-4629-A145-8BE5-5BACCA8A48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30" name="Line 75">
                      <a:extLst>
                        <a:ext uri="{FF2B5EF4-FFF2-40B4-BE49-F238E27FC236}">
                          <a16:creationId xmlns:a16="http://schemas.microsoft.com/office/drawing/2014/main" id="{28C67A57-4B5F-D14C-B68F-3E1F8E9BD63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31" name="Line 76">
                      <a:extLst>
                        <a:ext uri="{FF2B5EF4-FFF2-40B4-BE49-F238E27FC236}">
                          <a16:creationId xmlns:a16="http://schemas.microsoft.com/office/drawing/2014/main" id="{910ECFBD-BFEF-E14E-ADB6-B860E173CB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116" name="Group 77">
                <a:extLst>
                  <a:ext uri="{FF2B5EF4-FFF2-40B4-BE49-F238E27FC236}">
                    <a16:creationId xmlns:a16="http://schemas.microsoft.com/office/drawing/2014/main" id="{780929FE-D52B-7847-8BC8-B1E7A4230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120" name="Group 78">
                  <a:extLst>
                    <a:ext uri="{FF2B5EF4-FFF2-40B4-BE49-F238E27FC236}">
                      <a16:creationId xmlns:a16="http://schemas.microsoft.com/office/drawing/2014/main" id="{D9CF68C2-7C57-A346-B53D-BDC7E99D6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124" name="Line 79">
                    <a:extLst>
                      <a:ext uri="{FF2B5EF4-FFF2-40B4-BE49-F238E27FC236}">
                        <a16:creationId xmlns:a16="http://schemas.microsoft.com/office/drawing/2014/main" id="{110CC05F-32E3-D34C-BD54-00DFB88C8E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25" name="Line 80">
                    <a:extLst>
                      <a:ext uri="{FF2B5EF4-FFF2-40B4-BE49-F238E27FC236}">
                        <a16:creationId xmlns:a16="http://schemas.microsoft.com/office/drawing/2014/main" id="{50E72F30-6DAF-7847-A628-9F400F88DC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121" name="Group 81">
                  <a:extLst>
                    <a:ext uri="{FF2B5EF4-FFF2-40B4-BE49-F238E27FC236}">
                      <a16:creationId xmlns:a16="http://schemas.microsoft.com/office/drawing/2014/main" id="{DD20A79D-74FC-444A-9751-20C500CE55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122" name="Line 82">
                    <a:extLst>
                      <a:ext uri="{FF2B5EF4-FFF2-40B4-BE49-F238E27FC236}">
                        <a16:creationId xmlns:a16="http://schemas.microsoft.com/office/drawing/2014/main" id="{C858D17D-1848-7242-A1FC-403E8A966E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23" name="Line 83">
                    <a:extLst>
                      <a:ext uri="{FF2B5EF4-FFF2-40B4-BE49-F238E27FC236}">
                        <a16:creationId xmlns:a16="http://schemas.microsoft.com/office/drawing/2014/main" id="{769F274D-E50C-9045-8F2C-CBAC130E74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117" name="Group 84">
                <a:extLst>
                  <a:ext uri="{FF2B5EF4-FFF2-40B4-BE49-F238E27FC236}">
                    <a16:creationId xmlns:a16="http://schemas.microsoft.com/office/drawing/2014/main" id="{B4D79A87-D637-DD4A-A8D5-6AD1676887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118" name="Line 85">
                  <a:extLst>
                    <a:ext uri="{FF2B5EF4-FFF2-40B4-BE49-F238E27FC236}">
                      <a16:creationId xmlns:a16="http://schemas.microsoft.com/office/drawing/2014/main" id="{3E0FC89B-7BA1-1949-B593-39A442AA40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19" name="Line 86">
                  <a:extLst>
                    <a:ext uri="{FF2B5EF4-FFF2-40B4-BE49-F238E27FC236}">
                      <a16:creationId xmlns:a16="http://schemas.microsoft.com/office/drawing/2014/main" id="{7D7B0771-FFB5-6943-B581-6F4F6B5251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00" name="Group 87">
              <a:extLst>
                <a:ext uri="{FF2B5EF4-FFF2-40B4-BE49-F238E27FC236}">
                  <a16:creationId xmlns:a16="http://schemas.microsoft.com/office/drawing/2014/main" id="{47503BF5-EDB0-9041-89E8-F94B096B8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101" name="Group 88">
                <a:extLst>
                  <a:ext uri="{FF2B5EF4-FFF2-40B4-BE49-F238E27FC236}">
                    <a16:creationId xmlns:a16="http://schemas.microsoft.com/office/drawing/2014/main" id="{4C764410-1318-F340-825C-593AAE46A4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109" name="Group 89">
                  <a:extLst>
                    <a:ext uri="{FF2B5EF4-FFF2-40B4-BE49-F238E27FC236}">
                      <a16:creationId xmlns:a16="http://schemas.microsoft.com/office/drawing/2014/main" id="{9C9100C9-EC74-4C49-A21F-B905B4E2EC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113" name="Line 90">
                    <a:extLst>
                      <a:ext uri="{FF2B5EF4-FFF2-40B4-BE49-F238E27FC236}">
                        <a16:creationId xmlns:a16="http://schemas.microsoft.com/office/drawing/2014/main" id="{F260205A-7248-1047-9445-9413463940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4" name="Line 91">
                    <a:extLst>
                      <a:ext uri="{FF2B5EF4-FFF2-40B4-BE49-F238E27FC236}">
                        <a16:creationId xmlns:a16="http://schemas.microsoft.com/office/drawing/2014/main" id="{4C40D3BD-3DF7-9C4B-A965-CAFF31D441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110" name="Group 92">
                  <a:extLst>
                    <a:ext uri="{FF2B5EF4-FFF2-40B4-BE49-F238E27FC236}">
                      <a16:creationId xmlns:a16="http://schemas.microsoft.com/office/drawing/2014/main" id="{E03724BC-15AF-854D-B607-5DB9A796BA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111" name="Line 93">
                    <a:extLst>
                      <a:ext uri="{FF2B5EF4-FFF2-40B4-BE49-F238E27FC236}">
                        <a16:creationId xmlns:a16="http://schemas.microsoft.com/office/drawing/2014/main" id="{9FBA8635-5DCB-8A4D-A894-D04343B522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12" name="Line 94">
                    <a:extLst>
                      <a:ext uri="{FF2B5EF4-FFF2-40B4-BE49-F238E27FC236}">
                        <a16:creationId xmlns:a16="http://schemas.microsoft.com/office/drawing/2014/main" id="{92BFB4E3-68E1-B749-896D-098DE7D4FA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102" name="Group 95">
                <a:extLst>
                  <a:ext uri="{FF2B5EF4-FFF2-40B4-BE49-F238E27FC236}">
                    <a16:creationId xmlns:a16="http://schemas.microsoft.com/office/drawing/2014/main" id="{7ED8EDF7-34CF-D94F-949C-C2AFA9F5B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103" name="Group 96">
                  <a:extLst>
                    <a:ext uri="{FF2B5EF4-FFF2-40B4-BE49-F238E27FC236}">
                      <a16:creationId xmlns:a16="http://schemas.microsoft.com/office/drawing/2014/main" id="{3E200255-61A7-A248-B24D-4C3B29171D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107" name="Line 97">
                    <a:extLst>
                      <a:ext uri="{FF2B5EF4-FFF2-40B4-BE49-F238E27FC236}">
                        <a16:creationId xmlns:a16="http://schemas.microsoft.com/office/drawing/2014/main" id="{A164B982-B4D3-5D44-9079-68405C9C06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8" name="Line 98">
                    <a:extLst>
                      <a:ext uri="{FF2B5EF4-FFF2-40B4-BE49-F238E27FC236}">
                        <a16:creationId xmlns:a16="http://schemas.microsoft.com/office/drawing/2014/main" id="{2EDF59F4-1371-304F-92B9-1F6836EDEE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104" name="Group 99">
                  <a:extLst>
                    <a:ext uri="{FF2B5EF4-FFF2-40B4-BE49-F238E27FC236}">
                      <a16:creationId xmlns:a16="http://schemas.microsoft.com/office/drawing/2014/main" id="{56229BBB-AA1D-BF41-AFA7-DD81EEB0E9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105" name="Line 100">
                    <a:extLst>
                      <a:ext uri="{FF2B5EF4-FFF2-40B4-BE49-F238E27FC236}">
                        <a16:creationId xmlns:a16="http://schemas.microsoft.com/office/drawing/2014/main" id="{2A3C189B-92EC-7D48-83FA-A531B05AA2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06" name="Line 101">
                    <a:extLst>
                      <a:ext uri="{FF2B5EF4-FFF2-40B4-BE49-F238E27FC236}">
                        <a16:creationId xmlns:a16="http://schemas.microsoft.com/office/drawing/2014/main" id="{636CC5B5-1075-1949-94D8-0EAEBB6D47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F8DA068-4F38-5B4D-814C-697ED0F79FCD}"/>
              </a:ext>
            </a:extLst>
          </p:cNvPr>
          <p:cNvSpPr txBox="1"/>
          <p:nvPr/>
        </p:nvSpPr>
        <p:spPr>
          <a:xfrm rot="18724310">
            <a:off x="1118153" y="4547504"/>
            <a:ext cx="2407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Constant bitrate video</a:t>
            </a:r>
          </a:p>
          <a:p>
            <a:pPr algn="l"/>
            <a:r>
              <a:rPr lang="en-US" dirty="0">
                <a:latin typeface="Helvetica" pitchFamily="2" charset="0"/>
              </a:rPr>
              <a:t>transmitted @ server</a:t>
            </a:r>
          </a:p>
        </p:txBody>
      </p:sp>
      <p:sp>
        <p:nvSpPr>
          <p:cNvPr id="140" name="Text Box 150">
            <a:extLst>
              <a:ext uri="{FF2B5EF4-FFF2-40B4-BE49-F238E27FC236}">
                <a16:creationId xmlns:a16="http://schemas.microsoft.com/office/drawing/2014/main" id="{5A8E4680-9D04-E041-A8EA-53D04C3AE5D3}"/>
              </a:ext>
            </a:extLst>
          </p:cNvPr>
          <p:cNvSpPr txBox="1">
            <a:spLocks noChangeArrowheads="1"/>
          </p:cNvSpPr>
          <p:nvPr/>
        </p:nvSpPr>
        <p:spPr bwMode="auto">
          <a:xfrm rot="-5433387">
            <a:off x="-178518" y="4975243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141" name="Text Box 154">
            <a:extLst>
              <a:ext uri="{FF2B5EF4-FFF2-40B4-BE49-F238E27FC236}">
                <a16:creationId xmlns:a16="http://schemas.microsoft.com/office/drawing/2014/main" id="{D072D541-7D6C-B645-8187-1CB27578E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976" y="6307931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356D0FD-FD3B-954F-A29E-5E11CE18DFDE}"/>
              </a:ext>
            </a:extLst>
          </p:cNvPr>
          <p:cNvSpPr txBox="1"/>
          <p:nvPr/>
        </p:nvSpPr>
        <p:spPr>
          <a:xfrm rot="18724310">
            <a:off x="2668349" y="5130666"/>
            <a:ext cx="16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Ideal @ client</a:t>
            </a:r>
          </a:p>
        </p:txBody>
      </p:sp>
      <p:grpSp>
        <p:nvGrpSpPr>
          <p:cNvPr id="144" name="Group 198">
            <a:extLst>
              <a:ext uri="{FF2B5EF4-FFF2-40B4-BE49-F238E27FC236}">
                <a16:creationId xmlns:a16="http://schemas.microsoft.com/office/drawing/2014/main" id="{D2A9BF88-47C4-FE48-8ADF-7EBA784A9010}"/>
              </a:ext>
            </a:extLst>
          </p:cNvPr>
          <p:cNvGrpSpPr>
            <a:grpSpLocks/>
          </p:cNvGrpSpPr>
          <p:nvPr/>
        </p:nvGrpSpPr>
        <p:grpSpPr bwMode="auto">
          <a:xfrm>
            <a:off x="3928366" y="4429921"/>
            <a:ext cx="2716898" cy="2062954"/>
            <a:chOff x="1938" y="1156"/>
            <a:chExt cx="1839" cy="1588"/>
          </a:xfrm>
        </p:grpSpPr>
        <p:grpSp>
          <p:nvGrpSpPr>
            <p:cNvPr id="148" name="Group 106">
              <a:extLst>
                <a:ext uri="{FF2B5EF4-FFF2-40B4-BE49-F238E27FC236}">
                  <a16:creationId xmlns:a16="http://schemas.microsoft.com/office/drawing/2014/main" id="{26F08160-B960-F84A-BEE4-E436AF54C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8" y="2600"/>
              <a:ext cx="319" cy="144"/>
              <a:chOff x="672" y="1920"/>
              <a:chExt cx="145" cy="144"/>
            </a:xfrm>
          </p:grpSpPr>
          <p:sp>
            <p:nvSpPr>
              <p:cNvPr id="182" name="Line 107">
                <a:extLst>
                  <a:ext uri="{FF2B5EF4-FFF2-40B4-BE49-F238E27FC236}">
                    <a16:creationId xmlns:a16="http://schemas.microsoft.com/office/drawing/2014/main" id="{41ABC0B0-4F65-704C-830C-2F54F7C1D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83" name="Line 108">
                <a:extLst>
                  <a:ext uri="{FF2B5EF4-FFF2-40B4-BE49-F238E27FC236}">
                    <a16:creationId xmlns:a16="http://schemas.microsoft.com/office/drawing/2014/main" id="{ABEA0891-6637-4146-AD23-C19F4DCC2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5" y="18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" name="Group 109">
              <a:extLst>
                <a:ext uri="{FF2B5EF4-FFF2-40B4-BE49-F238E27FC236}">
                  <a16:creationId xmlns:a16="http://schemas.microsoft.com/office/drawing/2014/main" id="{1B086BE9-F2D2-3D4A-8357-9C221D36F9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2" y="2456"/>
              <a:ext cx="73" cy="144"/>
              <a:chOff x="672" y="1920"/>
              <a:chExt cx="145" cy="144"/>
            </a:xfrm>
          </p:grpSpPr>
          <p:sp>
            <p:nvSpPr>
              <p:cNvPr id="180" name="Line 110">
                <a:extLst>
                  <a:ext uri="{FF2B5EF4-FFF2-40B4-BE49-F238E27FC236}">
                    <a16:creationId xmlns:a16="http://schemas.microsoft.com/office/drawing/2014/main" id="{109C0ABF-B812-DE49-9CA1-98829975C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81" name="Line 111">
                <a:extLst>
                  <a:ext uri="{FF2B5EF4-FFF2-40B4-BE49-F238E27FC236}">
                    <a16:creationId xmlns:a16="http://schemas.microsoft.com/office/drawing/2014/main" id="{91108D89-DBDF-C744-B77F-446B3A69D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5" y="1849"/>
                <a:ext cx="0" cy="14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0" name="Group 112">
              <a:extLst>
                <a:ext uri="{FF2B5EF4-FFF2-40B4-BE49-F238E27FC236}">
                  <a16:creationId xmlns:a16="http://schemas.microsoft.com/office/drawing/2014/main" id="{EFE4AB55-4ADB-0440-B2A9-56CDFAB7F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" y="2169"/>
              <a:ext cx="126" cy="288"/>
              <a:chOff x="672" y="1776"/>
              <a:chExt cx="291" cy="288"/>
            </a:xfrm>
          </p:grpSpPr>
          <p:grpSp>
            <p:nvGrpSpPr>
              <p:cNvPr id="174" name="Group 113">
                <a:extLst>
                  <a:ext uri="{FF2B5EF4-FFF2-40B4-BE49-F238E27FC236}">
                    <a16:creationId xmlns:a16="http://schemas.microsoft.com/office/drawing/2014/main" id="{EF8BB6BE-977A-094D-B6D7-E18DEDE016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920"/>
                <a:ext cx="145" cy="144"/>
                <a:chOff x="672" y="1920"/>
                <a:chExt cx="145" cy="144"/>
              </a:xfrm>
            </p:grpSpPr>
            <p:sp>
              <p:nvSpPr>
                <p:cNvPr id="178" name="Line 114">
                  <a:extLst>
                    <a:ext uri="{FF2B5EF4-FFF2-40B4-BE49-F238E27FC236}">
                      <a16:creationId xmlns:a16="http://schemas.microsoft.com/office/drawing/2014/main" id="{9CA85CC8-8F4A-3343-9F04-BCD0906374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79" name="Line 115">
                  <a:extLst>
                    <a:ext uri="{FF2B5EF4-FFF2-40B4-BE49-F238E27FC236}">
                      <a16:creationId xmlns:a16="http://schemas.microsoft.com/office/drawing/2014/main" id="{C27E6C6F-5CD1-C04B-9134-8922D84C04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7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75" name="Group 116">
                <a:extLst>
                  <a:ext uri="{FF2B5EF4-FFF2-40B4-BE49-F238E27FC236}">
                    <a16:creationId xmlns:a16="http://schemas.microsoft.com/office/drawing/2014/main" id="{CD940569-E85F-F148-91A2-CBEA2FCDDC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8" y="1776"/>
                <a:ext cx="145" cy="144"/>
                <a:chOff x="672" y="1920"/>
                <a:chExt cx="145" cy="144"/>
              </a:xfrm>
            </p:grpSpPr>
            <p:sp>
              <p:nvSpPr>
                <p:cNvPr id="176" name="Line 117">
                  <a:extLst>
                    <a:ext uri="{FF2B5EF4-FFF2-40B4-BE49-F238E27FC236}">
                      <a16:creationId xmlns:a16="http://schemas.microsoft.com/office/drawing/2014/main" id="{C173B0EC-F728-2C43-9661-560F64199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1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77" name="Line 118">
                  <a:extLst>
                    <a:ext uri="{FF2B5EF4-FFF2-40B4-BE49-F238E27FC236}">
                      <a16:creationId xmlns:a16="http://schemas.microsoft.com/office/drawing/2014/main" id="{DC7EBC5D-42AE-514F-9C3A-E25CB74660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4" y="1847"/>
                  <a:ext cx="0" cy="1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51" name="Group 119">
              <a:extLst>
                <a:ext uri="{FF2B5EF4-FFF2-40B4-BE49-F238E27FC236}">
                  <a16:creationId xmlns:a16="http://schemas.microsoft.com/office/drawing/2014/main" id="{0AA92674-D7FD-8647-8B26-FBDD6621F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" y="1877"/>
              <a:ext cx="609" cy="288"/>
              <a:chOff x="672" y="1776"/>
              <a:chExt cx="291" cy="288"/>
            </a:xfrm>
          </p:grpSpPr>
          <p:grpSp>
            <p:nvGrpSpPr>
              <p:cNvPr id="168" name="Group 120">
                <a:extLst>
                  <a:ext uri="{FF2B5EF4-FFF2-40B4-BE49-F238E27FC236}">
                    <a16:creationId xmlns:a16="http://schemas.microsoft.com/office/drawing/2014/main" id="{C5713FA4-BE77-E04F-A4AF-4CB32C368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920"/>
                <a:ext cx="145" cy="144"/>
                <a:chOff x="672" y="1920"/>
                <a:chExt cx="145" cy="144"/>
              </a:xfrm>
            </p:grpSpPr>
            <p:sp>
              <p:nvSpPr>
                <p:cNvPr id="172" name="Line 121">
                  <a:extLst>
                    <a:ext uri="{FF2B5EF4-FFF2-40B4-BE49-F238E27FC236}">
                      <a16:creationId xmlns:a16="http://schemas.microsoft.com/office/drawing/2014/main" id="{4B05592F-B512-3C42-BB0A-925D0ED8A1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73" name="Line 122">
                  <a:extLst>
                    <a:ext uri="{FF2B5EF4-FFF2-40B4-BE49-F238E27FC236}">
                      <a16:creationId xmlns:a16="http://schemas.microsoft.com/office/drawing/2014/main" id="{3838EE08-EA90-FA4D-A493-50C4D85B6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69" name="Group 123">
                <a:extLst>
                  <a:ext uri="{FF2B5EF4-FFF2-40B4-BE49-F238E27FC236}">
                    <a16:creationId xmlns:a16="http://schemas.microsoft.com/office/drawing/2014/main" id="{4ACD58CA-A5D8-7643-9B5A-336277B4B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8" y="1776"/>
                <a:ext cx="145" cy="144"/>
                <a:chOff x="672" y="1920"/>
                <a:chExt cx="145" cy="144"/>
              </a:xfrm>
            </p:grpSpPr>
            <p:sp>
              <p:nvSpPr>
                <p:cNvPr id="170" name="Line 124">
                  <a:extLst>
                    <a:ext uri="{FF2B5EF4-FFF2-40B4-BE49-F238E27FC236}">
                      <a16:creationId xmlns:a16="http://schemas.microsoft.com/office/drawing/2014/main" id="{F63C1DF4-8554-AD4B-85FD-23DF6BEC34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71" name="Line 125">
                  <a:extLst>
                    <a:ext uri="{FF2B5EF4-FFF2-40B4-BE49-F238E27FC236}">
                      <a16:creationId xmlns:a16="http://schemas.microsoft.com/office/drawing/2014/main" id="{3C12391C-FF9E-394B-9938-F6948C3A32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152" name="Group 126">
              <a:extLst>
                <a:ext uri="{FF2B5EF4-FFF2-40B4-BE49-F238E27FC236}">
                  <a16:creationId xmlns:a16="http://schemas.microsoft.com/office/drawing/2014/main" id="{32339B87-DE42-5947-8DC9-419B6986A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5" y="1740"/>
              <a:ext cx="52" cy="144"/>
              <a:chOff x="672" y="1920"/>
              <a:chExt cx="145" cy="144"/>
            </a:xfrm>
          </p:grpSpPr>
          <p:sp>
            <p:nvSpPr>
              <p:cNvPr id="166" name="Line 127">
                <a:extLst>
                  <a:ext uri="{FF2B5EF4-FFF2-40B4-BE49-F238E27FC236}">
                    <a16:creationId xmlns:a16="http://schemas.microsoft.com/office/drawing/2014/main" id="{6ADD5054-6FF1-7A42-A0A1-B1CF914684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67" name="Line 128">
                <a:extLst>
                  <a:ext uri="{FF2B5EF4-FFF2-40B4-BE49-F238E27FC236}">
                    <a16:creationId xmlns:a16="http://schemas.microsoft.com/office/drawing/2014/main" id="{8AE82270-35DC-684D-B9DB-987F84646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5" y="1849"/>
                <a:ext cx="0" cy="1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" name="Group 131">
              <a:extLst>
                <a:ext uri="{FF2B5EF4-FFF2-40B4-BE49-F238E27FC236}">
                  <a16:creationId xmlns:a16="http://schemas.microsoft.com/office/drawing/2014/main" id="{B1BD9000-49B5-C94C-B378-1D1F4FD79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2" y="1590"/>
              <a:ext cx="469" cy="144"/>
              <a:chOff x="672" y="1920"/>
              <a:chExt cx="145" cy="144"/>
            </a:xfrm>
          </p:grpSpPr>
          <p:sp>
            <p:nvSpPr>
              <p:cNvPr id="164" name="Line 132">
                <a:extLst>
                  <a:ext uri="{FF2B5EF4-FFF2-40B4-BE49-F238E27FC236}">
                    <a16:creationId xmlns:a16="http://schemas.microsoft.com/office/drawing/2014/main" id="{EA753DE0-7E86-B44A-BA86-7921FA072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65" name="Line 133">
                <a:extLst>
                  <a:ext uri="{FF2B5EF4-FFF2-40B4-BE49-F238E27FC236}">
                    <a16:creationId xmlns:a16="http://schemas.microsoft.com/office/drawing/2014/main" id="{86B32C81-9EA0-794E-A335-8E1A13059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5" y="18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4" name="Group 134">
              <a:extLst>
                <a:ext uri="{FF2B5EF4-FFF2-40B4-BE49-F238E27FC236}">
                  <a16:creationId xmlns:a16="http://schemas.microsoft.com/office/drawing/2014/main" id="{4AE0545A-DE70-724E-B006-9E79F35CC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1446"/>
              <a:ext cx="145" cy="144"/>
              <a:chOff x="672" y="1920"/>
              <a:chExt cx="145" cy="144"/>
            </a:xfrm>
          </p:grpSpPr>
          <p:sp>
            <p:nvSpPr>
              <p:cNvPr id="162" name="Line 135">
                <a:extLst>
                  <a:ext uri="{FF2B5EF4-FFF2-40B4-BE49-F238E27FC236}">
                    <a16:creationId xmlns:a16="http://schemas.microsoft.com/office/drawing/2014/main" id="{35F1F729-9C21-F242-9338-7C44827D2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2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63" name="Line 136">
                <a:extLst>
                  <a:ext uri="{FF2B5EF4-FFF2-40B4-BE49-F238E27FC236}">
                    <a16:creationId xmlns:a16="http://schemas.microsoft.com/office/drawing/2014/main" id="{D213EE56-D033-9B49-BB51-B22F064F17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745" y="18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5" name="Group 137">
              <a:extLst>
                <a:ext uri="{FF2B5EF4-FFF2-40B4-BE49-F238E27FC236}">
                  <a16:creationId xmlns:a16="http://schemas.microsoft.com/office/drawing/2014/main" id="{5983FBAA-8C0F-BA4F-A4EE-4F13EDE2E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0" y="1156"/>
              <a:ext cx="87" cy="288"/>
              <a:chOff x="672" y="1776"/>
              <a:chExt cx="291" cy="288"/>
            </a:xfrm>
          </p:grpSpPr>
          <p:grpSp>
            <p:nvGrpSpPr>
              <p:cNvPr id="156" name="Group 138">
                <a:extLst>
                  <a:ext uri="{FF2B5EF4-FFF2-40B4-BE49-F238E27FC236}">
                    <a16:creationId xmlns:a16="http://schemas.microsoft.com/office/drawing/2014/main" id="{2E05ACB3-4FA7-434C-846B-380A0A1D4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920"/>
                <a:ext cx="145" cy="144"/>
                <a:chOff x="672" y="1920"/>
                <a:chExt cx="145" cy="144"/>
              </a:xfrm>
            </p:grpSpPr>
            <p:sp>
              <p:nvSpPr>
                <p:cNvPr id="160" name="Line 139">
                  <a:extLst>
                    <a:ext uri="{FF2B5EF4-FFF2-40B4-BE49-F238E27FC236}">
                      <a16:creationId xmlns:a16="http://schemas.microsoft.com/office/drawing/2014/main" id="{F52ED657-9036-E944-AFD7-8D8828C6D7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61" name="Line 140">
                  <a:extLst>
                    <a:ext uri="{FF2B5EF4-FFF2-40B4-BE49-F238E27FC236}">
                      <a16:creationId xmlns:a16="http://schemas.microsoft.com/office/drawing/2014/main" id="{AB895953-E42F-9B4A-94C0-5E78B4BAD9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4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157" name="Group 141">
                <a:extLst>
                  <a:ext uri="{FF2B5EF4-FFF2-40B4-BE49-F238E27FC236}">
                    <a16:creationId xmlns:a16="http://schemas.microsoft.com/office/drawing/2014/main" id="{C679A677-8357-624E-AA13-D26C424FC8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8" y="1776"/>
                <a:ext cx="145" cy="144"/>
                <a:chOff x="672" y="1920"/>
                <a:chExt cx="145" cy="144"/>
              </a:xfrm>
            </p:grpSpPr>
            <p:sp>
              <p:nvSpPr>
                <p:cNvPr id="158" name="Line 142">
                  <a:extLst>
                    <a:ext uri="{FF2B5EF4-FFF2-40B4-BE49-F238E27FC236}">
                      <a16:creationId xmlns:a16="http://schemas.microsoft.com/office/drawing/2014/main" id="{D2AE2630-DEAD-A54F-B6ED-BC8CCF4FA3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3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59" name="Line 143">
                  <a:extLst>
                    <a:ext uri="{FF2B5EF4-FFF2-40B4-BE49-F238E27FC236}">
                      <a16:creationId xmlns:a16="http://schemas.microsoft.com/office/drawing/2014/main" id="{4CA0F41F-51C6-8B44-9D71-C2EBF877B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</p:grpSp>
      <p:sp>
        <p:nvSpPr>
          <p:cNvPr id="145" name="Text Box 152">
            <a:extLst>
              <a:ext uri="{FF2B5EF4-FFF2-40B4-BE49-F238E27FC236}">
                <a16:creationId xmlns:a16="http://schemas.microsoft.com/office/drawing/2014/main" id="{F48614E9-9C64-C54B-A3F1-35B6DD19D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7173" y="3873489"/>
            <a:ext cx="10064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variable</a:t>
            </a:r>
          </a:p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network</a:t>
            </a:r>
          </a:p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delay</a:t>
            </a:r>
          </a:p>
        </p:txBody>
      </p:sp>
      <p:sp>
        <p:nvSpPr>
          <p:cNvPr id="146" name="Line 153">
            <a:extLst>
              <a:ext uri="{FF2B5EF4-FFF2-40B4-BE49-F238E27FC236}">
                <a16:creationId xmlns:a16="http://schemas.microsoft.com/office/drawing/2014/main" id="{498B723A-B3F9-5F46-BC8D-329DACFC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5707" y="4213754"/>
            <a:ext cx="2934629" cy="264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03A3805-EF21-2144-8843-D2BD4959F969}"/>
              </a:ext>
            </a:extLst>
          </p:cNvPr>
          <p:cNvSpPr txBox="1"/>
          <p:nvPr/>
        </p:nvSpPr>
        <p:spPr>
          <a:xfrm rot="18724310">
            <a:off x="3948222" y="4974010"/>
            <a:ext cx="164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Reality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436BF-36D1-E74D-8CE5-E41040B34223}"/>
              </a:ext>
            </a:extLst>
          </p:cNvPr>
          <p:cNvSpPr txBox="1"/>
          <p:nvPr/>
        </p:nvSpPr>
        <p:spPr>
          <a:xfrm>
            <a:off x="7194094" y="4954669"/>
            <a:ext cx="4861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Buffer</a:t>
            </a:r>
            <a:r>
              <a:rPr lang="en-US" sz="2800" dirty="0">
                <a:latin typeface="Helvetica" pitchFamily="2" charset="0"/>
              </a:rPr>
              <a:t> at the client to hold frames initially until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playout delay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t</a:t>
            </a:r>
            <a:r>
              <a:rPr lang="en-US" sz="2800" baseline="-25000" dirty="0" err="1">
                <a:solidFill>
                  <a:srgbClr val="C00000"/>
                </a:solidFill>
                <a:latin typeface="Helvetica" pitchFamily="2" charset="0"/>
              </a:rPr>
              <a:t>p</a:t>
            </a:r>
            <a:endParaRPr lang="en-US" sz="2800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8840C7F-B5BC-1497-90AF-0939D7837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92" y="1751146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1BA6269-232B-C450-68C9-96FBAF1E6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304" y="2588805"/>
            <a:ext cx="1170526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753FDA-67AB-2B39-B0C0-40D5AFABE0D4}"/>
              </a:ext>
            </a:extLst>
          </p:cNvPr>
          <p:cNvCxnSpPr/>
          <p:nvPr/>
        </p:nvCxnSpPr>
        <p:spPr>
          <a:xfrm>
            <a:off x="931683" y="1952673"/>
            <a:ext cx="72478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7DD35B-FFF6-91EB-3CA4-9DB56F3F73B9}"/>
              </a:ext>
            </a:extLst>
          </p:cNvPr>
          <p:cNvCxnSpPr>
            <a:cxnSpLocks/>
          </p:cNvCxnSpPr>
          <p:nvPr/>
        </p:nvCxnSpPr>
        <p:spPr>
          <a:xfrm>
            <a:off x="1690244" y="2333673"/>
            <a:ext cx="1420395" cy="74303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E1E4F5-1CFA-4BEB-7999-5F89571975F6}"/>
              </a:ext>
            </a:extLst>
          </p:cNvPr>
          <p:cNvSpPr txBox="1"/>
          <p:nvPr/>
        </p:nvSpPr>
        <p:spPr>
          <a:xfrm>
            <a:off x="1943637" y="1564123"/>
            <a:ext cx="20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Spatial coding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FBF38-ABA8-C362-5258-B6D51C812BEF}"/>
              </a:ext>
            </a:extLst>
          </p:cNvPr>
          <p:cNvSpPr txBox="1"/>
          <p:nvPr/>
        </p:nvSpPr>
        <p:spPr>
          <a:xfrm>
            <a:off x="2086018" y="2197229"/>
            <a:ext cx="20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Temporal coding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AA477-3A86-53AC-4C56-9E0E69EC57E7}"/>
              </a:ext>
            </a:extLst>
          </p:cNvPr>
          <p:cNvSpPr txBox="1"/>
          <p:nvPr/>
        </p:nvSpPr>
        <p:spPr>
          <a:xfrm>
            <a:off x="7394095" y="232487"/>
            <a:ext cx="4409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Multimedia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EBAF1F-97BE-665E-ECC5-175AA905AFE3}"/>
              </a:ext>
            </a:extLst>
          </p:cNvPr>
          <p:cNvCxnSpPr>
            <a:cxnSpLocks/>
          </p:cNvCxnSpPr>
          <p:nvPr/>
        </p:nvCxnSpPr>
        <p:spPr>
          <a:xfrm>
            <a:off x="3982941" y="6465114"/>
            <a:ext cx="1657971" cy="2039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60">
            <a:extLst>
              <a:ext uri="{FF2B5EF4-FFF2-40B4-BE49-F238E27FC236}">
                <a16:creationId xmlns:a16="http://schemas.microsoft.com/office/drawing/2014/main" id="{43B902D1-93B7-E6CA-1E22-DB775B7E71C4}"/>
              </a:ext>
            </a:extLst>
          </p:cNvPr>
          <p:cNvGrpSpPr>
            <a:grpSpLocks/>
          </p:cNvGrpSpPr>
          <p:nvPr/>
        </p:nvGrpSpPr>
        <p:grpSpPr bwMode="auto">
          <a:xfrm>
            <a:off x="5625358" y="4297206"/>
            <a:ext cx="1939200" cy="2182147"/>
            <a:chOff x="648" y="1147"/>
            <a:chExt cx="1608" cy="1591"/>
          </a:xfrm>
        </p:grpSpPr>
        <p:grpSp>
          <p:nvGrpSpPr>
            <p:cNvPr id="36" name="Group 61">
              <a:extLst>
                <a:ext uri="{FF2B5EF4-FFF2-40B4-BE49-F238E27FC236}">
                  <a16:creationId xmlns:a16="http://schemas.microsoft.com/office/drawing/2014/main" id="{7A888D26-6B9F-3C59-8241-9A01FA8BE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98" name="Group 62">
                <a:extLst>
                  <a:ext uri="{FF2B5EF4-FFF2-40B4-BE49-F238E27FC236}">
                    <a16:creationId xmlns:a16="http://schemas.microsoft.com/office/drawing/2014/main" id="{3AF3CDE4-B7A8-CFEB-B814-5C6FB02E1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192" name="Group 63">
                  <a:extLst>
                    <a:ext uri="{FF2B5EF4-FFF2-40B4-BE49-F238E27FC236}">
                      <a16:creationId xmlns:a16="http://schemas.microsoft.com/office/drawing/2014/main" id="{8F313A77-39F7-D9D2-2841-1C56F3DBAD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00" name="Group 64">
                    <a:extLst>
                      <a:ext uri="{FF2B5EF4-FFF2-40B4-BE49-F238E27FC236}">
                        <a16:creationId xmlns:a16="http://schemas.microsoft.com/office/drawing/2014/main" id="{C8D8657C-899C-3DD0-D1FC-450AB1BEFA2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04" name="Line 65">
                      <a:extLst>
                        <a:ext uri="{FF2B5EF4-FFF2-40B4-BE49-F238E27FC236}">
                          <a16:creationId xmlns:a16="http://schemas.microsoft.com/office/drawing/2014/main" id="{46C20AFA-630F-4E4D-A41D-03630BE8414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05" name="Line 66">
                      <a:extLst>
                        <a:ext uri="{FF2B5EF4-FFF2-40B4-BE49-F238E27FC236}">
                          <a16:creationId xmlns:a16="http://schemas.microsoft.com/office/drawing/2014/main" id="{54389B7D-A060-E002-563E-1D00D1409F9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01" name="Group 67">
                    <a:extLst>
                      <a:ext uri="{FF2B5EF4-FFF2-40B4-BE49-F238E27FC236}">
                        <a16:creationId xmlns:a16="http://schemas.microsoft.com/office/drawing/2014/main" id="{E94E3A0E-744D-BFEC-4FE3-0775E01B45A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02" name="Line 68">
                      <a:extLst>
                        <a:ext uri="{FF2B5EF4-FFF2-40B4-BE49-F238E27FC236}">
                          <a16:creationId xmlns:a16="http://schemas.microsoft.com/office/drawing/2014/main" id="{66082B4D-50CA-084B-038C-4E820CC057D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03" name="Line 69">
                      <a:extLst>
                        <a:ext uri="{FF2B5EF4-FFF2-40B4-BE49-F238E27FC236}">
                          <a16:creationId xmlns:a16="http://schemas.microsoft.com/office/drawing/2014/main" id="{0C21247A-4848-F349-7453-F5FEE627C5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193" name="Group 70">
                  <a:extLst>
                    <a:ext uri="{FF2B5EF4-FFF2-40B4-BE49-F238E27FC236}">
                      <a16:creationId xmlns:a16="http://schemas.microsoft.com/office/drawing/2014/main" id="{1B8AE453-2A78-12C2-A2AF-C14DEBA89F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194" name="Group 71">
                    <a:extLst>
                      <a:ext uri="{FF2B5EF4-FFF2-40B4-BE49-F238E27FC236}">
                        <a16:creationId xmlns:a16="http://schemas.microsoft.com/office/drawing/2014/main" id="{08100A6D-5606-B694-56E9-3215C79176E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98" name="Line 72">
                      <a:extLst>
                        <a:ext uri="{FF2B5EF4-FFF2-40B4-BE49-F238E27FC236}">
                          <a16:creationId xmlns:a16="http://schemas.microsoft.com/office/drawing/2014/main" id="{DC584039-E67A-B168-D6F1-C4B770FB9BF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99" name="Line 73">
                      <a:extLst>
                        <a:ext uri="{FF2B5EF4-FFF2-40B4-BE49-F238E27FC236}">
                          <a16:creationId xmlns:a16="http://schemas.microsoft.com/office/drawing/2014/main" id="{DE338BDF-A8E0-0C1B-A8B9-5E9EE62362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195" name="Group 74">
                    <a:extLst>
                      <a:ext uri="{FF2B5EF4-FFF2-40B4-BE49-F238E27FC236}">
                        <a16:creationId xmlns:a16="http://schemas.microsoft.com/office/drawing/2014/main" id="{2A73273E-4E09-0C8B-A2C2-3F7E48C149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196" name="Line 75">
                      <a:extLst>
                        <a:ext uri="{FF2B5EF4-FFF2-40B4-BE49-F238E27FC236}">
                          <a16:creationId xmlns:a16="http://schemas.microsoft.com/office/drawing/2014/main" id="{CB7A4961-365A-D9C4-74C7-FA39F1971C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197" name="Line 76">
                      <a:extLst>
                        <a:ext uri="{FF2B5EF4-FFF2-40B4-BE49-F238E27FC236}">
                          <a16:creationId xmlns:a16="http://schemas.microsoft.com/office/drawing/2014/main" id="{AFD54946-D65B-96D2-5A8D-707F4A4988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99" name="Group 77">
                <a:extLst>
                  <a:ext uri="{FF2B5EF4-FFF2-40B4-BE49-F238E27FC236}">
                    <a16:creationId xmlns:a16="http://schemas.microsoft.com/office/drawing/2014/main" id="{8EBD034F-8114-2818-4C83-0D262EC3C4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186" name="Group 78">
                  <a:extLst>
                    <a:ext uri="{FF2B5EF4-FFF2-40B4-BE49-F238E27FC236}">
                      <a16:creationId xmlns:a16="http://schemas.microsoft.com/office/drawing/2014/main" id="{FBC59874-377E-CFCE-7924-BFBC1D35CA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190" name="Line 79">
                    <a:extLst>
                      <a:ext uri="{FF2B5EF4-FFF2-40B4-BE49-F238E27FC236}">
                        <a16:creationId xmlns:a16="http://schemas.microsoft.com/office/drawing/2014/main" id="{500019D6-46BE-E5B6-0D0C-42C65DF4B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E7441BDB-8496-87FD-A1FE-8F139116A6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187" name="Group 81">
                  <a:extLst>
                    <a:ext uri="{FF2B5EF4-FFF2-40B4-BE49-F238E27FC236}">
                      <a16:creationId xmlns:a16="http://schemas.microsoft.com/office/drawing/2014/main" id="{B28448C4-4365-0CB1-7BEB-023307CD57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188" name="Line 82">
                    <a:extLst>
                      <a:ext uri="{FF2B5EF4-FFF2-40B4-BE49-F238E27FC236}">
                        <a16:creationId xmlns:a16="http://schemas.microsoft.com/office/drawing/2014/main" id="{FD00949C-C0E0-1BBC-D9A2-4AEF98BD02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9" name="Line 83">
                    <a:extLst>
                      <a:ext uri="{FF2B5EF4-FFF2-40B4-BE49-F238E27FC236}">
                        <a16:creationId xmlns:a16="http://schemas.microsoft.com/office/drawing/2014/main" id="{A474E509-0125-3CF7-A3E2-70195F7FC6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143" name="Group 84">
                <a:extLst>
                  <a:ext uri="{FF2B5EF4-FFF2-40B4-BE49-F238E27FC236}">
                    <a16:creationId xmlns:a16="http://schemas.microsoft.com/office/drawing/2014/main" id="{C0054C94-0C45-5C05-68FE-ACE5A76903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147" name="Line 85">
                  <a:extLst>
                    <a:ext uri="{FF2B5EF4-FFF2-40B4-BE49-F238E27FC236}">
                      <a16:creationId xmlns:a16="http://schemas.microsoft.com/office/drawing/2014/main" id="{05892984-959E-F61D-92AD-29C6E164C4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185" name="Line 86">
                  <a:extLst>
                    <a:ext uri="{FF2B5EF4-FFF2-40B4-BE49-F238E27FC236}">
                      <a16:creationId xmlns:a16="http://schemas.microsoft.com/office/drawing/2014/main" id="{1889188D-83F8-9A2A-9D00-0DA00A3202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7" name="Group 87">
              <a:extLst>
                <a:ext uri="{FF2B5EF4-FFF2-40B4-BE49-F238E27FC236}">
                  <a16:creationId xmlns:a16="http://schemas.microsoft.com/office/drawing/2014/main" id="{E31A161F-18D0-4525-BB8D-8A2DA9DD93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48" name="Group 88">
                <a:extLst>
                  <a:ext uri="{FF2B5EF4-FFF2-40B4-BE49-F238E27FC236}">
                    <a16:creationId xmlns:a16="http://schemas.microsoft.com/office/drawing/2014/main" id="{4234D018-4E6D-BCD9-7FB2-C18EDCE14C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85" name="Group 89">
                  <a:extLst>
                    <a:ext uri="{FF2B5EF4-FFF2-40B4-BE49-F238E27FC236}">
                      <a16:creationId xmlns:a16="http://schemas.microsoft.com/office/drawing/2014/main" id="{AC9A7353-6372-0C32-0046-7F9D2E0FDB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93" name="Line 90">
                    <a:extLst>
                      <a:ext uri="{FF2B5EF4-FFF2-40B4-BE49-F238E27FC236}">
                        <a16:creationId xmlns:a16="http://schemas.microsoft.com/office/drawing/2014/main" id="{06105D49-C5A8-852C-0353-7F5148910B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94" name="Line 91">
                    <a:extLst>
                      <a:ext uri="{FF2B5EF4-FFF2-40B4-BE49-F238E27FC236}">
                        <a16:creationId xmlns:a16="http://schemas.microsoft.com/office/drawing/2014/main" id="{D7721F44-8A12-31DB-9375-1EF92DD017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87" name="Group 92">
                  <a:extLst>
                    <a:ext uri="{FF2B5EF4-FFF2-40B4-BE49-F238E27FC236}">
                      <a16:creationId xmlns:a16="http://schemas.microsoft.com/office/drawing/2014/main" id="{37BF320F-887D-218E-2A11-B871B12A16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88" name="Line 93">
                    <a:extLst>
                      <a:ext uri="{FF2B5EF4-FFF2-40B4-BE49-F238E27FC236}">
                        <a16:creationId xmlns:a16="http://schemas.microsoft.com/office/drawing/2014/main" id="{2D332165-568B-AFCE-A024-1AC85C1284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9" name="Line 94">
                    <a:extLst>
                      <a:ext uri="{FF2B5EF4-FFF2-40B4-BE49-F238E27FC236}">
                        <a16:creationId xmlns:a16="http://schemas.microsoft.com/office/drawing/2014/main" id="{291D568E-9689-8149-6441-C050F28A2F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50" name="Group 95">
                <a:extLst>
                  <a:ext uri="{FF2B5EF4-FFF2-40B4-BE49-F238E27FC236}">
                    <a16:creationId xmlns:a16="http://schemas.microsoft.com/office/drawing/2014/main" id="{9E260136-0E37-4A29-AEF7-97E451D5A6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53" name="Group 96">
                  <a:extLst>
                    <a:ext uri="{FF2B5EF4-FFF2-40B4-BE49-F238E27FC236}">
                      <a16:creationId xmlns:a16="http://schemas.microsoft.com/office/drawing/2014/main" id="{B4BDB7E3-0F82-7F5C-5944-D66105B296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83" name="Line 97">
                    <a:extLst>
                      <a:ext uri="{FF2B5EF4-FFF2-40B4-BE49-F238E27FC236}">
                        <a16:creationId xmlns:a16="http://schemas.microsoft.com/office/drawing/2014/main" id="{BABA7525-3A33-1DE8-C4AA-7436A01293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4" name="Line 98">
                    <a:extLst>
                      <a:ext uri="{FF2B5EF4-FFF2-40B4-BE49-F238E27FC236}">
                        <a16:creationId xmlns:a16="http://schemas.microsoft.com/office/drawing/2014/main" id="{C4907046-E2E5-46B7-AC73-D4334DED714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54" name="Group 99">
                  <a:extLst>
                    <a:ext uri="{FF2B5EF4-FFF2-40B4-BE49-F238E27FC236}">
                      <a16:creationId xmlns:a16="http://schemas.microsoft.com/office/drawing/2014/main" id="{827CAACB-EF04-F02C-3A3A-203CC0440A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55" name="Line 100">
                    <a:extLst>
                      <a:ext uri="{FF2B5EF4-FFF2-40B4-BE49-F238E27FC236}">
                        <a16:creationId xmlns:a16="http://schemas.microsoft.com/office/drawing/2014/main" id="{1626F51E-0B8B-95C9-5114-1E5DDF7159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82" name="Line 101">
                    <a:extLst>
                      <a:ext uri="{FF2B5EF4-FFF2-40B4-BE49-F238E27FC236}">
                        <a16:creationId xmlns:a16="http://schemas.microsoft.com/office/drawing/2014/main" id="{CF3A7311-09A5-5DDE-BD2F-0E79CC7791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C5F214F-17EA-CF88-9A12-B4EF37B36778}"/>
              </a:ext>
            </a:extLst>
          </p:cNvPr>
          <p:cNvCxnSpPr>
            <a:cxnSpLocks/>
            <a:stCxn id="183" idx="1"/>
          </p:cNvCxnSpPr>
          <p:nvPr/>
        </p:nvCxnSpPr>
        <p:spPr>
          <a:xfrm>
            <a:off x="3931616" y="6305807"/>
            <a:ext cx="1027589" cy="10013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60">
            <a:extLst>
              <a:ext uri="{FF2B5EF4-FFF2-40B4-BE49-F238E27FC236}">
                <a16:creationId xmlns:a16="http://schemas.microsoft.com/office/drawing/2014/main" id="{DB707EB7-C349-7D3C-482C-9B8855E6E37B}"/>
              </a:ext>
            </a:extLst>
          </p:cNvPr>
          <p:cNvGrpSpPr>
            <a:grpSpLocks/>
          </p:cNvGrpSpPr>
          <p:nvPr/>
        </p:nvGrpSpPr>
        <p:grpSpPr bwMode="auto">
          <a:xfrm>
            <a:off x="4966368" y="4290366"/>
            <a:ext cx="1939200" cy="2182147"/>
            <a:chOff x="648" y="1147"/>
            <a:chExt cx="1608" cy="1591"/>
          </a:xfrm>
        </p:grpSpPr>
        <p:grpSp>
          <p:nvGrpSpPr>
            <p:cNvPr id="210" name="Group 61">
              <a:extLst>
                <a:ext uri="{FF2B5EF4-FFF2-40B4-BE49-F238E27FC236}">
                  <a16:creationId xmlns:a16="http://schemas.microsoft.com/office/drawing/2014/main" id="{2F083735-093C-BC96-D019-F369E337CC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226" name="Group 62">
                <a:extLst>
                  <a:ext uri="{FF2B5EF4-FFF2-40B4-BE49-F238E27FC236}">
                    <a16:creationId xmlns:a16="http://schemas.microsoft.com/office/drawing/2014/main" id="{6708F727-358C-C3F7-86B5-7622FAB095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237" name="Group 63">
                  <a:extLst>
                    <a:ext uri="{FF2B5EF4-FFF2-40B4-BE49-F238E27FC236}">
                      <a16:creationId xmlns:a16="http://schemas.microsoft.com/office/drawing/2014/main" id="{A1AA5EBE-1BDB-2801-16AB-68DDDC63A9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45" name="Group 64">
                    <a:extLst>
                      <a:ext uri="{FF2B5EF4-FFF2-40B4-BE49-F238E27FC236}">
                        <a16:creationId xmlns:a16="http://schemas.microsoft.com/office/drawing/2014/main" id="{61259971-535C-E35F-73ED-66A3B860D9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49" name="Line 65">
                      <a:extLst>
                        <a:ext uri="{FF2B5EF4-FFF2-40B4-BE49-F238E27FC236}">
                          <a16:creationId xmlns:a16="http://schemas.microsoft.com/office/drawing/2014/main" id="{BF5117E8-B2CA-1158-B994-32AE5C5B65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50" name="Line 66">
                      <a:extLst>
                        <a:ext uri="{FF2B5EF4-FFF2-40B4-BE49-F238E27FC236}">
                          <a16:creationId xmlns:a16="http://schemas.microsoft.com/office/drawing/2014/main" id="{D3BE5136-ABD9-9F95-BF84-FF6664142FE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46" name="Group 67">
                    <a:extLst>
                      <a:ext uri="{FF2B5EF4-FFF2-40B4-BE49-F238E27FC236}">
                        <a16:creationId xmlns:a16="http://schemas.microsoft.com/office/drawing/2014/main" id="{33A9801A-C1CB-C084-6EB0-AFEF6739EA4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47" name="Line 68">
                      <a:extLst>
                        <a:ext uri="{FF2B5EF4-FFF2-40B4-BE49-F238E27FC236}">
                          <a16:creationId xmlns:a16="http://schemas.microsoft.com/office/drawing/2014/main" id="{9F10DD15-6F35-432A-E23A-BCE43495D6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48" name="Line 69">
                      <a:extLst>
                        <a:ext uri="{FF2B5EF4-FFF2-40B4-BE49-F238E27FC236}">
                          <a16:creationId xmlns:a16="http://schemas.microsoft.com/office/drawing/2014/main" id="{890AD14E-376E-DB5D-E862-64B78535F0F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238" name="Group 70">
                  <a:extLst>
                    <a:ext uri="{FF2B5EF4-FFF2-40B4-BE49-F238E27FC236}">
                      <a16:creationId xmlns:a16="http://schemas.microsoft.com/office/drawing/2014/main" id="{052903E9-071D-8DDE-22BA-46E71E8877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39" name="Group 71">
                    <a:extLst>
                      <a:ext uri="{FF2B5EF4-FFF2-40B4-BE49-F238E27FC236}">
                        <a16:creationId xmlns:a16="http://schemas.microsoft.com/office/drawing/2014/main" id="{53A00F27-95C1-F2ED-EFAF-ECBF104D85C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43" name="Line 72">
                      <a:extLst>
                        <a:ext uri="{FF2B5EF4-FFF2-40B4-BE49-F238E27FC236}">
                          <a16:creationId xmlns:a16="http://schemas.microsoft.com/office/drawing/2014/main" id="{07FB6D36-75B1-E531-B09A-F8CC258F05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44" name="Line 73">
                      <a:extLst>
                        <a:ext uri="{FF2B5EF4-FFF2-40B4-BE49-F238E27FC236}">
                          <a16:creationId xmlns:a16="http://schemas.microsoft.com/office/drawing/2014/main" id="{686077AC-12F6-981D-5AD4-6086DD52B07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40" name="Group 74">
                    <a:extLst>
                      <a:ext uri="{FF2B5EF4-FFF2-40B4-BE49-F238E27FC236}">
                        <a16:creationId xmlns:a16="http://schemas.microsoft.com/office/drawing/2014/main" id="{33E491DB-1D0D-4128-07D5-1112B2AF499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41" name="Line 75">
                      <a:extLst>
                        <a:ext uri="{FF2B5EF4-FFF2-40B4-BE49-F238E27FC236}">
                          <a16:creationId xmlns:a16="http://schemas.microsoft.com/office/drawing/2014/main" id="{3CE3BDBE-3304-86C1-C826-2A9A493A0FE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42" name="Line 76">
                      <a:extLst>
                        <a:ext uri="{FF2B5EF4-FFF2-40B4-BE49-F238E27FC236}">
                          <a16:creationId xmlns:a16="http://schemas.microsoft.com/office/drawing/2014/main" id="{6FEEBFEB-32C0-2AB0-A8EC-DF9FBAD08A2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227" name="Group 77">
                <a:extLst>
                  <a:ext uri="{FF2B5EF4-FFF2-40B4-BE49-F238E27FC236}">
                    <a16:creationId xmlns:a16="http://schemas.microsoft.com/office/drawing/2014/main" id="{DAA52206-2C53-0FA1-1400-4DB98A9D93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231" name="Group 78">
                  <a:extLst>
                    <a:ext uri="{FF2B5EF4-FFF2-40B4-BE49-F238E27FC236}">
                      <a16:creationId xmlns:a16="http://schemas.microsoft.com/office/drawing/2014/main" id="{0566B6AB-5A45-D799-0ACB-1F532851B3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35" name="Line 79">
                    <a:extLst>
                      <a:ext uri="{FF2B5EF4-FFF2-40B4-BE49-F238E27FC236}">
                        <a16:creationId xmlns:a16="http://schemas.microsoft.com/office/drawing/2014/main" id="{9D2F0449-8ACA-6B22-D803-E8724D12AF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36" name="Line 80">
                    <a:extLst>
                      <a:ext uri="{FF2B5EF4-FFF2-40B4-BE49-F238E27FC236}">
                        <a16:creationId xmlns:a16="http://schemas.microsoft.com/office/drawing/2014/main" id="{AFF8E07C-23F9-1284-F030-308FFD98D8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232" name="Group 81">
                  <a:extLst>
                    <a:ext uri="{FF2B5EF4-FFF2-40B4-BE49-F238E27FC236}">
                      <a16:creationId xmlns:a16="http://schemas.microsoft.com/office/drawing/2014/main" id="{3E98FEB1-7A4F-229A-533C-C03F747D3A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33" name="Line 82">
                    <a:extLst>
                      <a:ext uri="{FF2B5EF4-FFF2-40B4-BE49-F238E27FC236}">
                        <a16:creationId xmlns:a16="http://schemas.microsoft.com/office/drawing/2014/main" id="{12C248F8-B2A2-5540-CD63-71FF9E8824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34" name="Line 83">
                    <a:extLst>
                      <a:ext uri="{FF2B5EF4-FFF2-40B4-BE49-F238E27FC236}">
                        <a16:creationId xmlns:a16="http://schemas.microsoft.com/office/drawing/2014/main" id="{9715434B-5CAA-24E8-A0A5-AA22F9D4AC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28" name="Group 84">
                <a:extLst>
                  <a:ext uri="{FF2B5EF4-FFF2-40B4-BE49-F238E27FC236}">
                    <a16:creationId xmlns:a16="http://schemas.microsoft.com/office/drawing/2014/main" id="{4F7BDFE4-E1D9-03DE-1CAB-981DCFF53F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9" name="Line 85">
                  <a:extLst>
                    <a:ext uri="{FF2B5EF4-FFF2-40B4-BE49-F238E27FC236}">
                      <a16:creationId xmlns:a16="http://schemas.microsoft.com/office/drawing/2014/main" id="{ACB78DD9-2C2E-2C38-47C8-BDAD26B382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30" name="Line 86">
                  <a:extLst>
                    <a:ext uri="{FF2B5EF4-FFF2-40B4-BE49-F238E27FC236}">
                      <a16:creationId xmlns:a16="http://schemas.microsoft.com/office/drawing/2014/main" id="{19FF0DDC-5989-3622-B013-33A4CCB099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211" name="Group 87">
              <a:extLst>
                <a:ext uri="{FF2B5EF4-FFF2-40B4-BE49-F238E27FC236}">
                  <a16:creationId xmlns:a16="http://schemas.microsoft.com/office/drawing/2014/main" id="{C50330C5-F9CA-81E8-530B-5074A44FE6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212" name="Group 88">
                <a:extLst>
                  <a:ext uri="{FF2B5EF4-FFF2-40B4-BE49-F238E27FC236}">
                    <a16:creationId xmlns:a16="http://schemas.microsoft.com/office/drawing/2014/main" id="{498A308A-00ED-5AED-59B7-550D5B46A5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220" name="Group 89">
                  <a:extLst>
                    <a:ext uri="{FF2B5EF4-FFF2-40B4-BE49-F238E27FC236}">
                      <a16:creationId xmlns:a16="http://schemas.microsoft.com/office/drawing/2014/main" id="{AA68B523-9FA7-4402-8A39-AFB4C5A826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" name="Line 90">
                    <a:extLst>
                      <a:ext uri="{FF2B5EF4-FFF2-40B4-BE49-F238E27FC236}">
                        <a16:creationId xmlns:a16="http://schemas.microsoft.com/office/drawing/2014/main" id="{C89B149A-F7E2-B09C-CF7C-C01B1E99E4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5" name="Line 91">
                    <a:extLst>
                      <a:ext uri="{FF2B5EF4-FFF2-40B4-BE49-F238E27FC236}">
                        <a16:creationId xmlns:a16="http://schemas.microsoft.com/office/drawing/2014/main" id="{7C3719A9-79E9-FC2C-39D1-6066333E8C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221" name="Group 92">
                  <a:extLst>
                    <a:ext uri="{FF2B5EF4-FFF2-40B4-BE49-F238E27FC236}">
                      <a16:creationId xmlns:a16="http://schemas.microsoft.com/office/drawing/2014/main" id="{DE79E1A1-1B26-6FD9-F829-F909E0D541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" name="Line 93">
                    <a:extLst>
                      <a:ext uri="{FF2B5EF4-FFF2-40B4-BE49-F238E27FC236}">
                        <a16:creationId xmlns:a16="http://schemas.microsoft.com/office/drawing/2014/main" id="{A4240946-F27F-8CF9-0940-E2C87B46BE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3" name="Line 94">
                    <a:extLst>
                      <a:ext uri="{FF2B5EF4-FFF2-40B4-BE49-F238E27FC236}">
                        <a16:creationId xmlns:a16="http://schemas.microsoft.com/office/drawing/2014/main" id="{522967FB-627F-3A04-1AF6-1EA6D1BFA7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13" name="Group 95">
                <a:extLst>
                  <a:ext uri="{FF2B5EF4-FFF2-40B4-BE49-F238E27FC236}">
                    <a16:creationId xmlns:a16="http://schemas.microsoft.com/office/drawing/2014/main" id="{BA8B1529-4DD1-0726-2C19-A9696EC4F9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214" name="Group 96">
                  <a:extLst>
                    <a:ext uri="{FF2B5EF4-FFF2-40B4-BE49-F238E27FC236}">
                      <a16:creationId xmlns:a16="http://schemas.microsoft.com/office/drawing/2014/main" id="{B99065ED-DB63-DBF3-C280-A62A2516BE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18" name="Line 97">
                    <a:extLst>
                      <a:ext uri="{FF2B5EF4-FFF2-40B4-BE49-F238E27FC236}">
                        <a16:creationId xmlns:a16="http://schemas.microsoft.com/office/drawing/2014/main" id="{AF98292D-6B09-5FBD-342F-CA7CA7F9E6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9" name="Line 98">
                    <a:extLst>
                      <a:ext uri="{FF2B5EF4-FFF2-40B4-BE49-F238E27FC236}">
                        <a16:creationId xmlns:a16="http://schemas.microsoft.com/office/drawing/2014/main" id="{DDC7A59A-98F8-88B2-9DFA-C46B067F93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215" name="Group 99">
                  <a:extLst>
                    <a:ext uri="{FF2B5EF4-FFF2-40B4-BE49-F238E27FC236}">
                      <a16:creationId xmlns:a16="http://schemas.microsoft.com/office/drawing/2014/main" id="{0FE192E2-FE17-7574-18F7-4D2C523B0F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16" name="Line 100">
                    <a:extLst>
                      <a:ext uri="{FF2B5EF4-FFF2-40B4-BE49-F238E27FC236}">
                        <a16:creationId xmlns:a16="http://schemas.microsoft.com/office/drawing/2014/main" id="{BB2C4023-28F3-9CE9-16BD-AF0DF494F5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17" name="Line 101">
                    <a:extLst>
                      <a:ext uri="{FF2B5EF4-FFF2-40B4-BE49-F238E27FC236}">
                        <a16:creationId xmlns:a16="http://schemas.microsoft.com/office/drawing/2014/main" id="{335D74B3-14BF-35FF-7D4C-CD3DB15264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52" name="Oval 251">
            <a:extLst>
              <a:ext uri="{FF2B5EF4-FFF2-40B4-BE49-F238E27FC236}">
                <a16:creationId xmlns:a16="http://schemas.microsoft.com/office/drawing/2014/main" id="{F21414BD-962E-4513-80E0-2C82AC21ACA0}"/>
              </a:ext>
            </a:extLst>
          </p:cNvPr>
          <p:cNvSpPr/>
          <p:nvPr/>
        </p:nvSpPr>
        <p:spPr>
          <a:xfrm>
            <a:off x="6223313" y="3914368"/>
            <a:ext cx="734795" cy="1158953"/>
          </a:xfrm>
          <a:prstGeom prst="ellipse">
            <a:avLst/>
          </a:prstGeom>
          <a:solidFill>
            <a:schemeClr val="accent4">
              <a:lumMod val="60000"/>
              <a:lumOff val="40000"/>
              <a:alpha val="44332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D141E8E-5930-8DD4-5F96-8E80DFD899D9}"/>
              </a:ext>
            </a:extLst>
          </p:cNvPr>
          <p:cNvSpPr txBox="1"/>
          <p:nvPr/>
        </p:nvSpPr>
        <p:spPr>
          <a:xfrm rot="18944664">
            <a:off x="5835826" y="5424189"/>
            <a:ext cx="178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Smooth playout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0A70F90D-F598-1912-3B26-8CA68E35CF04}"/>
              </a:ext>
            </a:extLst>
          </p:cNvPr>
          <p:cNvSpPr txBox="1"/>
          <p:nvPr/>
        </p:nvSpPr>
        <p:spPr>
          <a:xfrm rot="18944664">
            <a:off x="6198719" y="4242638"/>
            <a:ext cx="1780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Stall</a:t>
            </a:r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/>
      <p:bldP spid="92" grpId="0" animBg="1"/>
      <p:bldP spid="95" grpId="0" animBg="1"/>
      <p:bldP spid="14" grpId="0"/>
      <p:bldP spid="140" grpId="0"/>
      <p:bldP spid="141" grpId="0"/>
      <p:bldP spid="142" grpId="0"/>
      <p:bldP spid="145" grpId="0"/>
      <p:bldP spid="146" grpId="0" animBg="1"/>
      <p:bldP spid="184" grpId="0"/>
      <p:bldP spid="20" grpId="0"/>
      <p:bldP spid="21" grpId="0"/>
      <p:bldP spid="22" grpId="0"/>
      <p:bldP spid="252" grpId="0" animBg="1"/>
      <p:bldP spid="253" grpId="0"/>
      <p:bldP spid="2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375" y="312738"/>
            <a:ext cx="9848641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Client-side buffering, playout</a:t>
            </a:r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8475477" y="1836087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B(t)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cxnSp>
        <p:nvCxnSpPr>
          <p:cNvPr id="56" name="Straight Arrow Connector 51">
            <a:extLst>
              <a:ext uri="{FF2B5EF4-FFF2-40B4-BE49-F238E27FC236}">
                <a16:creationId xmlns:a16="http://schemas.microsoft.com/office/drawing/2014/main" id="{B081CFAB-2645-6B4D-9692-83BEA1E889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457BC7-AB61-6649-856D-81053084B730}"/>
              </a:ext>
            </a:extLst>
          </p:cNvPr>
          <p:cNvSpPr txBox="1"/>
          <p:nvPr/>
        </p:nvSpPr>
        <p:spPr>
          <a:xfrm>
            <a:off x="601579" y="4765676"/>
            <a:ext cx="10988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Most video is broken up in time into multiple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segments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Client downloads video segment by segment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For example: a segment might be 4 seconds worth of video.</a:t>
            </a:r>
          </a:p>
        </p:txBody>
      </p:sp>
    </p:spTree>
    <p:extLst>
      <p:ext uri="{BB962C8B-B14F-4D97-AF65-F5344CB8AC3E}">
        <p14:creationId xmlns:p14="http://schemas.microsoft.com/office/powerpoint/2010/main" val="204826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9" grpId="0" animBg="1"/>
      <p:bldP spid="38922" grpId="0"/>
      <p:bldP spid="38923" grpId="0"/>
      <p:bldP spid="38927" grpId="0"/>
      <p:bldP spid="38928" grpId="0" animBg="1"/>
      <p:bldP spid="389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3044" y="4808368"/>
            <a:ext cx="71867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Initial fill of buffer until playout begins at t</a:t>
            </a:r>
            <a:r>
              <a:rPr lang="en-US" sz="2800" baseline="-25000" dirty="0">
                <a:latin typeface="Helvetica" pitchFamily="2" charset="0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16857" y="5289380"/>
            <a:ext cx="84294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2. </a:t>
            </a:r>
            <a:r>
              <a:rPr lang="en-US" sz="2800" dirty="0">
                <a:latin typeface="Helvetica" pitchFamily="2" charset="0"/>
              </a:rPr>
              <a:t>playout begins at </a:t>
            </a:r>
            <a:r>
              <a:rPr lang="en-US" sz="2800" dirty="0" err="1">
                <a:latin typeface="Helvetica" pitchFamily="2" charset="0"/>
              </a:rPr>
              <a:t>t</a:t>
            </a:r>
            <a:r>
              <a:rPr lang="en-US" sz="2800" baseline="-25000" dirty="0" err="1">
                <a:latin typeface="Helvetica" pitchFamily="2" charset="0"/>
              </a:rPr>
              <a:t>p</a:t>
            </a:r>
            <a:endParaRPr lang="en-US" sz="2800" baseline="-25000" dirty="0">
              <a:latin typeface="Helvetica" pitchFamily="2" charset="0"/>
            </a:endParaRPr>
          </a:p>
          <a:p>
            <a:pPr marL="282575" indent="-282575"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3. </a:t>
            </a:r>
            <a:r>
              <a:rPr lang="en-US" sz="2800" dirty="0">
                <a:latin typeface="Helvetica" pitchFamily="2" charset="0"/>
              </a:rPr>
              <a:t>buffer fill level varies over time as fill rate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 x(t) </a:t>
            </a:r>
            <a:r>
              <a:rPr lang="en-US" sz="2800" dirty="0">
                <a:latin typeface="Helvetica" pitchFamily="2" charset="0"/>
              </a:rPr>
              <a:t>varies (assume playout rate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r</a:t>
            </a:r>
            <a:r>
              <a:rPr lang="en-US" sz="2800" dirty="0">
                <a:latin typeface="Helvetica" pitchFamily="2" charset="0"/>
              </a:rPr>
              <a:t> is constant)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429501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grpSp>
        <p:nvGrpSpPr>
          <p:cNvPr id="66" name="Group 542">
            <a:extLst>
              <a:ext uri="{FF2B5EF4-FFF2-40B4-BE49-F238E27FC236}">
                <a16:creationId xmlns:a16="http://schemas.microsoft.com/office/drawing/2014/main" id="{7E21428C-7B33-D948-9C5D-D7AD47108774}"/>
              </a:ext>
            </a:extLst>
          </p:cNvPr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67" name="Picture 529" descr="desktop_computer_stylized_medium">
              <a:extLst>
                <a:ext uri="{FF2B5EF4-FFF2-40B4-BE49-F238E27FC236}">
                  <a16:creationId xmlns:a16="http://schemas.microsoft.com/office/drawing/2014/main" id="{96BFB4DD-FCD2-5447-AD7B-9234E1E91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530">
              <a:extLst>
                <a:ext uri="{FF2B5EF4-FFF2-40B4-BE49-F238E27FC236}">
                  <a16:creationId xmlns:a16="http://schemas.microsoft.com/office/drawing/2014/main" id="{7C3C7D49-6811-6142-AE27-26756EE5B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TextBox 49">
            <a:extLst>
              <a:ext uri="{FF2B5EF4-FFF2-40B4-BE49-F238E27FC236}">
                <a16:creationId xmlns:a16="http://schemas.microsoft.com/office/drawing/2014/main" id="{64BFC8B9-15E7-0543-B1AE-A9E79B05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2" name="Straight Arrow Connector 54">
            <a:extLst>
              <a:ext uri="{FF2B5EF4-FFF2-40B4-BE49-F238E27FC236}">
                <a16:creationId xmlns:a16="http://schemas.microsoft.com/office/drawing/2014/main" id="{124E9667-D17C-564C-A254-8E011A75E73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51">
            <a:extLst>
              <a:ext uri="{FF2B5EF4-FFF2-40B4-BE49-F238E27FC236}">
                <a16:creationId xmlns:a16="http://schemas.microsoft.com/office/drawing/2014/main" id="{4EA2E205-264F-CB49-A26B-7D24D8CC72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6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111509" cy="30337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&lt; r: </a:t>
            </a:r>
            <a:r>
              <a:rPr lang="en-US" sz="2400" dirty="0"/>
              <a:t>buffer eventually empties for a sufficiently long video. </a:t>
            </a:r>
          </a:p>
          <a:p>
            <a:pPr lvl="1">
              <a:defRPr/>
            </a:pPr>
            <a:r>
              <a:rPr lang="en-US" sz="2000" dirty="0"/>
              <a:t>Stall and rebuffering 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&gt; r: </a:t>
            </a:r>
            <a:r>
              <a:rPr lang="en-US" sz="2400" dirty="0"/>
              <a:t>buffer will not empty, provided the initial playout delay is large enough to absorb variability in x(t)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initial playout delay tradeoff: </a:t>
            </a:r>
            <a:r>
              <a:rPr lang="en-US" dirty="0"/>
              <a:t>buffer starvation less likely with larger delay, but also incur a larger delay for the user to begin watching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6" y="4226647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7" y="5017222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43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263909" cy="303371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  <a:endParaRPr lang="en-US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US" dirty="0"/>
              <a:t>is x &lt; r or x &gt; r for a given network connection?</a:t>
            </a:r>
          </a:p>
          <a:p>
            <a:pPr>
              <a:defRPr/>
            </a:pPr>
            <a:r>
              <a:rPr lang="en-US" dirty="0"/>
              <a:t>It can be hard to control x or even predict it in general</a:t>
            </a:r>
          </a:p>
          <a:p>
            <a:pPr lvl="1">
              <a:defRPr/>
            </a:pPr>
            <a:r>
              <a:rPr lang="en-US" dirty="0"/>
              <a:t>Best-effort network inflicts long queues, low bandwidth, loss, etc.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How to set the playout rate r?</a:t>
            </a:r>
          </a:p>
          <a:p>
            <a:pPr lvl="1">
              <a:defRPr/>
            </a:pPr>
            <a:r>
              <a:rPr lang="en-US" dirty="0"/>
              <a:t>Too low a bit-rate r: video has poorer quality than needed</a:t>
            </a:r>
          </a:p>
          <a:p>
            <a:pPr lvl="1">
              <a:defRPr/>
            </a:pPr>
            <a:r>
              <a:rPr lang="en-US" dirty="0"/>
              <a:t>Too high a bit-rate r: buffer might empty out. Stall/rebuffering</a:t>
            </a:r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8950" y="4154456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8345" y="4142426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90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bit–rate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32432" cy="5287628"/>
          </a:xfrm>
        </p:spPr>
        <p:txBody>
          <a:bodyPr>
            <a:normAutofit/>
          </a:bodyPr>
          <a:lstStyle/>
          <a:p>
            <a:r>
              <a:rPr lang="en-US" dirty="0"/>
              <a:t>Motivation: Want to provide high quality video experience, without stalls</a:t>
            </a:r>
          </a:p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Videos come in different qualities (average bit rates)</a:t>
            </a:r>
          </a:p>
          <a:p>
            <a:pPr lvl="1"/>
            <a:r>
              <a:rPr lang="en-US" dirty="0"/>
              <a:t>Versions of the video for different quality levels readily available</a:t>
            </a:r>
          </a:p>
          <a:p>
            <a:pPr lvl="1"/>
            <a:r>
              <a:rPr lang="en-US" dirty="0"/>
              <a:t>Different segments of video can be downloaded separately</a:t>
            </a:r>
          </a:p>
          <a:p>
            <a:r>
              <a:rPr lang="en-US" dirty="0">
                <a:solidFill>
                  <a:srgbClr val="C00000"/>
                </a:solidFill>
              </a:rPr>
              <a:t>Adapt bit rate per segment </a:t>
            </a:r>
            <a:r>
              <a:rPr lang="en-US" dirty="0"/>
              <a:t>through collaboration between the video client (e.g., your browser) and the server (e.g., @ Netflix)</a:t>
            </a:r>
          </a:p>
          <a:p>
            <a:r>
              <a:rPr lang="en-US" dirty="0">
                <a:solidFill>
                  <a:srgbClr val="C00000"/>
                </a:solidFill>
              </a:rPr>
              <a:t>Adaptive bit-rate (ABR) video: </a:t>
            </a:r>
            <a:r>
              <a:rPr lang="en-US" dirty="0"/>
              <a:t>change the bit-rate (quality) of next video segment based on network and client conditions</a:t>
            </a:r>
          </a:p>
          <a:p>
            <a:r>
              <a:rPr lang="en-US" dirty="0"/>
              <a:t>A typical strategy:  </a:t>
            </a:r>
            <a:r>
              <a:rPr lang="en-US" dirty="0">
                <a:solidFill>
                  <a:srgbClr val="C00000"/>
                </a:solidFill>
              </a:rPr>
              <a:t>Buffer-based rate adaptation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A1E20-98CC-554D-9A52-1E72C61A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695" y="2266520"/>
            <a:ext cx="1347537" cy="19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0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16916" cy="5287628"/>
          </a:xfrm>
        </p:spPr>
        <p:txBody>
          <a:bodyPr>
            <a:normAutofit/>
          </a:bodyPr>
          <a:lstStyle/>
          <a:p>
            <a:r>
              <a:rPr lang="en-US" dirty="0"/>
              <a:t>Key idea: If there is a large stored buffer of video at the client, </a:t>
            </a:r>
            <a:r>
              <a:rPr lang="en-US" dirty="0">
                <a:solidFill>
                  <a:srgbClr val="C00000"/>
                </a:solidFill>
              </a:rPr>
              <a:t>optimize for video quality</a:t>
            </a:r>
            <a:r>
              <a:rPr lang="en-US" dirty="0"/>
              <a:t>, i.e., high bit rates</a:t>
            </a:r>
          </a:p>
          <a:p>
            <a:endParaRPr lang="en-US" dirty="0"/>
          </a:p>
          <a:p>
            <a:r>
              <a:rPr lang="en-US" dirty="0"/>
              <a:t>Else (i.e., client video buffer has low occupancy), </a:t>
            </a:r>
            <a:r>
              <a:rPr lang="en-US" dirty="0">
                <a:solidFill>
                  <a:srgbClr val="C00000"/>
                </a:solidFill>
              </a:rPr>
              <a:t>avoid stalls</a:t>
            </a:r>
            <a:r>
              <a:rPr lang="en-US" dirty="0"/>
              <a:t> by being conservative and asking for a lower quality (bit-rate)</a:t>
            </a:r>
          </a:p>
          <a:p>
            <a:pPr lvl="1"/>
            <a:r>
              <a:rPr lang="en-US" dirty="0"/>
              <a:t>The hope: the lower bandwidth requirement of a lower-quality stream is more easily met; stalls averted</a:t>
            </a:r>
          </a:p>
          <a:p>
            <a:pPr lvl="1"/>
            <a:endParaRPr lang="en-US" dirty="0"/>
          </a:p>
          <a:p>
            <a:r>
              <a:rPr lang="en-US" dirty="0"/>
              <a:t>Buffer is measured in seconds of playout left before stalling</a:t>
            </a:r>
          </a:p>
        </p:txBody>
      </p:sp>
    </p:spTree>
    <p:extLst>
      <p:ext uri="{BB962C8B-B14F-4D97-AF65-F5344CB8AC3E}">
        <p14:creationId xmlns:p14="http://schemas.microsoft.com/office/powerpoint/2010/main" val="400494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E0BB-2F81-0340-B466-04851DC6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6D83-AA37-9546-B6E4-6021E185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>
            <a:normAutofit fontScale="92500"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sz="2000" dirty="0">
                <a:hlinkClick r:id="" action="ppaction://noaction"/>
              </a:rPr>
              <a:t>http://yuba.stanford.edu/~nickm/papers/sigcomm2014-video.pdf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Buffer-Based Approach to Rate Adaptation</a:t>
            </a:r>
          </a:p>
          <a:p>
            <a:pPr marL="0" indent="0">
              <a:buNone/>
            </a:pPr>
            <a:r>
              <a:rPr lang="en-US" sz="2000" dirty="0"/>
              <a:t>(used by Netflix)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2FD14-A67D-0349-B8ED-50B34D61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1285908"/>
            <a:ext cx="6176211" cy="415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C0125-6393-FD42-9A39-E0E62EC756B2}"/>
              </a:ext>
            </a:extLst>
          </p:cNvPr>
          <p:cNvSpPr txBox="1"/>
          <p:nvPr/>
        </p:nvSpPr>
        <p:spPr>
          <a:xfrm>
            <a:off x="7431507" y="1690688"/>
            <a:ext cx="45198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Provide high video quality overall despite variable and intermittently poor 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network conditions.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4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1326</Words>
  <Application>Microsoft Macintosh PowerPoint</Application>
  <PresentationFormat>Widescreen</PresentationFormat>
  <Paragraphs>205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Courier</vt:lpstr>
      <vt:lpstr>Helvetica</vt:lpstr>
      <vt:lpstr>Tahoma</vt:lpstr>
      <vt:lpstr>Times New Roman</vt:lpstr>
      <vt:lpstr>Office Theme</vt:lpstr>
      <vt:lpstr>Video</vt:lpstr>
      <vt:lpstr>Quick recap of concepts</vt:lpstr>
      <vt:lpstr>Client-side buffering, playout</vt:lpstr>
      <vt:lpstr>Client-side buffering, playout</vt:lpstr>
      <vt:lpstr>Client-side buffering, playout</vt:lpstr>
      <vt:lpstr>Client-side buffering, playout</vt:lpstr>
      <vt:lpstr>Adaptive bit–rate video</vt:lpstr>
      <vt:lpstr>Buffer-based bit-rate adaptation</vt:lpstr>
      <vt:lpstr>Buffer-based bit-rate adaptation</vt:lpstr>
      <vt:lpstr>Dynamic Adaptive Streaming over HTTP (DASH)</vt:lpstr>
      <vt:lpstr>Streaming multimedia with HTTP</vt:lpstr>
      <vt:lpstr>DASH: Key ideas</vt:lpstr>
      <vt:lpstr>Streaming multimedia with HTTP</vt:lpstr>
      <vt:lpstr>What does the manifest contain?</vt:lpstr>
      <vt:lpstr>Adaptive changes in quality</vt:lpstr>
      <vt:lpstr>Dynamic server selection based on client</vt:lpstr>
      <vt:lpstr>DASH reference player</vt:lpstr>
      <vt:lpstr>DASH Summary</vt:lpstr>
      <vt:lpstr>Application Layer: 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1500</cp:revision>
  <cp:lastPrinted>2021-01-24T11:57:08Z</cp:lastPrinted>
  <dcterms:created xsi:type="dcterms:W3CDTF">2019-01-23T03:40:12Z</dcterms:created>
  <dcterms:modified xsi:type="dcterms:W3CDTF">2024-10-04T15:24:31Z</dcterms:modified>
</cp:coreProperties>
</file>