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7" r:id="rId2"/>
    <p:sldId id="501" r:id="rId3"/>
    <p:sldId id="535" r:id="rId4"/>
    <p:sldId id="536" r:id="rId5"/>
    <p:sldId id="584" r:id="rId6"/>
    <p:sldId id="595" r:id="rId7"/>
    <p:sldId id="895" r:id="rId8"/>
    <p:sldId id="587" r:id="rId9"/>
    <p:sldId id="589" r:id="rId10"/>
    <p:sldId id="590" r:id="rId11"/>
    <p:sldId id="592" r:id="rId12"/>
    <p:sldId id="593" r:id="rId13"/>
    <p:sldId id="594" r:id="rId14"/>
    <p:sldId id="596" r:id="rId15"/>
    <p:sldId id="599" r:id="rId16"/>
    <p:sldId id="600" r:id="rId17"/>
    <p:sldId id="605" r:id="rId18"/>
    <p:sldId id="896" r:id="rId19"/>
    <p:sldId id="8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image" Target="../media/image4.wmf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Transport: Demultiplexing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4C1874-5F12-B441-9A8B-747A36028B93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046E7-6995-5A4D-A9D7-CCAC9F10D94C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4A90FB-08AE-224E-9857-968B41DE4A5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63183-7D92-1744-AAF5-91625E7FFDDC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7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577F8-6D08-A94D-A04B-306146AD8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24E0F8-FA5B-294B-9537-81B4CCDC872B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865EA0-52AB-A34C-A282-922AF3B255D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F5EF31-B787-334F-9AC8-0DAFB82BFCF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3D419-7E62-EB41-8286-76055DBFEF27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305B32-1CEC-AC44-9559-D2A53E79688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42E3E42-B5E9-7E47-8A18-3DB5CB49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B91359-22C1-F44E-95C4-4968C5F5706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IP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Port 44262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3FB02C-A3C6-2E4E-B72E-2E6CCECBF2FE}"/>
              </a:ext>
            </a:extLst>
          </p:cNvPr>
          <p:cNvSpPr/>
          <p:nvPr/>
        </p:nvSpPr>
        <p:spPr>
          <a:xfrm>
            <a:off x="1008705" y="3984147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4BFE170-0344-DE46-A4FE-F0B6A14C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64" y="1632060"/>
            <a:ext cx="628390" cy="3833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292F13-03AE-9F43-AAD3-7B5F463EF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9" y="3641055"/>
            <a:ext cx="628390" cy="383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D38C97-461F-7B2B-AE1D-FE1878873509}"/>
              </a:ext>
            </a:extLst>
          </p:cNvPr>
          <p:cNvSpPr txBox="1"/>
          <p:nvPr/>
        </p:nvSpPr>
        <p:spPr>
          <a:xfrm>
            <a:off x="9534463" y="3679938"/>
            <a:ext cx="1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(Our familiar 4-tuple)</a:t>
            </a:r>
          </a:p>
        </p:txBody>
      </p:sp>
    </p:spTree>
    <p:extLst>
      <p:ext uri="{BB962C8B-B14F-4D97-AF65-F5344CB8AC3E}">
        <p14:creationId xmlns:p14="http://schemas.microsoft.com/office/powerpoint/2010/main" val="36200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F2F9F-7C17-001F-4161-520D44D37D28}"/>
              </a:ext>
            </a:extLst>
          </p:cNvPr>
          <p:cNvSpPr txBox="1"/>
          <p:nvPr/>
        </p:nvSpPr>
        <p:spPr>
          <a:xfrm>
            <a:off x="9534463" y="3679938"/>
            <a:ext cx="1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(Our familiar 4-tuple)</a:t>
            </a:r>
          </a:p>
        </p:txBody>
      </p:sp>
    </p:spTree>
    <p:extLst>
      <p:ext uri="{BB962C8B-B14F-4D97-AF65-F5344CB8AC3E}">
        <p14:creationId xmlns:p14="http://schemas.microsoft.com/office/powerpoint/2010/main" val="1009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</a:t>
            </a:r>
            <a:r>
              <a:rPr lang="en-US" sz="1600" dirty="0">
                <a:latin typeface="Helvetica" pitchFamily="2" charset="0"/>
              </a:rPr>
              <a:t>** More cases!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FB347-4D69-F7E2-3080-F09B34C4C464}"/>
              </a:ext>
            </a:extLst>
          </p:cNvPr>
          <p:cNvSpPr txBox="1"/>
          <p:nvPr/>
        </p:nvSpPr>
        <p:spPr>
          <a:xfrm>
            <a:off x="9534463" y="3679938"/>
            <a:ext cx="1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(Our familiar 4-tuple)</a:t>
            </a:r>
          </a:p>
        </p:txBody>
      </p:sp>
    </p:spTree>
    <p:extLst>
      <p:ext uri="{BB962C8B-B14F-4D97-AF65-F5344CB8AC3E}">
        <p14:creationId xmlns:p14="http://schemas.microsoft.com/office/powerpoint/2010/main" val="181866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7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EEF089-3B60-A840-B2B4-75511CD2D03B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D3457-9879-D443-B670-7A088A35503C}"/>
              </a:ext>
            </a:extLst>
          </p:cNvPr>
          <p:cNvSpPr/>
          <p:nvPr/>
        </p:nvSpPr>
        <p:spPr>
          <a:xfrm>
            <a:off x="83770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DD38-DB71-0E44-A64D-06426D0A4CC9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3159-F704-A642-8342-9931C521AC9C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56363-D9E9-944A-99E0-A2B59D3BF18A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18299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0E2C-561F-1D4D-8E21-E56F401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93F7-D185-BF4F-B0B2-DCDC8D80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896" cy="48632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established connections using 4-tuple</a:t>
            </a:r>
          </a:p>
          <a:p>
            <a:pPr lvl="1"/>
            <a:r>
              <a:rPr lang="en-US" dirty="0"/>
              <a:t>If success, send to corresponding (established) socket</a:t>
            </a:r>
          </a:p>
          <a:p>
            <a:endParaRPr lang="en-US" dirty="0"/>
          </a:p>
          <a:p>
            <a:r>
              <a:rPr lang="en-US" dirty="0"/>
              <a:t>If fail (no table entry), look up table of listening connections using just (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port)</a:t>
            </a:r>
          </a:p>
          <a:p>
            <a:pPr lvl="1"/>
            <a:r>
              <a:rPr lang="en-US" dirty="0"/>
              <a:t>If success, send to corresponding (listening) socket</a:t>
            </a:r>
          </a:p>
          <a:p>
            <a:pPr lvl="1"/>
            <a:r>
              <a:rPr lang="en-US" dirty="0"/>
              <a:t>Add an entry for established connection in the established table (next packet from the established connection will demultiplex correctly)</a:t>
            </a:r>
          </a:p>
          <a:p>
            <a:endParaRPr lang="en-US" dirty="0"/>
          </a:p>
          <a:p>
            <a:r>
              <a:rPr lang="en-US" dirty="0"/>
              <a:t>If lookup failed in the listening table (no table entry), send error to client</a:t>
            </a:r>
          </a:p>
          <a:p>
            <a:pPr lvl="1"/>
            <a:r>
              <a:rPr lang="en-US" dirty="0"/>
              <a:t>Connection refused</a:t>
            </a:r>
          </a:p>
        </p:txBody>
      </p:sp>
    </p:spTree>
    <p:extLst>
      <p:ext uri="{BB962C8B-B14F-4D97-AF65-F5344CB8AC3E}">
        <p14:creationId xmlns:p14="http://schemas.microsoft.com/office/powerpoint/2010/main" val="3117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4ACD-2E6A-B145-85AD-42F5DFE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3538-F3A0-FA46-B69F-D3C86646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UDP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listening UDP sockets using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IP,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port)</a:t>
            </a:r>
          </a:p>
          <a:p>
            <a:pPr lvl="1"/>
            <a:r>
              <a:rPr lang="en-US" dirty="0"/>
              <a:t>If success, send packet to corresponding socket</a:t>
            </a:r>
          </a:p>
          <a:p>
            <a:pPr lvl="1"/>
            <a:r>
              <a:rPr lang="en-US" dirty="0"/>
              <a:t>There are no established UDP sockets; they’re all “unconnected”</a:t>
            </a:r>
          </a:p>
          <a:p>
            <a:endParaRPr lang="en-US" dirty="0"/>
          </a:p>
          <a:p>
            <a:r>
              <a:rPr lang="en-US" dirty="0"/>
              <a:t>If fail (no table entry), send error to client</a:t>
            </a:r>
          </a:p>
          <a:p>
            <a:pPr lvl="1"/>
            <a:r>
              <a:rPr lang="en-US" dirty="0"/>
              <a:t>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12653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683" y="2409585"/>
            <a:ext cx="1764011" cy="12771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8FCF5EF-D012-2942-8120-8F2DCB7929B6}"/>
              </a:ext>
            </a:extLst>
          </p:cNvPr>
          <p:cNvSpPr txBox="1"/>
          <p:nvPr/>
        </p:nvSpPr>
        <p:spPr>
          <a:xfrm rot="485961">
            <a:off x="8894389" y="3502063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0416 L 0.00546 0.03635 " pathEditMode="relative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8" y="1608140"/>
            <a:ext cx="6126161" cy="5087628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a communication abstraction </a:t>
            </a:r>
            <a:r>
              <a:rPr lang="en-US" altLang="en-US" dirty="0"/>
              <a:t>between application processes</a:t>
            </a:r>
          </a:p>
          <a:p>
            <a:r>
              <a:rPr lang="en-US" altLang="en-US" dirty="0"/>
              <a:t>Transport protocols run @ endpoints</a:t>
            </a:r>
          </a:p>
          <a:p>
            <a:pPr lvl="1"/>
            <a:r>
              <a:rPr lang="en-US" altLang="en-US" sz="2000" dirty="0"/>
              <a:t>send side: transport breaks app messages into </a:t>
            </a:r>
            <a:r>
              <a:rPr lang="en-US" altLang="en-US" sz="2000" dirty="0">
                <a:solidFill>
                  <a:srgbClr val="C00000"/>
                </a:solidFill>
              </a:rPr>
              <a:t>segments</a:t>
            </a:r>
            <a:r>
              <a:rPr lang="en-US" altLang="en-US" sz="2000" dirty="0"/>
              <a:t>, passes to network layer</a:t>
            </a:r>
          </a:p>
          <a:p>
            <a:pPr lvl="1"/>
            <a:r>
              <a:rPr lang="en-US" altLang="en-US" sz="2000" dirty="0" err="1"/>
              <a:t>recv</a:t>
            </a:r>
            <a:r>
              <a:rPr lang="en-US" altLang="en-US" sz="2000" dirty="0"/>
              <a:t> side: reassembles segments into messages, passes to app layer</a:t>
            </a:r>
          </a:p>
          <a:p>
            <a:r>
              <a:rPr lang="en-US" altLang="en-US" dirty="0"/>
              <a:t>Multiple transport protocols available to apps</a:t>
            </a:r>
          </a:p>
          <a:p>
            <a:pPr lvl="1"/>
            <a:r>
              <a:rPr lang="en-US" altLang="en-US" sz="2000" dirty="0"/>
              <a:t>Very popular in the Internet: </a:t>
            </a:r>
            <a:r>
              <a:rPr lang="en-US" altLang="en-US" sz="2000" dirty="0">
                <a:solidFill>
                  <a:srgbClr val="C00000"/>
                </a:solidFill>
              </a:rPr>
              <a:t>TCP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UDP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826829" imgH="840406" progId="MS_ClipArt_Gallery.2">
                      <p:embed/>
                    </p:oleObj>
                  </mc:Choice>
                  <mc:Fallback>
                    <p:oleObj name="Clip" r:id="rId16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1268295" imgH="1199426" progId="MS_ClipArt_Gallery.2">
                      <p:embed/>
                    </p:oleObj>
                  </mc:Choice>
                  <mc:Fallback>
                    <p:oleObj name="Clip" r:id="rId17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8" imgW="826829" imgH="840406" progId="MS_ClipArt_Gallery.2">
                      <p:embed/>
                    </p:oleObj>
                  </mc:Choice>
                  <mc:Fallback>
                    <p:oleObj name="Clip" r:id="rId18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imgW="1268295" imgH="1199426" progId="MS_ClipArt_Gallery.2">
                      <p:embed/>
                    </p:oleObj>
                  </mc:Choice>
                  <mc:Fallback>
                    <p:oleObj name="Clip" r:id="rId19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Transport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6"/>
            <a:ext cx="4674833" cy="507868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communication abstraction between </a:t>
            </a:r>
            <a:r>
              <a:rPr lang="en-US" altLang="en-US" dirty="0">
                <a:solidFill>
                  <a:srgbClr val="C00000"/>
                </a:solidFill>
              </a:rPr>
              <a:t>processes. </a:t>
            </a:r>
            <a:r>
              <a:rPr lang="en-US" altLang="en-US" dirty="0"/>
              <a:t>Delivers packets to the process.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>
                <a:solidFill>
                  <a:srgbClr val="C00000"/>
                </a:solidFill>
              </a:rPr>
              <a:t>Network layer: </a:t>
            </a:r>
            <a:r>
              <a:rPr lang="en-US" altLang="en-US" dirty="0"/>
              <a:t>abstraction to communicate between </a:t>
            </a:r>
            <a:r>
              <a:rPr lang="en-US" altLang="en-US" dirty="0">
                <a:solidFill>
                  <a:srgbClr val="C00000"/>
                </a:solidFill>
              </a:rPr>
              <a:t>endpoints. </a:t>
            </a:r>
            <a:r>
              <a:rPr lang="en-US" altLang="en-US" dirty="0"/>
              <a:t>Network layer provides best effort packet delivery to a remote endpoint.</a:t>
            </a:r>
          </a:p>
          <a:p>
            <a:endParaRPr lang="en-US" altLang="en-US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9" y="1589089"/>
            <a:ext cx="4032250" cy="4943475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Household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/>
              <a:t>3 kids sending letters to 3 kids</a:t>
            </a:r>
            <a:endParaRPr lang="en-US" altLang="en-US" sz="2400" dirty="0"/>
          </a:p>
          <a:p>
            <a:r>
              <a:rPr lang="en-US" altLang="en-US" sz="2400" dirty="0"/>
              <a:t>endpoints = houses</a:t>
            </a:r>
          </a:p>
          <a:p>
            <a:r>
              <a:rPr lang="en-US" altLang="en-US" sz="2400" dirty="0"/>
              <a:t>processes = kids</a:t>
            </a:r>
          </a:p>
          <a:p>
            <a:r>
              <a:rPr lang="en-US" altLang="en-US" sz="2400" dirty="0"/>
              <a:t>app messages = letters in envelopes</a:t>
            </a:r>
          </a:p>
          <a:p>
            <a:r>
              <a:rPr lang="en-US" altLang="en-US" sz="2400" dirty="0"/>
              <a:t>transport protocol = Alice and Bob who </a:t>
            </a:r>
            <a:r>
              <a:rPr lang="en-US" altLang="en-US" sz="2400" dirty="0">
                <a:solidFill>
                  <a:srgbClr val="C00000"/>
                </a:solidFill>
              </a:rPr>
              <a:t>de/mux </a:t>
            </a:r>
            <a:r>
              <a:rPr lang="en-US" altLang="en-US" sz="2400" dirty="0"/>
              <a:t>to in-house siblings</a:t>
            </a:r>
          </a:p>
          <a:p>
            <a:r>
              <a:rPr lang="en-US" altLang="en-US" sz="2400" dirty="0"/>
              <a:t>network-layer protocol = postal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81" y="4546804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29988" y="5604262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259" y="2678954"/>
            <a:ext cx="1211852" cy="1114699"/>
          </a:xfrm>
          <a:prstGeom prst="rect">
            <a:avLst/>
          </a:prstGeom>
        </p:spPr>
      </p:pic>
      <p:pic>
        <p:nvPicPr>
          <p:cNvPr id="4" name="Picture 3" descr="A group of children holding buckets&#10;&#10;Description automatically generated with low confidence">
            <a:extLst>
              <a:ext uri="{FF2B5EF4-FFF2-40B4-BE49-F238E27FC236}">
                <a16:creationId xmlns:a16="http://schemas.microsoft.com/office/drawing/2014/main" id="{613B398B-5422-D944-9CFA-D6AAB7F5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8054" y="5029310"/>
            <a:ext cx="838200" cy="603250"/>
          </a:xfrm>
          <a:prstGeom prst="rect">
            <a:avLst/>
          </a:prstGeom>
        </p:spPr>
      </p:pic>
      <p:pic>
        <p:nvPicPr>
          <p:cNvPr id="8" name="Picture 7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9E1E791E-510B-2B45-9E38-4D2D20BB4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259" y="497593"/>
            <a:ext cx="980769" cy="675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24D94E-BFBE-C445-8190-5269FC85A921}"/>
              </a:ext>
            </a:extLst>
          </p:cNvPr>
          <p:cNvSpPr txBox="1"/>
          <p:nvPr/>
        </p:nvSpPr>
        <p:spPr>
          <a:xfrm>
            <a:off x="10150391" y="1908609"/>
            <a:ext cx="12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D56D0-3A8C-4E47-8AF3-53981D82EFC8}"/>
              </a:ext>
            </a:extLst>
          </p:cNvPr>
          <p:cNvSpPr txBox="1"/>
          <p:nvPr/>
        </p:nvSpPr>
        <p:spPr>
          <a:xfrm>
            <a:off x="10224325" y="6347898"/>
            <a:ext cx="12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103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animBg="1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809-903D-DD46-BAD6-408A412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single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71F-976E-AB4A-A5F0-8A2E05211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connections are identified by 4-tuple:</a:t>
            </a:r>
          </a:p>
          <a:p>
            <a:endParaRPr lang="en-US" dirty="0"/>
          </a:p>
          <a:p>
            <a:r>
              <a:rPr lang="en-US" dirty="0"/>
              <a:t>Source IP address</a:t>
            </a:r>
          </a:p>
          <a:p>
            <a:r>
              <a:rPr lang="en-US" dirty="0"/>
              <a:t>Source port</a:t>
            </a:r>
          </a:p>
          <a:p>
            <a:r>
              <a:rPr lang="en-US" dirty="0"/>
              <a:t>Destination IP address</a:t>
            </a:r>
          </a:p>
          <a:p>
            <a:r>
              <a:rPr lang="en-US" dirty="0"/>
              <a:t>Destination 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AE6F-14AB-E147-A50B-881EFAB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0755" cy="4855394"/>
          </a:xfrm>
        </p:spPr>
        <p:txBody>
          <a:bodyPr>
            <a:normAutofit/>
          </a:bodyPr>
          <a:lstStyle/>
          <a:p>
            <a:r>
              <a:rPr lang="en-US" dirty="0"/>
              <a:t>In this analogy,</a:t>
            </a:r>
          </a:p>
          <a:p>
            <a:endParaRPr lang="en-US" dirty="0"/>
          </a:p>
          <a:p>
            <a:r>
              <a:rPr lang="en-US" dirty="0"/>
              <a:t>Source address: the address of the first house</a:t>
            </a:r>
          </a:p>
          <a:p>
            <a:r>
              <a:rPr lang="en-US" dirty="0"/>
              <a:t>Source port: name of a kid in the first house</a:t>
            </a:r>
          </a:p>
          <a:p>
            <a:r>
              <a:rPr lang="en-US" dirty="0"/>
              <a:t>Destination address: the address of the second house</a:t>
            </a:r>
          </a:p>
          <a:p>
            <a:r>
              <a:rPr lang="en-US" dirty="0"/>
              <a:t>Destination port: name of a kid in the second house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7FF4C-9287-B77E-B71E-519DDC3477AE}"/>
              </a:ext>
            </a:extLst>
          </p:cNvPr>
          <p:cNvSpPr txBox="1"/>
          <p:nvPr/>
        </p:nvSpPr>
        <p:spPr>
          <a:xfrm>
            <a:off x="599090" y="5612524"/>
            <a:ext cx="4971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Demultiplexing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(Not always 4-tuple)</a:t>
            </a:r>
          </a:p>
        </p:txBody>
      </p:sp>
    </p:spTree>
    <p:extLst>
      <p:ext uri="{BB962C8B-B14F-4D97-AF65-F5344CB8AC3E}">
        <p14:creationId xmlns:p14="http://schemas.microsoft.com/office/powerpoint/2010/main" val="2431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73EE-B388-9140-B9D9-35573FF4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FD2F-7E30-CD42-8DF9-75EED441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Transmission Control Protocol (</a:t>
            </a:r>
            <a:r>
              <a:rPr lang="en-US" sz="3200" dirty="0">
                <a:solidFill>
                  <a:srgbClr val="C00000"/>
                </a:solidFill>
              </a:rPr>
              <a:t>TCP</a:t>
            </a:r>
            <a:r>
              <a:rPr lang="en-US" sz="3200" dirty="0"/>
              <a:t>)</a:t>
            </a:r>
          </a:p>
          <a:p>
            <a:r>
              <a:rPr lang="en-US" dirty="0"/>
              <a:t>Connection-based: the application remembers the other process talking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longer-term, contextual data transfers</a:t>
            </a:r>
            <a:r>
              <a:rPr lang="en-US" dirty="0"/>
              <a:t>, like HTTP, e-mail, etc.</a:t>
            </a:r>
          </a:p>
          <a:p>
            <a:r>
              <a:rPr lang="en-US" dirty="0"/>
              <a:t>Guarantees: reliability, ordering, congestion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4074-3BF8-8645-BB1A-47DB59AE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User Datagram Protocol (</a:t>
            </a:r>
            <a:r>
              <a:rPr lang="en-US" sz="3200" dirty="0">
                <a:solidFill>
                  <a:srgbClr val="C00000"/>
                </a:solidFill>
              </a:rPr>
              <a:t>UDP</a:t>
            </a:r>
            <a:r>
              <a:rPr lang="en-US" sz="3200" dirty="0"/>
              <a:t>)</a:t>
            </a:r>
          </a:p>
          <a:p>
            <a:r>
              <a:rPr lang="en-US" dirty="0"/>
              <a:t>Connectionless: app doesn’t remember the last process or source that talked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 err="1">
                <a:solidFill>
                  <a:srgbClr val="C00000"/>
                </a:solidFill>
              </a:rPr>
              <a:t>req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resp</a:t>
            </a:r>
            <a:r>
              <a:rPr lang="en-US" dirty="0">
                <a:solidFill>
                  <a:srgbClr val="C00000"/>
                </a:solidFill>
              </a:rPr>
              <a:t> flows</a:t>
            </a:r>
            <a:r>
              <a:rPr lang="en-US" dirty="0"/>
              <a:t>, like DNS.</a:t>
            </a:r>
          </a:p>
          <a:p>
            <a:r>
              <a:rPr lang="en-US" dirty="0"/>
              <a:t>Guarantees: basic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42093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1BF-552D-4F42-83CD-F5F1B03F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B32A-97D6-084F-8267-BA4DCF02D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42B69D-6BF8-004D-85DE-2D047D12B729}"/>
              </a:ext>
            </a:extLst>
          </p:cNvPr>
          <p:cNvGrpSpPr/>
          <p:nvPr/>
        </p:nvGrpSpPr>
        <p:grpSpPr>
          <a:xfrm>
            <a:off x="2798506" y="1892730"/>
            <a:ext cx="1558412" cy="2933510"/>
            <a:chOff x="2798506" y="1892730"/>
            <a:chExt cx="1558412" cy="2933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7D962-C2FC-1941-9446-C86C85913E1A}"/>
                </a:ext>
              </a:extLst>
            </p:cNvPr>
            <p:cNvSpPr/>
            <p:nvPr/>
          </p:nvSpPr>
          <p:spPr>
            <a:xfrm>
              <a:off x="2808337" y="189273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9D13FD-84F6-194B-9D9B-2C804966A676}"/>
                </a:ext>
              </a:extLst>
            </p:cNvPr>
            <p:cNvSpPr/>
            <p:nvPr/>
          </p:nvSpPr>
          <p:spPr>
            <a:xfrm>
              <a:off x="2808336" y="2252907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B77FBE-9A6E-214F-9551-8E0E8284E6CF}"/>
                </a:ext>
              </a:extLst>
            </p:cNvPr>
            <p:cNvSpPr/>
            <p:nvPr/>
          </p:nvSpPr>
          <p:spPr>
            <a:xfrm>
              <a:off x="2799730" y="261997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AF0B0C-960E-2F4E-9F18-31A0C9BB4F14}"/>
                </a:ext>
              </a:extLst>
            </p:cNvPr>
            <p:cNvSpPr/>
            <p:nvPr/>
          </p:nvSpPr>
          <p:spPr>
            <a:xfrm>
              <a:off x="2798506" y="299445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870540-A848-914D-B641-E9D5C249D8B2}"/>
                </a:ext>
              </a:extLst>
            </p:cNvPr>
            <p:cNvSpPr/>
            <p:nvPr/>
          </p:nvSpPr>
          <p:spPr>
            <a:xfrm>
              <a:off x="2801573" y="337641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42B9D6-0E05-EE49-975E-0147E17F3EC8}"/>
                </a:ext>
              </a:extLst>
            </p:cNvPr>
            <p:cNvSpPr/>
            <p:nvPr/>
          </p:nvSpPr>
          <p:spPr>
            <a:xfrm>
              <a:off x="2801572" y="3736596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C0C036-74BB-AB43-B1D6-DFCF75B79DF0}"/>
                </a:ext>
              </a:extLst>
            </p:cNvPr>
            <p:cNvSpPr/>
            <p:nvPr/>
          </p:nvSpPr>
          <p:spPr>
            <a:xfrm>
              <a:off x="2807714" y="410365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D2BB44-CDD5-B346-9688-3367E637ADFB}"/>
                </a:ext>
              </a:extLst>
            </p:cNvPr>
            <p:cNvSpPr/>
            <p:nvPr/>
          </p:nvSpPr>
          <p:spPr>
            <a:xfrm>
              <a:off x="2806490" y="447813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65535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9AE88E-EFF3-154B-BDDA-0C02D90B3E32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E395F2-0847-2A42-8BDB-E7D456E2B426}"/>
              </a:ext>
            </a:extLst>
          </p:cNvPr>
          <p:cNvGrpSpPr/>
          <p:nvPr/>
        </p:nvGrpSpPr>
        <p:grpSpPr>
          <a:xfrm>
            <a:off x="7760316" y="1373267"/>
            <a:ext cx="4054986" cy="4868462"/>
            <a:chOff x="7539587" y="1335457"/>
            <a:chExt cx="4054986" cy="486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7EBE2C-A781-6C4A-BF48-9AB2C68B7CED}"/>
                </a:ext>
              </a:extLst>
            </p:cNvPr>
            <p:cNvGrpSpPr/>
            <p:nvPr/>
          </p:nvGrpSpPr>
          <p:grpSpPr>
            <a:xfrm>
              <a:off x="7539587" y="1690688"/>
              <a:ext cx="2551987" cy="4513231"/>
              <a:chOff x="472567" y="1985463"/>
              <a:chExt cx="3026956" cy="4512399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2E96C61C-9934-4144-9705-7D5CE413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1ECA4C59-ADA9-CD44-A35E-73370FC4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34918B52-19C7-E841-9025-AB6B1B39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1C5194A3-31F3-1447-8EE3-386C54D0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376D1A07-3245-F242-BB55-C1CD1D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0202" y="2164956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FBA3BA-B34E-2E4B-940B-4ED7759C914C}"/>
                </a:ext>
              </a:extLst>
            </p:cNvPr>
            <p:cNvGrpSpPr/>
            <p:nvPr/>
          </p:nvGrpSpPr>
          <p:grpSpPr>
            <a:xfrm>
              <a:off x="10449986" y="3285789"/>
              <a:ext cx="762000" cy="304800"/>
              <a:chOff x="4113213" y="3733800"/>
              <a:chExt cx="762000" cy="304800"/>
            </a:xfrm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3D02F52A-BF47-E349-BD69-18D47E2D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2C8B88D4-A394-704A-81C8-1F12A13D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66651B-E772-0C48-939B-6602148ADF0F}"/>
                </a:ext>
              </a:extLst>
            </p:cNvPr>
            <p:cNvGrpSpPr/>
            <p:nvPr/>
          </p:nvGrpSpPr>
          <p:grpSpPr>
            <a:xfrm>
              <a:off x="10451573" y="5447103"/>
              <a:ext cx="1143000" cy="304800"/>
              <a:chOff x="4114800" y="4800600"/>
              <a:chExt cx="1143000" cy="304800"/>
            </a:xfrm>
          </p:grpSpPr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C7292AB0-A1DF-1140-BE81-94BAEB03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DECA0598-8017-D549-A19A-22EB73A7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51D2BB9E-49D9-7243-9C4C-DD6B667FD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4077217C-343C-D34A-8FA6-A3E3E656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B039F8-5211-E647-9149-E6E000ACB60B}"/>
                </a:ext>
              </a:extLst>
            </p:cNvPr>
            <p:cNvGrpSpPr/>
            <p:nvPr/>
          </p:nvGrpSpPr>
          <p:grpSpPr>
            <a:xfrm>
              <a:off x="10451573" y="4366450"/>
              <a:ext cx="983671" cy="304801"/>
              <a:chOff x="3117267" y="4662057"/>
              <a:chExt cx="983671" cy="304801"/>
            </a:xfrm>
          </p:grpSpPr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EC4F4792-D029-D940-8DA8-3DFFDEE8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8" name="Rectangle 9">
                <a:extLst>
                  <a:ext uri="{FF2B5EF4-FFF2-40B4-BE49-F238E27FC236}">
                    <a16:creationId xmlns:a16="http://schemas.microsoft.com/office/drawing/2014/main" id="{2768FCEB-FCC0-9D47-9EA7-70D49E340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B762EA08-7B22-E245-A8DE-16DD7EC8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B5A5D12-C434-9549-AB6E-39DCA522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44" y="1335457"/>
              <a:ext cx="918599" cy="560347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0B6E74-B09E-E349-A601-A29E9F1709A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86C285-62C0-1A44-9AE6-8267D2A828DF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EA329D-3E8D-4C4B-B352-E630A818527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2605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51" grpId="0"/>
      <p:bldP spid="57" grpId="0" animBg="1"/>
      <p:bldP spid="58" grpId="0"/>
      <p:bldP spid="59" grpId="0" animBg="1"/>
      <p:bldP spid="60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BBF501-DDE7-C240-882A-3E51CDD0705D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F9F0CA-6FA3-0D40-B1A6-CAB4BABB87C2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E6A042-6E63-B344-A6CF-BDC70855E5BE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71971-756E-4046-964F-303D9B4159E9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5266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1418</Words>
  <Application>Microsoft Macintosh PowerPoint</Application>
  <PresentationFormat>Widescreen</PresentationFormat>
  <Paragraphs>345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Consolas</vt:lpstr>
      <vt:lpstr>Helvetica</vt:lpstr>
      <vt:lpstr>Times New Roman</vt:lpstr>
      <vt:lpstr>Wingdings</vt:lpstr>
      <vt:lpstr>Office Theme</vt:lpstr>
      <vt:lpstr>Clip</vt:lpstr>
      <vt:lpstr>Transport: Demultiplexing</vt:lpstr>
      <vt:lpstr>Transport</vt:lpstr>
      <vt:lpstr>Transport services and protocols</vt:lpstr>
      <vt:lpstr>Transport vs. network layer</vt:lpstr>
      <vt:lpstr>Identifying a single conversation</vt:lpstr>
      <vt:lpstr>Two popular transports</vt:lpstr>
      <vt:lpstr>Demultiplexing Packets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TCP sockets of different types</vt:lpstr>
      <vt:lpstr>TCP sockets of different types</vt:lpstr>
      <vt:lpstr>TCP demultiplexing</vt:lpstr>
      <vt:lpstr>UDP demultiplexing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1516</cp:revision>
  <cp:lastPrinted>2021-01-24T11:57:08Z</cp:lastPrinted>
  <dcterms:created xsi:type="dcterms:W3CDTF">2019-01-23T03:40:12Z</dcterms:created>
  <dcterms:modified xsi:type="dcterms:W3CDTF">2024-10-11T18:56:45Z</dcterms:modified>
</cp:coreProperties>
</file>