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421" r:id="rId2"/>
    <p:sldId id="438" r:id="rId3"/>
    <p:sldId id="814" r:id="rId4"/>
    <p:sldId id="817" r:id="rId5"/>
    <p:sldId id="296" r:id="rId6"/>
    <p:sldId id="816" r:id="rId7"/>
    <p:sldId id="2033" r:id="rId8"/>
    <p:sldId id="301" r:id="rId9"/>
    <p:sldId id="2013" r:id="rId10"/>
    <p:sldId id="2017" r:id="rId11"/>
    <p:sldId id="391" r:id="rId12"/>
    <p:sldId id="2015" r:id="rId13"/>
    <p:sldId id="2014" r:id="rId14"/>
    <p:sldId id="2018" r:id="rId15"/>
    <p:sldId id="2039" r:id="rId16"/>
    <p:sldId id="300" r:id="rId17"/>
    <p:sldId id="2048" r:id="rId18"/>
    <p:sldId id="388" r:id="rId19"/>
    <p:sldId id="389" r:id="rId20"/>
    <p:sldId id="302" r:id="rId21"/>
    <p:sldId id="385" r:id="rId22"/>
    <p:sldId id="2007" r:id="rId23"/>
    <p:sldId id="2023" r:id="rId24"/>
    <p:sldId id="2024" r:id="rId25"/>
    <p:sldId id="386" r:id="rId26"/>
    <p:sldId id="2035" r:id="rId27"/>
    <p:sldId id="2036" r:id="rId28"/>
    <p:sldId id="2037" r:id="rId29"/>
    <p:sldId id="2040" r:id="rId30"/>
    <p:sldId id="2042" r:id="rId31"/>
    <p:sldId id="2046" r:id="rId32"/>
    <p:sldId id="2044" r:id="rId33"/>
    <p:sldId id="2045" r:id="rId34"/>
    <p:sldId id="2047" r:id="rId35"/>
    <p:sldId id="304" r:id="rId36"/>
    <p:sldId id="823" r:id="rId37"/>
    <p:sldId id="2049" r:id="rId38"/>
    <p:sldId id="2050" r:id="rId39"/>
    <p:sldId id="305" r:id="rId40"/>
    <p:sldId id="306" r:id="rId41"/>
    <p:sldId id="390" r:id="rId42"/>
    <p:sldId id="307" r:id="rId43"/>
    <p:sldId id="824" r:id="rId44"/>
    <p:sldId id="308" r:id="rId45"/>
    <p:sldId id="309" r:id="rId46"/>
    <p:sldId id="310" r:id="rId47"/>
    <p:sldId id="820" r:id="rId48"/>
    <p:sldId id="2025" r:id="rId49"/>
    <p:sldId id="2026" r:id="rId50"/>
    <p:sldId id="202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13"/>
    <p:restoredTop sz="94643"/>
  </p:normalViewPr>
  <p:slideViewPr>
    <p:cSldViewPr snapToGrid="0" snapToObjects="1">
      <p:cViewPr varScale="1">
        <p:scale>
          <a:sx n="98" d="100"/>
          <a:sy n="98" d="100"/>
        </p:scale>
        <p:origin x="19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10E5A-6F57-CF4A-8003-A0BED61C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23" y="1782270"/>
            <a:ext cx="7888681" cy="3293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034ED-6D47-D345-A313-F1477E4C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hardware (fixed function)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D650-257A-D740-BC30-4A1BEFB2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360101" cy="4918771"/>
          </a:xfrm>
        </p:spPr>
        <p:txBody>
          <a:bodyPr>
            <a:normAutofit/>
          </a:bodyPr>
          <a:lstStyle/>
          <a:p>
            <a:r>
              <a:rPr lang="en-US" dirty="0"/>
              <a:t>Two steps: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Header identification: </a:t>
            </a:r>
            <a:r>
              <a:rPr lang="en-US" dirty="0"/>
              <a:t>Identify sequence of headers</a:t>
            </a:r>
          </a:p>
          <a:p>
            <a:r>
              <a:rPr lang="en-US" dirty="0">
                <a:solidFill>
                  <a:srgbClr val="C00000"/>
                </a:solidFill>
              </a:rPr>
              <a:t>Extract fields </a:t>
            </a:r>
            <a:r>
              <a:rPr lang="en-US" dirty="0"/>
              <a:t>from identified headers to send to matching components of tables</a:t>
            </a:r>
          </a:p>
          <a:p>
            <a:r>
              <a:rPr lang="en-US" dirty="0"/>
              <a:t>Design digital circuits with a high </a:t>
            </a:r>
            <a:r>
              <a:rPr lang="en-US" dirty="0">
                <a:solidFill>
                  <a:srgbClr val="C00000"/>
                </a:solidFill>
              </a:rPr>
              <a:t>clock rate?</a:t>
            </a:r>
          </a:p>
        </p:txBody>
      </p:sp>
    </p:spTree>
    <p:extLst>
      <p:ext uri="{BB962C8B-B14F-4D97-AF65-F5344CB8AC3E}">
        <p14:creationId xmlns:p14="http://schemas.microsoft.com/office/powerpoint/2010/main" val="8864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34ED-6D47-D345-A313-F1477E4C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(Fixed function) header identification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81063-2FA5-B141-B404-0A06D8B0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44924"/>
            <a:ext cx="8534400" cy="50994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D650-257A-D740-BC30-4A1BEFB2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9" y="1825624"/>
            <a:ext cx="4153987" cy="4918771"/>
          </a:xfrm>
        </p:spPr>
        <p:txBody>
          <a:bodyPr>
            <a:normAutofit/>
          </a:bodyPr>
          <a:lstStyle/>
          <a:p>
            <a:r>
              <a:rPr lang="en-US" dirty="0"/>
              <a:t>Identify headers through fixed-function </a:t>
            </a:r>
            <a:r>
              <a:rPr lang="en-US" dirty="0">
                <a:solidFill>
                  <a:srgbClr val="C00000"/>
                </a:solidFill>
              </a:rPr>
              <a:t>header processors</a:t>
            </a:r>
            <a:endParaRPr lang="en-US" dirty="0"/>
          </a:p>
          <a:p>
            <a:r>
              <a:rPr lang="en-US" dirty="0"/>
              <a:t>Simple design: extract one header per clock cycle</a:t>
            </a:r>
          </a:p>
          <a:p>
            <a:r>
              <a:rPr lang="en-US" dirty="0">
                <a:solidFill>
                  <a:srgbClr val="C00000"/>
                </a:solidFill>
              </a:rPr>
              <a:t>Speculate </a:t>
            </a:r>
            <a:r>
              <a:rPr lang="en-US" dirty="0"/>
              <a:t>to extract multiple headers/cycle</a:t>
            </a:r>
          </a:p>
          <a:p>
            <a:r>
              <a:rPr lang="en-US" dirty="0"/>
              <a:t>Sequence resolution picks one</a:t>
            </a:r>
          </a:p>
        </p:txBody>
      </p:sp>
    </p:spTree>
    <p:extLst>
      <p:ext uri="{BB962C8B-B14F-4D97-AF65-F5344CB8AC3E}">
        <p14:creationId xmlns:p14="http://schemas.microsoft.com/office/powerpoint/2010/main" val="30048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104D5C-8A69-F542-BCB2-1C91ECDD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351" y="2059308"/>
            <a:ext cx="6559715" cy="273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034ED-6D47-D345-A313-F1477E4C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(Fixed function) field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D650-257A-D740-BC30-4A1BEFB2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73832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Extract fields using </a:t>
            </a:r>
            <a:r>
              <a:rPr lang="en-US" dirty="0">
                <a:solidFill>
                  <a:srgbClr val="C00000"/>
                </a:solidFill>
              </a:rPr>
              <a:t>fixed offsets</a:t>
            </a:r>
            <a:r>
              <a:rPr lang="en-US" dirty="0"/>
              <a:t> into the packet, depending on parser state</a:t>
            </a:r>
          </a:p>
          <a:p>
            <a:endParaRPr lang="en-US" dirty="0"/>
          </a:p>
          <a:p>
            <a:r>
              <a:rPr lang="en-US" dirty="0"/>
              <a:t>Field-extraction table is </a:t>
            </a:r>
            <a:r>
              <a:rPr lang="en-US" dirty="0">
                <a:solidFill>
                  <a:srgbClr val="C00000"/>
                </a:solidFill>
              </a:rPr>
              <a:t>hard-coded</a:t>
            </a:r>
            <a:r>
              <a:rPr lang="en-US" dirty="0"/>
              <a:t> for specific fields and protocols</a:t>
            </a:r>
          </a:p>
          <a:p>
            <a:pPr lvl="1"/>
            <a:r>
              <a:rPr lang="en-US" dirty="0"/>
              <a:t>E.g., IPv4 length: always at bytes 3 &amp; 4</a:t>
            </a:r>
          </a:p>
        </p:txBody>
      </p:sp>
    </p:spTree>
    <p:extLst>
      <p:ext uri="{BB962C8B-B14F-4D97-AF65-F5344CB8AC3E}">
        <p14:creationId xmlns:p14="http://schemas.microsoft.com/office/powerpoint/2010/main" val="381674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911-1695-484B-AC5C-47284738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 makes parsing </a:t>
            </a:r>
            <a:r>
              <a:rPr lang="en-US" dirty="0">
                <a:solidFill>
                  <a:srgbClr val="C00000"/>
                </a:solidFill>
              </a:rPr>
              <a:t>programmable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D2E5-920C-5F44-9744-E3DC7766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Parse graph: </a:t>
            </a:r>
            <a:r>
              <a:rPr lang="en-US" dirty="0"/>
              <a:t>Representation of </a:t>
            </a:r>
            <a:r>
              <a:rPr lang="en-US" dirty="0">
                <a:solidFill>
                  <a:srgbClr val="C00000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valid </a:t>
            </a:r>
            <a:r>
              <a:rPr lang="en-US" dirty="0"/>
              <a:t>header sequences you expect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E7E040A6-E42E-3C40-89BC-CF1710CA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77" y="2386635"/>
            <a:ext cx="7126004" cy="41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1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8B2850-4627-5243-9E3C-D9C53900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84" y="1621571"/>
            <a:ext cx="6276416" cy="3614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034ED-6D47-D345-A313-F1477E4C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D650-257A-D740-BC30-4A1BEFB2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6" y="1504991"/>
            <a:ext cx="6114605" cy="4838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Reprogrammable </a:t>
            </a:r>
            <a:r>
              <a:rPr lang="en-US" dirty="0">
                <a:solidFill>
                  <a:srgbClr val="C00000"/>
                </a:solidFill>
              </a:rPr>
              <a:t>TCAM</a:t>
            </a:r>
            <a:r>
              <a:rPr lang="en-US" dirty="0"/>
              <a:t> allows us to identify headers </a:t>
            </a:r>
            <a:r>
              <a:rPr lang="en-US" dirty="0">
                <a:solidFill>
                  <a:srgbClr val="C00000"/>
                </a:solidFill>
              </a:rPr>
              <a:t>based on the protocol parse graph</a:t>
            </a:r>
          </a:p>
          <a:p>
            <a:endParaRPr lang="en-US" dirty="0"/>
          </a:p>
          <a:p>
            <a:r>
              <a:rPr lang="en-US" dirty="0"/>
              <a:t>Reprogrammable </a:t>
            </a:r>
            <a:r>
              <a:rPr lang="en-US" dirty="0">
                <a:solidFill>
                  <a:srgbClr val="C00000"/>
                </a:solidFill>
              </a:rPr>
              <a:t>SRAM</a:t>
            </a:r>
            <a:r>
              <a:rPr lang="en-US" dirty="0"/>
              <a:t> contains the protocol-dependent </a:t>
            </a:r>
            <a:r>
              <a:rPr lang="en-US" dirty="0">
                <a:solidFill>
                  <a:srgbClr val="C00000"/>
                </a:solidFill>
              </a:rPr>
              <a:t>field extractions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C00000"/>
                </a:solidFill>
              </a:rPr>
              <a:t>IPv4</a:t>
            </a:r>
            <a:r>
              <a:rPr lang="en-US" dirty="0"/>
              <a:t>, byte 8 </a:t>
            </a:r>
            <a:r>
              <a:rPr lang="en-US" dirty="0">
                <a:sym typeface="Wingdings" pitchFamily="2" charset="2"/>
              </a:rPr>
              <a:t> TTL, 12—15  IPv4 source address, etc.</a:t>
            </a:r>
          </a:p>
          <a:p>
            <a:pPr lvl="1"/>
            <a:r>
              <a:rPr lang="en-US" dirty="0">
                <a:sym typeface="Wingdings" pitchFamily="2" charset="2"/>
              </a:rPr>
              <a:t>Extracting the next header &amp; length is a special case of generic field extractions for each protocol</a:t>
            </a:r>
          </a:p>
        </p:txBody>
      </p:sp>
    </p:spTree>
    <p:extLst>
      <p:ext uri="{BB962C8B-B14F-4D97-AF65-F5344CB8AC3E}">
        <p14:creationId xmlns:p14="http://schemas.microsoft.com/office/powerpoint/2010/main" val="194340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D0AB-0832-4D4E-BE27-A65B92D1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programmable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7794-E901-F84A-847A-F8D22DED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of extracted packet fields and labels. Example:</a:t>
            </a:r>
          </a:p>
          <a:p>
            <a:pPr lvl="1"/>
            <a:r>
              <a:rPr lang="en-US" dirty="0"/>
              <a:t>Ethernet -&gt; </a:t>
            </a:r>
            <a:r>
              <a:rPr lang="en-US" dirty="0" err="1"/>
              <a:t>src</a:t>
            </a:r>
            <a:r>
              <a:rPr lang="en-US" dirty="0"/>
              <a:t>: 1010..; </a:t>
            </a:r>
            <a:r>
              <a:rPr lang="en-US" dirty="0" err="1"/>
              <a:t>dst</a:t>
            </a:r>
            <a:r>
              <a:rPr lang="en-US" dirty="0"/>
              <a:t>: 0101…; </a:t>
            </a:r>
            <a:r>
              <a:rPr lang="en-US" dirty="0" err="1"/>
              <a:t>ethertype</a:t>
            </a:r>
            <a:r>
              <a:rPr lang="en-US" dirty="0"/>
              <a:t>: IPv4</a:t>
            </a:r>
          </a:p>
          <a:p>
            <a:pPr lvl="1"/>
            <a:r>
              <a:rPr lang="en-US" dirty="0"/>
              <a:t>IPv4 -&gt; version: …; …</a:t>
            </a:r>
          </a:p>
          <a:p>
            <a:pPr lvl="1"/>
            <a:r>
              <a:rPr lang="en-US" dirty="0"/>
              <a:t>… </a:t>
            </a:r>
            <a:r>
              <a:rPr lang="en-US" i="1" dirty="0"/>
              <a:t>&lt;other headers&gt;</a:t>
            </a:r>
          </a:p>
          <a:p>
            <a:pPr lvl="1"/>
            <a:endParaRPr lang="en-US" dirty="0"/>
          </a:p>
          <a:p>
            <a:r>
              <a:rPr lang="en-US" dirty="0"/>
              <a:t>Termed the </a:t>
            </a:r>
            <a:r>
              <a:rPr lang="en-US" dirty="0">
                <a:solidFill>
                  <a:srgbClr val="C00000"/>
                </a:solidFill>
              </a:rPr>
              <a:t>packet header vector (PHV)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Fed into the packet lookup and modification engines</a:t>
            </a:r>
          </a:p>
        </p:txBody>
      </p:sp>
    </p:spTree>
    <p:extLst>
      <p:ext uri="{BB962C8B-B14F-4D97-AF65-F5344CB8AC3E}">
        <p14:creationId xmlns:p14="http://schemas.microsoft.com/office/powerpoint/2010/main" val="388319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Packet Lookup &amp;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6492" cy="5032376"/>
          </a:xfrm>
        </p:spPr>
        <p:txBody>
          <a:bodyPr>
            <a:normAutofit/>
          </a:bodyPr>
          <a:lstStyle/>
          <a:p>
            <a:r>
              <a:rPr lang="en-US" dirty="0"/>
              <a:t>The main job of a router is to forward packets to the correct output port(s)</a:t>
            </a:r>
          </a:p>
          <a:p>
            <a:r>
              <a:rPr lang="en-US" dirty="0"/>
              <a:t>Typically done by looking up a table of entries that were pre-computed by the control plane</a:t>
            </a:r>
          </a:p>
          <a:p>
            <a:r>
              <a:rPr lang="en-US" dirty="0"/>
              <a:t>Look-up tables with a range of sizes (# entries), widths (headers)</a:t>
            </a:r>
          </a:p>
          <a:p>
            <a:r>
              <a:rPr lang="en-US" dirty="0"/>
              <a:t>Packets may also need to be modified </a:t>
            </a:r>
          </a:p>
          <a:p>
            <a:pPr lvl="1"/>
            <a:r>
              <a:rPr lang="en-US" dirty="0"/>
              <a:t>RFC 1812 TTL decrement, recompute IP checksum, MAC rewrite, …</a:t>
            </a:r>
          </a:p>
          <a:p>
            <a:pPr lvl="1"/>
            <a:r>
              <a:rPr lang="en-US" dirty="0"/>
              <a:t>Virtualized public cloud:  </a:t>
            </a:r>
            <a:r>
              <a:rPr lang="en-US" dirty="0" err="1"/>
              <a:t>encap</a:t>
            </a:r>
            <a:r>
              <a:rPr lang="en-US" dirty="0"/>
              <a:t>/</a:t>
            </a:r>
            <a:r>
              <a:rPr lang="en-US" dirty="0" err="1"/>
              <a:t>decap</a:t>
            </a:r>
            <a:r>
              <a:rPr lang="en-US" dirty="0"/>
              <a:t> headers</a:t>
            </a:r>
          </a:p>
          <a:p>
            <a:r>
              <a:rPr lang="en-US" dirty="0"/>
              <a:t>Outcome: a (set of) </a:t>
            </a:r>
            <a:r>
              <a:rPr lang="en-US" dirty="0">
                <a:solidFill>
                  <a:srgbClr val="C00000"/>
                </a:solidFill>
              </a:rPr>
              <a:t>output ports</a:t>
            </a:r>
            <a:r>
              <a:rPr lang="en-US" dirty="0"/>
              <a:t> + (possibly modified) </a:t>
            </a:r>
            <a:r>
              <a:rPr lang="en-US" dirty="0">
                <a:solidFill>
                  <a:srgbClr val="C00000"/>
                </a:solidFill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36529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table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6492" cy="5032376"/>
          </a:xfrm>
        </p:spPr>
        <p:txBody>
          <a:bodyPr>
            <a:normAutofit/>
          </a:bodyPr>
          <a:lstStyle/>
          <a:p>
            <a:r>
              <a:rPr lang="en-US" dirty="0"/>
              <a:t>Sequence of tables: L2, L3, ACL</a:t>
            </a:r>
          </a:p>
          <a:p>
            <a:r>
              <a:rPr lang="en-US" dirty="0"/>
              <a:t>Ethernet (L2) headers to forward packets within one IP network</a:t>
            </a:r>
          </a:p>
          <a:p>
            <a:r>
              <a:rPr lang="en-US" dirty="0"/>
              <a:t>IP (L3) headers to forward packets across IP networks</a:t>
            </a:r>
          </a:p>
          <a:p>
            <a:r>
              <a:rPr lang="en-US" dirty="0"/>
              <a:t>Access control lists (ACL) to implement firewalls &amp; other policies</a:t>
            </a:r>
          </a:p>
          <a:p>
            <a:r>
              <a:rPr lang="en-US" dirty="0"/>
              <a:t>Different kinds of lookups possible:</a:t>
            </a:r>
          </a:p>
          <a:p>
            <a:pPr lvl="1"/>
            <a:r>
              <a:rPr lang="en-US" dirty="0"/>
              <a:t>Exact match</a:t>
            </a:r>
          </a:p>
          <a:p>
            <a:pPr lvl="1"/>
            <a:r>
              <a:rPr lang="en-US" dirty="0"/>
              <a:t>Longest prefix match</a:t>
            </a:r>
          </a:p>
          <a:p>
            <a:pPr lvl="1"/>
            <a:r>
              <a:rPr lang="en-US" dirty="0"/>
              <a:t>Wildcard match</a:t>
            </a:r>
          </a:p>
        </p:txBody>
      </p:sp>
    </p:spTree>
    <p:extLst>
      <p:ext uri="{BB962C8B-B14F-4D97-AF65-F5344CB8AC3E}">
        <p14:creationId xmlns:p14="http://schemas.microsoft.com/office/powerpoint/2010/main" val="15004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0B5-FEBD-6448-AD55-F359F83E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lookup in MGR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67A2-49C5-E74E-84DA-261210AA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forwarding engine card </a:t>
            </a:r>
            <a:r>
              <a:rPr lang="en-US" dirty="0"/>
              <a:t>separate from line cards</a:t>
            </a:r>
          </a:p>
          <a:p>
            <a:pPr lvl="1"/>
            <a:r>
              <a:rPr lang="en-US" dirty="0"/>
              <a:t>Scale forwarding and interface capacity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Software:</a:t>
            </a:r>
            <a:r>
              <a:rPr lang="en-US" dirty="0"/>
              <a:t> Use Alpha 21164 (a 415MHz generic processor)</a:t>
            </a:r>
          </a:p>
          <a:p>
            <a:r>
              <a:rPr lang="en-US" dirty="0"/>
              <a:t>Programmed in assembly to do route lookup and other processing. </a:t>
            </a:r>
          </a:p>
          <a:p>
            <a:r>
              <a:rPr lang="en-US" dirty="0"/>
              <a:t>Many optimizations to improve performance</a:t>
            </a:r>
          </a:p>
          <a:p>
            <a:pPr lvl="1"/>
            <a:r>
              <a:rPr lang="en-US" dirty="0"/>
              <a:t>Need for such optimizations continues today for software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0B5-FEBD-6448-AD55-F359F83E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MGR Software lookup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67A2-49C5-E74E-84DA-261210AA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Separate fast path from slow path </a:t>
            </a:r>
            <a:r>
              <a:rPr lang="en-US" dirty="0"/>
              <a:t>(optimize the common case)</a:t>
            </a:r>
          </a:p>
          <a:p>
            <a:pPr lvl="1"/>
            <a:r>
              <a:rPr lang="en-US" dirty="0"/>
              <a:t>ARP lookup, fragmentation, error handling</a:t>
            </a:r>
          </a:p>
          <a:p>
            <a:r>
              <a:rPr lang="en-US" dirty="0"/>
              <a:t>Try to fit all code into the processor instruction cache</a:t>
            </a:r>
          </a:p>
          <a:p>
            <a:r>
              <a:rPr lang="en-US" dirty="0"/>
              <a:t>Heavily use </a:t>
            </a:r>
            <a:r>
              <a:rPr lang="en-US" dirty="0">
                <a:solidFill>
                  <a:srgbClr val="C00000"/>
                </a:solidFill>
              </a:rPr>
              <a:t>caching for table entries </a:t>
            </a:r>
            <a:r>
              <a:rPr lang="en-US" dirty="0"/>
              <a:t>across different memories in a hierarchy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Traffic locality</a:t>
            </a:r>
            <a:r>
              <a:rPr lang="en-US" dirty="0"/>
              <a:t>: a small fast memory can service “most” traffic</a:t>
            </a:r>
          </a:p>
          <a:p>
            <a:r>
              <a:rPr lang="en-US" dirty="0"/>
              <a:t>Two copies of table in external memory to support downtime-less updates to the forwarding table</a:t>
            </a:r>
          </a:p>
          <a:p>
            <a:r>
              <a:rPr lang="en-US" dirty="0"/>
              <a:t>However, can’t guarantee deterministic throughput for packets</a:t>
            </a:r>
          </a:p>
          <a:p>
            <a:pPr lvl="1"/>
            <a:r>
              <a:rPr lang="en-US" dirty="0"/>
              <a:t>Packet might access slower memories in the memory hierarchy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router?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Flows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7" y="2331066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lookup in RMT: </a:t>
            </a:r>
            <a:r>
              <a:rPr lang="en-US" i="1" dirty="0">
                <a:solidFill>
                  <a:srgbClr val="C00000"/>
                </a:solidFill>
              </a:rPr>
              <a:t>Pipelined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functionalities (ex: L2, L3) in different table stages</a:t>
            </a:r>
          </a:p>
          <a:p>
            <a:r>
              <a:rPr lang="en-US" dirty="0"/>
              <a:t>Highly parallel over packets: admit 1 packet/cycle</a:t>
            </a:r>
          </a:p>
          <a:p>
            <a:r>
              <a:rPr lang="en-US" dirty="0"/>
              <a:t>Pipeline circuitry </a:t>
            </a:r>
            <a:r>
              <a:rPr lang="en-US" i="1" dirty="0"/>
              <a:t>clocked </a:t>
            </a:r>
            <a:r>
              <a:rPr lang="en-US" dirty="0"/>
              <a:t>at a high rate: ex: RMT@1 GHz</a:t>
            </a:r>
          </a:p>
          <a:p>
            <a:r>
              <a:rPr lang="en-US" dirty="0">
                <a:solidFill>
                  <a:srgbClr val="C00000"/>
                </a:solidFill>
              </a:rPr>
              <a:t>Deterministic throughput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4526452"/>
            <a:ext cx="11933694" cy="21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2CC5-ED92-B643-82DA-4966E5BE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pipelined hardware: fixed-function (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ultiple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atch-Action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ables)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1362A-F7E1-614C-8B2B-67E29CA7B79D}"/>
              </a:ext>
            </a:extLst>
          </p:cNvPr>
          <p:cNvGrpSpPr/>
          <p:nvPr/>
        </p:nvGrpSpPr>
        <p:grpSpPr>
          <a:xfrm>
            <a:off x="2252453" y="2187587"/>
            <a:ext cx="1499123" cy="2169168"/>
            <a:chOff x="1485649" y="3204985"/>
            <a:chExt cx="1124341" cy="21691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C2F424-5969-F34B-B6BB-7BC65942C765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3C4AE6-9E73-C140-923B-509A245B7BE9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Helvetica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63FBC5C-876D-3C45-A232-1F16920B1F9D}"/>
              </a:ext>
            </a:extLst>
          </p:cNvPr>
          <p:cNvGrpSpPr/>
          <p:nvPr/>
        </p:nvGrpSpPr>
        <p:grpSpPr>
          <a:xfrm>
            <a:off x="4186800" y="2194628"/>
            <a:ext cx="1499123" cy="2169168"/>
            <a:chOff x="1485649" y="3204985"/>
            <a:chExt cx="1124341" cy="21691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96FA30-20C6-2443-A64B-A87E5E9CE239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C774CC-049E-BB40-A2C5-24164A53A949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Helvetica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34BD6E-71DB-D846-9C40-5717C7AEDDCD}"/>
              </a:ext>
            </a:extLst>
          </p:cNvPr>
          <p:cNvGrpSpPr/>
          <p:nvPr/>
        </p:nvGrpSpPr>
        <p:grpSpPr>
          <a:xfrm>
            <a:off x="6120877" y="2202893"/>
            <a:ext cx="1499123" cy="2169168"/>
            <a:chOff x="1485649" y="3204985"/>
            <a:chExt cx="1124341" cy="21691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C0A3BC-92FE-DC40-8DB7-0FB22E74FDD6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36C7BE-D575-CD4D-9E40-81DA7DE18E0B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5679E-0524-7846-8F5D-8116F6BBB4A7}"/>
              </a:ext>
            </a:extLst>
          </p:cNvPr>
          <p:cNvGrpSpPr/>
          <p:nvPr/>
        </p:nvGrpSpPr>
        <p:grpSpPr>
          <a:xfrm>
            <a:off x="8026400" y="2214840"/>
            <a:ext cx="1499123" cy="2169168"/>
            <a:chOff x="1485649" y="3204985"/>
            <a:chExt cx="1124341" cy="21691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42E855-35B8-6047-B533-6808B9E00C20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367E9-8EF5-3C4D-AA7E-83AF82460D8C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Helvetica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917F5-B5BC-1140-9AFE-F2EB38490706}"/>
              </a:ext>
            </a:extLst>
          </p:cNvPr>
          <p:cNvGrpSpPr/>
          <p:nvPr/>
        </p:nvGrpSpPr>
        <p:grpSpPr>
          <a:xfrm>
            <a:off x="11086945" y="2522159"/>
            <a:ext cx="519184" cy="1589295"/>
            <a:chOff x="2488822" y="2403406"/>
            <a:chExt cx="529093" cy="158929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432C90-4481-E64A-BA9E-F8F910EFE0F6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151176-5926-A64B-8F59-1A2778CBCB7C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31E10B-5746-0F4E-9704-39BB6BCC7965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8C5EA3-A957-8C49-8C4A-6FA3E480232A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AA73AA-E6D6-4140-915B-7134BB878200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699A64-1A11-8A46-BA99-6E96F2FC1A73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5225B5-F856-6444-9BDD-BF4DE669D82A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2950CD-16A2-9746-8873-FBCB157FDBEB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094218-7062-394A-B698-188C20564C09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D14191-3534-024A-828F-0CA668614811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17032DC-5373-CF46-80D4-83F57C28A239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E837DF-A084-1149-8391-068FCEDBD801}"/>
              </a:ext>
            </a:extLst>
          </p:cNvPr>
          <p:cNvGrpSpPr/>
          <p:nvPr/>
        </p:nvGrpSpPr>
        <p:grpSpPr>
          <a:xfrm>
            <a:off x="304800" y="2456579"/>
            <a:ext cx="508144" cy="1589295"/>
            <a:chOff x="2488822" y="2403406"/>
            <a:chExt cx="529093" cy="158929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7339F7-3103-3A43-9FDA-5AF63A39EE6B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C081285-41A3-3947-BF85-D84CE0869DA5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AD97F40-009C-F340-A024-704848E63B50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1A516D-B4F8-784D-851F-98394A0D4A5F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8CE3F5-4256-0042-BAA4-959D5A194B56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6C8270-CB76-844F-9A20-C43E6968B7E8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AAB405-9FBA-7242-AFD2-0726E7993584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EB3994-08CB-3847-A6B3-75F127B8896E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D7DB78-798C-F44E-B06D-38E4AB4D1312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9E653CC-4073-F84A-8205-E2919BA05DC2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9432F5-6BD3-1B4E-877B-61729F2A45A3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B06AD73-8F8D-7942-ABA4-46E0F1B2550A}"/>
              </a:ext>
            </a:extLst>
          </p:cNvPr>
          <p:cNvSpPr/>
          <p:nvPr/>
        </p:nvSpPr>
        <p:spPr>
          <a:xfrm>
            <a:off x="9971562" y="2214704"/>
            <a:ext cx="1123753" cy="21844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5495" tIns="0" rIns="155495" bIns="77748" rtlCol="0" anchor="ctr"/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6D3ECE-AF4C-6847-B9FD-7D211E5902C5}"/>
              </a:ext>
            </a:extLst>
          </p:cNvPr>
          <p:cNvGrpSpPr/>
          <p:nvPr/>
        </p:nvGrpSpPr>
        <p:grpSpPr>
          <a:xfrm>
            <a:off x="10146842" y="2513071"/>
            <a:ext cx="736445" cy="692189"/>
            <a:chOff x="8131589" y="4009362"/>
            <a:chExt cx="552334" cy="692189"/>
          </a:xfrm>
          <a:noFill/>
        </p:grpSpPr>
        <p:grpSp>
          <p:nvGrpSpPr>
            <p:cNvPr id="42" name="Group 65">
              <a:extLst>
                <a:ext uri="{FF2B5EF4-FFF2-40B4-BE49-F238E27FC236}">
                  <a16:creationId xmlns:a16="http://schemas.microsoft.com/office/drawing/2014/main" id="{C24BD2D2-326C-3A45-88C4-6687BD6211AE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6E2E770-6F85-BA4D-9F1C-6766DDDCA96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Helvetica" pitchFamily="2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8C44CC1-4EB0-D24B-939B-8450BBAE9221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791BDCE-16EB-4048-B0BE-43C11EFEA5F2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5D08FBDF-E8C2-CC45-9384-ABA94481662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FA9F1E29-7CCF-8048-868A-585AFF48FA1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Helvetica" pitchFamily="2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8AF0173-BA76-BC41-B650-A047D3E42B6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C0583CA-7147-DE4A-9EC6-C958C20D902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C263D4-AB4D-F446-89D8-4B563F293299}"/>
              </a:ext>
            </a:extLst>
          </p:cNvPr>
          <p:cNvGrpSpPr/>
          <p:nvPr/>
        </p:nvGrpSpPr>
        <p:grpSpPr>
          <a:xfrm>
            <a:off x="10147833" y="3440503"/>
            <a:ext cx="736445" cy="692189"/>
            <a:chOff x="8131589" y="4009362"/>
            <a:chExt cx="552334" cy="692189"/>
          </a:xfrm>
          <a:noFill/>
        </p:grpSpPr>
        <p:grpSp>
          <p:nvGrpSpPr>
            <p:cNvPr id="51" name="Group 65">
              <a:extLst>
                <a:ext uri="{FF2B5EF4-FFF2-40B4-BE49-F238E27FC236}">
                  <a16:creationId xmlns:a16="http://schemas.microsoft.com/office/drawing/2014/main" id="{B3FA3431-8259-204F-B213-5406EE38F649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0A6D721-3902-8343-8B5F-4D46918BB81E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Helvetica" pitchFamily="2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64ADDE1-1846-DE4B-B2AE-BB9D6A2A20A1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31DCE4B-6731-0547-8C84-811A6B7027B2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70">
              <a:extLst>
                <a:ext uri="{FF2B5EF4-FFF2-40B4-BE49-F238E27FC236}">
                  <a16:creationId xmlns:a16="http://schemas.microsoft.com/office/drawing/2014/main" id="{A32B57FE-BF8C-1442-95BA-E50265C57C72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13C1FCF8-B609-8B40-8329-A465F9FE361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Helvetica" pitchFamily="2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D2761A-B140-C24B-9D1B-43E33E087F1E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4C1F3C8-01E4-D34A-9FD9-A52AD8312E01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4C1045-1805-0B47-86B3-E689FFF6B42C}"/>
              </a:ext>
            </a:extLst>
          </p:cNvPr>
          <p:cNvCxnSpPr>
            <a:stCxn id="66" idx="3"/>
            <a:endCxn id="6" idx="1"/>
          </p:cNvCxnSpPr>
          <p:nvPr/>
        </p:nvCxnSpPr>
        <p:spPr>
          <a:xfrm flipV="1">
            <a:off x="1770880" y="3266427"/>
            <a:ext cx="481573" cy="1244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A20F4-96DE-F147-AC57-6C2EB501026A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5685923" y="3273469"/>
            <a:ext cx="434955" cy="826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1C7AEB-F1A3-1646-A0C7-685942A529E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7620000" y="3293224"/>
            <a:ext cx="406400" cy="45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163713-087F-714D-AD29-91872389AED6}"/>
              </a:ext>
            </a:extLst>
          </p:cNvPr>
          <p:cNvCxnSpPr>
            <a:stCxn id="15" idx="3"/>
            <a:endCxn id="40" idx="1"/>
          </p:cNvCxnSpPr>
          <p:nvPr/>
        </p:nvCxnSpPr>
        <p:spPr>
          <a:xfrm>
            <a:off x="9525523" y="3293680"/>
            <a:ext cx="446039" cy="1326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379109-D20D-FC4D-A9F7-D1398F67DF81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751576" y="3273468"/>
            <a:ext cx="435224" cy="444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2989342-2F11-354D-B3B9-3721466B5DB6}"/>
              </a:ext>
            </a:extLst>
          </p:cNvPr>
          <p:cNvSpPr txBox="1"/>
          <p:nvPr/>
        </p:nvSpPr>
        <p:spPr>
          <a:xfrm>
            <a:off x="453901" y="4430800"/>
            <a:ext cx="168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Fixed Parser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67988E-A026-8543-A96C-E373971F0E38}"/>
              </a:ext>
            </a:extLst>
          </p:cNvPr>
          <p:cNvGrpSpPr/>
          <p:nvPr/>
        </p:nvGrpSpPr>
        <p:grpSpPr>
          <a:xfrm>
            <a:off x="807432" y="2200984"/>
            <a:ext cx="963448" cy="2155771"/>
            <a:chOff x="605574" y="1959131"/>
            <a:chExt cx="722586" cy="161682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91BB26-F0D8-D04F-A38B-6E5005C86BA5}"/>
                </a:ext>
              </a:extLst>
            </p:cNvPr>
            <p:cNvSpPr/>
            <p:nvPr/>
          </p:nvSpPr>
          <p:spPr>
            <a:xfrm>
              <a:off x="605574" y="1959131"/>
              <a:ext cx="722586" cy="16168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5495" tIns="0" rIns="155495" bIns="77748" rtlCol="0" anchor="ctr"/>
            <a:lstStyle/>
            <a:p>
              <a:pPr algn="ctr">
                <a:lnSpc>
                  <a:spcPts val="19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 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41AE0CA-EBE5-504B-B29E-DA55DDDD556B}"/>
                </a:ext>
              </a:extLst>
            </p:cNvPr>
            <p:cNvSpPr/>
            <p:nvPr/>
          </p:nvSpPr>
          <p:spPr>
            <a:xfrm>
              <a:off x="675714" y="2116356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AA5B4E9-C0CC-D34A-BC7F-E7464E693C79}"/>
                </a:ext>
              </a:extLst>
            </p:cNvPr>
            <p:cNvSpPr/>
            <p:nvPr/>
          </p:nvSpPr>
          <p:spPr>
            <a:xfrm>
              <a:off x="696269" y="259215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C11786E-7921-3F4E-92B2-74CDCDAC446F}"/>
                </a:ext>
              </a:extLst>
            </p:cNvPr>
            <p:cNvSpPr/>
            <p:nvPr/>
          </p:nvSpPr>
          <p:spPr>
            <a:xfrm>
              <a:off x="981553" y="2400219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82FFF6-4468-1341-8E88-93A9557A9587}"/>
                </a:ext>
              </a:extLst>
            </p:cNvPr>
            <p:cNvSpPr/>
            <p:nvPr/>
          </p:nvSpPr>
          <p:spPr>
            <a:xfrm>
              <a:off x="679074" y="297797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B7AB18C-B193-C34D-86D6-1C1194D860DE}"/>
                </a:ext>
              </a:extLst>
            </p:cNvPr>
            <p:cNvSpPr/>
            <p:nvPr/>
          </p:nvSpPr>
          <p:spPr>
            <a:xfrm>
              <a:off x="1007641" y="3198590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05F88D5A-5701-0548-BA55-D2DE0891FB8C}"/>
                </a:ext>
              </a:extLst>
            </p:cNvPr>
            <p:cNvCxnSpPr>
              <a:stCxn id="67" idx="0"/>
              <a:endCxn id="69" idx="0"/>
            </p:cNvCxnSpPr>
            <p:nvPr/>
          </p:nvCxnSpPr>
          <p:spPr>
            <a:xfrm rot="16200000" flipH="1">
              <a:off x="801001" y="2105368"/>
              <a:ext cx="283863" cy="305839"/>
            </a:xfrm>
            <a:prstGeom prst="curvedConnector3">
              <a:avLst>
                <a:gd name="adj1" fmla="val -19368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>
              <a:extLst>
                <a:ext uri="{FF2B5EF4-FFF2-40B4-BE49-F238E27FC236}">
                  <a16:creationId xmlns:a16="http://schemas.microsoft.com/office/drawing/2014/main" id="{6421C887-2723-FA43-8C3B-8AE303CD4D77}"/>
                </a:ext>
              </a:extLst>
            </p:cNvPr>
            <p:cNvCxnSpPr>
              <a:stCxn id="67" idx="4"/>
              <a:endCxn id="68" idx="0"/>
            </p:cNvCxnSpPr>
            <p:nvPr/>
          </p:nvCxnSpPr>
          <p:spPr>
            <a:xfrm rot="16200000" flipH="1">
              <a:off x="680157" y="2461741"/>
              <a:ext cx="240269" cy="205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ECC04C51-D645-944A-8D73-309CEAC7F4C5}"/>
                </a:ext>
              </a:extLst>
            </p:cNvPr>
            <p:cNvCxnSpPr>
              <a:stCxn id="69" idx="4"/>
              <a:endCxn id="69" idx="6"/>
            </p:cNvCxnSpPr>
            <p:nvPr/>
          </p:nvCxnSpPr>
          <p:spPr>
            <a:xfrm rot="5400000" flipH="1" flipV="1">
              <a:off x="1094121" y="2519716"/>
              <a:ext cx="117764" cy="114300"/>
            </a:xfrm>
            <a:prstGeom prst="curvedConnector4">
              <a:avLst>
                <a:gd name="adj1" fmla="val -95831"/>
                <a:gd name="adj2" fmla="val 163291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>
              <a:extLst>
                <a:ext uri="{FF2B5EF4-FFF2-40B4-BE49-F238E27FC236}">
                  <a16:creationId xmlns:a16="http://schemas.microsoft.com/office/drawing/2014/main" id="{4BA0A845-0096-E444-9A39-AF7AF86A40CB}"/>
                </a:ext>
              </a:extLst>
            </p:cNvPr>
            <p:cNvCxnSpPr>
              <a:stCxn id="69" idx="3"/>
              <a:endCxn id="70" idx="6"/>
            </p:cNvCxnSpPr>
            <p:nvPr/>
          </p:nvCxnSpPr>
          <p:spPr>
            <a:xfrm rot="5400000">
              <a:off x="714112" y="2794819"/>
              <a:ext cx="494483" cy="107357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2C1969C-640D-3746-BE03-C0E6C3FE1AA4}"/>
                </a:ext>
              </a:extLst>
            </p:cNvPr>
            <p:cNvCxnSpPr>
              <a:stCxn id="68" idx="6"/>
              <a:endCxn id="71" idx="0"/>
            </p:cNvCxnSpPr>
            <p:nvPr/>
          </p:nvCxnSpPr>
          <p:spPr>
            <a:xfrm>
              <a:off x="924869" y="2709919"/>
              <a:ext cx="197072" cy="488671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E2269F59-9CAA-5F46-A773-D0893FC6F380}"/>
                </a:ext>
              </a:extLst>
            </p:cNvPr>
            <p:cNvCxnSpPr>
              <a:stCxn id="71" idx="4"/>
              <a:endCxn id="70" idx="4"/>
            </p:cNvCxnSpPr>
            <p:nvPr/>
          </p:nvCxnSpPr>
          <p:spPr>
            <a:xfrm rot="5400000" flipH="1">
              <a:off x="847350" y="3159528"/>
              <a:ext cx="220616" cy="328567"/>
            </a:xfrm>
            <a:prstGeom prst="curvedConnector3">
              <a:avLst>
                <a:gd name="adj1" fmla="val -40662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Left Brace 77">
            <a:extLst>
              <a:ext uri="{FF2B5EF4-FFF2-40B4-BE49-F238E27FC236}">
                <a16:creationId xmlns:a16="http://schemas.microsoft.com/office/drawing/2014/main" id="{DE1E5D0E-9804-C543-95D1-EF266CAF0705}"/>
              </a:ext>
            </a:extLst>
          </p:cNvPr>
          <p:cNvSpPr/>
          <p:nvPr/>
        </p:nvSpPr>
        <p:spPr>
          <a:xfrm rot="5400000" flipH="1">
            <a:off x="5741460" y="931711"/>
            <a:ext cx="296357" cy="7290325"/>
          </a:xfrm>
          <a:prstGeom prst="leftBrace">
            <a:avLst>
              <a:gd name="adj1" fmla="val 43551"/>
              <a:gd name="adj2" fmla="val 4988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Helvetica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46D491-E8E8-C542-AC93-C86830FDF070}"/>
              </a:ext>
            </a:extLst>
          </p:cNvPr>
          <p:cNvSpPr txBox="1"/>
          <p:nvPr/>
        </p:nvSpPr>
        <p:spPr>
          <a:xfrm>
            <a:off x="3392982" y="4677740"/>
            <a:ext cx="478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Fixed Header Processing Pipeline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10CA46E-386F-A241-A9EF-B4799B3E007A}"/>
              </a:ext>
            </a:extLst>
          </p:cNvPr>
          <p:cNvSpPr/>
          <p:nvPr/>
        </p:nvSpPr>
        <p:spPr>
          <a:xfrm rot="16200000">
            <a:off x="2091540" y="3052444"/>
            <a:ext cx="1432364" cy="527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Helvetica" pitchFamily="2" charset="0"/>
              </a:rPr>
              <a:t>L2 Table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1EBD7D-54B4-D04A-9639-F5B51581EA08}"/>
              </a:ext>
            </a:extLst>
          </p:cNvPr>
          <p:cNvSpPr/>
          <p:nvPr/>
        </p:nvSpPr>
        <p:spPr>
          <a:xfrm rot="16200000">
            <a:off x="4127917" y="3009871"/>
            <a:ext cx="1421655" cy="5271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Helvetica" pitchFamily="2" charset="0"/>
              </a:rPr>
              <a:t>IPv4 Table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54E65E-F4A8-1748-98D4-C8B9C38C52A7}"/>
              </a:ext>
            </a:extLst>
          </p:cNvPr>
          <p:cNvSpPr/>
          <p:nvPr/>
        </p:nvSpPr>
        <p:spPr>
          <a:xfrm rot="16200000">
            <a:off x="5961020" y="3009168"/>
            <a:ext cx="1420254" cy="5271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Helvetica" pitchFamily="2" charset="0"/>
              </a:rPr>
              <a:t>IPv6 Table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B1ED021-7314-9A4F-BCB7-696BBF03817A}"/>
              </a:ext>
            </a:extLst>
          </p:cNvPr>
          <p:cNvSpPr/>
          <p:nvPr/>
        </p:nvSpPr>
        <p:spPr>
          <a:xfrm rot="16200000">
            <a:off x="7891724" y="3002830"/>
            <a:ext cx="1417216" cy="5271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Helvetica" pitchFamily="2" charset="0"/>
              </a:rPr>
              <a:t>ACL Table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5A9A14-045C-AC4D-B76E-CC89932DD8EE}"/>
              </a:ext>
            </a:extLst>
          </p:cNvPr>
          <p:cNvGrpSpPr/>
          <p:nvPr/>
        </p:nvGrpSpPr>
        <p:grpSpPr>
          <a:xfrm>
            <a:off x="3212613" y="2578289"/>
            <a:ext cx="334172" cy="1457303"/>
            <a:chOff x="2521451" y="3258013"/>
            <a:chExt cx="334172" cy="1712316"/>
          </a:xfrm>
        </p:grpSpPr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DA126BA2-FB20-6445-AD20-803C9A7155B0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9E8A092-49CC-4144-861F-912F4AAA4FBD}"/>
                </a:ext>
              </a:extLst>
            </p:cNvPr>
            <p:cNvSpPr txBox="1"/>
            <p:nvPr/>
          </p:nvSpPr>
          <p:spPr>
            <a:xfrm rot="16200000">
              <a:off x="1879506" y="3953932"/>
              <a:ext cx="16444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L2 </a:t>
              </a:r>
              <a:r>
                <a:rPr lang="en-US" sz="1400" dirty="0" err="1">
                  <a:solidFill>
                    <a:prstClr val="black"/>
                  </a:solidFill>
                  <a:latin typeface="Helvetica" pitchFamily="2" charset="0"/>
                </a:rPr>
                <a:t>Hdr</a:t>
              </a:r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  Actions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61EEC8-8D2D-C64D-AB3B-044BC5A608AD}"/>
              </a:ext>
            </a:extLst>
          </p:cNvPr>
          <p:cNvGrpSpPr/>
          <p:nvPr/>
        </p:nvGrpSpPr>
        <p:grpSpPr>
          <a:xfrm>
            <a:off x="5213070" y="2540104"/>
            <a:ext cx="333271" cy="1457303"/>
            <a:chOff x="2521451" y="3258013"/>
            <a:chExt cx="333271" cy="171231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366D4D84-7620-BB4E-919F-3C5D4D9F9367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F2E38CC-EF97-8A49-BB82-0DB5C8A9BEAC}"/>
                </a:ext>
              </a:extLst>
            </p:cNvPr>
            <p:cNvSpPr txBox="1"/>
            <p:nvPr/>
          </p:nvSpPr>
          <p:spPr>
            <a:xfrm rot="16200000">
              <a:off x="1900642" y="3948588"/>
              <a:ext cx="157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v4 </a:t>
              </a:r>
              <a:r>
                <a:rPr lang="en-US" sz="1400" dirty="0" err="1">
                  <a:solidFill>
                    <a:prstClr val="black"/>
                  </a:solidFill>
                  <a:latin typeface="Helvetica" pitchFamily="2" charset="0"/>
                </a:rPr>
                <a:t>Hdr</a:t>
              </a:r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 Actions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7E3541E-E82E-A045-B20A-50AB7004755F}"/>
              </a:ext>
            </a:extLst>
          </p:cNvPr>
          <p:cNvGrpSpPr/>
          <p:nvPr/>
        </p:nvGrpSpPr>
        <p:grpSpPr>
          <a:xfrm>
            <a:off x="7040837" y="2554621"/>
            <a:ext cx="334923" cy="1428272"/>
            <a:chOff x="2521451" y="3258013"/>
            <a:chExt cx="334919" cy="1712316"/>
          </a:xfrm>
        </p:grpSpPr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0B51D85F-EEAE-4E49-81ED-9A9269554FC2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57E0B46-8EF0-3946-A9AD-CE2A49C8BAEC}"/>
                </a:ext>
              </a:extLst>
            </p:cNvPr>
            <p:cNvSpPr txBox="1"/>
            <p:nvPr/>
          </p:nvSpPr>
          <p:spPr>
            <a:xfrm rot="16200000">
              <a:off x="1869308" y="3950795"/>
              <a:ext cx="1666351" cy="307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v6 </a:t>
              </a:r>
              <a:r>
                <a:rPr lang="en-US" sz="1400" dirty="0" err="1">
                  <a:solidFill>
                    <a:prstClr val="black"/>
                  </a:solidFill>
                  <a:latin typeface="Helvetica" pitchFamily="2" charset="0"/>
                </a:rPr>
                <a:t>Hdr</a:t>
              </a:r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 Actions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624912-6E19-A34A-9FF0-F9E3E00A56FD}"/>
              </a:ext>
            </a:extLst>
          </p:cNvPr>
          <p:cNvGrpSpPr/>
          <p:nvPr/>
        </p:nvGrpSpPr>
        <p:grpSpPr>
          <a:xfrm>
            <a:off x="8964270" y="2554859"/>
            <a:ext cx="333271" cy="1457303"/>
            <a:chOff x="2521451" y="3258013"/>
            <a:chExt cx="333271" cy="1712316"/>
          </a:xfrm>
        </p:grpSpPr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D0E12735-A2E3-2948-A0E7-97C8386C1D66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E35AD1-D407-0C44-BF0B-620746AC8F37}"/>
                </a:ext>
              </a:extLst>
            </p:cNvPr>
            <p:cNvSpPr txBox="1"/>
            <p:nvPr/>
          </p:nvSpPr>
          <p:spPr>
            <a:xfrm rot="16200000">
              <a:off x="2014365" y="3934303"/>
              <a:ext cx="13579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ACL Actions</a:t>
              </a:r>
            </a:p>
          </p:txBody>
        </p:sp>
      </p:grpSp>
      <p:grpSp>
        <p:nvGrpSpPr>
          <p:cNvPr id="96" name="Group 7">
            <a:extLst>
              <a:ext uri="{FF2B5EF4-FFF2-40B4-BE49-F238E27FC236}">
                <a16:creationId xmlns:a16="http://schemas.microsoft.com/office/drawing/2014/main" id="{47B1F26E-4118-D048-8506-8169C0900C64}"/>
              </a:ext>
            </a:extLst>
          </p:cNvPr>
          <p:cNvGrpSpPr>
            <a:grpSpLocks/>
          </p:cNvGrpSpPr>
          <p:nvPr/>
        </p:nvGrpSpPr>
        <p:grpSpPr bwMode="auto">
          <a:xfrm>
            <a:off x="4492362" y="6268623"/>
            <a:ext cx="2082343" cy="479443"/>
            <a:chOff x="1871277" y="1576300"/>
            <a:chExt cx="1128371" cy="43786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BFF14DF-88FA-2643-9D6A-B6EA1728FD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2EF7A87-8BA5-BA43-8E77-7C782A1D884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B0C95E4-9B59-8B4A-BBD3-16521901FE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FD0CFC3-9747-1A45-BA38-757B4D079AC5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792FB5D-0067-DD41-9AC0-73F806975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9236256-9AFC-DA4C-9ED2-C071EFE51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256ED037-2939-5C4F-A0FF-F29AD715E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9E55A95-DF12-AA44-951C-6E4AF5C69A8B}"/>
                </a:ext>
              </a:extLst>
            </p:cNvPr>
            <p:cNvCxnSpPr>
              <a:cxnSpLocks noChangeShapeType="1"/>
              <a:endCxn id="99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56F4F0-FCE2-0D45-A2AC-4A920B5A6E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B31E2D25-DC8D-9446-AFDD-D9A4C5A805C4}"/>
              </a:ext>
            </a:extLst>
          </p:cNvPr>
          <p:cNvSpPr/>
          <p:nvPr/>
        </p:nvSpPr>
        <p:spPr bwMode="auto">
          <a:xfrm>
            <a:off x="2343143" y="5565317"/>
            <a:ext cx="6745916" cy="577850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71988 w 778664"/>
              <a:gd name="connsiteY3" fmla="*/ 1158121 h 1160935"/>
              <a:gd name="connsiteX4" fmla="*/ 363082 w 778664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94768 w 778664"/>
              <a:gd name="connsiteY3" fmla="*/ 1112562 h 1160935"/>
              <a:gd name="connsiteX4" fmla="*/ 363082 w 778664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94768 w 778664"/>
              <a:gd name="connsiteY3" fmla="*/ 1112562 h 1160935"/>
              <a:gd name="connsiteX4" fmla="*/ 363082 w 778664"/>
              <a:gd name="connsiteY4" fmla="*/ 1160935 h 1160935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18198 w 499610"/>
              <a:gd name="connsiteY4" fmla="*/ 973305 h 976186"/>
              <a:gd name="connsiteX0" fmla="*/ 11819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1819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503138"/>
              <a:gd name="connsiteY0" fmla="*/ 961687 h 964568"/>
              <a:gd name="connsiteX1" fmla="*/ 0 w 503138"/>
              <a:gd name="connsiteY1" fmla="*/ 70 h 964568"/>
              <a:gd name="connsiteX2" fmla="*/ 503138 w 503138"/>
              <a:gd name="connsiteY2" fmla="*/ 154187 h 964568"/>
              <a:gd name="connsiteX3" fmla="*/ 273339 w 503138"/>
              <a:gd name="connsiteY3" fmla="*/ 964568 h 964568"/>
              <a:gd name="connsiteX4" fmla="*/ 197928 w 503138"/>
              <a:gd name="connsiteY4" fmla="*/ 961687 h 964568"/>
              <a:gd name="connsiteX0" fmla="*/ 201456 w 506666"/>
              <a:gd name="connsiteY0" fmla="*/ 807500 h 810381"/>
              <a:gd name="connsiteX1" fmla="*/ 0 w 506666"/>
              <a:gd name="connsiteY1" fmla="*/ 15216 h 810381"/>
              <a:gd name="connsiteX2" fmla="*/ 506666 w 506666"/>
              <a:gd name="connsiteY2" fmla="*/ 0 h 810381"/>
              <a:gd name="connsiteX3" fmla="*/ 276867 w 506666"/>
              <a:gd name="connsiteY3" fmla="*/ 810381 h 810381"/>
              <a:gd name="connsiteX4" fmla="*/ 201456 w 506666"/>
              <a:gd name="connsiteY4" fmla="*/ 807500 h 810381"/>
              <a:gd name="connsiteX0" fmla="*/ 201456 w 506666"/>
              <a:gd name="connsiteY0" fmla="*/ 807500 h 811593"/>
              <a:gd name="connsiteX1" fmla="*/ 0 w 506666"/>
              <a:gd name="connsiteY1" fmla="*/ 15216 h 811593"/>
              <a:gd name="connsiteX2" fmla="*/ 506666 w 506666"/>
              <a:gd name="connsiteY2" fmla="*/ 0 h 811593"/>
              <a:gd name="connsiteX3" fmla="*/ 276867 w 506666"/>
              <a:gd name="connsiteY3" fmla="*/ 810381 h 811593"/>
              <a:gd name="connsiteX4" fmla="*/ 201456 w 506666"/>
              <a:gd name="connsiteY4" fmla="*/ 807500 h 811593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276867 w 506666"/>
              <a:gd name="connsiteY3" fmla="*/ 81038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789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789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45472 w 559302"/>
              <a:gd name="connsiteY0" fmla="*/ 807500 h 807500"/>
              <a:gd name="connsiteX1" fmla="*/ 52636 w 559302"/>
              <a:gd name="connsiteY1" fmla="*/ 7896 h 807500"/>
              <a:gd name="connsiteX2" fmla="*/ 559302 w 559302"/>
              <a:gd name="connsiteY2" fmla="*/ 0 h 807500"/>
              <a:gd name="connsiteX3" fmla="*/ 384402 w 559302"/>
              <a:gd name="connsiteY3" fmla="*/ 803061 h 807500"/>
              <a:gd name="connsiteX4" fmla="*/ 45472 w 559302"/>
              <a:gd name="connsiteY4" fmla="*/ 807500 h 807500"/>
              <a:gd name="connsiteX0" fmla="*/ 21974 w 535804"/>
              <a:gd name="connsiteY0" fmla="*/ 807500 h 807500"/>
              <a:gd name="connsiteX1" fmla="*/ 29138 w 535804"/>
              <a:gd name="connsiteY1" fmla="*/ 7896 h 807500"/>
              <a:gd name="connsiteX2" fmla="*/ 535804 w 535804"/>
              <a:gd name="connsiteY2" fmla="*/ 0 h 807500"/>
              <a:gd name="connsiteX3" fmla="*/ 360904 w 535804"/>
              <a:gd name="connsiteY3" fmla="*/ 803061 h 807500"/>
              <a:gd name="connsiteX4" fmla="*/ 21974 w 535804"/>
              <a:gd name="connsiteY4" fmla="*/ 807500 h 807500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30473"/>
              <a:gd name="connsiteX1" fmla="*/ 0 w 506666"/>
              <a:gd name="connsiteY1" fmla="*/ 7896 h 830473"/>
              <a:gd name="connsiteX2" fmla="*/ 506666 w 506666"/>
              <a:gd name="connsiteY2" fmla="*/ 0 h 830473"/>
              <a:gd name="connsiteX3" fmla="*/ 331766 w 506666"/>
              <a:gd name="connsiteY3" fmla="*/ 828681 h 830473"/>
              <a:gd name="connsiteX4" fmla="*/ 128256 w 506666"/>
              <a:gd name="connsiteY4" fmla="*/ 829461 h 830473"/>
              <a:gd name="connsiteX0" fmla="*/ 128256 w 506666"/>
              <a:gd name="connsiteY0" fmla="*/ 829461 h 830473"/>
              <a:gd name="connsiteX1" fmla="*/ 0 w 506666"/>
              <a:gd name="connsiteY1" fmla="*/ 7896 h 830473"/>
              <a:gd name="connsiteX2" fmla="*/ 506666 w 506666"/>
              <a:gd name="connsiteY2" fmla="*/ 0 h 830473"/>
              <a:gd name="connsiteX3" fmla="*/ 331766 w 506666"/>
              <a:gd name="connsiteY3" fmla="*/ 828681 h 830473"/>
              <a:gd name="connsiteX4" fmla="*/ 128256 w 506666"/>
              <a:gd name="connsiteY4" fmla="*/ 829461 h 830473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80" h="578353">
                <a:moveTo>
                  <a:pt x="135770" y="577341"/>
                </a:moveTo>
                <a:cubicBezTo>
                  <a:pt x="50587" y="214237"/>
                  <a:pt x="96631" y="442038"/>
                  <a:pt x="0" y="0"/>
                </a:cubicBezTo>
                <a:lnTo>
                  <a:pt x="514180" y="10891"/>
                </a:lnTo>
                <a:cubicBezTo>
                  <a:pt x="417353" y="348331"/>
                  <a:pt x="426658" y="280104"/>
                  <a:pt x="339280" y="576561"/>
                </a:cubicBezTo>
                <a:cubicBezTo>
                  <a:pt x="292835" y="580865"/>
                  <a:pt x="203869" y="575875"/>
                  <a:pt x="135770" y="577341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5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3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EB9F-EDA3-9F4F-8ECD-5A7A124D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MMT isn’t enough!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0050-4C05-CF45-B6DE-15DCDCEE7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378"/>
          </a:xfrm>
        </p:spPr>
        <p:txBody>
          <a:bodyPr>
            <a:normAutofit/>
          </a:bodyPr>
          <a:lstStyle/>
          <a:p>
            <a:r>
              <a:rPr lang="en-US" dirty="0"/>
              <a:t>Operators want new protocols and services</a:t>
            </a:r>
          </a:p>
          <a:p>
            <a:r>
              <a:rPr lang="en-US" dirty="0">
                <a:solidFill>
                  <a:srgbClr val="C00000"/>
                </a:solidFill>
              </a:rPr>
              <a:t>Virtualization</a:t>
            </a:r>
            <a:r>
              <a:rPr lang="en-US" dirty="0"/>
              <a:t> and the cloud</a:t>
            </a:r>
          </a:p>
          <a:p>
            <a:pPr lvl="1"/>
            <a:r>
              <a:rPr lang="en-US" dirty="0"/>
              <a:t>VMs have their own address space (e.g., 10.0.x.x)</a:t>
            </a:r>
          </a:p>
          <a:p>
            <a:pPr lvl="1"/>
            <a:r>
              <a:rPr lang="en-US" dirty="0"/>
              <a:t>Physical networks route traffic using a different set of addresses (e.g., 128.6.x.x)</a:t>
            </a:r>
          </a:p>
          <a:p>
            <a:pPr lvl="1"/>
            <a:r>
              <a:rPr lang="en-US" dirty="0"/>
              <a:t>Keep them separate so you can place VMs wherever you can</a:t>
            </a:r>
          </a:p>
          <a:p>
            <a:pPr lvl="1"/>
            <a:r>
              <a:rPr lang="en-US" dirty="0"/>
              <a:t>Need: </a:t>
            </a:r>
            <a:r>
              <a:rPr lang="en-US" dirty="0">
                <a:solidFill>
                  <a:srgbClr val="C00000"/>
                </a:solidFill>
              </a:rPr>
              <a:t>dedicated new packet headers </a:t>
            </a:r>
            <a:r>
              <a:rPr lang="en-US" dirty="0"/>
              <a:t>to use for forwarding within  the “core” fabric of the network</a:t>
            </a:r>
          </a:p>
          <a:p>
            <a:pPr lvl="2"/>
            <a:r>
              <a:rPr lang="en-US" dirty="0"/>
              <a:t>E.g., VXLAN, NVGRE</a:t>
            </a:r>
          </a:p>
          <a:p>
            <a:r>
              <a:rPr lang="en-US" dirty="0"/>
              <a:t>Research experimentation and domain-specific headers</a:t>
            </a:r>
          </a:p>
          <a:p>
            <a:pPr lvl="1"/>
            <a:r>
              <a:rPr lang="en-US" dirty="0"/>
              <a:t>E.g., finance; university campuses; network feedback signals</a:t>
            </a:r>
          </a:p>
        </p:txBody>
      </p:sp>
    </p:spTree>
    <p:extLst>
      <p:ext uri="{BB962C8B-B14F-4D97-AF65-F5344CB8AC3E}">
        <p14:creationId xmlns:p14="http://schemas.microsoft.com/office/powerpoint/2010/main" val="21819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EB9F-EDA3-9F4F-8ECD-5A7A124D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MMT isn’t enough!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0050-4C05-CF45-B6DE-15DCDCEE7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378"/>
          </a:xfrm>
        </p:spPr>
        <p:txBody>
          <a:bodyPr>
            <a:normAutofit/>
          </a:bodyPr>
          <a:lstStyle/>
          <a:p>
            <a:r>
              <a:rPr lang="en-US" dirty="0"/>
              <a:t>Want to use </a:t>
            </a:r>
            <a:r>
              <a:rPr lang="en-US" dirty="0">
                <a:solidFill>
                  <a:srgbClr val="C00000"/>
                </a:solidFill>
              </a:rPr>
              <a:t>table memory </a:t>
            </a:r>
            <a:r>
              <a:rPr lang="en-US" dirty="0"/>
              <a:t>flexibly</a:t>
            </a:r>
          </a:p>
          <a:p>
            <a:pPr lvl="1"/>
            <a:r>
              <a:rPr lang="en-US" dirty="0"/>
              <a:t>Different environments need tables of different shapes and sizes</a:t>
            </a:r>
          </a:p>
          <a:p>
            <a:r>
              <a:rPr lang="en-US" dirty="0"/>
              <a:t>Enterprises: ACL-heavy (“students can see information sent to other students from professors, but cannot see info from professors to printers”)</a:t>
            </a:r>
          </a:p>
          <a:p>
            <a:r>
              <a:rPr lang="en-US" dirty="0"/>
              <a:t>Tier-1 ISP like ATT: L3-heavy (~1 million Internet IPv4 prefixes)</a:t>
            </a:r>
          </a:p>
          <a:p>
            <a:r>
              <a:rPr lang="en-US" dirty="0">
                <a:solidFill>
                  <a:srgbClr val="C00000"/>
                </a:solidFill>
              </a:rPr>
              <a:t>Static table sizes don’t work well</a:t>
            </a:r>
          </a:p>
          <a:p>
            <a:pPr lvl="1"/>
            <a:r>
              <a:rPr lang="en-US" dirty="0"/>
              <a:t>Can’t use another table’s memory, even if it is empty</a:t>
            </a:r>
          </a:p>
          <a:p>
            <a:pPr lvl="1"/>
            <a:r>
              <a:rPr lang="en-US" dirty="0"/>
              <a:t>Heterogenous devices to support different scenarios: complexity</a:t>
            </a:r>
          </a:p>
          <a:p>
            <a:pPr lvl="1"/>
            <a:r>
              <a:rPr lang="en-US" dirty="0"/>
              <a:t>Even device for a specific market may have insufficient resources</a:t>
            </a:r>
          </a:p>
        </p:txBody>
      </p:sp>
    </p:spTree>
    <p:extLst>
      <p:ext uri="{BB962C8B-B14F-4D97-AF65-F5344CB8AC3E}">
        <p14:creationId xmlns:p14="http://schemas.microsoft.com/office/powerpoint/2010/main" val="187126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7E3E-19A6-B74B-9B6B-9F55C7F0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MMT isn’t enough!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4EE2-2AEA-6248-B2A6-E186C582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this might be supported if switch hardware can be upgraded as often as software in general (e.g., on smartphone)</a:t>
            </a:r>
          </a:p>
          <a:p>
            <a:endParaRPr lang="en-US" dirty="0"/>
          </a:p>
          <a:p>
            <a:r>
              <a:rPr lang="en-US" dirty="0"/>
              <a:t>Unfortunately, the reality is very far from it:</a:t>
            </a:r>
          </a:p>
          <a:p>
            <a:r>
              <a:rPr lang="en-US" dirty="0"/>
              <a:t>Each device generation hardware upgrade: 3--5 years</a:t>
            </a:r>
          </a:p>
          <a:p>
            <a:pPr lvl="1"/>
            <a:r>
              <a:rPr lang="en-US" dirty="0"/>
              <a:t>New ASIC design, verification, fabrication, testing</a:t>
            </a:r>
          </a:p>
          <a:p>
            <a:r>
              <a:rPr lang="en-US" dirty="0"/>
              <a:t>Even software upgrades take time:</a:t>
            </a:r>
          </a:p>
          <a:p>
            <a:pPr lvl="1"/>
            <a:r>
              <a:rPr lang="en-US" dirty="0"/>
              <a:t>Features requested by other customers stand in the way of releasing new feature that one customer wants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2581-27A6-9E4E-8E39-1490A25E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1857" cy="1325563"/>
          </a:xfrm>
        </p:spPr>
        <p:txBody>
          <a:bodyPr/>
          <a:lstStyle/>
          <a:p>
            <a:r>
              <a:rPr lang="en-US" dirty="0"/>
              <a:t>RMT: Protocol Independent Switch 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CEA6FC-FB94-914D-8FDC-C00926B8AC8A}"/>
              </a:ext>
            </a:extLst>
          </p:cNvPr>
          <p:cNvGrpSpPr/>
          <p:nvPr/>
        </p:nvGrpSpPr>
        <p:grpSpPr>
          <a:xfrm>
            <a:off x="10945429" y="2681073"/>
            <a:ext cx="683647" cy="1589295"/>
            <a:chOff x="2488822" y="2403406"/>
            <a:chExt cx="529093" cy="158929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BF15DC7-F542-1441-8F06-8373A45A774D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D5A9EC-4E6E-7A49-9684-878AA8670B0F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4520D6-787E-C540-A444-0888EAB4EF56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78B4C0-DD1E-DF41-A462-B96D29871D9F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9DB7D7-FA48-424C-A8EF-1C6B3D8C81F7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CB0CA34-838C-2343-9150-566CF39D8CC8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11EEAF-2F7C-F540-B053-2D31EDC0E6AC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CA8F4B-26A4-D449-80B2-B642637E110D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331C16-1821-9449-8BFC-B0CA19B72638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C16878-575B-2E45-9EC1-477416704E7E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FF85A8-87A6-8344-918A-D86BC1233802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1BDC6E4-DE7C-0641-8DD1-E870E687E386}"/>
              </a:ext>
            </a:extLst>
          </p:cNvPr>
          <p:cNvSpPr/>
          <p:nvPr/>
        </p:nvSpPr>
        <p:spPr>
          <a:xfrm>
            <a:off x="9960676" y="2355830"/>
            <a:ext cx="1123753" cy="21844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5495" tIns="0" rIns="155495" bIns="77748" rtlCol="0" anchor="ctr"/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7F4714-5DEC-B94A-AB59-392C18DBE5C3}"/>
              </a:ext>
            </a:extLst>
          </p:cNvPr>
          <p:cNvGrpSpPr/>
          <p:nvPr/>
        </p:nvGrpSpPr>
        <p:grpSpPr>
          <a:xfrm>
            <a:off x="10119021" y="3599417"/>
            <a:ext cx="736445" cy="692189"/>
            <a:chOff x="8131589" y="4009362"/>
            <a:chExt cx="552334" cy="692189"/>
          </a:xfrm>
        </p:grpSpPr>
        <p:grpSp>
          <p:nvGrpSpPr>
            <p:cNvPr id="18" name="Group 65">
              <a:extLst>
                <a:ext uri="{FF2B5EF4-FFF2-40B4-BE49-F238E27FC236}">
                  <a16:creationId xmlns:a16="http://schemas.microsoft.com/office/drawing/2014/main" id="{4DE4796F-873A-8041-BAC2-3AC6BD603210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C179DFC-774D-304A-9E09-42A4EF5E33D7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82745FD-A8B7-E444-8998-4642D73F8194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7AE7ECE-41A5-DA4C-BDA5-AF5AE1BFCD92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70">
              <a:extLst>
                <a:ext uri="{FF2B5EF4-FFF2-40B4-BE49-F238E27FC236}">
                  <a16:creationId xmlns:a16="http://schemas.microsoft.com/office/drawing/2014/main" id="{FC99D29B-9BF1-F948-8BB0-0B63F70CA475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A1E0D96F-05F1-E24C-B4B0-AEE0795F7900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2A8C48D-5E26-3842-BE64-6EC2665EEB1D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AB140F7-7E30-ED4D-BA9F-392AFA99A720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DC99EC-8EC0-4D4F-A746-297198C7F3AE}"/>
              </a:ext>
            </a:extLst>
          </p:cNvPr>
          <p:cNvGrpSpPr/>
          <p:nvPr/>
        </p:nvGrpSpPr>
        <p:grpSpPr>
          <a:xfrm>
            <a:off x="2272604" y="2345454"/>
            <a:ext cx="1499123" cy="2169168"/>
            <a:chOff x="1485649" y="3204985"/>
            <a:chExt cx="1124341" cy="21691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828180-DCDA-EE42-B1CD-166C5AA40CD1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0CFA0C-8AC0-1142-B93B-FD4FA6399C95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2AB349-12FF-D543-BB0D-F04CC10B7298}"/>
              </a:ext>
            </a:extLst>
          </p:cNvPr>
          <p:cNvGrpSpPr/>
          <p:nvPr/>
        </p:nvGrpSpPr>
        <p:grpSpPr>
          <a:xfrm>
            <a:off x="4177991" y="2362129"/>
            <a:ext cx="1499123" cy="2169168"/>
            <a:chOff x="1485649" y="3204985"/>
            <a:chExt cx="1124341" cy="21691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E57B61-ED94-3740-9FC8-B6C9870D4BF2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B2782E-FEAE-484A-8987-5ABBE722086E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A879FD-9B25-5C48-8EA7-DF15A8BA9E00}"/>
              </a:ext>
            </a:extLst>
          </p:cNvPr>
          <p:cNvGrpSpPr/>
          <p:nvPr/>
        </p:nvGrpSpPr>
        <p:grpSpPr>
          <a:xfrm>
            <a:off x="6079100" y="2370394"/>
            <a:ext cx="1499123" cy="2169168"/>
            <a:chOff x="1485649" y="3204985"/>
            <a:chExt cx="1124341" cy="21691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D1E791-2CAA-F644-9DA5-96B071178A86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29C32E-D41E-A540-BB08-C7C890FB720F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C97754-D04B-7E4E-A22A-06A234FDF745}"/>
              </a:ext>
            </a:extLst>
          </p:cNvPr>
          <p:cNvGrpSpPr/>
          <p:nvPr/>
        </p:nvGrpSpPr>
        <p:grpSpPr>
          <a:xfrm>
            <a:off x="7952407" y="2382341"/>
            <a:ext cx="1499123" cy="2169168"/>
            <a:chOff x="1485649" y="3204985"/>
            <a:chExt cx="1124341" cy="21691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35CFA3-6777-3342-87F8-36CC5ADBB4C9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2EF298-0BE6-304F-BC09-56A85D2DF6B4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4F0C57-5E6F-2F4E-9DE4-670E40B9C2A9}"/>
              </a:ext>
            </a:extLst>
          </p:cNvPr>
          <p:cNvGrpSpPr/>
          <p:nvPr/>
        </p:nvGrpSpPr>
        <p:grpSpPr>
          <a:xfrm>
            <a:off x="10118030" y="2671985"/>
            <a:ext cx="736445" cy="692189"/>
            <a:chOff x="8131589" y="4009362"/>
            <a:chExt cx="552334" cy="692189"/>
          </a:xfrm>
        </p:grpSpPr>
        <p:grpSp>
          <p:nvGrpSpPr>
            <p:cNvPr id="39" name="Group 65">
              <a:extLst>
                <a:ext uri="{FF2B5EF4-FFF2-40B4-BE49-F238E27FC236}">
                  <a16:creationId xmlns:a16="http://schemas.microsoft.com/office/drawing/2014/main" id="{CCCF1978-C3BC-694E-9C76-EDC54F7F8410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0F7DF2B2-E5F8-C844-AE41-E4C02B21B6E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2F7D838-6BF0-D446-8021-C330EFBBF06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2D76EA-6957-5048-A7E0-B574AD223B9B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70">
              <a:extLst>
                <a:ext uri="{FF2B5EF4-FFF2-40B4-BE49-F238E27FC236}">
                  <a16:creationId xmlns:a16="http://schemas.microsoft.com/office/drawing/2014/main" id="{7F77C6EB-2192-654D-8AB9-0195C6F20646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6CD7E57-C2DE-B64A-8032-B992EAB1F78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6377BB-5F31-0B4F-BD10-2AF46742A575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1B011E1-7941-C448-8C4D-EFC18521581E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665AA5-092A-5941-8BDD-38F24602D684}"/>
              </a:ext>
            </a:extLst>
          </p:cNvPr>
          <p:cNvGrpSpPr/>
          <p:nvPr/>
        </p:nvGrpSpPr>
        <p:grpSpPr>
          <a:xfrm>
            <a:off x="293914" y="2606827"/>
            <a:ext cx="508144" cy="1589295"/>
            <a:chOff x="2488822" y="2403406"/>
            <a:chExt cx="529093" cy="158929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753B6D-01C3-5F44-832C-754EAE03DD21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B84884C-2191-0444-B53F-B2F8562BC293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DA099A-E53A-2E45-933B-E4A1E5113D20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9C5D813-0B36-AA4C-A3C0-D98D248D319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0CE1DCB-34ED-1341-8A93-4AEDAF05509F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AAEC72-50C6-4F4F-A943-17EE66D1DB09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6182AE-4A35-FC44-8627-5A94421AB52C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417EBF6-AC3B-2548-94BD-5C83082D4FB3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14EE236-452B-DB45-A6D3-6AF42623304A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6B6E96-F133-B044-993A-E33E2DD5D9C1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A67C352-74FA-6F40-8737-81057E6773DD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86E9245-C112-EE47-A2F3-8C01A676BA41}"/>
              </a:ext>
            </a:extLst>
          </p:cNvPr>
          <p:cNvGrpSpPr/>
          <p:nvPr/>
        </p:nvGrpSpPr>
        <p:grpSpPr>
          <a:xfrm>
            <a:off x="2419740" y="2439868"/>
            <a:ext cx="1212484" cy="1973109"/>
            <a:chOff x="2449931" y="225721"/>
            <a:chExt cx="909363" cy="19731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3F0E1B5-64B8-C344-A615-B3161A1164C8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EF68F9-3EFD-4F4A-93D7-ACD6462B6872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3176182-89D7-1640-82E9-0A60F5858BF6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163542C-A805-3C40-A643-A8E322B5940E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DB3F4E3-1A45-074F-8FCF-ADAA4AF74ACF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0998EE-51FC-7C4C-9258-7264DE447881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B012D91B-A3E7-FB4D-8B43-1349B97FD77F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37B1CE5E-D8A4-D34A-9DB2-D8E3AE419658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04B0A31-B989-6C4D-A8B5-0EF9E3861802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9" name="Trapezoid 68">
              <a:extLst>
                <a:ext uri="{FF2B5EF4-FFF2-40B4-BE49-F238E27FC236}">
                  <a16:creationId xmlns:a16="http://schemas.microsoft.com/office/drawing/2014/main" id="{ADA3BA29-BB95-0049-AF2D-902967A59FC6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F591A417-FE22-224F-8297-2CB2A7E2B368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1" name="Trapezoid 70">
              <a:extLst>
                <a:ext uri="{FF2B5EF4-FFF2-40B4-BE49-F238E27FC236}">
                  <a16:creationId xmlns:a16="http://schemas.microsoft.com/office/drawing/2014/main" id="{33AEC631-5E85-B74C-81AC-A9DE19AD2FAC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B3F034-0334-624A-9ADD-A33DB32B6CCD}"/>
              </a:ext>
            </a:extLst>
          </p:cNvPr>
          <p:cNvGrpSpPr/>
          <p:nvPr/>
        </p:nvGrpSpPr>
        <p:grpSpPr>
          <a:xfrm>
            <a:off x="4302861" y="2479346"/>
            <a:ext cx="1212484" cy="1973109"/>
            <a:chOff x="2449931" y="225721"/>
            <a:chExt cx="909363" cy="197310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E0C71EA-8F2F-FC42-B8C0-8B7E4ACC6478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B2E9437-5A91-6B45-BF3A-F1165E8CE9D0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716AFE3-EECE-594F-B64A-31D6E9EB1F4F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6F402F-1B2F-FA4B-B68B-E2ECD70F58E5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93A9FA2-27CA-1A43-A9B6-B9DBB904D769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C8BECA-36F9-3144-9DDA-A519EE9D6063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9" name="Trapezoid 78">
              <a:extLst>
                <a:ext uri="{FF2B5EF4-FFF2-40B4-BE49-F238E27FC236}">
                  <a16:creationId xmlns:a16="http://schemas.microsoft.com/office/drawing/2014/main" id="{8E8A45AA-FF07-A84F-85EC-5A80E38978B5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0" name="Trapezoid 79">
              <a:extLst>
                <a:ext uri="{FF2B5EF4-FFF2-40B4-BE49-F238E27FC236}">
                  <a16:creationId xmlns:a16="http://schemas.microsoft.com/office/drawing/2014/main" id="{B89E0C99-AA32-A54A-B405-A4902D1051D0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1" name="Trapezoid 80">
              <a:extLst>
                <a:ext uri="{FF2B5EF4-FFF2-40B4-BE49-F238E27FC236}">
                  <a16:creationId xmlns:a16="http://schemas.microsoft.com/office/drawing/2014/main" id="{294A04EB-1EFC-2241-B715-DFD6C4D06A23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7676E352-CBC8-6A42-BCDD-8CF725842FFA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3" name="Trapezoid 82">
              <a:extLst>
                <a:ext uri="{FF2B5EF4-FFF2-40B4-BE49-F238E27FC236}">
                  <a16:creationId xmlns:a16="http://schemas.microsoft.com/office/drawing/2014/main" id="{EE5B194D-2837-694B-95D7-4E76A7AD356A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39234B16-F56E-6F4D-9773-C81601CF102B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6EE659-287F-4C43-A5DE-9F16E42F6964}"/>
              </a:ext>
            </a:extLst>
          </p:cNvPr>
          <p:cNvGrpSpPr/>
          <p:nvPr/>
        </p:nvGrpSpPr>
        <p:grpSpPr>
          <a:xfrm>
            <a:off x="6223446" y="2482357"/>
            <a:ext cx="1212484" cy="1973109"/>
            <a:chOff x="2449931" y="225721"/>
            <a:chExt cx="909363" cy="197310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5ADEA5-35F7-7641-B51D-986E30F945C0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EB004E8-5041-174C-8D57-F384B206C325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068416D-D0B0-F645-A82C-59C376478DC3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F2FF9BF-C768-3343-A17A-E1209B85558B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C092FD3-1E08-C647-A031-F3C1463E963E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10F9629-AB0A-134B-91BC-AB307784D29F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2" name="Trapezoid 91">
              <a:extLst>
                <a:ext uri="{FF2B5EF4-FFF2-40B4-BE49-F238E27FC236}">
                  <a16:creationId xmlns:a16="http://schemas.microsoft.com/office/drawing/2014/main" id="{5B1AE429-7014-934F-8402-0F7232C29E39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3" name="Trapezoid 92">
              <a:extLst>
                <a:ext uri="{FF2B5EF4-FFF2-40B4-BE49-F238E27FC236}">
                  <a16:creationId xmlns:a16="http://schemas.microsoft.com/office/drawing/2014/main" id="{F070A6DB-26CB-6149-AB2C-5D2BBE210ABE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6B8E28A2-3B9A-BE48-B8C7-83A640119394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5" name="Trapezoid 94">
              <a:extLst>
                <a:ext uri="{FF2B5EF4-FFF2-40B4-BE49-F238E27FC236}">
                  <a16:creationId xmlns:a16="http://schemas.microsoft.com/office/drawing/2014/main" id="{086ED366-F3B5-EA4D-A64C-EAE2330CAA92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E6E01973-9797-714B-BF8A-55E009A8F3F8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EA988849-E1D7-7847-8EA1-E8617C3C55FF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B51825D-3BC5-0041-BA49-1E2C11F54546}"/>
              </a:ext>
            </a:extLst>
          </p:cNvPr>
          <p:cNvGrpSpPr/>
          <p:nvPr/>
        </p:nvGrpSpPr>
        <p:grpSpPr>
          <a:xfrm>
            <a:off x="8099386" y="2510710"/>
            <a:ext cx="1212484" cy="1973109"/>
            <a:chOff x="2449931" y="225721"/>
            <a:chExt cx="909363" cy="197310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E503A1-C24A-B04F-98DC-EC0EEBAF9C24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F16219-D342-E34B-BD3B-0E82CE56DDF3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8EFD50A-0D4A-C04B-BB2F-D966B9E5FECF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03A0E03-1831-064B-9284-442BCF629933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3E34B61-A8E1-D74E-AD1C-8A34758BBA3D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806D66-3E76-0E4A-851D-4F933F645CA0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C40AF4F3-3D5E-0F4A-88F6-80F4159B6F06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419EFC95-FBEF-7149-82C6-4096021C1897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E86EA55B-F6F7-5546-BEFE-96030AAF42BD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3E1BC252-EF72-8C4F-954A-84F323DE5AFA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9" name="Trapezoid 108">
              <a:extLst>
                <a:ext uri="{FF2B5EF4-FFF2-40B4-BE49-F238E27FC236}">
                  <a16:creationId xmlns:a16="http://schemas.microsoft.com/office/drawing/2014/main" id="{5D33D6AD-A0F5-7F47-9783-DD32D3F60C0D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050FABF0-FC94-2940-B05C-6FAB5B579C4D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F51DAD-BFD9-3046-AC47-E797E9C65AB2}"/>
              </a:ext>
            </a:extLst>
          </p:cNvPr>
          <p:cNvCxnSpPr/>
          <p:nvPr/>
        </p:nvCxnSpPr>
        <p:spPr>
          <a:xfrm>
            <a:off x="1747031" y="3428274"/>
            <a:ext cx="542827" cy="565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9A632EE-F0DC-C447-8536-9BD20162CD5D}"/>
              </a:ext>
            </a:extLst>
          </p:cNvPr>
          <p:cNvCxnSpPr/>
          <p:nvPr/>
        </p:nvCxnSpPr>
        <p:spPr>
          <a:xfrm flipV="1">
            <a:off x="5677113" y="3449234"/>
            <a:ext cx="367483" cy="322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EA0DE1-DF88-6A4E-9D86-7B465C8401D3}"/>
              </a:ext>
            </a:extLst>
          </p:cNvPr>
          <p:cNvCxnSpPr/>
          <p:nvPr/>
        </p:nvCxnSpPr>
        <p:spPr>
          <a:xfrm>
            <a:off x="7578224" y="3460723"/>
            <a:ext cx="374185" cy="4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BB96D58-1779-834F-9CA8-682D5924043D}"/>
              </a:ext>
            </a:extLst>
          </p:cNvPr>
          <p:cNvCxnSpPr/>
          <p:nvPr/>
        </p:nvCxnSpPr>
        <p:spPr>
          <a:xfrm>
            <a:off x="9417024" y="3461183"/>
            <a:ext cx="545729" cy="635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E4C19A-CB6F-4547-880C-15BEC1C67390}"/>
              </a:ext>
            </a:extLst>
          </p:cNvPr>
          <p:cNvCxnSpPr/>
          <p:nvPr/>
        </p:nvCxnSpPr>
        <p:spPr>
          <a:xfrm>
            <a:off x="3788980" y="3421173"/>
            <a:ext cx="389013" cy="704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4793F6C-E75F-AE44-BEA8-A53800339FD8}"/>
              </a:ext>
            </a:extLst>
          </p:cNvPr>
          <p:cNvGrpSpPr/>
          <p:nvPr/>
        </p:nvGrpSpPr>
        <p:grpSpPr>
          <a:xfrm>
            <a:off x="796546" y="2342110"/>
            <a:ext cx="963448" cy="2155771"/>
            <a:chOff x="605574" y="1959131"/>
            <a:chExt cx="722586" cy="161682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3D4D-8DF8-624C-B394-1C6277D7A58C}"/>
                </a:ext>
              </a:extLst>
            </p:cNvPr>
            <p:cNvSpPr/>
            <p:nvPr/>
          </p:nvSpPr>
          <p:spPr>
            <a:xfrm>
              <a:off x="605574" y="1959131"/>
              <a:ext cx="722586" cy="16168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5495" tIns="0" rIns="155495" bIns="77748" rtlCol="0" anchor="ctr"/>
            <a:lstStyle/>
            <a:p>
              <a:pPr algn="ctr">
                <a:lnSpc>
                  <a:spcPts val="1900"/>
                </a:lnSpc>
              </a:pPr>
              <a:r>
                <a:rPr lang="en-US" sz="20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0CF4E6D-4A33-934F-B28F-4248E4C97C8F}"/>
                </a:ext>
              </a:extLst>
            </p:cNvPr>
            <p:cNvSpPr/>
            <p:nvPr/>
          </p:nvSpPr>
          <p:spPr>
            <a:xfrm>
              <a:off x="675714" y="2116356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3DAD036-08E6-954A-B78F-18A74505CFAF}"/>
                </a:ext>
              </a:extLst>
            </p:cNvPr>
            <p:cNvSpPr/>
            <p:nvPr/>
          </p:nvSpPr>
          <p:spPr>
            <a:xfrm>
              <a:off x="696269" y="259215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4C504DD-3004-7943-A051-AA262C3911AB}"/>
                </a:ext>
              </a:extLst>
            </p:cNvPr>
            <p:cNvSpPr/>
            <p:nvPr/>
          </p:nvSpPr>
          <p:spPr>
            <a:xfrm>
              <a:off x="981553" y="2400219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87FC412-B688-BD4A-A46F-0CB4FD45AF52}"/>
                </a:ext>
              </a:extLst>
            </p:cNvPr>
            <p:cNvSpPr/>
            <p:nvPr/>
          </p:nvSpPr>
          <p:spPr>
            <a:xfrm>
              <a:off x="679074" y="297797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92B2F48-965E-4C4D-ADEC-E15C75B3B798}"/>
                </a:ext>
              </a:extLst>
            </p:cNvPr>
            <p:cNvSpPr/>
            <p:nvPr/>
          </p:nvSpPr>
          <p:spPr>
            <a:xfrm>
              <a:off x="1007641" y="3198590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3" name="Curved Connector 122">
              <a:extLst>
                <a:ext uri="{FF2B5EF4-FFF2-40B4-BE49-F238E27FC236}">
                  <a16:creationId xmlns:a16="http://schemas.microsoft.com/office/drawing/2014/main" id="{7B0223E4-EF40-4C4E-AE2F-4D5E455D0821}"/>
                </a:ext>
              </a:extLst>
            </p:cNvPr>
            <p:cNvCxnSpPr>
              <a:stCxn id="117" idx="0"/>
            </p:cNvCxnSpPr>
            <p:nvPr/>
          </p:nvCxnSpPr>
          <p:spPr>
            <a:xfrm rot="16200000" flipH="1">
              <a:off x="801001" y="2105368"/>
              <a:ext cx="283863" cy="305839"/>
            </a:xfrm>
            <a:prstGeom prst="curvedConnector3">
              <a:avLst>
                <a:gd name="adj1" fmla="val -19368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>
              <a:extLst>
                <a:ext uri="{FF2B5EF4-FFF2-40B4-BE49-F238E27FC236}">
                  <a16:creationId xmlns:a16="http://schemas.microsoft.com/office/drawing/2014/main" id="{568F20ED-CD75-924C-AA23-767AE391DB63}"/>
                </a:ext>
              </a:extLst>
            </p:cNvPr>
            <p:cNvCxnSpPr>
              <a:stCxn id="117" idx="4"/>
            </p:cNvCxnSpPr>
            <p:nvPr/>
          </p:nvCxnSpPr>
          <p:spPr>
            <a:xfrm rot="16200000" flipH="1">
              <a:off x="680157" y="2461741"/>
              <a:ext cx="240269" cy="205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124">
              <a:extLst>
                <a:ext uri="{FF2B5EF4-FFF2-40B4-BE49-F238E27FC236}">
                  <a16:creationId xmlns:a16="http://schemas.microsoft.com/office/drawing/2014/main" id="{354AEB85-46CB-C24B-90DD-5DE46E256FD9}"/>
                </a:ext>
              </a:extLst>
            </p:cNvPr>
            <p:cNvCxnSpPr/>
            <p:nvPr/>
          </p:nvCxnSpPr>
          <p:spPr>
            <a:xfrm rot="5400000" flipH="1" flipV="1">
              <a:off x="1094121" y="2519716"/>
              <a:ext cx="117764" cy="114300"/>
            </a:xfrm>
            <a:prstGeom prst="curvedConnector4">
              <a:avLst>
                <a:gd name="adj1" fmla="val -95831"/>
                <a:gd name="adj2" fmla="val 163291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>
              <a:extLst>
                <a:ext uri="{FF2B5EF4-FFF2-40B4-BE49-F238E27FC236}">
                  <a16:creationId xmlns:a16="http://schemas.microsoft.com/office/drawing/2014/main" id="{EBFACB8F-8BCA-6B45-9296-00CF6849995A}"/>
                </a:ext>
              </a:extLst>
            </p:cNvPr>
            <p:cNvCxnSpPr/>
            <p:nvPr/>
          </p:nvCxnSpPr>
          <p:spPr>
            <a:xfrm rot="5400000">
              <a:off x="714112" y="2794819"/>
              <a:ext cx="494483" cy="107357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>
              <a:extLst>
                <a:ext uri="{FF2B5EF4-FFF2-40B4-BE49-F238E27FC236}">
                  <a16:creationId xmlns:a16="http://schemas.microsoft.com/office/drawing/2014/main" id="{97A8CED9-5829-6E42-83EC-8D508E4DD4D2}"/>
                </a:ext>
              </a:extLst>
            </p:cNvPr>
            <p:cNvCxnSpPr/>
            <p:nvPr/>
          </p:nvCxnSpPr>
          <p:spPr>
            <a:xfrm>
              <a:off x="924869" y="2709919"/>
              <a:ext cx="197072" cy="488671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urved Connector 127">
              <a:extLst>
                <a:ext uri="{FF2B5EF4-FFF2-40B4-BE49-F238E27FC236}">
                  <a16:creationId xmlns:a16="http://schemas.microsoft.com/office/drawing/2014/main" id="{6DFED1A9-12F5-9C4F-8F19-3D996400BA4A}"/>
                </a:ext>
              </a:extLst>
            </p:cNvPr>
            <p:cNvCxnSpPr/>
            <p:nvPr/>
          </p:nvCxnSpPr>
          <p:spPr>
            <a:xfrm rot="5400000" flipH="1">
              <a:off x="847350" y="3159528"/>
              <a:ext cx="220616" cy="328567"/>
            </a:xfrm>
            <a:prstGeom prst="curvedConnector3">
              <a:avLst>
                <a:gd name="adj1" fmla="val -40662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C4295196-3709-7D48-BB2A-298B92888DC0}"/>
              </a:ext>
            </a:extLst>
          </p:cNvPr>
          <p:cNvSpPr txBox="1"/>
          <p:nvPr/>
        </p:nvSpPr>
        <p:spPr>
          <a:xfrm>
            <a:off x="1592917" y="1518076"/>
            <a:ext cx="7856820" cy="602360"/>
          </a:xfrm>
          <a:prstGeom prst="rect">
            <a:avLst/>
          </a:prstGeom>
          <a:noFill/>
        </p:spPr>
        <p:txBody>
          <a:bodyPr wrap="square" lIns="108852" tIns="54427" rIns="108852" bIns="54427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Match-Action Tables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0FCF88-A742-A04E-9C83-AF55E373693E}"/>
              </a:ext>
            </a:extLst>
          </p:cNvPr>
          <p:cNvSpPr txBox="1"/>
          <p:nvPr/>
        </p:nvSpPr>
        <p:spPr>
          <a:xfrm>
            <a:off x="2425335" y="2455981"/>
            <a:ext cx="72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26E2E6E-2F33-1749-9D17-BC0C2C1A8FC1}"/>
              </a:ext>
            </a:extLst>
          </p:cNvPr>
          <p:cNvSpPr txBox="1"/>
          <p:nvPr/>
        </p:nvSpPr>
        <p:spPr>
          <a:xfrm>
            <a:off x="3296213" y="2474247"/>
            <a:ext cx="276935" cy="205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33" dirty="0"/>
              <a:t>ALU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629527-2F18-394F-B665-24E5B874FF37}"/>
              </a:ext>
            </a:extLst>
          </p:cNvPr>
          <p:cNvSpPr txBox="1"/>
          <p:nvPr/>
        </p:nvSpPr>
        <p:spPr>
          <a:xfrm>
            <a:off x="395514" y="4583801"/>
            <a:ext cx="1686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(Gibb et al, ANCS’13)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52EA79C-CD18-EF41-BA0D-6B98245A723D}"/>
              </a:ext>
            </a:extLst>
          </p:cNvPr>
          <p:cNvGrpSpPr/>
          <p:nvPr/>
        </p:nvGrpSpPr>
        <p:grpSpPr>
          <a:xfrm>
            <a:off x="2233590" y="4569821"/>
            <a:ext cx="7290325" cy="833820"/>
            <a:chOff x="2244476" y="5136267"/>
            <a:chExt cx="7290325" cy="833820"/>
          </a:xfrm>
        </p:grpSpPr>
        <p:sp>
          <p:nvSpPr>
            <p:cNvPr id="134" name="Left Brace 133">
              <a:extLst>
                <a:ext uri="{FF2B5EF4-FFF2-40B4-BE49-F238E27FC236}">
                  <a16:creationId xmlns:a16="http://schemas.microsoft.com/office/drawing/2014/main" id="{6358D2E8-2F5A-2C4C-8D45-15B24959ADDC}"/>
                </a:ext>
              </a:extLst>
            </p:cNvPr>
            <p:cNvSpPr/>
            <p:nvPr/>
          </p:nvSpPr>
          <p:spPr>
            <a:xfrm rot="5400000" flipH="1">
              <a:off x="5741460" y="1639283"/>
              <a:ext cx="296357" cy="7290325"/>
            </a:xfrm>
            <a:prstGeom prst="leftBrace">
              <a:avLst>
                <a:gd name="adj1" fmla="val 43551"/>
                <a:gd name="adj2" fmla="val 49888"/>
              </a:avLst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D3634EB-8960-CD43-B3CA-20EEC0C3ABE2}"/>
                </a:ext>
              </a:extLst>
            </p:cNvPr>
            <p:cNvSpPr txBox="1"/>
            <p:nvPr/>
          </p:nvSpPr>
          <p:spPr>
            <a:xfrm>
              <a:off x="3392982" y="5385312"/>
              <a:ext cx="47803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Programmable Match-Action Pipeline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(RMT, SIGCOMM’13)</a:t>
              </a:r>
            </a:p>
          </p:txBody>
        </p:sp>
      </p:grpSp>
      <p:grpSp>
        <p:nvGrpSpPr>
          <p:cNvPr id="136" name="Group 7">
            <a:extLst>
              <a:ext uri="{FF2B5EF4-FFF2-40B4-BE49-F238E27FC236}">
                <a16:creationId xmlns:a16="http://schemas.microsoft.com/office/drawing/2014/main" id="{5104CA74-7505-BB48-B73C-21A5049C8D54}"/>
              </a:ext>
            </a:extLst>
          </p:cNvPr>
          <p:cNvGrpSpPr>
            <a:grpSpLocks/>
          </p:cNvGrpSpPr>
          <p:nvPr/>
        </p:nvGrpSpPr>
        <p:grpSpPr bwMode="auto">
          <a:xfrm>
            <a:off x="4492362" y="6268623"/>
            <a:ext cx="2082343" cy="479443"/>
            <a:chOff x="1871277" y="1576300"/>
            <a:chExt cx="1128371" cy="437861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7FCAC61-07FC-3749-9C29-1DA3F705AA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AADBE3-C23B-EC43-BB70-3DD547D04E91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E4C7FE5-BE30-7244-BDB7-1A823F82CA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EBB6CFA-3E66-A443-BC36-2ADE6A29C71B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4C2BDC17-BBF3-FC46-B920-7783E5FD3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A29014B-C6A7-3649-AC1C-74BDE14C7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F1E63D1-ACAF-D243-9A6C-83A26A25C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E8593E3-1A0F-AF47-9871-66B0F1510073}"/>
                </a:ext>
              </a:extLst>
            </p:cNvPr>
            <p:cNvCxnSpPr>
              <a:cxnSpLocks noChangeShapeType="1"/>
              <a:endCxn id="139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26AB033-7C50-E248-9CD6-AE4741DE08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6" name="Freeform 145">
            <a:extLst>
              <a:ext uri="{FF2B5EF4-FFF2-40B4-BE49-F238E27FC236}">
                <a16:creationId xmlns:a16="http://schemas.microsoft.com/office/drawing/2014/main" id="{288AA5A3-4542-B04C-9A9A-F09082F7D28A}"/>
              </a:ext>
            </a:extLst>
          </p:cNvPr>
          <p:cNvSpPr/>
          <p:nvPr/>
        </p:nvSpPr>
        <p:spPr bwMode="auto">
          <a:xfrm>
            <a:off x="2343143" y="5565317"/>
            <a:ext cx="6745916" cy="577850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71988 w 778664"/>
              <a:gd name="connsiteY3" fmla="*/ 1158121 h 1160935"/>
              <a:gd name="connsiteX4" fmla="*/ 363082 w 778664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94768 w 778664"/>
              <a:gd name="connsiteY3" fmla="*/ 1112562 h 1160935"/>
              <a:gd name="connsiteX4" fmla="*/ 363082 w 778664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94768 w 778664"/>
              <a:gd name="connsiteY3" fmla="*/ 1112562 h 1160935"/>
              <a:gd name="connsiteX4" fmla="*/ 363082 w 778664"/>
              <a:gd name="connsiteY4" fmla="*/ 1160935 h 1160935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18198 w 499610"/>
              <a:gd name="connsiteY4" fmla="*/ 973305 h 976186"/>
              <a:gd name="connsiteX0" fmla="*/ 11819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1819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503138"/>
              <a:gd name="connsiteY0" fmla="*/ 961687 h 964568"/>
              <a:gd name="connsiteX1" fmla="*/ 0 w 503138"/>
              <a:gd name="connsiteY1" fmla="*/ 70 h 964568"/>
              <a:gd name="connsiteX2" fmla="*/ 503138 w 503138"/>
              <a:gd name="connsiteY2" fmla="*/ 154187 h 964568"/>
              <a:gd name="connsiteX3" fmla="*/ 273339 w 503138"/>
              <a:gd name="connsiteY3" fmla="*/ 964568 h 964568"/>
              <a:gd name="connsiteX4" fmla="*/ 197928 w 503138"/>
              <a:gd name="connsiteY4" fmla="*/ 961687 h 964568"/>
              <a:gd name="connsiteX0" fmla="*/ 201456 w 506666"/>
              <a:gd name="connsiteY0" fmla="*/ 807500 h 810381"/>
              <a:gd name="connsiteX1" fmla="*/ 0 w 506666"/>
              <a:gd name="connsiteY1" fmla="*/ 15216 h 810381"/>
              <a:gd name="connsiteX2" fmla="*/ 506666 w 506666"/>
              <a:gd name="connsiteY2" fmla="*/ 0 h 810381"/>
              <a:gd name="connsiteX3" fmla="*/ 276867 w 506666"/>
              <a:gd name="connsiteY3" fmla="*/ 810381 h 810381"/>
              <a:gd name="connsiteX4" fmla="*/ 201456 w 506666"/>
              <a:gd name="connsiteY4" fmla="*/ 807500 h 810381"/>
              <a:gd name="connsiteX0" fmla="*/ 201456 w 506666"/>
              <a:gd name="connsiteY0" fmla="*/ 807500 h 811593"/>
              <a:gd name="connsiteX1" fmla="*/ 0 w 506666"/>
              <a:gd name="connsiteY1" fmla="*/ 15216 h 811593"/>
              <a:gd name="connsiteX2" fmla="*/ 506666 w 506666"/>
              <a:gd name="connsiteY2" fmla="*/ 0 h 811593"/>
              <a:gd name="connsiteX3" fmla="*/ 276867 w 506666"/>
              <a:gd name="connsiteY3" fmla="*/ 810381 h 811593"/>
              <a:gd name="connsiteX4" fmla="*/ 201456 w 506666"/>
              <a:gd name="connsiteY4" fmla="*/ 807500 h 811593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276867 w 506666"/>
              <a:gd name="connsiteY3" fmla="*/ 81038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789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789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45472 w 559302"/>
              <a:gd name="connsiteY0" fmla="*/ 807500 h 807500"/>
              <a:gd name="connsiteX1" fmla="*/ 52636 w 559302"/>
              <a:gd name="connsiteY1" fmla="*/ 7896 h 807500"/>
              <a:gd name="connsiteX2" fmla="*/ 559302 w 559302"/>
              <a:gd name="connsiteY2" fmla="*/ 0 h 807500"/>
              <a:gd name="connsiteX3" fmla="*/ 384402 w 559302"/>
              <a:gd name="connsiteY3" fmla="*/ 803061 h 807500"/>
              <a:gd name="connsiteX4" fmla="*/ 45472 w 559302"/>
              <a:gd name="connsiteY4" fmla="*/ 807500 h 807500"/>
              <a:gd name="connsiteX0" fmla="*/ 21974 w 535804"/>
              <a:gd name="connsiteY0" fmla="*/ 807500 h 807500"/>
              <a:gd name="connsiteX1" fmla="*/ 29138 w 535804"/>
              <a:gd name="connsiteY1" fmla="*/ 7896 h 807500"/>
              <a:gd name="connsiteX2" fmla="*/ 535804 w 535804"/>
              <a:gd name="connsiteY2" fmla="*/ 0 h 807500"/>
              <a:gd name="connsiteX3" fmla="*/ 360904 w 535804"/>
              <a:gd name="connsiteY3" fmla="*/ 803061 h 807500"/>
              <a:gd name="connsiteX4" fmla="*/ 21974 w 535804"/>
              <a:gd name="connsiteY4" fmla="*/ 807500 h 807500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30473"/>
              <a:gd name="connsiteX1" fmla="*/ 0 w 506666"/>
              <a:gd name="connsiteY1" fmla="*/ 7896 h 830473"/>
              <a:gd name="connsiteX2" fmla="*/ 506666 w 506666"/>
              <a:gd name="connsiteY2" fmla="*/ 0 h 830473"/>
              <a:gd name="connsiteX3" fmla="*/ 331766 w 506666"/>
              <a:gd name="connsiteY3" fmla="*/ 828681 h 830473"/>
              <a:gd name="connsiteX4" fmla="*/ 128256 w 506666"/>
              <a:gd name="connsiteY4" fmla="*/ 829461 h 830473"/>
              <a:gd name="connsiteX0" fmla="*/ 128256 w 506666"/>
              <a:gd name="connsiteY0" fmla="*/ 829461 h 830473"/>
              <a:gd name="connsiteX1" fmla="*/ 0 w 506666"/>
              <a:gd name="connsiteY1" fmla="*/ 7896 h 830473"/>
              <a:gd name="connsiteX2" fmla="*/ 506666 w 506666"/>
              <a:gd name="connsiteY2" fmla="*/ 0 h 830473"/>
              <a:gd name="connsiteX3" fmla="*/ 331766 w 506666"/>
              <a:gd name="connsiteY3" fmla="*/ 828681 h 830473"/>
              <a:gd name="connsiteX4" fmla="*/ 128256 w 506666"/>
              <a:gd name="connsiteY4" fmla="*/ 829461 h 830473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80" h="578353">
                <a:moveTo>
                  <a:pt x="135770" y="577341"/>
                </a:moveTo>
                <a:cubicBezTo>
                  <a:pt x="50587" y="214237"/>
                  <a:pt x="96631" y="442038"/>
                  <a:pt x="0" y="0"/>
                </a:cubicBezTo>
                <a:lnTo>
                  <a:pt x="514180" y="10891"/>
                </a:lnTo>
                <a:cubicBezTo>
                  <a:pt x="417353" y="348331"/>
                  <a:pt x="426658" y="280104"/>
                  <a:pt x="339280" y="576561"/>
                </a:cubicBezTo>
                <a:cubicBezTo>
                  <a:pt x="292835" y="580865"/>
                  <a:pt x="203869" y="575875"/>
                  <a:pt x="135770" y="577341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5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7288D2-36A1-F54A-8CA6-7DFC57B64533}"/>
              </a:ext>
            </a:extLst>
          </p:cNvPr>
          <p:cNvSpPr txBox="1"/>
          <p:nvPr/>
        </p:nvSpPr>
        <p:spPr>
          <a:xfrm>
            <a:off x="9980985" y="4771503"/>
            <a:ext cx="1686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(PIFO, SIGCOMM’16)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86118A-3DE2-9446-8759-9D4714BA091D}"/>
              </a:ext>
            </a:extLst>
          </p:cNvPr>
          <p:cNvSpPr txBox="1"/>
          <p:nvPr/>
        </p:nvSpPr>
        <p:spPr>
          <a:xfrm>
            <a:off x="10362678" y="1747269"/>
            <a:ext cx="164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Helvetica" pitchFamily="2" charset="0"/>
              </a:rPr>
              <a:t>To egress pipeline</a:t>
            </a:r>
          </a:p>
        </p:txBody>
      </p:sp>
    </p:spTree>
    <p:extLst>
      <p:ext uri="{BB962C8B-B14F-4D97-AF65-F5344CB8AC3E}">
        <p14:creationId xmlns:p14="http://schemas.microsoft.com/office/powerpoint/2010/main" val="21116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  <p:bldP spid="132" grpId="0"/>
      <p:bldP spid="1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FE28-A361-E444-A015-2E7A0FA7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primer on high-speed memories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5776-D495-0E4E-B2E0-909F5681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Computers have different kinds of memory</a:t>
            </a:r>
          </a:p>
          <a:p>
            <a:pPr lvl="1"/>
            <a:r>
              <a:rPr lang="en-US" dirty="0"/>
              <a:t>Fastest caches (L1, L2, …) made of SRAM</a:t>
            </a:r>
          </a:p>
          <a:p>
            <a:pPr lvl="1"/>
            <a:r>
              <a:rPr lang="en-US" dirty="0"/>
              <a:t>Fast main memory made of DRAM</a:t>
            </a:r>
          </a:p>
          <a:p>
            <a:pPr lvl="1"/>
            <a:r>
              <a:rPr lang="en-US" dirty="0"/>
              <a:t>Storage (HDD) made of magnetic disks, tape, SSDs, and so on</a:t>
            </a:r>
          </a:p>
          <a:p>
            <a:pPr lvl="1"/>
            <a:r>
              <a:rPr lang="en-US" dirty="0"/>
              <a:t>Translation Lookaside Buffer (TLB) with CAM/TCAM</a:t>
            </a:r>
          </a:p>
          <a:p>
            <a:pPr lvl="1"/>
            <a:endParaRPr lang="en-US" dirty="0"/>
          </a:p>
          <a:p>
            <a:r>
              <a:rPr lang="en-US" dirty="0"/>
              <a:t>Today’s high-speed routers use </a:t>
            </a:r>
            <a:r>
              <a:rPr lang="en-US" dirty="0">
                <a:solidFill>
                  <a:srgbClr val="C00000"/>
                </a:solidFill>
              </a:rPr>
              <a:t>SRAM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TCAM</a:t>
            </a:r>
            <a:endParaRPr lang="en-US" dirty="0"/>
          </a:p>
          <a:p>
            <a:pPr lvl="1"/>
            <a:r>
              <a:rPr lang="en-US" dirty="0"/>
              <a:t>Static Random Access Memory for exact match</a:t>
            </a:r>
          </a:p>
          <a:p>
            <a:pPr lvl="1"/>
            <a:r>
              <a:rPr lang="en-US" dirty="0"/>
              <a:t>Ternary Content Addressable Memory for wildcard ACL match (also longest prefix match)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FD71-F6BE-5146-BE95-4E66B80D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principles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F5B4-11C8-D04C-B184-45E70D47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Memory is organized into </a:t>
            </a:r>
            <a:r>
              <a:rPr lang="en-US" dirty="0">
                <a:solidFill>
                  <a:srgbClr val="C00000"/>
                </a:solidFill>
              </a:rPr>
              <a:t>banks</a:t>
            </a:r>
          </a:p>
          <a:p>
            <a:r>
              <a:rPr lang="en-US" dirty="0"/>
              <a:t>Each bank can be independently accessed through an </a:t>
            </a:r>
            <a:r>
              <a:rPr lang="en-US" dirty="0">
                <a:solidFill>
                  <a:srgbClr val="C00000"/>
                </a:solidFill>
              </a:rPr>
              <a:t>address</a:t>
            </a:r>
          </a:p>
          <a:p>
            <a:r>
              <a:rPr lang="en-US" dirty="0"/>
              <a:t>Data in the memory row at the address can be read/written each clock cycle</a:t>
            </a:r>
          </a:p>
          <a:p>
            <a:r>
              <a:rPr lang="en-US" dirty="0"/>
              <a:t>Banks of larger sizes are denser (fewer wires to run), but you can only read/write one data row per bank per clock cycle (reduced parallelism)</a:t>
            </a:r>
          </a:p>
          <a:p>
            <a:r>
              <a:rPr lang="en-US" dirty="0">
                <a:solidFill>
                  <a:srgbClr val="C00000"/>
                </a:solidFill>
              </a:rPr>
              <a:t>Looking up</a:t>
            </a:r>
            <a:r>
              <a:rPr lang="en-US" dirty="0"/>
              <a:t> (ex: IPv4 </a:t>
            </a:r>
            <a:r>
              <a:rPr lang="en-US" dirty="0" err="1"/>
              <a:t>dst</a:t>
            </a:r>
            <a:r>
              <a:rPr lang="en-US" dirty="0"/>
              <a:t>) involves computing address(es) &amp; reading mem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24B62-A907-994B-B4CF-6597A0FE24F6}"/>
              </a:ext>
            </a:extLst>
          </p:cNvPr>
          <p:cNvSpPr/>
          <p:nvPr/>
        </p:nvSpPr>
        <p:spPr>
          <a:xfrm>
            <a:off x="8882743" y="1940070"/>
            <a:ext cx="2992582" cy="2762559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048E-693E-F645-A50D-A0EB3F4167AF}"/>
              </a:ext>
            </a:extLst>
          </p:cNvPr>
          <p:cNvSpPr/>
          <p:nvPr/>
        </p:nvSpPr>
        <p:spPr>
          <a:xfrm>
            <a:off x="8882743" y="4952012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C1EC2-182B-744E-800C-C0D2EF01F6A0}"/>
              </a:ext>
            </a:extLst>
          </p:cNvPr>
          <p:cNvSpPr/>
          <p:nvPr/>
        </p:nvSpPr>
        <p:spPr>
          <a:xfrm>
            <a:off x="8882743" y="6198736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B1753-94B4-354F-8AEB-1D2B3D29A0FA}"/>
              </a:ext>
            </a:extLst>
          </p:cNvPr>
          <p:cNvSpPr/>
          <p:nvPr/>
        </p:nvSpPr>
        <p:spPr>
          <a:xfrm>
            <a:off x="8882743" y="5551715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459C8-1238-9F4E-B91A-963D4FFA9912}"/>
              </a:ext>
            </a:extLst>
          </p:cNvPr>
          <p:cNvCxnSpPr>
            <a:cxnSpLocks/>
          </p:cNvCxnSpPr>
          <p:nvPr/>
        </p:nvCxnSpPr>
        <p:spPr>
          <a:xfrm>
            <a:off x="8882743" y="2339439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68B083-4DB1-6B4A-AA50-A2A543C37D92}"/>
              </a:ext>
            </a:extLst>
          </p:cNvPr>
          <p:cNvCxnSpPr>
            <a:cxnSpLocks/>
          </p:cNvCxnSpPr>
          <p:nvPr/>
        </p:nvCxnSpPr>
        <p:spPr>
          <a:xfrm>
            <a:off x="8882743" y="2741221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E8D0C-04E6-F043-9AE2-9EFD44C3FF45}"/>
              </a:ext>
            </a:extLst>
          </p:cNvPr>
          <p:cNvCxnSpPr>
            <a:cxnSpLocks/>
          </p:cNvCxnSpPr>
          <p:nvPr/>
        </p:nvCxnSpPr>
        <p:spPr>
          <a:xfrm>
            <a:off x="8882743" y="3131127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CAA954-2E7F-EB45-BCAA-82EAF2817E98}"/>
              </a:ext>
            </a:extLst>
          </p:cNvPr>
          <p:cNvCxnSpPr>
            <a:cxnSpLocks/>
          </p:cNvCxnSpPr>
          <p:nvPr/>
        </p:nvCxnSpPr>
        <p:spPr>
          <a:xfrm>
            <a:off x="8882743" y="3532908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2F59B2-4E27-FB47-90BA-41A634AA8BE3}"/>
              </a:ext>
            </a:extLst>
          </p:cNvPr>
          <p:cNvCxnSpPr>
            <a:cxnSpLocks/>
          </p:cNvCxnSpPr>
          <p:nvPr/>
        </p:nvCxnSpPr>
        <p:spPr>
          <a:xfrm>
            <a:off x="8882743" y="3910941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69FEFA-5C0E-8843-BD5F-EC4003EF151B}"/>
              </a:ext>
            </a:extLst>
          </p:cNvPr>
          <p:cNvCxnSpPr>
            <a:cxnSpLocks/>
          </p:cNvCxnSpPr>
          <p:nvPr/>
        </p:nvCxnSpPr>
        <p:spPr>
          <a:xfrm>
            <a:off x="8882743" y="4312723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00B82D-5347-C044-8F52-6E942DA5CF2B}"/>
              </a:ext>
            </a:extLst>
          </p:cNvPr>
          <p:cNvGrpSpPr/>
          <p:nvPr/>
        </p:nvGrpSpPr>
        <p:grpSpPr>
          <a:xfrm>
            <a:off x="8253351" y="2595726"/>
            <a:ext cx="629392" cy="1107580"/>
            <a:chOff x="8253351" y="1825625"/>
            <a:chExt cx="629392" cy="110758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2C47B5-2BB4-7043-8E9A-D6890E2E86D4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326FA1-B606-DD4C-B5BC-620EC686477A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ED29A94-A393-E640-9B13-32911B40FDDE}"/>
              </a:ext>
            </a:extLst>
          </p:cNvPr>
          <p:cNvSpPr txBox="1"/>
          <p:nvPr/>
        </p:nvSpPr>
        <p:spPr>
          <a:xfrm>
            <a:off x="7582397" y="2108606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address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78210D-3F1E-A64E-8184-32051F2DB3C2}"/>
              </a:ext>
            </a:extLst>
          </p:cNvPr>
          <p:cNvSpPr txBox="1"/>
          <p:nvPr/>
        </p:nvSpPr>
        <p:spPr>
          <a:xfrm>
            <a:off x="9340935" y="1418039"/>
            <a:ext cx="201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SRAM bank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38D6AF-C6FE-3844-8F0C-68B2CF54D86C}"/>
              </a:ext>
            </a:extLst>
          </p:cNvPr>
          <p:cNvSpPr txBox="1"/>
          <p:nvPr/>
        </p:nvSpPr>
        <p:spPr>
          <a:xfrm>
            <a:off x="9340934" y="3493557"/>
            <a:ext cx="201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data row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A0999D-0409-1841-BDDA-8AC31BEDC5A4}"/>
              </a:ext>
            </a:extLst>
          </p:cNvPr>
          <p:cNvGrpSpPr/>
          <p:nvPr/>
        </p:nvGrpSpPr>
        <p:grpSpPr>
          <a:xfrm>
            <a:off x="8223663" y="4696759"/>
            <a:ext cx="629392" cy="461666"/>
            <a:chOff x="8253351" y="1825625"/>
            <a:chExt cx="629392" cy="11075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B3A359-02FF-9349-BCCC-8E2CFA68FCD5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5C01B1-1BA3-914A-BC75-20CDBF4DD9A5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521A21-0776-C245-BA55-F4CACDDA09E3}"/>
              </a:ext>
            </a:extLst>
          </p:cNvPr>
          <p:cNvSpPr txBox="1"/>
          <p:nvPr/>
        </p:nvSpPr>
        <p:spPr>
          <a:xfrm>
            <a:off x="7582397" y="4228722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address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32BD09-D818-2046-BD18-DA73E532E2B3}"/>
              </a:ext>
            </a:extLst>
          </p:cNvPr>
          <p:cNvGrpSpPr/>
          <p:nvPr/>
        </p:nvGrpSpPr>
        <p:grpSpPr>
          <a:xfrm>
            <a:off x="8208821" y="5964679"/>
            <a:ext cx="629392" cy="461666"/>
            <a:chOff x="8253351" y="1825625"/>
            <a:chExt cx="629392" cy="110758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14CA8D8-8128-0941-849E-17AB59F85513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BF3E81-FC4C-BD49-A7BE-1F4319850BCB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8702894-A42F-7A46-B2B6-7D11B1D29E34}"/>
              </a:ext>
            </a:extLst>
          </p:cNvPr>
          <p:cNvSpPr txBox="1"/>
          <p:nvPr/>
        </p:nvSpPr>
        <p:spPr>
          <a:xfrm>
            <a:off x="7567555" y="5496642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2659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9B1F-7522-FF48-8005-F272AECD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TCAM principles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C081-8CAC-714A-ABC7-4A5DB9B9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9664" cy="4351338"/>
          </a:xfrm>
        </p:spPr>
        <p:txBody>
          <a:bodyPr/>
          <a:lstStyle/>
          <a:p>
            <a:r>
              <a:rPr lang="en-US" dirty="0"/>
              <a:t>Banks are accessed using </a:t>
            </a:r>
            <a:r>
              <a:rPr lang="en-US" dirty="0">
                <a:solidFill>
                  <a:srgbClr val="C00000"/>
                </a:solidFill>
              </a:rPr>
              <a:t>content</a:t>
            </a:r>
            <a:r>
              <a:rPr lang="en-US" dirty="0"/>
              <a:t>, not addresses (CAM)</a:t>
            </a:r>
          </a:p>
          <a:p>
            <a:r>
              <a:rPr lang="en-US" dirty="0"/>
              <a:t>Contents of the memory are </a:t>
            </a:r>
            <a:r>
              <a:rPr lang="en-US" dirty="0">
                <a:solidFill>
                  <a:srgbClr val="C00000"/>
                </a:solidFill>
              </a:rPr>
              <a:t>ternary</a:t>
            </a:r>
            <a:r>
              <a:rPr lang="en-US" dirty="0"/>
              <a:t>: values can be 0, 1, or x (don’t care)</a:t>
            </a:r>
          </a:p>
          <a:p>
            <a:r>
              <a:rPr lang="en-US" dirty="0"/>
              <a:t>Incoming keys are matched against TCAM, with any bit accepted at the location of the wildcard bits</a:t>
            </a:r>
          </a:p>
          <a:p>
            <a:r>
              <a:rPr lang="en-US" dirty="0"/>
              <a:t>Ternary logic 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power- and area-hungry relative to SRAM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19DB0-2FBC-DE4A-8D1F-2077A9A5E62B}"/>
              </a:ext>
            </a:extLst>
          </p:cNvPr>
          <p:cNvSpPr/>
          <p:nvPr/>
        </p:nvSpPr>
        <p:spPr>
          <a:xfrm>
            <a:off x="8882743" y="1940070"/>
            <a:ext cx="2992582" cy="2762559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37E75-9495-914F-BAB0-4DD404BBEC3C}"/>
              </a:ext>
            </a:extLst>
          </p:cNvPr>
          <p:cNvSpPr/>
          <p:nvPr/>
        </p:nvSpPr>
        <p:spPr>
          <a:xfrm>
            <a:off x="8882743" y="4952012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3B985-9E7B-2545-845B-D9CEE7E03528}"/>
              </a:ext>
            </a:extLst>
          </p:cNvPr>
          <p:cNvSpPr/>
          <p:nvPr/>
        </p:nvSpPr>
        <p:spPr>
          <a:xfrm>
            <a:off x="8882743" y="6198736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FE784-6449-C246-A805-B82A23DDA621}"/>
              </a:ext>
            </a:extLst>
          </p:cNvPr>
          <p:cNvSpPr/>
          <p:nvPr/>
        </p:nvSpPr>
        <p:spPr>
          <a:xfrm>
            <a:off x="8882743" y="5551715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F94959-8C6B-7C4A-9CFB-CBB6483E5F73}"/>
              </a:ext>
            </a:extLst>
          </p:cNvPr>
          <p:cNvCxnSpPr>
            <a:cxnSpLocks/>
          </p:cNvCxnSpPr>
          <p:nvPr/>
        </p:nvCxnSpPr>
        <p:spPr>
          <a:xfrm>
            <a:off x="8882743" y="2339439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8A7609-9F18-1441-9048-897BFD6BF634}"/>
              </a:ext>
            </a:extLst>
          </p:cNvPr>
          <p:cNvCxnSpPr>
            <a:cxnSpLocks/>
          </p:cNvCxnSpPr>
          <p:nvPr/>
        </p:nvCxnSpPr>
        <p:spPr>
          <a:xfrm>
            <a:off x="8882743" y="2741221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3701D8-6617-0049-A8E8-F10BF258C6D5}"/>
              </a:ext>
            </a:extLst>
          </p:cNvPr>
          <p:cNvCxnSpPr>
            <a:cxnSpLocks/>
          </p:cNvCxnSpPr>
          <p:nvPr/>
        </p:nvCxnSpPr>
        <p:spPr>
          <a:xfrm>
            <a:off x="8882743" y="3131127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BB619-1D2E-DF47-8C09-C258FDC2AEBC}"/>
              </a:ext>
            </a:extLst>
          </p:cNvPr>
          <p:cNvCxnSpPr>
            <a:cxnSpLocks/>
          </p:cNvCxnSpPr>
          <p:nvPr/>
        </p:nvCxnSpPr>
        <p:spPr>
          <a:xfrm>
            <a:off x="8882743" y="3532908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39E5A7-57F4-1E46-BEC5-78B7D0FB055D}"/>
              </a:ext>
            </a:extLst>
          </p:cNvPr>
          <p:cNvCxnSpPr>
            <a:cxnSpLocks/>
          </p:cNvCxnSpPr>
          <p:nvPr/>
        </p:nvCxnSpPr>
        <p:spPr>
          <a:xfrm>
            <a:off x="8882743" y="3910941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C3E2F0-F413-814A-B693-E1998561287A}"/>
              </a:ext>
            </a:extLst>
          </p:cNvPr>
          <p:cNvCxnSpPr>
            <a:cxnSpLocks/>
          </p:cNvCxnSpPr>
          <p:nvPr/>
        </p:nvCxnSpPr>
        <p:spPr>
          <a:xfrm>
            <a:off x="8882743" y="4312723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3A18A8-4D5A-A64F-B738-1EB1C7C2127E}"/>
              </a:ext>
            </a:extLst>
          </p:cNvPr>
          <p:cNvGrpSpPr/>
          <p:nvPr/>
        </p:nvGrpSpPr>
        <p:grpSpPr>
          <a:xfrm>
            <a:off x="8253351" y="2595726"/>
            <a:ext cx="629392" cy="1107580"/>
            <a:chOff x="8253351" y="1825625"/>
            <a:chExt cx="629392" cy="11075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CE293F-06FC-0D49-9192-CF01A6C1EAC5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15BA86-2B27-1947-8B2F-00B8A30A94B7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5E91809-715C-764C-9CFB-A38AB4B768E9}"/>
              </a:ext>
            </a:extLst>
          </p:cNvPr>
          <p:cNvSpPr txBox="1"/>
          <p:nvPr/>
        </p:nvSpPr>
        <p:spPr>
          <a:xfrm>
            <a:off x="7864439" y="2157258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0101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E01E7-BB5C-C14A-BA0C-4AE9B36D8FE2}"/>
              </a:ext>
            </a:extLst>
          </p:cNvPr>
          <p:cNvSpPr txBox="1"/>
          <p:nvPr/>
        </p:nvSpPr>
        <p:spPr>
          <a:xfrm>
            <a:off x="9340935" y="1418039"/>
            <a:ext cx="201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TCAM bank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D9396-6B66-2944-83AC-EE07D8D2C010}"/>
              </a:ext>
            </a:extLst>
          </p:cNvPr>
          <p:cNvSpPr txBox="1"/>
          <p:nvPr/>
        </p:nvSpPr>
        <p:spPr>
          <a:xfrm>
            <a:off x="9372601" y="2697749"/>
            <a:ext cx="201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data row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0830CE-132D-8545-B1CD-C84C033B1125}"/>
              </a:ext>
            </a:extLst>
          </p:cNvPr>
          <p:cNvGrpSpPr/>
          <p:nvPr/>
        </p:nvGrpSpPr>
        <p:grpSpPr>
          <a:xfrm>
            <a:off x="8223663" y="4696759"/>
            <a:ext cx="629392" cy="461666"/>
            <a:chOff x="8253351" y="1825625"/>
            <a:chExt cx="629392" cy="11075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4912F4B-058A-8E4B-9781-84820F34851B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B7ADC3F-0639-734F-8649-FD46861DAEA6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66B2B0-51E2-DC4B-A739-E292D8D41A88}"/>
              </a:ext>
            </a:extLst>
          </p:cNvPr>
          <p:cNvSpPr txBox="1"/>
          <p:nvPr/>
        </p:nvSpPr>
        <p:spPr>
          <a:xfrm>
            <a:off x="7582397" y="4228722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content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3415A3-90ED-3243-8582-5B6AA5A7D882}"/>
              </a:ext>
            </a:extLst>
          </p:cNvPr>
          <p:cNvGrpSpPr/>
          <p:nvPr/>
        </p:nvGrpSpPr>
        <p:grpSpPr>
          <a:xfrm>
            <a:off x="8208821" y="5964679"/>
            <a:ext cx="629392" cy="461666"/>
            <a:chOff x="8253351" y="1825625"/>
            <a:chExt cx="629392" cy="110758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0E9F5D-7B5C-1F48-ACDC-B21F05F94FCC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A25AA4-4362-7843-B293-8F9D81AE8AB6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BBD6BC7-008F-A746-936B-E5D53D8955B9}"/>
              </a:ext>
            </a:extLst>
          </p:cNvPr>
          <p:cNvSpPr txBox="1"/>
          <p:nvPr/>
        </p:nvSpPr>
        <p:spPr>
          <a:xfrm>
            <a:off x="7567555" y="5496642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8B278-4E26-BF47-91BA-9162FA59E5D5}"/>
              </a:ext>
            </a:extLst>
          </p:cNvPr>
          <p:cNvSpPr txBox="1"/>
          <p:nvPr/>
        </p:nvSpPr>
        <p:spPr>
          <a:xfrm>
            <a:off x="9360716" y="3487531"/>
            <a:ext cx="201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0xx1</a:t>
            </a:r>
          </a:p>
        </p:txBody>
      </p:sp>
    </p:spTree>
    <p:extLst>
      <p:ext uri="{BB962C8B-B14F-4D97-AF65-F5344CB8AC3E}">
        <p14:creationId xmlns:p14="http://schemas.microsoft.com/office/powerpoint/2010/main" val="10763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Match-Action Table memory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1690688"/>
            <a:ext cx="106694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Match and Action units supplied with the Packet Header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Each stage accesses its own memory containing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RMT uses a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crossbar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to pick PHV fields for matching against contents of SRAM/TCAM banks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Flexible key generation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for lookup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Distinction from fixed-function: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User-programmed fields stored in mem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Note: PHVs contain fields which are </a:t>
            </a:r>
          </a:p>
          <a:p>
            <a:pPr lvl="1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	programmatically chosen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81D325-E2FB-7247-BC9F-D1A89EC530B8}"/>
              </a:ext>
            </a:extLst>
          </p:cNvPr>
          <p:cNvGrpSpPr/>
          <p:nvPr/>
        </p:nvGrpSpPr>
        <p:grpSpPr>
          <a:xfrm>
            <a:off x="7464823" y="3574473"/>
            <a:ext cx="4252166" cy="2289010"/>
            <a:chOff x="7064929" y="3663410"/>
            <a:chExt cx="5127071" cy="2829465"/>
          </a:xfrm>
        </p:grpSpPr>
        <p:grpSp>
          <p:nvGrpSpPr>
            <p:cNvPr id="20" name="Group 19"/>
            <p:cNvGrpSpPr/>
            <p:nvPr/>
          </p:nvGrpSpPr>
          <p:grpSpPr>
            <a:xfrm>
              <a:off x="8223849" y="3663410"/>
              <a:ext cx="3968151" cy="2829465"/>
              <a:chOff x="517585" y="2191109"/>
              <a:chExt cx="3968151" cy="282946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66158" y="2691440"/>
                <a:ext cx="2984740" cy="448575"/>
                <a:chOff x="5693433" y="2587924"/>
                <a:chExt cx="2984740" cy="69011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693433" y="2587924"/>
                  <a:ext cx="1915065" cy="69011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rapezoid 10"/>
                <p:cNvSpPr/>
                <p:nvPr/>
              </p:nvSpPr>
              <p:spPr>
                <a:xfrm rot="5400000">
                  <a:off x="7936302" y="2536166"/>
                  <a:ext cx="690113" cy="793629"/>
                </a:xfrm>
                <a:prstGeom prst="trapezoid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963281" y="3413184"/>
                <a:ext cx="2984740" cy="448575"/>
                <a:chOff x="5693433" y="2587924"/>
                <a:chExt cx="2984740" cy="6901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693433" y="2587924"/>
                  <a:ext cx="1915065" cy="69011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rapezoid 14"/>
                <p:cNvSpPr/>
                <p:nvPr/>
              </p:nvSpPr>
              <p:spPr>
                <a:xfrm rot="5400000">
                  <a:off x="7936302" y="2536166"/>
                  <a:ext cx="690113" cy="793629"/>
                </a:xfrm>
                <a:prstGeom prst="trapezoid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963281" y="4134928"/>
                <a:ext cx="2984740" cy="448575"/>
                <a:chOff x="5693433" y="2587924"/>
                <a:chExt cx="2984740" cy="690113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693433" y="2587924"/>
                  <a:ext cx="1915065" cy="69011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apezoid 17"/>
                <p:cNvSpPr/>
                <p:nvPr/>
              </p:nvSpPr>
              <p:spPr>
                <a:xfrm rot="5400000">
                  <a:off x="7936302" y="2536166"/>
                  <a:ext cx="690113" cy="793629"/>
                </a:xfrm>
                <a:prstGeom prst="trapezoid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517585" y="2191109"/>
                <a:ext cx="3968151" cy="282946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>
              <a:off x="7142260" y="5041693"/>
              <a:ext cx="101791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64929" y="3703045"/>
              <a:ext cx="1104180" cy="125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PHV</a:t>
              </a:r>
            </a:p>
            <a:p>
              <a:pPr algn="ctr"/>
              <a:r>
                <a:rPr lang="en-US" sz="2000" dirty="0">
                  <a:latin typeface="Helvetica" charset="0"/>
                  <a:ea typeface="Helvetica" charset="0"/>
                  <a:cs typeface="Helvetica" charset="0"/>
                </a:rPr>
                <a:t>+ </a:t>
              </a:r>
            </a:p>
            <a:p>
              <a:pPr algn="ctr"/>
              <a:r>
                <a:rPr lang="en-US" sz="2000" dirty="0" err="1">
                  <a:latin typeface="Helvetica" charset="0"/>
                  <a:ea typeface="Helvetica" charset="0"/>
                  <a:cs typeface="Helvetica" charset="0"/>
                </a:rPr>
                <a:t>xbar</a:t>
              </a:r>
              <a:endParaRPr lang="en-US" sz="20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38BF547-F271-FA4E-8C2F-56F55A04F1FE}"/>
              </a:ext>
            </a:extLst>
          </p:cNvPr>
          <p:cNvSpPr txBox="1"/>
          <p:nvPr/>
        </p:nvSpPr>
        <p:spPr>
          <a:xfrm>
            <a:off x="8406984" y="3531306"/>
            <a:ext cx="235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Mem banks</a:t>
            </a:r>
          </a:p>
        </p:txBody>
      </p:sp>
    </p:spTree>
    <p:extLst>
      <p:ext uri="{BB962C8B-B14F-4D97-AF65-F5344CB8AC3E}">
        <p14:creationId xmlns:p14="http://schemas.microsoft.com/office/powerpoint/2010/main" val="24161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5409614" y="512634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6039850" y="527874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928726" y="546448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941426" y="5570849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959014" y="576452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619414" y="5310499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903450" y="546448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8230601" y="5493061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7373350" y="527874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498638" y="5704199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7193963" y="5162860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836901" y="5616885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559213" y="5302560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574588" y="2019610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646025" y="2375211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4374563" y="2764148"/>
            <a:ext cx="6382224" cy="1053316"/>
            <a:chOff x="1557338" y="3074988"/>
            <a:chExt cx="6382224" cy="1053316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646025" y="3391211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5100051" y="2572061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58D001E-E764-2D45-B9CA-F30E14CF4B86}"/>
              </a:ext>
            </a:extLst>
          </p:cNvPr>
          <p:cNvCxnSpPr/>
          <p:nvPr/>
        </p:nvCxnSpPr>
        <p:spPr>
          <a:xfrm flipH="1">
            <a:off x="4099926" y="5491474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038" y="516286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663" y="545019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47131" name="Group 5">
            <a:extLst>
              <a:ext uri="{FF2B5EF4-FFF2-40B4-BE49-F238E27FC236}">
                <a16:creationId xmlns:a16="http://schemas.microsoft.com/office/drawing/2014/main" id="{00CFDA45-9A9C-8140-AC1A-1E195924100E}"/>
              </a:ext>
            </a:extLst>
          </p:cNvPr>
          <p:cNvGrpSpPr>
            <a:grpSpLocks/>
          </p:cNvGrpSpPr>
          <p:nvPr/>
        </p:nvGrpSpPr>
        <p:grpSpPr bwMode="auto">
          <a:xfrm>
            <a:off x="3755439" y="5173476"/>
            <a:ext cx="1616075" cy="551356"/>
            <a:chOff x="-4079003" y="2965119"/>
            <a:chExt cx="1616718" cy="552615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7" name="Line 99">
              <a:extLst>
                <a:ext uri="{FF2B5EF4-FFF2-40B4-BE49-F238E27FC236}">
                  <a16:creationId xmlns:a16="http://schemas.microsoft.com/office/drawing/2014/main" id="{36EFD9D4-3093-A743-B485-D1D72E344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01876" cy="27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0111</a:t>
              </a:r>
            </a:p>
          </p:txBody>
        </p:sp>
        <p:sp>
          <p:nvSpPr>
            <p:cNvPr id="47150" name="Line 119">
              <a:extLst>
                <a:ext uri="{FF2B5EF4-FFF2-40B4-BE49-F238E27FC236}">
                  <a16:creationId xmlns:a16="http://schemas.microsoft.com/office/drawing/2014/main" id="{05154368-2727-084D-ACFE-5648AF1D5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737135" y="3205965"/>
              <a:ext cx="476861" cy="31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5311188" y="535812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531850" y="5348599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731" y="567085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values in arriving </a:t>
            </a:r>
          </a:p>
          <a:p>
            <a:r>
              <a:rPr lang="en-US" altLang="en-US" sz="1400" dirty="0"/>
              <a:t>packet header</a:t>
            </a:r>
            <a:endParaRPr lang="en-US" altLang="en-US" sz="18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863" y="555179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20" y="3733741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Data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2699" y="3782651"/>
            <a:ext cx="1036571" cy="17480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192" y="1908086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Control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a few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781" y="2224505"/>
            <a:ext cx="776227" cy="37453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Control &amp; Data Planes inside a router</a:t>
            </a:r>
          </a:p>
        </p:txBody>
      </p:sp>
    </p:spTree>
    <p:extLst>
      <p:ext uri="{BB962C8B-B14F-4D97-AF65-F5344CB8AC3E}">
        <p14:creationId xmlns:p14="http://schemas.microsoft.com/office/powerpoint/2010/main" val="38285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48" grpId="0" animBg="1"/>
      <p:bldP spid="250" grpId="0"/>
      <p:bldP spid="2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Match-Action Table memory design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1281" y="1416257"/>
            <a:ext cx="106694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Entry looked up in the memory (SRAM/TCAM) contains a pointer to the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instruction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(action) for that entry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Instructions implemented through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programmable ALUs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More general ALUs than fixed-function hardware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Feasible since compute components are extremely cheap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VLIW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: operate on multiple headers simultaneously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Entry also contains pointers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Action data (e.g., port),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statistics (counters), if needed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81D325-E2FB-7247-BC9F-D1A89EC530B8}"/>
              </a:ext>
            </a:extLst>
          </p:cNvPr>
          <p:cNvGrpSpPr/>
          <p:nvPr/>
        </p:nvGrpSpPr>
        <p:grpSpPr>
          <a:xfrm>
            <a:off x="7890073" y="4485227"/>
            <a:ext cx="4188031" cy="2289010"/>
            <a:chOff x="7142260" y="3663410"/>
            <a:chExt cx="5049740" cy="2829465"/>
          </a:xfrm>
        </p:grpSpPr>
        <p:grpSp>
          <p:nvGrpSpPr>
            <p:cNvPr id="20" name="Group 19"/>
            <p:cNvGrpSpPr/>
            <p:nvPr/>
          </p:nvGrpSpPr>
          <p:grpSpPr>
            <a:xfrm>
              <a:off x="8223849" y="3663410"/>
              <a:ext cx="3968151" cy="2829465"/>
              <a:chOff x="517585" y="2191109"/>
              <a:chExt cx="3968151" cy="282946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66158" y="2691440"/>
                <a:ext cx="2984740" cy="448575"/>
                <a:chOff x="5693433" y="2587924"/>
                <a:chExt cx="2984740" cy="69011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693433" y="2587924"/>
                  <a:ext cx="1915065" cy="69011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rapezoid 10"/>
                <p:cNvSpPr/>
                <p:nvPr/>
              </p:nvSpPr>
              <p:spPr>
                <a:xfrm rot="5400000">
                  <a:off x="7936302" y="2536166"/>
                  <a:ext cx="690113" cy="793629"/>
                </a:xfrm>
                <a:prstGeom prst="trapezoid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963281" y="3413184"/>
                <a:ext cx="2984740" cy="448575"/>
                <a:chOff x="5693433" y="2587924"/>
                <a:chExt cx="2984740" cy="690113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5693433" y="2587924"/>
                  <a:ext cx="1915065" cy="69011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rapezoid 14"/>
                <p:cNvSpPr/>
                <p:nvPr/>
              </p:nvSpPr>
              <p:spPr>
                <a:xfrm rot="5400000">
                  <a:off x="7936302" y="2536166"/>
                  <a:ext cx="690113" cy="793629"/>
                </a:xfrm>
                <a:prstGeom prst="trapezoid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963281" y="4134928"/>
                <a:ext cx="2984740" cy="448575"/>
                <a:chOff x="5693433" y="2587924"/>
                <a:chExt cx="2984740" cy="690113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693433" y="2587924"/>
                  <a:ext cx="1915065" cy="690113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rapezoid 17"/>
                <p:cNvSpPr/>
                <p:nvPr/>
              </p:nvSpPr>
              <p:spPr>
                <a:xfrm rot="5400000">
                  <a:off x="7936302" y="2536166"/>
                  <a:ext cx="690113" cy="793629"/>
                </a:xfrm>
                <a:prstGeom prst="trapezoid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517585" y="2191109"/>
                <a:ext cx="3968151" cy="2829465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>
              <a:off x="7142260" y="5041693"/>
              <a:ext cx="101791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142261" y="434959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" charset="0"/>
                  <a:ea typeface="Helvetica" charset="0"/>
                  <a:cs typeface="Helvetica" charset="0"/>
                </a:rPr>
                <a:t>PHV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53E2A15-55A7-104D-9702-96226DF92C6D}"/>
              </a:ext>
            </a:extLst>
          </p:cNvPr>
          <p:cNvSpPr txBox="1"/>
          <p:nvPr/>
        </p:nvSpPr>
        <p:spPr>
          <a:xfrm>
            <a:off x="10811954" y="4456776"/>
            <a:ext cx="115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ALUs</a:t>
            </a:r>
          </a:p>
        </p:txBody>
      </p:sp>
    </p:spTree>
    <p:extLst>
      <p:ext uri="{BB962C8B-B14F-4D97-AF65-F5344CB8AC3E}">
        <p14:creationId xmlns:p14="http://schemas.microsoft.com/office/powerpoint/2010/main" val="26895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reconfigurable match-action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35976" y="3020426"/>
            <a:ext cx="5399413" cy="1705028"/>
            <a:chOff x="5538158" y="4068976"/>
            <a:chExt cx="5399413" cy="1705028"/>
          </a:xfrm>
        </p:grpSpPr>
        <p:sp>
          <p:nvSpPr>
            <p:cNvPr id="57" name="TextBox 56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L2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6499572" y="3020426"/>
            <a:ext cx="5399413" cy="1705028"/>
            <a:chOff x="5538158" y="4068976"/>
            <a:chExt cx="5399413" cy="1705028"/>
          </a:xfrm>
        </p:grpSpPr>
        <p:sp>
          <p:nvSpPr>
            <p:cNvPr id="75" name="TextBox 74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PHV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1047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TextBox 2"/>
          <p:cNvSpPr txBox="1"/>
          <p:nvPr/>
        </p:nvSpPr>
        <p:spPr>
          <a:xfrm>
            <a:off x="1023667" y="1903963"/>
            <a:ext cx="10144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Separately configurable and addressable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memory banks is the key to using tables flexibly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AAC09-A955-3347-A38B-4E2CBC935F0E}"/>
              </a:ext>
            </a:extLst>
          </p:cNvPr>
          <p:cNvSpPr txBox="1"/>
          <p:nvPr/>
        </p:nvSpPr>
        <p:spPr>
          <a:xfrm>
            <a:off x="6071198" y="3932752"/>
            <a:ext cx="90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VS.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11F7-AD9C-5F44-BC62-7CA18114E32B}"/>
              </a:ext>
            </a:extLst>
          </p:cNvPr>
          <p:cNvSpPr txBox="1"/>
          <p:nvPr/>
        </p:nvSpPr>
        <p:spPr>
          <a:xfrm>
            <a:off x="1655172" y="5022473"/>
            <a:ext cx="399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Fixed-function matching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3870F6-BA99-1E49-A5E5-A6AA14B3933C}"/>
              </a:ext>
            </a:extLst>
          </p:cNvPr>
          <p:cNvSpPr txBox="1"/>
          <p:nvPr/>
        </p:nvSpPr>
        <p:spPr>
          <a:xfrm>
            <a:off x="7737857" y="5042791"/>
            <a:ext cx="416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Flexible match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FE9D7-B548-A34D-BB6C-07E33BEBCF11}"/>
              </a:ext>
            </a:extLst>
          </p:cNvPr>
          <p:cNvSpPr txBox="1"/>
          <p:nvPr/>
        </p:nvSpPr>
        <p:spPr>
          <a:xfrm>
            <a:off x="1687586" y="5781157"/>
            <a:ext cx="91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Achieved by running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extra wires </a:t>
            </a:r>
            <a:r>
              <a:rPr lang="en-US" sz="2400" dirty="0">
                <a:latin typeface="Helvetica" pitchFamily="2" charset="0"/>
              </a:rPr>
              <a:t>(for read/write) to each memory bank + extra crossbars for multiple parallel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74BCD-256F-CDD7-15AB-361D6B0287BD}"/>
              </a:ext>
            </a:extLst>
          </p:cNvPr>
          <p:cNvSpPr txBox="1"/>
          <p:nvPr/>
        </p:nvSpPr>
        <p:spPr>
          <a:xfrm>
            <a:off x="7679637" y="3971860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7D6BF-7FCA-6D88-A324-208BDE621568}"/>
              </a:ext>
            </a:extLst>
          </p:cNvPr>
          <p:cNvSpPr txBox="1"/>
          <p:nvPr/>
        </p:nvSpPr>
        <p:spPr>
          <a:xfrm>
            <a:off x="8537270" y="3983200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629FA-771F-3D43-560F-0FF3BB132168}"/>
              </a:ext>
            </a:extLst>
          </p:cNvPr>
          <p:cNvSpPr txBox="1"/>
          <p:nvPr/>
        </p:nvSpPr>
        <p:spPr>
          <a:xfrm>
            <a:off x="9367534" y="3954652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BBB29-0E69-EAD6-CBAE-6494FB63D5CA}"/>
              </a:ext>
            </a:extLst>
          </p:cNvPr>
          <p:cNvSpPr txBox="1"/>
          <p:nvPr/>
        </p:nvSpPr>
        <p:spPr>
          <a:xfrm>
            <a:off x="10237201" y="3951969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837B2-0EB9-D5DA-41EB-DB9C9B3C7960}"/>
              </a:ext>
            </a:extLst>
          </p:cNvPr>
          <p:cNvSpPr txBox="1"/>
          <p:nvPr/>
        </p:nvSpPr>
        <p:spPr>
          <a:xfrm>
            <a:off x="1628621" y="3965885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697DA-2141-C03D-49B0-F8BB26020453}"/>
              </a:ext>
            </a:extLst>
          </p:cNvPr>
          <p:cNvSpPr txBox="1"/>
          <p:nvPr/>
        </p:nvSpPr>
        <p:spPr>
          <a:xfrm>
            <a:off x="2486254" y="3990287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11F304-AAEF-1A20-427E-61C99FD50F66}"/>
              </a:ext>
            </a:extLst>
          </p:cNvPr>
          <p:cNvSpPr txBox="1"/>
          <p:nvPr/>
        </p:nvSpPr>
        <p:spPr>
          <a:xfrm>
            <a:off x="3374898" y="3973274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443606-FB3F-F970-72A0-2ECEC5E21CD3}"/>
              </a:ext>
            </a:extLst>
          </p:cNvPr>
          <p:cNvSpPr txBox="1"/>
          <p:nvPr/>
        </p:nvSpPr>
        <p:spPr>
          <a:xfrm>
            <a:off x="4210067" y="3973274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7D549-D7AE-5E1F-226B-55E524DF7906}"/>
              </a:ext>
            </a:extLst>
          </p:cNvPr>
          <p:cNvSpPr txBox="1"/>
          <p:nvPr/>
        </p:nvSpPr>
        <p:spPr>
          <a:xfrm>
            <a:off x="5073685" y="3961397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10530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reconfigurable match-action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35976" y="3020426"/>
            <a:ext cx="5399413" cy="1705028"/>
            <a:chOff x="5538158" y="4068976"/>
            <a:chExt cx="5399413" cy="1705028"/>
          </a:xfrm>
        </p:grpSpPr>
        <p:sp>
          <p:nvSpPr>
            <p:cNvPr id="57" name="TextBox 56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L2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6499572" y="3020426"/>
            <a:ext cx="5399413" cy="1705028"/>
            <a:chOff x="5538158" y="4068976"/>
            <a:chExt cx="5399413" cy="1705028"/>
          </a:xfrm>
        </p:grpSpPr>
        <p:sp>
          <p:nvSpPr>
            <p:cNvPr id="75" name="TextBox 74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PHV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1047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TextBox 2"/>
          <p:cNvSpPr txBox="1"/>
          <p:nvPr/>
        </p:nvSpPr>
        <p:spPr>
          <a:xfrm>
            <a:off x="1023667" y="1903963"/>
            <a:ext cx="10144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Separately configurable and addressable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memory banks is the key to using tables flexibly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AAC09-A955-3347-A38B-4E2CBC935F0E}"/>
              </a:ext>
            </a:extLst>
          </p:cNvPr>
          <p:cNvSpPr txBox="1"/>
          <p:nvPr/>
        </p:nvSpPr>
        <p:spPr>
          <a:xfrm>
            <a:off x="6071198" y="3932752"/>
            <a:ext cx="90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VS.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11F7-AD9C-5F44-BC62-7CA18114E32B}"/>
              </a:ext>
            </a:extLst>
          </p:cNvPr>
          <p:cNvSpPr txBox="1"/>
          <p:nvPr/>
        </p:nvSpPr>
        <p:spPr>
          <a:xfrm>
            <a:off x="1655172" y="5022473"/>
            <a:ext cx="399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Fixed-function matching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3870F6-BA99-1E49-A5E5-A6AA14B3933C}"/>
              </a:ext>
            </a:extLst>
          </p:cNvPr>
          <p:cNvSpPr txBox="1"/>
          <p:nvPr/>
        </p:nvSpPr>
        <p:spPr>
          <a:xfrm>
            <a:off x="7737857" y="5042791"/>
            <a:ext cx="416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Flexible match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FE9D7-B548-A34D-BB6C-07E33BEBCF11}"/>
              </a:ext>
            </a:extLst>
          </p:cNvPr>
          <p:cNvSpPr txBox="1"/>
          <p:nvPr/>
        </p:nvSpPr>
        <p:spPr>
          <a:xfrm>
            <a:off x="1655172" y="5821793"/>
            <a:ext cx="919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Different memory banks can contain entries for different tables (e.g., IPv4 matching, ACL,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CDEF6-6895-0321-3DFB-D33747379851}"/>
              </a:ext>
            </a:extLst>
          </p:cNvPr>
          <p:cNvSpPr txBox="1"/>
          <p:nvPr/>
        </p:nvSpPr>
        <p:spPr>
          <a:xfrm>
            <a:off x="7679637" y="3971860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5C3A1-0502-B854-7113-0B589496290F}"/>
              </a:ext>
            </a:extLst>
          </p:cNvPr>
          <p:cNvSpPr txBox="1"/>
          <p:nvPr/>
        </p:nvSpPr>
        <p:spPr>
          <a:xfrm>
            <a:off x="8537270" y="3983200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499F6-5E1A-B6B7-D3F4-87CE11CFB9E4}"/>
              </a:ext>
            </a:extLst>
          </p:cNvPr>
          <p:cNvSpPr txBox="1"/>
          <p:nvPr/>
        </p:nvSpPr>
        <p:spPr>
          <a:xfrm>
            <a:off x="9367534" y="3954652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7271C-0FBE-EA67-93D6-74B91DD8A6D5}"/>
              </a:ext>
            </a:extLst>
          </p:cNvPr>
          <p:cNvSpPr txBox="1"/>
          <p:nvPr/>
        </p:nvSpPr>
        <p:spPr>
          <a:xfrm>
            <a:off x="10237201" y="3951969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D539D-85A3-F8F9-1BE6-102630DC17FF}"/>
              </a:ext>
            </a:extLst>
          </p:cNvPr>
          <p:cNvSpPr txBox="1"/>
          <p:nvPr/>
        </p:nvSpPr>
        <p:spPr>
          <a:xfrm>
            <a:off x="1628621" y="3965885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4D9418-AC86-B3B8-9ED1-C5F7AB7E861F}"/>
              </a:ext>
            </a:extLst>
          </p:cNvPr>
          <p:cNvSpPr txBox="1"/>
          <p:nvPr/>
        </p:nvSpPr>
        <p:spPr>
          <a:xfrm>
            <a:off x="2486254" y="3990287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CA769-F8C6-A394-8E07-FFAA31A1C2FA}"/>
              </a:ext>
            </a:extLst>
          </p:cNvPr>
          <p:cNvSpPr txBox="1"/>
          <p:nvPr/>
        </p:nvSpPr>
        <p:spPr>
          <a:xfrm>
            <a:off x="3374898" y="3973274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4469E9-CF7D-8E14-C4FA-DBA7021DE1EC}"/>
              </a:ext>
            </a:extLst>
          </p:cNvPr>
          <p:cNvSpPr txBox="1"/>
          <p:nvPr/>
        </p:nvSpPr>
        <p:spPr>
          <a:xfrm>
            <a:off x="4210067" y="3973274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3D7C2-35C9-4C5E-81B4-E862F9BBECF9}"/>
              </a:ext>
            </a:extLst>
          </p:cNvPr>
          <p:cNvSpPr txBox="1"/>
          <p:nvPr/>
        </p:nvSpPr>
        <p:spPr>
          <a:xfrm>
            <a:off x="5073685" y="3961397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397646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reconfigurable match-action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35976" y="3020426"/>
            <a:ext cx="5399413" cy="1705028"/>
            <a:chOff x="5538158" y="4068976"/>
            <a:chExt cx="5399413" cy="1705028"/>
          </a:xfrm>
        </p:grpSpPr>
        <p:sp>
          <p:nvSpPr>
            <p:cNvPr id="57" name="TextBox 56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L2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6499572" y="3020426"/>
            <a:ext cx="5399413" cy="1705028"/>
            <a:chOff x="5538158" y="4068976"/>
            <a:chExt cx="5399413" cy="1705028"/>
          </a:xfrm>
        </p:grpSpPr>
        <p:sp>
          <p:nvSpPr>
            <p:cNvPr id="75" name="TextBox 74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PHV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1047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TextBox 2"/>
          <p:cNvSpPr txBox="1"/>
          <p:nvPr/>
        </p:nvSpPr>
        <p:spPr>
          <a:xfrm>
            <a:off x="1023667" y="1903963"/>
            <a:ext cx="10144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Separately configurable and addressable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memory banks is the key to using tables flexibly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AAC09-A955-3347-A38B-4E2CBC935F0E}"/>
              </a:ext>
            </a:extLst>
          </p:cNvPr>
          <p:cNvSpPr txBox="1"/>
          <p:nvPr/>
        </p:nvSpPr>
        <p:spPr>
          <a:xfrm>
            <a:off x="6071198" y="3932752"/>
            <a:ext cx="90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VS.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11F7-AD9C-5F44-BC62-7CA18114E32B}"/>
              </a:ext>
            </a:extLst>
          </p:cNvPr>
          <p:cNvSpPr txBox="1"/>
          <p:nvPr/>
        </p:nvSpPr>
        <p:spPr>
          <a:xfrm>
            <a:off x="1655172" y="5022473"/>
            <a:ext cx="399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Fixed-function matching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3870F6-BA99-1E49-A5E5-A6AA14B3933C}"/>
              </a:ext>
            </a:extLst>
          </p:cNvPr>
          <p:cNvSpPr txBox="1"/>
          <p:nvPr/>
        </p:nvSpPr>
        <p:spPr>
          <a:xfrm>
            <a:off x="7737857" y="5042791"/>
            <a:ext cx="416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Flexible match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FE9D7-B548-A34D-BB6C-07E33BEBCF11}"/>
              </a:ext>
            </a:extLst>
          </p:cNvPr>
          <p:cNvSpPr txBox="1"/>
          <p:nvPr/>
        </p:nvSpPr>
        <p:spPr>
          <a:xfrm>
            <a:off x="1655172" y="5590049"/>
            <a:ext cx="9040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Each table in a match-action stage may use a different crossbar configuration to extract a different set of fields from the PHV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B7DD1-4549-1E25-A58E-97142FFCB5D6}"/>
              </a:ext>
            </a:extLst>
          </p:cNvPr>
          <p:cNvSpPr txBox="1"/>
          <p:nvPr/>
        </p:nvSpPr>
        <p:spPr>
          <a:xfrm>
            <a:off x="7679637" y="3971860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09CE6-9EDF-A78E-DAD8-0BE8E0C9C250}"/>
              </a:ext>
            </a:extLst>
          </p:cNvPr>
          <p:cNvSpPr txBox="1"/>
          <p:nvPr/>
        </p:nvSpPr>
        <p:spPr>
          <a:xfrm>
            <a:off x="8537270" y="3983200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6B447-1DDF-19E3-7437-6DD891EC6706}"/>
              </a:ext>
            </a:extLst>
          </p:cNvPr>
          <p:cNvSpPr txBox="1"/>
          <p:nvPr/>
        </p:nvSpPr>
        <p:spPr>
          <a:xfrm>
            <a:off x="9367534" y="3954652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B43F9-B2D3-9879-97DA-1F487819683C}"/>
              </a:ext>
            </a:extLst>
          </p:cNvPr>
          <p:cNvSpPr txBox="1"/>
          <p:nvPr/>
        </p:nvSpPr>
        <p:spPr>
          <a:xfrm>
            <a:off x="10237201" y="3951969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81109-C6D7-9532-94A3-4E9B2875B93C}"/>
              </a:ext>
            </a:extLst>
          </p:cNvPr>
          <p:cNvSpPr txBox="1"/>
          <p:nvPr/>
        </p:nvSpPr>
        <p:spPr>
          <a:xfrm>
            <a:off x="1628621" y="3965885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EA23B-9A68-DF56-A850-29EAFEF7B1F4}"/>
              </a:ext>
            </a:extLst>
          </p:cNvPr>
          <p:cNvSpPr txBox="1"/>
          <p:nvPr/>
        </p:nvSpPr>
        <p:spPr>
          <a:xfrm>
            <a:off x="2486254" y="3990287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E1D8C-496E-DE91-FA87-0FF79348C4BD}"/>
              </a:ext>
            </a:extLst>
          </p:cNvPr>
          <p:cNvSpPr txBox="1"/>
          <p:nvPr/>
        </p:nvSpPr>
        <p:spPr>
          <a:xfrm>
            <a:off x="3374898" y="3973274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80D88-4562-4C95-B8C5-7E187AA29513}"/>
              </a:ext>
            </a:extLst>
          </p:cNvPr>
          <p:cNvSpPr txBox="1"/>
          <p:nvPr/>
        </p:nvSpPr>
        <p:spPr>
          <a:xfrm>
            <a:off x="4210067" y="3973274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D3639-D912-4864-E2EB-58B603A7EED5}"/>
              </a:ext>
            </a:extLst>
          </p:cNvPr>
          <p:cNvSpPr txBox="1"/>
          <p:nvPr/>
        </p:nvSpPr>
        <p:spPr>
          <a:xfrm>
            <a:off x="5073685" y="3961397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35201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reconfigurable match-action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435976" y="3020426"/>
            <a:ext cx="5399413" cy="1705028"/>
            <a:chOff x="5538158" y="4068976"/>
            <a:chExt cx="5399413" cy="1705028"/>
          </a:xfrm>
        </p:grpSpPr>
        <p:sp>
          <p:nvSpPr>
            <p:cNvPr id="57" name="TextBox 56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L2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4" name="Group 73"/>
          <p:cNvGrpSpPr/>
          <p:nvPr/>
        </p:nvGrpSpPr>
        <p:grpSpPr>
          <a:xfrm>
            <a:off x="6499572" y="3020426"/>
            <a:ext cx="5399413" cy="1705028"/>
            <a:chOff x="5538158" y="4068976"/>
            <a:chExt cx="5399413" cy="1705028"/>
          </a:xfrm>
        </p:grpSpPr>
        <p:sp>
          <p:nvSpPr>
            <p:cNvPr id="75" name="TextBox 74"/>
            <p:cNvSpPr txBox="1"/>
            <p:nvPr/>
          </p:nvSpPr>
          <p:spPr>
            <a:xfrm>
              <a:off x="5538158" y="4068976"/>
              <a:ext cx="1104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charset="0"/>
                  <a:ea typeface="Helvetica" charset="0"/>
                  <a:cs typeface="Helvetica" charset="0"/>
                </a:rPr>
                <a:t>PHV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51503" y="4203998"/>
              <a:ext cx="4986068" cy="1570006"/>
              <a:chOff x="6228272" y="1966824"/>
              <a:chExt cx="4986068" cy="157000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6781800" y="1966824"/>
                <a:ext cx="4432540" cy="1570006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921258" y="2694067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781740" y="2691351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8642222" y="2676859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502704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363186" y="2674143"/>
                <a:ext cx="662797" cy="58388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28272" y="2329087"/>
                <a:ext cx="4466312" cy="402517"/>
                <a:chOff x="6228272" y="2329087"/>
                <a:chExt cx="4466312" cy="402517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6228272" y="2329087"/>
                  <a:ext cx="4466312" cy="23061"/>
                </a:xfrm>
                <a:prstGeom prst="line">
                  <a:avLst/>
                </a:prstGeom>
                <a:ln w="1047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9808210" y="2340574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0683058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8931156" y="2357895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8087246" y="2352148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7219557" y="2380827"/>
                  <a:ext cx="0" cy="35077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TextBox 2"/>
          <p:cNvSpPr txBox="1"/>
          <p:nvPr/>
        </p:nvSpPr>
        <p:spPr>
          <a:xfrm>
            <a:off x="1023667" y="1903963"/>
            <a:ext cx="10144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Separately configurable and addressable 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memory banks is the key to using tables flexibly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FAAC09-A955-3347-A38B-4E2CBC935F0E}"/>
              </a:ext>
            </a:extLst>
          </p:cNvPr>
          <p:cNvSpPr txBox="1"/>
          <p:nvPr/>
        </p:nvSpPr>
        <p:spPr>
          <a:xfrm>
            <a:off x="6071198" y="3932752"/>
            <a:ext cx="90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VS.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411F7-AD9C-5F44-BC62-7CA18114E32B}"/>
              </a:ext>
            </a:extLst>
          </p:cNvPr>
          <p:cNvSpPr txBox="1"/>
          <p:nvPr/>
        </p:nvSpPr>
        <p:spPr>
          <a:xfrm>
            <a:off x="1655172" y="5022473"/>
            <a:ext cx="399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Fixed-function matching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3870F6-BA99-1E49-A5E5-A6AA14B3933C}"/>
              </a:ext>
            </a:extLst>
          </p:cNvPr>
          <p:cNvSpPr txBox="1"/>
          <p:nvPr/>
        </p:nvSpPr>
        <p:spPr>
          <a:xfrm>
            <a:off x="7737857" y="5042791"/>
            <a:ext cx="416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Flexible match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FE9D7-B548-A34D-BB6C-07E33BEBCF11}"/>
              </a:ext>
            </a:extLst>
          </p:cNvPr>
          <p:cNvSpPr txBox="1"/>
          <p:nvPr/>
        </p:nvSpPr>
        <p:spPr>
          <a:xfrm>
            <a:off x="2436625" y="5959381"/>
            <a:ext cx="775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The cost: 14% extra area (&amp; power) for the fatter wires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8C16B-73C7-B015-83AE-78362A578AAE}"/>
              </a:ext>
            </a:extLst>
          </p:cNvPr>
          <p:cNvSpPr txBox="1"/>
          <p:nvPr/>
        </p:nvSpPr>
        <p:spPr>
          <a:xfrm>
            <a:off x="7679637" y="3971860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51E5F-DBD1-0DBC-C355-9D3246404766}"/>
              </a:ext>
            </a:extLst>
          </p:cNvPr>
          <p:cNvSpPr txBox="1"/>
          <p:nvPr/>
        </p:nvSpPr>
        <p:spPr>
          <a:xfrm>
            <a:off x="8537270" y="3983200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2D23A-ABF6-3F55-FD1E-0F116ABC3313}"/>
              </a:ext>
            </a:extLst>
          </p:cNvPr>
          <p:cNvSpPr txBox="1"/>
          <p:nvPr/>
        </p:nvSpPr>
        <p:spPr>
          <a:xfrm>
            <a:off x="9367534" y="3954652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59D62-70B4-F153-8611-0509B39C9836}"/>
              </a:ext>
            </a:extLst>
          </p:cNvPr>
          <p:cNvSpPr txBox="1"/>
          <p:nvPr/>
        </p:nvSpPr>
        <p:spPr>
          <a:xfrm>
            <a:off x="10237201" y="3951969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5EC39-4020-FD9B-25A5-CD00668CC4D9}"/>
              </a:ext>
            </a:extLst>
          </p:cNvPr>
          <p:cNvSpPr txBox="1"/>
          <p:nvPr/>
        </p:nvSpPr>
        <p:spPr>
          <a:xfrm>
            <a:off x="1628621" y="3965885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EDDD8-BF0C-5F51-6F07-A0F17E756030}"/>
              </a:ext>
            </a:extLst>
          </p:cNvPr>
          <p:cNvSpPr txBox="1"/>
          <p:nvPr/>
        </p:nvSpPr>
        <p:spPr>
          <a:xfrm>
            <a:off x="2486254" y="3990287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0D874-4FE1-7933-1A94-D3E9F7E78BBA}"/>
              </a:ext>
            </a:extLst>
          </p:cNvPr>
          <p:cNvSpPr txBox="1"/>
          <p:nvPr/>
        </p:nvSpPr>
        <p:spPr>
          <a:xfrm>
            <a:off x="3374898" y="3973274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2C6AF-990B-E745-7179-24B7E27F9333}"/>
              </a:ext>
            </a:extLst>
          </p:cNvPr>
          <p:cNvSpPr txBox="1"/>
          <p:nvPr/>
        </p:nvSpPr>
        <p:spPr>
          <a:xfrm>
            <a:off x="4210067" y="3973274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6DE97-202E-875F-90A9-8400D4184E05}"/>
              </a:ext>
            </a:extLst>
          </p:cNvPr>
          <p:cNvSpPr txBox="1"/>
          <p:nvPr/>
        </p:nvSpPr>
        <p:spPr>
          <a:xfrm>
            <a:off x="5073685" y="3961397"/>
            <a:ext cx="72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1856035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492" cy="1325563"/>
          </a:xfrm>
        </p:spPr>
        <p:txBody>
          <a:bodyPr/>
          <a:lstStyle/>
          <a:p>
            <a:r>
              <a:rPr lang="en-US" dirty="0"/>
              <a:t>Memory layout and use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RMT: flexible partitioning of memory across </a:t>
            </a:r>
            <a:r>
              <a:rPr lang="en-US" dirty="0">
                <a:solidFill>
                  <a:srgbClr val="C00000"/>
                </a:solidFill>
              </a:rPr>
              <a:t>SRAM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TCAM</a:t>
            </a:r>
          </a:p>
          <a:p>
            <a:r>
              <a:rPr lang="en-US" dirty="0"/>
              <a:t>Numerous fixed size memory </a:t>
            </a:r>
            <a:r>
              <a:rPr lang="en-US" dirty="0">
                <a:solidFill>
                  <a:srgbClr val="C00000"/>
                </a:solidFill>
              </a:rPr>
              <a:t>blocks</a:t>
            </a:r>
          </a:p>
          <a:p>
            <a:pPr lvl="1"/>
            <a:r>
              <a:rPr lang="en-US" dirty="0"/>
              <a:t>Memory fragmentation possible</a:t>
            </a:r>
          </a:p>
          <a:p>
            <a:r>
              <a:rPr lang="en-US" dirty="0"/>
              <a:t>Circuitry for independent block-level access </a:t>
            </a:r>
          </a:p>
          <a:p>
            <a:r>
              <a:rPr lang="en-US" dirty="0"/>
              <a:t>Deterministic access times</a:t>
            </a:r>
          </a:p>
          <a:p>
            <a:pPr lvl="1"/>
            <a:r>
              <a:rPr lang="en-US" dirty="0"/>
              <a:t>All of it is SRAM or TCAM</a:t>
            </a:r>
          </a:p>
          <a:p>
            <a:r>
              <a:rPr lang="en-US" dirty="0"/>
              <a:t>Interesting compiler issues</a:t>
            </a:r>
          </a:p>
          <a:p>
            <a:pPr lvl="1"/>
            <a:r>
              <a:rPr lang="en-US" dirty="0"/>
              <a:t>“Packing”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05" y="2470703"/>
            <a:ext cx="2333787" cy="4023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925" y="3889166"/>
            <a:ext cx="3598583" cy="27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C47D-39C3-6147-BE9A-CFBAAE65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after route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4C58-DBF4-2F4D-9949-AA5886DA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 after lookup and modifications:</a:t>
            </a:r>
          </a:p>
          <a:p>
            <a:endParaRPr lang="en-US" dirty="0"/>
          </a:p>
          <a:p>
            <a:r>
              <a:rPr lang="en-US" dirty="0"/>
              <a:t>One or more </a:t>
            </a:r>
            <a:r>
              <a:rPr lang="en-US" dirty="0">
                <a:solidFill>
                  <a:srgbClr val="C00000"/>
                </a:solidFill>
              </a:rPr>
              <a:t>output ports</a:t>
            </a:r>
            <a:r>
              <a:rPr lang="en-US" dirty="0"/>
              <a:t>, or a decision to </a:t>
            </a:r>
            <a:r>
              <a:rPr lang="en-US" dirty="0">
                <a:solidFill>
                  <a:srgbClr val="C00000"/>
                </a:solidFill>
              </a:rPr>
              <a:t>drop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packet headers</a:t>
            </a:r>
            <a:r>
              <a:rPr lang="en-US" dirty="0"/>
              <a:t>, possibly modified from ingress</a:t>
            </a:r>
          </a:p>
        </p:txBody>
      </p:sp>
    </p:spTree>
    <p:extLst>
      <p:ext uri="{BB962C8B-B14F-4D97-AF65-F5344CB8AC3E}">
        <p14:creationId xmlns:p14="http://schemas.microsoft.com/office/powerpoint/2010/main" val="2520777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D539-BA70-D3AB-E3D5-5A85A2F3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0370-97DD-B81E-9DF5-0DC9B417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56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630D-465F-C058-080A-81F9CB9D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1B3E-B444-04EA-0892-08E1EB7E9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8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Interconnect/Switching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headers and packet from one interface to another</a:t>
            </a:r>
          </a:p>
          <a:p>
            <a:r>
              <a:rPr lang="en-US" dirty="0"/>
              <a:t>Kinds of fabrics: memory, bus, crossbar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49" y="3078085"/>
            <a:ext cx="4237707" cy="1799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07" y="4990768"/>
            <a:ext cx="3037590" cy="1717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04" y="3078085"/>
            <a:ext cx="4362971" cy="34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98D7-860E-314A-8B5E-E81265F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Router overview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EBF5BE-17BE-162F-85FF-10DA5CD10B7C}"/>
              </a:ext>
            </a:extLst>
          </p:cNvPr>
          <p:cNvGrpSpPr/>
          <p:nvPr/>
        </p:nvGrpSpPr>
        <p:grpSpPr>
          <a:xfrm>
            <a:off x="3834026" y="1545082"/>
            <a:ext cx="5084271" cy="1680835"/>
            <a:chOff x="6657506" y="1166131"/>
            <a:chExt cx="5084271" cy="16808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25B201-0DD0-ED42-5610-255D66A3F315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4669F0-7CF3-8C10-8240-5CF518885DBB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BB33A7-056F-D3E9-77B0-838BB23ABE77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AB7C59-E989-59AE-0504-E4C0493CC506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AB298B-2317-13BE-B677-5A04C05CDF83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300DF8-1CCA-214C-29BC-0FE58696F953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9BB86B-9651-9456-23B1-6E0C5CD463DF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597D17-9F16-C885-3DE4-9109B425292C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2577B0-5352-A6DC-95F4-82D44E58A53C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C7D21F-26B5-7EC8-8B55-A7CFA8B6A76E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3BC8CF-2405-7BD1-8B16-64A32831E021}"/>
                </a:ext>
              </a:extLst>
            </p:cNvPr>
            <p:cNvSpPr txBox="1"/>
            <p:nvPr/>
          </p:nvSpPr>
          <p:spPr>
            <a:xfrm>
              <a:off x="6683327" y="117125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8AA22F-4240-AFBE-B42D-8B5AF5F7E173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17292A-C231-9B62-8EF9-FB95DA2264FD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793688-61F9-F8BB-DC12-E0FDB164F7BF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8F683D-6489-F3C9-AE55-53362FD0F332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7494A8-E577-3AD8-B214-E60EF5923F9D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3EB57-F2D0-5DE7-27EA-91EC20F87D58}"/>
              </a:ext>
            </a:extLst>
          </p:cNvPr>
          <p:cNvSpPr/>
          <p:nvPr/>
        </p:nvSpPr>
        <p:spPr>
          <a:xfrm>
            <a:off x="909278" y="4459847"/>
            <a:ext cx="1433229" cy="91637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Line Termination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A1244-715E-ED15-56DE-C8185B3B36D9}"/>
              </a:ext>
            </a:extLst>
          </p:cNvPr>
          <p:cNvSpPr/>
          <p:nvPr/>
        </p:nvSpPr>
        <p:spPr>
          <a:xfrm>
            <a:off x="2648384" y="4459847"/>
            <a:ext cx="1433229" cy="91637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Parsing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C2EF82-DCCF-EA7C-5BC8-FBD4C575CB32}"/>
              </a:ext>
            </a:extLst>
          </p:cNvPr>
          <p:cNvSpPr/>
          <p:nvPr/>
        </p:nvSpPr>
        <p:spPr>
          <a:xfrm>
            <a:off x="4387490" y="4459847"/>
            <a:ext cx="1433229" cy="91637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Lookup &amp; Modification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91C8A-167E-D57E-F31B-8FDD91E20B98}"/>
              </a:ext>
            </a:extLst>
          </p:cNvPr>
          <p:cNvCxnSpPr/>
          <p:nvPr/>
        </p:nvCxnSpPr>
        <p:spPr>
          <a:xfrm>
            <a:off x="6188954" y="4172187"/>
            <a:ext cx="0" cy="175068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DE9D8-6086-F31F-9566-6E7DAA0E7FA9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2342507" y="4918033"/>
            <a:ext cx="3058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23693B-7C0C-9411-7DF4-ED7E886D34F0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081613" y="4918033"/>
            <a:ext cx="3058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51FCAE-2400-6F5D-FB0F-C4203C390F9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820719" y="4918033"/>
            <a:ext cx="3682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833F1E-7FF5-33B7-6482-03A87FAFF194}"/>
              </a:ext>
            </a:extLst>
          </p:cNvPr>
          <p:cNvCxnSpPr/>
          <p:nvPr/>
        </p:nvCxnSpPr>
        <p:spPr>
          <a:xfrm>
            <a:off x="7448470" y="4172187"/>
            <a:ext cx="0" cy="175068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7AF60AA-7029-6328-A7D3-76359D45ED67}"/>
              </a:ext>
            </a:extLst>
          </p:cNvPr>
          <p:cNvSpPr/>
          <p:nvPr/>
        </p:nvSpPr>
        <p:spPr>
          <a:xfrm>
            <a:off x="7818381" y="4459847"/>
            <a:ext cx="1433229" cy="91637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Buffering &amp; Scheduling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571068-711D-AC60-1013-BA38FB34D6A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448470" y="4910421"/>
            <a:ext cx="369911" cy="76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7E57E-DE15-DE2B-ACA8-D47232D3416E}"/>
              </a:ext>
            </a:extLst>
          </p:cNvPr>
          <p:cNvSpPr/>
          <p:nvPr/>
        </p:nvSpPr>
        <p:spPr>
          <a:xfrm>
            <a:off x="9563862" y="4452235"/>
            <a:ext cx="1433229" cy="91637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Line Termination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C633CC-656B-ED1C-B3A3-732A4A83959F}"/>
              </a:ext>
            </a:extLst>
          </p:cNvPr>
          <p:cNvCxnSpPr>
            <a:endCxn id="41" idx="1"/>
          </p:cNvCxnSpPr>
          <p:nvPr/>
        </p:nvCxnSpPr>
        <p:spPr>
          <a:xfrm>
            <a:off x="9257985" y="4910421"/>
            <a:ext cx="3058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4450FB-6EE3-80CF-19A1-BBB7368123E0}"/>
              </a:ext>
            </a:extLst>
          </p:cNvPr>
          <p:cNvCxnSpPr>
            <a:cxnSpLocks/>
          </p:cNvCxnSpPr>
          <p:nvPr/>
        </p:nvCxnSpPr>
        <p:spPr>
          <a:xfrm flipH="1">
            <a:off x="838200" y="3219668"/>
            <a:ext cx="2915508" cy="993013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91241A-1B84-1A88-0737-E19DA71B89DD}"/>
              </a:ext>
            </a:extLst>
          </p:cNvPr>
          <p:cNvCxnSpPr>
            <a:cxnSpLocks/>
          </p:cNvCxnSpPr>
          <p:nvPr/>
        </p:nvCxnSpPr>
        <p:spPr>
          <a:xfrm>
            <a:off x="5066742" y="3363981"/>
            <a:ext cx="1105474" cy="637681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775C88-FFA4-489E-84CF-311609E153CE}"/>
              </a:ext>
            </a:extLst>
          </p:cNvPr>
          <p:cNvCxnSpPr>
            <a:cxnSpLocks/>
          </p:cNvCxnSpPr>
          <p:nvPr/>
        </p:nvCxnSpPr>
        <p:spPr>
          <a:xfrm>
            <a:off x="7338601" y="3363981"/>
            <a:ext cx="70857" cy="719329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522202-7557-E6DC-F005-C7654EFAA54A}"/>
              </a:ext>
            </a:extLst>
          </p:cNvPr>
          <p:cNvCxnSpPr>
            <a:cxnSpLocks/>
          </p:cNvCxnSpPr>
          <p:nvPr/>
        </p:nvCxnSpPr>
        <p:spPr>
          <a:xfrm>
            <a:off x="8724658" y="3363981"/>
            <a:ext cx="2272433" cy="80820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>
            <a:extLst>
              <a:ext uri="{FF2B5EF4-FFF2-40B4-BE49-F238E27FC236}">
                <a16:creationId xmlns:a16="http://schemas.microsoft.com/office/drawing/2014/main" id="{2260619F-B006-13B2-DFE6-A28CDB187591}"/>
              </a:ext>
            </a:extLst>
          </p:cNvPr>
          <p:cNvSpPr/>
          <p:nvPr/>
        </p:nvSpPr>
        <p:spPr>
          <a:xfrm>
            <a:off x="6322423" y="4237259"/>
            <a:ext cx="940526" cy="1719404"/>
          </a:xfrm>
          <a:custGeom>
            <a:avLst/>
            <a:gdLst>
              <a:gd name="connsiteX0" fmla="*/ 0 w 940526"/>
              <a:gd name="connsiteY0" fmla="*/ 73484 h 1719404"/>
              <a:gd name="connsiteX1" fmla="*/ 326571 w 940526"/>
              <a:gd name="connsiteY1" fmla="*/ 151861 h 1719404"/>
              <a:gd name="connsiteX2" fmla="*/ 600891 w 940526"/>
              <a:gd name="connsiteY2" fmla="*/ 1432021 h 1719404"/>
              <a:gd name="connsiteX3" fmla="*/ 940526 w 940526"/>
              <a:gd name="connsiteY3" fmla="*/ 1719404 h 171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526" h="1719404">
                <a:moveTo>
                  <a:pt x="0" y="73484"/>
                </a:moveTo>
                <a:cubicBezTo>
                  <a:pt x="113211" y="-539"/>
                  <a:pt x="226423" y="-74562"/>
                  <a:pt x="326571" y="151861"/>
                </a:cubicBezTo>
                <a:cubicBezTo>
                  <a:pt x="426719" y="378284"/>
                  <a:pt x="498565" y="1170764"/>
                  <a:pt x="600891" y="1432021"/>
                </a:cubicBezTo>
                <a:cubicBezTo>
                  <a:pt x="703217" y="1693278"/>
                  <a:pt x="821871" y="1706341"/>
                  <a:pt x="940526" y="1719404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2D34A68-B176-75A2-B347-7662EEB4C6F2}"/>
              </a:ext>
            </a:extLst>
          </p:cNvPr>
          <p:cNvSpPr/>
          <p:nvPr/>
        </p:nvSpPr>
        <p:spPr>
          <a:xfrm>
            <a:off x="6335486" y="4185817"/>
            <a:ext cx="940525" cy="1811506"/>
          </a:xfrm>
          <a:custGeom>
            <a:avLst/>
            <a:gdLst>
              <a:gd name="connsiteX0" fmla="*/ 940525 w 940525"/>
              <a:gd name="connsiteY0" fmla="*/ 85737 h 1811506"/>
              <a:gd name="connsiteX1" fmla="*/ 587828 w 940525"/>
              <a:gd name="connsiteY1" fmla="*/ 164114 h 1811506"/>
              <a:gd name="connsiteX2" fmla="*/ 300445 w 940525"/>
              <a:gd name="connsiteY2" fmla="*/ 1574903 h 1811506"/>
              <a:gd name="connsiteX3" fmla="*/ 0 w 940525"/>
              <a:gd name="connsiteY3" fmla="*/ 1796972 h 181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525" h="1811506">
                <a:moveTo>
                  <a:pt x="940525" y="85737"/>
                </a:moveTo>
                <a:cubicBezTo>
                  <a:pt x="817516" y="828"/>
                  <a:pt x="694508" y="-84080"/>
                  <a:pt x="587828" y="164114"/>
                </a:cubicBezTo>
                <a:cubicBezTo>
                  <a:pt x="481148" y="412308"/>
                  <a:pt x="398416" y="1302760"/>
                  <a:pt x="300445" y="1574903"/>
                </a:cubicBezTo>
                <a:cubicBezTo>
                  <a:pt x="202474" y="1847046"/>
                  <a:pt x="101237" y="1822009"/>
                  <a:pt x="0" y="1796972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972D08-1D30-5BD1-FA57-6D858476B9D7}"/>
              </a:ext>
            </a:extLst>
          </p:cNvPr>
          <p:cNvSpPr txBox="1"/>
          <p:nvPr/>
        </p:nvSpPr>
        <p:spPr>
          <a:xfrm>
            <a:off x="4068460" y="5807923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(Match-Action)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848EB6-A676-6C62-56A5-50EDB3222414}"/>
              </a:ext>
            </a:extLst>
          </p:cNvPr>
          <p:cNvSpPr txBox="1"/>
          <p:nvPr/>
        </p:nvSpPr>
        <p:spPr>
          <a:xfrm>
            <a:off x="7596852" y="5696184"/>
            <a:ext cx="181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(Traffic Management)</a:t>
            </a:r>
          </a:p>
        </p:txBody>
      </p:sp>
    </p:spTree>
    <p:extLst>
      <p:ext uri="{BB962C8B-B14F-4D97-AF65-F5344CB8AC3E}">
        <p14:creationId xmlns:p14="http://schemas.microsoft.com/office/powerpoint/2010/main" val="605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6" grpId="0" animBg="1"/>
      <p:bldP spid="41" grpId="0" animBg="1"/>
      <p:bldP spid="60" grpId="0" animBg="1"/>
      <p:bldP spid="61" grpId="0" animBg="1"/>
      <p:bldP spid="62" grpId="0"/>
      <p:bldP spid="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Crossbars: The scheduling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97" y="2001706"/>
            <a:ext cx="4040890" cy="39600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6462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Want to utilize fabric capacity regardless of demand pattern</a:t>
            </a:r>
          </a:p>
          <a:p>
            <a:pPr lvl="1"/>
            <a:r>
              <a:rPr lang="en-US" dirty="0"/>
              <a:t>Crossbar is non-blocking</a:t>
            </a:r>
          </a:p>
          <a:p>
            <a:pPr lvl="1"/>
            <a:endParaRPr lang="en-US" dirty="0"/>
          </a:p>
          <a:p>
            <a:r>
              <a:rPr lang="en-US" dirty="0"/>
              <a:t>MGR considers strategies to pair incoming demands &amp; output ports</a:t>
            </a:r>
          </a:p>
          <a:p>
            <a:pPr lvl="1"/>
            <a:r>
              <a:rPr lang="en-US" dirty="0"/>
              <a:t>Greedy, </a:t>
            </a:r>
            <a:r>
              <a:rPr lang="en-US" dirty="0" err="1"/>
              <a:t>wavefront</a:t>
            </a:r>
            <a:r>
              <a:rPr lang="en-US" dirty="0"/>
              <a:t>, block </a:t>
            </a:r>
            <a:r>
              <a:rPr lang="en-US" dirty="0" err="1"/>
              <a:t>wavefront</a:t>
            </a:r>
            <a:endParaRPr lang="en-US" dirty="0"/>
          </a:p>
          <a:p>
            <a:pPr lvl="1"/>
            <a:r>
              <a:rPr lang="en-US" dirty="0"/>
              <a:t>Need to address </a:t>
            </a:r>
            <a:r>
              <a:rPr lang="en-US" dirty="0">
                <a:solidFill>
                  <a:srgbClr val="C00000"/>
                </a:solidFill>
              </a:rPr>
              <a:t>fairness </a:t>
            </a:r>
            <a:r>
              <a:rPr lang="en-US" dirty="0"/>
              <a:t>across 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16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4799-7275-A148-9613-62F804ED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RMT switching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D7EC-7968-E249-A860-C4B4D641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4003" cy="4848444"/>
          </a:xfrm>
        </p:spPr>
        <p:txBody>
          <a:bodyPr>
            <a:normAutofit fontScale="92500"/>
          </a:bodyPr>
          <a:lstStyle/>
          <a:p>
            <a:r>
              <a:rPr lang="en-US" dirty="0"/>
              <a:t>RMT uses </a:t>
            </a:r>
            <a:r>
              <a:rPr lang="en-US" dirty="0">
                <a:solidFill>
                  <a:srgbClr val="C00000"/>
                </a:solidFill>
              </a:rPr>
              <a:t>memory </a:t>
            </a:r>
            <a:r>
              <a:rPr lang="en-US" dirty="0"/>
              <a:t>as the fabric to hold packet headers and payloads between any two interfaces</a:t>
            </a:r>
          </a:p>
          <a:p>
            <a:r>
              <a:rPr lang="en-US" dirty="0"/>
              <a:t>In the late 90s and early 2000s, there was considerable research on building high-speed packet buffers</a:t>
            </a:r>
          </a:p>
          <a:p>
            <a:r>
              <a:rPr lang="en-US" dirty="0"/>
              <a:t>Today: </a:t>
            </a:r>
            <a:r>
              <a:rPr lang="en-US" dirty="0">
                <a:solidFill>
                  <a:srgbClr val="C00000"/>
                </a:solidFill>
              </a:rPr>
              <a:t>shared memory </a:t>
            </a:r>
            <a:r>
              <a:rPr lang="en-US" dirty="0"/>
              <a:t>switches &amp; routers (shared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across ports)</a:t>
            </a:r>
          </a:p>
          <a:p>
            <a:pPr lvl="1"/>
            <a:r>
              <a:rPr lang="en-US" dirty="0"/>
              <a:t>Fast memory can be clocked at 1 GHz</a:t>
            </a:r>
          </a:p>
          <a:p>
            <a:r>
              <a:rPr lang="en-US" dirty="0"/>
              <a:t>Fundamental tradeoff:  </a:t>
            </a:r>
            <a:r>
              <a:rPr lang="en-US" dirty="0">
                <a:solidFill>
                  <a:srgbClr val="C00000"/>
                </a:solidFill>
              </a:rPr>
              <a:t>faster memories are not very dense</a:t>
            </a:r>
          </a:p>
          <a:p>
            <a:pPr lvl="1"/>
            <a:r>
              <a:rPr lang="en-US" dirty="0"/>
              <a:t>Can’t make the memory too large</a:t>
            </a:r>
          </a:p>
          <a:p>
            <a:pPr lvl="1"/>
            <a:r>
              <a:rPr lang="en-US" dirty="0"/>
              <a:t>Can’t hold too many packets!</a:t>
            </a:r>
          </a:p>
          <a:p>
            <a:r>
              <a:rPr lang="en-US" dirty="0"/>
              <a:t>Workaround: use memory access patterns: e.g., each queue is FIFO</a:t>
            </a:r>
          </a:p>
          <a:p>
            <a:r>
              <a:rPr lang="en-US" dirty="0">
                <a:solidFill>
                  <a:srgbClr val="C00000"/>
                </a:solidFill>
              </a:rPr>
              <a:t>Traffic manager </a:t>
            </a:r>
            <a:r>
              <a:rPr lang="en-US" dirty="0"/>
              <a:t>implements scheduling &amp; buffer management</a:t>
            </a:r>
          </a:p>
        </p:txBody>
      </p:sp>
    </p:spTree>
    <p:extLst>
      <p:ext uri="{BB962C8B-B14F-4D97-AF65-F5344CB8AC3E}">
        <p14:creationId xmlns:p14="http://schemas.microsoft.com/office/powerpoint/2010/main" val="349128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Traffic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should the packets not currently serviced wait?</a:t>
            </a:r>
          </a:p>
          <a:p>
            <a:r>
              <a:rPr lang="en-US" dirty="0"/>
              <a:t>Two designs: Input-queued vs. output-queued</a:t>
            </a:r>
          </a:p>
          <a:p>
            <a:r>
              <a:rPr lang="en-US" dirty="0"/>
              <a:t>Output queueing avoids </a:t>
            </a:r>
            <a:r>
              <a:rPr lang="en-US" dirty="0">
                <a:solidFill>
                  <a:srgbClr val="C00000"/>
                </a:solidFill>
              </a:rPr>
              <a:t>HOL blocking </a:t>
            </a:r>
            <a:r>
              <a:rPr lang="en-US" dirty="0"/>
              <a:t>exhibited by input queueing.</a:t>
            </a:r>
          </a:p>
          <a:p>
            <a:pPr lvl="1"/>
            <a:r>
              <a:rPr lang="en-US" dirty="0"/>
              <a:t>Suppose port 1 wants to send to both 2 and 3 but port 2 busy</a:t>
            </a:r>
          </a:p>
          <a:p>
            <a:pPr lvl="1"/>
            <a:r>
              <a:rPr lang="en-US" dirty="0"/>
              <a:t>Packets from p1 towards p3 need not be delayed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4526452"/>
            <a:ext cx="11933694" cy="21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2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Traffic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RMT: Queueing represents output port contention</a:t>
            </a:r>
          </a:p>
          <a:p>
            <a:r>
              <a:rPr lang="en-US" dirty="0"/>
              <a:t>A single output port can be represented by multiple </a:t>
            </a:r>
            <a:r>
              <a:rPr lang="en-US" dirty="0">
                <a:solidFill>
                  <a:srgbClr val="C00000"/>
                </a:solidFill>
              </a:rPr>
              <a:t>queues</a:t>
            </a:r>
          </a:p>
          <a:p>
            <a:pPr lvl="1"/>
            <a:r>
              <a:rPr lang="en-US" dirty="0"/>
              <a:t>e.g., to implement weighted fair queueing</a:t>
            </a:r>
          </a:p>
          <a:p>
            <a:r>
              <a:rPr lang="en-US" dirty="0"/>
              <a:t>Each queue is just a </a:t>
            </a:r>
            <a:r>
              <a:rPr lang="en-US" dirty="0">
                <a:solidFill>
                  <a:srgbClr val="C00000"/>
                </a:solidFill>
              </a:rPr>
              <a:t>linked list </a:t>
            </a:r>
            <a:r>
              <a:rPr lang="en-US" dirty="0"/>
              <a:t>in the shared memory</a:t>
            </a:r>
          </a:p>
          <a:p>
            <a:pPr lvl="1"/>
            <a:r>
              <a:rPr lang="en-US" dirty="0"/>
              <a:t>Maximum flexibility in queue sizes, but pointer overhead</a:t>
            </a:r>
          </a:p>
          <a:p>
            <a:pPr lvl="1"/>
            <a:r>
              <a:rPr lang="en-US" dirty="0"/>
              <a:t>Separate memory to maintain per-queue heads and tails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4526452"/>
            <a:ext cx="11933694" cy="21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2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74" y="3589450"/>
            <a:ext cx="5073130" cy="2958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Traffic Manager: Scheduling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how to dequeue packets from the buffer?</a:t>
            </a:r>
          </a:p>
          <a:p>
            <a:endParaRPr lang="en-US" dirty="0"/>
          </a:p>
          <a:p>
            <a:r>
              <a:rPr lang="en-US" dirty="0"/>
              <a:t>Fair queueing across ports or flows</a:t>
            </a:r>
          </a:p>
          <a:p>
            <a:r>
              <a:rPr lang="en-US" dirty="0"/>
              <a:t>Strict prioritization of some ports over others</a:t>
            </a:r>
          </a:p>
          <a:p>
            <a:r>
              <a:rPr lang="en-US" dirty="0"/>
              <a:t>Rate limiting per 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3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Traffic Manager: Buffer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Q: how to enqueue packets into buffer?</a:t>
            </a:r>
          </a:p>
          <a:p>
            <a:pPr lvl="1"/>
            <a:r>
              <a:rPr lang="en-US" dirty="0"/>
              <a:t>If buffer is full, which packet should be dropped?</a:t>
            </a:r>
          </a:p>
          <a:p>
            <a:endParaRPr lang="en-US" dirty="0"/>
          </a:p>
          <a:p>
            <a:r>
              <a:rPr lang="en-US" dirty="0"/>
              <a:t>Typical buffer management: </a:t>
            </a:r>
            <a:r>
              <a:rPr lang="en-US" dirty="0">
                <a:solidFill>
                  <a:srgbClr val="C00000"/>
                </a:solidFill>
              </a:rPr>
              <a:t>Tail-drop</a:t>
            </a:r>
          </a:p>
          <a:p>
            <a:endParaRPr lang="en-US" dirty="0"/>
          </a:p>
          <a:p>
            <a:r>
              <a:rPr lang="en-US" dirty="0"/>
              <a:t>Want </a:t>
            </a:r>
            <a:r>
              <a:rPr lang="en-US" dirty="0">
                <a:solidFill>
                  <a:srgbClr val="C00000"/>
                </a:solidFill>
              </a:rPr>
              <a:t>fairness</a:t>
            </a:r>
            <a:r>
              <a:rPr lang="en-US" dirty="0"/>
              <a:t>: if queue 1 has too many buffered pkts, don’t tail-drop q2</a:t>
            </a:r>
          </a:p>
          <a:p>
            <a:pPr lvl="1"/>
            <a:r>
              <a:rPr lang="en-US" dirty="0"/>
              <a:t>Share memory by </a:t>
            </a:r>
            <a:r>
              <a:rPr lang="en-US" dirty="0">
                <a:solidFill>
                  <a:srgbClr val="C00000"/>
                </a:solidFill>
              </a:rPr>
              <a:t>partitioning </a:t>
            </a:r>
            <a:r>
              <a:rPr lang="en-US" dirty="0"/>
              <a:t>(carving memory out) across queues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</a:p>
          <a:p>
            <a:pPr lvl="1"/>
            <a:r>
              <a:rPr lang="en-US" dirty="0"/>
              <a:t>if q1 has no pkts, q2 should be able to use (nearly) all buffer memory</a:t>
            </a:r>
          </a:p>
          <a:p>
            <a:pPr lvl="1"/>
            <a:r>
              <a:rPr lang="en-US" dirty="0"/>
              <a:t>Interesting space for </a:t>
            </a:r>
            <a:r>
              <a:rPr lang="en-US" dirty="0">
                <a:solidFill>
                  <a:srgbClr val="C00000"/>
                </a:solidFill>
              </a:rPr>
              <a:t>dynamic buffer management algorithms</a:t>
            </a:r>
          </a:p>
          <a:p>
            <a:pPr lvl="1"/>
            <a:r>
              <a:rPr lang="en-US" dirty="0"/>
              <a:t>e.g.,  Dynamic queue length thresholds for shared-memory packet switches (Choudhury and Hahne)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043" y="1825624"/>
            <a:ext cx="2895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3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Egress line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headers with payload for transmission</a:t>
            </a:r>
          </a:p>
          <a:p>
            <a:pPr lvl="1"/>
            <a:r>
              <a:rPr lang="en-US" dirty="0"/>
              <a:t>Must incorporate effect of header modifications</a:t>
            </a:r>
          </a:p>
          <a:p>
            <a:pPr lvl="1"/>
            <a:r>
              <a:rPr lang="is-IS" dirty="0"/>
              <a:t>Also called </a:t>
            </a:r>
            <a:r>
              <a:rPr lang="is-IS" dirty="0">
                <a:solidFill>
                  <a:srgbClr val="C00000"/>
                </a:solidFill>
              </a:rPr>
              <a:t>deparsing </a:t>
            </a:r>
            <a:r>
              <a:rPr lang="is-IS" dirty="0"/>
              <a:t>or </a:t>
            </a:r>
            <a:r>
              <a:rPr lang="is-IS" dirty="0">
                <a:solidFill>
                  <a:srgbClr val="C00000"/>
                </a:solidFill>
              </a:rPr>
              <a:t>serialization</a:t>
            </a:r>
          </a:p>
          <a:p>
            <a:endParaRPr lang="is-IS" dirty="0"/>
          </a:p>
          <a:p>
            <a:r>
              <a:rPr lang="is-IS" dirty="0">
                <a:solidFill>
                  <a:srgbClr val="C00000"/>
                </a:solidFill>
              </a:rPr>
              <a:t>Multicast</a:t>
            </a:r>
            <a:r>
              <a:rPr lang="is-IS" dirty="0"/>
              <a:t>: egress-specific packet processing</a:t>
            </a:r>
          </a:p>
          <a:p>
            <a:pPr lvl="1"/>
            <a:r>
              <a:rPr lang="en-US" dirty="0"/>
              <a:t>E</a:t>
            </a:r>
            <a:r>
              <a:rPr lang="is-IS" dirty="0"/>
              <a:t>x: different source MAC address for each output port</a:t>
            </a:r>
          </a:p>
          <a:p>
            <a:endParaRPr lang="en-US" dirty="0"/>
          </a:p>
          <a:p>
            <a:r>
              <a:rPr lang="en-US" dirty="0"/>
              <a:t>Multicast makes almost everything inside the switch (interconnect, lookups, queueing) more complex</a:t>
            </a:r>
          </a:p>
        </p:txBody>
      </p:sp>
    </p:spTree>
    <p:extLst>
      <p:ext uri="{BB962C8B-B14F-4D97-AF65-F5344CB8AC3E}">
        <p14:creationId xmlns:p14="http://schemas.microsoft.com/office/powerpoint/2010/main" val="4172588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2196-093D-BE48-BFB7-22DE6E65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F51A-9BCA-0E46-82CF-B628FBF8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3037"/>
          </a:xfrm>
        </p:spPr>
        <p:txBody>
          <a:bodyPr>
            <a:normAutofit/>
          </a:bodyPr>
          <a:lstStyle/>
          <a:p>
            <a:r>
              <a:rPr lang="en-US" dirty="0"/>
              <a:t>Packet buffer memory is a precious resource</a:t>
            </a:r>
          </a:p>
          <a:p>
            <a:pPr lvl="1"/>
            <a:r>
              <a:rPr lang="en-US" dirty="0"/>
              <a:t>Modern routers have a few tens of </a:t>
            </a:r>
            <a:r>
              <a:rPr lang="en-US" dirty="0" err="1"/>
              <a:t>MegaBytes</a:t>
            </a:r>
            <a:r>
              <a:rPr lang="en-US" dirty="0"/>
              <a:t> buffer</a:t>
            </a:r>
          </a:p>
          <a:p>
            <a:pPr lvl="1"/>
            <a:r>
              <a:rPr lang="en-US" dirty="0"/>
              <a:t>… for all packets across all ports</a:t>
            </a:r>
          </a:p>
          <a:p>
            <a:endParaRPr lang="en-US" dirty="0"/>
          </a:p>
          <a:p>
            <a:r>
              <a:rPr lang="en-US" dirty="0"/>
              <a:t>Traffic Manager: scheduling and buffer-management algorithms </a:t>
            </a:r>
          </a:p>
          <a:p>
            <a:endParaRPr lang="en-US" dirty="0"/>
          </a:p>
          <a:p>
            <a:r>
              <a:rPr lang="en-US" dirty="0"/>
              <a:t>Buffer memory costs substantial amount: capital, area, power</a:t>
            </a:r>
          </a:p>
          <a:p>
            <a:pPr lvl="1"/>
            <a:r>
              <a:rPr lang="en-US" dirty="0"/>
              <a:t>Data centers: cheap routers with shallow buffers</a:t>
            </a:r>
          </a:p>
        </p:txBody>
      </p:sp>
    </p:spTree>
    <p:extLst>
      <p:ext uri="{BB962C8B-B14F-4D97-AF65-F5344CB8AC3E}">
        <p14:creationId xmlns:p14="http://schemas.microsoft.com/office/powerpoint/2010/main" val="2671197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629D-CF46-DF45-BD4A-AAB990CD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data plane programmability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48EA-B5B5-6448-ACB8-D5FE9F3CB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Packet header formats, i.e., the packet parser</a:t>
            </a:r>
          </a:p>
          <a:p>
            <a:pPr lvl="1"/>
            <a:r>
              <a:rPr lang="en-US" dirty="0"/>
              <a:t>Example: Go from IPv4 -&gt; IPv6</a:t>
            </a:r>
          </a:p>
          <a:p>
            <a:pPr lvl="1"/>
            <a:r>
              <a:rPr lang="en-US" dirty="0"/>
              <a:t>Custom packet format to carry financial info at high speed on a point-to-point link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Table formats, actions, sizes, i.e., the match-action tables</a:t>
            </a:r>
          </a:p>
          <a:p>
            <a:pPr lvl="1"/>
            <a:r>
              <a:rPr lang="en-US" dirty="0"/>
              <a:t>Change which fields in the packet can be processed by a table</a:t>
            </a:r>
          </a:p>
          <a:p>
            <a:pPr lvl="1"/>
            <a:r>
              <a:rPr lang="en-US" dirty="0"/>
              <a:t>Control the table sizes, i.e., # entries, and hence the memory resource footprint according to use case.</a:t>
            </a:r>
          </a:p>
        </p:txBody>
      </p:sp>
    </p:spTree>
    <p:extLst>
      <p:ext uri="{BB962C8B-B14F-4D97-AF65-F5344CB8AC3E}">
        <p14:creationId xmlns:p14="http://schemas.microsoft.com/office/powerpoint/2010/main" val="1131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97CE-A548-FF4D-A6F0-1B80ECE6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data plane programmability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0DC1-9E27-1D4E-AA11-3AE76D9B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Packet scheduling, i.e., the traffic manager</a:t>
            </a:r>
          </a:p>
          <a:p>
            <a:pPr lvl="1"/>
            <a:r>
              <a:rPr lang="en-US" dirty="0"/>
              <a:t>Flexible classification of packets</a:t>
            </a:r>
          </a:p>
          <a:p>
            <a:pPr lvl="1"/>
            <a:r>
              <a:rPr lang="en-US" dirty="0"/>
              <a:t>Flexible assignment of ordering and timing of when packets are transmitted from an outgoing link</a:t>
            </a:r>
          </a:p>
        </p:txBody>
      </p:sp>
    </p:spTree>
    <p:extLst>
      <p:ext uri="{BB962C8B-B14F-4D97-AF65-F5344CB8AC3E}">
        <p14:creationId xmlns:p14="http://schemas.microsoft.com/office/powerpoint/2010/main" val="179578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139"/>
          </a:xfrm>
        </p:spPr>
        <p:txBody>
          <a:bodyPr>
            <a:normAutofit/>
          </a:bodyPr>
          <a:lstStyle/>
          <a:p>
            <a:r>
              <a:rPr lang="en-US" dirty="0"/>
              <a:t>Historically evolving, multiple concurrent router designs</a:t>
            </a:r>
          </a:p>
          <a:p>
            <a:endParaRPr lang="en-US" dirty="0"/>
          </a:p>
          <a:p>
            <a:r>
              <a:rPr lang="en-US" dirty="0"/>
              <a:t>2 exemplars: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MGR</a:t>
            </a:r>
            <a:r>
              <a:rPr lang="en-US" dirty="0"/>
              <a:t>: router from the late 1990s (50Gbit/s router, Partridge et al)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RMT</a:t>
            </a:r>
            <a:r>
              <a:rPr lang="en-US" dirty="0"/>
              <a:t>: router from the late 2010s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2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0E81-229E-314C-A5ED-383AC409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distinct from control plane programmability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14BE-4A6C-9C48-BDB8-17250BD8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The control plane must compute the packet-processing rules put into the memory on the router ASIC</a:t>
            </a:r>
          </a:p>
          <a:p>
            <a:pPr lvl="1"/>
            <a:r>
              <a:rPr lang="en-US" dirty="0"/>
              <a:t>Example: packet with IPv4 destination 10.0.0.1 must go out of port 4</a:t>
            </a:r>
          </a:p>
          <a:p>
            <a:endParaRPr lang="en-US" dirty="0"/>
          </a:p>
          <a:p>
            <a:r>
              <a:rPr lang="en-US" dirty="0"/>
              <a:t>Data plane programmability refers to the flexibility in the allowed set of packet headers, tables, and actions themselves, not the actual rules.</a:t>
            </a:r>
          </a:p>
          <a:p>
            <a:pPr lvl="1"/>
            <a:r>
              <a:rPr lang="en-US" dirty="0"/>
              <a:t>Example: There is a table that matches on IPv4 destination </a:t>
            </a:r>
            <a:r>
              <a:rPr lang="en-US" dirty="0" err="1"/>
              <a:t>addr</a:t>
            </a:r>
            <a:r>
              <a:rPr lang="en-US" dirty="0"/>
              <a:t> whose action is to determine the output 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4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243341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sz="7200" dirty="0"/>
              <a:t>Life of a Packet</a:t>
            </a:r>
          </a:p>
        </p:txBody>
      </p:sp>
    </p:spTree>
    <p:extLst>
      <p:ext uri="{BB962C8B-B14F-4D97-AF65-F5344CB8AC3E}">
        <p14:creationId xmlns:p14="http://schemas.microsoft.com/office/powerpoint/2010/main" val="30003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441C-6A55-6446-A924-25EBB5DB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Packet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9270-EFD9-4849-B8B8-B853CF24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49495"/>
          </a:xfrm>
        </p:spPr>
        <p:txBody>
          <a:bodyPr>
            <a:normAutofit/>
          </a:bodyPr>
          <a:lstStyle/>
          <a:p>
            <a:r>
              <a:rPr lang="en-US" dirty="0"/>
              <a:t>Dividing a sentence into its grammatical parts:</a:t>
            </a:r>
          </a:p>
          <a:p>
            <a:pPr lvl="1"/>
            <a:r>
              <a:rPr lang="en-US" dirty="0"/>
              <a:t>“I ate an apple”</a:t>
            </a:r>
          </a:p>
          <a:p>
            <a:pPr lvl="1"/>
            <a:r>
              <a:rPr lang="en-US" dirty="0"/>
              <a:t>Sentence := Subject (I) Verb (ate) Object (an apple)</a:t>
            </a:r>
          </a:p>
          <a:p>
            <a:pPr lvl="1"/>
            <a:r>
              <a:rPr lang="en-US" dirty="0"/>
              <a:t>Object:= Article (an) Noun (apple)</a:t>
            </a:r>
          </a:p>
          <a:p>
            <a:r>
              <a:rPr lang="en-US" dirty="0"/>
              <a:t>Packet parsing: dividing sequence of bits into header fields</a:t>
            </a:r>
          </a:p>
          <a:p>
            <a:pPr lvl="1"/>
            <a:r>
              <a:rPr lang="en-US" dirty="0"/>
              <a:t>1100100101011</a:t>
            </a:r>
          </a:p>
          <a:p>
            <a:pPr lvl="1"/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ethernet destination (1100) | source (1001) | </a:t>
            </a:r>
            <a:r>
              <a:rPr lang="en-US" dirty="0" err="1"/>
              <a:t>ethertype</a:t>
            </a:r>
            <a:r>
              <a:rPr lang="en-US" dirty="0"/>
              <a:t> (01) | …</a:t>
            </a:r>
          </a:p>
          <a:p>
            <a:pPr lvl="1"/>
            <a:r>
              <a:rPr lang="en-US" dirty="0"/>
              <a:t>Unlike parsing English, parsing packets is quite </a:t>
            </a:r>
            <a:r>
              <a:rPr lang="en-US" dirty="0">
                <a:solidFill>
                  <a:srgbClr val="C00000"/>
                </a:solidFill>
              </a:rPr>
              <a:t>mechanical</a:t>
            </a:r>
          </a:p>
          <a:p>
            <a:pPr lvl="1"/>
            <a:r>
              <a:rPr lang="en-US" dirty="0"/>
              <a:t>Series of </a:t>
            </a:r>
            <a:r>
              <a:rPr lang="en-US" dirty="0">
                <a:solidFill>
                  <a:srgbClr val="C00000"/>
                </a:solidFill>
              </a:rPr>
              <a:t>extractions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branches </a:t>
            </a:r>
            <a:r>
              <a:rPr lang="en-US" dirty="0"/>
              <a:t>to assign </a:t>
            </a:r>
            <a:r>
              <a:rPr lang="en-US" dirty="0">
                <a:solidFill>
                  <a:srgbClr val="C00000"/>
                </a:solidFill>
              </a:rPr>
              <a:t>fields to packet bits</a:t>
            </a:r>
          </a:p>
          <a:p>
            <a:r>
              <a:rPr lang="en-US" dirty="0"/>
              <a:t>Parsing could be implemented in software (MGR) or hardware (RMT)</a:t>
            </a:r>
          </a:p>
        </p:txBody>
      </p:sp>
    </p:spTree>
    <p:extLst>
      <p:ext uri="{BB962C8B-B14F-4D97-AF65-F5344CB8AC3E}">
        <p14:creationId xmlns:p14="http://schemas.microsoft.com/office/powerpoint/2010/main" val="42663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Packet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825625"/>
            <a:ext cx="10927080" cy="4667250"/>
          </a:xfrm>
        </p:spPr>
        <p:txBody>
          <a:bodyPr>
            <a:normAutofit/>
          </a:bodyPr>
          <a:lstStyle/>
          <a:p>
            <a:r>
              <a:rPr lang="en-US" dirty="0"/>
              <a:t>A key principle: </a:t>
            </a:r>
            <a:r>
              <a:rPr lang="en-US" dirty="0">
                <a:solidFill>
                  <a:srgbClr val="C00000"/>
                </a:solidFill>
              </a:rPr>
              <a:t>Separate header and payload data paths</a:t>
            </a:r>
          </a:p>
          <a:p>
            <a:pPr lvl="1"/>
            <a:r>
              <a:rPr lang="en-US" dirty="0"/>
              <a:t>Router functionality is “header-heavy” but “payload-light”</a:t>
            </a:r>
          </a:p>
          <a:p>
            <a:pPr lvl="1"/>
            <a:r>
              <a:rPr lang="en-US" dirty="0"/>
              <a:t>Don’t move the payload around too much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Conserve bandwidth &amp; resources for data moved inside the router</a:t>
            </a:r>
          </a:p>
          <a:p>
            <a:r>
              <a:rPr lang="en-US" dirty="0"/>
              <a:t>Header goes on as input to route lookup/packet modification</a:t>
            </a:r>
          </a:p>
          <a:p>
            <a:r>
              <a:rPr lang="en-US" dirty="0"/>
              <a:t>Payload sits on a buffer until router knows what to do with pkt</a:t>
            </a:r>
          </a:p>
          <a:p>
            <a:pPr lvl="1"/>
            <a:r>
              <a:rPr lang="en-US" dirty="0"/>
              <a:t>Buffer could be on the ingress line card (MGR) or a buffer shared between line cards (RMT)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D2F8-9796-794B-B527-0CD47A89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9548-98EF-BB4D-8AC8-41C2CBD3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3012" cy="4888326"/>
          </a:xfrm>
        </p:spPr>
        <p:txBody>
          <a:bodyPr>
            <a:normAutofit/>
          </a:bodyPr>
          <a:lstStyle/>
          <a:p>
            <a:r>
              <a:rPr lang="en-US" dirty="0"/>
              <a:t>Parsing is an inherently </a:t>
            </a:r>
            <a:r>
              <a:rPr lang="en-US" dirty="0">
                <a:solidFill>
                  <a:srgbClr val="C00000"/>
                </a:solidFill>
              </a:rPr>
              <a:t>sequential</a:t>
            </a:r>
            <a:r>
              <a:rPr lang="en-US" dirty="0"/>
              <a:t> process</a:t>
            </a:r>
          </a:p>
          <a:p>
            <a:r>
              <a:rPr lang="en-US" dirty="0"/>
              <a:t>Previous header determines the next header type</a:t>
            </a:r>
          </a:p>
          <a:p>
            <a:r>
              <a:rPr lang="en-US" dirty="0"/>
              <a:t>Current header length determines the start of the next header</a:t>
            </a:r>
          </a:p>
          <a:p>
            <a:r>
              <a:rPr lang="en-US" dirty="0"/>
              <a:t>Parser state: tracks the current header and its length</a:t>
            </a:r>
          </a:p>
          <a:p>
            <a:pPr lvl="1"/>
            <a:r>
              <a:rPr lang="en-US" dirty="0"/>
              <a:t>Help jump to the next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B4194-B2AE-3340-AAA1-B30A8409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212" y="24726"/>
            <a:ext cx="542078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BD400-DA0C-2A22-243A-1824F9D88EB7}"/>
              </a:ext>
            </a:extLst>
          </p:cNvPr>
          <p:cNvSpPr txBox="1"/>
          <p:nvPr/>
        </p:nvSpPr>
        <p:spPr>
          <a:xfrm>
            <a:off x="250371" y="6244341"/>
            <a:ext cx="626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Design principles for packet parsers, Gibb et al.</a:t>
            </a:r>
          </a:p>
        </p:txBody>
      </p:sp>
    </p:spTree>
    <p:extLst>
      <p:ext uri="{BB962C8B-B14F-4D97-AF65-F5344CB8AC3E}">
        <p14:creationId xmlns:p14="http://schemas.microsoft.com/office/powerpoint/2010/main" val="6303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2738</Words>
  <Application>Microsoft Macintosh PowerPoint</Application>
  <PresentationFormat>Widescreen</PresentationFormat>
  <Paragraphs>435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Helvetica</vt:lpstr>
      <vt:lpstr>Wingdings</vt:lpstr>
      <vt:lpstr>Office Theme</vt:lpstr>
      <vt:lpstr>PowerPoint Presentation</vt:lpstr>
      <vt:lpstr>What’s in a router?</vt:lpstr>
      <vt:lpstr>PowerPoint Presentation</vt:lpstr>
      <vt:lpstr>Hardware Router overview</vt:lpstr>
      <vt:lpstr>Study 2 designs</vt:lpstr>
      <vt:lpstr>PowerPoint Presentation</vt:lpstr>
      <vt:lpstr>(2) Packet parsing</vt:lpstr>
      <vt:lpstr>(2) Packet parsing</vt:lpstr>
      <vt:lpstr>Parsing state machine</vt:lpstr>
      <vt:lpstr>A hardware (fixed function) parser</vt:lpstr>
      <vt:lpstr>(Fixed function) header identification</vt:lpstr>
      <vt:lpstr>(Fixed function) field extraction</vt:lpstr>
      <vt:lpstr>RMT makes parsing programmable</vt:lpstr>
      <vt:lpstr>Programmable parser</vt:lpstr>
      <vt:lpstr>Output of programmable parser</vt:lpstr>
      <vt:lpstr>(3) Packet Lookup &amp; Modification</vt:lpstr>
      <vt:lpstr>Typical table structures</vt:lpstr>
      <vt:lpstr>Packet lookup in MGR</vt:lpstr>
      <vt:lpstr>MGR Software lookup performance</vt:lpstr>
      <vt:lpstr>Packet lookup in RMT: Pipelined parallelism</vt:lpstr>
      <vt:lpstr>Traditional pipelined hardware: fixed-function (Multiple Match-Action Tables)</vt:lpstr>
      <vt:lpstr>MMT isn’t enough!</vt:lpstr>
      <vt:lpstr>MMT isn’t enough!</vt:lpstr>
      <vt:lpstr>MMT isn’t enough!</vt:lpstr>
      <vt:lpstr>RMT: Protocol Independent Switch Arch</vt:lpstr>
      <vt:lpstr>A primer on high-speed memories</vt:lpstr>
      <vt:lpstr>SRAM principles of operation</vt:lpstr>
      <vt:lpstr>TCAM principles of operation</vt:lpstr>
      <vt:lpstr>Match-Action Table memory design</vt:lpstr>
      <vt:lpstr>Match-Action Table memory design</vt:lpstr>
      <vt:lpstr>Achieving reconfigurable match-action</vt:lpstr>
      <vt:lpstr>Achieving reconfigurable match-action</vt:lpstr>
      <vt:lpstr>Achieving reconfigurable match-action</vt:lpstr>
      <vt:lpstr>Achieving reconfigurable match-action</vt:lpstr>
      <vt:lpstr>Memory layout and use matters</vt:lpstr>
      <vt:lpstr>Packet after route lookup</vt:lpstr>
      <vt:lpstr>PowerPoint Presentation</vt:lpstr>
      <vt:lpstr>PowerPoint Presentation</vt:lpstr>
      <vt:lpstr>(4) Interconnect/Switching Fabric</vt:lpstr>
      <vt:lpstr>(4) Crossbars: The scheduling problem</vt:lpstr>
      <vt:lpstr>(4) RMT switching fabric</vt:lpstr>
      <vt:lpstr>(5) Traffic Manager</vt:lpstr>
      <vt:lpstr>(5) Traffic Manager</vt:lpstr>
      <vt:lpstr>(5) Traffic Manager: Scheduling policies</vt:lpstr>
      <vt:lpstr>(5) Traffic Manager: Buffer Management</vt:lpstr>
      <vt:lpstr>(6) Egress line termination</vt:lpstr>
      <vt:lpstr>Summary</vt:lpstr>
      <vt:lpstr>Three kinds of data plane programmability</vt:lpstr>
      <vt:lpstr>Three kinds of data plane programmability</vt:lpstr>
      <vt:lpstr>… distinct from control plane programmability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2146</cp:revision>
  <dcterms:created xsi:type="dcterms:W3CDTF">2018-09-05T17:47:04Z</dcterms:created>
  <dcterms:modified xsi:type="dcterms:W3CDTF">2024-03-06T12:39:59Z</dcterms:modified>
</cp:coreProperties>
</file>