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9"/>
  </p:notesMasterIdLst>
  <p:sldIdLst>
    <p:sldId id="421" r:id="rId2"/>
    <p:sldId id="655" r:id="rId3"/>
    <p:sldId id="287" r:id="rId4"/>
    <p:sldId id="290" r:id="rId5"/>
    <p:sldId id="295" r:id="rId6"/>
    <p:sldId id="340" r:id="rId7"/>
    <p:sldId id="299" r:id="rId8"/>
    <p:sldId id="643" r:id="rId9"/>
    <p:sldId id="307" r:id="rId10"/>
    <p:sldId id="644" r:id="rId11"/>
    <p:sldId id="645" r:id="rId12"/>
    <p:sldId id="646" r:id="rId13"/>
    <p:sldId id="647" r:id="rId14"/>
    <p:sldId id="270" r:id="rId15"/>
    <p:sldId id="271" r:id="rId16"/>
    <p:sldId id="268" r:id="rId17"/>
    <p:sldId id="274" r:id="rId18"/>
    <p:sldId id="280" r:id="rId19"/>
    <p:sldId id="278" r:id="rId20"/>
    <p:sldId id="648" r:id="rId21"/>
    <p:sldId id="649" r:id="rId22"/>
    <p:sldId id="650" r:id="rId23"/>
    <p:sldId id="651" r:id="rId24"/>
    <p:sldId id="652" r:id="rId25"/>
    <p:sldId id="657" r:id="rId26"/>
    <p:sldId id="315" r:id="rId27"/>
    <p:sldId id="297" r:id="rId28"/>
    <p:sldId id="316" r:id="rId29"/>
    <p:sldId id="319" r:id="rId30"/>
    <p:sldId id="659" r:id="rId31"/>
    <p:sldId id="283" r:id="rId32"/>
    <p:sldId id="258" r:id="rId33"/>
    <p:sldId id="660" r:id="rId34"/>
    <p:sldId id="301" r:id="rId35"/>
    <p:sldId id="387" r:id="rId36"/>
    <p:sldId id="389" r:id="rId37"/>
    <p:sldId id="381" r:id="rId38"/>
    <p:sldId id="661" r:id="rId39"/>
    <p:sldId id="323" r:id="rId40"/>
    <p:sldId id="324" r:id="rId41"/>
    <p:sldId id="384" r:id="rId42"/>
    <p:sldId id="334" r:id="rId43"/>
    <p:sldId id="335" r:id="rId44"/>
    <p:sldId id="390" r:id="rId45"/>
    <p:sldId id="336" r:id="rId46"/>
    <p:sldId id="662" r:id="rId47"/>
    <p:sldId id="658" r:id="rId48"/>
    <p:sldId id="656" r:id="rId49"/>
    <p:sldId id="308" r:id="rId50"/>
    <p:sldId id="256" r:id="rId51"/>
    <p:sldId id="391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663" r:id="rId62"/>
    <p:sldId id="269" r:id="rId63"/>
    <p:sldId id="664" r:id="rId64"/>
    <p:sldId id="665" r:id="rId65"/>
    <p:sldId id="272" r:id="rId66"/>
    <p:sldId id="273" r:id="rId67"/>
    <p:sldId id="392" r:id="rId68"/>
    <p:sldId id="275" r:id="rId69"/>
    <p:sldId id="276" r:id="rId70"/>
    <p:sldId id="277" r:id="rId71"/>
    <p:sldId id="666" r:id="rId72"/>
    <p:sldId id="279" r:id="rId73"/>
    <p:sldId id="393" r:id="rId74"/>
    <p:sldId id="281" r:id="rId75"/>
    <p:sldId id="282" r:id="rId76"/>
    <p:sldId id="394" r:id="rId77"/>
    <p:sldId id="284" r:id="rId78"/>
    <p:sldId id="285" r:id="rId79"/>
    <p:sldId id="286" r:id="rId80"/>
    <p:sldId id="395" r:id="rId81"/>
    <p:sldId id="288" r:id="rId82"/>
    <p:sldId id="289" r:id="rId83"/>
    <p:sldId id="667" r:id="rId84"/>
    <p:sldId id="291" r:id="rId85"/>
    <p:sldId id="292" r:id="rId86"/>
    <p:sldId id="293" r:id="rId87"/>
    <p:sldId id="294" r:id="rId88"/>
    <p:sldId id="668" r:id="rId89"/>
    <p:sldId id="296" r:id="rId90"/>
    <p:sldId id="396" r:id="rId91"/>
    <p:sldId id="298" r:id="rId92"/>
    <p:sldId id="669" r:id="rId93"/>
    <p:sldId id="300" r:id="rId94"/>
    <p:sldId id="397" r:id="rId95"/>
    <p:sldId id="302" r:id="rId96"/>
    <p:sldId id="303" r:id="rId97"/>
    <p:sldId id="304" r:id="rId98"/>
    <p:sldId id="305" r:id="rId99"/>
    <p:sldId id="306" r:id="rId100"/>
    <p:sldId id="398" r:id="rId101"/>
    <p:sldId id="399" r:id="rId102"/>
    <p:sldId id="309" r:id="rId103"/>
    <p:sldId id="310" r:id="rId104"/>
    <p:sldId id="400" r:id="rId105"/>
    <p:sldId id="401" r:id="rId106"/>
    <p:sldId id="402" r:id="rId107"/>
    <p:sldId id="403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4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421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C986A-42DB-7A43-85EE-216B52A90B7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27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2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p2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2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0" name="Google Shape;550;p3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3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3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p3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3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3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3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4" name="Google Shape;764;p3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9" name="Google Shape;809;p3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8" name="Google Shape;858;p3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4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4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0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5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5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5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5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5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5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9" name="Google Shape;117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5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3"/>
          <p:cNvSpPr txBox="1">
            <a:spLocks noGrp="1"/>
          </p:cNvSpPr>
          <p:nvPr>
            <p:ph type="title"/>
          </p:nvPr>
        </p:nvSpPr>
        <p:spPr>
          <a:xfrm>
            <a:off x="1039286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3"/>
          <p:cNvSpPr txBox="1">
            <a:spLocks noGrp="1"/>
          </p:cNvSpPr>
          <p:nvPr>
            <p:ph type="body" idx="1"/>
          </p:nvPr>
        </p:nvSpPr>
        <p:spPr>
          <a:xfrm>
            <a:off x="944216" y="1658986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177" lvl="0" indent="-342882" algn="l">
              <a:spcBef>
                <a:spcPts val="1500"/>
              </a:spcBef>
              <a:spcAft>
                <a:spcPts val="0"/>
              </a:spcAft>
              <a:buClr>
                <a:srgbClr val="92D050"/>
              </a:buClr>
              <a:buSzPts val="1800"/>
              <a:buChar char="•"/>
              <a:defRPr>
                <a:solidFill>
                  <a:srgbClr val="92D050"/>
                </a:solidFill>
              </a:defRPr>
            </a:lvl1pPr>
            <a:lvl2pPr marL="914353" lvl="1" indent="-333358" algn="l">
              <a:spcBef>
                <a:spcPts val="450"/>
              </a:spcBef>
              <a:spcAft>
                <a:spcPts val="0"/>
              </a:spcAft>
              <a:buSzPts val="1650"/>
              <a:buChar char="•"/>
              <a:defRPr>
                <a:solidFill>
                  <a:schemeClr val="dk1"/>
                </a:solidFill>
              </a:defRPr>
            </a:lvl2pPr>
            <a:lvl3pPr marL="1371530" lvl="2" indent="-32383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</a:defRPr>
            </a:lvl3pPr>
            <a:lvl4pPr marL="1828706" lvl="3" indent="-342882" algn="l">
              <a:spcBef>
                <a:spcPts val="45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4pPr>
            <a:lvl5pPr marL="2285883" lvl="4" indent="-342882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5pPr>
            <a:lvl6pPr marL="2743060" lvl="5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236" lvl="6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413" lvl="7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590" lvl="8" indent="-342882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532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Memory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58957" y="1828801"/>
            <a:ext cx="9886121" cy="46640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page can be placed in any frame in physical memory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“present” bit to PTE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5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96" name="Google Shape;1096;p52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097" name="Google Shape;1097;p52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98" name="Google Shape;1098;p52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099" name="Google Shape;1099;p52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100" name="Google Shape;1100;p52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101" name="Google Shape;1101;p52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102" name="Google Shape;1102;p52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103" name="Google Shape;1103;p52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04" name="Google Shape;1104;p52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05" name="Google Shape;1105;p52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106" name="Google Shape;1106;p52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107" name="Google Shape;1107;p52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5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13" name="Google Shape;1113;p53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114" name="Google Shape;1114;p53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115" name="Google Shape;1115;p53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116" name="Google Shape;1116;p53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117" name="Google Shape;1117;p53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118" name="Google Shape;1118;p53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119" name="Google Shape;1119;p53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120" name="Google Shape;1120;p53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21" name="Google Shape;1121;p53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22" name="Google Shape;1122;p53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123" name="Google Shape;1123;p53"/>
          <p:cNvSpPr/>
          <p:nvPr/>
        </p:nvSpPr>
        <p:spPr>
          <a:xfrm>
            <a:off x="6771755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124" name="Google Shape;1124;p53"/>
          <p:cNvCxnSpPr/>
          <p:nvPr/>
        </p:nvCxnSpPr>
        <p:spPr>
          <a:xfrm rot="10800000" flipH="1">
            <a:off x="7389232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5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30" name="Google Shape;1130;p54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131" name="Google Shape;1131;p54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132" name="Google Shape;1132;p54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133" name="Google Shape;1133;p54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134" name="Google Shape;1134;p54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135" name="Google Shape;1135;p54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136" name="Google Shape;1136;p54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137" name="Google Shape;1137;p54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38" name="Google Shape;1138;p54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39" name="Google Shape;1139;p54"/>
          <p:cNvSpPr/>
          <p:nvPr/>
        </p:nvSpPr>
        <p:spPr>
          <a:xfrm>
            <a:off x="699248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40" name="Google Shape;1140;p54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141" name="Google Shape;1141;p54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47" name="Google Shape;1147;p55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148" name="Google Shape;1148;p55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149" name="Google Shape;1149;p55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150" name="Google Shape;1150;p55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151" name="Google Shape;1151;p55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152" name="Google Shape;1152;p55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153" name="Google Shape;1153;p55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54" name="Google Shape;1154;p55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55" name="Google Shape;1155;p55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56" name="Google Shape;1156;p55"/>
          <p:cNvSpPr/>
          <p:nvPr/>
        </p:nvSpPr>
        <p:spPr>
          <a:xfrm>
            <a:off x="699248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57" name="Google Shape;1157;p55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158" name="Google Shape;1158;p55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5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164" name="Google Shape;1164;p5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165" name="Google Shape;1165;p5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3600"/>
          </a:p>
        </p:txBody>
      </p:sp>
      <p:sp>
        <p:nvSpPr>
          <p:cNvPr id="1166" name="Google Shape;1166;p5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167" name="Google Shape;1167;p5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168" name="Google Shape;1168;p5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169" name="Google Shape;1169;p5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170" name="Google Shape;1170;p56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71" name="Google Shape;1171;p56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72" name="Google Shape;1172;p56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73" name="Google Shape;1173;p56"/>
          <p:cNvSpPr/>
          <p:nvPr/>
        </p:nvSpPr>
        <p:spPr>
          <a:xfrm>
            <a:off x="699248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174" name="Google Shape;1174;p56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175" name="Google Shape;1175;p56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176" name="Google Shape;1176;p56"/>
          <p:cNvSpPr/>
          <p:nvPr/>
        </p:nvSpPr>
        <p:spPr>
          <a:xfrm>
            <a:off x="2209800" y="42672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1</a:t>
            </a:r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360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5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Extensions</a:t>
            </a:r>
            <a:endParaRPr/>
          </a:p>
        </p:txBody>
      </p:sp>
      <p:sp>
        <p:nvSpPr>
          <p:cNvPr id="1182" name="Google Shape;1182;p57"/>
          <p:cNvSpPr txBox="1">
            <a:spLocks noGrp="1"/>
          </p:cNvSpPr>
          <p:nvPr>
            <p:ph type="body" idx="1"/>
          </p:nvPr>
        </p:nvSpPr>
        <p:spPr>
          <a:xfrm>
            <a:off x="1752600" y="16764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Replace multiple pages at once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Intuition: </a:t>
            </a:r>
            <a:br>
              <a:rPr lang="en-US" sz="2000"/>
            </a:br>
            <a:r>
              <a:rPr lang="en-US" sz="2000"/>
              <a:t>Expensive to run replacement algorithm and to write single block to disk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Find multiple victims each time and track free list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Add software counter (“chance”)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Intuition: Better ability to differentiate across pages (how much they are being accessed)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Increment software counter if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000"/>
              <a:t> bit is 0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Replace when chance exceeds some specified limit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Use dirty bit to give preference to dirty pages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Intuition: More expensive to replace dirty pages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Dirty pages must be written to disk, clean pages do not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Replace pages that have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000"/>
              <a:t> bit and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2000"/>
              <a:t> bit cleared</a:t>
            </a:r>
            <a:endParaRPr/>
          </a:p>
          <a:p>
            <a:pPr marL="433341" lvl="1" indent="-94438"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5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What if no Hardware Support?</a:t>
            </a:r>
            <a:endParaRPr/>
          </a:p>
        </p:txBody>
      </p:sp>
      <p:sp>
        <p:nvSpPr>
          <p:cNvPr id="1188" name="Google Shape;1188;p58"/>
          <p:cNvSpPr txBox="1">
            <a:spLocks noGrp="1"/>
          </p:cNvSpPr>
          <p:nvPr>
            <p:ph type="body" idx="1"/>
          </p:nvPr>
        </p:nvSpPr>
        <p:spPr>
          <a:xfrm>
            <a:off x="1828800" y="16764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/>
              <a:t>What can the OS do if hardware does not have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/>
              <a:t> bit (or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/>
              <a:t> bit)?</a:t>
            </a:r>
            <a:endParaRPr/>
          </a:p>
          <a:p>
            <a:pPr marL="433341" lvl="1" indent="-221433">
              <a:buSzPts val="1600"/>
            </a:pPr>
            <a:r>
              <a:rPr lang="en-US"/>
              <a:t>Can the OS “emulate” these bits?</a:t>
            </a:r>
            <a:endParaRPr/>
          </a:p>
          <a:p>
            <a:pPr marL="211908" indent="-211908">
              <a:buClr>
                <a:schemeClr val="dk2"/>
              </a:buClr>
              <a:buSzPts val="1800"/>
              <a:buNone/>
            </a:pPr>
            <a:r>
              <a:rPr lang="en-US"/>
              <a:t>Leading question: </a:t>
            </a:r>
            <a:endParaRPr/>
          </a:p>
          <a:p>
            <a:pPr marL="433341" lvl="1" indent="-221433">
              <a:buSzPts val="1600"/>
            </a:pPr>
            <a:r>
              <a:rPr lang="en-US"/>
              <a:t>How can the OS get control (i.e., generate a trap) every time </a:t>
            </a:r>
            <a:r>
              <a:rPr lang="en-US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>
                <a:solidFill>
                  <a:srgbClr val="FF00FF"/>
                </a:solidFill>
              </a:rPr>
              <a:t> </a:t>
            </a:r>
            <a:r>
              <a:rPr lang="en-US"/>
              <a:t>bit should be set?  (i.e., when a page is accessed?)</a:t>
            </a:r>
            <a:endParaRPr/>
          </a:p>
          <a:p>
            <a:pPr marL="211908" indent="-97613"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5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Conclusions</a:t>
            </a:r>
            <a:endParaRPr/>
          </a:p>
        </p:txBody>
      </p:sp>
      <p:sp>
        <p:nvSpPr>
          <p:cNvPr id="1194" name="Google Shape;1194;p59"/>
          <p:cNvSpPr txBox="1">
            <a:spLocks noGrp="1"/>
          </p:cNvSpPr>
          <p:nvPr>
            <p:ph type="body" idx="1"/>
          </p:nvPr>
        </p:nvSpPr>
        <p:spPr>
          <a:xfrm>
            <a:off x="1828800" y="1600200"/>
            <a:ext cx="86106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161917" indent="0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/>
              <a:t>Illusion of virtual memory:</a:t>
            </a:r>
            <a:br>
              <a:rPr lang="en-US"/>
            </a:br>
            <a:r>
              <a:rPr lang="en-US"/>
              <a:t>Processes can run when sum of virtual address spaces &gt;  amount of physical memory</a:t>
            </a:r>
            <a:endParaRPr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/>
              <a:t>Mechanism:</a:t>
            </a:r>
            <a:endParaRPr/>
          </a:p>
          <a:p>
            <a:pPr marL="800059" lvl="1" indent="-342882">
              <a:buSzPts val="1600"/>
            </a:pPr>
            <a:r>
              <a:rPr lang="en-US"/>
              <a:t>Extend page table entry with “present” bit</a:t>
            </a:r>
            <a:endParaRPr/>
          </a:p>
          <a:p>
            <a:pPr marL="800059" lvl="1" indent="-342882">
              <a:buSzPts val="1600"/>
            </a:pPr>
            <a:r>
              <a:rPr lang="en-US"/>
              <a:t>OS handles page faults (or page misses) by reading in desired page from disk</a:t>
            </a:r>
            <a:endParaRPr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/>
              <a:t>Policy:</a:t>
            </a:r>
            <a:endParaRPr/>
          </a:p>
          <a:p>
            <a:pPr marL="800059" lvl="1" indent="-342882">
              <a:buSzPts val="1600"/>
            </a:pPr>
            <a:r>
              <a:rPr lang="en-US"/>
              <a:t>Page selection – demand paging, prefetching, hints</a:t>
            </a:r>
            <a:endParaRPr/>
          </a:p>
          <a:p>
            <a:pPr marL="800059" lvl="1" indent="-342882">
              <a:buSzPts val="1600"/>
            </a:pPr>
            <a:r>
              <a:rPr lang="en-US"/>
              <a:t>Page replacement – OPT, FIFO, LRU, others</a:t>
            </a:r>
            <a:endParaRPr/>
          </a:p>
          <a:p>
            <a:pPr marL="457177" lvl="1" indent="0">
              <a:buSzPts val="1650"/>
              <a:buNone/>
            </a:pPr>
            <a:endParaRPr/>
          </a:p>
          <a:p>
            <a:pPr marL="161917" indent="0">
              <a:buClr>
                <a:schemeClr val="dk2"/>
              </a:buClr>
              <a:buSzPts val="1800"/>
              <a:buNone/>
            </a:pPr>
            <a:r>
              <a:rPr lang="en-US"/>
              <a:t>Implementations (clock) perform approximation of LRU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828801"/>
            <a:ext cx="10346635" cy="4297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Wasted memory grows with larger pages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Tension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Additional memory reference to page table --&gt; time-inefficient!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Add </a:t>
            </a:r>
            <a:r>
              <a:rPr lang="en-US" sz="2000" dirty="0" err="1">
                <a:solidFill>
                  <a:srgbClr val="C00000"/>
                </a:solidFill>
              </a:rPr>
              <a:t>TLBs</a:t>
            </a:r>
            <a:r>
              <a:rPr lang="en-US" sz="2000" dirty="0"/>
              <a:t> (future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Storage for page tables may be substantial </a:t>
            </a:r>
            <a:r>
              <a:rPr lang="en-US" sz="2400" dirty="0">
                <a:sym typeface="Wingdings" pitchFamily="2" charset="2"/>
              </a:rPr>
              <a:t> space-inefficient!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tables must be allocated contiguously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Combine paging and segmentation 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72541" y="3644349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259728" cy="431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0E17-59AC-6AC5-0CA2-68EE181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Page Table sizes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215-58E9-1BE3-B3A9-4C6304DB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61" y="1828801"/>
            <a:ext cx="8828689" cy="4297363"/>
          </a:xfrm>
        </p:spPr>
        <p:txBody>
          <a:bodyPr>
            <a:normAutofit/>
          </a:bodyPr>
          <a:lstStyle/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2 bytes</a:t>
            </a:r>
            <a:r>
              <a:rPr lang="en-US" sz="1687" dirty="0"/>
              <a:t>, and </a:t>
            </a:r>
            <a:r>
              <a:rPr lang="en-US" sz="1687" b="1" dirty="0"/>
              <a:t>32 </a:t>
            </a:r>
            <a:r>
              <a:rPr lang="en-US" sz="1687" dirty="0"/>
              <a:t>possible virtual page numbers</a:t>
            </a:r>
            <a:br>
              <a:rPr lang="en-US" sz="1687" dirty="0"/>
            </a:br>
            <a:endParaRPr lang="en-US" sz="1687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2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24 bits</a:t>
            </a:r>
            <a:r>
              <a:rPr lang="en-US" sz="1687" dirty="0"/>
              <a:t>, pages are </a:t>
            </a:r>
            <a:r>
              <a:rPr lang="en-US" sz="1687" b="1" dirty="0"/>
              <a:t>16 bytes</a:t>
            </a:r>
            <a:br>
              <a:rPr lang="en-US" sz="1687" b="1" dirty="0"/>
            </a:br>
            <a:endParaRPr lang="en-US" sz="1687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4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32 bits</a:t>
            </a:r>
            <a:r>
              <a:rPr lang="en-US" sz="1687" dirty="0"/>
              <a:t>, and pages are </a:t>
            </a:r>
            <a:r>
              <a:rPr lang="en-US" sz="1687" b="1" dirty="0"/>
              <a:t>4 KB</a:t>
            </a:r>
            <a:br>
              <a:rPr lang="en-US" sz="1687" b="1" dirty="0"/>
            </a:br>
            <a:endParaRPr lang="en-US" sz="1687" b="1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 err="1"/>
              <a:t>PTE’s</a:t>
            </a:r>
            <a:r>
              <a:rPr lang="en-US" sz="1687" dirty="0"/>
              <a:t> are </a:t>
            </a:r>
            <a:r>
              <a:rPr lang="en-US" sz="1687" b="1" dirty="0"/>
              <a:t>4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64 bits</a:t>
            </a:r>
            <a:r>
              <a:rPr lang="en-US" sz="1687" dirty="0"/>
              <a:t>, and pages are </a:t>
            </a:r>
            <a:r>
              <a:rPr lang="en-US" sz="1687" b="1" dirty="0"/>
              <a:t>4 KB</a:t>
            </a:r>
            <a:br>
              <a:rPr lang="en-US" sz="1687" dirty="0"/>
            </a:br>
            <a:endParaRPr lang="en-US" sz="1687" dirty="0"/>
          </a:p>
          <a:p>
            <a:pPr marL="0" indent="0">
              <a:buNone/>
            </a:pPr>
            <a:r>
              <a:rPr lang="en-US" sz="1687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0093" y="2101221"/>
            <a:ext cx="22723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0093" y="2736669"/>
            <a:ext cx="420070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2 bytes * 2^(24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16) = </a:t>
            </a:r>
            <a:r>
              <a:rPr lang="en-US" sz="1687" b="1" dirty="0">
                <a:latin typeface="Gill Sans MT" panose="020B0502020104020203" pitchFamily="34" charset="77"/>
              </a:rPr>
              <a:t>2^21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3186" y="3330410"/>
            <a:ext cx="423596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2^(32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2^22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2304" y="3933162"/>
            <a:ext cx="357873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2^(64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2^54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001407" y="2072972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0" name="Shape 140"/>
          <p:cNvSpPr/>
          <p:nvPr/>
        </p:nvSpPr>
        <p:spPr>
          <a:xfrm>
            <a:off x="4001407" y="222676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" name="Shape 141"/>
          <p:cNvSpPr/>
          <p:nvPr/>
        </p:nvSpPr>
        <p:spPr>
          <a:xfrm>
            <a:off x="4001407" y="238054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2" name="Shape 142"/>
          <p:cNvSpPr/>
          <p:nvPr/>
        </p:nvSpPr>
        <p:spPr>
          <a:xfrm>
            <a:off x="4001407" y="253433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/>
          </a:p>
        </p:txBody>
      </p:sp>
      <p:sp>
        <p:nvSpPr>
          <p:cNvPr id="143" name="Shape 143"/>
          <p:cNvSpPr/>
          <p:nvPr/>
        </p:nvSpPr>
        <p:spPr>
          <a:xfrm>
            <a:off x="4001407" y="2688128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/>
          </a:p>
        </p:txBody>
      </p:sp>
      <p:sp>
        <p:nvSpPr>
          <p:cNvPr id="144" name="Shape 144"/>
          <p:cNvSpPr/>
          <p:nvPr/>
        </p:nvSpPr>
        <p:spPr>
          <a:xfrm>
            <a:off x="4001407" y="28419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5" name="Shape 145"/>
          <p:cNvSpPr/>
          <p:nvPr/>
        </p:nvSpPr>
        <p:spPr>
          <a:xfrm>
            <a:off x="4001407" y="29957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" name="Shape 146"/>
          <p:cNvSpPr/>
          <p:nvPr/>
        </p:nvSpPr>
        <p:spPr>
          <a:xfrm>
            <a:off x="4001407" y="31494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7" name="Shape 147"/>
          <p:cNvSpPr/>
          <p:nvPr/>
        </p:nvSpPr>
        <p:spPr>
          <a:xfrm>
            <a:off x="4001407" y="33032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8" name="Shape 148"/>
          <p:cNvSpPr/>
          <p:nvPr/>
        </p:nvSpPr>
        <p:spPr>
          <a:xfrm>
            <a:off x="4001407" y="34570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" name="Shape 149"/>
          <p:cNvSpPr/>
          <p:nvPr/>
        </p:nvSpPr>
        <p:spPr>
          <a:xfrm>
            <a:off x="4001407" y="359101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0" name="Shape 150"/>
          <p:cNvSpPr/>
          <p:nvPr/>
        </p:nvSpPr>
        <p:spPr>
          <a:xfrm>
            <a:off x="4001407" y="374480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1" name="Shape 151"/>
          <p:cNvSpPr/>
          <p:nvPr/>
        </p:nvSpPr>
        <p:spPr>
          <a:xfrm>
            <a:off x="4001407" y="389859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2" name="Shape 152"/>
          <p:cNvSpPr/>
          <p:nvPr/>
        </p:nvSpPr>
        <p:spPr>
          <a:xfrm>
            <a:off x="4001407" y="40523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3" name="Shape 153"/>
          <p:cNvSpPr/>
          <p:nvPr/>
        </p:nvSpPr>
        <p:spPr>
          <a:xfrm>
            <a:off x="4001407" y="420617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4" name="Shape 154"/>
          <p:cNvSpPr/>
          <p:nvPr/>
        </p:nvSpPr>
        <p:spPr>
          <a:xfrm>
            <a:off x="4001407" y="43599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5" name="Shape 155"/>
          <p:cNvSpPr/>
          <p:nvPr/>
        </p:nvSpPr>
        <p:spPr>
          <a:xfrm>
            <a:off x="4001407" y="45137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" name="Shape 156"/>
          <p:cNvSpPr/>
          <p:nvPr/>
        </p:nvSpPr>
        <p:spPr>
          <a:xfrm>
            <a:off x="4001407" y="46675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" name="Shape 157"/>
          <p:cNvSpPr/>
          <p:nvPr/>
        </p:nvSpPr>
        <p:spPr>
          <a:xfrm>
            <a:off x="4001407" y="48213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8" name="Shape 158"/>
          <p:cNvSpPr/>
          <p:nvPr/>
        </p:nvSpPr>
        <p:spPr>
          <a:xfrm>
            <a:off x="4001407" y="49751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9" name="Shape 159"/>
          <p:cNvSpPr/>
          <p:nvPr/>
        </p:nvSpPr>
        <p:spPr>
          <a:xfrm>
            <a:off x="4001407" y="51289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0" name="Shape 160"/>
          <p:cNvSpPr/>
          <p:nvPr/>
        </p:nvSpPr>
        <p:spPr>
          <a:xfrm>
            <a:off x="4001407" y="52826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1" name="Shape 161"/>
          <p:cNvSpPr/>
          <p:nvPr/>
        </p:nvSpPr>
        <p:spPr>
          <a:xfrm>
            <a:off x="4001407" y="54364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2" name="Shape 162"/>
          <p:cNvSpPr/>
          <p:nvPr/>
        </p:nvSpPr>
        <p:spPr>
          <a:xfrm>
            <a:off x="4001407" y="5590276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3" name="Shape 163"/>
          <p:cNvSpPr/>
          <p:nvPr/>
        </p:nvSpPr>
        <p:spPr>
          <a:xfrm>
            <a:off x="4001407" y="5744065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4" name="Shape 164"/>
          <p:cNvSpPr/>
          <p:nvPr/>
        </p:nvSpPr>
        <p:spPr>
          <a:xfrm>
            <a:off x="4001407" y="5897854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5" name="Shape 165"/>
          <p:cNvSpPr/>
          <p:nvPr/>
        </p:nvSpPr>
        <p:spPr>
          <a:xfrm>
            <a:off x="4001407" y="6051643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6" name="Shape 166"/>
          <p:cNvSpPr/>
          <p:nvPr/>
        </p:nvSpPr>
        <p:spPr>
          <a:xfrm>
            <a:off x="7519704" y="206305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7" name="Shape 167"/>
          <p:cNvSpPr/>
          <p:nvPr/>
        </p:nvSpPr>
        <p:spPr>
          <a:xfrm>
            <a:off x="7519704" y="221683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8" name="Shape 168"/>
          <p:cNvSpPr/>
          <p:nvPr/>
        </p:nvSpPr>
        <p:spPr>
          <a:xfrm>
            <a:off x="7519704" y="237062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9" name="Shape 169"/>
          <p:cNvSpPr/>
          <p:nvPr/>
        </p:nvSpPr>
        <p:spPr>
          <a:xfrm>
            <a:off x="7519704" y="25244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0" name="Shape 170"/>
          <p:cNvSpPr/>
          <p:nvPr/>
        </p:nvSpPr>
        <p:spPr>
          <a:xfrm>
            <a:off x="7519704" y="26782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1" name="Shape 171"/>
          <p:cNvSpPr/>
          <p:nvPr/>
        </p:nvSpPr>
        <p:spPr>
          <a:xfrm>
            <a:off x="7519704" y="28319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2" name="Shape 172"/>
          <p:cNvSpPr/>
          <p:nvPr/>
        </p:nvSpPr>
        <p:spPr>
          <a:xfrm>
            <a:off x="7519704" y="29857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3" name="Shape 173"/>
          <p:cNvSpPr/>
          <p:nvPr/>
        </p:nvSpPr>
        <p:spPr>
          <a:xfrm>
            <a:off x="7519704" y="31395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19704" y="329336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519704" y="344715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519704" y="358109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519704" y="37348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519704" y="388867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519704" y="40424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519704" y="41962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519704" y="43500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519704" y="45038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519704" y="46576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19704" y="48114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19704" y="49651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9704" y="51189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19704" y="527277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519704" y="542656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519704" y="558035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519704" y="573414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519704" y="588793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519704" y="604172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377845" y="1958349"/>
            <a:ext cx="56855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3362905" y="2251044"/>
            <a:ext cx="58349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3352774" y="5825861"/>
            <a:ext cx="59362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3907163" y="1674618"/>
            <a:ext cx="104676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7363129" y="1664696"/>
            <a:ext cx="11423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4936588" y="2168982"/>
            <a:ext cx="2568011" cy="87188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4936587" y="2166115"/>
            <a:ext cx="2566214" cy="27075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936588" y="2615467"/>
            <a:ext cx="2559424" cy="212372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4936587" y="2619908"/>
            <a:ext cx="2565577" cy="138434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4936588" y="5336230"/>
            <a:ext cx="2566088" cy="29359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4936588" y="2416990"/>
            <a:ext cx="2572225" cy="339143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936588" y="5951297"/>
            <a:ext cx="2565664" cy="16523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4936588" y="3977457"/>
            <a:ext cx="2570775" cy="212564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528320" y="3897523"/>
            <a:ext cx="10011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3716600" y="2828061"/>
            <a:ext cx="1" cy="275890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8" name="Shape 208"/>
          <p:cNvSpPr/>
          <p:nvPr/>
        </p:nvSpPr>
        <p:spPr>
          <a:xfrm flipH="1">
            <a:off x="3716600" y="282806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9" name="Shape 209"/>
          <p:cNvSpPr/>
          <p:nvPr/>
        </p:nvSpPr>
        <p:spPr>
          <a:xfrm flipH="1" flipV="1">
            <a:off x="3716600" y="5596264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Page Tables so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569127" y="161508"/>
            <a:ext cx="8786813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Many invalid PT</a:t>
            </a:r>
            <a:r>
              <a:rPr lang="en-US" sz="4556" dirty="0"/>
              <a:t> </a:t>
            </a:r>
            <a:r>
              <a:rPr sz="4556" dirty="0"/>
              <a:t>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5007591" y="1941421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213" name="Shape 213"/>
          <p:cNvSpPr/>
          <p:nvPr/>
        </p:nvSpPr>
        <p:spPr>
          <a:xfrm>
            <a:off x="4874125" y="2291807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214" name="Shape 214"/>
          <p:cNvSpPr/>
          <p:nvPr/>
        </p:nvSpPr>
        <p:spPr>
          <a:xfrm>
            <a:off x="5007591" y="25472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5" name="Shape 215"/>
          <p:cNvSpPr/>
          <p:nvPr/>
        </p:nvSpPr>
        <p:spPr>
          <a:xfrm>
            <a:off x="5007591" y="570016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16" name="Shape 216"/>
          <p:cNvSpPr/>
          <p:nvPr/>
        </p:nvSpPr>
        <p:spPr>
          <a:xfrm>
            <a:off x="5007591" y="29773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7" name="Shape 217"/>
          <p:cNvSpPr/>
          <p:nvPr/>
        </p:nvSpPr>
        <p:spPr>
          <a:xfrm>
            <a:off x="5007591" y="319243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8" name="Shape 218"/>
          <p:cNvSpPr/>
          <p:nvPr/>
        </p:nvSpPr>
        <p:spPr>
          <a:xfrm>
            <a:off x="5007591" y="340749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7591" y="362254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0" name="Shape 220"/>
          <p:cNvSpPr/>
          <p:nvPr/>
        </p:nvSpPr>
        <p:spPr>
          <a:xfrm>
            <a:off x="5007591" y="41054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1" name="Shape 221"/>
          <p:cNvSpPr/>
          <p:nvPr/>
        </p:nvSpPr>
        <p:spPr>
          <a:xfrm>
            <a:off x="5007591" y="432055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2" name="Shape 222"/>
          <p:cNvSpPr/>
          <p:nvPr/>
        </p:nvSpPr>
        <p:spPr>
          <a:xfrm>
            <a:off x="5007591" y="4535608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7591" y="47506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4" name="Shape 224"/>
          <p:cNvSpPr/>
          <p:nvPr/>
        </p:nvSpPr>
        <p:spPr>
          <a:xfrm>
            <a:off x="5007591" y="5095532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5" name="Shape 225"/>
          <p:cNvSpPr/>
          <p:nvPr/>
        </p:nvSpPr>
        <p:spPr>
          <a:xfrm>
            <a:off x="5007591" y="540447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6" name="Shape 226"/>
          <p:cNvSpPr/>
          <p:nvPr/>
        </p:nvSpPr>
        <p:spPr>
          <a:xfrm>
            <a:off x="5152834" y="3878211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874125" y="2647959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246"/>
          <p:cNvSpPr/>
          <p:nvPr/>
        </p:nvSpPr>
        <p:spPr>
          <a:xfrm>
            <a:off x="2846038" y="3980400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4587550" y="3452736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8"/>
          <p:cNvSpPr/>
          <p:nvPr/>
        </p:nvSpPr>
        <p:spPr>
          <a:xfrm flipH="1">
            <a:off x="4587550" y="3452736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" name="Shape 249"/>
          <p:cNvSpPr/>
          <p:nvPr/>
        </p:nvSpPr>
        <p:spPr>
          <a:xfrm flipH="1" flipV="1">
            <a:off x="4587550" y="5185095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1330461" y="1433652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of linear page tables: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Avoid Simple linear Page Table</a:t>
            </a:r>
            <a:endParaRPr sz="4219"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1569309" y="1886397"/>
            <a:ext cx="9675340" cy="362322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Use more complex </a:t>
            </a:r>
            <a:r>
              <a:rPr lang="en-US" sz="2672" dirty="0">
                <a:solidFill>
                  <a:srgbClr val="333333"/>
                </a:solidFill>
              </a:rPr>
              <a:t>page table</a:t>
            </a:r>
            <a:r>
              <a:rPr sz="2672" dirty="0">
                <a:solidFill>
                  <a:srgbClr val="333333"/>
                </a:solidFill>
              </a:rPr>
              <a:t>s, instead of j</a:t>
            </a:r>
            <a:r>
              <a:rPr lang="en-US" sz="2672" dirty="0">
                <a:solidFill>
                  <a:srgbClr val="333333"/>
                </a:solidFill>
              </a:rPr>
              <a:t>ust</a:t>
            </a:r>
            <a:r>
              <a:rPr sz="2672" dirty="0">
                <a:solidFill>
                  <a:srgbClr val="333333"/>
                </a:solidFill>
              </a:rPr>
              <a:t> big array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Any data structure is possible (with software-managed TLB)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Hardware looks for </a:t>
            </a:r>
            <a:r>
              <a:rPr lang="en-US" sz="2250" dirty="0" err="1">
                <a:solidFill>
                  <a:srgbClr val="333333"/>
                </a:solidFill>
              </a:rPr>
              <a:t>vpn</a:t>
            </a:r>
            <a:r>
              <a:rPr lang="en-US" sz="2250" dirty="0">
                <a:solidFill>
                  <a:srgbClr val="333333"/>
                </a:solidFill>
              </a:rPr>
              <a:t> in TLB on every memory access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If TLB does not contain </a:t>
            </a:r>
            <a:r>
              <a:rPr lang="en-US" sz="2250" dirty="0" err="1">
                <a:solidFill>
                  <a:srgbClr val="333333"/>
                </a:solidFill>
              </a:rPr>
              <a:t>vpn</a:t>
            </a:r>
            <a:r>
              <a:rPr lang="en-US" sz="2250" dirty="0">
                <a:solidFill>
                  <a:srgbClr val="333333"/>
                </a:solidFill>
              </a:rPr>
              <a:t>, TLB miss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333333"/>
                </a:solidFill>
              </a:rPr>
              <a:t>Trap into OS and let OS find </a:t>
            </a:r>
            <a:r>
              <a:rPr lang="en-US" sz="2109" dirty="0" err="1">
                <a:solidFill>
                  <a:srgbClr val="333333"/>
                </a:solidFill>
              </a:rPr>
              <a:t>vpn</a:t>
            </a:r>
            <a:r>
              <a:rPr lang="en-US" sz="2109" dirty="0">
                <a:solidFill>
                  <a:srgbClr val="333333"/>
                </a:solidFill>
              </a:rPr>
              <a:t>-&gt;</a:t>
            </a:r>
            <a:r>
              <a:rPr lang="en-US" sz="2109" dirty="0" err="1">
                <a:solidFill>
                  <a:srgbClr val="333333"/>
                </a:solidFill>
              </a:rPr>
              <a:t>ppn</a:t>
            </a:r>
            <a:r>
              <a:rPr lang="en-US" sz="2109" dirty="0">
                <a:solidFill>
                  <a:srgbClr val="333333"/>
                </a:solidFill>
              </a:rPr>
              <a:t> translation 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333333"/>
                </a:solidFill>
              </a:rPr>
              <a:t>OS notifies TLB of </a:t>
            </a:r>
            <a:r>
              <a:rPr lang="en-US" sz="2109" dirty="0" err="1">
                <a:solidFill>
                  <a:srgbClr val="333333"/>
                </a:solidFill>
              </a:rPr>
              <a:t>vpn</a:t>
            </a:r>
            <a:r>
              <a:rPr lang="en-US" sz="2109" dirty="0">
                <a:solidFill>
                  <a:srgbClr val="333333"/>
                </a:solidFill>
              </a:rPr>
              <a:t>-&gt;</a:t>
            </a:r>
            <a:r>
              <a:rPr lang="en-US" sz="2109" dirty="0" err="1">
                <a:solidFill>
                  <a:srgbClr val="333333"/>
                </a:solidFill>
              </a:rPr>
              <a:t>ppn</a:t>
            </a:r>
            <a:r>
              <a:rPr lang="en-US" sz="2109" dirty="0">
                <a:solidFill>
                  <a:srgbClr val="333333"/>
                </a:solidFill>
              </a:rPr>
              <a:t> for future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Approach 1: Inverted Page Table</a:t>
            </a:r>
            <a:endParaRPr sz="4219" dirty="0"/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1235677" y="1629668"/>
            <a:ext cx="9432324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1093" indent="-241093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531" dirty="0"/>
              <a:t>Inverted Page Tables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ea typeface="ＭＳ Ｐゴシック" charset="-128"/>
              </a:rPr>
              <a:t>Only need entries for virtual pages </a:t>
            </a:r>
            <a:r>
              <a:rPr lang="en-US" sz="2250" dirty="0" err="1">
                <a:ea typeface="ＭＳ Ｐゴシック" charset="-128"/>
              </a:rPr>
              <a:t>w</a:t>
            </a:r>
            <a:r>
              <a:rPr lang="en-US" sz="2250" dirty="0">
                <a:ea typeface="ＭＳ Ｐゴシック" charset="-128"/>
              </a:rPr>
              <a:t>/ valid physical mappings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250" dirty="0">
              <a:solidFill>
                <a:schemeClr val="tx1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225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2250" dirty="0">
                <a:ea typeface="ＭＳ Ｐゴシック" charset="-128"/>
              </a:rPr>
              <a:t>Search 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225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225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25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2250" dirty="0"/>
              <a:t>hashing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  <a:r>
              <a:rPr lang="en-US" sz="2250" dirty="0" err="1">
                <a:solidFill>
                  <a:srgbClr val="333333"/>
                </a:solidFill>
              </a:rPr>
              <a:t>vpn+asid</a:t>
            </a:r>
            <a:endParaRPr lang="en-US" sz="2250" dirty="0">
              <a:solidFill>
                <a:srgbClr val="333333"/>
              </a:solidFill>
            </a:endParaRP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endParaRPr lang="en-US" sz="225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461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957045" y="62754"/>
            <a:ext cx="8641110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Valid PTEs are Contiguous</a:t>
            </a:r>
            <a:endParaRPr sz="4556" dirty="0"/>
          </a:p>
        </p:txBody>
      </p:sp>
      <p:sp>
        <p:nvSpPr>
          <p:cNvPr id="346" name="Shape 346"/>
          <p:cNvSpPr/>
          <p:nvPr/>
        </p:nvSpPr>
        <p:spPr>
          <a:xfrm>
            <a:off x="6415057" y="2207406"/>
            <a:ext cx="418309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“hole”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 space: </a:t>
            </a:r>
            <a:b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valids vs. 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invalids are clustered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avoid allocating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holes in phys memory?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3627" y="3800447"/>
            <a:ext cx="174759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3" name="Shape 212">
            <a:extLst>
              <a:ext uri="{FF2B5EF4-FFF2-40B4-BE49-F238E27FC236}">
                <a16:creationId xmlns:a16="http://schemas.microsoft.com/office/drawing/2014/main" id="{DA5B4A34-2BDF-F790-50DE-BBC66EFC6E76}"/>
              </a:ext>
            </a:extLst>
          </p:cNvPr>
          <p:cNvSpPr/>
          <p:nvPr/>
        </p:nvSpPr>
        <p:spPr>
          <a:xfrm>
            <a:off x="3584630" y="1600707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4" name="Shape 213">
            <a:extLst>
              <a:ext uri="{FF2B5EF4-FFF2-40B4-BE49-F238E27FC236}">
                <a16:creationId xmlns:a16="http://schemas.microsoft.com/office/drawing/2014/main" id="{435547AB-9C60-7CF4-FB5C-65C00AB9ADDB}"/>
              </a:ext>
            </a:extLst>
          </p:cNvPr>
          <p:cNvSpPr/>
          <p:nvPr/>
        </p:nvSpPr>
        <p:spPr>
          <a:xfrm>
            <a:off x="3451164" y="1951093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D0E72DB8-E278-1BA4-BC1C-F9721D1CBC38}"/>
              </a:ext>
            </a:extLst>
          </p:cNvPr>
          <p:cNvSpPr/>
          <p:nvPr/>
        </p:nvSpPr>
        <p:spPr>
          <a:xfrm>
            <a:off x="3584630" y="22065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6" name="Shape 215">
            <a:extLst>
              <a:ext uri="{FF2B5EF4-FFF2-40B4-BE49-F238E27FC236}">
                <a16:creationId xmlns:a16="http://schemas.microsoft.com/office/drawing/2014/main" id="{504C9C3D-B9FC-A8F7-FBA0-670B8F190421}"/>
              </a:ext>
            </a:extLst>
          </p:cNvPr>
          <p:cNvSpPr/>
          <p:nvPr/>
        </p:nvSpPr>
        <p:spPr>
          <a:xfrm>
            <a:off x="3584630" y="535945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7" name="Shape 216">
            <a:extLst>
              <a:ext uri="{FF2B5EF4-FFF2-40B4-BE49-F238E27FC236}">
                <a16:creationId xmlns:a16="http://schemas.microsoft.com/office/drawing/2014/main" id="{35C788F4-9220-62CF-6D72-270BBA1D2B30}"/>
              </a:ext>
            </a:extLst>
          </p:cNvPr>
          <p:cNvSpPr/>
          <p:nvPr/>
        </p:nvSpPr>
        <p:spPr>
          <a:xfrm>
            <a:off x="3584630" y="263666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8" name="Shape 217">
            <a:extLst>
              <a:ext uri="{FF2B5EF4-FFF2-40B4-BE49-F238E27FC236}">
                <a16:creationId xmlns:a16="http://schemas.microsoft.com/office/drawing/2014/main" id="{21FE1AB4-C2C2-FE73-18B1-2466A440AFB0}"/>
              </a:ext>
            </a:extLst>
          </p:cNvPr>
          <p:cNvSpPr/>
          <p:nvPr/>
        </p:nvSpPr>
        <p:spPr>
          <a:xfrm>
            <a:off x="3584630" y="285172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9" name="Shape 218">
            <a:extLst>
              <a:ext uri="{FF2B5EF4-FFF2-40B4-BE49-F238E27FC236}">
                <a16:creationId xmlns:a16="http://schemas.microsoft.com/office/drawing/2014/main" id="{71F064AD-C390-FB6B-66F2-218FAC849DC5}"/>
              </a:ext>
            </a:extLst>
          </p:cNvPr>
          <p:cNvSpPr/>
          <p:nvPr/>
        </p:nvSpPr>
        <p:spPr>
          <a:xfrm>
            <a:off x="3584630" y="30667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59B94910-1624-8B2A-51F0-3B0A67B019BE}"/>
              </a:ext>
            </a:extLst>
          </p:cNvPr>
          <p:cNvSpPr/>
          <p:nvPr/>
        </p:nvSpPr>
        <p:spPr>
          <a:xfrm>
            <a:off x="3584630" y="328183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4DF42DD4-D2D5-C624-F52A-99BBAF0CCECC}"/>
              </a:ext>
            </a:extLst>
          </p:cNvPr>
          <p:cNvSpPr/>
          <p:nvPr/>
        </p:nvSpPr>
        <p:spPr>
          <a:xfrm>
            <a:off x="3584630" y="376478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2" name="Shape 221">
            <a:extLst>
              <a:ext uri="{FF2B5EF4-FFF2-40B4-BE49-F238E27FC236}">
                <a16:creationId xmlns:a16="http://schemas.microsoft.com/office/drawing/2014/main" id="{65488FC9-4D34-E5DA-684D-658FF04F0BE3}"/>
              </a:ext>
            </a:extLst>
          </p:cNvPr>
          <p:cNvSpPr/>
          <p:nvPr/>
        </p:nvSpPr>
        <p:spPr>
          <a:xfrm>
            <a:off x="3584630" y="397983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7902A7A2-5AE6-4221-E6D8-E6E6C34EE935}"/>
              </a:ext>
            </a:extLst>
          </p:cNvPr>
          <p:cNvSpPr/>
          <p:nvPr/>
        </p:nvSpPr>
        <p:spPr>
          <a:xfrm>
            <a:off x="3584630" y="41948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4" name="Shape 223">
            <a:extLst>
              <a:ext uri="{FF2B5EF4-FFF2-40B4-BE49-F238E27FC236}">
                <a16:creationId xmlns:a16="http://schemas.microsoft.com/office/drawing/2014/main" id="{B9FA63F5-67D5-6A57-D0F0-2D813BF0E39F}"/>
              </a:ext>
            </a:extLst>
          </p:cNvPr>
          <p:cNvSpPr/>
          <p:nvPr/>
        </p:nvSpPr>
        <p:spPr>
          <a:xfrm>
            <a:off x="3584630" y="44099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F92466B6-4699-84C6-77C2-64FB5A889672}"/>
              </a:ext>
            </a:extLst>
          </p:cNvPr>
          <p:cNvSpPr/>
          <p:nvPr/>
        </p:nvSpPr>
        <p:spPr>
          <a:xfrm>
            <a:off x="3584630" y="4754818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D2064F2D-029B-4196-DC8E-83F7F5FCAF27}"/>
              </a:ext>
            </a:extLst>
          </p:cNvPr>
          <p:cNvSpPr/>
          <p:nvPr/>
        </p:nvSpPr>
        <p:spPr>
          <a:xfrm>
            <a:off x="3584630" y="506376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669FFC5D-DD27-5DDC-0643-B50FBCE5EA03}"/>
              </a:ext>
            </a:extLst>
          </p:cNvPr>
          <p:cNvSpPr/>
          <p:nvPr/>
        </p:nvSpPr>
        <p:spPr>
          <a:xfrm>
            <a:off x="3729873" y="3537497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AE8E49E8-5E06-E056-9C7A-99133FB59813}"/>
              </a:ext>
            </a:extLst>
          </p:cNvPr>
          <p:cNvSpPr/>
          <p:nvPr/>
        </p:nvSpPr>
        <p:spPr>
          <a:xfrm>
            <a:off x="3451164" y="2307245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246">
            <a:extLst>
              <a:ext uri="{FF2B5EF4-FFF2-40B4-BE49-F238E27FC236}">
                <a16:creationId xmlns:a16="http://schemas.microsoft.com/office/drawing/2014/main" id="{3CE9599D-E2FF-95E0-9DEA-C397ED6C3BA4}"/>
              </a:ext>
            </a:extLst>
          </p:cNvPr>
          <p:cNvSpPr/>
          <p:nvPr/>
        </p:nvSpPr>
        <p:spPr>
          <a:xfrm>
            <a:off x="1423077" y="3639686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0" name="Shape 247">
            <a:extLst>
              <a:ext uri="{FF2B5EF4-FFF2-40B4-BE49-F238E27FC236}">
                <a16:creationId xmlns:a16="http://schemas.microsoft.com/office/drawing/2014/main" id="{E288A147-670D-271E-3A1B-67966C9A931A}"/>
              </a:ext>
            </a:extLst>
          </p:cNvPr>
          <p:cNvSpPr/>
          <p:nvPr/>
        </p:nvSpPr>
        <p:spPr>
          <a:xfrm flipV="1">
            <a:off x="3164589" y="3112022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" name="Shape 248">
            <a:extLst>
              <a:ext uri="{FF2B5EF4-FFF2-40B4-BE49-F238E27FC236}">
                <a16:creationId xmlns:a16="http://schemas.microsoft.com/office/drawing/2014/main" id="{6DC86844-FFBC-9FC9-9112-45B391C44A95}"/>
              </a:ext>
            </a:extLst>
          </p:cNvPr>
          <p:cNvSpPr/>
          <p:nvPr/>
        </p:nvSpPr>
        <p:spPr>
          <a:xfrm flipH="1">
            <a:off x="3164589" y="3112022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E604A4E6-29ED-D64C-3719-F8C96AAC084E}"/>
              </a:ext>
            </a:extLst>
          </p:cNvPr>
          <p:cNvSpPr/>
          <p:nvPr/>
        </p:nvSpPr>
        <p:spPr>
          <a:xfrm flipH="1" flipV="1">
            <a:off x="3164589" y="484438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2" grpId="0"/>
      <p:bldP spid="19" grpId="0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AFDC-4DDC-370E-1222-00873C0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5132-4750-2566-2810-CBBBEA08D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6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260389" y="1524000"/>
            <a:ext cx="9261389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039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715000" y="41148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505201" y="4114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224216" y="4114800"/>
            <a:ext cx="128098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075039" y="4876800"/>
            <a:ext cx="102787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has a page table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track base (physical address) and bounds of </a:t>
            </a:r>
            <a:r>
              <a:rPr lang="en-US" sz="1969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page table 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for that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  <p:bldP spid="1822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Combining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2133600" y="2209800"/>
          <a:ext cx="4648200" cy="1727200"/>
        </p:xfrm>
        <a:graphic>
          <a:graphicData uri="http://schemas.openxmlformats.org/drawingml/2006/table">
            <a:tbl>
              <a:tblPr/>
              <a:tblGrid>
                <a:gridCol w="70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6858000" y="2111375"/>
          <a:ext cx="1981200" cy="481059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915400" y="2478089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915400" y="4710602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1752600" y="4222476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sz="1266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1241" y="1483239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1442" y="1483239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974642" y="1483239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488" y="4222476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0x004070</a:t>
            </a:r>
            <a:endParaRPr lang="en-US" sz="1969" dirty="0"/>
          </a:p>
        </p:txBody>
      </p:sp>
      <p:sp>
        <p:nvSpPr>
          <p:cNvPr id="14" name="TextBox 13"/>
          <p:cNvSpPr txBox="1"/>
          <p:nvPr/>
        </p:nvSpPr>
        <p:spPr>
          <a:xfrm>
            <a:off x="4237246" y="4572049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0x003016</a:t>
            </a:r>
            <a:endParaRPr lang="en-US" sz="1969" dirty="0"/>
          </a:p>
        </p:txBody>
      </p:sp>
      <p:sp>
        <p:nvSpPr>
          <p:cNvPr id="15" name="TextBox 14"/>
          <p:cNvSpPr txBox="1"/>
          <p:nvPr/>
        </p:nvSpPr>
        <p:spPr>
          <a:xfrm>
            <a:off x="4455276" y="4945172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6" name="TextBox 15"/>
          <p:cNvSpPr txBox="1"/>
          <p:nvPr/>
        </p:nvSpPr>
        <p:spPr>
          <a:xfrm>
            <a:off x="4452925" y="5301343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7" name="TextBox 16"/>
          <p:cNvSpPr txBox="1"/>
          <p:nvPr/>
        </p:nvSpPr>
        <p:spPr>
          <a:xfrm>
            <a:off x="4452924" y="5674467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8" name="TextBox 17"/>
          <p:cNvSpPr txBox="1"/>
          <p:nvPr/>
        </p:nvSpPr>
        <p:spPr>
          <a:xfrm>
            <a:off x="4235391" y="6090085"/>
            <a:ext cx="10358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0x02a568</a:t>
            </a:r>
            <a:endParaRPr lang="en-US" sz="196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99" y="62754"/>
            <a:ext cx="9538479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Paging with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948135" y="1828801"/>
            <a:ext cx="8999951" cy="4297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8542" y="62754"/>
            <a:ext cx="10416744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Paging with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272746" y="1828801"/>
            <a:ext cx="9124589" cy="2379486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2951" y="4074336"/>
            <a:ext cx="7212376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1969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Pagetables</a:t>
            </a:r>
            <a:endParaRPr sz="2672" dirty="0">
              <a:solidFill>
                <a:srgbClr val="333333"/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>
                <a:solidFill>
                  <a:srgbClr val="333333"/>
                </a:solidFill>
              </a:rPr>
              <a:t>P</a:t>
            </a:r>
            <a:r>
              <a:rPr lang="en-US" sz="2672" dirty="0" err="1">
                <a:solidFill>
                  <a:srgbClr val="333333"/>
                </a:solidFill>
              </a:rPr>
              <a:t>agetables</a:t>
            </a:r>
            <a:endParaRPr sz="2672" dirty="0">
              <a:solidFill>
                <a:srgbClr val="333333"/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rgbClr val="333333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2672" dirty="0">
                <a:solidFill>
                  <a:srgbClr val="333333"/>
                </a:solidFill>
              </a:rPr>
              <a:t>…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05D-C038-D144-35D5-1260DAA2D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88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Multilevel </a:t>
            </a:r>
            <a:br>
              <a:rPr lang="en-US" dirty="0"/>
            </a:br>
            <a:r>
              <a:rPr lang="en-US" dirty="0"/>
              <a:t>Page Tables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24000"/>
            <a:ext cx="8458200" cy="1600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Goal: Allow each page tables to be allocated non-contiguously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Idea: Page the page tables 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Creates multiple levels of page tables; outer level “page directory”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Only allocate page tables for pages in use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Used in x86 architectures (hardware can walk known structure)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438400" y="3657600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outer page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(8 bits)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343400" y="3657600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  <a:br>
              <a:rPr lang="en-US" sz="1828" dirty="0"/>
            </a:br>
            <a:r>
              <a:rPr lang="en-US" sz="1828" dirty="0"/>
              <a:t>(10 bits)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6553200" y="36576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6379" name="Text Box 11"/>
          <p:cNvSpPr txBox="1">
            <a:spLocks noChangeArrowheads="1"/>
          </p:cNvSpPr>
          <p:nvPr/>
        </p:nvSpPr>
        <p:spPr bwMode="auto">
          <a:xfrm>
            <a:off x="2581708" y="3311525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5181600" y="4876800"/>
            <a:ext cx="1828800" cy="1600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8458201" y="4343400"/>
            <a:ext cx="762000" cy="228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3" name="Line 15"/>
          <p:cNvSpPr>
            <a:spLocks noChangeShapeType="1"/>
          </p:cNvSpPr>
          <p:nvPr/>
        </p:nvSpPr>
        <p:spPr bwMode="auto">
          <a:xfrm>
            <a:off x="5181600" y="5105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4" name="Line 16"/>
          <p:cNvSpPr>
            <a:spLocks noChangeShapeType="1"/>
          </p:cNvSpPr>
          <p:nvPr/>
        </p:nvSpPr>
        <p:spPr bwMode="auto">
          <a:xfrm>
            <a:off x="5181600" y="5334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5" name="Line 17"/>
          <p:cNvSpPr>
            <a:spLocks noChangeShapeType="1"/>
          </p:cNvSpPr>
          <p:nvPr/>
        </p:nvSpPr>
        <p:spPr bwMode="auto">
          <a:xfrm>
            <a:off x="5181600" y="5562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6" name="Line 18"/>
          <p:cNvSpPr>
            <a:spLocks noChangeShapeType="1"/>
          </p:cNvSpPr>
          <p:nvPr/>
        </p:nvSpPr>
        <p:spPr bwMode="auto">
          <a:xfrm>
            <a:off x="5181600" y="5791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7" name="Line 19"/>
          <p:cNvSpPr>
            <a:spLocks noChangeShapeType="1"/>
          </p:cNvSpPr>
          <p:nvPr/>
        </p:nvSpPr>
        <p:spPr bwMode="auto">
          <a:xfrm>
            <a:off x="5181600" y="6019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8" name="Line 20"/>
          <p:cNvSpPr>
            <a:spLocks noChangeShapeType="1"/>
          </p:cNvSpPr>
          <p:nvPr/>
        </p:nvSpPr>
        <p:spPr bwMode="auto">
          <a:xfrm>
            <a:off x="5181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89" name="Freeform 21"/>
          <p:cNvSpPr>
            <a:spLocks/>
          </p:cNvSpPr>
          <p:nvPr/>
        </p:nvSpPr>
        <p:spPr bwMode="auto">
          <a:xfrm>
            <a:off x="2057400" y="4038601"/>
            <a:ext cx="457200" cy="152400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0" y="0"/>
              </a:cxn>
              <a:cxn ang="0">
                <a:pos x="0" y="960"/>
              </a:cxn>
              <a:cxn ang="0">
                <a:pos x="288" y="960"/>
              </a:cxn>
            </a:cxnLst>
            <a:rect l="0" t="0" r="r" b="b"/>
            <a:pathLst>
              <a:path w="288" h="960">
                <a:moveTo>
                  <a:pt x="240" y="0"/>
                </a:moveTo>
                <a:lnTo>
                  <a:pt x="0" y="0"/>
                </a:lnTo>
                <a:lnTo>
                  <a:pt x="0" y="960"/>
                </a:lnTo>
                <a:lnTo>
                  <a:pt x="288" y="96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1752600" y="6324600"/>
            <a:ext cx="1905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solidFill>
                  <a:schemeClr val="bg1"/>
                </a:solidFill>
              </a:rPr>
              <a:t>base of page directory</a:t>
            </a:r>
          </a:p>
        </p:txBody>
      </p:sp>
      <p:sp>
        <p:nvSpPr>
          <p:cNvPr id="186395" name="Freeform 27"/>
          <p:cNvSpPr>
            <a:spLocks/>
          </p:cNvSpPr>
          <p:nvPr/>
        </p:nvSpPr>
        <p:spPr bwMode="auto">
          <a:xfrm flipV="1">
            <a:off x="4337050" y="4876800"/>
            <a:ext cx="84455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40" y="0"/>
              </a:cxn>
              <a:cxn ang="0">
                <a:pos x="240" y="624"/>
              </a:cxn>
              <a:cxn ang="0">
                <a:pos x="532" y="636"/>
              </a:cxn>
            </a:cxnLst>
            <a:rect l="0" t="0" r="r" b="b"/>
            <a:pathLst>
              <a:path w="532" h="636">
                <a:moveTo>
                  <a:pt x="0" y="0"/>
                </a:moveTo>
                <a:lnTo>
                  <a:pt x="240" y="0"/>
                </a:lnTo>
                <a:lnTo>
                  <a:pt x="240" y="624"/>
                </a:lnTo>
                <a:cubicBezTo>
                  <a:pt x="337" y="628"/>
                  <a:pt x="434" y="632"/>
                  <a:pt x="532" y="636"/>
                </a:cubicBez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396" name="Freeform 28"/>
          <p:cNvSpPr>
            <a:spLocks/>
          </p:cNvSpPr>
          <p:nvPr/>
        </p:nvSpPr>
        <p:spPr bwMode="auto">
          <a:xfrm>
            <a:off x="1752600" y="4572000"/>
            <a:ext cx="762000" cy="1752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0" y="0"/>
              </a:cxn>
              <a:cxn ang="0">
                <a:pos x="288" y="0"/>
              </a:cxn>
            </a:cxnLst>
            <a:rect l="0" t="0" r="r" b="b"/>
            <a:pathLst>
              <a:path w="288" h="144">
                <a:moveTo>
                  <a:pt x="0" y="144"/>
                </a:moveTo>
                <a:lnTo>
                  <a:pt x="0" y="0"/>
                </a:lnTo>
                <a:lnTo>
                  <a:pt x="288" y="0"/>
                </a:lnTo>
              </a:path>
            </a:pathLst>
          </a:cu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2514600" y="4495800"/>
            <a:ext cx="1828800" cy="1600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5" name="Line 37"/>
          <p:cNvSpPr>
            <a:spLocks noChangeShapeType="1"/>
          </p:cNvSpPr>
          <p:nvPr/>
        </p:nvSpPr>
        <p:spPr bwMode="auto">
          <a:xfrm>
            <a:off x="2514600" y="4724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6" name="Line 38"/>
          <p:cNvSpPr>
            <a:spLocks noChangeShapeType="1"/>
          </p:cNvSpPr>
          <p:nvPr/>
        </p:nvSpPr>
        <p:spPr bwMode="auto">
          <a:xfrm>
            <a:off x="25146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7" name="Line 39"/>
          <p:cNvSpPr>
            <a:spLocks noChangeShapeType="1"/>
          </p:cNvSpPr>
          <p:nvPr/>
        </p:nvSpPr>
        <p:spPr bwMode="auto">
          <a:xfrm>
            <a:off x="2514600" y="5181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8" name="Line 40"/>
          <p:cNvSpPr>
            <a:spLocks noChangeShapeType="1"/>
          </p:cNvSpPr>
          <p:nvPr/>
        </p:nvSpPr>
        <p:spPr bwMode="auto">
          <a:xfrm>
            <a:off x="2514600" y="5410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09" name="Line 41"/>
          <p:cNvSpPr>
            <a:spLocks noChangeShapeType="1"/>
          </p:cNvSpPr>
          <p:nvPr/>
        </p:nvSpPr>
        <p:spPr bwMode="auto">
          <a:xfrm>
            <a:off x="2514600" y="5638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0" name="Line 42"/>
          <p:cNvSpPr>
            <a:spLocks noChangeShapeType="1"/>
          </p:cNvSpPr>
          <p:nvPr/>
        </p:nvSpPr>
        <p:spPr bwMode="auto">
          <a:xfrm>
            <a:off x="2514600" y="5867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2" name="Freeform 44"/>
          <p:cNvSpPr>
            <a:spLocks/>
          </p:cNvSpPr>
          <p:nvPr/>
        </p:nvSpPr>
        <p:spPr bwMode="auto">
          <a:xfrm>
            <a:off x="4876800" y="4114800"/>
            <a:ext cx="3048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20"/>
              </a:cxn>
              <a:cxn ang="0">
                <a:pos x="192" y="720"/>
              </a:cxn>
            </a:cxnLst>
            <a:rect l="0" t="0" r="r" b="b"/>
            <a:pathLst>
              <a:path w="192" h="720">
                <a:moveTo>
                  <a:pt x="0" y="0"/>
                </a:moveTo>
                <a:lnTo>
                  <a:pt x="0" y="720"/>
                </a:lnTo>
                <a:lnTo>
                  <a:pt x="192" y="720"/>
                </a:ln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 flipV="1">
            <a:off x="7010400" y="4800600"/>
            <a:ext cx="1447800" cy="4572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8458200" y="48006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8458200" y="52578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8458200" y="57150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8458200" y="6172200"/>
            <a:ext cx="838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Multilevel </a:t>
            </a:r>
          </a:p>
        </p:txBody>
      </p:sp>
      <p:sp>
        <p:nvSpPr>
          <p:cNvPr id="630" name="Shape 630"/>
          <p:cNvSpPr>
            <a:spLocks noGrp="1"/>
          </p:cNvSpPr>
          <p:nvPr>
            <p:ph type="body" idx="4294967295"/>
          </p:nvPr>
        </p:nvSpPr>
        <p:spPr>
          <a:xfrm>
            <a:off x="1953961" y="1470620"/>
            <a:ext cx="1026914" cy="441461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buNone/>
              <a:defRPr sz="1800">
                <a:solidFill>
                  <a:srgbClr val="000000"/>
                </a:solidFill>
              </a:defRPr>
            </a:pPr>
            <a:r>
              <a:rPr sz="1758" dirty="0"/>
              <a:t>P</a:t>
            </a:r>
            <a:r>
              <a:rPr lang="en-US" sz="1758" dirty="0"/>
              <a:t>P</a:t>
            </a:r>
            <a:r>
              <a:rPr sz="1758" dirty="0"/>
              <a:t>N</a:t>
            </a:r>
            <a:br>
              <a:rPr sz="1758" dirty="0"/>
            </a:br>
            <a:r>
              <a:rPr sz="1758" dirty="0"/>
              <a:t>0x3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-</a:t>
            </a:r>
            <a:br>
              <a:rPr sz="1758" dirty="0"/>
            </a:br>
            <a:r>
              <a:rPr sz="1758" dirty="0"/>
              <a:t> 0x92</a:t>
            </a:r>
          </a:p>
        </p:txBody>
      </p:sp>
      <p:sp>
        <p:nvSpPr>
          <p:cNvPr id="631" name="Shape 631"/>
          <p:cNvSpPr/>
          <p:nvPr/>
        </p:nvSpPr>
        <p:spPr>
          <a:xfrm>
            <a:off x="2927196" y="1496738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32" name="Shape 632"/>
          <p:cNvSpPr/>
          <p:nvPr/>
        </p:nvSpPr>
        <p:spPr>
          <a:xfrm flipV="1">
            <a:off x="1524000" y="1731147"/>
            <a:ext cx="1914670" cy="25213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3" name="Shape 633"/>
          <p:cNvSpPr/>
          <p:nvPr/>
        </p:nvSpPr>
        <p:spPr>
          <a:xfrm>
            <a:off x="1715530" y="1117263"/>
            <a:ext cx="143949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</a:rPr>
              <a:t>page directory</a:t>
            </a:r>
          </a:p>
        </p:txBody>
      </p:sp>
      <p:sp>
        <p:nvSpPr>
          <p:cNvPr id="634" name="Shape 634"/>
          <p:cNvSpPr/>
          <p:nvPr/>
        </p:nvSpPr>
        <p:spPr>
          <a:xfrm>
            <a:off x="4047257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1758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0x10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0x23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0x80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0x59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</a:p>
        </p:txBody>
      </p:sp>
      <p:sp>
        <p:nvSpPr>
          <p:cNvPr id="635" name="Shape 635"/>
          <p:cNvSpPr/>
          <p:nvPr/>
        </p:nvSpPr>
        <p:spPr>
          <a:xfrm>
            <a:off x="4850930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</a:p>
        </p:txBody>
      </p:sp>
      <p:sp>
        <p:nvSpPr>
          <p:cNvPr id="636" name="Shape 636"/>
          <p:cNvSpPr/>
          <p:nvPr/>
        </p:nvSpPr>
        <p:spPr>
          <a:xfrm>
            <a:off x="4174231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37" name="Shape 637"/>
          <p:cNvSpPr/>
          <p:nvPr/>
        </p:nvSpPr>
        <p:spPr>
          <a:xfrm>
            <a:off x="3615615" y="1101926"/>
            <a:ext cx="239751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</a:rPr>
              <a:t>page of PT (@P</a:t>
            </a:r>
            <a:r>
              <a:rPr lang="en-US" sz="1687" dirty="0">
                <a:solidFill>
                  <a:schemeClr val="tx2"/>
                </a:solidFill>
              </a:rPr>
              <a:t>P</a:t>
            </a:r>
            <a:r>
              <a:rPr sz="1687" dirty="0">
                <a:solidFill>
                  <a:schemeClr val="tx2"/>
                </a:solidFill>
              </a:rPr>
              <a:t>N:0x3)</a:t>
            </a:r>
          </a:p>
        </p:txBody>
      </p:sp>
      <p:sp>
        <p:nvSpPr>
          <p:cNvPr id="638" name="Shape 638"/>
          <p:cNvSpPr/>
          <p:nvPr/>
        </p:nvSpPr>
        <p:spPr>
          <a:xfrm>
            <a:off x="6627120" y="1433004"/>
            <a:ext cx="758412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lang="en-US" sz="1758" dirty="0">
                <a:solidFill>
                  <a:schemeClr val="bg2"/>
                </a:solidFill>
                <a:latin typeface="Gill Sans MT" panose="020B0502020104020203" pitchFamily="34" charset="77"/>
              </a:rPr>
              <a:t>P</a:t>
            </a: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N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-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0x55</a:t>
            </a:r>
            <a:b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 dirty="0">
                <a:solidFill>
                  <a:schemeClr val="bg2"/>
                </a:solidFill>
                <a:latin typeface="Gill Sans MT" panose="020B0502020104020203" pitchFamily="34" charset="77"/>
              </a:rPr>
              <a:t> 0x45</a:t>
            </a:r>
          </a:p>
        </p:txBody>
      </p:sp>
      <p:sp>
        <p:nvSpPr>
          <p:cNvPr id="639" name="Shape 639"/>
          <p:cNvSpPr/>
          <p:nvPr/>
        </p:nvSpPr>
        <p:spPr>
          <a:xfrm>
            <a:off x="7430792" y="1433004"/>
            <a:ext cx="661515" cy="44137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valid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0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  <a:b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</a:br>
            <a:r>
              <a:rPr sz="1758">
                <a:solidFill>
                  <a:schemeClr val="bg2"/>
                </a:solidFill>
                <a:latin typeface="Gill Sans MT" panose="020B0502020104020203" pitchFamily="34" charset="77"/>
              </a:rPr>
              <a:t>1</a:t>
            </a:r>
          </a:p>
        </p:txBody>
      </p:sp>
      <p:sp>
        <p:nvSpPr>
          <p:cNvPr id="640" name="Shape 640"/>
          <p:cNvSpPr/>
          <p:nvPr/>
        </p:nvSpPr>
        <p:spPr>
          <a:xfrm>
            <a:off x="6754094" y="1731146"/>
            <a:ext cx="1379741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2"/>
              </a:solidFill>
              <a:latin typeface="Gill Sans MT" panose="020B0502020104020203" pitchFamily="34" charset="77"/>
            </a:endParaRPr>
          </a:p>
        </p:txBody>
      </p:sp>
      <p:sp>
        <p:nvSpPr>
          <p:cNvPr id="641" name="Shape 641"/>
          <p:cNvSpPr/>
          <p:nvPr/>
        </p:nvSpPr>
        <p:spPr>
          <a:xfrm>
            <a:off x="6391413" y="1101021"/>
            <a:ext cx="2517742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400" b="1">
                <a:solidFill>
                  <a:srgbClr val="8881F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2"/>
                </a:solidFill>
              </a:rPr>
              <a:t>page of PT (@P</a:t>
            </a:r>
            <a:r>
              <a:rPr lang="en-US" sz="1687" dirty="0">
                <a:solidFill>
                  <a:schemeClr val="tx2"/>
                </a:solidFill>
              </a:rPr>
              <a:t>P</a:t>
            </a:r>
            <a:r>
              <a:rPr sz="1687" dirty="0">
                <a:solidFill>
                  <a:schemeClr val="tx2"/>
                </a:solidFill>
              </a:rPr>
              <a:t>N:0x92)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33835" y="2379813"/>
            <a:ext cx="2274662" cy="482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66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0x01ABC</a:t>
            </a:r>
          </a:p>
          <a:p>
            <a:endParaRPr lang="en-US" sz="1266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  <a:p>
            <a:endParaRPr lang="en-US" sz="1266" baseline="300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90329" y="6192541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latin typeface="Gill Sans MT" panose="020B0502020104020203" pitchFamily="34" charset="77"/>
              </a:rPr>
              <a:t>outer page</a:t>
            </a:r>
            <a:br>
              <a:rPr lang="en-US" sz="1406" dirty="0">
                <a:latin typeface="Gill Sans MT" panose="020B0502020104020203" pitchFamily="34" charset="77"/>
              </a:rPr>
            </a:br>
            <a:r>
              <a:rPr lang="en-US" sz="1406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195329" y="6192541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406" dirty="0">
                <a:latin typeface="Gill Sans MT" panose="020B0502020104020203" pitchFamily="34" charset="77"/>
              </a:rPr>
              <a:t>inner page</a:t>
            </a:r>
            <a:br>
              <a:rPr lang="en-US" sz="1406" dirty="0">
                <a:latin typeface="Gill Sans MT" panose="020B0502020104020203" pitchFamily="34" charset="77"/>
              </a:rPr>
            </a:br>
            <a:r>
              <a:rPr lang="en-US" sz="1406" dirty="0">
                <a:latin typeface="Gill Sans MT" panose="020B0502020104020203" pitchFamily="34" charset="77"/>
              </a:rPr>
              <a:t>(4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6405129" y="6192541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  <a:latin typeface="Gill Sans MT" panose="020B0502020104020203" pitchFamily="34" charset="77"/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2433637" y="5846467"/>
            <a:ext cx="1575494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  <a:latin typeface="Gill Sans MT" panose="020B0502020104020203" pitchFamily="34" charset="77"/>
              </a:rPr>
              <a:t>20-bit address:</a:t>
            </a:r>
          </a:p>
        </p:txBody>
      </p:sp>
      <p:sp>
        <p:nvSpPr>
          <p:cNvPr id="20" name="Line 37"/>
          <p:cNvSpPr>
            <a:spLocks noChangeShapeType="1"/>
          </p:cNvSpPr>
          <p:nvPr/>
        </p:nvSpPr>
        <p:spPr bwMode="auto">
          <a:xfrm>
            <a:off x="2366529" y="7259342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>
              <a:latin typeface="Gill Sans MT" panose="020B0502020104020203" pitchFamily="34" charset="77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12374" y="4364563"/>
            <a:ext cx="1029449" cy="28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 translate 0xFEED0</a:t>
            </a:r>
            <a:endParaRPr lang="en-US" sz="1266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55269" y="3266696"/>
            <a:ext cx="974947" cy="2222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66" baseline="30000" dirty="0">
                <a:solidFill>
                  <a:schemeClr val="bg1"/>
                </a:solidFill>
                <a:latin typeface="Gill Sans MT" panose="020B0502020104020203" pitchFamily="34" charset="77"/>
              </a:rPr>
              <a:t>translate 0x00000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98393" y="2641553"/>
            <a:ext cx="82747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  <a:latin typeface="Gill Sans MT" panose="020B0502020104020203" pitchFamily="34" charset="77"/>
              </a:rPr>
              <a:t>0x23ABC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557975" y="3579208"/>
            <a:ext cx="756938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  <a:latin typeface="Gill Sans MT" panose="020B0502020104020203" pitchFamily="34" charset="77"/>
              </a:rPr>
              <a:t>0x10000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605050" y="4689171"/>
            <a:ext cx="797013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  <a:latin typeface="Gill Sans MT" panose="020B0502020104020203" pitchFamily="34" charset="77"/>
              </a:rPr>
              <a:t>0x55ED0</a:t>
            </a:r>
          </a:p>
        </p:txBody>
      </p:sp>
      <p:sp>
        <p:nvSpPr>
          <p:cNvPr id="27" name="Shape 630">
            <a:extLst>
              <a:ext uri="{FF2B5EF4-FFF2-40B4-BE49-F238E27FC236}">
                <a16:creationId xmlns:a16="http://schemas.microsoft.com/office/drawing/2014/main" id="{991F1398-CC95-3C44-AB71-DD20D281BEB6}"/>
              </a:ext>
            </a:extLst>
          </p:cNvPr>
          <p:cNvSpPr txBox="1">
            <a:spLocks/>
          </p:cNvSpPr>
          <p:nvPr/>
        </p:nvSpPr>
        <p:spPr>
          <a:xfrm>
            <a:off x="1330345" y="1479925"/>
            <a:ext cx="1026914" cy="4414614"/>
          </a:xfrm>
          <a:prstGeom prst="rect">
            <a:avLst/>
          </a:prstGeom>
        </p:spPr>
        <p:txBody>
          <a:bodyPr vert="horz" wrap="square" lIns="64294" tIns="32147" rIns="64294" bIns="32147" numCol="1" anchor="t" anchorCtr="0" compatLnSpc="1">
            <a:prstTxWarp prst="textNoShape">
              <a:avLst/>
            </a:prstTxWarp>
            <a:normAutofit/>
          </a:bodyPr>
          <a:lstStyle>
            <a:lvl1pPr marL="301407" indent="-301407" algn="l" rtl="0" eaLnBrk="0" fontAlgn="base" hangingPunct="0">
              <a:spcBef>
                <a:spcPts val="2133"/>
              </a:spcBef>
              <a:spcAft>
                <a:spcPct val="0"/>
              </a:spcAft>
              <a:buFont typeface="Calisto MT" charset="0"/>
              <a:buChar char="•"/>
              <a:defRPr sz="256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616361" indent="-314954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2347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917768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sz="2133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219176" indent="-301407" algn="l" rtl="0" eaLnBrk="0" fontAlgn="base" hangingPunct="0">
              <a:spcBef>
                <a:spcPts val="64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520583" indent="-301407" algn="l" rtl="0" eaLnBrk="0" fontAlgn="base" hangingPunct="0">
              <a:spcBef>
                <a:spcPts val="64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2682186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985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528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5197" indent="-243835" algn="l" defTabSz="9753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42915">
              <a:buNone/>
              <a:defRPr sz="1800">
                <a:solidFill>
                  <a:srgbClr val="000000"/>
                </a:solidFill>
              </a:defRPr>
            </a:pPr>
            <a:r>
              <a:rPr lang="en-US" sz="1758" dirty="0">
                <a:solidFill>
                  <a:srgbClr val="000000"/>
                </a:solidFill>
              </a:rPr>
              <a:t>VPN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0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1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2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 -</a:t>
            </a:r>
            <a:br>
              <a:rPr lang="en-US" sz="1758" dirty="0">
                <a:solidFill>
                  <a:srgbClr val="000000"/>
                </a:solidFill>
              </a:rPr>
            </a:br>
            <a:r>
              <a:rPr lang="en-US" sz="1758" dirty="0">
                <a:solidFill>
                  <a:srgbClr val="000000"/>
                </a:solidFill>
              </a:rPr>
              <a:t>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2583" y="62754"/>
            <a:ext cx="8750560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Quiz: Address format for multilevel Paging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idx="1"/>
          </p:nvPr>
        </p:nvSpPr>
        <p:spPr>
          <a:xfrm>
            <a:off x="2015103" y="2310651"/>
            <a:ext cx="7871849" cy="4297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How should logical address be structured?</a:t>
            </a:r>
          </a:p>
          <a:p>
            <a:pPr lvl="1"/>
            <a:r>
              <a:rPr lang="en-US" dirty="0"/>
              <a:t>How many bits for each paging level?</a:t>
            </a:r>
          </a:p>
          <a:p>
            <a:pPr>
              <a:buNone/>
            </a:pPr>
            <a:r>
              <a:rPr lang="en-US" dirty="0"/>
              <a:t>Goal?  </a:t>
            </a:r>
          </a:p>
          <a:p>
            <a:pPr lvl="1"/>
            <a:r>
              <a:rPr lang="en-US" dirty="0"/>
              <a:t>Each page table fits within a page</a:t>
            </a:r>
          </a:p>
          <a:p>
            <a:pPr lvl="1"/>
            <a:r>
              <a:rPr lang="en-US" dirty="0"/>
              <a:t>PTE size * number PTE = page size</a:t>
            </a:r>
          </a:p>
          <a:p>
            <a:pPr lvl="2"/>
            <a:r>
              <a:rPr lang="en-US" dirty="0"/>
              <a:t>Assume PTE size = 4 bytes</a:t>
            </a:r>
          </a:p>
          <a:p>
            <a:pPr lvl="2"/>
            <a:r>
              <a:rPr lang="en-US" dirty="0"/>
              <a:t>Page size = 2^12 bytes = 4KB</a:t>
            </a:r>
          </a:p>
          <a:p>
            <a:pPr lvl="2"/>
            <a:r>
              <a:rPr lang="en-US" dirty="0"/>
              <a:t>2^2 bytes *  number PTE = 2^12 bytes</a:t>
            </a:r>
          </a:p>
          <a:p>
            <a:pPr lvl="2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number PTE = 2^10</a:t>
            </a:r>
          </a:p>
          <a:p>
            <a:pPr lvl="1"/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# bits for selecting inner page = 10</a:t>
            </a:r>
          </a:p>
          <a:p>
            <a:pPr>
              <a:buFont typeface="Wingdings" charset="2"/>
              <a:buNone/>
            </a:pPr>
            <a:r>
              <a:rPr lang="en-US" dirty="0"/>
              <a:t>Remaining bits for outer page: </a:t>
            </a:r>
          </a:p>
          <a:p>
            <a:pPr lvl="1"/>
            <a:r>
              <a:rPr lang="en-US" dirty="0"/>
              <a:t>30 – 10 – 12 = 8 bits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015104" y="1691996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outer page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920104" y="1691996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129904" y="1691996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2158411" y="1345921"/>
            <a:ext cx="160345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dirty="0">
                <a:solidFill>
                  <a:schemeClr val="bg1"/>
                </a:solidFill>
              </a:rPr>
              <a:t>30-bit address: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Shape 6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Problem with 2 levels?</a:t>
            </a:r>
            <a:endParaRPr sz="4556" dirty="0"/>
          </a:p>
        </p:txBody>
      </p:sp>
      <p:sp>
        <p:nvSpPr>
          <p:cNvPr id="654" name="Shape 654"/>
          <p:cNvSpPr>
            <a:spLocks noGrp="1"/>
          </p:cNvSpPr>
          <p:nvPr>
            <p:ph type="body" idx="4294967295"/>
          </p:nvPr>
        </p:nvSpPr>
        <p:spPr>
          <a:xfrm>
            <a:off x="1524000" y="1497956"/>
            <a:ext cx="7804547" cy="214535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Problem: page directories </a:t>
            </a:r>
            <a:r>
              <a:rPr lang="en-US" sz="2531" dirty="0">
                <a:solidFill>
                  <a:srgbClr val="333333"/>
                </a:solidFill>
              </a:rPr>
              <a:t>(outer level) </a:t>
            </a:r>
            <a:r>
              <a:rPr sz="2531" dirty="0">
                <a:solidFill>
                  <a:srgbClr val="333333"/>
                </a:solidFill>
              </a:rPr>
              <a:t>may not fit in a page</a:t>
            </a:r>
            <a:endParaRPr lang="en-US"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Solution: </a:t>
            </a:r>
            <a:endParaRPr lang="en-US" sz="2531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320" dirty="0">
                <a:solidFill>
                  <a:srgbClr val="333333"/>
                </a:solidFill>
              </a:rPr>
              <a:t>S</a:t>
            </a:r>
            <a:r>
              <a:rPr sz="2320" dirty="0">
                <a:solidFill>
                  <a:srgbClr val="333333"/>
                </a:solidFill>
              </a:rPr>
              <a:t>plit page directories into pieces</a:t>
            </a:r>
            <a:endParaRPr lang="en-US" sz="232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320" dirty="0">
                <a:solidFill>
                  <a:srgbClr val="333333"/>
                </a:solidFill>
              </a:rPr>
              <a:t>Use another page dir to refer to the page dir pieces.</a:t>
            </a:r>
          </a:p>
        </p:txBody>
      </p:sp>
      <p:sp>
        <p:nvSpPr>
          <p:cNvPr id="4" name="Shape 658"/>
          <p:cNvSpPr/>
          <p:nvPr/>
        </p:nvSpPr>
        <p:spPr>
          <a:xfrm>
            <a:off x="4751435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28"/>
              <a:t>PT idx</a:t>
            </a:r>
          </a:p>
        </p:txBody>
      </p:sp>
      <p:sp>
        <p:nvSpPr>
          <p:cNvPr id="23" name="Shape 677"/>
          <p:cNvSpPr/>
          <p:nvPr/>
        </p:nvSpPr>
        <p:spPr>
          <a:xfrm>
            <a:off x="5840710" y="4092865"/>
            <a:ext cx="3185175" cy="437555"/>
          </a:xfrm>
          <a:prstGeom prst="rect">
            <a:avLst/>
          </a:prstGeom>
          <a:solidFill>
            <a:srgbClr val="5747C1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28"/>
              <a:t>OFFSET</a:t>
            </a:r>
          </a:p>
        </p:txBody>
      </p:sp>
      <p:sp>
        <p:nvSpPr>
          <p:cNvPr id="26" name="Shape 680"/>
          <p:cNvSpPr/>
          <p:nvPr/>
        </p:nvSpPr>
        <p:spPr>
          <a:xfrm>
            <a:off x="3679872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28"/>
              <a:t>PD idx 1</a:t>
            </a:r>
          </a:p>
        </p:txBody>
      </p:sp>
      <p:sp>
        <p:nvSpPr>
          <p:cNvPr id="27" name="Shape 681"/>
          <p:cNvSpPr/>
          <p:nvPr/>
        </p:nvSpPr>
        <p:spPr>
          <a:xfrm>
            <a:off x="3931167" y="3691514"/>
            <a:ext cx="477696" cy="353431"/>
          </a:xfrm>
          <a:prstGeom prst="rect">
            <a:avLst/>
          </a:prstGeom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bg1"/>
                </a:solidFill>
              </a:rPr>
              <a:t>VPN</a:t>
            </a:r>
          </a:p>
        </p:txBody>
      </p:sp>
      <p:sp>
        <p:nvSpPr>
          <p:cNvPr id="28" name="Shape 682"/>
          <p:cNvSpPr/>
          <p:nvPr/>
        </p:nvSpPr>
        <p:spPr>
          <a:xfrm>
            <a:off x="4523589" y="3868229"/>
            <a:ext cx="1272255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9" name="Shape 683"/>
          <p:cNvSpPr/>
          <p:nvPr/>
        </p:nvSpPr>
        <p:spPr>
          <a:xfrm flipH="1">
            <a:off x="2626429" y="3868229"/>
            <a:ext cx="1282634" cy="0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0" name="Shape 684"/>
          <p:cNvSpPr/>
          <p:nvPr/>
        </p:nvSpPr>
        <p:spPr>
          <a:xfrm>
            <a:off x="2608310" y="4092865"/>
            <a:ext cx="1093137" cy="437555"/>
          </a:xfrm>
          <a:prstGeom prst="rect">
            <a:avLst/>
          </a:prstGeom>
          <a:solidFill>
            <a:srgbClr val="00A6AC"/>
          </a:solidFill>
          <a:ln w="254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28"/>
              <a:t>PD idx 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80260" y="4580926"/>
            <a:ext cx="8830332" cy="698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</a:rPr>
              <a:t>How large is virtual address space with 4 KB pages, 4 byte PTEs, </a:t>
            </a:r>
            <a:br>
              <a:rPr lang="en-US" sz="1969" dirty="0">
                <a:solidFill>
                  <a:srgbClr val="333333"/>
                </a:solidFill>
              </a:rPr>
            </a:br>
            <a:r>
              <a:rPr lang="en-US" sz="1969" dirty="0">
                <a:solidFill>
                  <a:srgbClr val="333333"/>
                </a:solidFill>
              </a:rPr>
              <a:t>each page table fits in page given 1, 2, 3 levels?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66176" y="5212499"/>
            <a:ext cx="3862852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</a:rPr>
              <a:t>4KB / 4 bytes </a:t>
            </a:r>
            <a:r>
              <a:rPr lang="en-US" sz="1969" dirty="0" err="1">
                <a:solidFill>
                  <a:srgbClr val="333333"/>
                </a:solidFill>
                <a:sym typeface="Wingdings"/>
              </a:rPr>
              <a:t></a:t>
            </a:r>
            <a:r>
              <a:rPr lang="en-US" sz="1969" dirty="0">
                <a:solidFill>
                  <a:srgbClr val="333333"/>
                </a:solidFill>
                <a:sym typeface="Wingdings"/>
              </a:rPr>
              <a:t> 1K entries per level</a:t>
            </a:r>
            <a:endParaRPr lang="en-US" sz="1969" dirty="0">
              <a:solidFill>
                <a:srgbClr val="333333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44023" y="5580387"/>
            <a:ext cx="28168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</a:rPr>
              <a:t>1 level: 1K * 4K = </a:t>
            </a:r>
            <a:r>
              <a:rPr lang="en-US" sz="1687" b="1" dirty="0">
                <a:solidFill>
                  <a:srgbClr val="333333"/>
                </a:solidFill>
              </a:rPr>
              <a:t>2^22</a:t>
            </a:r>
            <a:r>
              <a:rPr lang="en-US" sz="1687" dirty="0">
                <a:solidFill>
                  <a:srgbClr val="333333"/>
                </a:solidFill>
              </a:rPr>
              <a:t> = 4 MB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44022" y="5948277"/>
            <a:ext cx="328173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</a:rPr>
              <a:t>2 levels: 1K * 1K * 4K = </a:t>
            </a:r>
            <a:r>
              <a:rPr lang="en-US" sz="1687" b="1" dirty="0">
                <a:solidFill>
                  <a:srgbClr val="333333"/>
                </a:solidFill>
              </a:rPr>
              <a:t>2^32</a:t>
            </a:r>
            <a:r>
              <a:rPr lang="en-US" sz="1687" dirty="0">
                <a:solidFill>
                  <a:srgbClr val="333333"/>
                </a:solidFill>
              </a:rPr>
              <a:t> ≈ 4 GB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44022" y="6272601"/>
            <a:ext cx="37289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</a:rPr>
              <a:t>3 levels: 1K * 1K * 1K * 4K = </a:t>
            </a:r>
            <a:r>
              <a:rPr lang="en-US" sz="1687" b="1" dirty="0">
                <a:solidFill>
                  <a:srgbClr val="333333"/>
                </a:solidFill>
              </a:rPr>
              <a:t>2^42</a:t>
            </a:r>
            <a:r>
              <a:rPr lang="en-US" sz="1687" dirty="0">
                <a:solidFill>
                  <a:srgbClr val="333333"/>
                </a:solidFill>
              </a:rPr>
              <a:t>  ≈ 4 TB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103568" y="2146198"/>
            <a:ext cx="19050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outer page?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5008568" y="2146198"/>
            <a:ext cx="2209800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/>
              <a:t>inner page</a:t>
            </a:r>
          </a:p>
          <a:p>
            <a:pPr algn="ctr"/>
            <a:r>
              <a:rPr lang="en-US" sz="1828" dirty="0"/>
              <a:t>(10 bits)</a:t>
            </a: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7218368" y="2146198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229296" y="1800123"/>
            <a:ext cx="161146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</a:rPr>
              <a:t>64-bit</a:t>
            </a:r>
            <a:r>
              <a:rPr lang="en-US" sz="1828" dirty="0">
                <a:solidFill>
                  <a:schemeClr val="bg1"/>
                </a:solidFill>
              </a:rPr>
              <a:t> address: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1606085" y="62754"/>
            <a:ext cx="8940671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Virt</a:t>
            </a:r>
            <a:r>
              <a:rPr lang="en-US" sz="4600" dirty="0"/>
              <a:t>ual</a:t>
            </a:r>
            <a:r>
              <a:rPr sz="4600" dirty="0"/>
              <a:t> =&gt; Phys</a:t>
            </a:r>
            <a:r>
              <a:rPr lang="en-US" sz="4600" dirty="0"/>
              <a:t>ical PAGE</a:t>
            </a:r>
            <a:r>
              <a:rPr sz="4600" dirty="0"/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1524000" y="4729164"/>
            <a:ext cx="8339138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C00000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For segmentation, </a:t>
            </a:r>
            <a:r>
              <a:rPr lang="en-US" sz="2000" dirty="0"/>
              <a:t>OS</a:t>
            </a:r>
            <a:r>
              <a:rPr sz="2000" dirty="0"/>
              <a:t> used a formula</a:t>
            </a:r>
            <a:r>
              <a:rPr lang="en-US" sz="2000" dirty="0"/>
              <a:t> </a:t>
            </a:r>
            <a:r>
              <a:rPr sz="2000" dirty="0"/>
              <a:t>(e.g., phys</a:t>
            </a:r>
            <a:r>
              <a:rPr lang="en-US" sz="2000" dirty="0"/>
              <a:t> addr</a:t>
            </a:r>
            <a:r>
              <a:rPr sz="2000" dirty="0"/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For paging</a:t>
            </a:r>
            <a:r>
              <a:rPr sz="2000" dirty="0"/>
              <a:t>, </a:t>
            </a:r>
            <a:r>
              <a:rPr lang="en-US" sz="2000" dirty="0"/>
              <a:t>OS</a:t>
            </a:r>
            <a:r>
              <a:rPr sz="2000" dirty="0"/>
              <a:t> need</a:t>
            </a:r>
            <a:r>
              <a:rPr lang="en-US" sz="2000" dirty="0"/>
              <a:t>s</a:t>
            </a:r>
            <a:r>
              <a:rPr sz="2000" dirty="0"/>
              <a:t> mor</a:t>
            </a:r>
            <a:r>
              <a:rPr lang="en-US" sz="2000" dirty="0"/>
              <a:t>e </a:t>
            </a:r>
            <a:r>
              <a:rPr sz="2000" dirty="0"/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4857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5393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5929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6465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7000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7536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5040949" y="1325341"/>
            <a:ext cx="625168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6561569" y="1325341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6078023" y="1741290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3" name="Shape 783"/>
          <p:cNvSpPr/>
          <p:nvPr/>
        </p:nvSpPr>
        <p:spPr>
          <a:xfrm flipV="1">
            <a:off x="4911398" y="1741290"/>
            <a:ext cx="9644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4" name="Shape 784"/>
          <p:cNvSpPr/>
          <p:nvPr/>
        </p:nvSpPr>
        <p:spPr>
          <a:xfrm>
            <a:off x="5875805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5" name="Shape 785"/>
          <p:cNvSpPr/>
          <p:nvPr/>
        </p:nvSpPr>
        <p:spPr>
          <a:xfrm flipH="1">
            <a:off x="4866751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6" name="Shape 786"/>
          <p:cNvSpPr/>
          <p:nvPr/>
        </p:nvSpPr>
        <p:spPr>
          <a:xfrm>
            <a:off x="801893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7" name="Shape 787"/>
          <p:cNvSpPr/>
          <p:nvPr/>
        </p:nvSpPr>
        <p:spPr>
          <a:xfrm flipH="1">
            <a:off x="603654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8" name="Shape 788"/>
          <p:cNvSpPr/>
          <p:nvPr/>
        </p:nvSpPr>
        <p:spPr>
          <a:xfrm>
            <a:off x="4857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5393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5929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6465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7000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7536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3786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4322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4534899" y="4289773"/>
            <a:ext cx="609138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6561569" y="4272138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6078023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99" name="Shape 799"/>
          <p:cNvSpPr/>
          <p:nvPr/>
        </p:nvSpPr>
        <p:spPr>
          <a:xfrm flipV="1">
            <a:off x="801893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0" name="Shape 800"/>
          <p:cNvSpPr/>
          <p:nvPr/>
        </p:nvSpPr>
        <p:spPr>
          <a:xfrm flipH="1" flipV="1">
            <a:off x="603654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1" name="Shape 801"/>
          <p:cNvSpPr/>
          <p:nvPr/>
        </p:nvSpPr>
        <p:spPr>
          <a:xfrm flipV="1">
            <a:off x="3863460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2" name="Shape 802"/>
          <p:cNvSpPr/>
          <p:nvPr/>
        </p:nvSpPr>
        <p:spPr>
          <a:xfrm flipV="1">
            <a:off x="5804368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3" name="Shape 803"/>
          <p:cNvSpPr/>
          <p:nvPr/>
        </p:nvSpPr>
        <p:spPr>
          <a:xfrm flipH="1" flipV="1">
            <a:off x="3821977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4" name="Shape 804"/>
          <p:cNvSpPr/>
          <p:nvPr/>
        </p:nvSpPr>
        <p:spPr>
          <a:xfrm>
            <a:off x="3770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sz="1800" dirty="0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ess</a:t>
            </a:r>
            <a:r>
              <a:rPr sz="1800" dirty="0">
                <a:solidFill>
                  <a:schemeClr val="bg1"/>
                </a:solidFill>
              </a:rPr>
              <a:t>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7831406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6" name="Shape 806"/>
          <p:cNvSpPr/>
          <p:nvPr/>
        </p:nvSpPr>
        <p:spPr>
          <a:xfrm>
            <a:off x="7295625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7" name="Shape 807"/>
          <p:cNvSpPr/>
          <p:nvPr/>
        </p:nvSpPr>
        <p:spPr>
          <a:xfrm>
            <a:off x="6759844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8" name="Shape 808"/>
          <p:cNvSpPr/>
          <p:nvPr/>
        </p:nvSpPr>
        <p:spPr>
          <a:xfrm>
            <a:off x="6224062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9" name="Shape 809"/>
          <p:cNvSpPr/>
          <p:nvPr/>
        </p:nvSpPr>
        <p:spPr>
          <a:xfrm>
            <a:off x="5688281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0" name="Shape 810"/>
          <p:cNvSpPr/>
          <p:nvPr/>
        </p:nvSpPr>
        <p:spPr>
          <a:xfrm>
            <a:off x="5152500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1" name="Shape 811"/>
          <p:cNvSpPr/>
          <p:nvPr/>
        </p:nvSpPr>
        <p:spPr>
          <a:xfrm>
            <a:off x="5152500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2" name="Shape 812"/>
          <p:cNvSpPr/>
          <p:nvPr/>
        </p:nvSpPr>
        <p:spPr>
          <a:xfrm>
            <a:off x="5688281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3" name="Shape 813"/>
          <p:cNvSpPr/>
          <p:nvPr/>
        </p:nvSpPr>
        <p:spPr>
          <a:xfrm>
            <a:off x="4080937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4" name="Shape 814"/>
          <p:cNvSpPr/>
          <p:nvPr/>
        </p:nvSpPr>
        <p:spPr>
          <a:xfrm>
            <a:off x="4616719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Rectangle 44"/>
          <p:cNvSpPr/>
          <p:nvPr/>
        </p:nvSpPr>
        <p:spPr>
          <a:xfrm>
            <a:off x="5794826" y="6203777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array: page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768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address format does not need to equal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Shape 76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FFFFFF"/>
                </a:solidFill>
              </a:rPr>
              <a:t>Review:</a:t>
            </a:r>
            <a:br>
              <a:rPr lang="en-US" sz="4570" dirty="0">
                <a:solidFill>
                  <a:srgbClr val="FFFFFF"/>
                </a:solidFill>
              </a:rPr>
            </a:br>
            <a:r>
              <a:rPr sz="4570" dirty="0">
                <a:solidFill>
                  <a:srgbClr val="FFFFFF"/>
                </a:solidFill>
              </a:rPr>
              <a:t>Paging </a:t>
            </a:r>
            <a:r>
              <a:rPr lang="en-US" sz="4570" dirty="0">
                <a:solidFill>
                  <a:srgbClr val="FFFFFF"/>
                </a:solidFill>
              </a:rPr>
              <a:t>PROS and CONS</a:t>
            </a:r>
            <a:endParaRPr sz="4570" dirty="0">
              <a:solidFill>
                <a:srgbClr val="FFFFFF"/>
              </a:solidFill>
            </a:endParaRPr>
          </a:p>
        </p:txBody>
      </p:sp>
      <p:sp>
        <p:nvSpPr>
          <p:cNvPr id="768" name="Shape 768"/>
          <p:cNvSpPr>
            <a:spLocks noGrp="1"/>
          </p:cNvSpPr>
          <p:nvPr>
            <p:ph type="body" idx="4294967295"/>
          </p:nvPr>
        </p:nvSpPr>
        <p:spPr>
          <a:xfrm>
            <a:off x="1524000" y="1537023"/>
            <a:ext cx="7804547" cy="349150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No external </a:t>
            </a:r>
            <a:r>
              <a:rPr lang="en-US" sz="2320" dirty="0">
                <a:solidFill>
                  <a:srgbClr val="333333"/>
                </a:solidFill>
              </a:rPr>
              <a:t>fragmentation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don’t need to find contiguous RAM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All free pages are equivalent 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Easy to manage</a:t>
            </a:r>
            <a:r>
              <a:rPr lang="en-US" sz="2250" dirty="0">
                <a:solidFill>
                  <a:srgbClr val="333333"/>
                </a:solidFill>
              </a:rPr>
              <a:t>, allocate, and free pages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Disadvantages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Page tables are too big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Must have one entry for every page of address space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Accessing page tables is too slow [today’s focus]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Doubles number of memory references per instruction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Shape 7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FFFFFF"/>
                </a:solidFill>
              </a:rPr>
              <a:t>Translation Steps</a:t>
            </a:r>
          </a:p>
        </p:txBody>
      </p:sp>
      <p:sp>
        <p:nvSpPr>
          <p:cNvPr id="777" name="Shape 777"/>
          <p:cNvSpPr>
            <a:spLocks noGrp="1"/>
          </p:cNvSpPr>
          <p:nvPr>
            <p:ph type="body" idx="4294967295"/>
          </p:nvPr>
        </p:nvSpPr>
        <p:spPr>
          <a:xfrm>
            <a:off x="2079512" y="1714086"/>
            <a:ext cx="8662913" cy="397482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H/W: for each mem reference:</a:t>
            </a:r>
            <a:br>
              <a:rPr sz="2250" dirty="0">
                <a:solidFill>
                  <a:srgbClr val="333333"/>
                </a:solidFill>
              </a:rPr>
            </a:b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1. extract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VPN</a:t>
            </a:r>
            <a:r>
              <a:rPr sz="2250" dirty="0">
                <a:solidFill>
                  <a:srgbClr val="333333"/>
                </a:solidFill>
              </a:rPr>
              <a:t> (virt page num) from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VA</a:t>
            </a:r>
            <a:r>
              <a:rPr sz="2250" dirty="0">
                <a:solidFill>
                  <a:srgbClr val="333333"/>
                </a:solidFill>
              </a:rPr>
              <a:t> (virt addr)</a:t>
            </a: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2. calculate addr of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sz="2250" dirty="0">
                <a:solidFill>
                  <a:srgbClr val="333333"/>
                </a:solidFill>
              </a:rPr>
              <a:t> (page table entry)</a:t>
            </a: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3. </a:t>
            </a:r>
            <a:r>
              <a:rPr lang="en-US" sz="2250" dirty="0">
                <a:solidFill>
                  <a:srgbClr val="333333"/>
                </a:solidFill>
              </a:rPr>
              <a:t>read</a:t>
            </a:r>
            <a:r>
              <a:rPr sz="2250" dirty="0">
                <a:solidFill>
                  <a:srgbClr val="333333"/>
                </a:solidFill>
              </a:rPr>
              <a:t>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PTE</a:t>
            </a:r>
            <a:r>
              <a:rPr lang="en-US"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 </a:t>
            </a:r>
            <a:r>
              <a:rPr lang="en-US" sz="2250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from memory</a:t>
            </a: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4. extract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PFN</a:t>
            </a:r>
            <a:r>
              <a:rPr sz="2250" dirty="0">
                <a:solidFill>
                  <a:srgbClr val="333333"/>
                </a:solidFill>
              </a:rPr>
              <a:t> (page frame num)</a:t>
            </a: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5. build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2250" dirty="0">
                <a:solidFill>
                  <a:srgbClr val="333333"/>
                </a:solidFill>
              </a:rPr>
              <a:t> (phys addr)</a:t>
            </a:r>
            <a:br>
              <a:rPr sz="2250" dirty="0">
                <a:solidFill>
                  <a:srgbClr val="333333"/>
                </a:solidFill>
              </a:rPr>
            </a:br>
            <a:r>
              <a:rPr sz="2250" dirty="0">
                <a:solidFill>
                  <a:srgbClr val="333333"/>
                </a:solidFill>
              </a:rPr>
              <a:t>	6. </a:t>
            </a:r>
            <a:r>
              <a:rPr lang="en-US" sz="2250" dirty="0">
                <a:solidFill>
                  <a:srgbClr val="333333"/>
                </a:solidFill>
              </a:rPr>
              <a:t>read contents of </a:t>
            </a:r>
            <a:r>
              <a:rPr sz="2250" b="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</a:t>
            </a:r>
            <a:r>
              <a:rPr sz="2250" dirty="0">
                <a:solidFill>
                  <a:srgbClr val="333333"/>
                </a:solidFill>
              </a:rPr>
              <a:t> </a:t>
            </a:r>
            <a:r>
              <a:rPr lang="en-US" sz="2250" dirty="0">
                <a:solidFill>
                  <a:srgbClr val="333333"/>
                </a:solidFill>
              </a:rPr>
              <a:t>from memory in</a:t>
            </a:r>
            <a:r>
              <a:rPr sz="2250" dirty="0">
                <a:solidFill>
                  <a:srgbClr val="333333"/>
                </a:solidFill>
              </a:rPr>
              <a:t>to register</a:t>
            </a:r>
          </a:p>
        </p:txBody>
      </p:sp>
      <p:sp>
        <p:nvSpPr>
          <p:cNvPr id="4" name="Shape 784"/>
          <p:cNvSpPr/>
          <p:nvPr/>
        </p:nvSpPr>
        <p:spPr>
          <a:xfrm>
            <a:off x="1929850" y="2436134"/>
            <a:ext cx="663319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5" name="Shape 785"/>
          <p:cNvSpPr/>
          <p:nvPr/>
        </p:nvSpPr>
        <p:spPr>
          <a:xfrm>
            <a:off x="1929850" y="2807722"/>
            <a:ext cx="663319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6" name="Shape 786"/>
          <p:cNvSpPr/>
          <p:nvPr/>
        </p:nvSpPr>
        <p:spPr>
          <a:xfrm>
            <a:off x="1929850" y="3472206"/>
            <a:ext cx="663319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7" name="Shape 787"/>
          <p:cNvSpPr/>
          <p:nvPr/>
        </p:nvSpPr>
        <p:spPr>
          <a:xfrm>
            <a:off x="1929850" y="3829395"/>
            <a:ext cx="663319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latin typeface="Gill Sans MT" panose="020B0502020104020203" pitchFamily="34" charset="77"/>
              </a:rPr>
              <a:t>(cheap)</a:t>
            </a:r>
          </a:p>
        </p:txBody>
      </p:sp>
      <p:sp>
        <p:nvSpPr>
          <p:cNvPr id="8" name="Shape 788"/>
          <p:cNvSpPr/>
          <p:nvPr/>
        </p:nvSpPr>
        <p:spPr>
          <a:xfrm>
            <a:off x="1673848" y="3152172"/>
            <a:ext cx="98507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chemeClr val="bg1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9" name="Shape 789"/>
          <p:cNvSpPr/>
          <p:nvPr/>
        </p:nvSpPr>
        <p:spPr>
          <a:xfrm>
            <a:off x="1673848" y="4211602"/>
            <a:ext cx="985074" cy="310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47" dirty="0">
                <a:solidFill>
                  <a:srgbClr val="921F07"/>
                </a:solidFill>
                <a:latin typeface="Gill Sans MT" panose="020B0502020104020203" pitchFamily="34" charset="77"/>
              </a:rPr>
              <a:t>(expensive)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79512" y="5904116"/>
            <a:ext cx="5666288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Which expensive step </a:t>
            </a:r>
            <a:r>
              <a:rPr lang="en-US" sz="1969"/>
              <a:t>will we avoid in today’s lecture?</a:t>
            </a:r>
            <a:endParaRPr lang="en-US" sz="1969" dirty="0"/>
          </a:p>
        </p:txBody>
      </p:sp>
      <p:sp>
        <p:nvSpPr>
          <p:cNvPr id="11" name="Rectangle 10"/>
          <p:cNvSpPr/>
          <p:nvPr/>
        </p:nvSpPr>
        <p:spPr>
          <a:xfrm>
            <a:off x="2765906" y="5191832"/>
            <a:ext cx="2955609" cy="367950"/>
          </a:xfrm>
          <a:prstGeom prst="rect">
            <a:avLst/>
          </a:prstGeom>
        </p:spPr>
        <p:txBody>
          <a:bodyPr wrap="none" lIns="64290" tIns="32145" rIns="64290" bIns="32145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Which steps are expensive?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1400" y="6272002"/>
            <a:ext cx="453835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2"/>
                </a:solidFill>
              </a:rPr>
              <a:t>  3)  Don’t always have to read PTE from memory!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81350" y="2399132"/>
            <a:ext cx="58293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TLB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859" y="3536075"/>
            <a:ext cx="7458541" cy="2114550"/>
          </a:xfrm>
        </p:spPr>
        <p:txBody>
          <a:bodyPr>
            <a:normAutofit fontScale="85000" lnSpcReduction="10000"/>
          </a:bodyPr>
          <a:lstStyle/>
          <a:p>
            <a:pPr marL="609569" indent="-609569" algn="l"/>
            <a:r>
              <a:rPr lang="en-US" sz="2250" b="1" dirty="0"/>
              <a:t>Questions answered in this lecture: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Review paging...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How can page translations be made faster?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What is the basic idea of a TLB (Translation Lookaside Buffer)?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What types of workloads perform well with TLBs?</a:t>
            </a:r>
          </a:p>
          <a:p>
            <a:pPr marL="990549" lvl="1" indent="-533372" algn="l"/>
            <a:r>
              <a:rPr lang="en-US" sz="2250" dirty="0">
                <a:solidFill>
                  <a:schemeClr val="bg2"/>
                </a:solidFill>
              </a:rPr>
              <a:t>How do TLBs interact with context-switches? (if time permits)</a:t>
            </a:r>
          </a:p>
          <a:p>
            <a:pPr marL="742909" lvl="1" indent="-400027" algn="l"/>
            <a:endParaRPr lang="en-US" sz="1687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78CEB64-A210-9845-BA02-B348DC37A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292" y="981306"/>
            <a:ext cx="39433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dirty="0">
                <a:latin typeface="Gill Sans MT" panose="020B0502020104020203" pitchFamily="34" charset="77"/>
              </a:rPr>
              <a:t>RUTGERS UNIVERSITY</a:t>
            </a: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Computer Sciences Department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5F18865-D499-7B46-865F-30EE3D9DA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803447"/>
            <a:ext cx="41211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Gill Sans MT" panose="020B0502020104020203" pitchFamily="34" charset="77"/>
              </a:rPr>
              <a:t>CS 416/518 Operating Systems Design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024DE7DB-36E6-554B-9EB2-691C99D1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932" y="1828718"/>
            <a:ext cx="18287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dirty="0" err="1">
                <a:latin typeface="Gill Sans MT" panose="020B0502020104020203" pitchFamily="34" charset="77"/>
              </a:rPr>
              <a:t>Sudarsun</a:t>
            </a:r>
            <a:r>
              <a:rPr lang="en-US" dirty="0">
                <a:latin typeface="Gill Sans MT" panose="020B0502020104020203" pitchFamily="34" charset="77"/>
              </a:rPr>
              <a:t> Kannan</a:t>
            </a:r>
          </a:p>
        </p:txBody>
      </p:sp>
      <p:sp>
        <p:nvSpPr>
          <p:cNvPr id="11" name="Shape 1025">
            <a:extLst>
              <a:ext uri="{FF2B5EF4-FFF2-40B4-BE49-F238E27FC236}">
                <a16:creationId xmlns:a16="http://schemas.microsoft.com/office/drawing/2014/main" id="{5EEE552A-192C-E74F-AB23-256E53A04714}"/>
              </a:ext>
            </a:extLst>
          </p:cNvPr>
          <p:cNvSpPr txBox="1">
            <a:spLocks/>
          </p:cNvSpPr>
          <p:nvPr/>
        </p:nvSpPr>
        <p:spPr>
          <a:xfrm>
            <a:off x="1524001" y="6527074"/>
            <a:ext cx="8572499" cy="66185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97">
              <a:buNone/>
              <a:defRPr sz="1800">
                <a:solidFill>
                  <a:srgbClr val="000000"/>
                </a:solidFill>
              </a:defRPr>
            </a:pPr>
            <a:r>
              <a:rPr lang="en-US" sz="984" dirty="0"/>
              <a:t>Disclaimer: Materials derived, reused, and modified from OSTEP book and lectures of Prof. Andrea and </a:t>
            </a:r>
            <a:r>
              <a:rPr lang="en-US" sz="984" dirty="0" err="1"/>
              <a:t>Remzi</a:t>
            </a:r>
            <a:r>
              <a:rPr lang="en-US" sz="984" dirty="0"/>
              <a:t> </a:t>
            </a:r>
            <a:r>
              <a:rPr lang="en-US" sz="984" dirty="0" err="1"/>
              <a:t>Arpaci-Dusseau</a:t>
            </a:r>
            <a:r>
              <a:rPr lang="en-US" sz="984" dirty="0"/>
              <a:t> and Prof. </a:t>
            </a:r>
            <a:r>
              <a:rPr lang="en-US" sz="984" dirty="0" err="1"/>
              <a:t>Yojip</a:t>
            </a:r>
            <a:r>
              <a:rPr lang="en-US" sz="984" dirty="0"/>
              <a:t> Won</a:t>
            </a:r>
          </a:p>
        </p:txBody>
      </p:sp>
    </p:spTree>
    <p:extLst>
      <p:ext uri="{BB962C8B-B14F-4D97-AF65-F5344CB8AC3E}">
        <p14:creationId xmlns:p14="http://schemas.microsoft.com/office/powerpoint/2010/main" val="1109561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Shape 8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FFFFFF"/>
                </a:solidFill>
              </a:rPr>
              <a:t>Example: </a:t>
            </a:r>
            <a:br>
              <a:rPr lang="en-US" sz="4570" dirty="0">
                <a:solidFill>
                  <a:srgbClr val="FFFFFF"/>
                </a:solidFill>
              </a:rPr>
            </a:br>
            <a:r>
              <a:rPr sz="4570" dirty="0">
                <a:solidFill>
                  <a:srgbClr val="FFFFFF"/>
                </a:solidFill>
              </a:rPr>
              <a:t>Array Iterator</a:t>
            </a:r>
          </a:p>
        </p:txBody>
      </p:sp>
      <p:sp>
        <p:nvSpPr>
          <p:cNvPr id="801" name="Shape 801"/>
          <p:cNvSpPr>
            <a:spLocks noGrp="1"/>
          </p:cNvSpPr>
          <p:nvPr>
            <p:ph type="body" idx="4294967295"/>
          </p:nvPr>
        </p:nvSpPr>
        <p:spPr>
          <a:xfrm>
            <a:off x="1524000" y="1620738"/>
            <a:ext cx="3416722" cy="3689078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=0; i&lt;N; i++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Assume ‘a’ starts at </a:t>
            </a:r>
            <a:r>
              <a:rPr lang="en-US" sz="1969" dirty="0">
                <a:solidFill>
                  <a:srgbClr val="333333"/>
                </a:solidFill>
              </a:rPr>
              <a:t>0x3000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a typeface="Courier"/>
                <a:cs typeface="Courier"/>
                <a:sym typeface="Courier"/>
              </a:rPr>
              <a:t>Ignore instruction fetches</a:t>
            </a:r>
            <a:endParaRPr sz="1969" dirty="0">
              <a:solidFill>
                <a:srgbClr val="333333"/>
              </a:solidFill>
              <a:ea typeface="Courier"/>
              <a:cs typeface="Courier"/>
              <a:sym typeface="Courier"/>
            </a:endParaRPr>
          </a:p>
        </p:txBody>
      </p:sp>
      <p:sp>
        <p:nvSpPr>
          <p:cNvPr id="4" name="Shape 808"/>
          <p:cNvSpPr txBox="1">
            <a:spLocks/>
          </p:cNvSpPr>
          <p:nvPr/>
        </p:nvSpPr>
        <p:spPr>
          <a:xfrm>
            <a:off x="5212173" y="2533529"/>
            <a:ext cx="2661047" cy="3420070"/>
          </a:xfrm>
          <a:prstGeom prst="rect">
            <a:avLst/>
          </a:prstGeom>
        </p:spPr>
        <p:txBody>
          <a:bodyPr vert="horz" lIns="91434" tIns="45717" rIns="91434" bIns="45717" rtlCol="0">
            <a:normAutofit/>
          </a:bodyPr>
          <a:lstStyle/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load 0x3000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load 0x3004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load 0x3008</a:t>
            </a:r>
          </a:p>
          <a:p>
            <a:pPr marL="282546" indent="-282546" defTabSz="914306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load 0x300C</a:t>
            </a:r>
            <a:br>
              <a:rPr lang="en-US" sz="2672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</a:br>
            <a:r>
              <a:rPr lang="en-US" sz="2672" dirty="0">
                <a:solidFill>
                  <a:srgbClr val="333333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9148" y="1988960"/>
            <a:ext cx="2652393" cy="395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</a:rPr>
              <a:t>What virtual addresses?</a:t>
            </a:r>
          </a:p>
        </p:txBody>
      </p:sp>
      <p:sp>
        <p:nvSpPr>
          <p:cNvPr id="6" name="Shape 809"/>
          <p:cNvSpPr/>
          <p:nvPr/>
        </p:nvSpPr>
        <p:spPr>
          <a:xfrm>
            <a:off x="8006786" y="2533370"/>
            <a:ext cx="2661214" cy="3420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0x7000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0x7004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0x7008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0x100C</a:t>
            </a:r>
            <a:br>
              <a:rPr sz="1969" dirty="0">
                <a:solidFill>
                  <a:srgbClr val="333333"/>
                </a:solidFill>
              </a:rPr>
            </a:br>
            <a:r>
              <a:rPr sz="1969" dirty="0">
                <a:solidFill>
                  <a:srgbClr val="333333"/>
                </a:solidFill>
              </a:rPr>
              <a:t>load 0x700C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220" y="2032240"/>
            <a:ext cx="243707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rgbClr val="333333"/>
                </a:solidFill>
              </a:rPr>
              <a:t>What physical addresses?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95760" y="5642039"/>
            <a:ext cx="853281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250" dirty="0">
                <a:solidFill>
                  <a:srgbClr val="333333"/>
                </a:solidFill>
              </a:rPr>
              <a:t>Observation: </a:t>
            </a:r>
            <a:br>
              <a:rPr lang="en-US" sz="2250" dirty="0">
                <a:solidFill>
                  <a:srgbClr val="333333"/>
                </a:solidFill>
              </a:rPr>
            </a:br>
            <a:r>
              <a:rPr lang="en-US" sz="2250" dirty="0">
                <a:solidFill>
                  <a:srgbClr val="333333"/>
                </a:solidFill>
              </a:rPr>
              <a:t>Repeatedly access same PTE because program repeatedly </a:t>
            </a:r>
            <a:br>
              <a:rPr lang="en-US" sz="2250" dirty="0">
                <a:solidFill>
                  <a:srgbClr val="333333"/>
                </a:solidFill>
              </a:rPr>
            </a:br>
            <a:r>
              <a:rPr lang="en-US" sz="2250" dirty="0">
                <a:solidFill>
                  <a:srgbClr val="333333"/>
                </a:solidFill>
              </a:rPr>
              <a:t>accesses same virtual 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3769" y="4917736"/>
            <a:ext cx="3745192" cy="1001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969" dirty="0">
                <a:solidFill>
                  <a:schemeClr val="bg1"/>
                </a:solidFill>
              </a:rPr>
              <a:t>Aside: What can you infer?</a:t>
            </a:r>
          </a:p>
          <a:p>
            <a:pPr marL="401822" lvl="1" indent="-401822">
              <a:buFont typeface="Arial" charset="0"/>
              <a:buChar char="•"/>
            </a:pPr>
            <a:r>
              <a:rPr lang="en-US" sz="1969" dirty="0" err="1">
                <a:solidFill>
                  <a:schemeClr val="bg1"/>
                </a:solidFill>
              </a:rPr>
              <a:t>ptbr</a:t>
            </a:r>
            <a:r>
              <a:rPr lang="en-US" sz="1969" dirty="0">
                <a:solidFill>
                  <a:schemeClr val="bg1"/>
                </a:solidFill>
              </a:rPr>
              <a:t>: 0x1000; PTE 4 bytes each</a:t>
            </a:r>
          </a:p>
          <a:p>
            <a:pPr marL="401822" lvl="1" indent="-401822">
              <a:buFont typeface="Arial" charset="0"/>
              <a:buChar char="•"/>
            </a:pPr>
            <a:r>
              <a:rPr lang="en-US" sz="1969" dirty="0">
                <a:solidFill>
                  <a:schemeClr val="bg1"/>
                </a:solidFill>
              </a:rPr>
              <a:t>VPN 3 -&gt; PPN 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D2E007-DB94-B148-9779-F5564197CEE1}"/>
              </a:ext>
            </a:extLst>
          </p:cNvPr>
          <p:cNvSpPr/>
          <p:nvPr/>
        </p:nvSpPr>
        <p:spPr>
          <a:xfrm>
            <a:off x="7873220" y="2533370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316DB3-FCCB-AB43-AF2E-0E23D79E367E}"/>
              </a:ext>
            </a:extLst>
          </p:cNvPr>
          <p:cNvSpPr/>
          <p:nvPr/>
        </p:nvSpPr>
        <p:spPr>
          <a:xfrm>
            <a:off x="7873220" y="318068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31F6AF-DAAE-0543-A640-7FEB85B5992D}"/>
              </a:ext>
            </a:extLst>
          </p:cNvPr>
          <p:cNvSpPr/>
          <p:nvPr/>
        </p:nvSpPr>
        <p:spPr>
          <a:xfrm>
            <a:off x="7841547" y="3782306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961B6A-4F4D-7840-983F-64E44089216E}"/>
              </a:ext>
            </a:extLst>
          </p:cNvPr>
          <p:cNvSpPr/>
          <p:nvPr/>
        </p:nvSpPr>
        <p:spPr>
          <a:xfrm>
            <a:off x="7841547" y="4391905"/>
            <a:ext cx="1731622" cy="2526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66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/>
      <p:bldP spid="2" grpId="0" uiExpand="1" build="p" bldLvl="2"/>
      <p:bldP spid="3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Shape 936"/>
          <p:cNvSpPr/>
          <p:nvPr/>
        </p:nvSpPr>
        <p:spPr>
          <a:xfrm flipV="1">
            <a:off x="4405288" y="3631692"/>
            <a:ext cx="0" cy="455415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7" name="Shape 937"/>
          <p:cNvSpPr/>
          <p:nvPr/>
        </p:nvSpPr>
        <p:spPr>
          <a:xfrm flipV="1">
            <a:off x="7619976" y="3631692"/>
            <a:ext cx="0" cy="455415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38" name="Shape 9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FFFFFF"/>
                </a:solidFill>
              </a:rPr>
              <a:t>Strategy</a:t>
            </a:r>
            <a:r>
              <a:rPr lang="en-US" sz="4570" dirty="0">
                <a:solidFill>
                  <a:srgbClr val="FFFFFF"/>
                </a:solidFill>
              </a:rPr>
              <a:t>: Cache </a:t>
            </a:r>
            <a:br>
              <a:rPr lang="en-US" sz="4570" dirty="0">
                <a:solidFill>
                  <a:srgbClr val="FFFFFF"/>
                </a:solidFill>
              </a:rPr>
            </a:br>
            <a:r>
              <a:rPr lang="en-US" sz="4570" dirty="0">
                <a:solidFill>
                  <a:srgbClr val="FFFFFF"/>
                </a:solidFill>
              </a:rPr>
              <a:t>Page Translations</a:t>
            </a:r>
            <a:endParaRPr sz="4570" dirty="0">
              <a:solidFill>
                <a:srgbClr val="FFFFFF"/>
              </a:solidFill>
            </a:endParaRPr>
          </a:p>
        </p:txBody>
      </p:sp>
      <p:sp>
        <p:nvSpPr>
          <p:cNvPr id="939" name="Shape 939"/>
          <p:cNvSpPr>
            <a:spLocks noGrp="1"/>
          </p:cNvSpPr>
          <p:nvPr>
            <p:ph type="body" idx="4294967295"/>
          </p:nvPr>
        </p:nvSpPr>
        <p:spPr>
          <a:xfrm>
            <a:off x="4359176" y="4911328"/>
            <a:ext cx="6308824" cy="1089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TLB: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672" dirty="0">
                <a:solidFill>
                  <a:srgbClr val="333333"/>
                </a:solidFill>
              </a:rPr>
              <a:t>ranslation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L</a:t>
            </a:r>
            <a:r>
              <a:rPr sz="2672" dirty="0">
                <a:solidFill>
                  <a:srgbClr val="333333"/>
                </a:solidFill>
              </a:rPr>
              <a:t>ookaside </a:t>
            </a:r>
            <a:r>
              <a:rPr sz="2672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B</a:t>
            </a:r>
            <a:r>
              <a:rPr sz="2672" dirty="0">
                <a:solidFill>
                  <a:srgbClr val="333333"/>
                </a:solidFill>
              </a:rPr>
              <a:t>uffer</a:t>
            </a:r>
            <a:endParaRPr lang="en-US" sz="2672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(yes, a poor name!)</a:t>
            </a:r>
            <a:endParaRPr sz="2672" dirty="0">
              <a:solidFill>
                <a:srgbClr val="333333"/>
              </a:solidFill>
            </a:endParaRPr>
          </a:p>
        </p:txBody>
      </p:sp>
      <p:sp>
        <p:nvSpPr>
          <p:cNvPr id="940" name="Shape 940"/>
          <p:cNvSpPr/>
          <p:nvPr/>
        </p:nvSpPr>
        <p:spPr>
          <a:xfrm>
            <a:off x="3517253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1" name="Shape 941"/>
          <p:cNvSpPr/>
          <p:nvPr/>
        </p:nvSpPr>
        <p:spPr>
          <a:xfrm>
            <a:off x="6731941" y="1947195"/>
            <a:ext cx="1776070" cy="1776069"/>
          </a:xfrm>
          <a:prstGeom prst="rect">
            <a:avLst/>
          </a:prstGeom>
          <a:solidFill>
            <a:srgbClr val="DCDEE0"/>
          </a:solidFill>
          <a:ln w="25400">
            <a:solidFill>
              <a:srgbClr val="A6AAA8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2" name="Shape 942"/>
          <p:cNvSpPr/>
          <p:nvPr/>
        </p:nvSpPr>
        <p:spPr>
          <a:xfrm>
            <a:off x="4197884" y="2053412"/>
            <a:ext cx="41517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CPU</a:t>
            </a:r>
          </a:p>
        </p:txBody>
      </p:sp>
      <p:sp>
        <p:nvSpPr>
          <p:cNvPr id="943" name="Shape 943"/>
          <p:cNvSpPr/>
          <p:nvPr/>
        </p:nvSpPr>
        <p:spPr>
          <a:xfrm>
            <a:off x="7403577" y="2053412"/>
            <a:ext cx="432808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RAM</a:t>
            </a:r>
          </a:p>
        </p:txBody>
      </p:sp>
      <p:sp>
        <p:nvSpPr>
          <p:cNvPr id="944" name="Shape 944"/>
          <p:cNvSpPr/>
          <p:nvPr/>
        </p:nvSpPr>
        <p:spPr>
          <a:xfrm flipV="1">
            <a:off x="3834414" y="4072586"/>
            <a:ext cx="4356436" cy="1"/>
          </a:xfrm>
          <a:prstGeom prst="line">
            <a:avLst/>
          </a:prstGeom>
          <a:ln w="889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5" name="Shape 945"/>
          <p:cNvSpPr/>
          <p:nvPr/>
        </p:nvSpPr>
        <p:spPr>
          <a:xfrm>
            <a:off x="5105637" y="4109499"/>
            <a:ext cx="1738422" cy="299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77" dirty="0"/>
              <a:t>memory interconnect</a:t>
            </a:r>
          </a:p>
        </p:txBody>
      </p:sp>
      <p:sp>
        <p:nvSpPr>
          <p:cNvPr id="946" name="Shape 946"/>
          <p:cNvSpPr/>
          <p:nvPr/>
        </p:nvSpPr>
        <p:spPr>
          <a:xfrm>
            <a:off x="7173492" y="2744282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7" name="Shape 947"/>
          <p:cNvSpPr/>
          <p:nvPr/>
        </p:nvSpPr>
        <p:spPr>
          <a:xfrm>
            <a:off x="7173492" y="2967524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8" name="Shape 948"/>
          <p:cNvSpPr/>
          <p:nvPr/>
        </p:nvSpPr>
        <p:spPr>
          <a:xfrm>
            <a:off x="7173492" y="3190766"/>
            <a:ext cx="892969" cy="235472"/>
          </a:xfrm>
          <a:prstGeom prst="rect">
            <a:avLst/>
          </a:prstGeom>
          <a:solidFill>
            <a:srgbClr val="A6AAA8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9" name="Shape 949"/>
          <p:cNvSpPr/>
          <p:nvPr/>
        </p:nvSpPr>
        <p:spPr>
          <a:xfrm>
            <a:off x="7173492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0" name="Shape 950"/>
          <p:cNvSpPr/>
          <p:nvPr/>
        </p:nvSpPr>
        <p:spPr>
          <a:xfrm>
            <a:off x="7480213" y="2464179"/>
            <a:ext cx="28052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951" name="Shape 951"/>
          <p:cNvSpPr/>
          <p:nvPr/>
        </p:nvSpPr>
        <p:spPr>
          <a:xfrm>
            <a:off x="3958804" y="3192451"/>
            <a:ext cx="892969" cy="235472"/>
          </a:xfrm>
          <a:prstGeom prst="rect">
            <a:avLst/>
          </a:prstGeom>
          <a:solidFill>
            <a:srgbClr val="5747C1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2" name="Shape 952"/>
          <p:cNvSpPr/>
          <p:nvPr/>
        </p:nvSpPr>
        <p:spPr>
          <a:xfrm>
            <a:off x="3958804" y="3414008"/>
            <a:ext cx="892969" cy="235472"/>
          </a:xfrm>
          <a:prstGeom prst="rect">
            <a:avLst/>
          </a:prstGeom>
          <a:solidFill>
            <a:srgbClr val="308B16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53" name="Shape 953"/>
          <p:cNvSpPr/>
          <p:nvPr/>
        </p:nvSpPr>
        <p:spPr>
          <a:xfrm>
            <a:off x="3736679" y="2748892"/>
            <a:ext cx="1337218" cy="46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Translation Cache</a:t>
            </a:r>
            <a:endParaRPr sz="1266" dirty="0"/>
          </a:p>
        </p:txBody>
      </p:sp>
      <p:sp>
        <p:nvSpPr>
          <p:cNvPr id="3" name="Rectangle 2"/>
          <p:cNvSpPr/>
          <p:nvPr/>
        </p:nvSpPr>
        <p:spPr>
          <a:xfrm>
            <a:off x="8508011" y="2922955"/>
            <a:ext cx="2071016" cy="3519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87" dirty="0">
                <a:solidFill>
                  <a:srgbClr val="7030A0"/>
                </a:solidFill>
              </a:rPr>
              <a:t>Some popular entries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" grpId="0" uiExpand="1" build="p"/>
      <p:bldP spid="946" grpId="0" animBg="1"/>
      <p:bldP spid="947" grpId="0" animBg="1"/>
      <p:bldP spid="948" grpId="0" animBg="1"/>
      <p:bldP spid="949" grpId="0" animBg="1"/>
      <p:bldP spid="950" grpId="0" animBg="1"/>
      <p:bldP spid="951" grpId="0" animBg="1"/>
      <p:bldP spid="952" grpId="0" animBg="1"/>
      <p:bldP spid="9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2091952" y="1941291"/>
            <a:ext cx="1947967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4255154" y="1904087"/>
            <a:ext cx="2946638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2209016" y="1568248"/>
            <a:ext cx="1228219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488579"/>
            <a:ext cx="364038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Direct mapped (</a:t>
            </a:r>
            <a:r>
              <a:rPr lang="en-US" sz="1828" dirty="0" err="1">
                <a:solidFill>
                  <a:schemeClr val="bg1"/>
                </a:solidFill>
                <a:latin typeface="Arial" pitchFamily="-104" charset="0"/>
              </a:rPr>
              <a:t>num</a:t>
            </a:r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sets = 16)</a:t>
            </a:r>
          </a:p>
        </p:txBody>
      </p:sp>
      <p:sp>
        <p:nvSpPr>
          <p:cNvPr id="140" name="Text Box 114">
            <a:extLst>
              <a:ext uri="{FF2B5EF4-FFF2-40B4-BE49-F238E27FC236}">
                <a16:creationId xmlns:a16="http://schemas.microsoft.com/office/drawing/2014/main" id="{D56D874D-C810-FB4A-85DA-DD80F92E4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2692" y="3372507"/>
            <a:ext cx="3796230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b="1" i="1" dirty="0">
                <a:solidFill>
                  <a:schemeClr val="bg1"/>
                </a:solidFill>
                <a:latin typeface="Arial" pitchFamily="-104" charset="0"/>
              </a:rPr>
              <a:t>Lookup</a:t>
            </a:r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Calculate set (tag % </a:t>
            </a:r>
            <a:r>
              <a:rPr lang="en-US" sz="1828" dirty="0" err="1">
                <a:solidFill>
                  <a:schemeClr val="bg1"/>
                </a:solidFill>
                <a:latin typeface="Arial" pitchFamily="-104" charset="0"/>
              </a:rPr>
              <a:t>num_sets</a:t>
            </a:r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)</a:t>
            </a:r>
          </a:p>
          <a:p>
            <a:pPr eaLnBrk="1" hangingPunct="1">
              <a:buFontTx/>
              <a:buChar char="•"/>
            </a:pPr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Search for tag within resulting set</a:t>
            </a:r>
          </a:p>
        </p:txBody>
      </p:sp>
      <p:sp>
        <p:nvSpPr>
          <p:cNvPr id="142" name="Text Box 114">
            <a:extLst>
              <a:ext uri="{FF2B5EF4-FFF2-40B4-BE49-F238E27FC236}">
                <a16:creationId xmlns:a16="http://schemas.microsoft.com/office/drawing/2014/main" id="{C816C9D4-9FF0-C14C-AE62-0309CDAD6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180" y="4474568"/>
            <a:ext cx="3637532" cy="65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i="1" dirty="0">
                <a:solidFill>
                  <a:schemeClr val="bg1"/>
                </a:solidFill>
                <a:latin typeface="Arial" pitchFamily="-104" charset="0"/>
              </a:rPr>
              <a:t>Where is VPN (tag) 18 located?</a:t>
            </a:r>
            <a:endParaRPr lang="en-US" sz="1828" i="1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  <p:sp>
        <p:nvSpPr>
          <p:cNvPr id="143" name="Text Box 114">
            <a:extLst>
              <a:ext uri="{FF2B5EF4-FFF2-40B4-BE49-F238E27FC236}">
                <a16:creationId xmlns:a16="http://schemas.microsoft.com/office/drawing/2014/main" id="{B1912520-265D-954A-8A85-C790AE6FE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519" y="4802061"/>
            <a:ext cx="38023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4 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FFFFFF"/>
                </a:solidFill>
              </a:rPr>
              <a:t>TLB Organization</a:t>
            </a:r>
          </a:p>
        </p:txBody>
      </p:sp>
      <p:sp>
        <p:nvSpPr>
          <p:cNvPr id="145" name="Text Box 114">
            <a:extLst>
              <a:ext uri="{FF2B5EF4-FFF2-40B4-BE49-F238E27FC236}">
                <a16:creationId xmlns:a16="http://schemas.microsoft.com/office/drawing/2014/main" id="{A9A94FEC-9CD1-CF49-96BA-D6721F0BC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0050" y="5270217"/>
            <a:ext cx="2964938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Incorrect: 2</a:t>
            </a:r>
          </a:p>
        </p:txBody>
      </p:sp>
      <p:pic>
        <p:nvPicPr>
          <p:cNvPr id="15" name="Graphic 14" descr="Smiling Face with No Fill">
            <a:extLst>
              <a:ext uri="{FF2B5EF4-FFF2-40B4-BE49-F238E27FC236}">
                <a16:creationId xmlns:a16="http://schemas.microsoft.com/office/drawing/2014/main" id="{F6BEAB99-CB16-914B-80CD-6EECAE6BB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050" y="5146662"/>
            <a:ext cx="642938" cy="6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39" grpId="0"/>
      <p:bldP spid="140" grpId="0"/>
      <p:bldP spid="142" grpId="0"/>
      <p:bldP spid="143" grpId="0"/>
      <p:bldP spid="1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56" name="Rectangle 108"/>
          <p:cNvSpPr>
            <a:spLocks noChangeArrowheads="1"/>
          </p:cNvSpPr>
          <p:nvPr/>
        </p:nvSpPr>
        <p:spPr bwMode="auto">
          <a:xfrm>
            <a:off x="2098302" y="2178724"/>
            <a:ext cx="20574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eaLnBrk="1" hangingPunct="1"/>
            <a:endParaRPr lang="en-US" sz="1828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7" name="Rectangle 109"/>
          <p:cNvSpPr>
            <a:spLocks noChangeArrowheads="1"/>
          </p:cNvSpPr>
          <p:nvPr/>
        </p:nvSpPr>
        <p:spPr bwMode="auto">
          <a:xfrm>
            <a:off x="4162052" y="2178724"/>
            <a:ext cx="4267200" cy="228600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 eaLnBrk="1" hangingPunct="1"/>
            <a:endParaRPr lang="en-US" sz="1828" dirty="0">
              <a:solidFill>
                <a:schemeClr val="bg1"/>
              </a:solidFill>
              <a:latin typeface="Arial" pitchFamily="-104" charset="0"/>
            </a:endParaRPr>
          </a:p>
        </p:txBody>
      </p:sp>
      <p:sp>
        <p:nvSpPr>
          <p:cNvPr id="206958" name="Text Box 110"/>
          <p:cNvSpPr txBox="1">
            <a:spLocks noChangeArrowheads="1"/>
          </p:cNvSpPr>
          <p:nvPr/>
        </p:nvSpPr>
        <p:spPr bwMode="auto">
          <a:xfrm>
            <a:off x="2091952" y="1941291"/>
            <a:ext cx="1947967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solidFill>
                  <a:schemeClr val="bg1"/>
                </a:solidFill>
                <a:latin typeface="Arial" pitchFamily="-104" charset="0"/>
              </a:rPr>
              <a:t>Tag (virtual page number)</a:t>
            </a:r>
          </a:p>
        </p:txBody>
      </p:sp>
      <p:sp>
        <p:nvSpPr>
          <p:cNvPr id="206959" name="Text Box 111"/>
          <p:cNvSpPr txBox="1">
            <a:spLocks noChangeArrowheads="1"/>
          </p:cNvSpPr>
          <p:nvPr/>
        </p:nvSpPr>
        <p:spPr bwMode="auto">
          <a:xfrm>
            <a:off x="4255154" y="1904087"/>
            <a:ext cx="2946638" cy="276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195" dirty="0">
                <a:solidFill>
                  <a:schemeClr val="bg1"/>
                </a:solidFill>
                <a:latin typeface="Arial" pitchFamily="-104" charset="0"/>
              </a:rPr>
              <a:t>Physical page number (page table entry)</a:t>
            </a:r>
          </a:p>
        </p:txBody>
      </p:sp>
      <p:sp>
        <p:nvSpPr>
          <p:cNvPr id="206960" name="Text Box 112"/>
          <p:cNvSpPr txBox="1">
            <a:spLocks noChangeArrowheads="1"/>
          </p:cNvSpPr>
          <p:nvPr/>
        </p:nvSpPr>
        <p:spPr bwMode="auto">
          <a:xfrm>
            <a:off x="2209016" y="1568248"/>
            <a:ext cx="1228219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TLB Entry</a:t>
            </a:r>
          </a:p>
        </p:txBody>
      </p:sp>
      <p:grpSp>
        <p:nvGrpSpPr>
          <p:cNvPr id="120" name="Group 5">
            <a:extLst>
              <a:ext uri="{FF2B5EF4-FFF2-40B4-BE49-F238E27FC236}">
                <a16:creationId xmlns:a16="http://schemas.microsoft.com/office/drawing/2014/main" id="{BDEF37C3-9BC1-E54A-ADE3-15FB79EC7730}"/>
              </a:ext>
            </a:extLst>
          </p:cNvPr>
          <p:cNvGrpSpPr>
            <a:grpSpLocks/>
          </p:cNvGrpSpPr>
          <p:nvPr/>
        </p:nvGrpSpPr>
        <p:grpSpPr bwMode="auto">
          <a:xfrm>
            <a:off x="2323819" y="2793145"/>
            <a:ext cx="685800" cy="3657600"/>
            <a:chOff x="672" y="1104"/>
            <a:chExt cx="768" cy="2304"/>
          </a:xfrm>
        </p:grpSpPr>
        <p:sp>
          <p:nvSpPr>
            <p:cNvPr id="121" name="Rectangle 6">
              <a:extLst>
                <a:ext uri="{FF2B5EF4-FFF2-40B4-BE49-F238E27FC236}">
                  <a16:creationId xmlns:a16="http://schemas.microsoft.com/office/drawing/2014/main" id="{486266B5-ED0D-D542-9DB3-483FA3BF2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104"/>
              <a:ext cx="768" cy="23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2" name="Line 7">
              <a:extLst>
                <a:ext uri="{FF2B5EF4-FFF2-40B4-BE49-F238E27FC236}">
                  <a16:creationId xmlns:a16="http://schemas.microsoft.com/office/drawing/2014/main" id="{D268C3CD-F742-6542-898F-15F27E8AA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4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3" name="Line 8">
              <a:extLst>
                <a:ext uri="{FF2B5EF4-FFF2-40B4-BE49-F238E27FC236}">
                  <a16:creationId xmlns:a16="http://schemas.microsoft.com/office/drawing/2014/main" id="{2FDFFC19-0FF9-0941-9B3F-A86AEDEF9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4" name="Line 9">
              <a:extLst>
                <a:ext uri="{FF2B5EF4-FFF2-40B4-BE49-F238E27FC236}">
                  <a16:creationId xmlns:a16="http://schemas.microsoft.com/office/drawing/2014/main" id="{6E327E1F-2B6E-934E-8173-9E773E521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5" name="Line 10">
              <a:extLst>
                <a:ext uri="{FF2B5EF4-FFF2-40B4-BE49-F238E27FC236}">
                  <a16:creationId xmlns:a16="http://schemas.microsoft.com/office/drawing/2014/main" id="{F6002461-D8B1-774E-B7EC-355F4767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68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6" name="Line 11">
              <a:extLst>
                <a:ext uri="{FF2B5EF4-FFF2-40B4-BE49-F238E27FC236}">
                  <a16:creationId xmlns:a16="http://schemas.microsoft.com/office/drawing/2014/main" id="{B67D1E6A-15FC-7B4B-B7F6-957ADB7AEB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82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7" name="Line 12">
              <a:extLst>
                <a:ext uri="{FF2B5EF4-FFF2-40B4-BE49-F238E27FC236}">
                  <a16:creationId xmlns:a16="http://schemas.microsoft.com/office/drawing/2014/main" id="{8DE02002-6089-6744-B115-F0CC96FE3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8" name="Line 13">
              <a:extLst>
                <a:ext uri="{FF2B5EF4-FFF2-40B4-BE49-F238E27FC236}">
                  <a16:creationId xmlns:a16="http://schemas.microsoft.com/office/drawing/2014/main" id="{49139B83-D72A-FF46-84EF-663CC5D22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29" name="Line 14">
              <a:extLst>
                <a:ext uri="{FF2B5EF4-FFF2-40B4-BE49-F238E27FC236}">
                  <a16:creationId xmlns:a16="http://schemas.microsoft.com/office/drawing/2014/main" id="{EAF979AB-63EE-064E-8447-3439AB505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25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0" name="Line 15">
              <a:extLst>
                <a:ext uri="{FF2B5EF4-FFF2-40B4-BE49-F238E27FC236}">
                  <a16:creationId xmlns:a16="http://schemas.microsoft.com/office/drawing/2014/main" id="{20CA9641-B6D2-0849-852D-CB04CF382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4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1" name="Line 16">
              <a:extLst>
                <a:ext uri="{FF2B5EF4-FFF2-40B4-BE49-F238E27FC236}">
                  <a16:creationId xmlns:a16="http://schemas.microsoft.com/office/drawing/2014/main" id="{1DBCBA0D-0FEF-D647-92C8-80C473125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2" name="Line 17">
              <a:extLst>
                <a:ext uri="{FF2B5EF4-FFF2-40B4-BE49-F238E27FC236}">
                  <a16:creationId xmlns:a16="http://schemas.microsoft.com/office/drawing/2014/main" id="{11E35D56-BDDA-214B-B25E-1618275694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68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3" name="Line 18">
              <a:extLst>
                <a:ext uri="{FF2B5EF4-FFF2-40B4-BE49-F238E27FC236}">
                  <a16:creationId xmlns:a16="http://schemas.microsoft.com/office/drawing/2014/main" id="{CDA5FABF-3419-0D47-A378-A66BCA5BE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83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4" name="Line 19">
              <a:extLst>
                <a:ext uri="{FF2B5EF4-FFF2-40B4-BE49-F238E27FC236}">
                  <a16:creationId xmlns:a16="http://schemas.microsoft.com/office/drawing/2014/main" id="{36A35893-79F5-004C-B425-9B2DDA060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29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5" name="Line 20">
              <a:extLst>
                <a:ext uri="{FF2B5EF4-FFF2-40B4-BE49-F238E27FC236}">
                  <a16:creationId xmlns:a16="http://schemas.microsoft.com/office/drawing/2014/main" id="{7E498445-41D9-C941-BBAF-622CF3D61B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12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136" name="Line 21">
              <a:extLst>
                <a:ext uri="{FF2B5EF4-FFF2-40B4-BE49-F238E27FC236}">
                  <a16:creationId xmlns:a16="http://schemas.microsoft.com/office/drawing/2014/main" id="{72F28577-63A1-554F-907D-D6B48B92D2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326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137" name="Text Box 60">
            <a:extLst>
              <a:ext uri="{FF2B5EF4-FFF2-40B4-BE49-F238E27FC236}">
                <a16:creationId xmlns:a16="http://schemas.microsoft.com/office/drawing/2014/main" id="{A1C94001-E1AB-2A45-B8DF-7744FF6C6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999" y="2732822"/>
            <a:ext cx="396260" cy="3729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4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5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6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7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8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9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10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11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12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13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14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15</a:t>
            </a:r>
          </a:p>
        </p:txBody>
      </p:sp>
      <p:sp>
        <p:nvSpPr>
          <p:cNvPr id="138" name="Text Box 61">
            <a:extLst>
              <a:ext uri="{FF2B5EF4-FFF2-40B4-BE49-F238E27FC236}">
                <a16:creationId xmlns:a16="http://schemas.microsoft.com/office/drawing/2014/main" id="{A57CEECF-E052-594C-9080-6EFD6390B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645" y="2488346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39" name="Text Box 104">
            <a:extLst>
              <a:ext uri="{FF2B5EF4-FFF2-40B4-BE49-F238E27FC236}">
                <a16:creationId xmlns:a16="http://schemas.microsoft.com/office/drawing/2014/main" id="{E2ECA424-7219-9C43-B9CC-5AD0BAF37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56" y="6479320"/>
            <a:ext cx="1707517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Direct mapped</a:t>
            </a:r>
          </a:p>
        </p:txBody>
      </p:sp>
      <p:sp>
        <p:nvSpPr>
          <p:cNvPr id="144" name="Shape 938">
            <a:extLst>
              <a:ext uri="{FF2B5EF4-FFF2-40B4-BE49-F238E27FC236}">
                <a16:creationId xmlns:a16="http://schemas.microsoft.com/office/drawing/2014/main" id="{8BF0A360-723E-E742-95BB-3321CE3C9205}"/>
              </a:ext>
            </a:extLst>
          </p:cNvPr>
          <p:cNvSpPr txBox="1">
            <a:spLocks/>
          </p:cNvSpPr>
          <p:nvPr/>
        </p:nvSpPr>
        <p:spPr>
          <a:xfrm>
            <a:off x="2410620" y="170656"/>
            <a:ext cx="7583487" cy="1282700"/>
          </a:xfrm>
          <a:prstGeom prst="rect">
            <a:avLst/>
          </a:prstGeom>
        </p:spPr>
        <p:txBody>
          <a:bodyPr vert="horz" lIns="64294" tIns="32147" rIns="64294" bIns="32147" rtlCol="0" anchor="ctr">
            <a:noAutofit/>
          </a:bodyPr>
          <a:lstStyle>
            <a:lvl1pPr algn="ctr" defTabSz="473201" rtl="0" eaLnBrk="0" fontAlgn="base" hangingPunct="0">
              <a:spcBef>
                <a:spcPct val="0"/>
              </a:spcBef>
              <a:spcAft>
                <a:spcPct val="0"/>
              </a:spcAft>
              <a:defRPr sz="6480" kern="1200">
                <a:solidFill>
                  <a:schemeClr val="tx1"/>
                </a:solidFill>
                <a:effectLst>
                  <a:outerShdw blurRad="50800" dist="12700" dir="2700000" sx="100500" sy="1005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5pPr>
            <a:lvl6pPr marL="48767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6pPr>
            <a:lvl7pPr marL="975340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7pPr>
            <a:lvl8pPr marL="146301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8pPr>
            <a:lvl9pPr marL="1950681" algn="ctr" rtl="0" fontAlgn="base">
              <a:spcBef>
                <a:spcPct val="0"/>
              </a:spcBef>
              <a:spcAft>
                <a:spcPct val="0"/>
              </a:spcAft>
              <a:defRPr sz="5120">
                <a:solidFill>
                  <a:schemeClr val="tx1"/>
                </a:solidFill>
                <a:latin typeface="Perpetua Titling MT" pitchFamily="-112" charset="0"/>
                <a:ea typeface="ＭＳ Ｐゴシック" pitchFamily="-112" charset="-128"/>
                <a:cs typeface="ＭＳ Ｐゴシック" pitchFamily="-112" charset="-128"/>
              </a:defRPr>
            </a:lvl9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FFFFFF"/>
                </a:solidFill>
              </a:rPr>
              <a:t>TLB Organization</a:t>
            </a:r>
          </a:p>
        </p:txBody>
      </p:sp>
      <p:grpSp>
        <p:nvGrpSpPr>
          <p:cNvPr id="32" name="Group 42">
            <a:extLst>
              <a:ext uri="{FF2B5EF4-FFF2-40B4-BE49-F238E27FC236}">
                <a16:creationId xmlns:a16="http://schemas.microsoft.com/office/drawing/2014/main" id="{5772D800-045B-5142-9D15-B667F2368F70}"/>
              </a:ext>
            </a:extLst>
          </p:cNvPr>
          <p:cNvGrpSpPr>
            <a:grpSpLocks/>
          </p:cNvGrpSpPr>
          <p:nvPr/>
        </p:nvGrpSpPr>
        <p:grpSpPr bwMode="auto">
          <a:xfrm>
            <a:off x="4829720" y="3198736"/>
            <a:ext cx="685800" cy="1828800"/>
            <a:chOff x="2208" y="816"/>
            <a:chExt cx="432" cy="1152"/>
          </a:xfrm>
        </p:grpSpPr>
        <p:sp>
          <p:nvSpPr>
            <p:cNvPr id="33" name="Rectangle 43">
              <a:extLst>
                <a:ext uri="{FF2B5EF4-FFF2-40B4-BE49-F238E27FC236}">
                  <a16:creationId xmlns:a16="http://schemas.microsoft.com/office/drawing/2014/main" id="{689E4F84-D07B-E142-BAB4-76F850DBE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4" name="Line 44">
              <a:extLst>
                <a:ext uri="{FF2B5EF4-FFF2-40B4-BE49-F238E27FC236}">
                  <a16:creationId xmlns:a16="http://schemas.microsoft.com/office/drawing/2014/main" id="{D02FC913-473A-4D47-9CF4-676C32EB6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02D07D33-6797-CA4B-BD3F-6DD97604DE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47C74954-E7C5-5B4E-B5C8-6E26FE849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7" name="Line 47">
              <a:extLst>
                <a:ext uri="{FF2B5EF4-FFF2-40B4-BE49-F238E27FC236}">
                  <a16:creationId xmlns:a16="http://schemas.microsoft.com/office/drawing/2014/main" id="{C0937308-FFCD-B146-B4BE-C3D2D142E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8" name="Line 48">
              <a:extLst>
                <a:ext uri="{FF2B5EF4-FFF2-40B4-BE49-F238E27FC236}">
                  <a16:creationId xmlns:a16="http://schemas.microsoft.com/office/drawing/2014/main" id="{C3594DD4-B5B3-1D4B-9490-78129BA8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9" name="Line 49">
              <a:extLst>
                <a:ext uri="{FF2B5EF4-FFF2-40B4-BE49-F238E27FC236}">
                  <a16:creationId xmlns:a16="http://schemas.microsoft.com/office/drawing/2014/main" id="{F68A695A-8AEC-0D4F-BA58-1B53FBC6A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0" name="Line 50">
              <a:extLst>
                <a:ext uri="{FF2B5EF4-FFF2-40B4-BE49-F238E27FC236}">
                  <a16:creationId xmlns:a16="http://schemas.microsoft.com/office/drawing/2014/main" id="{809EAFDE-4D3C-4C4D-A329-5BEEE666E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51">
            <a:extLst>
              <a:ext uri="{FF2B5EF4-FFF2-40B4-BE49-F238E27FC236}">
                <a16:creationId xmlns:a16="http://schemas.microsoft.com/office/drawing/2014/main" id="{9C7DC87A-4B32-FF43-BB91-0069C7FBA072}"/>
              </a:ext>
            </a:extLst>
          </p:cNvPr>
          <p:cNvGrpSpPr>
            <a:grpSpLocks/>
          </p:cNvGrpSpPr>
          <p:nvPr/>
        </p:nvGrpSpPr>
        <p:grpSpPr bwMode="auto">
          <a:xfrm>
            <a:off x="5591720" y="3198736"/>
            <a:ext cx="685800" cy="1828800"/>
            <a:chOff x="2208" y="816"/>
            <a:chExt cx="432" cy="1152"/>
          </a:xfrm>
        </p:grpSpPr>
        <p:sp>
          <p:nvSpPr>
            <p:cNvPr id="42" name="Rectangle 52">
              <a:extLst>
                <a:ext uri="{FF2B5EF4-FFF2-40B4-BE49-F238E27FC236}">
                  <a16:creationId xmlns:a16="http://schemas.microsoft.com/office/drawing/2014/main" id="{DF6AB170-C163-4743-9FB5-10D4BFCE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816"/>
              <a:ext cx="432" cy="115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8D86F1DA-24F9-8A4A-B499-862F9E923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4C18C833-01E0-8847-9E92-7403A095D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1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5" name="Line 55">
              <a:extLst>
                <a:ext uri="{FF2B5EF4-FFF2-40B4-BE49-F238E27FC236}">
                  <a16:creationId xmlns:a16="http://schemas.microsoft.com/office/drawing/2014/main" id="{7B145CCF-7A72-2F43-989E-CA1C5B5AA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6" name="Line 56">
              <a:extLst>
                <a:ext uri="{FF2B5EF4-FFF2-40B4-BE49-F238E27FC236}">
                  <a16:creationId xmlns:a16="http://schemas.microsoft.com/office/drawing/2014/main" id="{CCC84A5E-4148-7243-9DED-C65C65EAD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3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7" name="Line 57">
              <a:extLst>
                <a:ext uri="{FF2B5EF4-FFF2-40B4-BE49-F238E27FC236}">
                  <a16:creationId xmlns:a16="http://schemas.microsoft.com/office/drawing/2014/main" id="{055516A9-71CD-6942-A14F-D52903A5E7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B624D4D3-9556-7F40-A845-1EF3FEA5D2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6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49" name="Line 59">
              <a:extLst>
                <a:ext uri="{FF2B5EF4-FFF2-40B4-BE49-F238E27FC236}">
                  <a16:creationId xmlns:a16="http://schemas.microsoft.com/office/drawing/2014/main" id="{3A79770D-BFED-8847-960A-FFB7BF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50" name="Text Box 106">
            <a:extLst>
              <a:ext uri="{FF2B5EF4-FFF2-40B4-BE49-F238E27FC236}">
                <a16:creationId xmlns:a16="http://schemas.microsoft.com/office/drawing/2014/main" id="{6585EEDA-8AA4-8446-89CF-EFD48110B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9622" y="5027536"/>
            <a:ext cx="270926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Two-way set associative</a:t>
            </a:r>
          </a:p>
        </p:txBody>
      </p:sp>
      <p:sp>
        <p:nvSpPr>
          <p:cNvPr id="51" name="Line 116">
            <a:extLst>
              <a:ext uri="{FF2B5EF4-FFF2-40B4-BE49-F238E27FC236}">
                <a16:creationId xmlns:a16="http://schemas.microsoft.com/office/drawing/2014/main" id="{BD27609E-D55E-A443-963F-7AC90B6750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5184" y="4382774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endParaRPr lang="en-US" sz="1266">
              <a:solidFill>
                <a:schemeClr val="bg1"/>
              </a:solidFill>
            </a:endParaRPr>
          </a:p>
        </p:txBody>
      </p:sp>
      <p:sp>
        <p:nvSpPr>
          <p:cNvPr id="52" name="Text Box 117">
            <a:extLst>
              <a:ext uri="{FF2B5EF4-FFF2-40B4-BE49-F238E27FC236}">
                <a16:creationId xmlns:a16="http://schemas.microsoft.com/office/drawing/2014/main" id="{80AB5DBA-B117-B041-8999-D98B17012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927" y="4638069"/>
            <a:ext cx="537325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Set</a:t>
            </a:r>
          </a:p>
        </p:txBody>
      </p:sp>
      <p:grpSp>
        <p:nvGrpSpPr>
          <p:cNvPr id="53" name="Group 118">
            <a:extLst>
              <a:ext uri="{FF2B5EF4-FFF2-40B4-BE49-F238E27FC236}">
                <a16:creationId xmlns:a16="http://schemas.microsoft.com/office/drawing/2014/main" id="{18EDF71B-ED96-7844-963D-4909EE04FC85}"/>
              </a:ext>
            </a:extLst>
          </p:cNvPr>
          <p:cNvGrpSpPr>
            <a:grpSpLocks/>
          </p:cNvGrpSpPr>
          <p:nvPr/>
        </p:nvGrpSpPr>
        <p:grpSpPr bwMode="auto">
          <a:xfrm>
            <a:off x="4220121" y="3216198"/>
            <a:ext cx="381000" cy="1219200"/>
            <a:chOff x="1344" y="1536"/>
            <a:chExt cx="240" cy="768"/>
          </a:xfrm>
        </p:grpSpPr>
        <p:sp>
          <p:nvSpPr>
            <p:cNvPr id="54" name="Line 119">
              <a:extLst>
                <a:ext uri="{FF2B5EF4-FFF2-40B4-BE49-F238E27FC236}">
                  <a16:creationId xmlns:a16="http://schemas.microsoft.com/office/drawing/2014/main" id="{3BB9EA6D-2D0D-024C-834D-6CCCE2FE35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536"/>
              <a:ext cx="0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55" name="Line 120">
              <a:extLst>
                <a:ext uri="{FF2B5EF4-FFF2-40B4-BE49-F238E27FC236}">
                  <a16:creationId xmlns:a16="http://schemas.microsoft.com/office/drawing/2014/main" id="{2E8565DF-0CD3-4B45-8A29-9510821C9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30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56" name="Text Box 121">
            <a:extLst>
              <a:ext uri="{FF2B5EF4-FFF2-40B4-BE49-F238E27FC236}">
                <a16:creationId xmlns:a16="http://schemas.microsoft.com/office/drawing/2014/main" id="{99056E7C-8312-9148-8AE5-0BDECB2B2E1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3693222" y="3613585"/>
            <a:ext cx="756936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Index</a:t>
            </a:r>
          </a:p>
        </p:txBody>
      </p:sp>
      <p:grpSp>
        <p:nvGrpSpPr>
          <p:cNvPr id="57" name="Group 22">
            <a:extLst>
              <a:ext uri="{FF2B5EF4-FFF2-40B4-BE49-F238E27FC236}">
                <a16:creationId xmlns:a16="http://schemas.microsoft.com/office/drawing/2014/main" id="{9C082B98-4BB3-A443-8373-296721AB1F62}"/>
              </a:ext>
            </a:extLst>
          </p:cNvPr>
          <p:cNvGrpSpPr>
            <a:grpSpLocks/>
          </p:cNvGrpSpPr>
          <p:nvPr/>
        </p:nvGrpSpPr>
        <p:grpSpPr bwMode="auto">
          <a:xfrm>
            <a:off x="7474709" y="3238826"/>
            <a:ext cx="685800" cy="914400"/>
            <a:chOff x="2064" y="1344"/>
            <a:chExt cx="432" cy="576"/>
          </a:xfrm>
        </p:grpSpPr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1848ED01-8625-9040-B10F-DDF89BCDE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59" name="Line 24">
              <a:extLst>
                <a:ext uri="{FF2B5EF4-FFF2-40B4-BE49-F238E27FC236}">
                  <a16:creationId xmlns:a16="http://schemas.microsoft.com/office/drawing/2014/main" id="{0FC66674-802F-9746-9D6C-D054DB28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0" name="Line 25">
              <a:extLst>
                <a:ext uri="{FF2B5EF4-FFF2-40B4-BE49-F238E27FC236}">
                  <a16:creationId xmlns:a16="http://schemas.microsoft.com/office/drawing/2014/main" id="{579AB300-481F-0240-9AC9-C35BEC0DD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1" name="Line 26">
              <a:extLst>
                <a:ext uri="{FF2B5EF4-FFF2-40B4-BE49-F238E27FC236}">
                  <a16:creationId xmlns:a16="http://schemas.microsoft.com/office/drawing/2014/main" id="{87126B7A-B454-0D47-9522-A4AF63D31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7">
            <a:extLst>
              <a:ext uri="{FF2B5EF4-FFF2-40B4-BE49-F238E27FC236}">
                <a16:creationId xmlns:a16="http://schemas.microsoft.com/office/drawing/2014/main" id="{5754C483-5BD3-D14E-8E4C-9603CB57BC6F}"/>
              </a:ext>
            </a:extLst>
          </p:cNvPr>
          <p:cNvGrpSpPr>
            <a:grpSpLocks/>
          </p:cNvGrpSpPr>
          <p:nvPr/>
        </p:nvGrpSpPr>
        <p:grpSpPr bwMode="auto">
          <a:xfrm>
            <a:off x="8236708" y="3238826"/>
            <a:ext cx="685800" cy="914400"/>
            <a:chOff x="2064" y="1344"/>
            <a:chExt cx="432" cy="576"/>
          </a:xfrm>
        </p:grpSpPr>
        <p:sp>
          <p:nvSpPr>
            <p:cNvPr id="63" name="Rectangle 28">
              <a:extLst>
                <a:ext uri="{FF2B5EF4-FFF2-40B4-BE49-F238E27FC236}">
                  <a16:creationId xmlns:a16="http://schemas.microsoft.com/office/drawing/2014/main" id="{037F0AD2-08F9-1A4A-A417-857701C4E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9F5A1933-6173-3848-8D42-2C433FDC9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0C153D7A-4172-BF4D-9D8C-1C8A913C8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6" name="Line 31">
              <a:extLst>
                <a:ext uri="{FF2B5EF4-FFF2-40B4-BE49-F238E27FC236}">
                  <a16:creationId xmlns:a16="http://schemas.microsoft.com/office/drawing/2014/main" id="{A4D9679E-AC66-E343-815A-99DEA79950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Group 32">
            <a:extLst>
              <a:ext uri="{FF2B5EF4-FFF2-40B4-BE49-F238E27FC236}">
                <a16:creationId xmlns:a16="http://schemas.microsoft.com/office/drawing/2014/main" id="{19AFC770-2368-CB49-8ADC-3FEDC79CDEBF}"/>
              </a:ext>
            </a:extLst>
          </p:cNvPr>
          <p:cNvGrpSpPr>
            <a:grpSpLocks/>
          </p:cNvGrpSpPr>
          <p:nvPr/>
        </p:nvGrpSpPr>
        <p:grpSpPr bwMode="auto">
          <a:xfrm>
            <a:off x="8998709" y="3238826"/>
            <a:ext cx="685800" cy="914400"/>
            <a:chOff x="2064" y="1344"/>
            <a:chExt cx="432" cy="576"/>
          </a:xfrm>
        </p:grpSpPr>
        <p:sp>
          <p:nvSpPr>
            <p:cNvPr id="68" name="Rectangle 33">
              <a:extLst>
                <a:ext uri="{FF2B5EF4-FFF2-40B4-BE49-F238E27FC236}">
                  <a16:creationId xmlns:a16="http://schemas.microsoft.com/office/drawing/2014/main" id="{6220E35C-F7D3-5647-9C25-619047ABC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69" name="Line 34">
              <a:extLst>
                <a:ext uri="{FF2B5EF4-FFF2-40B4-BE49-F238E27FC236}">
                  <a16:creationId xmlns:a16="http://schemas.microsoft.com/office/drawing/2014/main" id="{7CCEDFB1-D2BA-9942-A685-F96F499AA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70" name="Line 35">
              <a:extLst>
                <a:ext uri="{FF2B5EF4-FFF2-40B4-BE49-F238E27FC236}">
                  <a16:creationId xmlns:a16="http://schemas.microsoft.com/office/drawing/2014/main" id="{36689EE8-325F-3144-B05E-0A0D0E34EC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71" name="Line 36">
              <a:extLst>
                <a:ext uri="{FF2B5EF4-FFF2-40B4-BE49-F238E27FC236}">
                  <a16:creationId xmlns:a16="http://schemas.microsoft.com/office/drawing/2014/main" id="{D66FE869-F4CD-A34C-AF33-ECC97EE50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7A5E1D71-D023-9B4E-B6B7-824C198ACDAD}"/>
              </a:ext>
            </a:extLst>
          </p:cNvPr>
          <p:cNvGrpSpPr>
            <a:grpSpLocks/>
          </p:cNvGrpSpPr>
          <p:nvPr/>
        </p:nvGrpSpPr>
        <p:grpSpPr bwMode="auto">
          <a:xfrm>
            <a:off x="9760709" y="3238826"/>
            <a:ext cx="685800" cy="914400"/>
            <a:chOff x="2064" y="1344"/>
            <a:chExt cx="432" cy="576"/>
          </a:xfrm>
        </p:grpSpPr>
        <p:sp>
          <p:nvSpPr>
            <p:cNvPr id="73" name="Rectangle 38">
              <a:extLst>
                <a:ext uri="{FF2B5EF4-FFF2-40B4-BE49-F238E27FC236}">
                  <a16:creationId xmlns:a16="http://schemas.microsoft.com/office/drawing/2014/main" id="{A224B0E0-87E2-E44E-8F76-6866200F3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344"/>
              <a:ext cx="432" cy="576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25A92F01-4D78-B144-87D2-023A927B7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ADDB4642-67D3-8641-A78E-F8ACB88D4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6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BF82B019-593B-874E-AC55-3437D7C7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 Box 65">
            <a:extLst>
              <a:ext uri="{FF2B5EF4-FFF2-40B4-BE49-F238E27FC236}">
                <a16:creationId xmlns:a16="http://schemas.microsoft.com/office/drawing/2014/main" id="{C009360E-FA9D-C446-9309-48E167A4A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9334" y="3178503"/>
            <a:ext cx="290463" cy="1001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0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1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2</a:t>
            </a:r>
          </a:p>
          <a:p>
            <a:pPr algn="r" eaLnBrk="1" hangingPunct="1"/>
            <a:r>
              <a:rPr lang="en-US" sz="1477" dirty="0">
                <a:solidFill>
                  <a:schemeClr val="bg1"/>
                </a:solidFill>
                <a:latin typeface="Arial" pitchFamily="-104" charset="0"/>
              </a:rPr>
              <a:t>3</a:t>
            </a:r>
          </a:p>
        </p:txBody>
      </p:sp>
      <p:sp>
        <p:nvSpPr>
          <p:cNvPr id="78" name="Text Box 66">
            <a:extLst>
              <a:ext uri="{FF2B5EF4-FFF2-40B4-BE49-F238E27FC236}">
                <a16:creationId xmlns:a16="http://schemas.microsoft.com/office/drawing/2014/main" id="{825664D5-3EF3-2847-855E-FE226A6F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7671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79" name="Text Box 67">
            <a:extLst>
              <a:ext uri="{FF2B5EF4-FFF2-40B4-BE49-F238E27FC236}">
                <a16:creationId xmlns:a16="http://schemas.microsoft.com/office/drawing/2014/main" id="{6C6397FC-D2C1-FA4D-95BA-518426A68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830" y="2934027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80" name="Text Box 68">
            <a:extLst>
              <a:ext uri="{FF2B5EF4-FFF2-40B4-BE49-F238E27FC236}">
                <a16:creationId xmlns:a16="http://schemas.microsoft.com/office/drawing/2014/main" id="{AE4585DB-C8E9-A040-9AC9-512A75508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81" name="Text Box 69">
            <a:extLst>
              <a:ext uri="{FF2B5EF4-FFF2-40B4-BE49-F238E27FC236}">
                <a16:creationId xmlns:a16="http://schemas.microsoft.com/office/drawing/2014/main" id="{1F719FEA-C344-F640-9319-E862ECE3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8542" y="2934027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82" name="Text Box 107">
            <a:extLst>
              <a:ext uri="{FF2B5EF4-FFF2-40B4-BE49-F238E27FC236}">
                <a16:creationId xmlns:a16="http://schemas.microsoft.com/office/drawing/2014/main" id="{AB6ABA1F-FC68-5D49-9FB7-9D896B1C0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948" y="4108777"/>
            <a:ext cx="2760690" cy="373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Four-way set associative</a:t>
            </a:r>
          </a:p>
        </p:txBody>
      </p:sp>
      <p:grpSp>
        <p:nvGrpSpPr>
          <p:cNvPr id="83" name="Group 70">
            <a:extLst>
              <a:ext uri="{FF2B5EF4-FFF2-40B4-BE49-F238E27FC236}">
                <a16:creationId xmlns:a16="http://schemas.microsoft.com/office/drawing/2014/main" id="{69A4FFA3-F1F1-A043-8F11-7780186BAC7B}"/>
              </a:ext>
            </a:extLst>
          </p:cNvPr>
          <p:cNvGrpSpPr>
            <a:grpSpLocks/>
          </p:cNvGrpSpPr>
          <p:nvPr/>
        </p:nvGrpSpPr>
        <p:grpSpPr bwMode="auto">
          <a:xfrm>
            <a:off x="3389494" y="5795412"/>
            <a:ext cx="7162800" cy="838200"/>
            <a:chOff x="1104" y="2784"/>
            <a:chExt cx="4512" cy="528"/>
          </a:xfrm>
        </p:grpSpPr>
        <p:grpSp>
          <p:nvGrpSpPr>
            <p:cNvPr id="84" name="Group 71">
              <a:extLst>
                <a:ext uri="{FF2B5EF4-FFF2-40B4-BE49-F238E27FC236}">
                  <a16:creationId xmlns:a16="http://schemas.microsoft.com/office/drawing/2014/main" id="{7714D54D-52A1-5E4E-AF46-78CB98ECC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4512" cy="528"/>
              <a:chOff x="1104" y="2784"/>
              <a:chExt cx="4512" cy="528"/>
            </a:xfrm>
          </p:grpSpPr>
          <p:sp>
            <p:nvSpPr>
              <p:cNvPr id="93" name="Line 72">
                <a:extLst>
                  <a:ext uri="{FF2B5EF4-FFF2-40B4-BE49-F238E27FC236}">
                    <a16:creationId xmlns:a16="http://schemas.microsoft.com/office/drawing/2014/main" id="{FD891496-688F-9C40-BA65-031D72C430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sp>
            <p:nvSpPr>
              <p:cNvPr id="94" name="Line 73">
                <a:extLst>
                  <a:ext uri="{FF2B5EF4-FFF2-40B4-BE49-F238E27FC236}">
                    <a16:creationId xmlns:a16="http://schemas.microsoft.com/office/drawing/2014/main" id="{C9154379-5021-1444-A936-4781E26E47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928"/>
                <a:ext cx="2112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sp>
            <p:nvSpPr>
              <p:cNvPr id="95" name="Line 74">
                <a:extLst>
                  <a:ext uri="{FF2B5EF4-FFF2-40B4-BE49-F238E27FC236}">
                    <a16:creationId xmlns:a16="http://schemas.microsoft.com/office/drawing/2014/main" id="{BC40BB90-6045-E745-9BE0-B88153FE77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072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sp>
            <p:nvSpPr>
              <p:cNvPr id="96" name="Line 75">
                <a:extLst>
                  <a:ext uri="{FF2B5EF4-FFF2-40B4-BE49-F238E27FC236}">
                    <a16:creationId xmlns:a16="http://schemas.microsoft.com/office/drawing/2014/main" id="{984F1864-0329-B545-A678-ED860E5F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5616" y="2928"/>
                <a:ext cx="0" cy="144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sp>
            <p:nvSpPr>
              <p:cNvPr id="97" name="Line 76">
                <a:extLst>
                  <a:ext uri="{FF2B5EF4-FFF2-40B4-BE49-F238E27FC236}">
                    <a16:creationId xmlns:a16="http://schemas.microsoft.com/office/drawing/2014/main" id="{86051702-E5BF-A94B-B310-BAD6CED1F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 flipV="1">
                <a:off x="3456" y="3072"/>
                <a:ext cx="2160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sp>
            <p:nvSpPr>
              <p:cNvPr id="98" name="Line 77">
                <a:extLst>
                  <a:ext uri="{FF2B5EF4-FFF2-40B4-BE49-F238E27FC236}">
                    <a16:creationId xmlns:a16="http://schemas.microsoft.com/office/drawing/2014/main" id="{C4AF779B-6FA1-AC4B-8570-038A2108C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3408" y="2928"/>
                <a:ext cx="2208" cy="0"/>
              </a:xfrm>
              <a:prstGeom prst="line">
                <a:avLst/>
              </a:prstGeom>
              <a:noFill/>
              <a:ln w="158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66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99" name="Group 78">
                <a:extLst>
                  <a:ext uri="{FF2B5EF4-FFF2-40B4-BE49-F238E27FC236}">
                    <a16:creationId xmlns:a16="http://schemas.microsoft.com/office/drawing/2014/main" id="{B84DB0C7-3A08-954D-8C89-A0625232E9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784"/>
                <a:ext cx="96" cy="528"/>
                <a:chOff x="2544" y="3168"/>
                <a:chExt cx="96" cy="528"/>
              </a:xfrm>
            </p:grpSpPr>
            <p:sp>
              <p:nvSpPr>
                <p:cNvPr id="104" name="Line 79">
                  <a:extLst>
                    <a:ext uri="{FF2B5EF4-FFF2-40B4-BE49-F238E27FC236}">
                      <a16:creationId xmlns:a16="http://schemas.microsoft.com/office/drawing/2014/main" id="{05C90C73-AB58-9C4C-BC19-824B561994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5" name="Line 80">
                  <a:extLst>
                    <a:ext uri="{FF2B5EF4-FFF2-40B4-BE49-F238E27FC236}">
                      <a16:creationId xmlns:a16="http://schemas.microsoft.com/office/drawing/2014/main" id="{8E1BAF17-2BC2-A941-80CB-9ABFD659F8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6" name="Line 81">
                  <a:extLst>
                    <a:ext uri="{FF2B5EF4-FFF2-40B4-BE49-F238E27FC236}">
                      <a16:creationId xmlns:a16="http://schemas.microsoft.com/office/drawing/2014/main" id="{8814CC35-AE8E-C943-AC9F-0FDA53ECA5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00" name="Group 82">
                <a:extLst>
                  <a:ext uri="{FF2B5EF4-FFF2-40B4-BE49-F238E27FC236}">
                    <a16:creationId xmlns:a16="http://schemas.microsoft.com/office/drawing/2014/main" id="{E2C6718B-4603-7C4B-B76E-5B6B333F64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2784"/>
                <a:ext cx="96" cy="528"/>
                <a:chOff x="2544" y="3168"/>
                <a:chExt cx="96" cy="528"/>
              </a:xfrm>
            </p:grpSpPr>
            <p:sp>
              <p:nvSpPr>
                <p:cNvPr id="101" name="Line 83">
                  <a:extLst>
                    <a:ext uri="{FF2B5EF4-FFF2-40B4-BE49-F238E27FC236}">
                      <a16:creationId xmlns:a16="http://schemas.microsoft.com/office/drawing/2014/main" id="{94759639-3AE5-EA48-A345-477DD6145A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44" y="3168"/>
                  <a:ext cx="48" cy="24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" name="Line 84">
                  <a:extLst>
                    <a:ext uri="{FF2B5EF4-FFF2-40B4-BE49-F238E27FC236}">
                      <a16:creationId xmlns:a16="http://schemas.microsoft.com/office/drawing/2014/main" id="{B528B08C-FAA4-9E4E-9049-B6CD66839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544" y="3360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3" name="Line 85">
                  <a:extLst>
                    <a:ext uri="{FF2B5EF4-FFF2-40B4-BE49-F238E27FC236}">
                      <a16:creationId xmlns:a16="http://schemas.microsoft.com/office/drawing/2014/main" id="{B38A3381-18A2-9C4D-98D7-9EA941DB8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592" y="3360"/>
                  <a:ext cx="48" cy="336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 sz="1266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85" name="Line 86">
              <a:extLst>
                <a:ext uri="{FF2B5EF4-FFF2-40B4-BE49-F238E27FC236}">
                  <a16:creationId xmlns:a16="http://schemas.microsoft.com/office/drawing/2014/main" id="{9E3823AC-5A36-A84F-BA53-553AEDF4A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86" name="Line 87">
              <a:extLst>
                <a:ext uri="{FF2B5EF4-FFF2-40B4-BE49-F238E27FC236}">
                  <a16:creationId xmlns:a16="http://schemas.microsoft.com/office/drawing/2014/main" id="{7DC42D46-90B0-7747-8211-D814C063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87" name="Line 88">
              <a:extLst>
                <a:ext uri="{FF2B5EF4-FFF2-40B4-BE49-F238E27FC236}">
                  <a16:creationId xmlns:a16="http://schemas.microsoft.com/office/drawing/2014/main" id="{08C620F5-219C-994B-8748-E5C4DA9F4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88" name="Line 89">
              <a:extLst>
                <a:ext uri="{FF2B5EF4-FFF2-40B4-BE49-F238E27FC236}">
                  <a16:creationId xmlns:a16="http://schemas.microsoft.com/office/drawing/2014/main" id="{AB93C1D3-6D1A-A34A-818E-DFEDA8558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89" name="Line 90">
              <a:extLst>
                <a:ext uri="{FF2B5EF4-FFF2-40B4-BE49-F238E27FC236}">
                  <a16:creationId xmlns:a16="http://schemas.microsoft.com/office/drawing/2014/main" id="{737DD7F9-ED98-3E44-9237-B5AA9A38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90" name="Line 91">
              <a:extLst>
                <a:ext uri="{FF2B5EF4-FFF2-40B4-BE49-F238E27FC236}">
                  <a16:creationId xmlns:a16="http://schemas.microsoft.com/office/drawing/2014/main" id="{397E9F9E-0E60-AF41-B6AC-49D79B9DB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91" name="Line 92">
              <a:extLst>
                <a:ext uri="{FF2B5EF4-FFF2-40B4-BE49-F238E27FC236}">
                  <a16:creationId xmlns:a16="http://schemas.microsoft.com/office/drawing/2014/main" id="{D83D8C62-1D47-9A46-9B04-EEA941631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92" name="Line 93">
              <a:extLst>
                <a:ext uri="{FF2B5EF4-FFF2-40B4-BE49-F238E27FC236}">
                  <a16:creationId xmlns:a16="http://schemas.microsoft.com/office/drawing/2014/main" id="{D32A8D3B-F5EB-E24A-AD3F-415AB152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928"/>
              <a:ext cx="0" cy="14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107" name="Text Box 94">
            <a:extLst>
              <a:ext uri="{FF2B5EF4-FFF2-40B4-BE49-F238E27FC236}">
                <a16:creationId xmlns:a16="http://schemas.microsoft.com/office/drawing/2014/main" id="{089AFBA2-9E41-BE40-BB23-78ED140B4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206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A</a:t>
            </a:r>
          </a:p>
        </p:txBody>
      </p:sp>
      <p:sp>
        <p:nvSpPr>
          <p:cNvPr id="108" name="Text Box 95">
            <a:extLst>
              <a:ext uri="{FF2B5EF4-FFF2-40B4-BE49-F238E27FC236}">
                <a16:creationId xmlns:a16="http://schemas.microsoft.com/office/drawing/2014/main" id="{C5A97794-CB25-D04D-82F6-CB42806DC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65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B</a:t>
            </a:r>
          </a:p>
        </p:txBody>
      </p:sp>
      <p:sp>
        <p:nvSpPr>
          <p:cNvPr id="109" name="Text Box 96">
            <a:extLst>
              <a:ext uri="{FF2B5EF4-FFF2-40B4-BE49-F238E27FC236}">
                <a16:creationId xmlns:a16="http://schemas.microsoft.com/office/drawing/2014/main" id="{7AD54DA1-AD8E-6E45-A527-C3031F9C9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2415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C</a:t>
            </a:r>
          </a:p>
        </p:txBody>
      </p:sp>
      <p:sp>
        <p:nvSpPr>
          <p:cNvPr id="110" name="Text Box 97">
            <a:extLst>
              <a:ext uri="{FF2B5EF4-FFF2-40B4-BE49-F238E27FC236}">
                <a16:creationId xmlns:a16="http://schemas.microsoft.com/office/drawing/2014/main" id="{9DE35278-901F-1840-8592-C5B1B6CEB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478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D</a:t>
            </a:r>
          </a:p>
        </p:txBody>
      </p:sp>
      <p:sp>
        <p:nvSpPr>
          <p:cNvPr id="111" name="Text Box 98">
            <a:extLst>
              <a:ext uri="{FF2B5EF4-FFF2-40B4-BE49-F238E27FC236}">
                <a16:creationId xmlns:a16="http://schemas.microsoft.com/office/drawing/2014/main" id="{991005DB-41A9-7F44-A0EB-ED3656B98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0428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E</a:t>
            </a:r>
          </a:p>
        </p:txBody>
      </p:sp>
      <p:sp>
        <p:nvSpPr>
          <p:cNvPr id="112" name="Text Box 99">
            <a:extLst>
              <a:ext uri="{FF2B5EF4-FFF2-40B4-BE49-F238E27FC236}">
                <a16:creationId xmlns:a16="http://schemas.microsoft.com/office/drawing/2014/main" id="{A6E7AB8A-6C31-524D-9AA0-86708FBC4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303" y="5719212"/>
            <a:ext cx="285654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L</a:t>
            </a:r>
          </a:p>
        </p:txBody>
      </p:sp>
      <p:sp>
        <p:nvSpPr>
          <p:cNvPr id="113" name="Text Box 100">
            <a:extLst>
              <a:ext uri="{FF2B5EF4-FFF2-40B4-BE49-F238E27FC236}">
                <a16:creationId xmlns:a16="http://schemas.microsoft.com/office/drawing/2014/main" id="{B3D67544-F7BA-D446-BC34-9E326CE2D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821" y="5719212"/>
            <a:ext cx="33534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M</a:t>
            </a:r>
          </a:p>
        </p:txBody>
      </p:sp>
      <p:sp>
        <p:nvSpPr>
          <p:cNvPr id="114" name="Text Box 101">
            <a:extLst>
              <a:ext uri="{FF2B5EF4-FFF2-40B4-BE49-F238E27FC236}">
                <a16:creationId xmlns:a16="http://schemas.microsoft.com/office/drawing/2014/main" id="{3E817543-8176-6B49-9759-853383112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9703" y="5719212"/>
            <a:ext cx="314508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N</a:t>
            </a:r>
          </a:p>
        </p:txBody>
      </p:sp>
      <p:sp>
        <p:nvSpPr>
          <p:cNvPr id="115" name="Text Box 102">
            <a:extLst>
              <a:ext uri="{FF2B5EF4-FFF2-40B4-BE49-F238E27FC236}">
                <a16:creationId xmlns:a16="http://schemas.microsoft.com/office/drawing/2014/main" id="{83F7C38C-4908-3F4D-B284-F407C5E7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3509" y="5719212"/>
            <a:ext cx="324126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O</a:t>
            </a:r>
          </a:p>
        </p:txBody>
      </p:sp>
      <p:sp>
        <p:nvSpPr>
          <p:cNvPr id="116" name="Text Box 103">
            <a:extLst>
              <a:ext uri="{FF2B5EF4-FFF2-40B4-BE49-F238E27FC236}">
                <a16:creationId xmlns:a16="http://schemas.microsoft.com/office/drawing/2014/main" id="{6675CC1F-1BE0-9843-8074-5283948FB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0253" y="5719212"/>
            <a:ext cx="304890" cy="3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406" dirty="0">
                <a:solidFill>
                  <a:schemeClr val="bg1"/>
                </a:solidFill>
                <a:latin typeface="Arial" pitchFamily="-104" charset="0"/>
              </a:rPr>
              <a:t>P</a:t>
            </a:r>
          </a:p>
        </p:txBody>
      </p:sp>
      <p:sp>
        <p:nvSpPr>
          <p:cNvPr id="117" name="Text Box 114">
            <a:extLst>
              <a:ext uri="{FF2B5EF4-FFF2-40B4-BE49-F238E27FC236}">
                <a16:creationId xmlns:a16="http://schemas.microsoft.com/office/drawing/2014/main" id="{93177621-7035-714A-9333-13F430B0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411" y="4850546"/>
            <a:ext cx="2909789" cy="936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828" b="1" dirty="0">
                <a:solidFill>
                  <a:schemeClr val="bg1"/>
                </a:solidFill>
                <a:latin typeface="Arial" pitchFamily="-104" charset="0"/>
              </a:rPr>
              <a:t>More in Computer Architecture Class</a:t>
            </a:r>
            <a:endParaRPr lang="en-US" sz="1828" dirty="0">
              <a:solidFill>
                <a:schemeClr val="bg1"/>
              </a:solidFill>
              <a:latin typeface="Arial" pitchFamily="-104" charset="0"/>
            </a:endParaRPr>
          </a:p>
          <a:p>
            <a:pPr eaLnBrk="1" hangingPunct="1"/>
            <a:r>
              <a:rPr lang="en-US" sz="1828" dirty="0">
                <a:solidFill>
                  <a:schemeClr val="bg1"/>
                </a:solidFill>
                <a:latin typeface="Arial" pitchFamily="-10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661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 animBg="1"/>
      <p:bldP spid="52" grpId="0"/>
      <p:bldP spid="56" grpId="0"/>
      <p:bldP spid="77" grpId="0"/>
      <p:bldP spid="78" grpId="0"/>
      <p:bldP spid="79" grpId="0"/>
      <p:bldP spid="80" grpId="0"/>
      <p:bldP spid="81" grpId="0"/>
      <p:bldP spid="82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 Associativity Trade-offs</a:t>
            </a:r>
          </a:p>
        </p:txBody>
      </p:sp>
      <p:sp>
        <p:nvSpPr>
          <p:cNvPr id="207877" name="Rectangle 5"/>
          <p:cNvSpPr>
            <a:spLocks noGrp="1" noChangeArrowheads="1"/>
          </p:cNvSpPr>
          <p:nvPr>
            <p:ph idx="1"/>
          </p:nvPr>
        </p:nvSpPr>
        <p:spPr>
          <a:xfrm>
            <a:off x="1944710" y="1828802"/>
            <a:ext cx="7942242" cy="429736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969" dirty="0"/>
              <a:t>Higher </a:t>
            </a:r>
            <a:r>
              <a:rPr lang="en-US" sz="1969" dirty="0" err="1"/>
              <a:t>associativity</a:t>
            </a:r>
            <a:endParaRPr lang="en-US" sz="1969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69" dirty="0"/>
              <a:t>+ Better utilization, fewer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1969" dirty="0"/>
              <a:t> Slower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1969" dirty="0"/>
              <a:t> More hardware</a:t>
            </a:r>
          </a:p>
          <a:p>
            <a:pPr>
              <a:lnSpc>
                <a:spcPct val="90000"/>
              </a:lnSpc>
              <a:buNone/>
            </a:pPr>
            <a:r>
              <a:rPr lang="en-US" sz="1969" dirty="0"/>
              <a:t>Lower </a:t>
            </a:r>
            <a:r>
              <a:rPr lang="en-US" sz="1969" dirty="0" err="1"/>
              <a:t>associativity</a:t>
            </a:r>
            <a:endParaRPr lang="en-US" sz="1969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69" dirty="0"/>
              <a:t>+ Fast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969" dirty="0"/>
              <a:t>+ Simple, less hardware</a:t>
            </a:r>
          </a:p>
          <a:p>
            <a:pPr lvl="1">
              <a:lnSpc>
                <a:spcPct val="90000"/>
              </a:lnSpc>
              <a:buFontTx/>
              <a:buChar char="–"/>
            </a:pPr>
            <a:r>
              <a:rPr lang="en-US" sz="1969" dirty="0"/>
              <a:t> Greater chance of collisions</a:t>
            </a:r>
          </a:p>
          <a:p>
            <a:pPr lvl="1">
              <a:lnSpc>
                <a:spcPct val="90000"/>
              </a:lnSpc>
              <a:buFontTx/>
              <a:buChar char="–"/>
            </a:pPr>
            <a:endParaRPr lang="en-US" sz="1969" dirty="0"/>
          </a:p>
          <a:p>
            <a:pPr>
              <a:lnSpc>
                <a:spcPct val="90000"/>
              </a:lnSpc>
              <a:buNone/>
            </a:pPr>
            <a:r>
              <a:rPr lang="en-US" sz="1969" dirty="0" err="1"/>
              <a:t>TLBs</a:t>
            </a:r>
            <a:r>
              <a:rPr lang="en-US" sz="1969" dirty="0"/>
              <a:t> usually fully associative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Shape 99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FFFFFF"/>
                </a:solidFill>
              </a:rPr>
              <a:t>Array Iterator </a:t>
            </a:r>
            <a:br>
              <a:rPr lang="en-US" sz="4570" dirty="0">
                <a:solidFill>
                  <a:srgbClr val="FFFFFF"/>
                </a:solidFill>
              </a:rPr>
            </a:br>
            <a:r>
              <a:rPr sz="4570" dirty="0">
                <a:solidFill>
                  <a:srgbClr val="FFFFFF"/>
                </a:solidFill>
              </a:rPr>
              <a:t>(w/ TLB)</a:t>
            </a:r>
          </a:p>
        </p:txBody>
      </p:sp>
      <p:sp>
        <p:nvSpPr>
          <p:cNvPr id="997" name="Shape 997"/>
          <p:cNvSpPr>
            <a:spLocks noGrp="1"/>
          </p:cNvSpPr>
          <p:nvPr>
            <p:ph type="body" idx="4294967295"/>
          </p:nvPr>
        </p:nvSpPr>
        <p:spPr>
          <a:xfrm>
            <a:off x="1524000" y="946547"/>
            <a:ext cx="5871270" cy="3689078"/>
          </a:xfrm>
          <a:prstGeom prst="rect">
            <a:avLst/>
          </a:prstGeom>
        </p:spPr>
        <p:txBody>
          <a:bodyPr anchor="ctr"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for (i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=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0; i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&lt;</a:t>
            </a: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2048; i++){</a:t>
            </a:r>
            <a:br>
              <a:rPr sz="2672" dirty="0">
                <a:latin typeface="Courier"/>
                <a:ea typeface="Courier"/>
                <a:cs typeface="Courier"/>
                <a:sym typeface="Courier"/>
              </a:rPr>
            </a:br>
            <a:r>
              <a:rPr lang="en-US" sz="2672" dirty="0"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sum += </a:t>
            </a:r>
            <a:r>
              <a:rPr sz="2672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n-US" sz="2672" dirty="0"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1476" y="4001036"/>
            <a:ext cx="5400541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Gill Sans MT" panose="020B0502020104020203" pitchFamily="34" charset="77"/>
              </a:rPr>
              <a:t>Assume following virtual address stream: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Gill Sans MT" panose="020B0502020104020203" pitchFamily="34" charset="77"/>
              </a:rPr>
              <a:t>load 0x1000</a:t>
            </a:r>
            <a:br>
              <a:rPr lang="en-US" sz="1969" dirty="0">
                <a:latin typeface="Gill Sans MT" panose="020B0502020104020203" pitchFamily="34" charset="77"/>
              </a:rPr>
            </a:b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load 0x1004</a:t>
            </a:r>
            <a:br>
              <a:rPr lang="en-US" sz="1969" dirty="0">
                <a:latin typeface="Gill Sans MT" panose="020B0502020104020203" pitchFamily="34" charset="77"/>
              </a:rPr>
            </a:b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load 0x1008</a:t>
            </a:r>
            <a:br>
              <a:rPr lang="en-US" sz="1969" dirty="0">
                <a:latin typeface="Gill Sans MT" panose="020B0502020104020203" pitchFamily="34" charset="77"/>
              </a:rPr>
            </a:b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load 0x100C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9853" y="4837841"/>
            <a:ext cx="2347309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What will TLB behavior look like?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Shape 1460"/>
          <p:cNvSpPr/>
          <p:nvPr/>
        </p:nvSpPr>
        <p:spPr>
          <a:xfrm>
            <a:off x="9258838" y="1876665"/>
            <a:ext cx="1005054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Physical</a:t>
            </a:r>
            <a:endParaRPr sz="1266" dirty="0"/>
          </a:p>
        </p:txBody>
      </p:sp>
      <p:sp>
        <p:nvSpPr>
          <p:cNvPr id="1461" name="Shape 1461"/>
          <p:cNvSpPr/>
          <p:nvPr/>
        </p:nvSpPr>
        <p:spPr>
          <a:xfrm>
            <a:off x="7281535" y="1941131"/>
            <a:ext cx="53091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266" dirty="0"/>
              <a:t>Virtual</a:t>
            </a:r>
            <a:endParaRPr sz="1266" dirty="0"/>
          </a:p>
        </p:txBody>
      </p:sp>
      <p:sp>
        <p:nvSpPr>
          <p:cNvPr id="1462" name="Shape 1462"/>
          <p:cNvSpPr/>
          <p:nvPr/>
        </p:nvSpPr>
        <p:spPr>
          <a:xfrm flipH="1" flipV="1">
            <a:off x="4071708" y="2417005"/>
            <a:ext cx="709740" cy="844486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3" name="Shape 1463"/>
          <p:cNvSpPr/>
          <p:nvPr/>
        </p:nvSpPr>
        <p:spPr>
          <a:xfrm>
            <a:off x="2252376" y="2920918"/>
            <a:ext cx="1758180" cy="535811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4" name="Shape 1464"/>
          <p:cNvSpPr/>
          <p:nvPr/>
        </p:nvSpPr>
        <p:spPr>
          <a:xfrm>
            <a:off x="2252376" y="3456699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5" name="Shape 1465"/>
          <p:cNvSpPr/>
          <p:nvPr/>
        </p:nvSpPr>
        <p:spPr>
          <a:xfrm>
            <a:off x="2252376" y="3992481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66" name="Shape 1466"/>
          <p:cNvSpPr/>
          <p:nvPr/>
        </p:nvSpPr>
        <p:spPr>
          <a:xfrm>
            <a:off x="2252376" y="452826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7" name="Shape 1467"/>
          <p:cNvSpPr/>
          <p:nvPr/>
        </p:nvSpPr>
        <p:spPr>
          <a:xfrm>
            <a:off x="2252376" y="2385136"/>
            <a:ext cx="1758180" cy="345634"/>
          </a:xfrm>
          <a:prstGeom prst="rect">
            <a:avLst/>
          </a:prstGeom>
          <a:solidFill>
            <a:srgbClr val="53585F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1468" name="Shape 1468"/>
          <p:cNvSpPr/>
          <p:nvPr/>
        </p:nvSpPr>
        <p:spPr>
          <a:xfrm>
            <a:off x="2252376" y="5064043"/>
            <a:ext cx="1758180" cy="535810"/>
          </a:xfrm>
          <a:prstGeom prst="rect">
            <a:avLst/>
          </a:prstGeom>
          <a:solidFill>
            <a:srgbClr val="E8A433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P1</a:t>
            </a:r>
          </a:p>
        </p:txBody>
      </p:sp>
      <p:sp>
        <p:nvSpPr>
          <p:cNvPr id="1469" name="Shape 1469"/>
          <p:cNvSpPr/>
          <p:nvPr/>
        </p:nvSpPr>
        <p:spPr>
          <a:xfrm>
            <a:off x="1786248" y="4402416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16 KB</a:t>
            </a:r>
          </a:p>
        </p:txBody>
      </p:sp>
      <p:sp>
        <p:nvSpPr>
          <p:cNvPr id="1470" name="Shape 1470"/>
          <p:cNvSpPr/>
          <p:nvPr/>
        </p:nvSpPr>
        <p:spPr>
          <a:xfrm>
            <a:off x="1786248" y="4911408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20 KB</a:t>
            </a:r>
          </a:p>
        </p:txBody>
      </p:sp>
      <p:sp>
        <p:nvSpPr>
          <p:cNvPr id="1471" name="Shape 1471"/>
          <p:cNvSpPr/>
          <p:nvPr/>
        </p:nvSpPr>
        <p:spPr>
          <a:xfrm>
            <a:off x="1786248" y="5447189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24 KB</a:t>
            </a:r>
          </a:p>
        </p:txBody>
      </p:sp>
      <p:sp>
        <p:nvSpPr>
          <p:cNvPr id="1472" name="Shape 1472"/>
          <p:cNvSpPr/>
          <p:nvPr/>
        </p:nvSpPr>
        <p:spPr>
          <a:xfrm>
            <a:off x="1868000" y="3330853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8 KB</a:t>
            </a:r>
          </a:p>
        </p:txBody>
      </p:sp>
      <p:sp>
        <p:nvSpPr>
          <p:cNvPr id="1473" name="Shape 1473"/>
          <p:cNvSpPr/>
          <p:nvPr/>
        </p:nvSpPr>
        <p:spPr>
          <a:xfrm>
            <a:off x="1786248" y="3866634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12 KB</a:t>
            </a:r>
          </a:p>
        </p:txBody>
      </p:sp>
      <p:sp>
        <p:nvSpPr>
          <p:cNvPr id="1474" name="Shape 1474"/>
          <p:cNvSpPr/>
          <p:nvPr/>
        </p:nvSpPr>
        <p:spPr>
          <a:xfrm>
            <a:off x="1868000" y="2795072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4 KB</a:t>
            </a:r>
          </a:p>
        </p:txBody>
      </p:sp>
      <p:sp>
        <p:nvSpPr>
          <p:cNvPr id="1475" name="Shape 1475"/>
          <p:cNvSpPr/>
          <p:nvPr/>
        </p:nvSpPr>
        <p:spPr>
          <a:xfrm>
            <a:off x="1868000" y="2259291"/>
            <a:ext cx="363879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 KB</a:t>
            </a:r>
          </a:p>
        </p:txBody>
      </p:sp>
      <p:sp>
        <p:nvSpPr>
          <p:cNvPr id="1476" name="Shape 1476"/>
          <p:cNvSpPr/>
          <p:nvPr/>
        </p:nvSpPr>
        <p:spPr>
          <a:xfrm>
            <a:off x="2252376" y="2655423"/>
            <a:ext cx="1758180" cy="265524"/>
          </a:xfrm>
          <a:prstGeom prst="rect">
            <a:avLst/>
          </a:prstGeom>
          <a:solidFill>
            <a:srgbClr val="A6AAA8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PT</a:t>
            </a:r>
          </a:p>
        </p:txBody>
      </p:sp>
      <p:sp>
        <p:nvSpPr>
          <p:cNvPr id="1477" name="Shape 1477"/>
          <p:cNvSpPr/>
          <p:nvPr/>
        </p:nvSpPr>
        <p:spPr>
          <a:xfrm>
            <a:off x="4733895" y="2897996"/>
            <a:ext cx="925507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P1 pagetable</a:t>
            </a:r>
          </a:p>
        </p:txBody>
      </p:sp>
      <p:sp>
        <p:nvSpPr>
          <p:cNvPr id="1478" name="Shape 1478"/>
          <p:cNvSpPr/>
          <p:nvPr/>
        </p:nvSpPr>
        <p:spPr>
          <a:xfrm>
            <a:off x="4504625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1</a:t>
            </a:r>
          </a:p>
        </p:txBody>
      </p:sp>
      <p:sp>
        <p:nvSpPr>
          <p:cNvPr id="1479" name="Shape 1479"/>
          <p:cNvSpPr/>
          <p:nvPr/>
        </p:nvSpPr>
        <p:spPr>
          <a:xfrm>
            <a:off x="4963962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5</a:t>
            </a:r>
          </a:p>
        </p:txBody>
      </p:sp>
      <p:sp>
        <p:nvSpPr>
          <p:cNvPr id="1480" name="Shape 1480"/>
          <p:cNvSpPr/>
          <p:nvPr/>
        </p:nvSpPr>
        <p:spPr>
          <a:xfrm>
            <a:off x="5423299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4</a:t>
            </a:r>
          </a:p>
        </p:txBody>
      </p:sp>
      <p:sp>
        <p:nvSpPr>
          <p:cNvPr id="1481" name="Shape 1481"/>
          <p:cNvSpPr/>
          <p:nvPr/>
        </p:nvSpPr>
        <p:spPr>
          <a:xfrm>
            <a:off x="5834423" y="3217727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266" dirty="0"/>
              <a:t>…</a:t>
            </a:r>
          </a:p>
        </p:txBody>
      </p:sp>
      <p:sp>
        <p:nvSpPr>
          <p:cNvPr id="1482" name="Shape 1482"/>
          <p:cNvSpPr/>
          <p:nvPr/>
        </p:nvSpPr>
        <p:spPr>
          <a:xfrm>
            <a:off x="2252376" y="5599824"/>
            <a:ext cx="1758180" cy="535810"/>
          </a:xfrm>
          <a:prstGeom prst="rect">
            <a:avLst/>
          </a:prstGeom>
          <a:solidFill>
            <a:srgbClr val="5747C1"/>
          </a:solidFill>
          <a:ln w="25400">
            <a:solidFill>
              <a:srgbClr val="DCDEE0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266" dirty="0"/>
              <a:t>P2</a:t>
            </a:r>
          </a:p>
        </p:txBody>
      </p:sp>
      <p:sp>
        <p:nvSpPr>
          <p:cNvPr id="1483" name="Shape 1483"/>
          <p:cNvSpPr/>
          <p:nvPr/>
        </p:nvSpPr>
        <p:spPr>
          <a:xfrm>
            <a:off x="1786248" y="5982970"/>
            <a:ext cx="44563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28 KB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Accesses: </a:t>
            </a:r>
            <a:br>
              <a:rPr lang="en-US" dirty="0"/>
            </a:br>
            <a:r>
              <a:rPr lang="en-US" dirty="0"/>
              <a:t>Sequential Example</a:t>
            </a:r>
          </a:p>
        </p:txBody>
      </p:sp>
      <p:sp>
        <p:nvSpPr>
          <p:cNvPr id="1484" name="Shape 1484"/>
          <p:cNvSpPr>
            <a:spLocks noGrp="1"/>
          </p:cNvSpPr>
          <p:nvPr>
            <p:ph type="body" idx="4294967295"/>
          </p:nvPr>
        </p:nvSpPr>
        <p:spPr>
          <a:xfrm>
            <a:off x="7005616" y="2232750"/>
            <a:ext cx="1766962" cy="422485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0x1000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656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0x1004</a:t>
            </a: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333333"/>
              </a:solidFill>
            </a:endParaRPr>
          </a:p>
          <a:p>
            <a:pPr marL="83336">
              <a:spcBef>
                <a:spcPts val="234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l</a:t>
            </a:r>
            <a:r>
              <a:rPr sz="1969" dirty="0">
                <a:solidFill>
                  <a:srgbClr val="333333"/>
                </a:solidFill>
              </a:rPr>
              <a:t>oad 0x1008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0x100</a:t>
            </a:r>
            <a:r>
              <a:rPr lang="en-US" sz="1969" dirty="0">
                <a:solidFill>
                  <a:srgbClr val="333333"/>
                </a:solidFill>
              </a:rPr>
              <a:t>c</a:t>
            </a:r>
          </a:p>
          <a:p>
            <a:pPr>
              <a:spcBef>
                <a:spcPts val="2343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…</a:t>
            </a:r>
            <a:endParaRPr lang="en-US" sz="1969" dirty="0">
              <a:solidFill>
                <a:srgbClr val="333333"/>
              </a:solidFill>
            </a:endParaRPr>
          </a:p>
          <a:p>
            <a:pPr>
              <a:spcBef>
                <a:spcPts val="422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0x2000</a:t>
            </a:r>
            <a:endParaRPr lang="en-US" sz="196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</a:rPr>
              <a:t>load 0x2004</a:t>
            </a:r>
          </a:p>
        </p:txBody>
      </p:sp>
      <p:sp>
        <p:nvSpPr>
          <p:cNvPr id="1485" name="Shape 1485"/>
          <p:cNvSpPr/>
          <p:nvPr/>
        </p:nvSpPr>
        <p:spPr>
          <a:xfrm>
            <a:off x="9211406" y="2173426"/>
            <a:ext cx="1776039" cy="4224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load 0x5000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0x5004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>
              <a:spcBef>
                <a:spcPts val="42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0x500C</a:t>
            </a:r>
            <a:b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</a:b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…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0x0008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l</a:t>
            </a:r>
            <a:r>
              <a:rPr sz="1969" dirty="0">
                <a:solidFill>
                  <a:srgbClr val="C00000"/>
                </a:solidFill>
                <a:latin typeface="Gill Sans MT" panose="020B0502020104020203" pitchFamily="34" charset="77"/>
              </a:rPr>
              <a:t>oad 0x4000</a:t>
            </a:r>
            <a:endParaRPr lang="en-US" sz="1969" dirty="0">
              <a:solidFill>
                <a:srgbClr val="C00000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(TLB</a:t>
            </a: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 hit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)</a:t>
            </a:r>
            <a:endParaRPr lang="en-US" sz="1969" dirty="0">
              <a:solidFill>
                <a:srgbClr val="333333"/>
              </a:solidFill>
              <a:latin typeface="Gill Sans MT" panose="020B0502020104020203" pitchFamily="34" charset="77"/>
            </a:endParaRP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load </a:t>
            </a:r>
            <a:r>
              <a:rPr sz="1969" dirty="0">
                <a:solidFill>
                  <a:srgbClr val="333333"/>
                </a:solidFill>
                <a:latin typeface="Gill Sans MT" panose="020B0502020104020203" pitchFamily="34" charset="77"/>
              </a:rPr>
              <a:t>0x4004</a:t>
            </a:r>
          </a:p>
        </p:txBody>
      </p:sp>
      <p:sp>
        <p:nvSpPr>
          <p:cNvPr id="1486" name="Shape 1486"/>
          <p:cNvSpPr/>
          <p:nvPr/>
        </p:nvSpPr>
        <p:spPr>
          <a:xfrm>
            <a:off x="4652813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0</a:t>
            </a:r>
          </a:p>
        </p:txBody>
      </p:sp>
      <p:sp>
        <p:nvSpPr>
          <p:cNvPr id="1487" name="Shape 1487"/>
          <p:cNvSpPr/>
          <p:nvPr/>
        </p:nvSpPr>
        <p:spPr>
          <a:xfrm>
            <a:off x="5099298" y="3591141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1</a:t>
            </a:r>
          </a:p>
        </p:txBody>
      </p:sp>
      <p:sp>
        <p:nvSpPr>
          <p:cNvPr id="1488" name="Shape 1488"/>
          <p:cNvSpPr/>
          <p:nvPr/>
        </p:nvSpPr>
        <p:spPr>
          <a:xfrm>
            <a:off x="5571486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2</a:t>
            </a:r>
          </a:p>
        </p:txBody>
      </p:sp>
      <p:sp>
        <p:nvSpPr>
          <p:cNvPr id="1489" name="Shape 1489"/>
          <p:cNvSpPr/>
          <p:nvPr/>
        </p:nvSpPr>
        <p:spPr>
          <a:xfrm>
            <a:off x="5982610" y="3599139"/>
            <a:ext cx="153885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3</a:t>
            </a:r>
          </a:p>
        </p:txBody>
      </p:sp>
      <p:sp>
        <p:nvSpPr>
          <p:cNvPr id="1490" name="Shape 1490"/>
          <p:cNvSpPr/>
          <p:nvPr/>
        </p:nvSpPr>
        <p:spPr>
          <a:xfrm>
            <a:off x="4634758" y="4181626"/>
            <a:ext cx="1069841" cy="375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9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CPU’s TLB</a:t>
            </a:r>
          </a:p>
        </p:txBody>
      </p:sp>
      <p:sp>
        <p:nvSpPr>
          <p:cNvPr id="1491" name="Shape 1491"/>
          <p:cNvSpPr/>
          <p:nvPr/>
        </p:nvSpPr>
        <p:spPr>
          <a:xfrm flipH="1">
            <a:off x="4075955" y="2394974"/>
            <a:ext cx="318568" cy="1"/>
          </a:xfrm>
          <a:prstGeom prst="line">
            <a:avLst/>
          </a:prstGeom>
          <a:ln w="25400">
            <a:solidFill>
              <a:schemeClr val="bg1"/>
            </a:solidFill>
            <a:miter lim="400000"/>
            <a:tailEnd type="triangle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2" name="Shape 1492"/>
          <p:cNvSpPr/>
          <p:nvPr/>
        </p:nvSpPr>
        <p:spPr>
          <a:xfrm>
            <a:off x="4436812" y="2261509"/>
            <a:ext cx="409660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l"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PTBR</a:t>
            </a:r>
          </a:p>
        </p:txBody>
      </p:sp>
      <p:graphicFrame>
        <p:nvGraphicFramePr>
          <p:cNvPr id="1493" name="Table 1493"/>
          <p:cNvGraphicFramePr/>
          <p:nvPr/>
        </p:nvGraphicFramePr>
        <p:xfrm>
          <a:off x="4541175" y="4565411"/>
          <a:ext cx="1883906" cy="1911670"/>
        </p:xfrm>
        <a:graphic>
          <a:graphicData uri="http://schemas.openxmlformats.org/drawingml/2006/table">
            <a:tbl>
              <a:tblPr firstRow="1"/>
              <a:tblGrid>
                <a:gridCol w="695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959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Valid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VPN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bg1"/>
                          </a:solidFill>
                        </a:rPr>
                        <a:t>PPN</a:t>
                      </a: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51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 sz="2400"/>
                      </a:pPr>
                      <a:endParaRPr sz="1700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586175" y="5220237"/>
            <a:ext cx="184731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66" dirty="0"/>
          </a:p>
        </p:txBody>
      </p:sp>
      <p:sp>
        <p:nvSpPr>
          <p:cNvPr id="39" name="TextBox 38"/>
          <p:cNvSpPr txBox="1"/>
          <p:nvPr/>
        </p:nvSpPr>
        <p:spPr>
          <a:xfrm>
            <a:off x="4634758" y="517832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3221" y="5472711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83140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183140" y="5474524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34381" y="5168722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34381" y="5493330"/>
            <a:ext cx="293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06E0C6-9548-494C-BA99-EF5B0C9813F2}"/>
              </a:ext>
            </a:extLst>
          </p:cNvPr>
          <p:cNvCxnSpPr>
            <a:cxnSpLocks/>
          </p:cNvCxnSpPr>
          <p:nvPr/>
        </p:nvCxnSpPr>
        <p:spPr>
          <a:xfrm>
            <a:off x="8317444" y="306198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65700B6-7667-FB4F-815E-B58FFC5C0F2A}"/>
              </a:ext>
            </a:extLst>
          </p:cNvPr>
          <p:cNvCxnSpPr>
            <a:cxnSpLocks/>
          </p:cNvCxnSpPr>
          <p:nvPr/>
        </p:nvCxnSpPr>
        <p:spPr>
          <a:xfrm>
            <a:off x="8317444" y="3711224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06FF29-EF0F-4E4B-B000-3ADFF3B54D47}"/>
              </a:ext>
            </a:extLst>
          </p:cNvPr>
          <p:cNvCxnSpPr>
            <a:cxnSpLocks/>
          </p:cNvCxnSpPr>
          <p:nvPr/>
        </p:nvCxnSpPr>
        <p:spPr>
          <a:xfrm>
            <a:off x="8317444" y="4272218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046230-5601-994A-80D9-E5682CF2FD15}"/>
              </a:ext>
            </a:extLst>
          </p:cNvPr>
          <p:cNvCxnSpPr>
            <a:cxnSpLocks/>
          </p:cNvCxnSpPr>
          <p:nvPr/>
        </p:nvCxnSpPr>
        <p:spPr>
          <a:xfrm>
            <a:off x="8317444" y="5744192"/>
            <a:ext cx="846811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" grpId="0" uiExpand="1" build="p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1841687" y="2574788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660932" y="3994608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3384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7" name="Shape 907"/>
          <p:cNvSpPr/>
          <p:nvPr/>
        </p:nvSpPr>
        <p:spPr>
          <a:xfrm>
            <a:off x="3831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8" name="Shape 908"/>
          <p:cNvSpPr/>
          <p:nvPr/>
        </p:nvSpPr>
        <p:spPr>
          <a:xfrm>
            <a:off x="4277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9" name="Shape 909"/>
          <p:cNvSpPr/>
          <p:nvPr/>
        </p:nvSpPr>
        <p:spPr>
          <a:xfrm>
            <a:off x="4724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0" name="Shape 910"/>
          <p:cNvSpPr/>
          <p:nvPr/>
        </p:nvSpPr>
        <p:spPr>
          <a:xfrm>
            <a:off x="5885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1" name="Shape 911"/>
          <p:cNvSpPr/>
          <p:nvPr/>
        </p:nvSpPr>
        <p:spPr>
          <a:xfrm>
            <a:off x="6331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2" name="Shape 912"/>
          <p:cNvSpPr/>
          <p:nvPr/>
        </p:nvSpPr>
        <p:spPr>
          <a:xfrm>
            <a:off x="6778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3" name="Shape 913"/>
          <p:cNvSpPr/>
          <p:nvPr/>
        </p:nvSpPr>
        <p:spPr>
          <a:xfrm>
            <a:off x="7224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4" name="Shape 914"/>
          <p:cNvSpPr/>
          <p:nvPr/>
        </p:nvSpPr>
        <p:spPr>
          <a:xfrm>
            <a:off x="8385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5" name="Shape 915"/>
          <p:cNvSpPr/>
          <p:nvPr/>
        </p:nvSpPr>
        <p:spPr>
          <a:xfrm>
            <a:off x="8831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6" name="Shape 916"/>
          <p:cNvSpPr/>
          <p:nvPr/>
        </p:nvSpPr>
        <p:spPr>
          <a:xfrm>
            <a:off x="9278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7" name="Shape 917"/>
          <p:cNvSpPr/>
          <p:nvPr/>
        </p:nvSpPr>
        <p:spPr>
          <a:xfrm>
            <a:off x="9724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8" name="Shape 918"/>
          <p:cNvSpPr/>
          <p:nvPr/>
        </p:nvSpPr>
        <p:spPr>
          <a:xfrm>
            <a:off x="4237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9" name="Shape 919"/>
          <p:cNvSpPr/>
          <p:nvPr/>
        </p:nvSpPr>
        <p:spPr>
          <a:xfrm>
            <a:off x="5227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0" name="Shape 920"/>
          <p:cNvSpPr/>
          <p:nvPr/>
        </p:nvSpPr>
        <p:spPr>
          <a:xfrm>
            <a:off x="8693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1" name="Shape 921"/>
          <p:cNvSpPr/>
          <p:nvPr/>
        </p:nvSpPr>
        <p:spPr>
          <a:xfrm>
            <a:off x="7208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2" name="Shape 922"/>
          <p:cNvSpPr/>
          <p:nvPr/>
        </p:nvSpPr>
        <p:spPr>
          <a:xfrm>
            <a:off x="3742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3" name="Shape 923"/>
          <p:cNvSpPr/>
          <p:nvPr/>
        </p:nvSpPr>
        <p:spPr>
          <a:xfrm>
            <a:off x="4732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4" name="Shape 924"/>
          <p:cNvSpPr/>
          <p:nvPr/>
        </p:nvSpPr>
        <p:spPr>
          <a:xfrm>
            <a:off x="5722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5" name="Shape 925"/>
          <p:cNvSpPr/>
          <p:nvPr/>
        </p:nvSpPr>
        <p:spPr>
          <a:xfrm>
            <a:off x="6713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6" name="Shape 926"/>
          <p:cNvSpPr/>
          <p:nvPr/>
        </p:nvSpPr>
        <p:spPr>
          <a:xfrm>
            <a:off x="6218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7" name="Shape 927"/>
          <p:cNvSpPr/>
          <p:nvPr/>
        </p:nvSpPr>
        <p:spPr>
          <a:xfrm>
            <a:off x="7703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8" name="Shape 928"/>
          <p:cNvSpPr/>
          <p:nvPr/>
        </p:nvSpPr>
        <p:spPr>
          <a:xfrm>
            <a:off x="8198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9" name="Shape 929"/>
          <p:cNvSpPr/>
          <p:nvPr/>
        </p:nvSpPr>
        <p:spPr>
          <a:xfrm>
            <a:off x="9189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0" name="Shape 930"/>
          <p:cNvSpPr/>
          <p:nvPr/>
        </p:nvSpPr>
        <p:spPr>
          <a:xfrm>
            <a:off x="3607412" y="3001886"/>
            <a:ext cx="1795806" cy="93916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1" name="Shape 931"/>
          <p:cNvSpPr/>
          <p:nvPr/>
        </p:nvSpPr>
        <p:spPr>
          <a:xfrm>
            <a:off x="4053897" y="30018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2" name="Shape 932"/>
          <p:cNvSpPr/>
          <p:nvPr/>
        </p:nvSpPr>
        <p:spPr>
          <a:xfrm>
            <a:off x="4500381" y="3001886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3" name="Shape 933"/>
          <p:cNvSpPr/>
          <p:nvPr/>
        </p:nvSpPr>
        <p:spPr>
          <a:xfrm>
            <a:off x="4946866" y="3001886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4" name="Shape 934"/>
          <p:cNvSpPr/>
          <p:nvPr/>
        </p:nvSpPr>
        <p:spPr>
          <a:xfrm flipH="1">
            <a:off x="4052521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5" name="Shape 935"/>
          <p:cNvSpPr/>
          <p:nvPr/>
        </p:nvSpPr>
        <p:spPr>
          <a:xfrm flipH="1">
            <a:off x="6040971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6" name="Shape 936"/>
          <p:cNvSpPr/>
          <p:nvPr/>
        </p:nvSpPr>
        <p:spPr>
          <a:xfrm flipH="1">
            <a:off x="4945290" y="3001886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7" name="Shape 937"/>
          <p:cNvSpPr/>
          <p:nvPr/>
        </p:nvSpPr>
        <p:spPr>
          <a:xfrm flipH="1">
            <a:off x="6991704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8" name="Shape 938"/>
          <p:cNvSpPr/>
          <p:nvPr/>
        </p:nvSpPr>
        <p:spPr>
          <a:xfrm flipH="1">
            <a:off x="7950180" y="3001886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9" name="Shape 939"/>
          <p:cNvSpPr/>
          <p:nvPr/>
        </p:nvSpPr>
        <p:spPr>
          <a:xfrm flipH="1">
            <a:off x="6554522" y="3001886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0" name="Shape 940"/>
          <p:cNvSpPr/>
          <p:nvPr/>
        </p:nvSpPr>
        <p:spPr>
          <a:xfrm flipH="1">
            <a:off x="8550111" y="3003502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1" name="Shape 941"/>
          <p:cNvSpPr/>
          <p:nvPr/>
        </p:nvSpPr>
        <p:spPr>
          <a:xfrm flipH="1">
            <a:off x="9465003" y="3003502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2" name="Shape 942"/>
          <p:cNvSpPr/>
          <p:nvPr/>
        </p:nvSpPr>
        <p:spPr>
          <a:xfrm>
            <a:off x="6547834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9053000" y="2027770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338230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5" name="Shape 945"/>
          <p:cNvSpPr/>
          <p:nvPr/>
        </p:nvSpPr>
        <p:spPr>
          <a:xfrm flipV="1">
            <a:off x="523074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Shape 899"/>
          <p:cNvSpPr/>
          <p:nvPr/>
        </p:nvSpPr>
        <p:spPr>
          <a:xfrm>
            <a:off x="4044351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365019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7" name="Shape 989"/>
          <p:cNvSpPr/>
          <p:nvPr/>
        </p:nvSpPr>
        <p:spPr>
          <a:xfrm flipV="1">
            <a:off x="549863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8" name="Shape 1032"/>
          <p:cNvSpPr/>
          <p:nvPr/>
        </p:nvSpPr>
        <p:spPr>
          <a:xfrm>
            <a:off x="3918082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9" name="Shape 1033"/>
          <p:cNvSpPr/>
          <p:nvPr/>
        </p:nvSpPr>
        <p:spPr>
          <a:xfrm flipV="1">
            <a:off x="4337777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Shape 149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70" dirty="0">
                <a:solidFill>
                  <a:srgbClr val="FFFFFF"/>
                </a:solidFill>
              </a:rPr>
              <a:t>Performance Of TLB?</a:t>
            </a:r>
            <a:endParaRPr sz="4570" dirty="0">
              <a:solidFill>
                <a:srgbClr val="FFFFFF"/>
              </a:solidFill>
            </a:endParaRPr>
          </a:p>
        </p:txBody>
      </p:sp>
      <p:sp>
        <p:nvSpPr>
          <p:cNvPr id="1496" name="Shape 1496"/>
          <p:cNvSpPr>
            <a:spLocks noGrp="1"/>
          </p:cNvSpPr>
          <p:nvPr>
            <p:ph type="body" idx="4294967295"/>
          </p:nvPr>
        </p:nvSpPr>
        <p:spPr>
          <a:xfrm>
            <a:off x="1524000" y="2899917"/>
            <a:ext cx="3887763" cy="171673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969" dirty="0">
                <a:solidFill>
                  <a:srgbClr val="00B0F0"/>
                </a:solidFill>
                <a:latin typeface="Courier"/>
                <a:ea typeface="Courier"/>
                <a:cs typeface="Courier"/>
                <a:sym typeface="Courier"/>
              </a:rPr>
              <a:t>a[i]</a:t>
            </a: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969" dirty="0"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497" name="Shape 1497"/>
          <p:cNvSpPr/>
          <p:nvPr/>
        </p:nvSpPr>
        <p:spPr>
          <a:xfrm>
            <a:off x="5411313" y="1592781"/>
            <a:ext cx="7918362" cy="526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Calculate miss rate of TLB for data: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# TLB misses / # TLB lookups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# TLB lookups?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= number of accesses to a = 2048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# TLB misses?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= number of unique pages accessed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= 2048 / (elements of ‘a’ per 4K page)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= 2K / (4K / </a:t>
            </a:r>
            <a:r>
              <a:rPr lang="en-US" sz="1687" dirty="0" err="1"/>
              <a:t>sizeof</a:t>
            </a:r>
            <a:r>
              <a:rPr lang="en-US" sz="1687" dirty="0"/>
              <a:t>(</a:t>
            </a:r>
            <a:r>
              <a:rPr lang="en-US" sz="1687" dirty="0" err="1"/>
              <a:t>int</a:t>
            </a:r>
            <a:r>
              <a:rPr lang="en-US" sz="1687" dirty="0"/>
              <a:t>)) = 2K / 1K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= 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Miss rate? 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 2/2048 = 0.1%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Hit rate? (1 – miss rate)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99.9%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1687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Would hit rate get better or worse with smaller pages?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	Worse</a:t>
            </a:r>
            <a:endParaRPr sz="1687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570" dirty="0"/>
              <a:t>TLB </a:t>
            </a:r>
            <a:r>
              <a:rPr lang="en-US" sz="4570" dirty="0">
                <a:solidFill>
                  <a:srgbClr val="FFFFFF"/>
                </a:solidFill>
              </a:rPr>
              <a:t>Performance</a:t>
            </a:r>
            <a:endParaRPr lang="en-US" sz="457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4508" y="1828802"/>
            <a:ext cx="868035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How can system improve TLB performance (hit rate) given fixed number of TLB entries?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Increase page size </a:t>
            </a:r>
          </a:p>
          <a:p>
            <a:pPr lvl="1">
              <a:buNone/>
            </a:pPr>
            <a:r>
              <a:rPr lang="en-US" dirty="0"/>
              <a:t>Fewer unique page translations needed to access same amount of memory</a:t>
            </a:r>
          </a:p>
          <a:p>
            <a:pPr lvl="1"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TLB Reach:</a:t>
            </a:r>
          </a:p>
          <a:p>
            <a:pPr lvl="1">
              <a:buNone/>
            </a:pPr>
            <a:r>
              <a:rPr lang="en-US" dirty="0"/>
              <a:t>Number of TLB entries * Page Size</a:t>
            </a:r>
          </a:p>
        </p:txBody>
      </p:sp>
    </p:spTree>
    <p:extLst>
      <p:ext uri="{BB962C8B-B14F-4D97-AF65-F5344CB8AC3E}">
        <p14:creationId xmlns:p14="http://schemas.microsoft.com/office/powerpoint/2010/main" val="21474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Shape 1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FFFFFF"/>
                </a:solidFill>
              </a:rPr>
              <a:t>TLB </a:t>
            </a:r>
            <a:r>
              <a:rPr lang="en-US" sz="4570" dirty="0">
                <a:solidFill>
                  <a:srgbClr val="FFFFFF"/>
                </a:solidFill>
              </a:rPr>
              <a:t>Performance </a:t>
            </a:r>
            <a:br>
              <a:rPr lang="en-US" sz="4570" dirty="0">
                <a:solidFill>
                  <a:srgbClr val="FFFFFF"/>
                </a:solidFill>
              </a:rPr>
            </a:br>
            <a:r>
              <a:rPr lang="en-US" sz="4570" dirty="0">
                <a:solidFill>
                  <a:srgbClr val="FFFFFF"/>
                </a:solidFill>
              </a:rPr>
              <a:t>with </a:t>
            </a:r>
            <a:r>
              <a:rPr sz="4570" dirty="0">
                <a:solidFill>
                  <a:srgbClr val="FFFFFF"/>
                </a:solidFill>
              </a:rPr>
              <a:t>Workloads</a:t>
            </a:r>
          </a:p>
        </p:txBody>
      </p:sp>
      <p:sp>
        <p:nvSpPr>
          <p:cNvPr id="1538" name="Shape 1538"/>
          <p:cNvSpPr>
            <a:spLocks noGrp="1"/>
          </p:cNvSpPr>
          <p:nvPr>
            <p:ph type="body" idx="4294967295"/>
          </p:nvPr>
        </p:nvSpPr>
        <p:spPr>
          <a:xfrm>
            <a:off x="1524000" y="1630785"/>
            <a:ext cx="8843740" cy="257733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Sequential array accesses almost always hit in TLB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Very fast</a:t>
            </a:r>
            <a:r>
              <a:rPr sz="2461" dirty="0">
                <a:solidFill>
                  <a:srgbClr val="333333"/>
                </a:solidFill>
              </a:rPr>
              <a:t>!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What </a:t>
            </a:r>
            <a:r>
              <a:rPr lang="en-US" sz="2672" dirty="0">
                <a:solidFill>
                  <a:srgbClr val="333333"/>
                </a:solidFill>
              </a:rPr>
              <a:t>access </a:t>
            </a:r>
            <a:r>
              <a:rPr sz="2672" dirty="0">
                <a:solidFill>
                  <a:srgbClr val="333333"/>
                </a:solidFill>
              </a:rPr>
              <a:t>pattern </a:t>
            </a:r>
            <a:r>
              <a:rPr lang="en-US" sz="2672" dirty="0">
                <a:solidFill>
                  <a:srgbClr val="333333"/>
                </a:solidFill>
              </a:rPr>
              <a:t>will</a:t>
            </a:r>
            <a:r>
              <a:rPr sz="2672" dirty="0">
                <a:solidFill>
                  <a:srgbClr val="333333"/>
                </a:solidFill>
              </a:rPr>
              <a:t> be slow?</a:t>
            </a:r>
            <a:endParaRPr lang="en-US" sz="2672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</a:rPr>
              <a:t>H</a:t>
            </a:r>
            <a:r>
              <a:rPr sz="2461" dirty="0">
                <a:solidFill>
                  <a:srgbClr val="333333"/>
                </a:solidFill>
              </a:rPr>
              <a:t>ighly random, with no repeat accesses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br>
              <a:rPr lang="en-US" sz="4570" dirty="0">
                <a:solidFill>
                  <a:schemeClr val="tx1"/>
                </a:solidFill>
              </a:rPr>
            </a:b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524000" y="1839516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2" name="Shape 1542"/>
          <p:cNvSpPr/>
          <p:nvPr/>
        </p:nvSpPr>
        <p:spPr>
          <a:xfrm>
            <a:off x="6608331" y="1839503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995460" y="1495131"/>
            <a:ext cx="109856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Workload A</a:t>
            </a:r>
          </a:p>
        </p:txBody>
      </p:sp>
      <p:sp>
        <p:nvSpPr>
          <p:cNvPr id="1544" name="Shape 1544"/>
          <p:cNvSpPr/>
          <p:nvPr/>
        </p:nvSpPr>
        <p:spPr>
          <a:xfrm>
            <a:off x="7741718" y="1527593"/>
            <a:ext cx="1090552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Workload B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Shape 1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chemeClr val="tx1"/>
                </a:solidFill>
              </a:rPr>
              <a:t>Workload </a:t>
            </a:r>
            <a:br>
              <a:rPr lang="en-US" sz="4570" dirty="0">
                <a:solidFill>
                  <a:schemeClr val="tx1"/>
                </a:solidFill>
              </a:rPr>
            </a:br>
            <a:r>
              <a:rPr lang="en-US" sz="4570" dirty="0">
                <a:solidFill>
                  <a:schemeClr val="tx1"/>
                </a:solidFill>
              </a:rPr>
              <a:t>Access Patterns</a:t>
            </a:r>
            <a:endParaRPr sz="4570" dirty="0">
              <a:solidFill>
                <a:schemeClr val="tx1"/>
              </a:solidFill>
            </a:endParaRPr>
          </a:p>
        </p:txBody>
      </p:sp>
      <p:sp>
        <p:nvSpPr>
          <p:cNvPr id="1541" name="Shape 1541"/>
          <p:cNvSpPr>
            <a:spLocks noGrp="1"/>
          </p:cNvSpPr>
          <p:nvPr>
            <p:ph type="body" idx="4294967295"/>
          </p:nvPr>
        </p:nvSpPr>
        <p:spPr>
          <a:xfrm>
            <a:off x="1524000" y="1839516"/>
            <a:ext cx="3804047" cy="17256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int sum = 0</a:t>
            </a:r>
            <a:r>
              <a:rPr lang="en-US"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for (i=0; i&lt;2048; i++) {</a:t>
            </a:r>
            <a:b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	sum += a[i];</a:t>
            </a:r>
            <a:endParaRPr lang="en-US" sz="1969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1543" name="Shape 1543"/>
          <p:cNvSpPr/>
          <p:nvPr/>
        </p:nvSpPr>
        <p:spPr>
          <a:xfrm>
            <a:off x="2995460" y="1495131"/>
            <a:ext cx="109856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Workload A</a:t>
            </a:r>
          </a:p>
        </p:txBody>
      </p:sp>
      <p:sp>
        <p:nvSpPr>
          <p:cNvPr id="7" name="Shape 1546">
            <a:extLst>
              <a:ext uri="{FF2B5EF4-FFF2-40B4-BE49-F238E27FC236}">
                <a16:creationId xmlns:a16="http://schemas.microsoft.com/office/drawing/2014/main" id="{118D7042-6218-2D4B-A3D2-914C285912C8}"/>
              </a:ext>
            </a:extLst>
          </p:cNvPr>
          <p:cNvSpPr/>
          <p:nvPr/>
        </p:nvSpPr>
        <p:spPr>
          <a:xfrm>
            <a:off x="6136704" y="6330621"/>
            <a:ext cx="3429859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8" name="Shape 1547">
            <a:extLst>
              <a:ext uri="{FF2B5EF4-FFF2-40B4-BE49-F238E27FC236}">
                <a16:creationId xmlns:a16="http://schemas.microsoft.com/office/drawing/2014/main" id="{34877C73-86BD-D84A-B34A-23C803429551}"/>
              </a:ext>
            </a:extLst>
          </p:cNvPr>
          <p:cNvSpPr/>
          <p:nvPr/>
        </p:nvSpPr>
        <p:spPr>
          <a:xfrm flipV="1">
            <a:off x="6136704" y="2827138"/>
            <a:ext cx="1" cy="350348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" name="Shape 1548">
            <a:extLst>
              <a:ext uri="{FF2B5EF4-FFF2-40B4-BE49-F238E27FC236}">
                <a16:creationId xmlns:a16="http://schemas.microsoft.com/office/drawing/2014/main" id="{F74FA07F-598F-8049-819F-2549D21FA8EB}"/>
              </a:ext>
            </a:extLst>
          </p:cNvPr>
          <p:cNvSpPr/>
          <p:nvPr/>
        </p:nvSpPr>
        <p:spPr>
          <a:xfrm>
            <a:off x="7611561" y="6386901"/>
            <a:ext cx="47448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time</a:t>
            </a:r>
          </a:p>
        </p:txBody>
      </p:sp>
      <p:sp>
        <p:nvSpPr>
          <p:cNvPr id="10" name="Shape 1549">
            <a:extLst>
              <a:ext uri="{FF2B5EF4-FFF2-40B4-BE49-F238E27FC236}">
                <a16:creationId xmlns:a16="http://schemas.microsoft.com/office/drawing/2014/main" id="{589DB74B-10ED-8849-A353-6FE6FF56139B}"/>
              </a:ext>
            </a:extLst>
          </p:cNvPr>
          <p:cNvSpPr/>
          <p:nvPr/>
        </p:nvSpPr>
        <p:spPr>
          <a:xfrm rot="16200513">
            <a:off x="5459632" y="4413003"/>
            <a:ext cx="753793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address</a:t>
            </a:r>
          </a:p>
        </p:txBody>
      </p:sp>
      <p:sp>
        <p:nvSpPr>
          <p:cNvPr id="11" name="Shape 1550">
            <a:extLst>
              <a:ext uri="{FF2B5EF4-FFF2-40B4-BE49-F238E27FC236}">
                <a16:creationId xmlns:a16="http://schemas.microsoft.com/office/drawing/2014/main" id="{AD53FF3D-4D8B-5C44-BACD-F2383A81D005}"/>
              </a:ext>
            </a:extLst>
          </p:cNvPr>
          <p:cNvSpPr/>
          <p:nvPr/>
        </p:nvSpPr>
        <p:spPr>
          <a:xfrm>
            <a:off x="6903175" y="2368541"/>
            <a:ext cx="1828638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Sequential Accesses</a:t>
            </a:r>
            <a:endParaRPr sz="1687" dirty="0"/>
          </a:p>
        </p:txBody>
      </p:sp>
      <p:sp>
        <p:nvSpPr>
          <p:cNvPr id="12" name="Shape 1551">
            <a:extLst>
              <a:ext uri="{FF2B5EF4-FFF2-40B4-BE49-F238E27FC236}">
                <a16:creationId xmlns:a16="http://schemas.microsoft.com/office/drawing/2014/main" id="{2F04ED78-43D0-4C4A-A100-154E6EC37026}"/>
              </a:ext>
            </a:extLst>
          </p:cNvPr>
          <p:cNvSpPr/>
          <p:nvPr/>
        </p:nvSpPr>
        <p:spPr>
          <a:xfrm>
            <a:off x="6333482" y="5792983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3" name="Shape 1552">
            <a:extLst>
              <a:ext uri="{FF2B5EF4-FFF2-40B4-BE49-F238E27FC236}">
                <a16:creationId xmlns:a16="http://schemas.microsoft.com/office/drawing/2014/main" id="{1E917088-CBC6-0145-9C3F-E772CAB3F968}"/>
              </a:ext>
            </a:extLst>
          </p:cNvPr>
          <p:cNvSpPr/>
          <p:nvPr/>
        </p:nvSpPr>
        <p:spPr>
          <a:xfrm>
            <a:off x="6658623" y="5484060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" name="Shape 1553">
            <a:extLst>
              <a:ext uri="{FF2B5EF4-FFF2-40B4-BE49-F238E27FC236}">
                <a16:creationId xmlns:a16="http://schemas.microsoft.com/office/drawing/2014/main" id="{C46263CD-C619-6348-99D2-349B92AB083D}"/>
              </a:ext>
            </a:extLst>
          </p:cNvPr>
          <p:cNvSpPr/>
          <p:nvPr/>
        </p:nvSpPr>
        <p:spPr>
          <a:xfrm>
            <a:off x="6985350" y="5150044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1554">
            <a:extLst>
              <a:ext uri="{FF2B5EF4-FFF2-40B4-BE49-F238E27FC236}">
                <a16:creationId xmlns:a16="http://schemas.microsoft.com/office/drawing/2014/main" id="{C4BBCAD6-28A0-E541-A3C1-0B83BCEEE697}"/>
              </a:ext>
            </a:extLst>
          </p:cNvPr>
          <p:cNvSpPr/>
          <p:nvPr/>
        </p:nvSpPr>
        <p:spPr>
          <a:xfrm>
            <a:off x="7310491" y="4841124"/>
            <a:ext cx="319654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" name="Shape 1555">
            <a:extLst>
              <a:ext uri="{FF2B5EF4-FFF2-40B4-BE49-F238E27FC236}">
                <a16:creationId xmlns:a16="http://schemas.microsoft.com/office/drawing/2014/main" id="{8590F3C1-4A38-5843-9C49-07FE6D6702B8}"/>
              </a:ext>
            </a:extLst>
          </p:cNvPr>
          <p:cNvSpPr/>
          <p:nvPr/>
        </p:nvSpPr>
        <p:spPr>
          <a:xfrm>
            <a:off x="8176336" y="3989852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" name="Shape 1556">
            <a:extLst>
              <a:ext uri="{FF2B5EF4-FFF2-40B4-BE49-F238E27FC236}">
                <a16:creationId xmlns:a16="http://schemas.microsoft.com/office/drawing/2014/main" id="{D10FF546-0CCD-A142-B1CD-5157E4C63274}"/>
              </a:ext>
            </a:extLst>
          </p:cNvPr>
          <p:cNvSpPr/>
          <p:nvPr/>
        </p:nvSpPr>
        <p:spPr>
          <a:xfrm>
            <a:off x="8501477" y="3680931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8" name="Shape 1557">
            <a:extLst>
              <a:ext uri="{FF2B5EF4-FFF2-40B4-BE49-F238E27FC236}">
                <a16:creationId xmlns:a16="http://schemas.microsoft.com/office/drawing/2014/main" id="{FF6D9507-6B94-A44D-94F8-872A01AB8B47}"/>
              </a:ext>
            </a:extLst>
          </p:cNvPr>
          <p:cNvSpPr/>
          <p:nvPr/>
        </p:nvSpPr>
        <p:spPr>
          <a:xfrm>
            <a:off x="8828203" y="3346915"/>
            <a:ext cx="319654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1558">
            <a:extLst>
              <a:ext uri="{FF2B5EF4-FFF2-40B4-BE49-F238E27FC236}">
                <a16:creationId xmlns:a16="http://schemas.microsoft.com/office/drawing/2014/main" id="{7DD13BA3-2B2B-EA49-A4C8-E8CBC6461336}"/>
              </a:ext>
            </a:extLst>
          </p:cNvPr>
          <p:cNvSpPr/>
          <p:nvPr/>
        </p:nvSpPr>
        <p:spPr>
          <a:xfrm>
            <a:off x="9153343" y="3037993"/>
            <a:ext cx="319655" cy="319655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1572">
            <a:extLst>
              <a:ext uri="{FF2B5EF4-FFF2-40B4-BE49-F238E27FC236}">
                <a16:creationId xmlns:a16="http://schemas.microsoft.com/office/drawing/2014/main" id="{45706827-DDFE-6A4E-89E5-D57CBC655D83}"/>
              </a:ext>
            </a:extLst>
          </p:cNvPr>
          <p:cNvSpPr/>
          <p:nvPr/>
        </p:nvSpPr>
        <p:spPr>
          <a:xfrm>
            <a:off x="7795462" y="4375404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21" name="Shape 1631">
            <a:extLst>
              <a:ext uri="{FF2B5EF4-FFF2-40B4-BE49-F238E27FC236}">
                <a16:creationId xmlns:a16="http://schemas.microsoft.com/office/drawing/2014/main" id="{1EA373F0-C25C-F14F-BA51-F981B5A60623}"/>
              </a:ext>
            </a:extLst>
          </p:cNvPr>
          <p:cNvSpPr/>
          <p:nvPr/>
        </p:nvSpPr>
        <p:spPr>
          <a:xfrm>
            <a:off x="7154834" y="1914145"/>
            <a:ext cx="152285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Spatial Locality</a:t>
            </a:r>
          </a:p>
        </p:txBody>
      </p:sp>
    </p:spTree>
    <p:extLst>
      <p:ext uri="{BB962C8B-B14F-4D97-AF65-F5344CB8AC3E}">
        <p14:creationId xmlns:p14="http://schemas.microsoft.com/office/powerpoint/2010/main" val="2107353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Shape 1559"/>
          <p:cNvSpPr/>
          <p:nvPr/>
        </p:nvSpPr>
        <p:spPr>
          <a:xfrm>
            <a:off x="6681940" y="6171479"/>
            <a:ext cx="3429859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0" name="Shape 1560"/>
          <p:cNvSpPr/>
          <p:nvPr/>
        </p:nvSpPr>
        <p:spPr>
          <a:xfrm flipV="1">
            <a:off x="6681940" y="2667996"/>
            <a:ext cx="1" cy="350348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1" name="Shape 1561"/>
          <p:cNvSpPr/>
          <p:nvPr/>
        </p:nvSpPr>
        <p:spPr>
          <a:xfrm>
            <a:off x="8156797" y="6227758"/>
            <a:ext cx="474486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time</a:t>
            </a:r>
          </a:p>
        </p:txBody>
      </p:sp>
      <p:sp>
        <p:nvSpPr>
          <p:cNvPr id="1562" name="Shape 1562"/>
          <p:cNvSpPr/>
          <p:nvPr/>
        </p:nvSpPr>
        <p:spPr>
          <a:xfrm rot="16200513">
            <a:off x="6004868" y="4253861"/>
            <a:ext cx="753793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address</a:t>
            </a:r>
          </a:p>
        </p:txBody>
      </p:sp>
      <p:sp>
        <p:nvSpPr>
          <p:cNvPr id="1563" name="Shape 1563"/>
          <p:cNvSpPr/>
          <p:nvPr/>
        </p:nvSpPr>
        <p:spPr>
          <a:xfrm>
            <a:off x="7073646" y="2209399"/>
            <a:ext cx="2519853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687" dirty="0"/>
              <a:t>Repeated Random Accesses</a:t>
            </a:r>
            <a:endParaRPr sz="1687" dirty="0"/>
          </a:p>
        </p:txBody>
      </p:sp>
      <p:sp>
        <p:nvSpPr>
          <p:cNvPr id="1564" name="Shape 1564"/>
          <p:cNvSpPr/>
          <p:nvPr/>
        </p:nvSpPr>
        <p:spPr>
          <a:xfrm>
            <a:off x="6878719" y="3490715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5" name="Shape 1565"/>
          <p:cNvSpPr/>
          <p:nvPr/>
        </p:nvSpPr>
        <p:spPr>
          <a:xfrm>
            <a:off x="7203859" y="5503512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6" name="Shape 1566"/>
          <p:cNvSpPr/>
          <p:nvPr/>
        </p:nvSpPr>
        <p:spPr>
          <a:xfrm>
            <a:off x="7530585" y="4455121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7" name="Shape 1567"/>
          <p:cNvSpPr/>
          <p:nvPr/>
        </p:nvSpPr>
        <p:spPr>
          <a:xfrm>
            <a:off x="7855726" y="2806746"/>
            <a:ext cx="319655" cy="319654"/>
          </a:xfrm>
          <a:prstGeom prst="rect">
            <a:avLst/>
          </a:prstGeom>
          <a:solidFill>
            <a:srgbClr val="1497FC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8" name="Shape 1568"/>
          <p:cNvSpPr/>
          <p:nvPr/>
        </p:nvSpPr>
        <p:spPr>
          <a:xfrm>
            <a:off x="8932546" y="3490715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9" name="Shape 1569"/>
          <p:cNvSpPr/>
          <p:nvPr/>
        </p:nvSpPr>
        <p:spPr>
          <a:xfrm>
            <a:off x="9257687" y="5503512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0" name="Shape 1570"/>
          <p:cNvSpPr/>
          <p:nvPr/>
        </p:nvSpPr>
        <p:spPr>
          <a:xfrm>
            <a:off x="9584413" y="4455121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1" name="Shape 1571"/>
          <p:cNvSpPr/>
          <p:nvPr/>
        </p:nvSpPr>
        <p:spPr>
          <a:xfrm>
            <a:off x="9909554" y="2806746"/>
            <a:ext cx="319655" cy="319654"/>
          </a:xfrm>
          <a:prstGeom prst="rect">
            <a:avLst/>
          </a:prstGeom>
          <a:solidFill>
            <a:srgbClr val="00397A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3" name="Shape 1573"/>
          <p:cNvSpPr/>
          <p:nvPr/>
        </p:nvSpPr>
        <p:spPr>
          <a:xfrm>
            <a:off x="8490584" y="4216262"/>
            <a:ext cx="184342" cy="266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266" dirty="0"/>
              <a:t>…</a:t>
            </a: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570" dirty="0"/>
              <a:t>Workload </a:t>
            </a:r>
            <a:br>
              <a:rPr lang="en-US" sz="4570" dirty="0"/>
            </a:br>
            <a:r>
              <a:rPr lang="en-US" sz="4570" dirty="0"/>
              <a:t>Access Patterns</a:t>
            </a:r>
          </a:p>
        </p:txBody>
      </p:sp>
      <p:sp>
        <p:nvSpPr>
          <p:cNvPr id="32" name="Shape 1632"/>
          <p:cNvSpPr/>
          <p:nvPr/>
        </p:nvSpPr>
        <p:spPr>
          <a:xfrm>
            <a:off x="7512787" y="1755002"/>
            <a:ext cx="1750540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b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687" dirty="0"/>
              <a:t>Temporal Locality</a:t>
            </a:r>
          </a:p>
        </p:txBody>
      </p:sp>
      <p:sp>
        <p:nvSpPr>
          <p:cNvPr id="33" name="Shape 1542">
            <a:extLst>
              <a:ext uri="{FF2B5EF4-FFF2-40B4-BE49-F238E27FC236}">
                <a16:creationId xmlns:a16="http://schemas.microsoft.com/office/drawing/2014/main" id="{FC7DA499-A007-C046-BADF-B92F5B66A189}"/>
              </a:ext>
            </a:extLst>
          </p:cNvPr>
          <p:cNvSpPr/>
          <p:nvPr/>
        </p:nvSpPr>
        <p:spPr>
          <a:xfrm>
            <a:off x="2100858" y="1960860"/>
            <a:ext cx="3804257" cy="26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defTabSz="398407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int sum = 0;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srand(1234);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for (i=0; i&lt;1000; i++) {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	sum += </a:t>
            </a:r>
            <a:r>
              <a:rPr sz="1898" dirty="0">
                <a:solidFill>
                  <a:srgbClr val="11DBE3"/>
                </a:solidFill>
                <a:latin typeface="Courier"/>
                <a:ea typeface="Courier"/>
                <a:cs typeface="Courier"/>
                <a:sym typeface="Courier"/>
              </a:rPr>
              <a:t>a[rand() % N]</a:t>
            </a: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sz="1898" dirty="0">
                <a:latin typeface="Courier"/>
                <a:ea typeface="Courier"/>
                <a:cs typeface="Courier"/>
                <a:sym typeface="Courier"/>
              </a:rPr>
            </a:br>
            <a:r>
              <a:rPr sz="1898" dirty="0">
                <a:latin typeface="Courier"/>
                <a:ea typeface="Courier"/>
                <a:cs typeface="Courier"/>
                <a:sym typeface="Courier"/>
              </a:rPr>
              <a:t>}</a:t>
            </a:r>
          </a:p>
        </p:txBody>
      </p:sp>
      <p:sp>
        <p:nvSpPr>
          <p:cNvPr id="34" name="Shape 1544">
            <a:extLst>
              <a:ext uri="{FF2B5EF4-FFF2-40B4-BE49-F238E27FC236}">
                <a16:creationId xmlns:a16="http://schemas.microsoft.com/office/drawing/2014/main" id="{89938E30-81F1-8D4C-85A6-BF0B525245FD}"/>
              </a:ext>
            </a:extLst>
          </p:cNvPr>
          <p:cNvSpPr/>
          <p:nvPr/>
        </p:nvSpPr>
        <p:spPr>
          <a:xfrm>
            <a:off x="2589142" y="1475085"/>
            <a:ext cx="1090552" cy="331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Workload 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4" grpId="0" animBg="1"/>
      <p:bldP spid="1565" grpId="0" animBg="1"/>
      <p:bldP spid="1566" grpId="0" animBg="1"/>
      <p:bldP spid="1567" grpId="0" animBg="1"/>
      <p:bldP spid="1568" grpId="0" animBg="1"/>
      <p:bldP spid="1569" grpId="0" animBg="1"/>
      <p:bldP spid="1570" grpId="0" animBg="1"/>
      <p:bldP spid="157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Shape 16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70" dirty="0">
                <a:solidFill>
                  <a:srgbClr val="FFFFFF"/>
                </a:solidFill>
              </a:rPr>
              <a:t>Workload Locality</a:t>
            </a:r>
          </a:p>
        </p:txBody>
      </p:sp>
      <p:sp>
        <p:nvSpPr>
          <p:cNvPr id="1638" name="Shape 1638"/>
          <p:cNvSpPr>
            <a:spLocks noGrp="1"/>
          </p:cNvSpPr>
          <p:nvPr>
            <p:ph type="body" idx="4294967295"/>
          </p:nvPr>
        </p:nvSpPr>
        <p:spPr>
          <a:xfrm>
            <a:off x="2098849" y="1906488"/>
            <a:ext cx="8569151" cy="466129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Spatial Locality</a:t>
            </a:r>
            <a:r>
              <a:rPr sz="2180" dirty="0"/>
              <a:t>: future access will be to nearby addresses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b="1" dirty="0">
                <a:latin typeface="Helvetica"/>
                <a:ea typeface="Helvetica"/>
                <a:cs typeface="Helvetica"/>
                <a:sym typeface="Helvetica"/>
              </a:rPr>
              <a:t>Temporal Locality</a:t>
            </a:r>
            <a:r>
              <a:rPr sz="2180" dirty="0"/>
              <a:t>: future access will be repeats to the same data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180" dirty="0"/>
              <a:t>What TLB characteristics are best for each type?</a:t>
            </a:r>
            <a:endParaRPr lang="en-US" sz="2180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Spatial: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page repeatedly; need same </a:t>
            </a:r>
            <a:r>
              <a:rPr lang="en-US" sz="1969" dirty="0" err="1"/>
              <a:t>vpn</a:t>
            </a:r>
            <a:r>
              <a:rPr lang="en-US" sz="1969" dirty="0"/>
              <a:t>-&gt;</a:t>
            </a:r>
            <a:r>
              <a:rPr lang="en-US" sz="1969" dirty="0" err="1"/>
              <a:t>ppn</a:t>
            </a:r>
            <a:r>
              <a:rPr lang="en-US" sz="1969" dirty="0"/>
              <a:t> translation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180" dirty="0"/>
              <a:t>Temporal: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Access same address near in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Same TLB entry re-used in near future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How near in future?  How many TLB entries are there?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63DD-6092-35A8-53F4-AA36C559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74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FULL SYSTEM WITH TLBS</a:t>
            </a:r>
          </a:p>
        </p:txBody>
      </p:sp>
      <p:sp>
        <p:nvSpPr>
          <p:cNvPr id="703" name="Shape 703"/>
          <p:cNvSpPr>
            <a:spLocks noGrp="1"/>
          </p:cNvSpPr>
          <p:nvPr>
            <p:ph type="body" idx="4294967295"/>
          </p:nvPr>
        </p:nvSpPr>
        <p:spPr>
          <a:xfrm>
            <a:off x="1747242" y="1552650"/>
            <a:ext cx="8920758" cy="2500313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On TLB miss: l</a:t>
            </a:r>
            <a:r>
              <a:rPr sz="2672" dirty="0">
                <a:solidFill>
                  <a:srgbClr val="333333"/>
                </a:solidFill>
              </a:rPr>
              <a:t>ookups </a:t>
            </a:r>
            <a:r>
              <a:rPr lang="en-US" sz="2672" dirty="0">
                <a:solidFill>
                  <a:srgbClr val="333333"/>
                </a:solidFill>
              </a:rPr>
              <a:t>with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more</a:t>
            </a:r>
            <a:r>
              <a:rPr sz="2672" dirty="0">
                <a:solidFill>
                  <a:srgbClr val="333333"/>
                </a:solidFill>
              </a:rPr>
              <a:t> levels more expensive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How much does a miss cost?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81166" y="2970831"/>
            <a:ext cx="8493846" cy="17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Assume 3-level page table</a:t>
            </a:r>
          </a:p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Assume 256-byte pages</a:t>
            </a:r>
          </a:p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Assume 16-bit addresses</a:t>
            </a:r>
          </a:p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Assume ASID of current process is 211</a:t>
            </a:r>
          </a:p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How many physical accesses for each instruction?</a:t>
            </a:r>
            <a:r>
              <a:rPr lang="en-US" sz="1266" dirty="0">
                <a:solidFill>
                  <a:srgbClr val="333333"/>
                </a:solidFill>
              </a:rPr>
              <a:t> </a:t>
            </a:r>
            <a:r>
              <a:rPr lang="en-US" sz="1266" baseline="30000" dirty="0">
                <a:solidFill>
                  <a:srgbClr val="333333"/>
                </a:solidFill>
              </a:rPr>
              <a:t> (Ignore</a:t>
            </a:r>
            <a:r>
              <a:rPr lang="en-US" sz="1266" dirty="0">
                <a:solidFill>
                  <a:srgbClr val="333333"/>
                </a:solidFill>
              </a:rPr>
              <a:t> </a:t>
            </a:r>
            <a:r>
              <a:rPr lang="en-US" sz="1266" baseline="30000" dirty="0">
                <a:solidFill>
                  <a:srgbClr val="333333"/>
                </a:solidFill>
              </a:rPr>
              <a:t>previous ops changing TLB)</a:t>
            </a:r>
          </a:p>
          <a:p>
            <a:pPr algn="l">
              <a:lnSpc>
                <a:spcPct val="150000"/>
              </a:lnSpc>
            </a:pPr>
            <a:r>
              <a:rPr lang="en-US" sz="1266" baseline="30000" dirty="0">
                <a:solidFill>
                  <a:srgbClr val="333333"/>
                </a:solidFill>
              </a:rPr>
              <a:t>(a) 0xAA10: </a:t>
            </a:r>
            <a:r>
              <a:rPr lang="en-US" sz="1266" baseline="30000" dirty="0" err="1">
                <a:solidFill>
                  <a:srgbClr val="333333"/>
                </a:solidFill>
              </a:rPr>
              <a:t>movl</a:t>
            </a:r>
            <a:r>
              <a:rPr lang="en-US" sz="1266" baseline="30000" dirty="0">
                <a:solidFill>
                  <a:srgbClr val="333333"/>
                </a:solidFill>
              </a:rPr>
              <a:t> 0x1111, %</a:t>
            </a:r>
            <a:r>
              <a:rPr lang="en-US" sz="1266" baseline="30000" dirty="0" err="1">
                <a:solidFill>
                  <a:srgbClr val="333333"/>
                </a:solidFill>
              </a:rPr>
              <a:t>edi</a:t>
            </a:r>
            <a:br>
              <a:rPr lang="en-US" sz="1266" baseline="30000" dirty="0">
                <a:solidFill>
                  <a:srgbClr val="333333"/>
                </a:solidFill>
              </a:rPr>
            </a:br>
            <a:endParaRPr lang="en-US" sz="1266" baseline="30000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266" baseline="30000" dirty="0">
                <a:solidFill>
                  <a:srgbClr val="333333"/>
                </a:solidFill>
              </a:rPr>
              <a:t>(b) 0xBB13: </a:t>
            </a:r>
            <a:r>
              <a:rPr lang="en-US" sz="1266" baseline="30000" dirty="0" err="1">
                <a:solidFill>
                  <a:srgbClr val="333333"/>
                </a:solidFill>
              </a:rPr>
              <a:t>addl</a:t>
            </a:r>
            <a:r>
              <a:rPr lang="en-US" sz="1266" baseline="30000" dirty="0">
                <a:solidFill>
                  <a:srgbClr val="333333"/>
                </a:solidFill>
              </a:rPr>
              <a:t> $0x3, %</a:t>
            </a:r>
            <a:r>
              <a:rPr lang="en-US" sz="1266" baseline="30000" dirty="0" err="1">
                <a:solidFill>
                  <a:srgbClr val="333333"/>
                </a:solidFill>
              </a:rPr>
              <a:t>edi</a:t>
            </a:r>
            <a:endParaRPr lang="en-US" sz="1266" baseline="30000" dirty="0">
              <a:solidFill>
                <a:srgbClr val="333333"/>
              </a:solidFill>
            </a:endParaRPr>
          </a:p>
          <a:p>
            <a:pPr algn="l">
              <a:lnSpc>
                <a:spcPct val="150000"/>
              </a:lnSpc>
            </a:pPr>
            <a:endParaRPr lang="en-US" sz="1266" baseline="30000" dirty="0">
              <a:solidFill>
                <a:srgbClr val="333333"/>
              </a:solidFill>
            </a:endParaRPr>
          </a:p>
          <a:p>
            <a:pPr algn="l"/>
            <a:r>
              <a:rPr lang="en-US" sz="1266" baseline="30000" dirty="0">
                <a:solidFill>
                  <a:srgbClr val="333333"/>
                </a:solidFill>
              </a:rPr>
              <a:t>(</a:t>
            </a:r>
            <a:r>
              <a:rPr lang="en-US" sz="1266" baseline="30000" dirty="0" err="1">
                <a:solidFill>
                  <a:srgbClr val="333333"/>
                </a:solidFill>
              </a:rPr>
              <a:t>c</a:t>
            </a:r>
            <a:r>
              <a:rPr lang="en-US" sz="1266" baseline="30000" dirty="0">
                <a:solidFill>
                  <a:srgbClr val="333333"/>
                </a:solidFill>
              </a:rPr>
              <a:t>) 0x0519: </a:t>
            </a:r>
            <a:r>
              <a:rPr lang="en-US" sz="1266" baseline="30000" dirty="0" err="1">
                <a:solidFill>
                  <a:srgbClr val="333333"/>
                </a:solidFill>
              </a:rPr>
              <a:t>movl</a:t>
            </a:r>
            <a:r>
              <a:rPr lang="en-US" sz="1266" baseline="30000" dirty="0">
                <a:solidFill>
                  <a:srgbClr val="333333"/>
                </a:solidFill>
              </a:rPr>
              <a:t> %</a:t>
            </a:r>
            <a:r>
              <a:rPr lang="en-US" sz="1266" baseline="30000" dirty="0" err="1">
                <a:solidFill>
                  <a:srgbClr val="333333"/>
                </a:solidFill>
              </a:rPr>
              <a:t>edi</a:t>
            </a:r>
            <a:r>
              <a:rPr lang="en-US" sz="1266" baseline="30000" dirty="0">
                <a:solidFill>
                  <a:srgbClr val="333333"/>
                </a:solidFill>
              </a:rPr>
              <a:t>, 0xFF10</a:t>
            </a:r>
            <a:endParaRPr lang="en-US" sz="1266" dirty="0">
              <a:solidFill>
                <a:srgbClr val="333333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19973" y="2083478"/>
          <a:ext cx="3566980" cy="13120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7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ASID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VPN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PFN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Valid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0xbb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0xff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0x23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122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0x91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747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211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0x05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0x12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333333"/>
                          </a:solidFill>
                        </a:rPr>
                        <a:t>0</a:t>
                      </a:r>
                    </a:p>
                  </a:txBody>
                  <a:tcPr marL="64294" marR="64294" marT="32147" marB="32147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88179" y="4622866"/>
            <a:ext cx="447064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0xaa: (TLB miss -&gt; 3 for </a:t>
            </a:r>
            <a:r>
              <a:rPr lang="en-US" sz="1687" dirty="0" err="1">
                <a:solidFill>
                  <a:schemeClr val="bg1"/>
                </a:solidFill>
              </a:rPr>
              <a:t>addr</a:t>
            </a:r>
            <a:r>
              <a:rPr lang="en-US" sz="1687" dirty="0">
                <a:solidFill>
                  <a:schemeClr val="bg1"/>
                </a:solidFill>
              </a:rPr>
              <a:t> trans) + 1 </a:t>
            </a:r>
            <a:r>
              <a:rPr lang="en-US" sz="1687" dirty="0" err="1">
                <a:solidFill>
                  <a:schemeClr val="bg1"/>
                </a:solidFill>
              </a:rPr>
              <a:t>instr</a:t>
            </a:r>
            <a:r>
              <a:rPr lang="en-US" sz="1687" dirty="0">
                <a:solidFill>
                  <a:schemeClr val="bg1"/>
                </a:solidFill>
              </a:rPr>
              <a:t> fetch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80014" y="4893227"/>
            <a:ext cx="410336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>
                <a:solidFill>
                  <a:schemeClr val="tx2">
                    <a:lumMod val="25000"/>
                  </a:schemeClr>
                </a:solidFill>
              </a:rPr>
              <a:t>0x11: (TLB miss -&gt; 3 for </a:t>
            </a:r>
            <a:r>
              <a:rPr lang="en-US" sz="1687" b="1" dirty="0" err="1">
                <a:solidFill>
                  <a:schemeClr val="tx2">
                    <a:lumMod val="25000"/>
                  </a:schemeClr>
                </a:solidFill>
              </a:rPr>
              <a:t>addr</a:t>
            </a:r>
            <a:r>
              <a:rPr lang="en-US" sz="1687" b="1" dirty="0">
                <a:solidFill>
                  <a:schemeClr val="tx2">
                    <a:lumMod val="25000"/>
                  </a:schemeClr>
                </a:solidFill>
              </a:rPr>
              <a:t> trans) + 1 </a:t>
            </a:r>
            <a:r>
              <a:rPr lang="en-US" sz="1687" b="1" dirty="0" err="1">
                <a:solidFill>
                  <a:schemeClr val="tx2">
                    <a:lumMod val="25000"/>
                  </a:schemeClr>
                </a:solidFill>
              </a:rPr>
              <a:t>movl</a:t>
            </a:r>
            <a:endParaRPr lang="en-US" sz="1687" b="1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0660" y="4659503"/>
            <a:ext cx="66358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Total</a:t>
            </a:r>
            <a:r>
              <a:rPr lang="en-US" sz="1266">
                <a:solidFill>
                  <a:schemeClr val="bg1"/>
                </a:solidFill>
              </a:rPr>
              <a:t>: 8</a:t>
            </a:r>
            <a:endParaRPr lang="en-US" sz="1266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76092" y="5376998"/>
            <a:ext cx="66358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Total: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8179" y="5441920"/>
            <a:ext cx="549862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0xbb: (TLB hit -&gt; 0 for </a:t>
            </a:r>
            <a:r>
              <a:rPr lang="en-US" sz="1687" dirty="0" err="1">
                <a:solidFill>
                  <a:schemeClr val="bg1"/>
                </a:solidFill>
              </a:rPr>
              <a:t>addr</a:t>
            </a:r>
            <a:r>
              <a:rPr lang="en-US" sz="1687" dirty="0">
                <a:solidFill>
                  <a:schemeClr val="bg1"/>
                </a:solidFill>
              </a:rPr>
              <a:t> trans) + 1 </a:t>
            </a:r>
            <a:r>
              <a:rPr lang="en-US" sz="1687" dirty="0" err="1">
                <a:solidFill>
                  <a:schemeClr val="bg1"/>
                </a:solidFill>
              </a:rPr>
              <a:t>instr</a:t>
            </a:r>
            <a:r>
              <a:rPr lang="en-US" sz="1687" dirty="0">
                <a:solidFill>
                  <a:schemeClr val="bg1"/>
                </a:solidFill>
              </a:rPr>
              <a:t> fetch from 0x9113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38127" y="6152918"/>
            <a:ext cx="4484176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solidFill>
                  <a:schemeClr val="bg1"/>
                </a:solidFill>
              </a:rPr>
              <a:t>0x05: (TLB miss -&gt; 3 for </a:t>
            </a:r>
            <a:r>
              <a:rPr lang="en-US" sz="1687" dirty="0" err="1">
                <a:solidFill>
                  <a:schemeClr val="bg1"/>
                </a:solidFill>
              </a:rPr>
              <a:t>addr</a:t>
            </a:r>
            <a:r>
              <a:rPr lang="en-US" sz="1687" dirty="0">
                <a:solidFill>
                  <a:schemeClr val="bg1"/>
                </a:solidFill>
              </a:rPr>
              <a:t> trans) + 1 </a:t>
            </a:r>
            <a:r>
              <a:rPr lang="en-US" sz="1687" dirty="0" err="1">
                <a:solidFill>
                  <a:schemeClr val="bg1"/>
                </a:solidFill>
              </a:rPr>
              <a:t>instr</a:t>
            </a:r>
            <a:r>
              <a:rPr lang="en-US" sz="1687" dirty="0">
                <a:solidFill>
                  <a:schemeClr val="bg1"/>
                </a:solidFill>
              </a:rPr>
              <a:t> fetch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39040" y="6431223"/>
            <a:ext cx="4964885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b="1" dirty="0">
                <a:solidFill>
                  <a:schemeClr val="tx2">
                    <a:lumMod val="25000"/>
                  </a:schemeClr>
                </a:solidFill>
              </a:rPr>
              <a:t>0xff: (TLB hit -&gt; 0 for </a:t>
            </a:r>
            <a:r>
              <a:rPr lang="en-US" sz="1687" b="1" dirty="0" err="1">
                <a:solidFill>
                  <a:schemeClr val="tx2">
                    <a:lumMod val="25000"/>
                  </a:schemeClr>
                </a:solidFill>
              </a:rPr>
              <a:t>addr</a:t>
            </a:r>
            <a:r>
              <a:rPr lang="en-US" sz="1687" b="1" dirty="0">
                <a:solidFill>
                  <a:schemeClr val="tx2">
                    <a:lumMod val="25000"/>
                  </a:schemeClr>
                </a:solidFill>
              </a:rPr>
              <a:t> trans) + 1 </a:t>
            </a:r>
            <a:r>
              <a:rPr lang="en-US" sz="1687" b="1" dirty="0" err="1">
                <a:solidFill>
                  <a:schemeClr val="tx2">
                    <a:lumMod val="25000"/>
                  </a:schemeClr>
                </a:solidFill>
              </a:rPr>
              <a:t>movl</a:t>
            </a:r>
            <a:r>
              <a:rPr lang="en-US" sz="1687" b="1" dirty="0">
                <a:solidFill>
                  <a:schemeClr val="tx2">
                    <a:lumMod val="25000"/>
                  </a:schemeClr>
                </a:solidFill>
              </a:rPr>
              <a:t> into 0x2310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76092" y="6087995"/>
            <a:ext cx="663580" cy="28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6" dirty="0">
                <a:solidFill>
                  <a:schemeClr val="bg1"/>
                </a:solidFill>
              </a:rPr>
              <a:t>Total: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  <p:bldP spid="9" grpId="0"/>
      <p:bldP spid="10" grpId="0"/>
      <p:bldP spid="11" grpId="0"/>
      <p:bldP spid="12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Shape 7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</a:t>
            </a:r>
            <a:r>
              <a:rPr lang="en-US" sz="4556" dirty="0"/>
              <a:t>: </a:t>
            </a:r>
            <a:br>
              <a:rPr lang="en-US" sz="4556" dirty="0"/>
            </a:br>
            <a:r>
              <a:rPr lang="en-US" sz="4556" dirty="0"/>
              <a:t>Better PAGE TABLES</a:t>
            </a:r>
            <a:endParaRPr sz="4556" dirty="0"/>
          </a:p>
        </p:txBody>
      </p:sp>
      <p:sp>
        <p:nvSpPr>
          <p:cNvPr id="706" name="Shape 706"/>
          <p:cNvSpPr>
            <a:spLocks noGrp="1"/>
          </p:cNvSpPr>
          <p:nvPr>
            <p:ph type="body" idx="4294967295"/>
          </p:nvPr>
        </p:nvSpPr>
        <p:spPr>
          <a:xfrm>
            <a:off x="2137916" y="1585020"/>
            <a:ext cx="8530084" cy="504750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Problem: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Simple linear page tables require too much contiguous memory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Many options for efficiently organizing page tables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OS traps on TLB miss, OS can use any data structure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chemeClr val="tx2">
                    <a:lumMod val="25000"/>
                  </a:schemeClr>
                </a:solidFill>
              </a:rPr>
              <a:t>Inverted page tables (hashing)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If Hardware handles TLB miss, page tables must follow specific format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Multi-level page tables used in x86 architecture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2">
                    <a:lumMod val="25000"/>
                  </a:schemeClr>
                </a:solidFill>
              </a:rPr>
              <a:t>Each page table fits within a page</a:t>
            </a:r>
          </a:p>
          <a:p>
            <a:pPr marL="616717" lvl="1" indent="-321457">
              <a:defRPr sz="1800">
                <a:solidFill>
                  <a:srgbClr val="000000"/>
                </a:solidFill>
              </a:defRPr>
            </a:pPr>
            <a:endParaRPr lang="en-US" sz="2461" dirty="0">
              <a:solidFill>
                <a:schemeClr val="tx2">
                  <a:lumMod val="25000"/>
                </a:schemeClr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Next Topic: </a:t>
            </a:r>
            <a:br>
              <a:rPr lang="en-US" sz="2672" dirty="0">
                <a:solidFill>
                  <a:schemeClr val="tx2">
                    <a:lumMod val="25000"/>
                  </a:schemeClr>
                </a:solidFill>
              </a:rPr>
            </a:br>
            <a:r>
              <a:rPr lang="en-US" sz="2672" dirty="0">
                <a:solidFill>
                  <a:schemeClr val="tx2">
                    <a:lumMod val="25000"/>
                  </a:schemeClr>
                </a:solidFill>
              </a:rPr>
              <a:t>What if desired address spaces do not fit in physical memory?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Shape 1025">
            <a:extLst>
              <a:ext uri="{FF2B5EF4-FFF2-40B4-BE49-F238E27FC236}">
                <a16:creationId xmlns:a16="http://schemas.microsoft.com/office/drawing/2014/main" id="{C738CA1C-74FF-D042-8431-53EADB26278C}"/>
              </a:ext>
            </a:extLst>
          </p:cNvPr>
          <p:cNvSpPr txBox="1">
            <a:spLocks/>
          </p:cNvSpPr>
          <p:nvPr/>
        </p:nvSpPr>
        <p:spPr>
          <a:xfrm>
            <a:off x="1524001" y="6527074"/>
            <a:ext cx="8572499" cy="661853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lvl1pPr marL="401878" indent="-401878" algn="l" rtl="0" eaLnBrk="0" fontAlgn="base" hangingPunct="0">
              <a:spcBef>
                <a:spcPts val="2844"/>
              </a:spcBef>
              <a:spcAft>
                <a:spcPct val="0"/>
              </a:spcAft>
              <a:buFont typeface="Calisto MT" charset="0"/>
              <a:buChar char="•"/>
              <a:defRPr sz="3413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821818" indent="-419940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3129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1223696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sz="2844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1625575" indent="-401878" algn="l" rtl="0" eaLnBrk="0" fontAlgn="base" hangingPunct="0">
              <a:spcBef>
                <a:spcPts val="853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2027453" indent="-401878" algn="l" rtl="0" eaLnBrk="0" fontAlgn="base" hangingPunct="0">
              <a:spcBef>
                <a:spcPts val="853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797">
              <a:buNone/>
              <a:defRPr sz="1800">
                <a:solidFill>
                  <a:srgbClr val="000000"/>
                </a:solidFill>
              </a:defRPr>
            </a:pPr>
            <a:r>
              <a:rPr lang="en-US" sz="1125" dirty="0"/>
              <a:t>Disclaimer: Materials reused, modified from OSTEP book and lectures of Prof. Andrea and </a:t>
            </a:r>
            <a:r>
              <a:rPr lang="en-US" sz="1125" dirty="0" err="1"/>
              <a:t>Remzi</a:t>
            </a:r>
            <a:r>
              <a:rPr lang="en-US" sz="1125" dirty="0"/>
              <a:t> </a:t>
            </a:r>
            <a:r>
              <a:rPr lang="en-US" sz="1125" dirty="0" err="1"/>
              <a:t>Arpaci-Dusseau</a:t>
            </a:r>
            <a:r>
              <a:rPr lang="en-US" sz="1125" dirty="0"/>
              <a:t> and Prof. </a:t>
            </a:r>
            <a:r>
              <a:rPr lang="en-US" sz="1125" dirty="0" err="1"/>
              <a:t>Yojip</a:t>
            </a:r>
            <a:r>
              <a:rPr lang="en-US" sz="1125" dirty="0"/>
              <a:t> Won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1994127" y="2250287"/>
            <a:ext cx="10114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901537" y="3670108"/>
            <a:ext cx="110408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504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sz="2600" dirty="0">
                <a:solidFill>
                  <a:schemeClr val="bg1"/>
                </a:solidFill>
              </a:rPr>
              <a:t>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3951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4397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4844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6005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6451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6898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7344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8505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 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8951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9398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9844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7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347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8813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328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862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4852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842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833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6338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7823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8318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9309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3727407" y="2677385"/>
            <a:ext cx="1795806" cy="93916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173892" y="26773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4620376" y="2677384"/>
            <a:ext cx="2901416" cy="919798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5066861" y="2677386"/>
            <a:ext cx="3987821" cy="906899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4172516" y="2677385"/>
            <a:ext cx="2055205" cy="94178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6160966" y="2677386"/>
            <a:ext cx="513239" cy="94010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5065285" y="2677386"/>
            <a:ext cx="2055404" cy="9437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7111699" y="2677385"/>
            <a:ext cx="455475" cy="939574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8070175" y="2677386"/>
            <a:ext cx="657859" cy="93999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6674517" y="2677385"/>
            <a:ext cx="2500000" cy="92539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8670105" y="2679002"/>
            <a:ext cx="939537" cy="93953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9584997" y="2679001"/>
            <a:ext cx="471129" cy="935175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759843" y="1793434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9176834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955165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451980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948796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445611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942426" y="4108646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439242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93605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432873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792968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8426504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848846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345660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140849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922848" y="5531155"/>
            <a:ext cx="166295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11143" y="461556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5313283" y="504299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13283" y="540018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13283" y="575736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313283" y="611455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543440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6545580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6545580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6545580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6545580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776841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7778981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7778981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7778981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7778981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7312" y="5054449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07312" y="5444854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07312" y="5777753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642" y="6126012"/>
            <a:ext cx="4200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A97CF-991F-09DE-1670-A0A8F13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fill in the Page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</a:t>
            </a:r>
            <a:endParaRPr/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1905000" y="3571874"/>
            <a:ext cx="8458200" cy="26003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609569" indent="-609569" algn="l">
              <a:spcBef>
                <a:spcPts val="0"/>
              </a:spcBef>
              <a:buClr>
                <a:schemeClr val="dk1"/>
              </a:buClr>
              <a:buSzPts val="1300"/>
            </a:pPr>
            <a:r>
              <a:rPr lang="en-US"/>
              <a:t>Questions answered in this lecture:</a:t>
            </a:r>
            <a:endParaRPr/>
          </a:p>
          <a:p>
            <a:pPr marL="990549" lvl="1" indent="-533372" algn="l">
              <a:buSzPts val="1600"/>
            </a:pPr>
            <a:r>
              <a:rPr lang="en-US">
                <a:solidFill>
                  <a:schemeClr val="dk2"/>
                </a:solidFill>
              </a:rPr>
              <a:t>How to run process when not enough physical memory?</a:t>
            </a:r>
            <a:endParaRPr/>
          </a:p>
          <a:p>
            <a:pPr marL="990549" lvl="1" indent="-533372" algn="l">
              <a:buSzPts val="1600"/>
            </a:pPr>
            <a:r>
              <a:rPr lang="en-US">
                <a:solidFill>
                  <a:schemeClr val="dk2"/>
                </a:solidFill>
              </a:rPr>
              <a:t>When should a page be moved from disk to memory?</a:t>
            </a:r>
            <a:endParaRPr/>
          </a:p>
          <a:p>
            <a:pPr marL="990549" lvl="1" indent="-533372" algn="l">
              <a:buSzPts val="1600"/>
            </a:pPr>
            <a:r>
              <a:rPr lang="en-US">
                <a:solidFill>
                  <a:schemeClr val="dk2"/>
                </a:solidFill>
              </a:rPr>
              <a:t>What page in memory should be replaced?</a:t>
            </a:r>
            <a:endParaRPr/>
          </a:p>
          <a:p>
            <a:pPr marL="990549" lvl="1" indent="-533372" algn="l">
              <a:buSzPts val="1600"/>
            </a:pPr>
            <a:r>
              <a:rPr lang="en-US">
                <a:solidFill>
                  <a:schemeClr val="dk2"/>
                </a:solidFill>
              </a:rPr>
              <a:t>How can the LRU page be approximated efficiently?</a:t>
            </a:r>
            <a:endParaRPr/>
          </a:p>
        </p:txBody>
      </p:sp>
      <p:sp>
        <p:nvSpPr>
          <p:cNvPr id="138" name="Google Shape;138;p1"/>
          <p:cNvSpPr txBox="1"/>
          <p:nvPr/>
        </p:nvSpPr>
        <p:spPr>
          <a:xfrm>
            <a:off x="3505200" y="6626"/>
            <a:ext cx="560832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 sz="3600"/>
          </a:p>
        </p:txBody>
      </p:sp>
      <p:sp>
        <p:nvSpPr>
          <p:cNvPr id="139" name="Google Shape;139;p1"/>
          <p:cNvSpPr txBox="1"/>
          <p:nvPr/>
        </p:nvSpPr>
        <p:spPr>
          <a:xfrm>
            <a:off x="1685311" y="1343773"/>
            <a:ext cx="4876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 sz="3600"/>
          </a:p>
        </p:txBody>
      </p:sp>
      <p:sp>
        <p:nvSpPr>
          <p:cNvPr id="140" name="Google Shape;140;p1"/>
          <p:cNvSpPr txBox="1"/>
          <p:nvPr/>
        </p:nvSpPr>
        <p:spPr>
          <a:xfrm>
            <a:off x="7905731" y="1117793"/>
            <a:ext cx="26009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0"/>
            <a:r>
              <a:rPr lang="en-US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 sz="3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Motivation</a:t>
            </a:r>
            <a:endParaRPr/>
          </a:p>
        </p:txBody>
      </p:sp>
      <p:sp>
        <p:nvSpPr>
          <p:cNvPr id="152" name="Google Shape;152;p3"/>
          <p:cNvSpPr txBox="1">
            <a:spLocks noGrp="1"/>
          </p:cNvSpPr>
          <p:nvPr>
            <p:ph type="body" idx="1"/>
          </p:nvPr>
        </p:nvSpPr>
        <p:spPr>
          <a:xfrm>
            <a:off x="1981200" y="18288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OS goal: Support processes when not enough physical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Single process with very large address space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Multiple processes with combined address spaces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User code should be independent of amount of physical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Correctness, if not performance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Virtual memory: OS provides illusion of more physical memory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Why does this work?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Relies on key properties of user processes (workload) and machine architecture (hardware)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solidFill>
                <a:srgbClr val="DCDEE0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2817646" y="498270"/>
            <a:ext cx="2018110" cy="130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endParaRPr lang="en-US" sz="2000" dirty="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r>
              <a:rPr lang="en-US" sz="2000" dirty="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 dirty="0"/>
          </a:p>
        </p:txBody>
      </p:sp>
      <p:sp>
        <p:nvSpPr>
          <p:cNvPr id="161" name="Google Shape;161;p4"/>
          <p:cNvSpPr/>
          <p:nvPr/>
        </p:nvSpPr>
        <p:spPr>
          <a:xfrm>
            <a:off x="2805155" y="823391"/>
            <a:ext cx="2025231" cy="978083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3" name="Google Shape;163;p4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3292548" y="819892"/>
            <a:ext cx="1018406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173" name="Google Shape;173;p5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175" name="Google Shape;175;p5"/>
          <p:cNvSpPr/>
          <p:nvPr/>
        </p:nvSpPr>
        <p:spPr>
          <a:xfrm>
            <a:off x="7579795" y="978666"/>
            <a:ext cx="105793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/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/>
          </a:p>
        </p:txBody>
      </p:sp>
      <p:cxnSp>
        <p:nvCxnSpPr>
          <p:cNvPr id="176" name="Google Shape;176;p5"/>
          <p:cNvCxnSpPr/>
          <p:nvPr/>
        </p:nvCxnSpPr>
        <p:spPr>
          <a:xfrm rot="10800000" flipH="1">
            <a:off x="4570660" y="1154684"/>
            <a:ext cx="3104093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77" name="Google Shape;177;p5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3600"/>
          </a:p>
        </p:txBody>
      </p:sp>
      <p:sp>
        <p:nvSpPr>
          <p:cNvPr id="178" name="Google Shape;178;p5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3292548" y="819892"/>
            <a:ext cx="1018406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188" name="Google Shape;188;p6"/>
          <p:cNvSpPr/>
          <p:nvPr/>
        </p:nvSpPr>
        <p:spPr>
          <a:xfrm>
            <a:off x="3127811" y="823391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9" name="Google Shape;189;p6"/>
          <p:cNvSpPr/>
          <p:nvPr/>
        </p:nvSpPr>
        <p:spPr>
          <a:xfrm>
            <a:off x="7579795" y="978666"/>
            <a:ext cx="1057931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code</a:t>
            </a:r>
            <a:b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/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/>
          </a:p>
        </p:txBody>
      </p:sp>
      <p:cxnSp>
        <p:nvCxnSpPr>
          <p:cNvPr id="190" name="Google Shape;190;p6"/>
          <p:cNvCxnSpPr/>
          <p:nvPr/>
        </p:nvCxnSpPr>
        <p:spPr>
          <a:xfrm rot="10800000" flipH="1">
            <a:off x="4570660" y="1154684"/>
            <a:ext cx="3104093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191" name="Google Shape;191;p6"/>
          <p:cNvSpPr/>
          <p:nvPr/>
        </p:nvSpPr>
        <p:spPr>
          <a:xfrm>
            <a:off x="5477351" y="709209"/>
            <a:ext cx="985945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3600"/>
          </a:p>
        </p:txBody>
      </p:sp>
      <p:sp>
        <p:nvSpPr>
          <p:cNvPr id="192" name="Google Shape;192;p6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93" name="Google Shape;193;p6"/>
          <p:cNvSpPr/>
          <p:nvPr/>
        </p:nvSpPr>
        <p:spPr>
          <a:xfrm>
            <a:off x="4825412" y="4146832"/>
            <a:ext cx="2289823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what’s in code?</a:t>
            </a:r>
            <a:endParaRPr sz="3600"/>
          </a:p>
        </p:txBody>
      </p:sp>
      <p:sp>
        <p:nvSpPr>
          <p:cNvPr id="194" name="Google Shape;194;p6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/>
          <p:nvPr/>
        </p:nvSpPr>
        <p:spPr>
          <a:xfrm>
            <a:off x="2823015" y="2972432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2817646" y="527617"/>
            <a:ext cx="2018110" cy="265058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2823015" y="330399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3292549" y="799207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203" name="Google Shape;203;p7"/>
          <p:cNvSpPr/>
          <p:nvPr/>
        </p:nvSpPr>
        <p:spPr>
          <a:xfrm>
            <a:off x="3127811" y="823391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6975318" y="806556"/>
            <a:ext cx="2393668" cy="312234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3169566" y="846068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06" name="Google Shape;206;p7"/>
          <p:cNvSpPr/>
          <p:nvPr/>
        </p:nvSpPr>
        <p:spPr>
          <a:xfrm>
            <a:off x="3839293" y="846068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07" name="Google Shape;207;p7"/>
          <p:cNvSpPr/>
          <p:nvPr/>
        </p:nvSpPr>
        <p:spPr>
          <a:xfrm>
            <a:off x="3839293" y="1238973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08" name="Google Shape;208;p7"/>
          <p:cNvSpPr/>
          <p:nvPr/>
        </p:nvSpPr>
        <p:spPr>
          <a:xfrm>
            <a:off x="3169566" y="1238973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cxnSp>
        <p:nvCxnSpPr>
          <p:cNvPr id="209" name="Google Shape;209;p7"/>
          <p:cNvCxnSpPr/>
          <p:nvPr/>
        </p:nvCxnSpPr>
        <p:spPr>
          <a:xfrm>
            <a:off x="4570660" y="1154684"/>
            <a:ext cx="2938309" cy="1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dot"/>
            <a:miter lim="400000"/>
            <a:headEnd type="none" w="sm" len="sm"/>
            <a:tailEnd type="triangle" w="med" len="med"/>
          </a:ln>
        </p:spPr>
      </p:cxnSp>
      <p:sp>
        <p:nvSpPr>
          <p:cNvPr id="210" name="Google Shape;210;p7"/>
          <p:cNvSpPr/>
          <p:nvPr/>
        </p:nvSpPr>
        <p:spPr>
          <a:xfrm>
            <a:off x="5043487" y="709209"/>
            <a:ext cx="1419809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dirty="0">
                <a:latin typeface="Short Stack"/>
                <a:ea typeface="Short Stack"/>
                <a:cs typeface="Short Stack"/>
                <a:sym typeface="Short Stack"/>
              </a:rPr>
              <a:t>create</a:t>
            </a:r>
            <a:endParaRPr sz="3600" dirty="0"/>
          </a:p>
        </p:txBody>
      </p:sp>
      <p:sp>
        <p:nvSpPr>
          <p:cNvPr id="211" name="Google Shape;211;p7"/>
          <p:cNvSpPr/>
          <p:nvPr/>
        </p:nvSpPr>
        <p:spPr>
          <a:xfrm>
            <a:off x="7579794" y="978666"/>
            <a:ext cx="1484395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212" name="Google Shape;212;p7"/>
          <p:cNvSpPr/>
          <p:nvPr/>
        </p:nvSpPr>
        <p:spPr>
          <a:xfrm>
            <a:off x="7183049" y="920893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7545114" y="935365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14" name="Google Shape;214;p7"/>
          <p:cNvSpPr/>
          <p:nvPr/>
        </p:nvSpPr>
        <p:spPr>
          <a:xfrm>
            <a:off x="8214840" y="935365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15" name="Google Shape;215;p7"/>
          <p:cNvSpPr/>
          <p:nvPr/>
        </p:nvSpPr>
        <p:spPr>
          <a:xfrm>
            <a:off x="8214840" y="1328271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16" name="Google Shape;216;p7"/>
          <p:cNvSpPr/>
          <p:nvPr/>
        </p:nvSpPr>
        <p:spPr>
          <a:xfrm>
            <a:off x="7545114" y="1328271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17" name="Google Shape;217;p7"/>
          <p:cNvSpPr/>
          <p:nvPr/>
        </p:nvSpPr>
        <p:spPr>
          <a:xfrm>
            <a:off x="2557220" y="4026115"/>
            <a:ext cx="5022575" cy="7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100" dirty="0">
                <a:latin typeface="Short Stack"/>
                <a:ea typeface="Short Stack"/>
                <a:cs typeface="Short Stack"/>
                <a:sym typeface="Short Stack"/>
              </a:rPr>
              <a:t>many large libraries, some</a:t>
            </a:r>
            <a:endParaRPr sz="3600" dirty="0"/>
          </a:p>
          <a:p>
            <a:pPr algn="l" rtl="0"/>
            <a:r>
              <a:rPr lang="en-US" sz="2100" dirty="0">
                <a:latin typeface="Short Stack"/>
                <a:ea typeface="Short Stack"/>
                <a:cs typeface="Short Stack"/>
                <a:sym typeface="Short Stack"/>
              </a:rPr>
              <a:t>of which are rarely/never used</a:t>
            </a:r>
            <a:endParaRPr sz="3600" dirty="0"/>
          </a:p>
        </p:txBody>
      </p:sp>
      <p:sp>
        <p:nvSpPr>
          <p:cNvPr id="218" name="Google Shape;218;p7"/>
          <p:cNvSpPr/>
          <p:nvPr/>
        </p:nvSpPr>
        <p:spPr>
          <a:xfrm>
            <a:off x="7287557" y="430200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219" name="Google Shape;219;p7"/>
          <p:cNvSpPr/>
          <p:nvPr/>
        </p:nvSpPr>
        <p:spPr>
          <a:xfrm>
            <a:off x="2286001" y="4953001"/>
            <a:ext cx="7620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>
                <a:latin typeface="Short Stack"/>
                <a:ea typeface="Short Stack"/>
                <a:cs typeface="Short Stack"/>
                <a:sym typeface="Short Stack"/>
              </a:rPr>
              <a:t>How to avoid wasting </a:t>
            </a:r>
            <a:r>
              <a:rPr lang="en-US" sz="2800">
                <a:solidFill>
                  <a:srgbClr val="D45954"/>
                </a:solidFill>
                <a:latin typeface="Short Stack"/>
                <a:ea typeface="Short Stack"/>
                <a:cs typeface="Short Stack"/>
                <a:sym typeface="Short Stack"/>
              </a:rPr>
              <a:t>physical pages</a:t>
            </a:r>
            <a:r>
              <a:rPr lang="en-US" sz="2800">
                <a:latin typeface="Short Stack"/>
                <a:ea typeface="Short Stack"/>
                <a:cs typeface="Short Stack"/>
                <a:sym typeface="Short Stack"/>
              </a:rPr>
              <a:t> to back rarely used </a:t>
            </a:r>
            <a:r>
              <a:rPr lang="en-US" sz="2800">
                <a:solidFill>
                  <a:srgbClr val="7BDB45"/>
                </a:solidFill>
                <a:latin typeface="Short Stack"/>
                <a:ea typeface="Short Stack"/>
                <a:cs typeface="Short Stack"/>
                <a:sym typeface="Short Stack"/>
              </a:rPr>
              <a:t>virtual pages</a:t>
            </a:r>
            <a:r>
              <a:rPr lang="en-US" sz="2800">
                <a:latin typeface="Short Stack"/>
                <a:ea typeface="Short Stack"/>
                <a:cs typeface="Short Stack"/>
                <a:sym typeface="Short Stack"/>
              </a:rPr>
              <a:t>?</a:t>
            </a:r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2801416" y="1077780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228" name="Google Shape;228;p8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31" name="Google Shape;231;p8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32" name="Google Shape;232;p8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33" name="Google Shape;233;p8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34" name="Google Shape;234;p8"/>
          <p:cNvSpPr/>
          <p:nvPr/>
        </p:nvSpPr>
        <p:spPr>
          <a:xfrm>
            <a:off x="8070926" y="810755"/>
            <a:ext cx="1613730" cy="2970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endParaRPr lang="en-US" sz="2000" dirty="0">
              <a:solidFill>
                <a:srgbClr val="000000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235" name="Google Shape;235;p8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37" name="Google Shape;237;p8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38" name="Google Shape;238;p8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39" name="Google Shape;239;p8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40" name="Google Shape;240;p8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241" name="Google Shape;241;p8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2" name="Google Shape;242;p8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243" name="Google Shape;243;p8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44" name="Google Shape;244;p8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0" name="Google Shape;250;p9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2801416" y="1077780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253" name="Google Shape;253;p9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4" name="Google Shape;254;p9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56" name="Google Shape;256;p9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57" name="Google Shape;257;p9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58" name="Google Shape;258;p9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59" name="Google Shape;259;p9"/>
          <p:cNvSpPr/>
          <p:nvPr/>
        </p:nvSpPr>
        <p:spPr>
          <a:xfrm>
            <a:off x="8070926" y="810754"/>
            <a:ext cx="1613730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260" name="Google Shape;260;p9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1" name="Google Shape;261;p9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62" name="Google Shape;262;p9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63" name="Google Shape;263;p9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64" name="Google Shape;264;p9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65" name="Google Shape;265;p9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266" name="Google Shape;266;p9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67" name="Google Shape;267;p9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268" name="Google Shape;268;p9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69" name="Google Shape;269;p9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cxnSp>
        <p:nvCxnSpPr>
          <p:cNvPr id="270" name="Google Shape;270;p9"/>
          <p:cNvCxnSpPr>
            <a:stCxn id="255" idx="0"/>
            <a:endCxn id="261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271" name="Google Shape;271;p9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72" name="Google Shape;272;p9"/>
          <p:cNvCxnSpPr>
            <a:stCxn id="269" idx="0"/>
            <a:endCxn id="264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273" name="Google Shape;273;p9"/>
          <p:cNvCxnSpPr>
            <a:stCxn id="268" idx="0"/>
            <a:endCxn id="263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0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2801416" y="1077780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282" name="Google Shape;282;p10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85" name="Google Shape;285;p10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86" name="Google Shape;286;p10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87" name="Google Shape;287;p10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88" name="Google Shape;288;p10"/>
          <p:cNvSpPr/>
          <p:nvPr/>
        </p:nvSpPr>
        <p:spPr>
          <a:xfrm>
            <a:off x="8070926" y="810754"/>
            <a:ext cx="1586244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289" name="Google Shape;289;p10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291" name="Google Shape;291;p10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292" name="Google Shape;292;p10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93" name="Google Shape;293;p10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294" name="Google Shape;294;p10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295" name="Google Shape;295;p10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96" name="Google Shape;296;p10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297" name="Google Shape;297;p10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298" name="Google Shape;298;p10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cxnSp>
        <p:nvCxnSpPr>
          <p:cNvPr id="299" name="Google Shape;299;p10"/>
          <p:cNvCxnSpPr>
            <a:stCxn id="284" idx="0"/>
            <a:endCxn id="29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0" name="Google Shape;300;p10"/>
          <p:cNvSpPr/>
          <p:nvPr/>
        </p:nvSpPr>
        <p:spPr>
          <a:xfrm>
            <a:off x="3978540" y="931322"/>
            <a:ext cx="4730020" cy="304263"/>
          </a:xfrm>
          <a:custGeom>
            <a:avLst/>
            <a:gdLst/>
            <a:ahLst/>
            <a:cxnLst/>
            <a:rect l="l" t="t" r="r" b="b"/>
            <a:pathLst>
              <a:path w="21600" h="16909" extrusionOk="0">
                <a:moveTo>
                  <a:pt x="0" y="16909"/>
                </a:moveTo>
                <a:cubicBezTo>
                  <a:pt x="7034" y="-1020"/>
                  <a:pt x="14234" y="-4691"/>
                  <a:pt x="21600" y="5897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0"/>
          <p:cNvCxnSpPr>
            <a:stCxn id="298" idx="0"/>
            <a:endCxn id="29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02" name="Google Shape;302;p10"/>
          <p:cNvCxnSpPr>
            <a:stCxn id="297" idx="0"/>
            <a:endCxn id="29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03" name="Google Shape;303;p10"/>
          <p:cNvSpPr/>
          <p:nvPr/>
        </p:nvSpPr>
        <p:spPr>
          <a:xfrm>
            <a:off x="5162455" y="1420292"/>
            <a:ext cx="1711952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access LibB</a:t>
            </a:r>
            <a:endParaRPr sz="36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1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2801416" y="1077780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312" name="Google Shape;312;p11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315" name="Google Shape;315;p11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16" name="Google Shape;316;p11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17" name="Google Shape;317;p11"/>
          <p:cNvSpPr/>
          <p:nvPr/>
        </p:nvSpPr>
        <p:spPr>
          <a:xfrm>
            <a:off x="8070927" y="810754"/>
            <a:ext cx="1534758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318" name="Google Shape;318;p11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19" name="Google Shape;319;p11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320" name="Google Shape;320;p11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321" name="Google Shape;321;p11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22" name="Google Shape;322;p11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23" name="Google Shape;323;p11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324" name="Google Shape;324;p11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326" name="Google Shape;326;p11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27" name="Google Shape;327;p11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28" name="Google Shape;328;p11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9" name="Google Shape;329;p11"/>
          <p:cNvCxnSpPr>
            <a:stCxn id="327" idx="0"/>
            <a:endCxn id="322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30" name="Google Shape;330;p11"/>
          <p:cNvCxnSpPr>
            <a:stCxn id="326" idx="0"/>
            <a:endCxn id="321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31" name="Google Shape;331;p11"/>
          <p:cNvSpPr/>
          <p:nvPr/>
        </p:nvSpPr>
        <p:spPr>
          <a:xfrm>
            <a:off x="4921515" y="1049337"/>
            <a:ext cx="2175271" cy="8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copy (or move)</a:t>
            </a:r>
            <a:endParaRPr sz="3600"/>
          </a:p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to RAM</a:t>
            </a:r>
            <a:endParaRPr sz="3600"/>
          </a:p>
        </p:txBody>
      </p:sp>
      <p:sp>
        <p:nvSpPr>
          <p:cNvPr id="332" name="Google Shape;332;p11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333" name="Google Shape;333;p11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cxnSp>
        <p:nvCxnSpPr>
          <p:cNvPr id="334" name="Google Shape;334;p11"/>
          <p:cNvCxnSpPr>
            <a:stCxn id="314" idx="0"/>
            <a:endCxn id="319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965326" y="1584325"/>
            <a:ext cx="8702675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</a:t>
            </a:r>
            <a:r>
              <a:rPr sz="2400" b="1" dirty="0">
                <a:solidFill>
                  <a:srgbClr val="333333"/>
                </a:solidFill>
              </a:rPr>
              <a:t>32-bit</a:t>
            </a:r>
            <a:r>
              <a:rPr sz="2400" dirty="0">
                <a:solidFill>
                  <a:srgbClr val="333333"/>
                </a:solidFill>
              </a:rPr>
              <a:t> address space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KB pages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byte entries</a:t>
            </a:r>
            <a:endParaRPr lang="en-US" sz="24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</a:t>
            </a:r>
          </a:p>
        </p:txBody>
      </p:sp>
    </p:spTree>
    <p:extLst>
      <p:ext uri="{BB962C8B-B14F-4D97-AF65-F5344CB8AC3E}">
        <p14:creationId xmlns:p14="http://schemas.microsoft.com/office/powerpoint/2010/main" val="52475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"/>
          <p:cNvSpPr/>
          <p:nvPr/>
        </p:nvSpPr>
        <p:spPr>
          <a:xfrm>
            <a:off x="2331881" y="3251006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0" name="Google Shape;340;p12"/>
          <p:cNvSpPr/>
          <p:nvPr/>
        </p:nvSpPr>
        <p:spPr>
          <a:xfrm>
            <a:off x="2326512" y="806189"/>
            <a:ext cx="2018110" cy="2650588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2331882" y="608971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A6AAA8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2" name="Google Shape;342;p12"/>
          <p:cNvSpPr/>
          <p:nvPr/>
        </p:nvSpPr>
        <p:spPr>
          <a:xfrm>
            <a:off x="2801416" y="1077780"/>
            <a:ext cx="9462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80000"/>
              </a:lnSpc>
            </a:pPr>
            <a:endParaRPr sz="2000"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/>
          </a:p>
          <a:p>
            <a:pPr algn="l" rtl="0">
              <a:lnSpc>
                <a:spcPct val="12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Program</a:t>
            </a:r>
            <a:endParaRPr sz="3600"/>
          </a:p>
        </p:txBody>
      </p:sp>
      <p:sp>
        <p:nvSpPr>
          <p:cNvPr id="343" name="Google Shape;343;p12"/>
          <p:cNvSpPr/>
          <p:nvPr/>
        </p:nvSpPr>
        <p:spPr>
          <a:xfrm>
            <a:off x="2636678" y="1101964"/>
            <a:ext cx="1397776" cy="109347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4" name="Google Shape;344;p12"/>
          <p:cNvSpPr/>
          <p:nvPr/>
        </p:nvSpPr>
        <p:spPr>
          <a:xfrm>
            <a:off x="7466451" y="638645"/>
            <a:ext cx="2393668" cy="3122341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2678434" y="1124639"/>
            <a:ext cx="630253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346" name="Google Shape;346;p12"/>
          <p:cNvSpPr/>
          <p:nvPr/>
        </p:nvSpPr>
        <p:spPr>
          <a:xfrm>
            <a:off x="3348161" y="1517546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47" name="Google Shape;347;p12"/>
          <p:cNvSpPr/>
          <p:nvPr/>
        </p:nvSpPr>
        <p:spPr>
          <a:xfrm>
            <a:off x="2678434" y="1517546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48" name="Google Shape;348;p12"/>
          <p:cNvSpPr/>
          <p:nvPr/>
        </p:nvSpPr>
        <p:spPr>
          <a:xfrm>
            <a:off x="8070927" y="810754"/>
            <a:ext cx="1542571" cy="28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l" rtl="0"/>
            <a:endParaRPr sz="20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b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data</a:t>
            </a:r>
            <a:endParaRPr sz="3600" dirty="0"/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heap</a:t>
            </a:r>
            <a:endParaRPr sz="3600" dirty="0"/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endParaRPr sz="700" dirty="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  <a:p>
            <a:pPr algn="l" rtl="0"/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stack</a:t>
            </a:r>
            <a:endParaRPr sz="3600" dirty="0"/>
          </a:p>
          <a:p>
            <a:pPr algn="l" rtl="0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latin typeface="Short Stack"/>
                <a:ea typeface="Short Stack"/>
                <a:cs typeface="Short Stack"/>
                <a:sym typeface="Short Stack"/>
              </a:rPr>
              <a:t>Process 1</a:t>
            </a:r>
            <a:endParaRPr sz="3600" dirty="0"/>
          </a:p>
        </p:txBody>
      </p:sp>
      <p:sp>
        <p:nvSpPr>
          <p:cNvPr id="349" name="Google Shape;349;p12"/>
          <p:cNvSpPr/>
          <p:nvPr/>
        </p:nvSpPr>
        <p:spPr>
          <a:xfrm>
            <a:off x="7674182" y="752982"/>
            <a:ext cx="2027194" cy="263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2"/>
          <p:cNvSpPr/>
          <p:nvPr/>
        </p:nvSpPr>
        <p:spPr>
          <a:xfrm>
            <a:off x="8036247" y="767453"/>
            <a:ext cx="630252" cy="36136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LibA</a:t>
            </a:r>
            <a:endParaRPr sz="3600"/>
          </a:p>
        </p:txBody>
      </p:sp>
      <p:sp>
        <p:nvSpPr>
          <p:cNvPr id="351" name="Google Shape;351;p12"/>
          <p:cNvSpPr/>
          <p:nvPr/>
        </p:nvSpPr>
        <p:spPr>
          <a:xfrm>
            <a:off x="8705973" y="767453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352" name="Google Shape;352;p12"/>
          <p:cNvSpPr/>
          <p:nvPr/>
        </p:nvSpPr>
        <p:spPr>
          <a:xfrm>
            <a:off x="8705973" y="1160358"/>
            <a:ext cx="630252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53" name="Google Shape;353;p12"/>
          <p:cNvSpPr/>
          <p:nvPr/>
        </p:nvSpPr>
        <p:spPr>
          <a:xfrm>
            <a:off x="8036247" y="1160358"/>
            <a:ext cx="630252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54" name="Google Shape;354;p12"/>
          <p:cNvSpPr/>
          <p:nvPr/>
        </p:nvSpPr>
        <p:spPr>
          <a:xfrm>
            <a:off x="7778690" y="262289"/>
            <a:ext cx="1905967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Virtual Memory</a:t>
            </a:r>
            <a:endParaRPr sz="3600"/>
          </a:p>
        </p:txBody>
      </p:sp>
      <p:sp>
        <p:nvSpPr>
          <p:cNvPr id="355" name="Google Shape;355;p12"/>
          <p:cNvSpPr/>
          <p:nvPr/>
        </p:nvSpPr>
        <p:spPr>
          <a:xfrm>
            <a:off x="5293232" y="3302696"/>
            <a:ext cx="1605537" cy="1198619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56" name="Google Shape;356;p12"/>
          <p:cNvSpPr/>
          <p:nvPr/>
        </p:nvSpPr>
        <p:spPr>
          <a:xfrm>
            <a:off x="5269352" y="2926340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357" name="Google Shape;357;p12"/>
          <p:cNvSpPr/>
          <p:nvPr/>
        </p:nvSpPr>
        <p:spPr>
          <a:xfrm>
            <a:off x="6115737" y="3386105"/>
            <a:ext cx="630253" cy="361361"/>
          </a:xfrm>
          <a:prstGeom prst="rect">
            <a:avLst/>
          </a:prstGeom>
          <a:solidFill>
            <a:srgbClr val="5747C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Prog</a:t>
            </a:r>
            <a:endParaRPr sz="3600"/>
          </a:p>
        </p:txBody>
      </p:sp>
      <p:sp>
        <p:nvSpPr>
          <p:cNvPr id="358" name="Google Shape;358;p12"/>
          <p:cNvSpPr/>
          <p:nvPr/>
        </p:nvSpPr>
        <p:spPr>
          <a:xfrm>
            <a:off x="5446010" y="3386105"/>
            <a:ext cx="630253" cy="361361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LibC</a:t>
            </a:r>
            <a:endParaRPr sz="3600"/>
          </a:p>
        </p:txBody>
      </p:sp>
      <p:sp>
        <p:nvSpPr>
          <p:cNvPr id="359" name="Google Shape;359;p12"/>
          <p:cNvSpPr/>
          <p:nvPr/>
        </p:nvSpPr>
        <p:spPr>
          <a:xfrm>
            <a:off x="6527266" y="1037429"/>
            <a:ext cx="2181294" cy="277319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21600"/>
                </a:moveTo>
                <a:cubicBezTo>
                  <a:pt x="5019" y="13254"/>
                  <a:pt x="12219" y="6054"/>
                  <a:pt x="21600" y="0"/>
                </a:cubicBezTo>
              </a:path>
            </a:pathLst>
          </a:custGeom>
          <a:noFill/>
          <a:ln w="50800" cap="flat" cmpd="sng">
            <a:solidFill>
              <a:srgbClr val="0065C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60" name="Google Shape;360;p12"/>
          <p:cNvCxnSpPr>
            <a:stCxn id="358" idx="0"/>
            <a:endCxn id="353" idx="0"/>
          </p:cNvCxnSpPr>
          <p:nvPr/>
        </p:nvCxnSpPr>
        <p:spPr>
          <a:xfrm rot="10800000" flipH="1">
            <a:off x="5761137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cxnSp>
        <p:nvCxnSpPr>
          <p:cNvPr id="361" name="Google Shape;361;p12"/>
          <p:cNvCxnSpPr>
            <a:stCxn id="357" idx="0"/>
            <a:endCxn id="352" idx="0"/>
          </p:cNvCxnSpPr>
          <p:nvPr/>
        </p:nvCxnSpPr>
        <p:spPr>
          <a:xfrm rot="10800000" flipH="1">
            <a:off x="6430863" y="1160404"/>
            <a:ext cx="2590200" cy="22257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  <p:sp>
        <p:nvSpPr>
          <p:cNvPr id="362" name="Google Shape;362;p12"/>
          <p:cNvSpPr/>
          <p:nvPr/>
        </p:nvSpPr>
        <p:spPr>
          <a:xfrm>
            <a:off x="4498900" y="1315751"/>
            <a:ext cx="3029037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Called “</a:t>
            </a:r>
            <a:r>
              <a:rPr lang="en-US" sz="25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</a:t>
            </a:r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” in</a:t>
            </a:r>
            <a:endParaRPr sz="3600"/>
          </a:p>
        </p:txBody>
      </p:sp>
      <p:sp>
        <p:nvSpPr>
          <p:cNvPr id="363" name="Google Shape;363;p12"/>
          <p:cNvSpPr/>
          <p:nvPr/>
        </p:nvSpPr>
        <p:spPr>
          <a:xfrm>
            <a:off x="6129382" y="3810621"/>
            <a:ext cx="630253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sp>
        <p:nvSpPr>
          <p:cNvPr id="364" name="Google Shape;364;p12"/>
          <p:cNvSpPr/>
          <p:nvPr/>
        </p:nvSpPr>
        <p:spPr>
          <a:xfrm>
            <a:off x="3348161" y="1124639"/>
            <a:ext cx="630252" cy="361361"/>
          </a:xfrm>
          <a:prstGeom prst="rect">
            <a:avLst/>
          </a:prstGeom>
          <a:solidFill>
            <a:srgbClr val="D4595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b="1">
                <a:latin typeface="Helvetica Neue"/>
                <a:ea typeface="Helvetica Neue"/>
                <a:cs typeface="Helvetica Neue"/>
                <a:sym typeface="Helvetica Neue"/>
              </a:rPr>
              <a:t>LibB</a:t>
            </a:r>
            <a:endParaRPr sz="3600"/>
          </a:p>
        </p:txBody>
      </p:sp>
      <p:cxnSp>
        <p:nvCxnSpPr>
          <p:cNvPr id="365" name="Google Shape;365;p12"/>
          <p:cNvCxnSpPr>
            <a:stCxn id="345" idx="0"/>
            <a:endCxn id="350" idx="0"/>
          </p:cNvCxnSpPr>
          <p:nvPr/>
        </p:nvCxnSpPr>
        <p:spPr>
          <a:xfrm rot="10800000" flipH="1">
            <a:off x="2993560" y="767339"/>
            <a:ext cx="5357700" cy="357300"/>
          </a:xfrm>
          <a:prstGeom prst="straightConnector1">
            <a:avLst/>
          </a:prstGeom>
          <a:noFill/>
          <a:ln w="50800" cap="flat" cmpd="sng">
            <a:solidFill>
              <a:srgbClr val="0065C1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3"/>
          <p:cNvSpPr txBox="1">
            <a:spLocks noGrp="1"/>
          </p:cNvSpPr>
          <p:nvPr>
            <p:ph type="title"/>
          </p:nvPr>
        </p:nvSpPr>
        <p:spPr>
          <a:xfrm>
            <a:off x="1828801" y="62754"/>
            <a:ext cx="85344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Locality of Reference</a:t>
            </a:r>
            <a:endParaRPr/>
          </a:p>
        </p:txBody>
      </p:sp>
      <p:sp>
        <p:nvSpPr>
          <p:cNvPr id="371" name="Google Shape;371;p13"/>
          <p:cNvSpPr txBox="1">
            <a:spLocks noGrp="1"/>
          </p:cNvSpPr>
          <p:nvPr>
            <p:ph type="body" idx="1"/>
          </p:nvPr>
        </p:nvSpPr>
        <p:spPr>
          <a:xfrm>
            <a:off x="1676401" y="1828801"/>
            <a:ext cx="8839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Leverage </a:t>
            </a:r>
            <a:r>
              <a:rPr lang="en-US" sz="2400">
                <a:solidFill>
                  <a:schemeClr val="folHlink"/>
                </a:solidFill>
              </a:rPr>
              <a:t>locality of reference</a:t>
            </a:r>
            <a:r>
              <a:rPr lang="en-US" sz="2400"/>
              <a:t> within processes</a:t>
            </a:r>
            <a:endParaRPr/>
          </a:p>
          <a:p>
            <a:pPr marL="433341" lvl="1" indent="-221433">
              <a:buSzPts val="2000"/>
            </a:pPr>
            <a:r>
              <a:rPr lang="en-US" sz="2000">
                <a:solidFill>
                  <a:schemeClr val="folHlink"/>
                </a:solidFill>
              </a:rPr>
              <a:t>Spatial:</a:t>
            </a:r>
            <a:r>
              <a:rPr lang="en-US" sz="2000"/>
              <a:t> reference memory addresses </a:t>
            </a:r>
            <a:r>
              <a:rPr lang="en-US" sz="2000" b="1"/>
              <a:t>near </a:t>
            </a:r>
            <a:r>
              <a:rPr lang="en-US" sz="2000"/>
              <a:t>previously referenced addresses</a:t>
            </a:r>
            <a:endParaRPr/>
          </a:p>
          <a:p>
            <a:pPr marL="433341" lvl="1" indent="-221433">
              <a:buSzPts val="2000"/>
            </a:pPr>
            <a:r>
              <a:rPr lang="en-US" sz="2000">
                <a:solidFill>
                  <a:schemeClr val="folHlink"/>
                </a:solidFill>
              </a:rPr>
              <a:t>Temporal:</a:t>
            </a:r>
            <a:r>
              <a:rPr lang="en-US" sz="2000"/>
              <a:t> reference memory addresses that have referenced in the past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Processes spend majority of time in small portion of code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Estimate: 90% of time in 10% of code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Implication: 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Process only uses small amount of address space at any moment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Only small amount of address space must be resident in physical memory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Memory Hierarchy</a:t>
            </a:r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body" idx="1"/>
          </p:nvPr>
        </p:nvSpPr>
        <p:spPr>
          <a:xfrm>
            <a:off x="1752600" y="1447801"/>
            <a:ext cx="8458200" cy="762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/>
              <a:t>Leverage </a:t>
            </a:r>
            <a:r>
              <a:rPr lang="en-US" sz="2400">
                <a:solidFill>
                  <a:schemeClr val="folHlink"/>
                </a:solidFill>
              </a:rPr>
              <a:t>memory hierarchy</a:t>
            </a:r>
            <a:r>
              <a:rPr lang="en-US" sz="2400"/>
              <a:t> of machine architecture</a:t>
            </a:r>
            <a:endParaRPr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/>
              <a:t>Each layer acts as “backing store” for layer above</a:t>
            </a:r>
            <a:endParaRPr/>
          </a:p>
          <a:p>
            <a:pPr marL="211908" indent="-82374">
              <a:buClr>
                <a:schemeClr val="dk2"/>
              </a:buClr>
              <a:buSzPct val="100000"/>
              <a:buNone/>
            </a:pPr>
            <a:endParaRPr sz="2400"/>
          </a:p>
        </p:txBody>
      </p:sp>
      <p:sp>
        <p:nvSpPr>
          <p:cNvPr id="378" name="Google Shape;378;p14"/>
          <p:cNvSpPr/>
          <p:nvPr/>
        </p:nvSpPr>
        <p:spPr>
          <a:xfrm>
            <a:off x="2362200" y="2209801"/>
            <a:ext cx="7162800" cy="38100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14"/>
          <p:cNvSpPr/>
          <p:nvPr/>
        </p:nvSpPr>
        <p:spPr>
          <a:xfrm>
            <a:off x="3429000" y="2209801"/>
            <a:ext cx="5029200" cy="2667000"/>
          </a:xfrm>
          <a:prstGeom prst="triangle">
            <a:avLst>
              <a:gd name="adj" fmla="val 49556"/>
            </a:avLst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14"/>
          <p:cNvSpPr/>
          <p:nvPr/>
        </p:nvSpPr>
        <p:spPr>
          <a:xfrm>
            <a:off x="4267200" y="2209801"/>
            <a:ext cx="3352800" cy="1752600"/>
          </a:xfrm>
          <a:prstGeom prst="triangle">
            <a:avLst>
              <a:gd name="adj" fmla="val 49556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14"/>
          <p:cNvSpPr/>
          <p:nvPr/>
        </p:nvSpPr>
        <p:spPr>
          <a:xfrm>
            <a:off x="4953000" y="2209800"/>
            <a:ext cx="1981200" cy="990600"/>
          </a:xfrm>
          <a:prstGeom prst="triangle">
            <a:avLst>
              <a:gd name="adj" fmla="val 49051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382" name="Google Shape;382;p14"/>
          <p:cNvSpPr txBox="1"/>
          <p:nvPr/>
        </p:nvSpPr>
        <p:spPr>
          <a:xfrm>
            <a:off x="4572000" y="5181601"/>
            <a:ext cx="279717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disk storage</a:t>
            </a:r>
            <a:endParaRPr sz="3600" dirty="0"/>
          </a:p>
        </p:txBody>
      </p:sp>
      <p:sp>
        <p:nvSpPr>
          <p:cNvPr id="383" name="Google Shape;383;p14"/>
          <p:cNvSpPr txBox="1"/>
          <p:nvPr/>
        </p:nvSpPr>
        <p:spPr>
          <a:xfrm>
            <a:off x="4614652" y="3957639"/>
            <a:ext cx="23195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2"/>
                </a:solidFill>
                <a:latin typeface="Short Stack"/>
                <a:ea typeface="Short Stack"/>
                <a:cs typeface="Short Stack"/>
                <a:sym typeface="Short Stack"/>
              </a:rPr>
              <a:t>main memory</a:t>
            </a:r>
            <a:endParaRPr sz="3600" dirty="0"/>
          </a:p>
        </p:txBody>
      </p:sp>
      <p:sp>
        <p:nvSpPr>
          <p:cNvPr id="384" name="Google Shape;384;p14"/>
          <p:cNvSpPr txBox="1"/>
          <p:nvPr/>
        </p:nvSpPr>
        <p:spPr>
          <a:xfrm>
            <a:off x="4953000" y="3308351"/>
            <a:ext cx="1981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cache</a:t>
            </a:r>
            <a:endParaRPr sz="3600" dirty="0"/>
          </a:p>
        </p:txBody>
      </p:sp>
      <p:sp>
        <p:nvSpPr>
          <p:cNvPr id="385" name="Google Shape;385;p14"/>
          <p:cNvSpPr txBox="1"/>
          <p:nvPr/>
        </p:nvSpPr>
        <p:spPr>
          <a:xfrm>
            <a:off x="5257800" y="2666999"/>
            <a:ext cx="15318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registers</a:t>
            </a:r>
            <a:endParaRPr sz="3600" dirty="0"/>
          </a:p>
        </p:txBody>
      </p:sp>
      <p:cxnSp>
        <p:nvCxnSpPr>
          <p:cNvPr id="386" name="Google Shape;386;p14"/>
          <p:cNvCxnSpPr/>
          <p:nvPr/>
        </p:nvCxnSpPr>
        <p:spPr>
          <a:xfrm>
            <a:off x="190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" name="Google Shape;387;p14"/>
          <p:cNvCxnSpPr/>
          <p:nvPr/>
        </p:nvCxnSpPr>
        <p:spPr>
          <a:xfrm>
            <a:off x="9525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8" name="Google Shape;388;p14"/>
          <p:cNvCxnSpPr/>
          <p:nvPr/>
        </p:nvCxnSpPr>
        <p:spPr>
          <a:xfrm>
            <a:off x="10287000" y="2133600"/>
            <a:ext cx="0" cy="3886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9" name="Google Shape;389;p14"/>
          <p:cNvSpPr txBox="1"/>
          <p:nvPr/>
        </p:nvSpPr>
        <p:spPr>
          <a:xfrm>
            <a:off x="1965326" y="2143125"/>
            <a:ext cx="12087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 dirty="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size</a:t>
            </a:r>
            <a:endParaRPr sz="3600" dirty="0"/>
          </a:p>
        </p:txBody>
      </p:sp>
      <p:sp>
        <p:nvSpPr>
          <p:cNvPr id="390" name="Google Shape;390;p14"/>
          <p:cNvSpPr txBox="1"/>
          <p:nvPr/>
        </p:nvSpPr>
        <p:spPr>
          <a:xfrm>
            <a:off x="8305801" y="2449866"/>
            <a:ext cx="115208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speed</a:t>
            </a:r>
            <a:endParaRPr sz="3600"/>
          </a:p>
        </p:txBody>
      </p:sp>
      <p:sp>
        <p:nvSpPr>
          <p:cNvPr id="391" name="Google Shape;391;p14"/>
          <p:cNvSpPr txBox="1"/>
          <p:nvPr/>
        </p:nvSpPr>
        <p:spPr>
          <a:xfrm>
            <a:off x="9525002" y="2449866"/>
            <a:ext cx="9096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cost</a:t>
            </a:r>
            <a:endParaRPr sz="3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Intuition</a:t>
            </a:r>
            <a:endParaRPr/>
          </a:p>
        </p:txBody>
      </p:sp>
      <p:sp>
        <p:nvSpPr>
          <p:cNvPr id="397" name="Google Shape;397;p15"/>
          <p:cNvSpPr txBox="1">
            <a:spLocks noGrp="1"/>
          </p:cNvSpPr>
          <p:nvPr>
            <p:ph type="body" idx="1"/>
          </p:nvPr>
        </p:nvSpPr>
        <p:spPr>
          <a:xfrm>
            <a:off x="1752600" y="1828800"/>
            <a:ext cx="86106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Idea: OS keeps unreferenced pages on disk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Slower, cheaper backing store than memory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Process can run when not all pages are loaded into main memory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OS and hardware cooperate to provide illusion of large disk as fast as main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Same behavior as if all of address space in main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Hopefully have similar performance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Requirements: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OS must have </a:t>
            </a:r>
            <a:r>
              <a:rPr lang="en-US" sz="2000" b="1"/>
              <a:t>mechanism </a:t>
            </a:r>
            <a:r>
              <a:rPr lang="en-US" sz="2000"/>
              <a:t>to identify location of each page in address space 🡪 in memory or on disk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OS must have </a:t>
            </a:r>
            <a:r>
              <a:rPr lang="en-US" sz="2000" b="1"/>
              <a:t>policy</a:t>
            </a:r>
            <a:r>
              <a:rPr lang="en-US" sz="2000"/>
              <a:t> for determining which pages live in memory and which on disk</a:t>
            </a:r>
            <a:endParaRPr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Address Space Mechanisms</a:t>
            </a:r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body" idx="1"/>
          </p:nvPr>
        </p:nvSpPr>
        <p:spPr>
          <a:xfrm>
            <a:off x="1675608" y="1874838"/>
            <a:ext cx="8839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Each page in virtual address space maps to one of three locations: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Physical main memory: Small, fast, expensive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Disk (backing store): Large, slow, cheap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Nothing (error): Free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Extend page tables with an extra bit: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present</a:t>
            </a:r>
            <a:endParaRPr/>
          </a:p>
          <a:p>
            <a:pPr marL="433341" lvl="1" indent="-221433">
              <a:buSzPts val="2000"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permissions (r/w), valid, present</a:t>
            </a:r>
            <a:endParaRPr sz="2000"/>
          </a:p>
          <a:p>
            <a:pPr marL="433341" lvl="1" indent="-221433">
              <a:buSzPts val="2000"/>
            </a:pPr>
            <a:r>
              <a:rPr lang="en-US" sz="2000"/>
              <a:t>Page in memory: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/>
              <a:t> bit set in PTE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Page on disk: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/>
              <a:t> bit cleared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PTE points to block on disk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Causes trap into OS when page is referenced</a:t>
            </a:r>
            <a:endParaRPr/>
          </a:p>
          <a:p>
            <a:pPr marL="645250" lvl="2" indent="-211908">
              <a:buClr>
                <a:schemeClr val="dk1"/>
              </a:buClr>
              <a:buSzPts val="1800"/>
            </a:pPr>
            <a:r>
              <a:rPr lang="en-US" sz="1800" b="1">
                <a:solidFill>
                  <a:schemeClr val="dk1"/>
                </a:solidFill>
              </a:rPr>
              <a:t>Trap: page fault</a:t>
            </a:r>
            <a:endParaRPr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Present Bit</a:t>
            </a:r>
            <a:endParaRPr/>
          </a:p>
        </p:txBody>
      </p:sp>
      <p:sp>
        <p:nvSpPr>
          <p:cNvPr id="409" name="Google Shape;409;p17"/>
          <p:cNvSpPr/>
          <p:nvPr/>
        </p:nvSpPr>
        <p:spPr>
          <a:xfrm>
            <a:off x="5208572" y="1828819"/>
            <a:ext cx="597750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PFN	valid		prot	       present</a:t>
            </a:r>
            <a:endParaRPr sz="3600"/>
          </a:p>
        </p:txBody>
      </p:sp>
      <p:sp>
        <p:nvSpPr>
          <p:cNvPr id="410" name="Google Shape;410;p17"/>
          <p:cNvSpPr/>
          <p:nvPr/>
        </p:nvSpPr>
        <p:spPr>
          <a:xfrm>
            <a:off x="5235361" y="2096710"/>
            <a:ext cx="6026915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10	1		r-x		1</a:t>
            </a:r>
            <a:endParaRPr sz="3600"/>
          </a:p>
        </p:txBody>
      </p:sp>
      <p:sp>
        <p:nvSpPr>
          <p:cNvPr id="411" name="Google Shape;411;p17"/>
          <p:cNvSpPr/>
          <p:nvPr/>
        </p:nvSpPr>
        <p:spPr>
          <a:xfrm>
            <a:off x="5235361" y="2334090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2" name="Google Shape;412;p17"/>
          <p:cNvSpPr/>
          <p:nvPr/>
        </p:nvSpPr>
        <p:spPr>
          <a:xfrm>
            <a:off x="5235361" y="2571472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23	1		rw-		0</a:t>
            </a:r>
            <a:endParaRPr sz="3600"/>
          </a:p>
        </p:txBody>
      </p:sp>
      <p:sp>
        <p:nvSpPr>
          <p:cNvPr id="413" name="Google Shape;413;p17"/>
          <p:cNvSpPr/>
          <p:nvPr/>
        </p:nvSpPr>
        <p:spPr>
          <a:xfrm>
            <a:off x="5198632" y="469700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28	1		rw-		0</a:t>
            </a:r>
            <a:endParaRPr sz="3600"/>
          </a:p>
        </p:txBody>
      </p:sp>
      <p:sp>
        <p:nvSpPr>
          <p:cNvPr id="414" name="Google Shape;414;p17"/>
          <p:cNvSpPr/>
          <p:nvPr/>
        </p:nvSpPr>
        <p:spPr>
          <a:xfrm>
            <a:off x="5235361" y="4945280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4	1		rw-		1</a:t>
            </a:r>
            <a:endParaRPr sz="3600"/>
          </a:p>
        </p:txBody>
      </p:sp>
      <p:sp>
        <p:nvSpPr>
          <p:cNvPr id="415" name="Google Shape;415;p17"/>
          <p:cNvSpPr/>
          <p:nvPr/>
        </p:nvSpPr>
        <p:spPr>
          <a:xfrm>
            <a:off x="5235361" y="2808851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6" name="Google Shape;416;p17"/>
          <p:cNvSpPr/>
          <p:nvPr/>
        </p:nvSpPr>
        <p:spPr>
          <a:xfrm>
            <a:off x="5235361" y="3046233"/>
            <a:ext cx="60269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7" name="Google Shape;417;p17"/>
          <p:cNvSpPr/>
          <p:nvPr/>
        </p:nvSpPr>
        <p:spPr>
          <a:xfrm>
            <a:off x="5235361" y="3283613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8" name="Google Shape;418;p17"/>
          <p:cNvSpPr/>
          <p:nvPr/>
        </p:nvSpPr>
        <p:spPr>
          <a:xfrm>
            <a:off x="5235361" y="3520995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19" name="Google Shape;419;p17"/>
          <p:cNvSpPr/>
          <p:nvPr/>
        </p:nvSpPr>
        <p:spPr>
          <a:xfrm>
            <a:off x="5235361" y="3758375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0" name="Google Shape;420;p17"/>
          <p:cNvSpPr/>
          <p:nvPr/>
        </p:nvSpPr>
        <p:spPr>
          <a:xfrm>
            <a:off x="5235361" y="3995757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1" name="Google Shape;421;p17"/>
          <p:cNvSpPr/>
          <p:nvPr/>
        </p:nvSpPr>
        <p:spPr>
          <a:xfrm>
            <a:off x="5235361" y="4233137"/>
            <a:ext cx="59507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2" name="Google Shape;422;p17"/>
          <p:cNvSpPr/>
          <p:nvPr/>
        </p:nvSpPr>
        <p:spPr>
          <a:xfrm>
            <a:off x="5235361" y="4470518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-	0		-		-</a:t>
            </a:r>
            <a:endParaRPr sz="3600"/>
          </a:p>
        </p:txBody>
      </p:sp>
      <p:sp>
        <p:nvSpPr>
          <p:cNvPr id="423" name="Google Shape;423;p17"/>
          <p:cNvSpPr/>
          <p:nvPr/>
        </p:nvSpPr>
        <p:spPr>
          <a:xfrm>
            <a:off x="1749040" y="2796374"/>
            <a:ext cx="2007372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17"/>
          <p:cNvSpPr/>
          <p:nvPr/>
        </p:nvSpPr>
        <p:spPr>
          <a:xfrm>
            <a:off x="1747231" y="2178419"/>
            <a:ext cx="2018110" cy="853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17"/>
          <p:cNvSpPr/>
          <p:nvPr/>
        </p:nvSpPr>
        <p:spPr>
          <a:xfrm>
            <a:off x="1752601" y="1981200"/>
            <a:ext cx="2000251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736C5D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1949958" y="4011804"/>
            <a:ext cx="1605536" cy="1198619"/>
          </a:xfrm>
          <a:prstGeom prst="rect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27" name="Google Shape;427;p17"/>
          <p:cNvSpPr/>
          <p:nvPr/>
        </p:nvSpPr>
        <p:spPr>
          <a:xfrm>
            <a:off x="1926078" y="3635448"/>
            <a:ext cx="163666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Phys Memory</a:t>
            </a:r>
            <a:endParaRPr sz="3600"/>
          </a:p>
        </p:txBody>
      </p:sp>
      <p:sp>
        <p:nvSpPr>
          <p:cNvPr id="428" name="Google Shape;428;p17"/>
          <p:cNvSpPr/>
          <p:nvPr/>
        </p:nvSpPr>
        <p:spPr>
          <a:xfrm>
            <a:off x="2460833" y="1581621"/>
            <a:ext cx="545409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>
              <a:lnSpc>
                <a:spcPct val="80000"/>
              </a:lnSpc>
            </a:pPr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Disk</a:t>
            </a:r>
            <a:endParaRPr sz="3600"/>
          </a:p>
        </p:txBody>
      </p:sp>
      <p:cxnSp>
        <p:nvCxnSpPr>
          <p:cNvPr id="429" name="Google Shape;429;p17"/>
          <p:cNvCxnSpPr/>
          <p:nvPr/>
        </p:nvCxnSpPr>
        <p:spPr>
          <a:xfrm flipH="1">
            <a:off x="3627277" y="2304208"/>
            <a:ext cx="1478869" cy="227047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0" name="Google Shape;430;p17"/>
          <p:cNvCxnSpPr/>
          <p:nvPr/>
        </p:nvCxnSpPr>
        <p:spPr>
          <a:xfrm rot="10800000">
            <a:off x="3625648" y="4150143"/>
            <a:ext cx="1487706" cy="927810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1" name="Google Shape;431;p17"/>
          <p:cNvCxnSpPr/>
          <p:nvPr/>
        </p:nvCxnSpPr>
        <p:spPr>
          <a:xfrm rot="10800000">
            <a:off x="3810000" y="2514600"/>
            <a:ext cx="1447800" cy="228600"/>
          </a:xfrm>
          <a:prstGeom prst="straightConnector1">
            <a:avLst/>
          </a:prstGeom>
          <a:noFill/>
          <a:ln w="50800" cap="flat" cmpd="sng">
            <a:solidFill>
              <a:schemeClr val="accent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432" name="Google Shape;432;p17"/>
          <p:cNvCxnSpPr/>
          <p:nvPr/>
        </p:nvCxnSpPr>
        <p:spPr>
          <a:xfrm rot="10800000">
            <a:off x="3733799" y="2819398"/>
            <a:ext cx="1524001" cy="1981201"/>
          </a:xfrm>
          <a:prstGeom prst="straightConnector1">
            <a:avLst/>
          </a:prstGeom>
          <a:noFill/>
          <a:ln w="50800" cap="flat" cmpd="sng">
            <a:solidFill>
              <a:srgbClr val="736C5D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3" name="Google Shape;433;p17"/>
          <p:cNvSpPr/>
          <p:nvPr/>
        </p:nvSpPr>
        <p:spPr>
          <a:xfrm>
            <a:off x="3352800" y="2743200"/>
            <a:ext cx="327646" cy="24233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accent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4" name="Google Shape;434;p17"/>
          <p:cNvSpPr/>
          <p:nvPr/>
        </p:nvSpPr>
        <p:spPr>
          <a:xfrm>
            <a:off x="3124200" y="4876800"/>
            <a:ext cx="327646" cy="242336"/>
          </a:xfrm>
          <a:prstGeom prst="rect">
            <a:avLst/>
          </a:prstGeom>
          <a:solidFill>
            <a:srgbClr val="9B6C34"/>
          </a:solidFill>
          <a:ln w="12700" cap="flat" cmpd="sng">
            <a:solidFill>
              <a:srgbClr val="9B6C3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35" name="Google Shape;435;p17"/>
          <p:cNvCxnSpPr/>
          <p:nvPr/>
        </p:nvCxnSpPr>
        <p:spPr>
          <a:xfrm flipH="1">
            <a:off x="3555493" y="4926741"/>
            <a:ext cx="1702305" cy="67326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36" name="Google Shape;436;p17"/>
          <p:cNvSpPr/>
          <p:nvPr/>
        </p:nvSpPr>
        <p:spPr>
          <a:xfrm>
            <a:off x="5250686" y="4695476"/>
            <a:ext cx="6179314" cy="333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1700" b="1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16	1		rw-		1</a:t>
            </a:r>
            <a:endParaRPr sz="1700" b="1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437" name="Google Shape;437;p17"/>
          <p:cNvSpPr txBox="1"/>
          <p:nvPr/>
        </p:nvSpPr>
        <p:spPr>
          <a:xfrm>
            <a:off x="2460833" y="5791200"/>
            <a:ext cx="385355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What if access vpn 0xb?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3" name="Google Shape;443;p18"/>
          <p:cNvSpPr txBox="1">
            <a:spLocks noGrp="1"/>
          </p:cNvSpPr>
          <p:nvPr>
            <p:ph type="body" idx="1"/>
          </p:nvPr>
        </p:nvSpPr>
        <p:spPr>
          <a:xfrm>
            <a:off x="1905000" y="1524001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Hardware and OS cooperate to translate addresses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First, hardware checks TLB for virtual address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if TLB hit, address translation is done; page in physical memory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If </a:t>
            </a:r>
            <a:r>
              <a:rPr lang="en-US" sz="2400">
                <a:solidFill>
                  <a:schemeClr val="dk1"/>
                </a:solidFill>
              </a:rPr>
              <a:t>TLB miss</a:t>
            </a:r>
            <a:r>
              <a:rPr lang="en-US" sz="2400"/>
              <a:t>...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Hardware or OS walk page tables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If PTE designates page is present, then page in physical memory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Mechanisms</a:t>
            </a:r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body" idx="1"/>
          </p:nvPr>
        </p:nvSpPr>
        <p:spPr>
          <a:xfrm>
            <a:off x="1905000" y="1524001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/>
              <a:t>Hardware and OS cooperate to translate addresses</a:t>
            </a:r>
            <a:endParaRPr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/>
              <a:t>First, hardware checks TLB for virtual address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if TLB hit, address translation is done; page in physical memory</a:t>
            </a:r>
            <a:endParaRPr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/>
              <a:t>If </a:t>
            </a:r>
            <a:r>
              <a:rPr lang="en-US" sz="2400">
                <a:solidFill>
                  <a:schemeClr val="dk1"/>
                </a:solidFill>
              </a:rPr>
              <a:t>TLB miss</a:t>
            </a:r>
            <a:r>
              <a:rPr lang="en-US" sz="2400"/>
              <a:t>...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Hardware or OS walk page tables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If PTE designates page is present, then page in physical memory</a:t>
            </a:r>
            <a:endParaRPr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 sz="2400"/>
              <a:t>If </a:t>
            </a:r>
            <a:r>
              <a:rPr lang="en-US" sz="2400">
                <a:solidFill>
                  <a:schemeClr val="dk1"/>
                </a:solidFill>
              </a:rPr>
              <a:t>page fault </a:t>
            </a:r>
            <a:r>
              <a:rPr lang="en-US" sz="2400"/>
              <a:t>(i.e., </a:t>
            </a:r>
            <a:r>
              <a:rPr lang="en-US" sz="240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400"/>
              <a:t> bit is cleared)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Trap into OS (not handled by hardware)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OS selects victim page in memory to replace</a:t>
            </a:r>
            <a:endParaRPr/>
          </a:p>
          <a:p>
            <a:pPr marL="645250" lvl="2" indent="-211908">
              <a:buClr>
                <a:schemeClr val="dk2"/>
              </a:buClr>
              <a:buSzPct val="100000"/>
            </a:pPr>
            <a:r>
              <a:rPr lang="en-US" sz="1800"/>
              <a:t>Write victim page out to disk if modified (add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dirty</a:t>
            </a:r>
            <a:r>
              <a:rPr lang="en-US" sz="1800"/>
              <a:t> bit to PTE)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OS reads referenced page from disk into memory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Page table is updated,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present</a:t>
            </a:r>
            <a:r>
              <a:rPr lang="en-US" sz="2000"/>
              <a:t> bit is set</a:t>
            </a:r>
            <a:endParaRPr/>
          </a:p>
          <a:p>
            <a:pPr marL="433341" lvl="1" indent="-221433">
              <a:buSzPct val="100000"/>
            </a:pPr>
            <a:r>
              <a:rPr lang="en-US" sz="2000"/>
              <a:t>Process continues execution</a:t>
            </a:r>
            <a:endParaRPr/>
          </a:p>
          <a:p>
            <a:pPr marL="211908" indent="-211908">
              <a:buClr>
                <a:schemeClr val="dk2"/>
              </a:buClr>
              <a:buSzPct val="100000"/>
              <a:buNone/>
            </a:pPr>
            <a:r>
              <a:rPr lang="en-US"/>
              <a:t>What should scheduler do?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1676401" y="62754"/>
            <a:ext cx="88392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Mechanism for </a:t>
            </a:r>
            <a:br>
              <a:rPr lang="en-US"/>
            </a:br>
            <a:r>
              <a:rPr lang="en-US"/>
              <a:t>Continuing a Process</a:t>
            </a:r>
            <a:endParaRPr/>
          </a:p>
        </p:txBody>
      </p:sp>
      <p:sp>
        <p:nvSpPr>
          <p:cNvPr id="455" name="Google Shape;455;p20"/>
          <p:cNvSpPr txBox="1">
            <a:spLocks noGrp="1"/>
          </p:cNvSpPr>
          <p:nvPr>
            <p:ph type="body" idx="1"/>
          </p:nvPr>
        </p:nvSpPr>
        <p:spPr>
          <a:xfrm>
            <a:off x="1828801" y="1828801"/>
            <a:ext cx="80581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Continuing a process after a page fault is tricky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Want page fault to be transparent to user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Page fault may have occurred in middle of instruction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When instruction is being fetched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When data is being loaded or stored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Requires hardware support</a:t>
            </a:r>
            <a:endParaRPr/>
          </a:p>
          <a:p>
            <a:pPr marL="645250" lvl="2" indent="-211908">
              <a:buClr>
                <a:schemeClr val="folHlink"/>
              </a:buClr>
              <a:buSzPts val="1800"/>
            </a:pPr>
            <a:r>
              <a:rPr lang="en-US" sz="1800">
                <a:solidFill>
                  <a:schemeClr val="folHlink"/>
                </a:solidFill>
              </a:rPr>
              <a:t>precise interrupts</a:t>
            </a:r>
            <a:r>
              <a:rPr lang="en-US" sz="1800"/>
              <a:t>: stop CPU pipeline such that instructions before faulting instruction have completed, and those after can be restarted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Complexity depends upon instruction set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Can faulting instruction be restarted from beginning?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Example: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move +(SP), R2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Must track side effects so hardware can undo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 Memory Policies</a:t>
            </a:r>
            <a:endParaRPr/>
          </a:p>
        </p:txBody>
      </p:sp>
      <p:sp>
        <p:nvSpPr>
          <p:cNvPr id="461" name="Google Shape;461;p21"/>
          <p:cNvSpPr txBox="1">
            <a:spLocks noGrp="1"/>
          </p:cNvSpPr>
          <p:nvPr>
            <p:ph type="body" idx="1"/>
          </p:nvPr>
        </p:nvSpPr>
        <p:spPr>
          <a:xfrm>
            <a:off x="1752600" y="1524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lnSpc>
                <a:spcPct val="180000"/>
              </a:lnSpc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Goal: Minimize number of page faults</a:t>
            </a:r>
            <a:endParaRPr/>
          </a:p>
          <a:p>
            <a:pPr marL="433341" lvl="1" indent="-221433">
              <a:buSzPts val="2400"/>
            </a:pPr>
            <a:r>
              <a:rPr lang="en-US"/>
              <a:t>Page faults require milliseconds to handle (reading from disk)</a:t>
            </a:r>
            <a:endParaRPr/>
          </a:p>
          <a:p>
            <a:pPr marL="433341" lvl="1" indent="-221433">
              <a:buSzPts val="2400"/>
            </a:pPr>
            <a:r>
              <a:rPr lang="en-US"/>
              <a:t>Implication: Plenty of time for OS to make good decision</a:t>
            </a:r>
            <a:endParaRPr/>
          </a:p>
          <a:p>
            <a:pPr marL="211908" indent="-211908">
              <a:buClr>
                <a:schemeClr val="dk2"/>
              </a:buClr>
              <a:buSzPts val="2800"/>
              <a:buNone/>
            </a:pPr>
            <a:r>
              <a:rPr lang="en-US"/>
              <a:t>OS has two decisions</a:t>
            </a:r>
            <a:endParaRPr/>
          </a:p>
          <a:p>
            <a:pPr marL="433341" lvl="1" indent="-221433">
              <a:buSzPts val="2400"/>
            </a:pPr>
            <a:r>
              <a:rPr lang="en-US"/>
              <a:t>Page selection</a:t>
            </a:r>
            <a:endParaRPr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b="1"/>
              <a:t>When </a:t>
            </a:r>
            <a:r>
              <a:rPr lang="en-US"/>
              <a:t>should a page (or pages) on disk be </a:t>
            </a:r>
            <a:r>
              <a:rPr lang="en-US" b="1"/>
              <a:t>brought into </a:t>
            </a:r>
            <a:r>
              <a:rPr lang="en-US"/>
              <a:t>memory?</a:t>
            </a:r>
            <a:endParaRPr/>
          </a:p>
          <a:p>
            <a:pPr marL="645250" lvl="2" indent="-211908">
              <a:buClr>
                <a:schemeClr val="dk2"/>
              </a:buClr>
              <a:buSzPts val="1500"/>
              <a:buNone/>
            </a:pPr>
            <a:endParaRPr/>
          </a:p>
          <a:p>
            <a:pPr marL="433341" lvl="1" indent="-221433">
              <a:buSzPts val="2400"/>
            </a:pPr>
            <a:r>
              <a:rPr lang="en-US"/>
              <a:t>Page replacement</a:t>
            </a:r>
            <a:endParaRPr/>
          </a:p>
          <a:p>
            <a:pPr marL="645250" lvl="2" indent="-211908">
              <a:buClr>
                <a:schemeClr val="dk2"/>
              </a:buClr>
              <a:buSzPts val="1500"/>
            </a:pPr>
            <a:r>
              <a:rPr lang="en-US" b="1"/>
              <a:t>Which r</a:t>
            </a:r>
            <a:r>
              <a:rPr lang="en-US"/>
              <a:t>esident page (or pages) in memory should be </a:t>
            </a:r>
            <a:r>
              <a:rPr lang="en-US" b="1"/>
              <a:t>thrown out </a:t>
            </a:r>
            <a:r>
              <a:rPr lang="en-US"/>
              <a:t>to disk?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20418" y="1584325"/>
            <a:ext cx="10333382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Average Memory Access Time (AMAT)</a:t>
            </a:r>
            <a:endParaRPr/>
          </a:p>
        </p:txBody>
      </p:sp>
      <p:sp>
        <p:nvSpPr>
          <p:cNvPr id="467" name="Google Shape;467;p22"/>
          <p:cNvSpPr txBox="1">
            <a:spLocks noGrp="1"/>
          </p:cNvSpPr>
          <p:nvPr>
            <p:ph type="body" idx="1"/>
          </p:nvPr>
        </p:nvSpPr>
        <p:spPr>
          <a:xfrm>
            <a:off x="1752600" y="1524000"/>
            <a:ext cx="87630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Hit% = portion of accesses that go straight to RAM 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Miss% = portion of accesses that go to disk first 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Tm = time for memory access 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Td = time for disk access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endParaRPr sz="2400"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AMAT = (Hit% * Tm) + (Miss% * Td)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3" name="Google Shape;473;p23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When should a page be brought from disk into memory?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433341" lvl="1" indent="-221433">
              <a:buSzPts val="1600"/>
            </a:pPr>
            <a:r>
              <a:rPr lang="en-US"/>
              <a:t>Intuition: </a:t>
            </a:r>
            <a:r>
              <a:rPr lang="en-US" sz="2000"/>
              <a:t>Wait until page must absolutely be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process starts: No pages are loaded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Problems: Pay cost of page fault for every newly accessed page</a:t>
            </a:r>
            <a:endParaRPr/>
          </a:p>
          <a:p>
            <a:pPr marL="433341" lvl="1" indent="-94438">
              <a:buSzPts val="2000"/>
              <a:buNone/>
            </a:pPr>
            <a:endParaRPr sz="200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When should a page be brought from disk into memory?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433341" lvl="1" indent="-221433">
              <a:buSzPts val="1600"/>
            </a:pPr>
            <a:r>
              <a:rPr lang="en-US"/>
              <a:t>Intuition: </a:t>
            </a:r>
            <a:r>
              <a:rPr lang="en-US" sz="2000"/>
              <a:t>Wait until page must absolutely be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process starts: No pages are loaded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Problems: Pay cost of page fault for every newly accessed page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OS predicts future accesses (</a:t>
            </a:r>
            <a:r>
              <a:rPr lang="en-US" sz="2000">
                <a:solidFill>
                  <a:schemeClr val="folHlink"/>
                </a:solidFill>
              </a:rPr>
              <a:t>oracle</a:t>
            </a:r>
            <a:r>
              <a:rPr lang="en-US" sz="2000"/>
              <a:t>) and brings pages into memory early</a:t>
            </a:r>
            <a:endParaRPr sz="1800"/>
          </a:p>
          <a:p>
            <a:pPr marL="433341" lvl="1" indent="-221433"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433341" lvl="1" indent="-221433">
              <a:buSzPts val="2000"/>
            </a:pPr>
            <a:r>
              <a:rPr lang="en-US" sz="2000">
                <a:solidFill>
                  <a:srgbClr val="921F07"/>
                </a:solidFill>
              </a:rPr>
              <a:t>Problems?</a:t>
            </a:r>
            <a:endParaRPr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Selection</a:t>
            </a:r>
            <a:endParaRPr/>
          </a:p>
        </p:txBody>
      </p:sp>
      <p:sp>
        <p:nvSpPr>
          <p:cNvPr id="485" name="Google Shape;485;p25"/>
          <p:cNvSpPr txBox="1">
            <a:spLocks noGrp="1"/>
          </p:cNvSpPr>
          <p:nvPr>
            <p:ph type="body" idx="1"/>
          </p:nvPr>
        </p:nvSpPr>
        <p:spPr>
          <a:xfrm>
            <a:off x="1828800" y="1524001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When should a page be brought from disk into memory?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Demand paging: Load page only when page fault occurs</a:t>
            </a:r>
            <a:endParaRPr/>
          </a:p>
          <a:p>
            <a:pPr marL="433341" lvl="1" indent="-221433">
              <a:buSzPts val="1600"/>
            </a:pPr>
            <a:r>
              <a:rPr lang="en-US"/>
              <a:t>Intuition: </a:t>
            </a:r>
            <a:r>
              <a:rPr lang="en-US" sz="2000"/>
              <a:t>Wait until page must absolutely be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process starts: No pages are loaded in memory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Problems: Pay cost of page fault for every newly accessed page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Prepaging (anticipatory, prefetching): Load page before referenced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OS predicts future accesses (</a:t>
            </a:r>
            <a:r>
              <a:rPr lang="en-US" sz="2000">
                <a:solidFill>
                  <a:schemeClr val="folHlink"/>
                </a:solidFill>
              </a:rPr>
              <a:t>oracle</a:t>
            </a:r>
            <a:r>
              <a:rPr lang="en-US" sz="2000"/>
              <a:t>) and brings pages into memory early</a:t>
            </a:r>
            <a:endParaRPr sz="1800"/>
          </a:p>
          <a:p>
            <a:pPr marL="433341" lvl="1" indent="-221433">
              <a:buSzPts val="1600"/>
            </a:pPr>
            <a:r>
              <a:rPr lang="en-US"/>
              <a:t>Works well for some access patterns (e.g., sequential)</a:t>
            </a:r>
            <a:endParaRPr/>
          </a:p>
          <a:p>
            <a:pPr marL="433341" lvl="1" indent="-221433">
              <a:buSzPts val="2000"/>
            </a:pPr>
            <a:r>
              <a:rPr lang="en-US" sz="2000">
                <a:solidFill>
                  <a:srgbClr val="921F07"/>
                </a:solidFill>
              </a:rPr>
              <a:t>Problems?</a:t>
            </a:r>
            <a:endParaRPr/>
          </a:p>
          <a:p>
            <a:pPr marL="211908" indent="-211908"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</a:rPr>
              <a:t>Hints: Combine above with user-supplied hints about page references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User specifies: may need page in future, don’t need this page anymore, or sequential access pattern, ...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Example: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madvise()</a:t>
            </a:r>
            <a:r>
              <a:rPr lang="en-US" sz="2000"/>
              <a:t> in Unix</a:t>
            </a:r>
            <a:endParaRPr/>
          </a:p>
          <a:p>
            <a:pPr marL="433341" lvl="1" indent="-94438">
              <a:buSzPts val="2000"/>
              <a:buNone/>
            </a:pPr>
            <a:endParaRPr sz="2000"/>
          </a:p>
          <a:p>
            <a:pPr marL="211908" indent="-59515">
              <a:buClr>
                <a:schemeClr val="dk2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Replacement</a:t>
            </a:r>
            <a:endParaRPr/>
          </a:p>
        </p:txBody>
      </p:sp>
      <p:sp>
        <p:nvSpPr>
          <p:cNvPr id="491" name="Google Shape;491;p26"/>
          <p:cNvSpPr txBox="1">
            <a:spLocks noGrp="1"/>
          </p:cNvSpPr>
          <p:nvPr>
            <p:ph type="body" idx="1"/>
          </p:nvPr>
        </p:nvSpPr>
        <p:spPr>
          <a:xfrm>
            <a:off x="1828800" y="1447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Which page in main memory should selected as victim?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Write out victim page to disk if modified (dirty bit set)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If victim page is not modified (clean), just discard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OPT: Replace page not used for longest time in future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Advantages: Guaranteed to minimize number of page faults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Disadvantages: Requires that OS predict the future; </a:t>
            </a:r>
            <a:r>
              <a:rPr lang="en-US" sz="1800"/>
              <a:t>Not practical, but good for comparison</a:t>
            </a:r>
            <a:endParaRPr/>
          </a:p>
          <a:p>
            <a:pPr marL="211908" indent="-211908">
              <a:buClr>
                <a:schemeClr val="dk2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498" name="Google Shape;498;p2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 2</a:t>
            </a:r>
            <a:endParaRPr/>
          </a:p>
        </p:txBody>
      </p:sp>
      <p:sp>
        <p:nvSpPr>
          <p:cNvPr id="499" name="Google Shape;499;p2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00" name="Google Shape;500;p2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1" name="Google Shape;501;p2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2" name="Google Shape;502;p2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03" name="Google Shape;503;p27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504" name="Google Shape;504;p27"/>
          <p:cNvSpPr txBox="1"/>
          <p:nvPr/>
        </p:nvSpPr>
        <p:spPr>
          <a:xfrm>
            <a:off x="6261170" y="2356120"/>
            <a:ext cx="11428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3600"/>
          </a:p>
        </p:txBody>
      </p:sp>
      <p:sp>
        <p:nvSpPr>
          <p:cNvPr id="505" name="Google Shape;505;p27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12" name="Google Shape;512;p2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14" name="Google Shape;514;p2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15" name="Google Shape;515;p2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16" name="Google Shape;516;p2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17" name="Google Shape;517;p2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8" name="Google Shape;518;p2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521" name="Google Shape;521;p28"/>
          <p:cNvSpPr txBox="1"/>
          <p:nvPr/>
        </p:nvSpPr>
        <p:spPr>
          <a:xfrm>
            <a:off x="6261170" y="2356120"/>
            <a:ext cx="28828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3600"/>
          </a:p>
        </p:txBody>
      </p:sp>
      <p:sp>
        <p:nvSpPr>
          <p:cNvPr id="522" name="Google Shape;522;p28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29" name="Google Shape;529;p2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</a:t>
            </a:r>
            <a:r>
              <a:rPr lang="en-US" b="1"/>
              <a:t>,</a:t>
            </a:r>
            <a:r>
              <a:rPr lang="en-US"/>
              <a:t>4,1,4,2,3, 2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31" name="Google Shape;531;p2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32" name="Google Shape;532;p2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33" name="Google Shape;533;p2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34" name="Google Shape;534;p2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6" name="Google Shape;536;p2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37" name="Google Shape;537;p29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538" name="Google Shape;538;p29"/>
          <p:cNvSpPr txBox="1"/>
          <p:nvPr/>
        </p:nvSpPr>
        <p:spPr>
          <a:xfrm>
            <a:off x="6261169" y="2356120"/>
            <a:ext cx="14109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3</a:t>
            </a:r>
            <a:endParaRPr sz="3600"/>
          </a:p>
        </p:txBody>
      </p:sp>
      <p:sp>
        <p:nvSpPr>
          <p:cNvPr id="539" name="Google Shape;539;p29"/>
          <p:cNvSpPr txBox="1"/>
          <p:nvPr/>
        </p:nvSpPr>
        <p:spPr>
          <a:xfrm>
            <a:off x="3214324" y="3034609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540" name="Google Shape;540;p2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41" name="Google Shape;541;p2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42" name="Google Shape;542;p2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43" name="Google Shape;543;p2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44" name="Google Shape;544;p2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45" name="Google Shape;545;p2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46" name="Google Shape;546;p29"/>
          <p:cNvSpPr txBox="1"/>
          <p:nvPr/>
        </p:nvSpPr>
        <p:spPr>
          <a:xfrm>
            <a:off x="3165838" y="3589688"/>
            <a:ext cx="88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3600"/>
          </a:p>
        </p:txBody>
      </p:sp>
      <p:sp>
        <p:nvSpPr>
          <p:cNvPr id="547" name="Google Shape;547;p29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54" name="Google Shape;554;p3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</a:t>
            </a:r>
            <a:r>
              <a:rPr lang="en-US" b="1">
                <a:solidFill>
                  <a:srgbClr val="00B050"/>
                </a:solidFill>
              </a:rPr>
              <a:t>4,1</a:t>
            </a:r>
            <a:r>
              <a:rPr lang="en-US"/>
              <a:t>,4,2,3, 2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56" name="Google Shape;556;p3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57" name="Google Shape;557;p3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58" name="Google Shape;558;p3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59" name="Google Shape;559;p3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0" name="Google Shape;560;p3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1" name="Google Shape;561;p3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62" name="Google Shape;562;p30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563" name="Google Shape;563;p30"/>
          <p:cNvSpPr txBox="1"/>
          <p:nvPr/>
        </p:nvSpPr>
        <p:spPr>
          <a:xfrm>
            <a:off x="6261170" y="2356120"/>
            <a:ext cx="27304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3600"/>
          </a:p>
        </p:txBody>
      </p:sp>
      <p:sp>
        <p:nvSpPr>
          <p:cNvPr id="564" name="Google Shape;564;p30"/>
          <p:cNvSpPr txBox="1"/>
          <p:nvPr/>
        </p:nvSpPr>
        <p:spPr>
          <a:xfrm>
            <a:off x="3214324" y="3034609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565" name="Google Shape;565;p3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66" name="Google Shape;566;p3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67" name="Google Shape;567;p3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68" name="Google Shape;568;p3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69" name="Google Shape;569;p3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70" name="Google Shape;570;p3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71" name="Google Shape;571;p30"/>
          <p:cNvSpPr txBox="1"/>
          <p:nvPr/>
        </p:nvSpPr>
        <p:spPr>
          <a:xfrm>
            <a:off x="3165838" y="3589688"/>
            <a:ext cx="88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3600"/>
          </a:p>
        </p:txBody>
      </p:sp>
      <p:sp>
        <p:nvSpPr>
          <p:cNvPr id="572" name="Google Shape;572;p3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73" name="Google Shape;573;p3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74" name="Google Shape;574;p3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575" name="Google Shape;575;p30"/>
          <p:cNvSpPr txBox="1"/>
          <p:nvPr/>
        </p:nvSpPr>
        <p:spPr>
          <a:xfrm>
            <a:off x="1829557" y="404726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3600"/>
          </a:p>
        </p:txBody>
      </p:sp>
      <p:sp>
        <p:nvSpPr>
          <p:cNvPr id="576" name="Google Shape;576;p3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77" name="Google Shape;577;p3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78" name="Google Shape;578;p3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579" name="Google Shape;579;p30"/>
          <p:cNvSpPr txBox="1"/>
          <p:nvPr/>
        </p:nvSpPr>
        <p:spPr>
          <a:xfrm>
            <a:off x="3210343" y="4492621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580" name="Google Shape;580;p30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587" name="Google Shape;587;p31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</a:t>
            </a:r>
            <a:r>
              <a:rPr lang="en-US" b="1">
                <a:solidFill>
                  <a:srgbClr val="00B050"/>
                </a:solidFill>
              </a:rPr>
              <a:t>4,2,</a:t>
            </a:r>
            <a:r>
              <a:rPr lang="en-US"/>
              <a:t>3, 2</a:t>
            </a: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89" name="Google Shape;589;p31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590" name="Google Shape;590;p31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591" name="Google Shape;591;p31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592" name="Google Shape;592;p31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3" name="Google Shape;593;p31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4" name="Google Shape;594;p31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95" name="Google Shape;595;p31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596" name="Google Shape;596;p31"/>
          <p:cNvSpPr txBox="1"/>
          <p:nvPr/>
        </p:nvSpPr>
        <p:spPr>
          <a:xfrm>
            <a:off x="6261169" y="2356120"/>
            <a:ext cx="13580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3600"/>
          </a:p>
        </p:txBody>
      </p:sp>
      <p:sp>
        <p:nvSpPr>
          <p:cNvPr id="597" name="Google Shape;597;p31"/>
          <p:cNvSpPr txBox="1"/>
          <p:nvPr/>
        </p:nvSpPr>
        <p:spPr>
          <a:xfrm>
            <a:off x="3214324" y="3034609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598" name="Google Shape;598;p31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599" name="Google Shape;599;p31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00" name="Google Shape;600;p31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01" name="Google Shape;601;p31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02" name="Google Shape;602;p31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03" name="Google Shape;603;p31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04" name="Google Shape;604;p31"/>
          <p:cNvSpPr txBox="1"/>
          <p:nvPr/>
        </p:nvSpPr>
        <p:spPr>
          <a:xfrm>
            <a:off x="3198811" y="4933890"/>
            <a:ext cx="8810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3600"/>
          </a:p>
        </p:txBody>
      </p:sp>
      <p:sp>
        <p:nvSpPr>
          <p:cNvPr id="605" name="Google Shape;605;p31"/>
          <p:cNvSpPr txBox="1"/>
          <p:nvPr/>
        </p:nvSpPr>
        <p:spPr>
          <a:xfrm>
            <a:off x="3165838" y="3589688"/>
            <a:ext cx="88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3600"/>
          </a:p>
        </p:txBody>
      </p:sp>
      <p:sp>
        <p:nvSpPr>
          <p:cNvPr id="606" name="Google Shape;606;p31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07" name="Google Shape;607;p31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08" name="Google Shape;608;p31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09" name="Google Shape;609;p31"/>
          <p:cNvSpPr txBox="1"/>
          <p:nvPr/>
        </p:nvSpPr>
        <p:spPr>
          <a:xfrm>
            <a:off x="1829557" y="404726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3600"/>
          </a:p>
        </p:txBody>
      </p:sp>
      <p:sp>
        <p:nvSpPr>
          <p:cNvPr id="610" name="Google Shape;610;p31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11" name="Google Shape;611;p31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12" name="Google Shape;612;p31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13" name="Google Shape;613;p31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14" name="Google Shape;614;p31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15" name="Google Shape;615;p31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16" name="Google Shape;616;p31"/>
          <p:cNvSpPr txBox="1"/>
          <p:nvPr/>
        </p:nvSpPr>
        <p:spPr>
          <a:xfrm>
            <a:off x="3198811" y="5379229"/>
            <a:ext cx="8810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3600"/>
          </a:p>
        </p:txBody>
      </p:sp>
      <p:sp>
        <p:nvSpPr>
          <p:cNvPr id="617" name="Google Shape;617;p31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18" name="Google Shape;618;p31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19" name="Google Shape;619;p31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20" name="Google Shape;620;p31"/>
          <p:cNvSpPr txBox="1"/>
          <p:nvPr/>
        </p:nvSpPr>
        <p:spPr>
          <a:xfrm>
            <a:off x="3210343" y="4492621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621" name="Google Shape;621;p31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1205948" y="1668463"/>
            <a:ext cx="10147852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 err="1">
                <a:solidFill>
                  <a:srgbClr val="C00000"/>
                </a:solidFill>
              </a:rPr>
              <a:t>Pagetable</a:t>
            </a:r>
            <a:r>
              <a:rPr lang="en-US" sz="2700" dirty="0">
                <a:solidFill>
                  <a:srgbClr val="C00000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</a:t>
            </a:r>
            <a:r>
              <a:rPr lang="en-US" sz="2500" dirty="0" err="1">
                <a:solidFill>
                  <a:srgbClr val="333333"/>
                </a:solidFill>
              </a:rPr>
              <a:t>hw</a:t>
            </a:r>
            <a:r>
              <a:rPr lang="en-US" sz="2500" dirty="0">
                <a:solidFill>
                  <a:srgbClr val="333333"/>
                </a:solidFill>
              </a:rPr>
              <a:t>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OPT Replacement Example</a:t>
            </a:r>
            <a:endParaRPr/>
          </a:p>
        </p:txBody>
      </p:sp>
      <p:sp>
        <p:nvSpPr>
          <p:cNvPr id="628" name="Google Shape;628;p32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</a:t>
            </a:r>
            <a:r>
              <a:rPr lang="en-US" b="1">
                <a:solidFill>
                  <a:srgbClr val="00B050"/>
                </a:solidFill>
              </a:rPr>
              <a:t>3, 2</a:t>
            </a:r>
            <a:endParaRPr/>
          </a:p>
        </p:txBody>
      </p:sp>
      <p:sp>
        <p:nvSpPr>
          <p:cNvPr id="629" name="Google Shape;629;p32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30" name="Google Shape;630;p32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31" name="Google Shape;631;p32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32" name="Google Shape;632;p32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33" name="Google Shape;633;p32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4" name="Google Shape;634;p32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5" name="Google Shape;635;p32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36" name="Google Shape;636;p32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637" name="Google Shape;637;p32"/>
          <p:cNvSpPr txBox="1"/>
          <p:nvPr/>
        </p:nvSpPr>
        <p:spPr>
          <a:xfrm>
            <a:off x="6261170" y="2356120"/>
            <a:ext cx="16927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  AMAT? 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 5</a:t>
            </a:r>
            <a:endParaRPr sz="3600"/>
          </a:p>
        </p:txBody>
      </p:sp>
      <p:sp>
        <p:nvSpPr>
          <p:cNvPr id="638" name="Google Shape;638;p32"/>
          <p:cNvSpPr txBox="1"/>
          <p:nvPr/>
        </p:nvSpPr>
        <p:spPr>
          <a:xfrm>
            <a:off x="6261169" y="2989881"/>
            <a:ext cx="35327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misses, 4 compulsory misses </a:t>
            </a:r>
            <a:endParaRPr sz="3600"/>
          </a:p>
        </p:txBody>
      </p:sp>
      <p:sp>
        <p:nvSpPr>
          <p:cNvPr id="639" name="Google Shape;639;p32"/>
          <p:cNvSpPr txBox="1"/>
          <p:nvPr/>
        </p:nvSpPr>
        <p:spPr>
          <a:xfrm>
            <a:off x="3214324" y="3034609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640" name="Google Shape;640;p32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41" name="Google Shape;641;p32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42" name="Google Shape;642;p32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43" name="Google Shape;643;p32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44" name="Google Shape;644;p32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45" name="Google Shape;645;p32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46" name="Google Shape;646;p32"/>
          <p:cNvSpPr txBox="1"/>
          <p:nvPr/>
        </p:nvSpPr>
        <p:spPr>
          <a:xfrm>
            <a:off x="3198811" y="4933890"/>
            <a:ext cx="8810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4</a:t>
            </a:r>
            <a:endParaRPr sz="3600"/>
          </a:p>
        </p:txBody>
      </p:sp>
      <p:sp>
        <p:nvSpPr>
          <p:cNvPr id="647" name="Google Shape;647;p32"/>
          <p:cNvSpPr txBox="1"/>
          <p:nvPr/>
        </p:nvSpPr>
        <p:spPr>
          <a:xfrm>
            <a:off x="3165838" y="3589688"/>
            <a:ext cx="8810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2</a:t>
            </a:r>
            <a:endParaRPr sz="3600"/>
          </a:p>
        </p:txBody>
      </p:sp>
      <p:sp>
        <p:nvSpPr>
          <p:cNvPr id="648" name="Google Shape;648;p32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49" name="Google Shape;649;p32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50" name="Google Shape;650;p32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51" name="Google Shape;651;p32"/>
          <p:cNvSpPr txBox="1"/>
          <p:nvPr/>
        </p:nvSpPr>
        <p:spPr>
          <a:xfrm>
            <a:off x="1829557" y="404726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 3</a:t>
            </a:r>
            <a:endParaRPr sz="3600"/>
          </a:p>
        </p:txBody>
      </p:sp>
      <p:sp>
        <p:nvSpPr>
          <p:cNvPr id="652" name="Google Shape;652;p32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53" name="Google Shape;653;p32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54" name="Google Shape;654;p32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55" name="Google Shape;655;p32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56" name="Google Shape;656;p32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57" name="Google Shape;657;p32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58" name="Google Shape;658;p32"/>
          <p:cNvSpPr txBox="1"/>
          <p:nvPr/>
        </p:nvSpPr>
        <p:spPr>
          <a:xfrm>
            <a:off x="3198811" y="5379229"/>
            <a:ext cx="8810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3600"/>
          </a:p>
        </p:txBody>
      </p:sp>
      <p:sp>
        <p:nvSpPr>
          <p:cNvPr id="659" name="Google Shape;659;p32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60" name="Google Shape;660;p32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61" name="Google Shape;661;p32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62" name="Google Shape;662;p32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63" name="Google Shape;663;p32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64" name="Google Shape;664;p32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65" name="Google Shape;665;p32"/>
          <p:cNvSpPr txBox="1"/>
          <p:nvPr/>
        </p:nvSpPr>
        <p:spPr>
          <a:xfrm>
            <a:off x="3210343" y="4492621"/>
            <a:ext cx="7007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 1</a:t>
            </a:r>
            <a:endParaRPr sz="3600"/>
          </a:p>
        </p:txBody>
      </p:sp>
      <p:sp>
        <p:nvSpPr>
          <p:cNvPr id="666" name="Google Shape;666;p32"/>
          <p:cNvSpPr txBox="1"/>
          <p:nvPr/>
        </p:nvSpPr>
        <p:spPr>
          <a:xfrm>
            <a:off x="1816307" y="593404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 1</a:t>
            </a:r>
            <a:endParaRPr sz="3600"/>
          </a:p>
        </p:txBody>
      </p:sp>
      <p:sp>
        <p:nvSpPr>
          <p:cNvPr id="667" name="Google Shape;667;p32"/>
          <p:cNvSpPr/>
          <p:nvPr/>
        </p:nvSpPr>
        <p:spPr>
          <a:xfrm>
            <a:off x="4203701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68" name="Google Shape;668;p32"/>
          <p:cNvSpPr/>
          <p:nvPr/>
        </p:nvSpPr>
        <p:spPr>
          <a:xfrm>
            <a:off x="4584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69" name="Google Shape;669;p32"/>
          <p:cNvSpPr/>
          <p:nvPr/>
        </p:nvSpPr>
        <p:spPr>
          <a:xfrm>
            <a:off x="4965700" y="640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670" name="Google Shape;670;p32"/>
          <p:cNvSpPr txBox="1"/>
          <p:nvPr/>
        </p:nvSpPr>
        <p:spPr>
          <a:xfrm>
            <a:off x="3120164" y="6381690"/>
            <a:ext cx="88106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Hit: 2</a:t>
            </a:r>
            <a:endParaRPr sz="3600"/>
          </a:p>
        </p:txBody>
      </p:sp>
      <p:sp>
        <p:nvSpPr>
          <p:cNvPr id="671" name="Google Shape;671;p32"/>
          <p:cNvSpPr/>
          <p:nvPr/>
        </p:nvSpPr>
        <p:spPr>
          <a:xfrm>
            <a:off x="5904774" y="4693012"/>
            <a:ext cx="4572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3600"/>
          </a:p>
          <a:p>
            <a:pPr algn="l" rtl="0">
              <a:buClr>
                <a:schemeClr val="lt2"/>
              </a:buClr>
              <a:buSzPts val="2000"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360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3600"/>
          </a:p>
          <a:p>
            <a:pPr algn="l" rtl="0">
              <a:buClr>
                <a:schemeClr val="lt2"/>
              </a:buClr>
              <a:buSzPts val="2000"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3600"/>
          </a:p>
        </p:txBody>
      </p:sp>
      <p:sp>
        <p:nvSpPr>
          <p:cNvPr id="672" name="Google Shape;672;p32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3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678" name="Google Shape;678;p33"/>
          <p:cNvSpPr txBox="1">
            <a:spLocks noGrp="1"/>
          </p:cNvSpPr>
          <p:nvPr>
            <p:ph type="body" idx="1"/>
          </p:nvPr>
        </p:nvSpPr>
        <p:spPr>
          <a:xfrm>
            <a:off x="1828800" y="14478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/>
              <a:t>FIFO: Replace page that has been in memory the longest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Intuition: First referenced long time ago, done with it now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Advantages: </a:t>
            </a:r>
            <a:r>
              <a:rPr lang="en-US" sz="1800"/>
              <a:t>Fair: All pages receive equal residency; Easy to implement (circular buffer)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Disadvantage: Some pages may always be needed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685" name="Google Shape;685;p34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</a:t>
            </a:r>
            <a:r>
              <a:rPr lang="en-US" b="1">
                <a:solidFill>
                  <a:srgbClr val="00B050"/>
                </a:solidFill>
              </a:rPr>
              <a:t>1,2,3</a:t>
            </a:r>
            <a:r>
              <a:rPr lang="en-US"/>
              <a:t>,1,2,4,1,4,2,3,2</a:t>
            </a:r>
            <a:endParaRPr/>
          </a:p>
        </p:txBody>
      </p:sp>
      <p:sp>
        <p:nvSpPr>
          <p:cNvPr id="686" name="Google Shape;686;p34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687" name="Google Shape;687;p34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688" name="Google Shape;688;p34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689" name="Google Shape;689;p34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690" name="Google Shape;690;p34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1" name="Google Shape;691;p34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2" name="Google Shape;692;p34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693" name="Google Shape;693;p34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694" name="Google Shape;694;p34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695" name="Google Shape;695;p34"/>
          <p:cNvSpPr txBox="1"/>
          <p:nvPr/>
        </p:nvSpPr>
        <p:spPr>
          <a:xfrm>
            <a:off x="6261170" y="2356120"/>
            <a:ext cx="219703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3</a:t>
            </a:r>
            <a:endParaRPr sz="36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02" name="Google Shape;702;p35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</a:t>
            </a:r>
            <a:r>
              <a:rPr lang="en-US" b="1">
                <a:solidFill>
                  <a:srgbClr val="00B050"/>
                </a:solidFill>
              </a:rPr>
              <a:t>1,2,4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1,4,2,3,2</a:t>
            </a: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04" name="Google Shape;704;p35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05" name="Google Shape;705;p35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06" name="Google Shape;706;p35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07" name="Google Shape;707;p35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8" name="Google Shape;708;p35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09" name="Google Shape;709;p35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711" name="Google Shape;711;p35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712" name="Google Shape;712;p35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713" name="Google Shape;713;p35"/>
          <p:cNvSpPr txBox="1"/>
          <p:nvPr/>
        </p:nvSpPr>
        <p:spPr>
          <a:xfrm>
            <a:off x="6261169" y="2356120"/>
            <a:ext cx="13580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4</a:t>
            </a:r>
            <a:endParaRPr sz="3600"/>
          </a:p>
        </p:txBody>
      </p:sp>
      <p:sp>
        <p:nvSpPr>
          <p:cNvPr id="714" name="Google Shape;714;p35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15" name="Google Shape;715;p35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16" name="Google Shape;716;p35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17" name="Google Shape;717;p35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18" name="Google Shape;718;p35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19" name="Google Shape;719;p35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20" name="Google Shape;720;p35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3600"/>
          </a:p>
        </p:txBody>
      </p:sp>
      <p:sp>
        <p:nvSpPr>
          <p:cNvPr id="721" name="Google Shape;721;p35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22" name="Google Shape;722;p35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23" name="Google Shape;723;p35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24" name="Google Shape;724;p35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31" name="Google Shape;731;p36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>
                <a:solidFill>
                  <a:srgbClr val="00B050"/>
                </a:solidFill>
              </a:rPr>
              <a:t>1,4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2,3,2</a:t>
            </a:r>
            <a:endParaRPr/>
          </a:p>
        </p:txBody>
      </p:sp>
      <p:sp>
        <p:nvSpPr>
          <p:cNvPr id="732" name="Google Shape;732;p36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33" name="Google Shape;733;p36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34" name="Google Shape;734;p36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35" name="Google Shape;735;p36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36" name="Google Shape;736;p36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7" name="Google Shape;737;p36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8" name="Google Shape;738;p36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39" name="Google Shape;739;p36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740" name="Google Shape;740;p36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741" name="Google Shape;741;p36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742" name="Google Shape;742;p36"/>
          <p:cNvSpPr txBox="1"/>
          <p:nvPr/>
        </p:nvSpPr>
        <p:spPr>
          <a:xfrm>
            <a:off x="6261169" y="2356120"/>
            <a:ext cx="13580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count: 5</a:t>
            </a:r>
            <a:endParaRPr sz="3600"/>
          </a:p>
        </p:txBody>
      </p:sp>
      <p:sp>
        <p:nvSpPr>
          <p:cNvPr id="743" name="Google Shape;743;p36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44" name="Google Shape;744;p36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45" name="Google Shape;745;p36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46" name="Google Shape;746;p36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47" name="Google Shape;747;p36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48" name="Google Shape;748;p36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49" name="Google Shape;749;p36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3600"/>
          </a:p>
        </p:txBody>
      </p:sp>
      <p:sp>
        <p:nvSpPr>
          <p:cNvPr id="750" name="Google Shape;750;p36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51" name="Google Shape;751;p36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52" name="Google Shape;752;p36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53" name="Google Shape;753;p36"/>
          <p:cNvSpPr txBox="1"/>
          <p:nvPr/>
        </p:nvSpPr>
        <p:spPr>
          <a:xfrm>
            <a:off x="1903814" y="451818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3600"/>
          </a:p>
        </p:txBody>
      </p:sp>
      <p:sp>
        <p:nvSpPr>
          <p:cNvPr id="754" name="Google Shape;754;p36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55" name="Google Shape;755;p36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56" name="Google Shape;756;p36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57" name="Google Shape;757;p36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58" name="Google Shape;758;p36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59" name="Google Shape;759;p36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60" name="Google Shape;760;p36"/>
          <p:cNvSpPr txBox="1"/>
          <p:nvPr/>
        </p:nvSpPr>
        <p:spPr>
          <a:xfrm>
            <a:off x="1887882" y="495326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3600"/>
          </a:p>
        </p:txBody>
      </p:sp>
      <p:sp>
        <p:nvSpPr>
          <p:cNvPr id="761" name="Google Shape;761;p36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768" name="Google Shape;768;p37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</a:t>
            </a:r>
            <a:r>
              <a:rPr lang="en-US" b="1">
                <a:solidFill>
                  <a:srgbClr val="00B050"/>
                </a:solidFill>
              </a:rPr>
              <a:t>2,3</a:t>
            </a:r>
            <a:r>
              <a:rPr lang="en-US"/>
              <a:t>,</a:t>
            </a:r>
            <a:r>
              <a:rPr lang="en-US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70" name="Google Shape;770;p37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71" name="Google Shape;771;p37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72" name="Google Shape;772;p37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773" name="Google Shape;773;p37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4" name="Google Shape;774;p37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5" name="Google Shape;775;p37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776" name="Google Shape;776;p37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777" name="Google Shape;777;p37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778" name="Google Shape;778;p37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779" name="Google Shape;779;p37"/>
          <p:cNvSpPr txBox="1"/>
          <p:nvPr/>
        </p:nvSpPr>
        <p:spPr>
          <a:xfrm>
            <a:off x="6261169" y="2356120"/>
            <a:ext cx="14109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3600"/>
          </a:p>
        </p:txBody>
      </p:sp>
      <p:sp>
        <p:nvSpPr>
          <p:cNvPr id="780" name="Google Shape;780;p37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81" name="Google Shape;781;p37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82" name="Google Shape;782;p37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83" name="Google Shape;783;p37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84" name="Google Shape;784;p37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85" name="Google Shape;785;p37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86" name="Google Shape;786;p37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3600"/>
          </a:p>
        </p:txBody>
      </p:sp>
      <p:sp>
        <p:nvSpPr>
          <p:cNvPr id="787" name="Google Shape;787;p37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788" name="Google Shape;788;p37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89" name="Google Shape;789;p37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90" name="Google Shape;790;p37"/>
          <p:cNvSpPr txBox="1"/>
          <p:nvPr/>
        </p:nvSpPr>
        <p:spPr>
          <a:xfrm>
            <a:off x="1903814" y="451818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3600"/>
          </a:p>
        </p:txBody>
      </p:sp>
      <p:sp>
        <p:nvSpPr>
          <p:cNvPr id="791" name="Google Shape;791;p37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92" name="Google Shape;792;p37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93" name="Google Shape;793;p37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94" name="Google Shape;794;p37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795" name="Google Shape;795;p37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96" name="Google Shape;796;p37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97" name="Google Shape;797;p37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798" name="Google Shape;798;p37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799" name="Google Shape;799;p37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00" name="Google Shape;800;p37"/>
          <p:cNvSpPr txBox="1"/>
          <p:nvPr/>
        </p:nvSpPr>
        <p:spPr>
          <a:xfrm>
            <a:off x="2014939" y="5920705"/>
            <a:ext cx="2176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3600"/>
          </a:p>
        </p:txBody>
      </p:sp>
      <p:sp>
        <p:nvSpPr>
          <p:cNvPr id="801" name="Google Shape;801;p37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02" name="Google Shape;802;p37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03" name="Google Shape;803;p37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04" name="Google Shape;804;p37"/>
          <p:cNvSpPr txBox="1"/>
          <p:nvPr/>
        </p:nvSpPr>
        <p:spPr>
          <a:xfrm>
            <a:off x="1887882" y="495326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3600"/>
          </a:p>
        </p:txBody>
      </p:sp>
      <p:sp>
        <p:nvSpPr>
          <p:cNvPr id="805" name="Google Shape;805;p37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  <p:sp>
        <p:nvSpPr>
          <p:cNvPr id="806" name="Google Shape;806;p37"/>
          <p:cNvSpPr txBox="1"/>
          <p:nvPr/>
        </p:nvSpPr>
        <p:spPr>
          <a:xfrm>
            <a:off x="2030623" y="5428030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36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13" name="Google Shape;813;p38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</a:t>
            </a:r>
            <a:r>
              <a:rPr lang="en-US" b="1">
                <a:solidFill>
                  <a:srgbClr val="00B050"/>
                </a:solidFill>
              </a:rPr>
              <a:t>2</a:t>
            </a:r>
            <a:endParaRPr/>
          </a:p>
        </p:txBody>
      </p:sp>
      <p:sp>
        <p:nvSpPr>
          <p:cNvPr id="814" name="Google Shape;814;p38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15" name="Google Shape;815;p38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16" name="Google Shape;816;p38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17" name="Google Shape;817;p38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18" name="Google Shape;818;p38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19" name="Google Shape;819;p38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0" name="Google Shape;820;p38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21" name="Google Shape;821;p38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822" name="Google Shape;822;p38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823" name="Google Shape;823;p38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824" name="Google Shape;824;p38"/>
          <p:cNvSpPr txBox="1"/>
          <p:nvPr/>
        </p:nvSpPr>
        <p:spPr>
          <a:xfrm>
            <a:off x="6261169" y="2356120"/>
            <a:ext cx="1410964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 : 7</a:t>
            </a:r>
            <a:endParaRPr sz="3600"/>
          </a:p>
        </p:txBody>
      </p:sp>
      <p:sp>
        <p:nvSpPr>
          <p:cNvPr id="825" name="Google Shape;825;p38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26" name="Google Shape;826;p38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27" name="Google Shape;827;p38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28" name="Google Shape;828;p38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29" name="Google Shape;829;p38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30" name="Google Shape;830;p38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31" name="Google Shape;831;p38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3600"/>
          </a:p>
        </p:txBody>
      </p:sp>
      <p:sp>
        <p:nvSpPr>
          <p:cNvPr id="832" name="Google Shape;832;p38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33" name="Google Shape;833;p38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34" name="Google Shape;834;p38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35" name="Google Shape;835;p38"/>
          <p:cNvSpPr txBox="1"/>
          <p:nvPr/>
        </p:nvSpPr>
        <p:spPr>
          <a:xfrm>
            <a:off x="1903814" y="451818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3600"/>
          </a:p>
        </p:txBody>
      </p:sp>
      <p:sp>
        <p:nvSpPr>
          <p:cNvPr id="836" name="Google Shape;836;p38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37" name="Google Shape;837;p38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38" name="Google Shape;838;p38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39" name="Google Shape;839;p38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40" name="Google Shape;840;p38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41" name="Google Shape;841;p38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42" name="Google Shape;842;p38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43" name="Google Shape;843;p38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44" name="Google Shape;844;p38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45" name="Google Shape;845;p38"/>
          <p:cNvSpPr txBox="1"/>
          <p:nvPr/>
        </p:nvSpPr>
        <p:spPr>
          <a:xfrm>
            <a:off x="2014939" y="5920705"/>
            <a:ext cx="2176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3600"/>
          </a:p>
        </p:txBody>
      </p:sp>
      <p:sp>
        <p:nvSpPr>
          <p:cNvPr id="846" name="Google Shape;846;p38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47" name="Google Shape;847;p38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48" name="Google Shape;848;p38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49" name="Google Shape;849;p38"/>
          <p:cNvSpPr txBox="1"/>
          <p:nvPr/>
        </p:nvSpPr>
        <p:spPr>
          <a:xfrm>
            <a:off x="1887882" y="495326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3600"/>
          </a:p>
        </p:txBody>
      </p:sp>
      <p:sp>
        <p:nvSpPr>
          <p:cNvPr id="850" name="Google Shape;850;p38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  <p:sp>
        <p:nvSpPr>
          <p:cNvPr id="851" name="Google Shape;851;p38"/>
          <p:cNvSpPr txBox="1"/>
          <p:nvPr/>
        </p:nvSpPr>
        <p:spPr>
          <a:xfrm>
            <a:off x="2030623" y="5428030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3600"/>
          </a:p>
        </p:txBody>
      </p:sp>
      <p:sp>
        <p:nvSpPr>
          <p:cNvPr id="852" name="Google Shape;852;p38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53" name="Google Shape;853;p38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54" name="Google Shape;854;p38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55" name="Google Shape;855;p38"/>
          <p:cNvSpPr txBox="1"/>
          <p:nvPr/>
        </p:nvSpPr>
        <p:spPr>
          <a:xfrm>
            <a:off x="2078382" y="6436276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3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FIFO Example</a:t>
            </a:r>
            <a:endParaRPr/>
          </a:p>
        </p:txBody>
      </p:sp>
      <p:sp>
        <p:nvSpPr>
          <p:cNvPr id="862" name="Google Shape;862;p39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</a:t>
            </a:r>
            <a:r>
              <a:rPr lang="en-US" b="1"/>
              <a:t>1</a:t>
            </a:r>
            <a:r>
              <a:rPr lang="en-US"/>
              <a:t>,4,2,3,2</a:t>
            </a:r>
            <a:endParaRPr/>
          </a:p>
        </p:txBody>
      </p:sp>
      <p:sp>
        <p:nvSpPr>
          <p:cNvPr id="863" name="Google Shape;863;p39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64" name="Google Shape;864;p39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65" name="Google Shape;865;p39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66" name="Google Shape;866;p39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867" name="Google Shape;867;p39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8" name="Google Shape;868;p39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69" name="Google Shape;869;p39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870" name="Google Shape;870;p39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871" name="Google Shape;871;p39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872" name="Google Shape;872;p39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873" name="Google Shape;873;p39"/>
          <p:cNvSpPr txBox="1"/>
          <p:nvPr/>
        </p:nvSpPr>
        <p:spPr>
          <a:xfrm>
            <a:off x="6261168" y="3001417"/>
            <a:ext cx="42544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7 total misses, 4 compulsory misses </a:t>
            </a:r>
            <a:endParaRPr sz="3600"/>
          </a:p>
        </p:txBody>
      </p:sp>
      <p:sp>
        <p:nvSpPr>
          <p:cNvPr id="874" name="Google Shape;874;p39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75" name="Google Shape;875;p39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76" name="Google Shape;876;p39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77" name="Google Shape;877;p39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78" name="Google Shape;878;p39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79" name="Google Shape;879;p39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80" name="Google Shape;880;p39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Replace:1</a:t>
            </a:r>
            <a:endParaRPr sz="3600"/>
          </a:p>
        </p:txBody>
      </p:sp>
      <p:sp>
        <p:nvSpPr>
          <p:cNvPr id="881" name="Google Shape;881;p39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82" name="Google Shape;882;p39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83" name="Google Shape;883;p39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84" name="Google Shape;884;p39"/>
          <p:cNvSpPr txBox="1"/>
          <p:nvPr/>
        </p:nvSpPr>
        <p:spPr>
          <a:xfrm>
            <a:off x="1903814" y="4518183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Miss:1, Replace:2</a:t>
            </a:r>
            <a:endParaRPr sz="3600"/>
          </a:p>
        </p:txBody>
      </p:sp>
      <p:sp>
        <p:nvSpPr>
          <p:cNvPr id="885" name="Google Shape;885;p39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86" name="Google Shape;886;p39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87" name="Google Shape;887;p39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88" name="Google Shape;888;p39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89" name="Google Shape;889;p39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90" name="Google Shape;890;p39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91" name="Google Shape;891;p39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892" name="Google Shape;892;p39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93" name="Google Shape;893;p39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94" name="Google Shape;894;p39"/>
          <p:cNvSpPr txBox="1"/>
          <p:nvPr/>
        </p:nvSpPr>
        <p:spPr>
          <a:xfrm>
            <a:off x="2014939" y="5920705"/>
            <a:ext cx="2176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Replace:4</a:t>
            </a:r>
            <a:endParaRPr sz="3600"/>
          </a:p>
        </p:txBody>
      </p:sp>
      <p:sp>
        <p:nvSpPr>
          <p:cNvPr id="895" name="Google Shape;895;p39"/>
          <p:cNvSpPr/>
          <p:nvPr/>
        </p:nvSpPr>
        <p:spPr>
          <a:xfrm>
            <a:off x="4203701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896" name="Google Shape;896;p39"/>
          <p:cNvSpPr/>
          <p:nvPr/>
        </p:nvSpPr>
        <p:spPr>
          <a:xfrm>
            <a:off x="4584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897" name="Google Shape;897;p39"/>
          <p:cNvSpPr/>
          <p:nvPr/>
        </p:nvSpPr>
        <p:spPr>
          <a:xfrm>
            <a:off x="4965700" y="594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898" name="Google Shape;898;p39"/>
          <p:cNvSpPr txBox="1"/>
          <p:nvPr/>
        </p:nvSpPr>
        <p:spPr>
          <a:xfrm>
            <a:off x="1887882" y="495326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3600"/>
          </a:p>
        </p:txBody>
      </p:sp>
      <p:sp>
        <p:nvSpPr>
          <p:cNvPr id="899" name="Google Shape;899;p39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  <p:sp>
        <p:nvSpPr>
          <p:cNvPr id="900" name="Google Shape;900;p39"/>
          <p:cNvSpPr txBox="1"/>
          <p:nvPr/>
        </p:nvSpPr>
        <p:spPr>
          <a:xfrm>
            <a:off x="2030623" y="5428030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Miss:2, Replace:3</a:t>
            </a:r>
            <a:endParaRPr sz="3600"/>
          </a:p>
        </p:txBody>
      </p:sp>
      <p:sp>
        <p:nvSpPr>
          <p:cNvPr id="901" name="Google Shape;901;p39"/>
          <p:cNvSpPr/>
          <p:nvPr/>
        </p:nvSpPr>
        <p:spPr>
          <a:xfrm>
            <a:off x="4203701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02" name="Google Shape;902;p39"/>
          <p:cNvSpPr/>
          <p:nvPr/>
        </p:nvSpPr>
        <p:spPr>
          <a:xfrm>
            <a:off x="4584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03" name="Google Shape;903;p39"/>
          <p:cNvSpPr/>
          <p:nvPr/>
        </p:nvSpPr>
        <p:spPr>
          <a:xfrm>
            <a:off x="4965700" y="6409438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904" name="Google Shape;904;p39"/>
          <p:cNvSpPr txBox="1"/>
          <p:nvPr/>
        </p:nvSpPr>
        <p:spPr>
          <a:xfrm>
            <a:off x="2078382" y="6436276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  <p:sp>
        <p:nvSpPr>
          <p:cNvPr id="905" name="Google Shape;905;p39"/>
          <p:cNvSpPr/>
          <p:nvPr/>
        </p:nvSpPr>
        <p:spPr>
          <a:xfrm>
            <a:off x="5824379" y="4041129"/>
            <a:ext cx="45720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(Hit% * Tm) + (Miss% * Td)</a:t>
            </a:r>
            <a:endParaRPr sz="3600"/>
          </a:p>
          <a:p>
            <a:pPr algn="l" rtl="0">
              <a:buClr>
                <a:schemeClr val="lt2"/>
              </a:buClr>
              <a:buSzPts val="2000"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Tm = 100ns</a:t>
            </a:r>
            <a:endParaRPr sz="3600"/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Assume Td =  1000000 ns (1millisec)</a:t>
            </a:r>
            <a:endParaRPr sz="3600"/>
          </a:p>
          <a:p>
            <a:pPr algn="l" rtl="0">
              <a:buClr>
                <a:schemeClr val="lt2"/>
              </a:buClr>
              <a:buSzPts val="2000"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AMAT = ?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LRU Example – Replace Least Recently Used</a:t>
            </a:r>
            <a:endParaRPr/>
          </a:p>
        </p:txBody>
      </p:sp>
      <p:sp>
        <p:nvSpPr>
          <p:cNvPr id="912" name="Google Shape;912;p40"/>
          <p:cNvSpPr txBox="1">
            <a:spLocks noGrp="1"/>
          </p:cNvSpPr>
          <p:nvPr>
            <p:ph type="body" idx="1"/>
          </p:nvPr>
        </p:nvSpPr>
        <p:spPr>
          <a:xfrm>
            <a:off x="1560443" y="1401172"/>
            <a:ext cx="8458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800"/>
              <a:buNone/>
            </a:pPr>
            <a:r>
              <a:rPr lang="en-US"/>
              <a:t>Page reference string: 1,2,3,1,2,4,1,4,2,3,2</a:t>
            </a:r>
            <a:endParaRPr/>
          </a:p>
        </p:txBody>
      </p:sp>
      <p:sp>
        <p:nvSpPr>
          <p:cNvPr id="913" name="Google Shape;913;p40"/>
          <p:cNvSpPr/>
          <p:nvPr/>
        </p:nvSpPr>
        <p:spPr>
          <a:xfrm>
            <a:off x="4191001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14" name="Google Shape;914;p40"/>
          <p:cNvSpPr/>
          <p:nvPr/>
        </p:nvSpPr>
        <p:spPr>
          <a:xfrm>
            <a:off x="4572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15" name="Google Shape;915;p40"/>
          <p:cNvSpPr/>
          <p:nvPr/>
        </p:nvSpPr>
        <p:spPr>
          <a:xfrm>
            <a:off x="4953000" y="2590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916" name="Google Shape;916;p40"/>
          <p:cNvSpPr txBox="1"/>
          <p:nvPr/>
        </p:nvSpPr>
        <p:spPr>
          <a:xfrm>
            <a:off x="4495800" y="1752599"/>
            <a:ext cx="6604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OPT</a:t>
            </a:r>
            <a:endParaRPr sz="3600"/>
          </a:p>
        </p:txBody>
      </p:sp>
      <p:sp>
        <p:nvSpPr>
          <p:cNvPr id="917" name="Google Shape;917;p40"/>
          <p:cNvSpPr/>
          <p:nvPr/>
        </p:nvSpPr>
        <p:spPr>
          <a:xfrm>
            <a:off x="4191001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8" name="Google Shape;918;p40"/>
          <p:cNvSpPr/>
          <p:nvPr/>
        </p:nvSpPr>
        <p:spPr>
          <a:xfrm>
            <a:off x="4572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19" name="Google Shape;919;p40"/>
          <p:cNvSpPr/>
          <p:nvPr/>
        </p:nvSpPr>
        <p:spPr>
          <a:xfrm>
            <a:off x="4953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920" name="Google Shape;920;p40"/>
          <p:cNvSpPr txBox="1"/>
          <p:nvPr/>
        </p:nvSpPr>
        <p:spPr>
          <a:xfrm>
            <a:off x="2706619" y="2149574"/>
            <a:ext cx="13495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 1,2,3</a:t>
            </a:r>
            <a:endParaRPr sz="3600"/>
          </a:p>
        </p:txBody>
      </p:sp>
      <p:sp>
        <p:nvSpPr>
          <p:cNvPr id="921" name="Google Shape;921;p40"/>
          <p:cNvSpPr txBox="1"/>
          <p:nvPr/>
        </p:nvSpPr>
        <p:spPr>
          <a:xfrm>
            <a:off x="1895059" y="302767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922" name="Google Shape;922;p40"/>
          <p:cNvSpPr/>
          <p:nvPr/>
        </p:nvSpPr>
        <p:spPr>
          <a:xfrm>
            <a:off x="8991600" y="1441380"/>
            <a:ext cx="5385672" cy="48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>
              <a:lnSpc>
                <a:spcPct val="90000"/>
              </a:lnSpc>
              <a:buClr>
                <a:srgbClr val="921F07"/>
              </a:buClr>
              <a:buSzPts val="1400"/>
            </a:pP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Three pages</a:t>
            </a:r>
            <a:b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</a:br>
            <a:r>
              <a:rPr lang="en-US" sz="1400">
                <a:solidFill>
                  <a:srgbClr val="921F07"/>
                </a:solidFill>
                <a:latin typeface="Short Stack"/>
                <a:ea typeface="Short Stack"/>
                <a:cs typeface="Short Stack"/>
                <a:sym typeface="Short Stack"/>
              </a:rPr>
              <a:t>of physical memory</a:t>
            </a:r>
            <a:endParaRPr sz="3600"/>
          </a:p>
        </p:txBody>
      </p:sp>
      <p:sp>
        <p:nvSpPr>
          <p:cNvPr id="923" name="Google Shape;923;p40"/>
          <p:cNvSpPr txBox="1"/>
          <p:nvPr/>
        </p:nvSpPr>
        <p:spPr>
          <a:xfrm>
            <a:off x="6261170" y="2356120"/>
            <a:ext cx="114286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Metric:</a:t>
            </a:r>
            <a:b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6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Miss count</a:t>
            </a:r>
            <a:endParaRPr sz="3600"/>
          </a:p>
        </p:txBody>
      </p:sp>
      <p:sp>
        <p:nvSpPr>
          <p:cNvPr id="924" name="Google Shape;924;p40"/>
          <p:cNvSpPr txBox="1"/>
          <p:nvPr/>
        </p:nvSpPr>
        <p:spPr>
          <a:xfrm>
            <a:off x="7515329" y="2274515"/>
            <a:ext cx="250331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5 total misses </a:t>
            </a:r>
            <a:endParaRPr sz="3600"/>
          </a:p>
          <a:p>
            <a:pPr algn="l" rtl="0"/>
            <a:r>
              <a:rPr lang="en-US" sz="20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4 compulsory misses </a:t>
            </a:r>
            <a:endParaRPr sz="3600"/>
          </a:p>
        </p:txBody>
      </p:sp>
      <p:sp>
        <p:nvSpPr>
          <p:cNvPr id="925" name="Google Shape;925;p40"/>
          <p:cNvSpPr/>
          <p:nvPr/>
        </p:nvSpPr>
        <p:spPr>
          <a:xfrm>
            <a:off x="4191001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26" name="Google Shape;926;p40"/>
          <p:cNvSpPr/>
          <p:nvPr/>
        </p:nvSpPr>
        <p:spPr>
          <a:xfrm>
            <a:off x="4572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27" name="Google Shape;927;p40"/>
          <p:cNvSpPr/>
          <p:nvPr/>
        </p:nvSpPr>
        <p:spPr>
          <a:xfrm>
            <a:off x="4953000" y="303640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928" name="Google Shape;928;p40"/>
          <p:cNvSpPr/>
          <p:nvPr/>
        </p:nvSpPr>
        <p:spPr>
          <a:xfrm>
            <a:off x="4191001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29" name="Google Shape;929;p40"/>
          <p:cNvSpPr/>
          <p:nvPr/>
        </p:nvSpPr>
        <p:spPr>
          <a:xfrm>
            <a:off x="4572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30" name="Google Shape;930;p40"/>
          <p:cNvSpPr/>
          <p:nvPr/>
        </p:nvSpPr>
        <p:spPr>
          <a:xfrm>
            <a:off x="4953000" y="353374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931" name="Google Shape;931;p40"/>
          <p:cNvSpPr txBox="1"/>
          <p:nvPr/>
        </p:nvSpPr>
        <p:spPr>
          <a:xfrm>
            <a:off x="1891470" y="4033464"/>
            <a:ext cx="219199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Miss:4, Replace:3</a:t>
            </a:r>
            <a:endParaRPr sz="3600"/>
          </a:p>
        </p:txBody>
      </p:sp>
      <p:sp>
        <p:nvSpPr>
          <p:cNvPr id="932" name="Google Shape;932;p40"/>
          <p:cNvSpPr/>
          <p:nvPr/>
        </p:nvSpPr>
        <p:spPr>
          <a:xfrm>
            <a:off x="4203701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33" name="Google Shape;933;p40"/>
          <p:cNvSpPr/>
          <p:nvPr/>
        </p:nvSpPr>
        <p:spPr>
          <a:xfrm>
            <a:off x="4584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34" name="Google Shape;934;p40"/>
          <p:cNvSpPr/>
          <p:nvPr/>
        </p:nvSpPr>
        <p:spPr>
          <a:xfrm>
            <a:off x="4965700" y="4031086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35" name="Google Shape;935;p40"/>
          <p:cNvSpPr/>
          <p:nvPr/>
        </p:nvSpPr>
        <p:spPr>
          <a:xfrm>
            <a:off x="4191001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36" name="Google Shape;936;p40"/>
          <p:cNvSpPr/>
          <p:nvPr/>
        </p:nvSpPr>
        <p:spPr>
          <a:xfrm>
            <a:off x="4572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37" name="Google Shape;937;p40"/>
          <p:cNvSpPr/>
          <p:nvPr/>
        </p:nvSpPr>
        <p:spPr>
          <a:xfrm>
            <a:off x="4953000" y="44958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38" name="Google Shape;938;p40"/>
          <p:cNvSpPr/>
          <p:nvPr/>
        </p:nvSpPr>
        <p:spPr>
          <a:xfrm>
            <a:off x="4191001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39" name="Google Shape;939;p40"/>
          <p:cNvSpPr/>
          <p:nvPr/>
        </p:nvSpPr>
        <p:spPr>
          <a:xfrm>
            <a:off x="4572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40" name="Google Shape;940;p40"/>
          <p:cNvSpPr/>
          <p:nvPr/>
        </p:nvSpPr>
        <p:spPr>
          <a:xfrm>
            <a:off x="4953000" y="4953001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41" name="Google Shape;941;p40"/>
          <p:cNvSpPr/>
          <p:nvPr/>
        </p:nvSpPr>
        <p:spPr>
          <a:xfrm>
            <a:off x="4191001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3600"/>
          </a:p>
        </p:txBody>
      </p:sp>
      <p:sp>
        <p:nvSpPr>
          <p:cNvPr id="942" name="Google Shape;942;p40"/>
          <p:cNvSpPr/>
          <p:nvPr/>
        </p:nvSpPr>
        <p:spPr>
          <a:xfrm>
            <a:off x="4572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43" name="Google Shape;943;p40"/>
          <p:cNvSpPr/>
          <p:nvPr/>
        </p:nvSpPr>
        <p:spPr>
          <a:xfrm>
            <a:off x="4953000" y="5438853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44" name="Google Shape;944;p40"/>
          <p:cNvSpPr txBox="1"/>
          <p:nvPr/>
        </p:nvSpPr>
        <p:spPr>
          <a:xfrm>
            <a:off x="2014939" y="5867399"/>
            <a:ext cx="2176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Miss:3, Replace:1</a:t>
            </a:r>
            <a:endParaRPr sz="3600"/>
          </a:p>
        </p:txBody>
      </p:sp>
      <p:sp>
        <p:nvSpPr>
          <p:cNvPr id="945" name="Google Shape;945;p40"/>
          <p:cNvSpPr/>
          <p:nvPr/>
        </p:nvSpPr>
        <p:spPr>
          <a:xfrm>
            <a:off x="4203701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46" name="Google Shape;946;p40"/>
          <p:cNvSpPr/>
          <p:nvPr/>
        </p:nvSpPr>
        <p:spPr>
          <a:xfrm>
            <a:off x="4584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47" name="Google Shape;947;p40"/>
          <p:cNvSpPr/>
          <p:nvPr/>
        </p:nvSpPr>
        <p:spPr>
          <a:xfrm>
            <a:off x="4965700" y="5890294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  <p:sp>
        <p:nvSpPr>
          <p:cNvPr id="948" name="Google Shape;948;p40"/>
          <p:cNvSpPr txBox="1"/>
          <p:nvPr/>
        </p:nvSpPr>
        <p:spPr>
          <a:xfrm>
            <a:off x="1767644" y="4949654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4</a:t>
            </a:r>
            <a:endParaRPr sz="3600"/>
          </a:p>
        </p:txBody>
      </p:sp>
      <p:sp>
        <p:nvSpPr>
          <p:cNvPr id="949" name="Google Shape;949;p40"/>
          <p:cNvSpPr txBox="1"/>
          <p:nvPr/>
        </p:nvSpPr>
        <p:spPr>
          <a:xfrm>
            <a:off x="1876996" y="3509247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2</a:t>
            </a:r>
            <a:endParaRPr sz="3600"/>
          </a:p>
        </p:txBody>
      </p:sp>
      <p:sp>
        <p:nvSpPr>
          <p:cNvPr id="950" name="Google Shape;950;p40"/>
          <p:cNvSpPr txBox="1"/>
          <p:nvPr/>
        </p:nvSpPr>
        <p:spPr>
          <a:xfrm>
            <a:off x="1876996" y="4514018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Hit: 1</a:t>
            </a:r>
            <a:endParaRPr sz="3600"/>
          </a:p>
        </p:txBody>
      </p:sp>
      <p:sp>
        <p:nvSpPr>
          <p:cNvPr id="951" name="Google Shape;951;p40"/>
          <p:cNvSpPr txBox="1"/>
          <p:nvPr/>
        </p:nvSpPr>
        <p:spPr>
          <a:xfrm>
            <a:off x="1767644" y="5436211"/>
            <a:ext cx="23158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              Hit: 2</a:t>
            </a:r>
            <a:endParaRPr sz="3600"/>
          </a:p>
        </p:txBody>
      </p:sp>
      <p:sp>
        <p:nvSpPr>
          <p:cNvPr id="952" name="Google Shape;952;p40"/>
          <p:cNvSpPr txBox="1"/>
          <p:nvPr/>
        </p:nvSpPr>
        <p:spPr>
          <a:xfrm>
            <a:off x="2034817" y="6371929"/>
            <a:ext cx="21760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	   Hit: 2</a:t>
            </a:r>
            <a:endParaRPr sz="3600"/>
          </a:p>
        </p:txBody>
      </p:sp>
      <p:sp>
        <p:nvSpPr>
          <p:cNvPr id="953" name="Google Shape;953;p40"/>
          <p:cNvSpPr/>
          <p:nvPr/>
        </p:nvSpPr>
        <p:spPr>
          <a:xfrm>
            <a:off x="4223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3600"/>
          </a:p>
        </p:txBody>
      </p:sp>
      <p:sp>
        <p:nvSpPr>
          <p:cNvPr id="954" name="Google Shape;954;p40"/>
          <p:cNvSpPr/>
          <p:nvPr/>
        </p:nvSpPr>
        <p:spPr>
          <a:xfrm>
            <a:off x="4604577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3600"/>
          </a:p>
        </p:txBody>
      </p:sp>
      <p:sp>
        <p:nvSpPr>
          <p:cNvPr id="955" name="Google Shape;955;p40"/>
          <p:cNvSpPr/>
          <p:nvPr/>
        </p:nvSpPr>
        <p:spPr>
          <a:xfrm>
            <a:off x="4985578" y="6394825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 rtl="0"/>
            <a:r>
              <a:rPr lang="en-US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4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Page Replacement Comparison</a:t>
            </a:r>
            <a:endParaRPr/>
          </a:p>
        </p:txBody>
      </p:sp>
      <p:sp>
        <p:nvSpPr>
          <p:cNvPr id="961" name="Google Shape;961;p41"/>
          <p:cNvSpPr txBox="1">
            <a:spLocks noGrp="1"/>
          </p:cNvSpPr>
          <p:nvPr>
            <p:ph type="body" idx="1"/>
          </p:nvPr>
        </p:nvSpPr>
        <p:spPr>
          <a:xfrm>
            <a:off x="1828801" y="1752601"/>
            <a:ext cx="80581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Add more physical memory, what happens to performance?</a:t>
            </a:r>
            <a:endParaRPr/>
          </a:p>
          <a:p>
            <a:pPr marL="433341" lvl="1" indent="-221433">
              <a:buSzPts val="2400"/>
            </a:pPr>
            <a:r>
              <a:rPr lang="en-US"/>
              <a:t>LRU, OPT: Add more memory, guaranteed to have fewer (or same number of) page faults</a:t>
            </a:r>
            <a:endParaRPr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400"/>
              <a:t>Smaller memory sizes are guaranteed to contain a subset of larger memory sizes</a:t>
            </a:r>
            <a:endParaRPr/>
          </a:p>
          <a:p>
            <a:pPr marL="645250" lvl="2" indent="-211908">
              <a:buClr>
                <a:srgbClr val="333333"/>
              </a:buClr>
              <a:buSzPts val="2400"/>
            </a:pPr>
            <a:r>
              <a:rPr lang="en-US" sz="2400">
                <a:solidFill>
                  <a:srgbClr val="333333"/>
                </a:solidFill>
              </a:rPr>
              <a:t>Stack property: smaller cache always subset of bigger</a:t>
            </a:r>
            <a:endParaRPr/>
          </a:p>
          <a:p>
            <a:pPr marL="645250" lvl="2" indent="-59515">
              <a:buClr>
                <a:schemeClr val="dk2"/>
              </a:buClr>
              <a:buSzPts val="2400"/>
              <a:buNone/>
            </a:pPr>
            <a:endParaRPr sz="2400">
              <a:solidFill>
                <a:srgbClr val="333333"/>
              </a:solidFill>
            </a:endParaRPr>
          </a:p>
          <a:p>
            <a:pPr marL="433341" lvl="1" indent="-221433">
              <a:buSzPts val="2400"/>
            </a:pPr>
            <a:r>
              <a:rPr lang="en-US"/>
              <a:t>FIFO: Add more memory, usually have fewer page faults</a:t>
            </a:r>
            <a:endParaRPr/>
          </a:p>
          <a:p>
            <a:pPr marL="645250" lvl="2" indent="-211908">
              <a:buClr>
                <a:schemeClr val="dk2"/>
              </a:buClr>
              <a:buSzPts val="2400"/>
            </a:pPr>
            <a:r>
              <a:rPr lang="en-US" sz="2400"/>
              <a:t>Belady’s anomaly: May actually have </a:t>
            </a:r>
            <a:r>
              <a:rPr lang="en-US" sz="2400">
                <a:solidFill>
                  <a:schemeClr val="hlink"/>
                </a:solidFill>
              </a:rPr>
              <a:t>more</a:t>
            </a:r>
            <a:r>
              <a:rPr lang="en-US" sz="2400"/>
              <a:t> page faults!</a:t>
            </a:r>
            <a:endParaRPr/>
          </a:p>
          <a:p>
            <a:pPr marL="433341" lvl="1" indent="-116662">
              <a:buSzPts val="165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Memory Accesses with Pages</a:t>
            </a:r>
            <a:endParaRPr sz="4600" dirty="0"/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1524000" y="1389064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739136" y="2537955"/>
            <a:ext cx="351115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PT is at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r>
              <a:rPr lang="en-US" sz="2000" dirty="0"/>
              <a:t> </a:t>
            </a:r>
            <a:r>
              <a:rPr sz="2000" dirty="0"/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4KB pages</a:t>
            </a:r>
            <a:endParaRPr lang="en-US" sz="20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How many bits for offset? </a:t>
            </a:r>
            <a:endParaRPr sz="2000" dirty="0"/>
          </a:p>
        </p:txBody>
      </p:sp>
      <p:sp>
        <p:nvSpPr>
          <p:cNvPr id="1363" name="Shape 1363"/>
          <p:cNvSpPr/>
          <p:nvPr/>
        </p:nvSpPr>
        <p:spPr>
          <a:xfrm>
            <a:off x="2813549" y="4000862"/>
            <a:ext cx="149284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/>
              <a:t>Simplified view</a:t>
            </a:r>
            <a:br>
              <a:rPr lang="en-US" dirty="0"/>
            </a:br>
            <a:r>
              <a:rPr lang="en-US" dirty="0"/>
              <a:t>of page table</a:t>
            </a:r>
            <a:endParaRPr dirty="0"/>
          </a:p>
        </p:txBody>
      </p:sp>
      <p:sp>
        <p:nvSpPr>
          <p:cNvPr id="1364" name="Shape 1364"/>
          <p:cNvSpPr/>
          <p:nvPr/>
        </p:nvSpPr>
        <p:spPr>
          <a:xfrm>
            <a:off x="3232671" y="4717828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3245923" y="5075016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232671" y="543220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3232671" y="5789391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402741" y="6281204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is slow!!!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5965339" y="2239247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1) Fetch instruction at logical </a:t>
            </a:r>
            <a:r>
              <a:rPr lang="en-US" dirty="0" err="1"/>
              <a:t>addr</a:t>
            </a:r>
            <a:r>
              <a:rPr lang="en-US" dirty="0"/>
              <a:t> 0x0010;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Access page table to get </a:t>
            </a:r>
            <a:r>
              <a:rPr lang="en-US" sz="1600" dirty="0" err="1"/>
              <a:t>ppn</a:t>
            </a:r>
            <a:r>
              <a:rPr lang="en-US" sz="1600" dirty="0"/>
              <a:t> for </a:t>
            </a:r>
            <a:r>
              <a:rPr lang="en-US" sz="1600" dirty="0" err="1"/>
              <a:t>vpn</a:t>
            </a:r>
            <a:r>
              <a:rPr lang="en-US" sz="1600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Mem ref 1: 0x5000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Learn </a:t>
            </a:r>
            <a:r>
              <a:rPr lang="en-US" sz="1600" dirty="0" err="1"/>
              <a:t>vpn</a:t>
            </a:r>
            <a:r>
              <a:rPr lang="en-US" sz="1600" dirty="0"/>
              <a:t> 0 is at </a:t>
            </a:r>
            <a:r>
              <a:rPr lang="en-US" sz="1600" dirty="0" err="1"/>
              <a:t>ppn</a:t>
            </a:r>
            <a:r>
              <a:rPr lang="en-US" sz="1600" dirty="0"/>
              <a:t> 2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Fetch instruction at  0x2010 (Mem ref 2)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Access page table to get </a:t>
            </a:r>
            <a:r>
              <a:rPr lang="en-US" dirty="0" err="1"/>
              <a:t>ppn</a:t>
            </a:r>
            <a:r>
              <a:rPr lang="en-US" dirty="0"/>
              <a:t> for </a:t>
            </a:r>
            <a:r>
              <a:rPr lang="en-US" dirty="0" err="1"/>
              <a:t>vpn</a:t>
            </a:r>
            <a:r>
              <a:rPr lang="en-US" dirty="0"/>
              <a:t> 1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Mem ref 3: 0x5004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Learn </a:t>
            </a:r>
            <a:r>
              <a:rPr lang="en-US" dirty="0" err="1"/>
              <a:t>vpn</a:t>
            </a:r>
            <a:r>
              <a:rPr lang="en-US" dirty="0"/>
              <a:t> 1 is at </a:t>
            </a:r>
            <a:r>
              <a:rPr lang="en-US" dirty="0" err="1"/>
              <a:t>ppn</a:t>
            </a:r>
            <a:r>
              <a:rPr lang="en-US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Movl</a:t>
            </a:r>
            <a:r>
              <a:rPr lang="en-US" dirty="0"/>
              <a:t> from 0x0100 into </a:t>
            </a:r>
            <a:r>
              <a:rPr lang="en-US" dirty="0" err="1"/>
              <a:t>reg</a:t>
            </a:r>
            <a:r>
              <a:rPr lang="en-US" dirty="0"/>
              <a:t> (Mem ref 4)</a:t>
            </a:r>
          </a:p>
          <a:p>
            <a:pPr marL="282575" indent="-282575">
              <a:spcBef>
                <a:spcPts val="2000"/>
              </a:spcBef>
              <a:buFont typeface="Calisto MT" pitchFamily="18" charset="0"/>
              <a:buChar char="•"/>
              <a:defRPr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2923" y="3470510"/>
            <a:ext cx="4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2291" y="1489474"/>
            <a:ext cx="44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131" y="1858806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(3 </a:t>
            </a:r>
            <a:r>
              <a:rPr lang="en-US" dirty="0" err="1"/>
              <a:t>instrs</a:t>
            </a:r>
            <a:r>
              <a:rPr lang="en-US" dirty="0"/>
              <a:t>, 2 </a:t>
            </a:r>
            <a:r>
              <a:rPr lang="en-US" dirty="0" err="1"/>
              <a:t>movl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42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Fifo Performance may Decrease!</a:t>
            </a:r>
            <a:endParaRPr sz="46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67" name="Google Shape;967;p42"/>
          <p:cNvSpPr txBox="1"/>
          <p:nvPr/>
        </p:nvSpPr>
        <p:spPr>
          <a:xfrm>
            <a:off x="2052819" y="1676400"/>
            <a:ext cx="8005582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access stream: </a:t>
            </a:r>
            <a:r>
              <a:rPr lang="en-US" sz="2400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1, 2, 3, 4, 1, 2, 5, 1, 2, 3, 4, 5 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Consider physical memory size: 3 pages vs. 4 pages</a:t>
            </a:r>
            <a:endParaRPr sz="3600"/>
          </a:p>
          <a:p>
            <a:pPr algn="l" rtl="0"/>
            <a:endParaRPr sz="240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l" rtl="0"/>
            <a:r>
              <a:rPr lang="en-US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How many misses with FIFO?</a:t>
            </a:r>
            <a:endParaRPr sz="3600"/>
          </a:p>
        </p:txBody>
      </p:sp>
      <p:sp>
        <p:nvSpPr>
          <p:cNvPr id="968" name="Google Shape;968;p42"/>
          <p:cNvSpPr/>
          <p:nvPr/>
        </p:nvSpPr>
        <p:spPr>
          <a:xfrm>
            <a:off x="3429000" y="4113431"/>
            <a:ext cx="4572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l" rtl="0"/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3 pages: 9 misses</a:t>
            </a:r>
            <a:endParaRPr sz="3600"/>
          </a:p>
          <a:p>
            <a:pPr algn="l" rtl="0"/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 pages: 10 misses</a:t>
            </a:r>
            <a:endParaRPr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3"/>
          <p:cNvSpPr txBox="1">
            <a:spLocks noGrp="1"/>
          </p:cNvSpPr>
          <p:nvPr>
            <p:ph type="title"/>
          </p:nvPr>
        </p:nvSpPr>
        <p:spPr>
          <a:xfrm>
            <a:off x="1752600" y="62754"/>
            <a:ext cx="86868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Problems with </a:t>
            </a:r>
            <a:br>
              <a:rPr lang="en-US"/>
            </a:br>
            <a:r>
              <a:rPr lang="en-US"/>
              <a:t>LRU-based Replacement</a:t>
            </a:r>
            <a:endParaRPr/>
          </a:p>
        </p:txBody>
      </p:sp>
      <p:sp>
        <p:nvSpPr>
          <p:cNvPr id="974" name="Google Shape;974;p43"/>
          <p:cNvSpPr txBox="1">
            <a:spLocks noGrp="1"/>
          </p:cNvSpPr>
          <p:nvPr>
            <p:ph type="body" idx="1"/>
          </p:nvPr>
        </p:nvSpPr>
        <p:spPr>
          <a:xfrm>
            <a:off x="1752600" y="1524001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LRU does not consider frequency of accesses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Is a page accessed </a:t>
            </a:r>
            <a:r>
              <a:rPr lang="en-US" sz="2000" b="1"/>
              <a:t>once</a:t>
            </a:r>
            <a:r>
              <a:rPr lang="en-US" sz="2000"/>
              <a:t> in the past equal to one accessed </a:t>
            </a:r>
            <a:r>
              <a:rPr lang="en-US" sz="2000" b="1"/>
              <a:t>N</a:t>
            </a:r>
            <a:r>
              <a:rPr lang="en-US" sz="2000"/>
              <a:t> times?</a:t>
            </a:r>
            <a:endParaRPr/>
          </a:p>
          <a:p>
            <a:pPr marL="433341" lvl="1" indent="-221433">
              <a:buSzPts val="2200"/>
            </a:pPr>
            <a:r>
              <a:rPr lang="en-US" sz="2200"/>
              <a:t>Common workload problem: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Scan (sequential read, never used again) one large data region flushes memory </a:t>
            </a:r>
            <a:endParaRPr/>
          </a:p>
          <a:p>
            <a:pPr marL="0" indent="0">
              <a:buClr>
                <a:schemeClr val="dk2"/>
              </a:buClr>
              <a:buSzPts val="2800"/>
              <a:buNone/>
            </a:pPr>
            <a:r>
              <a:rPr lang="en-US"/>
              <a:t>Solution: Track frequency of accesses to page</a:t>
            </a:r>
            <a:endParaRPr/>
          </a:p>
          <a:p>
            <a:pPr marL="0" indent="0">
              <a:buClr>
                <a:schemeClr val="dk2"/>
              </a:buClr>
              <a:buSzPts val="2400"/>
              <a:buNone/>
            </a:pPr>
            <a:r>
              <a:rPr lang="en-US" sz="2400"/>
              <a:t>Pure LFU (Least-frequently-used) replacement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Problem: LFU can never forget pages from the far past</a:t>
            </a:r>
            <a:endParaRPr/>
          </a:p>
          <a:p>
            <a:pPr marL="0" indent="0">
              <a:buClr>
                <a:schemeClr val="dk2"/>
              </a:buClr>
              <a:buSzPts val="1800"/>
              <a:buNone/>
            </a:pPr>
            <a:r>
              <a:rPr lang="en-US"/>
              <a:t>Examples of other more sophisticated algorithms:</a:t>
            </a:r>
            <a:endParaRPr/>
          </a:p>
          <a:p>
            <a:pPr marL="638142" lvl="1" indent="-342882">
              <a:buSzPts val="1600"/>
            </a:pPr>
            <a:r>
              <a:rPr lang="en-US"/>
              <a:t>LRU-K and 2Q: Combines recency and frequency attributes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Expensive to implement, LRU-2 used in databases</a:t>
            </a:r>
            <a:endParaRPr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44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Implementing LRU</a:t>
            </a:r>
            <a:endParaRPr/>
          </a:p>
        </p:txBody>
      </p:sp>
      <p:sp>
        <p:nvSpPr>
          <p:cNvPr id="980" name="Google Shape;980;p44"/>
          <p:cNvSpPr txBox="1">
            <a:spLocks noGrp="1"/>
          </p:cNvSpPr>
          <p:nvPr>
            <p:ph type="body" idx="1"/>
          </p:nvPr>
        </p:nvSpPr>
        <p:spPr>
          <a:xfrm>
            <a:off x="1905000" y="16764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Software Perfect LRU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OS maintains ordered list of physical pages by reference time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page is referenced: Move page to front of list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need victim: Pick page at back of list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Trade-off: Slow on memory reference, fast on replacement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Hardware Perfect LRU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Associate timestamp register with each page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page is referenced: Store system clock in register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need victim: Scan through registers to find oldest clock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Trade-off: Fast on memory reference, slow on replacement (especially as size of memory grows)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In practice, do not implement Perfect LRU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LRU is an approximation anyway, so approximate more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Goal: Find an old page, but not necessarily the very oldest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5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Clock Algorithm</a:t>
            </a:r>
            <a:endParaRPr/>
          </a:p>
        </p:txBody>
      </p:sp>
      <p:sp>
        <p:nvSpPr>
          <p:cNvPr id="986" name="Google Shape;986;p45"/>
          <p:cNvSpPr txBox="1">
            <a:spLocks noGrp="1"/>
          </p:cNvSpPr>
          <p:nvPr>
            <p:ph type="body" idx="1"/>
          </p:nvPr>
        </p:nvSpPr>
        <p:spPr>
          <a:xfrm>
            <a:off x="1981200" y="1828801"/>
            <a:ext cx="86868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211908" indent="-211908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/>
              <a:t>Hardware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Keep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000"/>
              <a:t> (or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reference</a:t>
            </a:r>
            <a:r>
              <a:rPr lang="en-US" sz="2000"/>
              <a:t>) bit for each page frame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When page is referenced: set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000"/>
              <a:t> bit</a:t>
            </a:r>
            <a:endParaRPr/>
          </a:p>
          <a:p>
            <a:pPr marL="211908" indent="-211908">
              <a:buClr>
                <a:schemeClr val="dk2"/>
              </a:buClr>
              <a:buSzPts val="2400"/>
              <a:buNone/>
            </a:pPr>
            <a:r>
              <a:rPr lang="en-US" sz="2400"/>
              <a:t>Operating System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Page replacement: Look for page with </a:t>
            </a: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2000"/>
              <a:t> bit cleared </a:t>
            </a:r>
            <a:br>
              <a:rPr lang="en-US" sz="2000"/>
            </a:br>
            <a:r>
              <a:rPr lang="en-US" sz="2000"/>
              <a:t>(has not been referenced for awhile)</a:t>
            </a:r>
            <a:endParaRPr/>
          </a:p>
          <a:p>
            <a:pPr marL="433341" lvl="1" indent="-221433">
              <a:buSzPts val="2000"/>
            </a:pPr>
            <a:r>
              <a:rPr lang="en-US" sz="2000"/>
              <a:t>Implementation: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Keep pointer to last examined page frame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Traverse pages in circular buffer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Clear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use</a:t>
            </a:r>
            <a:r>
              <a:rPr lang="en-US" sz="1800"/>
              <a:t> bits as search</a:t>
            </a:r>
            <a:endParaRPr/>
          </a:p>
          <a:p>
            <a:pPr marL="645250" lvl="2" indent="-211908">
              <a:buClr>
                <a:schemeClr val="dk2"/>
              </a:buClr>
              <a:buSzPts val="1800"/>
            </a:pPr>
            <a:r>
              <a:rPr lang="en-US" sz="1800"/>
              <a:t>Stop when find page with already cleared </a:t>
            </a:r>
            <a:r>
              <a:rPr lang="en-US" sz="1800">
                <a:latin typeface="Courier"/>
                <a:ea typeface="Courier"/>
                <a:cs typeface="Courier"/>
                <a:sym typeface="Courier"/>
              </a:rPr>
              <a:t>use </a:t>
            </a:r>
            <a:r>
              <a:rPr lang="en-US" sz="1800"/>
              <a:t>bit, replace this page</a:t>
            </a:r>
            <a:endParaRPr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/>
          </a:p>
          <a:p>
            <a:pPr marL="645250" lvl="2" indent="-97613">
              <a:buClr>
                <a:schemeClr val="dk2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46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993" name="Google Shape;993;p46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994" name="Google Shape;994;p46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995" name="Google Shape;995;p46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996" name="Google Shape;996;p46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997" name="Google Shape;997;p46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998" name="Google Shape;998;p46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999" name="Google Shape;999;p46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00" name="Google Shape;1000;p46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01" name="Google Shape;1001;p46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02" name="Google Shape;1002;p46"/>
          <p:cNvSpPr/>
          <p:nvPr/>
        </p:nvSpPr>
        <p:spPr>
          <a:xfrm>
            <a:off x="4092848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03" name="Google Shape;1003;p46"/>
          <p:cNvCxnSpPr/>
          <p:nvPr/>
        </p:nvCxnSpPr>
        <p:spPr>
          <a:xfrm rot="10800000" flipH="1">
            <a:off x="4710325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7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09" name="Google Shape;1009;p47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010" name="Google Shape;1010;p47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11" name="Google Shape;1011;p47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012" name="Google Shape;1012;p47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013" name="Google Shape;1013;p47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014" name="Google Shape;1014;p47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015" name="Google Shape;1015;p47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16" name="Google Shape;1016;p47"/>
          <p:cNvSpPr/>
          <p:nvPr/>
        </p:nvSpPr>
        <p:spPr>
          <a:xfrm>
            <a:off x="520655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17" name="Google Shape;1017;p47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18" name="Google Shape;1018;p47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19" name="Google Shape;1019;p47"/>
          <p:cNvSpPr/>
          <p:nvPr/>
        </p:nvSpPr>
        <p:spPr>
          <a:xfrm>
            <a:off x="4985817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20" name="Google Shape;1020;p47"/>
          <p:cNvCxnSpPr/>
          <p:nvPr/>
        </p:nvCxnSpPr>
        <p:spPr>
          <a:xfrm rot="10800000" flipH="1">
            <a:off x="5603294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48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26" name="Google Shape;1026;p48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027" name="Google Shape;1027;p48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28" name="Google Shape;1028;p48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029" name="Google Shape;1029;p48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030" name="Google Shape;1030;p48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031" name="Google Shape;1031;p48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032" name="Google Shape;1032;p48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33" name="Google Shape;1033;p48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34" name="Google Shape;1034;p48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35" name="Google Shape;1035;p48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36" name="Google Shape;1036;p48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37" name="Google Shape;1037;p48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49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43" name="Google Shape;1043;p49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044" name="Google Shape;1044;p49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45" name="Google Shape;1045;p49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 sz="3600"/>
          </a:p>
        </p:txBody>
      </p:sp>
      <p:sp>
        <p:nvSpPr>
          <p:cNvPr id="1046" name="Google Shape;1046;p49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047" name="Google Shape;1047;p49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048" name="Google Shape;1048;p49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049" name="Google Shape;1049;p49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50" name="Google Shape;1050;p49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51" name="Google Shape;1051;p49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52" name="Google Shape;1052;p49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53" name="Google Shape;1053;p49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54" name="Google Shape;1054;p49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55" name="Google Shape;1055;p49"/>
          <p:cNvSpPr/>
          <p:nvPr/>
        </p:nvSpPr>
        <p:spPr>
          <a:xfrm>
            <a:off x="2362200" y="4343418"/>
            <a:ext cx="7586118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evict </a:t>
            </a:r>
            <a:r>
              <a:rPr lang="en-US" sz="25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2</a:t>
            </a:r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 because it has not been recently used</a:t>
            </a:r>
            <a:endParaRPr sz="360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0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61" name="Google Shape;1061;p50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0</a:t>
            </a:r>
            <a:endParaRPr sz="3600"/>
          </a:p>
        </p:txBody>
      </p:sp>
      <p:sp>
        <p:nvSpPr>
          <p:cNvPr id="1062" name="Google Shape;1062;p50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63" name="Google Shape;1063;p50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064" name="Google Shape;1064;p50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065" name="Google Shape;1065;p50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066" name="Google Shape;1066;p50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067" name="Google Shape;1067;p50"/>
          <p:cNvSpPr/>
          <p:nvPr/>
        </p:nvSpPr>
        <p:spPr>
          <a:xfrm>
            <a:off x="431358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68" name="Google Shape;1068;p50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69" name="Google Shape;1069;p50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70" name="Google Shape;1070;p50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71" name="Google Shape;1071;p50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72" name="Google Shape;1072;p50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73" name="Google Shape;1073;p50"/>
          <p:cNvSpPr/>
          <p:nvPr/>
        </p:nvSpPr>
        <p:spPr>
          <a:xfrm>
            <a:off x="4343400" y="4724418"/>
            <a:ext cx="303191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0</a:t>
            </a:r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 is accessed…</a:t>
            </a:r>
            <a:endParaRPr sz="2500"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1"/>
          <p:cNvSpPr txBox="1">
            <a:spLocks noGrp="1"/>
          </p:cNvSpPr>
          <p:nvPr>
            <p:ph type="title"/>
          </p:nvPr>
        </p:nvSpPr>
        <p:spPr>
          <a:xfrm>
            <a:off x="2303465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Clock: </a:t>
            </a:r>
            <a:b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46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Look For a Page</a:t>
            </a:r>
            <a:endParaRPr/>
          </a:p>
        </p:txBody>
      </p:sp>
      <p:sp>
        <p:nvSpPr>
          <p:cNvPr id="1079" name="Google Shape;1079;p51"/>
          <p:cNvSpPr/>
          <p:nvPr/>
        </p:nvSpPr>
        <p:spPr>
          <a:xfrm>
            <a:off x="4255482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 b="1">
                <a:solidFill>
                  <a:srgbClr val="E8A4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3600"/>
          </a:p>
        </p:txBody>
      </p:sp>
      <p:sp>
        <p:nvSpPr>
          <p:cNvPr id="1080" name="Google Shape;1080;p51"/>
          <p:cNvSpPr/>
          <p:nvPr/>
        </p:nvSpPr>
        <p:spPr>
          <a:xfrm>
            <a:off x="5148451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1</a:t>
            </a:r>
            <a:endParaRPr sz="3600"/>
          </a:p>
        </p:txBody>
      </p:sp>
      <p:sp>
        <p:nvSpPr>
          <p:cNvPr id="1081" name="Google Shape;1081;p51"/>
          <p:cNvSpPr/>
          <p:nvPr/>
        </p:nvSpPr>
        <p:spPr>
          <a:xfrm>
            <a:off x="6041420" y="2237673"/>
            <a:ext cx="903652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2</a:t>
            </a:r>
            <a:endParaRPr sz="3600"/>
          </a:p>
        </p:txBody>
      </p:sp>
      <p:sp>
        <p:nvSpPr>
          <p:cNvPr id="1082" name="Google Shape;1082;p51"/>
          <p:cNvSpPr/>
          <p:nvPr/>
        </p:nvSpPr>
        <p:spPr>
          <a:xfrm>
            <a:off x="6934390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3</a:t>
            </a:r>
            <a:endParaRPr sz="3600"/>
          </a:p>
        </p:txBody>
      </p:sp>
      <p:sp>
        <p:nvSpPr>
          <p:cNvPr id="1083" name="Google Shape;1083;p51"/>
          <p:cNvSpPr/>
          <p:nvPr/>
        </p:nvSpPr>
        <p:spPr>
          <a:xfrm>
            <a:off x="7827359" y="2237673"/>
            <a:ext cx="903651" cy="892969"/>
          </a:xfrm>
          <a:prstGeom prst="rect">
            <a:avLst/>
          </a:prstGeom>
          <a:solidFill>
            <a:srgbClr val="53585F"/>
          </a:solidFill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 rtl="0"/>
            <a:r>
              <a:rPr lang="en-US" sz="4200">
                <a:solidFill>
                  <a:srgbClr val="A6AAA8"/>
                </a:solidFill>
                <a:latin typeface="Short Stack"/>
                <a:ea typeface="Short Stack"/>
                <a:cs typeface="Short Stack"/>
                <a:sym typeface="Short Stack"/>
              </a:rPr>
              <a:t>…</a:t>
            </a:r>
            <a:endParaRPr sz="3600"/>
          </a:p>
        </p:txBody>
      </p:sp>
      <p:sp>
        <p:nvSpPr>
          <p:cNvPr id="1084" name="Google Shape;1084;p51"/>
          <p:cNvSpPr/>
          <p:nvPr/>
        </p:nvSpPr>
        <p:spPr>
          <a:xfrm>
            <a:off x="1950419" y="2455748"/>
            <a:ext cx="2170236" cy="456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500">
                <a:latin typeface="Short Stack"/>
                <a:ea typeface="Short Stack"/>
                <a:cs typeface="Short Stack"/>
                <a:sym typeface="Short Stack"/>
              </a:rPr>
              <a:t>Physical Mem:</a:t>
            </a:r>
            <a:endParaRPr sz="3600"/>
          </a:p>
        </p:txBody>
      </p:sp>
      <p:sp>
        <p:nvSpPr>
          <p:cNvPr id="1085" name="Google Shape;1085;p51"/>
          <p:cNvSpPr/>
          <p:nvPr/>
        </p:nvSpPr>
        <p:spPr>
          <a:xfrm>
            <a:off x="4313580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solidFill>
                  <a:srgbClr val="333333"/>
                </a:solidFill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86" name="Google Shape;1086;p51"/>
          <p:cNvSpPr/>
          <p:nvPr/>
        </p:nvSpPr>
        <p:spPr>
          <a:xfrm>
            <a:off x="5206550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87" name="Google Shape;1087;p51"/>
          <p:cNvSpPr/>
          <p:nvPr/>
        </p:nvSpPr>
        <p:spPr>
          <a:xfrm>
            <a:off x="6099518" y="1796962"/>
            <a:ext cx="731319" cy="37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use=0</a:t>
            </a:r>
            <a:endParaRPr sz="3600"/>
          </a:p>
        </p:txBody>
      </p:sp>
      <p:sp>
        <p:nvSpPr>
          <p:cNvPr id="1088" name="Google Shape;1088;p51"/>
          <p:cNvSpPr/>
          <p:nvPr/>
        </p:nvSpPr>
        <p:spPr>
          <a:xfrm>
            <a:off x="6992487" y="1643074"/>
            <a:ext cx="680591" cy="6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 sz="2000">
                <a:latin typeface="Short Stack"/>
                <a:ea typeface="Short Stack"/>
                <a:cs typeface="Short Stack"/>
                <a:sym typeface="Short Stack"/>
              </a:rPr>
              <a:t>use=1</a:t>
            </a:r>
            <a:endParaRPr sz="3600"/>
          </a:p>
        </p:txBody>
      </p:sp>
      <p:sp>
        <p:nvSpPr>
          <p:cNvPr id="1089" name="Google Shape;1089;p51"/>
          <p:cNvSpPr/>
          <p:nvPr/>
        </p:nvSpPr>
        <p:spPr>
          <a:xfrm>
            <a:off x="5878786" y="3542874"/>
            <a:ext cx="1179091" cy="349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algn="l" rtl="0"/>
            <a:r>
              <a:rPr lang="en-US">
                <a:latin typeface="Short Stack"/>
                <a:ea typeface="Short Stack"/>
                <a:cs typeface="Short Stack"/>
                <a:sym typeface="Short Stack"/>
              </a:rPr>
              <a:t>clock hand</a:t>
            </a:r>
            <a:endParaRPr sz="3600"/>
          </a:p>
        </p:txBody>
      </p:sp>
      <p:cxnSp>
        <p:nvCxnSpPr>
          <p:cNvPr id="1090" name="Google Shape;1090;p51"/>
          <p:cNvCxnSpPr/>
          <p:nvPr/>
        </p:nvCxnSpPr>
        <p:spPr>
          <a:xfrm rot="10800000" flipH="1">
            <a:off x="6496263" y="3193891"/>
            <a:ext cx="1" cy="375048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7450</Words>
  <Application>Microsoft Macintosh PowerPoint</Application>
  <PresentationFormat>Widescreen</PresentationFormat>
  <Paragraphs>1741</Paragraphs>
  <Slides>107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22" baseType="lpstr">
      <vt:lpstr>Arial</vt:lpstr>
      <vt:lpstr>Calibri</vt:lpstr>
      <vt:lpstr>Calisto MT</vt:lpstr>
      <vt:lpstr>Courier</vt:lpstr>
      <vt:lpstr>Gill Sans</vt:lpstr>
      <vt:lpstr>Gill Sans MT</vt:lpstr>
      <vt:lpstr>Helvetica</vt:lpstr>
      <vt:lpstr>Helvetica Neue</vt:lpstr>
      <vt:lpstr>Lustria</vt:lpstr>
      <vt:lpstr>Marker Felt</vt:lpstr>
      <vt:lpstr>Menlo</vt:lpstr>
      <vt:lpstr>Short Stack</vt:lpstr>
      <vt:lpstr>Times</vt:lpstr>
      <vt:lpstr>Wingdings</vt:lpstr>
      <vt:lpstr>Office Theme</vt:lpstr>
      <vt:lpstr>PowerPoint Presentation</vt:lpstr>
      <vt:lpstr>Review</vt:lpstr>
      <vt:lpstr>Virtual =&gt; Physical PAGE Mapping</vt:lpstr>
      <vt:lpstr>The Mapping</vt:lpstr>
      <vt:lpstr>Let’s fill in the Page Table</vt:lpstr>
      <vt:lpstr>Where Are Pagetables Stored?</vt:lpstr>
      <vt:lpstr>Where Are Pagetables Stored?</vt:lpstr>
      <vt:lpstr>Other PT info</vt:lpstr>
      <vt:lpstr>Memory Accesses with Pages</vt:lpstr>
      <vt:lpstr>Advantages of Paging</vt:lpstr>
      <vt:lpstr>Disadvantages of Paging</vt:lpstr>
      <vt:lpstr>Reducing Page Table sizes</vt:lpstr>
      <vt:lpstr>How big are page Tables?</vt:lpstr>
      <vt:lpstr>Why ARE Page Tables so Large?</vt:lpstr>
      <vt:lpstr>Many invalid PT entries</vt:lpstr>
      <vt:lpstr>Avoid Simple linear Page Table</vt:lpstr>
      <vt:lpstr>Approach 1: Inverted Page Table</vt:lpstr>
      <vt:lpstr>Other Approaches</vt:lpstr>
      <vt:lpstr>Valid PTEs are Contiguous</vt:lpstr>
      <vt:lpstr>Combine Paging and Segmentation</vt:lpstr>
      <vt:lpstr>Combining Paging and Segmentation</vt:lpstr>
      <vt:lpstr>Advantages of Paging with Segmentation</vt:lpstr>
      <vt:lpstr>Disadvantages of Paging with Segmentation</vt:lpstr>
      <vt:lpstr>Other Approaches</vt:lpstr>
      <vt:lpstr>PowerPoint Presentation</vt:lpstr>
      <vt:lpstr>3) Multilevel  Page Tables</vt:lpstr>
      <vt:lpstr>Quiz: Multilevel </vt:lpstr>
      <vt:lpstr>Quiz: Address format for multilevel Paging</vt:lpstr>
      <vt:lpstr>Problem with 2 levels?</vt:lpstr>
      <vt:lpstr>Review: Paging PROS and CONS</vt:lpstr>
      <vt:lpstr>Translation Steps</vt:lpstr>
      <vt:lpstr>TLB</vt:lpstr>
      <vt:lpstr>Example:  Array Iterator</vt:lpstr>
      <vt:lpstr>Strategy: Cache  Page Translations</vt:lpstr>
      <vt:lpstr>PowerPoint Presentation</vt:lpstr>
      <vt:lpstr>PowerPoint Presentation</vt:lpstr>
      <vt:lpstr>TLB Associativity Trade-offs</vt:lpstr>
      <vt:lpstr>Array Iterator  (w/ TLB)</vt:lpstr>
      <vt:lpstr>TLB Accesses:  Sequential Example</vt:lpstr>
      <vt:lpstr>Performance Of TLB?</vt:lpstr>
      <vt:lpstr>TLB Performance</vt:lpstr>
      <vt:lpstr>TLB Performance  with Workloads</vt:lpstr>
      <vt:lpstr>Workload  Access Patterns</vt:lpstr>
      <vt:lpstr>Workload  Access Patterns</vt:lpstr>
      <vt:lpstr>Workload  Access Patterns</vt:lpstr>
      <vt:lpstr>Workload Locality</vt:lpstr>
      <vt:lpstr>PowerPoint Presentation</vt:lpstr>
      <vt:lpstr>QUIZ: FULL SYSTEM WITH TLBS</vt:lpstr>
      <vt:lpstr>Summary:  Better PAGE TABLES</vt:lpstr>
      <vt:lpstr>Virtual Memory</vt:lpstr>
      <vt:lpstr>Motivation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of Reference</vt:lpstr>
      <vt:lpstr>Memory Hierarchy</vt:lpstr>
      <vt:lpstr>Virtual Memory Intuition</vt:lpstr>
      <vt:lpstr>Virtual Address Space Mechanisms</vt:lpstr>
      <vt:lpstr>Present Bit</vt:lpstr>
      <vt:lpstr>Virtual Memory Mechanisms</vt:lpstr>
      <vt:lpstr>Virtual Memory Mechanisms</vt:lpstr>
      <vt:lpstr>Mechanism for  Continuing a Process</vt:lpstr>
      <vt:lpstr>Virtual Memory Policies</vt:lpstr>
      <vt:lpstr>Average Memory Access Time (AMAT)</vt:lpstr>
      <vt:lpstr>Page Selection</vt:lpstr>
      <vt:lpstr>Page Selection</vt:lpstr>
      <vt:lpstr>Page Selection</vt:lpstr>
      <vt:lpstr>Page Replacement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OPT Replacement Example</vt:lpstr>
      <vt:lpstr>FIFO Example</vt:lpstr>
      <vt:lpstr>FIFO Example</vt:lpstr>
      <vt:lpstr>FIFO Example</vt:lpstr>
      <vt:lpstr>FIFO Example</vt:lpstr>
      <vt:lpstr>FIFO Example</vt:lpstr>
      <vt:lpstr>FIFO Example</vt:lpstr>
      <vt:lpstr>FIFO Example</vt:lpstr>
      <vt:lpstr>LRU Example – Replace Least Recently Used</vt:lpstr>
      <vt:lpstr>Page Replacement Comparison</vt:lpstr>
      <vt:lpstr>Fifo Performance may Decrease!</vt:lpstr>
      <vt:lpstr>Problems with  LRU-based Replacement</vt:lpstr>
      <vt:lpstr>Implementing LRU</vt:lpstr>
      <vt:lpstr>Clock Algorithm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Clock:  Look For a Page</vt:lpstr>
      <vt:lpstr>Clock Extensions</vt:lpstr>
      <vt:lpstr>What if no Hardware Support?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2839</cp:revision>
  <dcterms:created xsi:type="dcterms:W3CDTF">2019-01-23T03:40:12Z</dcterms:created>
  <dcterms:modified xsi:type="dcterms:W3CDTF">2023-10-10T12:56:23Z</dcterms:modified>
</cp:coreProperties>
</file>