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0"/>
  </p:notesMasterIdLst>
  <p:sldIdLst>
    <p:sldId id="258" r:id="rId2"/>
    <p:sldId id="347" r:id="rId3"/>
    <p:sldId id="311" r:id="rId4"/>
    <p:sldId id="312" r:id="rId5"/>
    <p:sldId id="313" r:id="rId6"/>
    <p:sldId id="314" r:id="rId7"/>
    <p:sldId id="274" r:id="rId8"/>
    <p:sldId id="320" r:id="rId9"/>
    <p:sldId id="315" r:id="rId10"/>
    <p:sldId id="297" r:id="rId11"/>
    <p:sldId id="316" r:id="rId12"/>
    <p:sldId id="319" r:id="rId13"/>
    <p:sldId id="280" r:id="rId14"/>
    <p:sldId id="283" r:id="rId15"/>
    <p:sldId id="287" r:id="rId16"/>
    <p:sldId id="301" r:id="rId17"/>
    <p:sldId id="387" r:id="rId18"/>
    <p:sldId id="389" r:id="rId19"/>
    <p:sldId id="381" r:id="rId20"/>
    <p:sldId id="307" r:id="rId21"/>
    <p:sldId id="323" r:id="rId22"/>
    <p:sldId id="324" r:id="rId23"/>
    <p:sldId id="384" r:id="rId24"/>
    <p:sldId id="334" r:id="rId25"/>
    <p:sldId id="335" r:id="rId26"/>
    <p:sldId id="390" r:id="rId27"/>
    <p:sldId id="336" r:id="rId28"/>
    <p:sldId id="340" r:id="rId29"/>
    <p:sldId id="308" r:id="rId30"/>
    <p:sldId id="256" r:id="rId31"/>
    <p:sldId id="257" r:id="rId32"/>
    <p:sldId id="391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392" r:id="rId49"/>
    <p:sldId id="275" r:id="rId50"/>
    <p:sldId id="276" r:id="rId51"/>
    <p:sldId id="277" r:id="rId52"/>
    <p:sldId id="278" r:id="rId53"/>
    <p:sldId id="279" r:id="rId54"/>
    <p:sldId id="393" r:id="rId55"/>
    <p:sldId id="281" r:id="rId56"/>
    <p:sldId id="282" r:id="rId57"/>
    <p:sldId id="394" r:id="rId58"/>
    <p:sldId id="284" r:id="rId59"/>
    <p:sldId id="285" r:id="rId60"/>
    <p:sldId id="286" r:id="rId61"/>
    <p:sldId id="395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396" r:id="rId72"/>
    <p:sldId id="298" r:id="rId73"/>
    <p:sldId id="299" r:id="rId74"/>
    <p:sldId id="300" r:id="rId75"/>
    <p:sldId id="397" r:id="rId76"/>
    <p:sldId id="302" r:id="rId77"/>
    <p:sldId id="303" r:id="rId78"/>
    <p:sldId id="304" r:id="rId79"/>
    <p:sldId id="305" r:id="rId80"/>
    <p:sldId id="306" r:id="rId81"/>
    <p:sldId id="398" r:id="rId82"/>
    <p:sldId id="399" r:id="rId83"/>
    <p:sldId id="309" r:id="rId84"/>
    <p:sldId id="310" r:id="rId85"/>
    <p:sldId id="400" r:id="rId86"/>
    <p:sldId id="401" r:id="rId87"/>
    <p:sldId id="402" r:id="rId88"/>
    <p:sldId id="403" r:id="rId89"/>
  </p:sldIdLst>
  <p:sldSz cx="13004800" cy="9753600"/>
  <p:notesSz cx="6858000" cy="9144000"/>
  <p:defaultTextStyle>
    <a:lvl1pPr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648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09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58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17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765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354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2941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530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11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70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2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9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3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07475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427843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2_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1007164" y="2359446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50230" lvl="0" indent="-487672" algn="l">
              <a:spcBef>
                <a:spcPts val="2133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1300460" lvl="1" indent="-474126" algn="l">
              <a:spcBef>
                <a:spcPts val="64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950690" lvl="2" indent="-460579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2600919" lvl="3" indent="-487672" algn="l">
              <a:spcBef>
                <a:spcPts val="64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3251149" lvl="4" indent="-487672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3901379" lvl="5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4551609" lvl="6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5201839" lvl="7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5852069" lvl="8" indent="-487672" algn="l">
              <a:spcBef>
                <a:spcPts val="512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096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9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120" y="3412099"/>
            <a:ext cx="8290560" cy="1219200"/>
          </a:xfrm>
        </p:spPr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377" y="5029085"/>
            <a:ext cx="10607703" cy="3007360"/>
          </a:xfrm>
        </p:spPr>
        <p:txBody>
          <a:bodyPr>
            <a:normAutofit fontScale="92500" lnSpcReduction="10000"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 paging...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1056619" lvl="1" indent="-568948" algn="l"/>
            <a:endParaRPr lang="en-US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415" y="1395635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2"/>
            <a:ext cx="586115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416/518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414" y="2600844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5EEE552A-192C-E74F-AB23-256E53A04714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Disclaimer: Materials derived, reused, and modified from OSTEP book and lectures of Prof. Andrea and </a:t>
            </a:r>
            <a:r>
              <a:rPr lang="en-US" sz="1400" dirty="0" err="1"/>
              <a:t>Remzi</a:t>
            </a:r>
            <a:r>
              <a:rPr lang="en-US" sz="1400" dirty="0"/>
              <a:t> </a:t>
            </a:r>
            <a:r>
              <a:rPr lang="en-US" sz="1400" dirty="0" err="1"/>
              <a:t>Arpaci-Dusseau</a:t>
            </a:r>
            <a:r>
              <a:rPr lang="en-US" sz="1400" dirty="0"/>
              <a:t> and Prof. </a:t>
            </a:r>
            <a:r>
              <a:rPr lang="en-US" sz="1400" dirty="0" err="1"/>
              <a:t>Yojip</a:t>
            </a:r>
            <a:r>
              <a:rPr lang="en-US" sz="14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27263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611500" y="2091549"/>
            <a:ext cx="1460500" cy="62785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2500" dirty="0"/>
              <a:t>P</a:t>
            </a:r>
            <a:r>
              <a:rPr lang="en-US" sz="2500" dirty="0"/>
              <a:t>P</a:t>
            </a:r>
            <a:r>
              <a:rPr sz="2500" dirty="0"/>
              <a:t>N</a:t>
            </a:r>
            <a:br>
              <a:rPr sz="2500" dirty="0"/>
            </a:br>
            <a:r>
              <a:rPr sz="2500" dirty="0"/>
              <a:t>0x3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1995656" y="2128694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0" y="2462076"/>
            <a:ext cx="2723086" cy="3585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72398" y="1588951"/>
            <a:ext cx="22235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3588633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0x10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0x23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0x80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0x59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731633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3769218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74741" y="1567138"/>
            <a:ext cx="35137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7257771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0x55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8400771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7438356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22543" y="1565851"/>
            <a:ext cx="36853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0654" y="3384623"/>
            <a:ext cx="32350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0x01ABC</a:t>
            </a: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89890" y="88071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outer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99223" y="88071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inner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942050" y="88071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293706" y="831497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198263" y="1032439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575" y="6207378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 translate 0xFEED0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7805" y="4645968"/>
            <a:ext cx="247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61359" y="37568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3876" y="5090429"/>
            <a:ext cx="183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0826" y="666904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-275420" y="2104782"/>
            <a:ext cx="1460500" cy="62785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0000"/>
                </a:solidFill>
              </a:rPr>
              <a:t>VPN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0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1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2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84" y="89249"/>
            <a:ext cx="12445241" cy="1824949"/>
          </a:xfrm>
        </p:spPr>
        <p:txBody>
          <a:bodyPr/>
          <a:lstStyle/>
          <a:p>
            <a:r>
              <a:rPr lang="en-US" dirty="0"/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698458" y="3286259"/>
            <a:ext cx="11195518" cy="6111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2^2 bytes *  number PTE = 2^12 bytes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458" y="2406394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07791" y="2406394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50618" y="2406394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02274" y="1914198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with 2 levels?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0" y="2130425"/>
            <a:ext cx="11099800" cy="3051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Problem: page directories </a:t>
            </a:r>
            <a:r>
              <a:rPr lang="en-US" sz="3600" dirty="0">
                <a:solidFill>
                  <a:srgbClr val="333333"/>
                </a:solidFill>
              </a:rPr>
              <a:t>(outer level) </a:t>
            </a:r>
            <a:r>
              <a:rPr sz="3600" dirty="0">
                <a:solidFill>
                  <a:srgbClr val="333333"/>
                </a:solidFill>
              </a:rPr>
              <a:t>may not fit in a page</a:t>
            </a:r>
            <a:endParaRPr lang="en-US"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Solution: </a:t>
            </a:r>
            <a:endParaRPr lang="en-US" sz="36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rgbClr val="333333"/>
                </a:solidFill>
              </a:rPr>
              <a:t>S</a:t>
            </a:r>
            <a:r>
              <a:rPr sz="3300" dirty="0">
                <a:solidFill>
                  <a:srgbClr val="333333"/>
                </a:solidFill>
              </a:rPr>
              <a:t>plit page directories into pieces</a:t>
            </a:r>
            <a:endParaRPr lang="en-US" sz="33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Use another page dir to refer to the page dir pieces.</a:t>
            </a:r>
          </a:p>
        </p:txBody>
      </p:sp>
      <p:sp>
        <p:nvSpPr>
          <p:cNvPr id="4" name="Shape 658"/>
          <p:cNvSpPr/>
          <p:nvPr/>
        </p:nvSpPr>
        <p:spPr>
          <a:xfrm>
            <a:off x="4590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PT idx</a:t>
            </a:r>
          </a:p>
        </p:txBody>
      </p:sp>
      <p:sp>
        <p:nvSpPr>
          <p:cNvPr id="23" name="Shape 677"/>
          <p:cNvSpPr/>
          <p:nvPr/>
        </p:nvSpPr>
        <p:spPr>
          <a:xfrm>
            <a:off x="6139320" y="5820963"/>
            <a:ext cx="4530027" cy="622301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066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423526" y="5250131"/>
            <a:ext cx="811120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266082" y="5501481"/>
            <a:ext cx="1809429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1567898" y="5501481"/>
            <a:ext cx="1824191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1542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236" y="6515095"/>
            <a:ext cx="1255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How large is virtual address space with 4 KB pages, 4 byte PTEs, 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540" y="7413331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4KB / 4 bytes </a:t>
            </a:r>
            <a:r>
              <a:rPr lang="en-US" sz="2800" dirty="0" err="1">
                <a:solidFill>
                  <a:srgbClr val="333333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333333"/>
                </a:solidFill>
                <a:sym typeface="Wingdings"/>
              </a:rPr>
              <a:t> 1K entries per level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6254" y="7936551"/>
            <a:ext cx="434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1 level: 1K * 4K = </a:t>
            </a:r>
            <a:r>
              <a:rPr lang="en-US" sz="2400" b="1" dirty="0">
                <a:solidFill>
                  <a:srgbClr val="333333"/>
                </a:solidFill>
              </a:rPr>
              <a:t>2^22</a:t>
            </a:r>
            <a:r>
              <a:rPr lang="en-US" sz="2400" dirty="0">
                <a:solidFill>
                  <a:srgbClr val="333333"/>
                </a:solidFill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6254" y="8459771"/>
            <a:ext cx="51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2 levels: 1K * 1K * 4K = </a:t>
            </a:r>
            <a:r>
              <a:rPr lang="en-US" sz="2400" b="1" dirty="0">
                <a:solidFill>
                  <a:srgbClr val="333333"/>
                </a:solidFill>
              </a:rPr>
              <a:t>2^32</a:t>
            </a:r>
            <a:r>
              <a:rPr lang="en-US" sz="2400" dirty="0">
                <a:solidFill>
                  <a:srgbClr val="333333"/>
                </a:solidFill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46254" y="8921032"/>
            <a:ext cx="584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3 levels: 1K * 1K * 1K * 4K = </a:t>
            </a:r>
            <a:r>
              <a:rPr lang="en-US" sz="2400" b="1" dirty="0">
                <a:solidFill>
                  <a:srgbClr val="333333"/>
                </a:solidFill>
              </a:rPr>
              <a:t>2^42</a:t>
            </a:r>
            <a:r>
              <a:rPr lang="en-US" sz="2400" dirty="0">
                <a:solidFill>
                  <a:srgbClr val="333333"/>
                </a:solidFill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46496" y="30523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5829" y="30523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  <a:p>
            <a:pPr algn="ctr"/>
            <a:r>
              <a:rPr lang="en-US" sz="2600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98656" y="30523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25310" y="2560174"/>
            <a:ext cx="2344933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64-bit</a:t>
            </a:r>
            <a:r>
              <a:rPr lang="en-US" sz="2600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Review: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Paging </a:t>
            </a:r>
            <a:r>
              <a:rPr lang="en-US" sz="6500" dirty="0">
                <a:solidFill>
                  <a:srgbClr val="FFFFFF"/>
                </a:solidFill>
              </a:rPr>
              <a:t>PROS and CONS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0" y="2185988"/>
            <a:ext cx="11099800" cy="49657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No external </a:t>
            </a:r>
            <a:r>
              <a:rPr lang="en-US" sz="330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Easy to manage</a:t>
            </a:r>
            <a:r>
              <a:rPr lang="en-US" sz="320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Accessing page tables is too slow [today’s focus]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790061" y="2437811"/>
            <a:ext cx="12320588" cy="5653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H/W: for each mem reference:</a:t>
            </a:r>
            <a:br>
              <a:rPr sz="3200" dirty="0">
                <a:solidFill>
                  <a:srgbClr val="333333"/>
                </a:solidFill>
              </a:rPr>
            </a:b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1.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VPN</a:t>
            </a:r>
            <a:r>
              <a:rPr sz="3200" dirty="0">
                <a:solidFill>
                  <a:srgbClr val="333333"/>
                </a:solidFill>
              </a:rPr>
              <a:t> (virt page num) from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VA</a:t>
            </a:r>
            <a:r>
              <a:rPr sz="3200" dirty="0">
                <a:solidFill>
                  <a:srgbClr val="333333"/>
                </a:solidFill>
              </a:rPr>
              <a:t> (virt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2. calculate addr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sz="3200" dirty="0">
                <a:solidFill>
                  <a:srgbClr val="333333"/>
                </a:solidFill>
              </a:rPr>
              <a:t> (page table entry)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3. </a:t>
            </a:r>
            <a:r>
              <a:rPr lang="en-US" sz="3200" dirty="0">
                <a:solidFill>
                  <a:srgbClr val="333333"/>
                </a:solidFill>
              </a:rPr>
              <a:t>read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lang="en-US"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from memory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4.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PFN</a:t>
            </a:r>
            <a:r>
              <a:rPr sz="3200" dirty="0">
                <a:solidFill>
                  <a:srgbClr val="333333"/>
                </a:solidFill>
              </a:rPr>
              <a:t> (page frame num)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5. build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(phys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6. </a:t>
            </a:r>
            <a:r>
              <a:rPr lang="en-US" sz="3200" dirty="0">
                <a:solidFill>
                  <a:srgbClr val="333333"/>
                </a:solidFill>
              </a:rPr>
              <a:t>read contents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lang="en-US" sz="3200" dirty="0">
                <a:solidFill>
                  <a:srgbClr val="333333"/>
                </a:solidFill>
              </a:rPr>
              <a:t>from memory in</a:t>
            </a:r>
            <a:r>
              <a:rPr sz="3200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574829" y="3464747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574829" y="3993229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574829" y="4938273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574829" y="5446274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206679" y="4483113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bg1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206679" y="5989858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921F07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061" y="8396965"/>
            <a:ext cx="8448136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expensive step </a:t>
            </a:r>
            <a:r>
              <a:rPr lang="en-US" sz="2800"/>
              <a:t>will we avoid in today’s lecture?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66266" y="7383938"/>
            <a:ext cx="4324511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6525" y="8920181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3)  Don’t always have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Example: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0" y="2305050"/>
            <a:ext cx="4859338" cy="52466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2800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2800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45402" y="3603241"/>
            <a:ext cx="3784600" cy="4864100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0x3000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0x3004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0x3008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0x300C</a:t>
            </a:r>
            <a:b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544" y="2828742"/>
            <a:ext cx="37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9219962" y="3603015"/>
            <a:ext cx="3784838" cy="486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0x7000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0x7004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0x7008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002" y="2890297"/>
            <a:ext cx="349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503" y="8024233"/>
            <a:ext cx="12135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333333"/>
                </a:solidFill>
              </a:rPr>
              <a:t>Observation: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Repeatedly access same PTE because program repeatedly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7671" y="6994113"/>
            <a:ext cx="5487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Aside: What can you infer?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ptbr</a:t>
            </a:r>
            <a:r>
              <a:rPr lang="en-US" sz="2800" dirty="0">
                <a:solidFill>
                  <a:schemeClr val="bg1"/>
                </a:solidFill>
              </a:rPr>
              <a:t>: 0x1000; PTE 4 bytes each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VPN 3 -&gt; PPN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9030002" y="360301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9030002" y="4523642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8984956" y="5379280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8984955" y="624626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  <p:bldP spid="3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097832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V="1">
            <a:off x="8669833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Strategy</a:t>
            </a:r>
            <a:r>
              <a:rPr lang="en-US" sz="6500" dirty="0">
                <a:solidFill>
                  <a:srgbClr val="FFFFFF"/>
                </a:solidFill>
              </a:rPr>
              <a:t>: Cache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Page Translations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4032250" y="6985000"/>
            <a:ext cx="8972550" cy="154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TLB: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800" dirty="0">
                <a:solidFill>
                  <a:srgbClr val="333333"/>
                </a:solidFill>
              </a:rPr>
              <a:t>ranslation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3800" dirty="0">
                <a:solidFill>
                  <a:srgbClr val="333333"/>
                </a:solidFill>
              </a:rPr>
              <a:t>ookaside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800" dirty="0">
                <a:solidFill>
                  <a:srgbClr val="333333"/>
                </a:solidFill>
              </a:rPr>
              <a:t>uffer</a:t>
            </a:r>
            <a:endParaRPr lang="en-US" sz="3800" dirty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(yes, a poor name!)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834849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7406850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3802857" y="2920432"/>
            <a:ext cx="58994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8362065" y="2920432"/>
            <a:ext cx="61553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285922" y="5792122"/>
            <a:ext cx="6195820" cy="1"/>
          </a:xfrm>
          <a:prstGeom prst="line">
            <a:avLst/>
          </a:prstGeom>
          <a:ln w="889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093884" y="5842113"/>
            <a:ext cx="2579894" cy="4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/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8034833" y="3902979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034833" y="4220478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8034833" y="4537978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8034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8471058" y="3504633"/>
            <a:ext cx="39755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462833" y="4540375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3462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3146921" y="3909581"/>
            <a:ext cx="1901821" cy="6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Translation Cache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932816" y="4157092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28200"/>
            <a:ext cx="5177438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 (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695" y="4796454"/>
            <a:ext cx="5405065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Lookup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Calculate set (tag % 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num_sets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123" y="6363830"/>
            <a:ext cx="5177439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Where is VPN (tag) 18 located?</a:t>
            </a:r>
            <a:endParaRPr lang="en-US" sz="2600" i="1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449" y="6829597"/>
            <a:ext cx="54155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4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sp>
        <p:nvSpPr>
          <p:cNvPr id="145" name="Text Box 114">
            <a:extLst>
              <a:ext uri="{FF2B5EF4-FFF2-40B4-BE49-F238E27FC236}">
                <a16:creationId xmlns:a16="http://schemas.microsoft.com/office/drawing/2014/main" id="{A9A94FEC-9CD1-CF49-96BA-D6721F0B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49" y="7495419"/>
            <a:ext cx="421680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Incorrect: 2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F6BEAB99-CB16-914B-80CD-6EECAE6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449" y="7319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99" y="9215033"/>
            <a:ext cx="24308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701469" y="4549313"/>
            <a:ext cx="975360" cy="260096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785202" y="4549313"/>
            <a:ext cx="975360" cy="260096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774" y="7150273"/>
            <a:ext cx="3875926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28795" y="6233278"/>
            <a:ext cx="65024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584" y="6596364"/>
            <a:ext cx="763094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3834482" y="4574148"/>
            <a:ext cx="541867" cy="1733973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1696" y="5139297"/>
            <a:ext cx="10833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8463230" y="4606331"/>
            <a:ext cx="975360" cy="130048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9546963" y="4606331"/>
            <a:ext cx="975360" cy="130048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10630697" y="4606331"/>
            <a:ext cx="975360" cy="130048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11714430" y="4606331"/>
            <a:ext cx="975360" cy="130048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70" y="4520537"/>
            <a:ext cx="425230" cy="142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76" y="4172838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736" y="4172838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7838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1571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48" y="5843594"/>
            <a:ext cx="393160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2653147" y="8242363"/>
            <a:ext cx="10187093" cy="1192107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49" y="813399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97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079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2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75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120" y="8133990"/>
            <a:ext cx="40527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300" y="8133990"/>
            <a:ext cx="47628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44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523" y="8133990"/>
            <a:ext cx="46213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004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341" y="6898553"/>
            <a:ext cx="4138366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itchFamily="-104" charset="0"/>
              </a:rPr>
              <a:t>More in Computer Architecture Class</a:t>
            </a:r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598343" y="2600962"/>
            <a:ext cx="11295633" cy="611180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Higher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Lower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err="1"/>
              <a:t>TLBs</a:t>
            </a:r>
            <a:r>
              <a:rPr lang="en-US" sz="2800" dirty="0"/>
              <a:t> usually fully associative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38" y="2833328"/>
            <a:ext cx="12654662" cy="5449022"/>
          </a:xfrm>
        </p:spPr>
        <p:txBody>
          <a:bodyPr/>
          <a:lstStyle/>
          <a:p>
            <a:r>
              <a:rPr lang="en-US" sz="2600" dirty="0"/>
              <a:t>Reading: Today cover Chapters 20-22</a:t>
            </a:r>
          </a:p>
          <a:p>
            <a:r>
              <a:rPr lang="en-US" sz="2600" dirty="0"/>
              <a:t>Project 2: User-level thread library and scheduling</a:t>
            </a:r>
          </a:p>
          <a:p>
            <a:pPr lvl="2"/>
            <a:r>
              <a:rPr lang="en-US" sz="2600" dirty="0"/>
              <a:t>Start early and finish by </a:t>
            </a:r>
            <a:r>
              <a:rPr lang="en-US" sz="2600" dirty="0">
                <a:effectLst/>
              </a:rPr>
              <a:t>March 20th.</a:t>
            </a:r>
            <a:endParaRPr lang="en-US" sz="2600" dirty="0"/>
          </a:p>
          <a:p>
            <a:r>
              <a:rPr lang="en-US" sz="2600" dirty="0"/>
              <a:t>Midterm -  03/08 – In class, 5:40pm – 7:00pm</a:t>
            </a:r>
          </a:p>
          <a:p>
            <a:r>
              <a:rPr lang="en-US" sz="2600" dirty="0"/>
              <a:t>Quiz 2 solution tomorrow</a:t>
            </a:r>
          </a:p>
          <a:p>
            <a:r>
              <a:rPr lang="en-US" sz="2600" dirty="0"/>
              <a:t>Sample midterm exam solution posted</a:t>
            </a:r>
          </a:p>
          <a:p>
            <a:endParaRPr lang="en-US" dirty="0"/>
          </a:p>
          <a:p>
            <a:pPr marL="616361" lvl="2" indent="0">
              <a:buNone/>
            </a:pPr>
            <a:endParaRPr lang="en-US" dirty="0"/>
          </a:p>
          <a:p>
            <a:pPr marL="616361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Array Iterator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1346200"/>
            <a:ext cx="8350250" cy="524668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38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3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854" y="5690363"/>
            <a:ext cx="76807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load 0x1000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0x1004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0x1008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0x100C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1213" y="6880485"/>
            <a:ext cx="694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11000659" y="2669058"/>
            <a:ext cx="142941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Physical</a:t>
            </a:r>
            <a:endParaRPr dirty="0"/>
          </a:p>
        </p:txBody>
      </p:sp>
      <p:sp>
        <p:nvSpPr>
          <p:cNvPr id="1461" name="Shape 1461"/>
          <p:cNvSpPr/>
          <p:nvPr/>
        </p:nvSpPr>
        <p:spPr>
          <a:xfrm>
            <a:off x="8188494" y="2760743"/>
            <a:ext cx="75661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Virtual</a:t>
            </a:r>
            <a:endParaRPr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3623407" y="3437518"/>
            <a:ext cx="1009408" cy="120104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1035912" y="4154194"/>
            <a:ext cx="2500523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035912" y="4916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1035912" y="5678195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035912" y="6440195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035912" y="3392194"/>
            <a:ext cx="2500523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1035912" y="7202194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282912" y="62612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82912" y="69851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282912" y="7747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400581" y="4737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282912" y="54992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00581" y="3975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00581" y="321323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1035912" y="3776602"/>
            <a:ext cx="2500523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565183" y="4121617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239112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89239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54567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6130379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1035912" y="7964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82912" y="8509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</a:t>
            </a:r>
            <a:br>
              <a:rPr lang="en-US" dirty="0"/>
            </a:br>
            <a:r>
              <a:rPr lang="en-US" dirty="0"/>
              <a:t>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796077" y="3175467"/>
            <a:ext cx="2513012" cy="60086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9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0x1004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0x1008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</a:t>
            </a:r>
            <a:r>
              <a:rPr lang="en-US" sz="2800" dirty="0">
                <a:solidFill>
                  <a:srgbClr val="333333"/>
                </a:solidFill>
                <a:effectLst/>
              </a:rPr>
              <a:t>c</a:t>
            </a:r>
          </a:p>
          <a:p>
            <a:pPr lvl="0">
              <a:spcBef>
                <a:spcPts val="3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…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10933200" y="3091094"/>
            <a:ext cx="2525922" cy="60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449867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84868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75642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634113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424189" y="5943826"/>
            <a:ext cx="1931614" cy="5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3629447" y="3406185"/>
            <a:ext cx="453074" cy="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4142666" y="3216392"/>
            <a:ext cx="71813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052885309"/>
              </p:ext>
            </p:extLst>
          </p:nvPr>
        </p:nvGraphicFramePr>
        <p:xfrm>
          <a:off x="4291093" y="6493029"/>
          <a:ext cx="2679333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466204" y="7424337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24189" y="7364722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6226" y="778341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4110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4110" y="7785989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5876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45876" y="7812736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9661787" y="4354821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9661787" y="5278185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9661787" y="6076044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9661787" y="8169518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Performance Of TLB?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0" y="4124325"/>
            <a:ext cx="5529263" cy="2441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528622" y="2264376"/>
            <a:ext cx="11261671" cy="74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2K / (4K /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 = 2K / 1K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Worse</a:t>
            </a:r>
            <a:endParaRPr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9" y="2600962"/>
            <a:ext cx="12345400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Reach: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with </a:t>
            </a:r>
            <a:r>
              <a:rPr sz="6500" dirty="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0" y="2319338"/>
            <a:ext cx="12577763" cy="36655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Sequential array accesses almost always hit in TLB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Very fast</a:t>
            </a:r>
            <a:r>
              <a:rPr sz="3500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</a:t>
            </a:r>
            <a:r>
              <a:rPr lang="en-US" sz="3800" dirty="0">
                <a:solidFill>
                  <a:srgbClr val="333333"/>
                </a:solidFill>
              </a:rPr>
              <a:t>access </a:t>
            </a:r>
            <a:r>
              <a:rPr sz="3800" dirty="0">
                <a:solidFill>
                  <a:srgbClr val="333333"/>
                </a:solidFill>
              </a:rPr>
              <a:t>pattern </a:t>
            </a:r>
            <a:r>
              <a:rPr lang="en-US" sz="3800" dirty="0">
                <a:solidFill>
                  <a:srgbClr val="333333"/>
                </a:solidFill>
              </a:rPr>
              <a:t>will</a:t>
            </a:r>
            <a:r>
              <a:rPr sz="3800" dirty="0">
                <a:solidFill>
                  <a:srgbClr val="333333"/>
                </a:solidFill>
              </a:rPr>
              <a:t> be slow?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H</a:t>
            </a:r>
            <a:r>
              <a:rPr sz="3500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7231048" y="2616182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8842977" y="2172531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560290" y="9003550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560290" y="4020819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8657864" y="9083547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596370" y="6276226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7650382" y="3368547"/>
            <a:ext cx="2697848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Sequential Accesses</a:t>
            </a:r>
            <a:endParaRPr sz="2400" dirty="0"/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840153" y="8238908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7302575" y="7799552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7767253" y="73245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8229675" y="6885153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9461100" y="5674456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9923523" y="5235102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10388200" y="4760057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10850622" y="4320701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8919413" y="6222820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8008298" y="2722294"/>
            <a:ext cx="2175269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7335737" y="8777214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flipV="1">
            <a:off x="7335737" y="3794483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9433312" y="8857211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6371817" y="6049890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892830" y="3142211"/>
            <a:ext cx="3763846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Repeated Random Accesses</a:t>
            </a:r>
            <a:endParaRPr sz="2400" dirty="0"/>
          </a:p>
        </p:txBody>
      </p:sp>
      <p:sp>
        <p:nvSpPr>
          <p:cNvPr id="1564" name="Shape 1564"/>
          <p:cNvSpPr/>
          <p:nvPr/>
        </p:nvSpPr>
        <p:spPr>
          <a:xfrm>
            <a:off x="7615600" y="49645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8078022" y="782721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8542699" y="63361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9005122" y="3991816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10536599" y="49645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10999022" y="7827217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11463699" y="63361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11926122" y="3991816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9908030" y="5996484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Workload </a:t>
            </a:r>
            <a:br>
              <a:rPr lang="en-US" sz="6500" dirty="0"/>
            </a:br>
            <a:r>
              <a:rPr lang="en-US" sz="650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8517385" y="2495958"/>
            <a:ext cx="2534342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820420" y="2788778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1514868" y="2097854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817563" y="2711450"/>
            <a:ext cx="12187237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310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310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/>
              <a:t>What TLB characteristics are best for each type?</a:t>
            </a:r>
            <a:endParaRPr lang="en-US" sz="31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page repeatedly; need same </a:t>
            </a:r>
            <a:r>
              <a:rPr lang="en-US" sz="2800" dirty="0" err="1"/>
              <a:t>vpn</a:t>
            </a:r>
            <a:r>
              <a:rPr lang="en-US" sz="2800" dirty="0"/>
              <a:t>-&gt;</a:t>
            </a:r>
            <a:r>
              <a:rPr lang="en-US" sz="2800" dirty="0" err="1"/>
              <a:t>ppn</a:t>
            </a:r>
            <a:r>
              <a:rPr lang="en-US" sz="2800" dirty="0"/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Summary</a:t>
            </a:r>
            <a:r>
              <a:rPr lang="en-US" sz="6480" dirty="0">
                <a:solidFill>
                  <a:srgbClr val="FFFFFF"/>
                </a:solidFill>
              </a:rPr>
              <a:t>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Better PAGE TABLES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873125" y="2254250"/>
            <a:ext cx="12131675" cy="71786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format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38CA1C-74FF-D042-8431-53EADB26278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Disclaimer: Materials reused, modified from OSTEP book and lectures of Prof. Andrea and </a:t>
            </a:r>
            <a:r>
              <a:rPr lang="en-US" sz="1600" dirty="0" err="1"/>
              <a:t>Remzi</a:t>
            </a:r>
            <a:r>
              <a:rPr lang="en-US" sz="1600" dirty="0"/>
              <a:t> </a:t>
            </a:r>
            <a:r>
              <a:rPr lang="en-US" sz="1600" dirty="0" err="1"/>
              <a:t>Arpaci-Dusseau</a:t>
            </a:r>
            <a:r>
              <a:rPr lang="en-US" sz="1600" dirty="0"/>
              <a:t> and Prof. </a:t>
            </a:r>
            <a:r>
              <a:rPr lang="en-US" sz="1600" dirty="0" err="1"/>
              <a:t>Yojip</a:t>
            </a:r>
            <a:r>
              <a:rPr lang="en-US" sz="16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4146671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3467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960533" y="585216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817707" y="5852160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300480" y="5852160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33493" y="6935893"/>
            <a:ext cx="12029440" cy="24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Implementation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has a page table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track base (physical address) and bounds of </a:t>
            </a:r>
            <a:r>
              <a:rPr lang="en-US" sz="2800" b="1" dirty="0">
                <a:solidFill>
                  <a:srgbClr val="333333"/>
                </a:solidFill>
                <a:ea typeface="ＭＳ Ｐゴシック" charset="-128"/>
              </a:rPr>
              <a:t>page table </a:t>
            </a: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for that segment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975360" y="2926080"/>
            <a:ext cx="11054080" cy="16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b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541867" y="5079999"/>
            <a:ext cx="12029440" cy="36982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866973" indent="-86697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/>
              <a:t>Questions answered in this lecture: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to run process when not enough physical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When should a page be moved from disk to memory?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What page in memory should be replaced?</a:t>
            </a:r>
            <a:endParaRPr/>
          </a:p>
          <a:p>
            <a:pPr marL="1408831" lvl="1" indent="-758601" algn="l">
              <a:spcAft>
                <a:spcPts val="0"/>
              </a:spcAft>
              <a:buSzPts val="1600"/>
            </a:pPr>
            <a:r>
              <a:rPr lang="en-US">
                <a:solidFill>
                  <a:schemeClr val="dk2"/>
                </a:solidFill>
              </a:rPr>
              <a:t>How can the LRU page be approximated efficiently?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2817707" y="9423"/>
            <a:ext cx="7976277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5120"/>
          </a:p>
        </p:txBody>
      </p:sp>
      <p:sp>
        <p:nvSpPr>
          <p:cNvPr id="139" name="Google Shape;139;p1"/>
          <p:cNvSpPr txBox="1"/>
          <p:nvPr/>
        </p:nvSpPr>
        <p:spPr>
          <a:xfrm>
            <a:off x="229420" y="1911144"/>
            <a:ext cx="693589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5120"/>
          </a:p>
        </p:txBody>
      </p:sp>
      <p:sp>
        <p:nvSpPr>
          <p:cNvPr id="140" name="Google Shape;140;p1"/>
          <p:cNvSpPr txBox="1"/>
          <p:nvPr/>
        </p:nvSpPr>
        <p:spPr>
          <a:xfrm>
            <a:off x="9076239" y="1589751"/>
            <a:ext cx="36991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r" rtl="0"/>
            <a:r>
              <a:rPr lang="en-US" sz="2844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512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Announcements</a:t>
            </a:r>
            <a:endParaRPr/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758614" y="2167467"/>
            <a:ext cx="11812693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dirty="0"/>
              <a:t>Assignment 3 will start around March 21 and will be due April 8th</a:t>
            </a: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  <a:p>
            <a:pPr marL="0" indent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Quiz grades end of this week and Midterm grades in a day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Motivation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650240" y="2600960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goal: Support processes when not enough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Single process with very large address space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Multiple processes with combined address spaces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User code should be independent of amount of physical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Correctness, if not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Virtual memory: OS provides illusion of more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Why does this work?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Relies on key properties of user processes (workload) and machine architecture (hardware)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solidFill>
                <a:srgbClr val="DCDEE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839851" y="708738"/>
            <a:ext cx="2870201" cy="185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844" dirty="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 dirty="0"/>
          </a:p>
        </p:txBody>
      </p:sp>
      <p:sp>
        <p:nvSpPr>
          <p:cNvPr id="161" name="Google Shape;161;p4"/>
          <p:cNvSpPr/>
          <p:nvPr/>
        </p:nvSpPr>
        <p:spPr>
          <a:xfrm>
            <a:off x="1822086" y="1171044"/>
            <a:ext cx="2880329" cy="1391051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515268" y="1166143"/>
            <a:ext cx="1448400" cy="150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173" name="Google Shape;173;p5"/>
          <p:cNvSpPr/>
          <p:nvPr/>
        </p:nvSpPr>
        <p:spPr>
          <a:xfrm>
            <a:off x="2280976" y="1171045"/>
            <a:ext cx="1987948" cy="93861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175" name="Google Shape;175;p5"/>
          <p:cNvSpPr/>
          <p:nvPr/>
        </p:nvSpPr>
        <p:spPr>
          <a:xfrm>
            <a:off x="8612686" y="1391881"/>
            <a:ext cx="1504613" cy="411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/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/>
          </a:p>
        </p:txBody>
      </p:sp>
      <p:cxnSp>
        <p:nvCxnSpPr>
          <p:cNvPr id="176" name="Google Shape;176;p5"/>
          <p:cNvCxnSpPr/>
          <p:nvPr/>
        </p:nvCxnSpPr>
        <p:spPr>
          <a:xfrm rot="10800000" flipH="1">
            <a:off x="4333028" y="1642217"/>
            <a:ext cx="4414710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5622543" y="1008632"/>
            <a:ext cx="1402233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/>
          </a:p>
        </p:txBody>
      </p:sp>
      <p:sp>
        <p:nvSpPr>
          <p:cNvPr id="178" name="Google Shape;178;p5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2515268" y="1166143"/>
            <a:ext cx="1448400" cy="150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188" name="Google Shape;188;p6"/>
          <p:cNvSpPr/>
          <p:nvPr/>
        </p:nvSpPr>
        <p:spPr>
          <a:xfrm>
            <a:off x="2280976" y="1171045"/>
            <a:ext cx="1987948" cy="93861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8612686" y="1391881"/>
            <a:ext cx="1504613" cy="411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/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/>
          </a:p>
        </p:txBody>
      </p:sp>
      <p:cxnSp>
        <p:nvCxnSpPr>
          <p:cNvPr id="190" name="Google Shape;190;p6"/>
          <p:cNvCxnSpPr/>
          <p:nvPr/>
        </p:nvCxnSpPr>
        <p:spPr>
          <a:xfrm rot="10800000" flipH="1">
            <a:off x="4333028" y="1642217"/>
            <a:ext cx="4414710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622543" y="1008632"/>
            <a:ext cx="1402233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/>
          </a:p>
        </p:txBody>
      </p:sp>
      <p:sp>
        <p:nvSpPr>
          <p:cNvPr id="192" name="Google Shape;192;p6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695341" y="5897695"/>
            <a:ext cx="3256637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what’s in code?</a:t>
            </a:r>
            <a:endParaRPr sz="5120"/>
          </a:p>
        </p:txBody>
      </p:sp>
      <p:sp>
        <p:nvSpPr>
          <p:cNvPr id="194" name="Google Shape;194;p6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1847487" y="4227459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839851" y="750388"/>
            <a:ext cx="2870201" cy="3769727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847488" y="469901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2515269" y="1136650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03" name="Google Shape;203;p7"/>
          <p:cNvSpPr/>
          <p:nvPr/>
        </p:nvSpPr>
        <p:spPr>
          <a:xfrm>
            <a:off x="2280976" y="1171045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7752986" y="1147102"/>
            <a:ext cx="3404328" cy="444066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2340361" y="1203296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06" name="Google Shape;206;p7"/>
          <p:cNvSpPr/>
          <p:nvPr/>
        </p:nvSpPr>
        <p:spPr>
          <a:xfrm>
            <a:off x="3292861" y="1203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07" name="Google Shape;207;p7"/>
          <p:cNvSpPr/>
          <p:nvPr/>
        </p:nvSpPr>
        <p:spPr>
          <a:xfrm>
            <a:off x="3292861" y="1762095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08" name="Google Shape;208;p7"/>
          <p:cNvSpPr/>
          <p:nvPr/>
        </p:nvSpPr>
        <p:spPr>
          <a:xfrm>
            <a:off x="2340361" y="1762095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09" name="Google Shape;209;p7"/>
          <p:cNvCxnSpPr/>
          <p:nvPr/>
        </p:nvCxnSpPr>
        <p:spPr>
          <a:xfrm>
            <a:off x="4333028" y="1642217"/>
            <a:ext cx="4178928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05492" y="1008632"/>
            <a:ext cx="201928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dirty="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5120" dirty="0"/>
          </a:p>
        </p:txBody>
      </p:sp>
      <p:sp>
        <p:nvSpPr>
          <p:cNvPr id="211" name="Google Shape;211;p7"/>
          <p:cNvSpPr/>
          <p:nvPr/>
        </p:nvSpPr>
        <p:spPr>
          <a:xfrm>
            <a:off x="8612685" y="1391881"/>
            <a:ext cx="2111140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12" name="Google Shape;212;p7"/>
          <p:cNvSpPr/>
          <p:nvPr/>
        </p:nvSpPr>
        <p:spPr>
          <a:xfrm>
            <a:off x="8048425" y="1309715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8563362" y="1330296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14" name="Google Shape;214;p7"/>
          <p:cNvSpPr/>
          <p:nvPr/>
        </p:nvSpPr>
        <p:spPr>
          <a:xfrm>
            <a:off x="9515862" y="1330296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15" name="Google Shape;215;p7"/>
          <p:cNvSpPr/>
          <p:nvPr/>
        </p:nvSpPr>
        <p:spPr>
          <a:xfrm>
            <a:off x="9515862" y="1889096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16" name="Google Shape;216;p7"/>
          <p:cNvSpPr/>
          <p:nvPr/>
        </p:nvSpPr>
        <p:spPr>
          <a:xfrm>
            <a:off x="8563362" y="1889096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17" name="Google Shape;217;p7"/>
          <p:cNvSpPr/>
          <p:nvPr/>
        </p:nvSpPr>
        <p:spPr>
          <a:xfrm>
            <a:off x="1469468" y="5725966"/>
            <a:ext cx="7143218" cy="1021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many large libraries, some</a:t>
            </a:r>
            <a:endParaRPr sz="5120" dirty="0"/>
          </a:p>
          <a:p>
            <a:pPr algn="l" rtl="0"/>
            <a:r>
              <a:rPr lang="en-US" sz="2987" dirty="0">
                <a:latin typeface="Short Stack"/>
                <a:ea typeface="Short Stack"/>
                <a:cs typeface="Short Stack"/>
                <a:sym typeface="Short Stack"/>
              </a:rPr>
              <a:t>of which are rarely/never used</a:t>
            </a:r>
            <a:endParaRPr sz="5120" dirty="0"/>
          </a:p>
        </p:txBody>
      </p:sp>
      <p:sp>
        <p:nvSpPr>
          <p:cNvPr id="218" name="Google Shape;218;p7"/>
          <p:cNvSpPr/>
          <p:nvPr/>
        </p:nvSpPr>
        <p:spPr>
          <a:xfrm>
            <a:off x="8197058" y="611851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19" name="Google Shape;219;p7"/>
          <p:cNvSpPr/>
          <p:nvPr/>
        </p:nvSpPr>
        <p:spPr>
          <a:xfrm>
            <a:off x="1083734" y="7044268"/>
            <a:ext cx="10837333" cy="13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How to avoid wasting </a:t>
            </a:r>
            <a:r>
              <a:rPr lang="en-US" sz="3982">
                <a:solidFill>
                  <a:srgbClr val="D45954"/>
                </a:solidFill>
                <a:latin typeface="Short Stack"/>
                <a:ea typeface="Short Stack"/>
                <a:cs typeface="Short Stack"/>
                <a:sym typeface="Short Stack"/>
              </a:rPr>
              <a:t>physical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 to back rarely used </a:t>
            </a:r>
            <a:r>
              <a:rPr lang="en-US" sz="3982">
                <a:solidFill>
                  <a:srgbClr val="7BDB45"/>
                </a:solidFill>
                <a:latin typeface="Short Stack"/>
                <a:ea typeface="Short Stack"/>
                <a:cs typeface="Short Stack"/>
                <a:sym typeface="Short Stack"/>
              </a:rPr>
              <a:t>virtual pages</a:t>
            </a:r>
            <a:r>
              <a:rPr lang="en-US" sz="3982">
                <a:latin typeface="Short Stack"/>
                <a:ea typeface="Short Stack"/>
                <a:cs typeface="Short Stack"/>
                <a:sym typeface="Short Stack"/>
              </a:rPr>
              <a:t>?</a:t>
            </a:r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28" name="Google Shape;228;p8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1" name="Google Shape;231;p8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2" name="Google Shape;232;p8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3" name="Google Shape;233;p8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34" name="Google Shape;234;p8"/>
          <p:cNvSpPr/>
          <p:nvPr/>
        </p:nvSpPr>
        <p:spPr>
          <a:xfrm>
            <a:off x="9311183" y="1153073"/>
            <a:ext cx="2295083" cy="4224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endParaRPr lang="en-US" sz="2844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35" name="Google Shape;235;p8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37" name="Google Shape;237;p8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38" name="Google Shape;238;p8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39" name="Google Shape;239;p8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40" name="Google Shape;240;p8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41" name="Google Shape;241;p8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43" name="Google Shape;243;p8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44" name="Google Shape;244;p8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53" name="Google Shape;253;p9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56" name="Google Shape;256;p9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57" name="Google Shape;257;p9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58" name="Google Shape;258;p9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59" name="Google Shape;259;p9"/>
          <p:cNvSpPr/>
          <p:nvPr/>
        </p:nvSpPr>
        <p:spPr>
          <a:xfrm>
            <a:off x="9311183" y="1153072"/>
            <a:ext cx="2295083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60" name="Google Shape;260;p9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62" name="Google Shape;262;p9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63" name="Google Shape;263;p9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4" name="Google Shape;264;p9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65" name="Google Shape;265;p9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66" name="Google Shape;266;p9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68" name="Google Shape;268;p9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69" name="Google Shape;269;p9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282" name="Google Shape;282;p10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85" name="Google Shape;285;p10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86" name="Google Shape;286;p10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87" name="Google Shape;287;p10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88" name="Google Shape;288;p10"/>
          <p:cNvSpPr/>
          <p:nvPr/>
        </p:nvSpPr>
        <p:spPr>
          <a:xfrm>
            <a:off x="9311184" y="1153072"/>
            <a:ext cx="2255991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289" name="Google Shape;289;p10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291" name="Google Shape;291;p10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292" name="Google Shape;292;p10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3" name="Google Shape;293;p10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294" name="Google Shape;294;p10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295" name="Google Shape;295;p10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297" name="Google Shape;297;p10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298" name="Google Shape;298;p10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490901" y="1324546"/>
            <a:ext cx="6727140" cy="432730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74692" y="2019950"/>
            <a:ext cx="243477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access LibB</a:t>
            </a:r>
            <a:endParaRPr sz="51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Quiz: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866986" y="3142827"/>
          <a:ext cx="6610774" cy="2456464"/>
        </p:xfrm>
        <a:graphic>
          <a:graphicData uri="http://schemas.openxmlformats.org/drawingml/2006/table">
            <a:tbl>
              <a:tblPr/>
              <a:tblGrid>
                <a:gridCol w="99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7586133" y="3002844"/>
          <a:ext cx="2817707" cy="6841744"/>
        </p:xfrm>
        <a:graphic>
          <a:graphicData uri="http://schemas.openxmlformats.org/drawingml/2006/table">
            <a:tbl>
              <a:tblPr/>
              <a:tblGrid>
                <a:gridCol w="281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10512213" y="352439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10512213" y="669952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325120" y="6005299"/>
            <a:ext cx="8128000" cy="335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00965" y="2109495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58139" y="2109495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912" y="2109495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339" y="600529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0x004070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839" y="6502469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0x003016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8926" y="7033134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582" y="753968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5581" y="807035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6200" y="8661454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0x02a568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12" name="Google Shape;312;p11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15" name="Google Shape;315;p11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16" name="Google Shape;316;p11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17" name="Google Shape;317;p11"/>
          <p:cNvSpPr/>
          <p:nvPr/>
        </p:nvSpPr>
        <p:spPr>
          <a:xfrm>
            <a:off x="9311184" y="1153072"/>
            <a:ext cx="2182767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18" name="Google Shape;318;p11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20" name="Google Shape;320;p11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21" name="Google Shape;321;p11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2" name="Google Shape;322;p11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3" name="Google Shape;323;p11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24" name="Google Shape;324;p11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26" name="Google Shape;326;p11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27" name="Google Shape;327;p11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28" name="Google Shape;328;p11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832021" y="1492347"/>
            <a:ext cx="3093719" cy="119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copy (or move)</a:t>
            </a:r>
            <a:endParaRPr sz="5120"/>
          </a:p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to RAM</a:t>
            </a:r>
            <a:endParaRPr sz="5120"/>
          </a:p>
        </p:txBody>
      </p:sp>
      <p:sp>
        <p:nvSpPr>
          <p:cNvPr id="332" name="Google Shape;332;p11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33" name="Google Shape;333;p11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1148986" y="4623652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1141350" y="1146580"/>
            <a:ext cx="2870201" cy="3769725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1148987" y="866092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1816769" y="1532843"/>
            <a:ext cx="1345813" cy="210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844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/>
          </a:p>
          <a:p>
            <a:pPr algn="l" rtl="0">
              <a:lnSpc>
                <a:spcPct val="12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5120"/>
          </a:p>
        </p:txBody>
      </p:sp>
      <p:sp>
        <p:nvSpPr>
          <p:cNvPr id="343" name="Google Shape;343;p12"/>
          <p:cNvSpPr/>
          <p:nvPr/>
        </p:nvSpPr>
        <p:spPr>
          <a:xfrm>
            <a:off x="1582475" y="1567238"/>
            <a:ext cx="1987948" cy="155515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8451486" y="908294"/>
            <a:ext cx="3404328" cy="4440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1641861" y="1599487"/>
            <a:ext cx="896360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46" name="Google Shape;346;p12"/>
          <p:cNvSpPr/>
          <p:nvPr/>
        </p:nvSpPr>
        <p:spPr>
          <a:xfrm>
            <a:off x="2594363" y="2158288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47" name="Google Shape;347;p12"/>
          <p:cNvSpPr/>
          <p:nvPr/>
        </p:nvSpPr>
        <p:spPr>
          <a:xfrm>
            <a:off x="1641861" y="2158288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48" name="Google Shape;348;p12"/>
          <p:cNvSpPr/>
          <p:nvPr/>
        </p:nvSpPr>
        <p:spPr>
          <a:xfrm>
            <a:off x="9311184" y="1153072"/>
            <a:ext cx="2193879" cy="409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844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5120" dirty="0"/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5120" dirty="0"/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996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5120" dirty="0"/>
          </a:p>
          <a:p>
            <a:pPr algn="l" rtl="0">
              <a:lnSpc>
                <a:spcPct val="120000"/>
              </a:lnSpc>
            </a:pPr>
            <a:r>
              <a:rPr lang="en-US" sz="2844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5120" dirty="0"/>
          </a:p>
        </p:txBody>
      </p:sp>
      <p:sp>
        <p:nvSpPr>
          <p:cNvPr id="349" name="Google Shape;349;p12"/>
          <p:cNvSpPr/>
          <p:nvPr/>
        </p:nvSpPr>
        <p:spPr>
          <a:xfrm>
            <a:off x="8746926" y="1070907"/>
            <a:ext cx="2883120" cy="374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261863" y="1091488"/>
            <a:ext cx="896358" cy="513936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5120"/>
          </a:p>
        </p:txBody>
      </p:sp>
      <p:sp>
        <p:nvSpPr>
          <p:cNvPr id="351" name="Google Shape;351;p12"/>
          <p:cNvSpPr/>
          <p:nvPr/>
        </p:nvSpPr>
        <p:spPr>
          <a:xfrm>
            <a:off x="10214362" y="1091488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52" name="Google Shape;352;p12"/>
          <p:cNvSpPr/>
          <p:nvPr/>
        </p:nvSpPr>
        <p:spPr>
          <a:xfrm>
            <a:off x="10214362" y="1650287"/>
            <a:ext cx="896358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3" name="Google Shape;353;p12"/>
          <p:cNvSpPr/>
          <p:nvPr/>
        </p:nvSpPr>
        <p:spPr>
          <a:xfrm>
            <a:off x="9261863" y="1650287"/>
            <a:ext cx="896358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4" name="Google Shape;354;p12"/>
          <p:cNvSpPr/>
          <p:nvPr/>
        </p:nvSpPr>
        <p:spPr>
          <a:xfrm>
            <a:off x="8895558" y="373045"/>
            <a:ext cx="2710709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5120"/>
          </a:p>
        </p:txBody>
      </p:sp>
      <p:sp>
        <p:nvSpPr>
          <p:cNvPr id="355" name="Google Shape;355;p12"/>
          <p:cNvSpPr/>
          <p:nvPr/>
        </p:nvSpPr>
        <p:spPr>
          <a:xfrm>
            <a:off x="5360686" y="4697167"/>
            <a:ext cx="2283430" cy="170470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326723" y="4161917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357" name="Google Shape;357;p12"/>
          <p:cNvSpPr/>
          <p:nvPr/>
        </p:nvSpPr>
        <p:spPr>
          <a:xfrm>
            <a:off x="6530471" y="4815793"/>
            <a:ext cx="896360" cy="513936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5120"/>
          </a:p>
        </p:txBody>
      </p:sp>
      <p:sp>
        <p:nvSpPr>
          <p:cNvPr id="358" name="Google Shape;358;p12"/>
          <p:cNvSpPr/>
          <p:nvPr/>
        </p:nvSpPr>
        <p:spPr>
          <a:xfrm>
            <a:off x="5577970" y="4815793"/>
            <a:ext cx="896360" cy="513936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5120"/>
          </a:p>
        </p:txBody>
      </p:sp>
      <p:sp>
        <p:nvSpPr>
          <p:cNvPr id="359" name="Google Shape;359;p12"/>
          <p:cNvSpPr/>
          <p:nvPr/>
        </p:nvSpPr>
        <p:spPr>
          <a:xfrm>
            <a:off x="7115756" y="1475455"/>
            <a:ext cx="3102285" cy="39440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91413" tIns="45689" rIns="91413" bIns="45689" anchor="t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60261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978650" y="1650352"/>
            <a:ext cx="3683840" cy="316544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230969" y="1871269"/>
            <a:ext cx="4307964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Called “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” in</a:t>
            </a:r>
            <a:endParaRPr sz="5120"/>
          </a:p>
        </p:txBody>
      </p:sp>
      <p:sp>
        <p:nvSpPr>
          <p:cNvPr id="363" name="Google Shape;363;p12"/>
          <p:cNvSpPr/>
          <p:nvPr/>
        </p:nvSpPr>
        <p:spPr>
          <a:xfrm>
            <a:off x="6549877" y="5419550"/>
            <a:ext cx="896360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sp>
        <p:nvSpPr>
          <p:cNvPr id="364" name="Google Shape;364;p12"/>
          <p:cNvSpPr/>
          <p:nvPr/>
        </p:nvSpPr>
        <p:spPr>
          <a:xfrm>
            <a:off x="2594363" y="1599487"/>
            <a:ext cx="896358" cy="513936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2560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5120"/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090041" y="1091327"/>
            <a:ext cx="7619840" cy="50816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433494" y="89249"/>
            <a:ext cx="12137813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Locality of Reference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216747" y="2600961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locality of reference</a:t>
            </a:r>
            <a:r>
              <a:rPr lang="en-US" sz="3413"/>
              <a:t> within processes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Spatial:</a:t>
            </a:r>
            <a:r>
              <a:rPr lang="en-US" sz="2844"/>
              <a:t> reference memory addresses </a:t>
            </a:r>
            <a:r>
              <a:rPr lang="en-US" sz="2844" b="1"/>
              <a:t>near </a:t>
            </a:r>
            <a:r>
              <a:rPr lang="en-US" sz="2844"/>
              <a:t>previously referenced addresses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>
                <a:solidFill>
                  <a:schemeClr val="folHlink"/>
                </a:solidFill>
              </a:rPr>
              <a:t>Temporal:</a:t>
            </a:r>
            <a:r>
              <a:rPr lang="en-US" sz="2844"/>
              <a:t> reference memory addresses that have referenced in the past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Processes spend majority of time in small portion of code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Estimate: 90% of time in 10% of code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Implication: 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Process only uses small amount of address space at any moment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Only small amount of address space must be resident in physical memory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325120" y="2059094"/>
            <a:ext cx="12029440" cy="1083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Leverage </a:t>
            </a:r>
            <a:r>
              <a:rPr lang="en-US" sz="3413">
                <a:solidFill>
                  <a:schemeClr val="folHlink"/>
                </a:solidFill>
              </a:rPr>
              <a:t>memory hierarchy</a:t>
            </a:r>
            <a:r>
              <a:rPr lang="en-US" sz="3413"/>
              <a:t> of machine architecture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Each layer acts as “backing store” for layer above</a:t>
            </a:r>
            <a:endParaRPr/>
          </a:p>
          <a:p>
            <a:pPr marL="301391" indent="-117158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endParaRPr sz="3413"/>
          </a:p>
        </p:txBody>
      </p:sp>
      <p:sp>
        <p:nvSpPr>
          <p:cNvPr id="378" name="Google Shape;378;p14"/>
          <p:cNvSpPr/>
          <p:nvPr/>
        </p:nvSpPr>
        <p:spPr>
          <a:xfrm>
            <a:off x="1192107" y="3142827"/>
            <a:ext cx="10187093" cy="5418667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2709333" y="3142827"/>
            <a:ext cx="7152640" cy="3793067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3901440" y="3142827"/>
            <a:ext cx="4768427" cy="2492587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876800" y="3142827"/>
            <a:ext cx="2817707" cy="1408853"/>
          </a:xfrm>
          <a:prstGeom prst="triangle">
            <a:avLst>
              <a:gd name="adj" fmla="val 4905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334934" y="7369388"/>
            <a:ext cx="3978204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disk storage</a:t>
            </a:r>
            <a:endParaRPr sz="5120" dirty="0"/>
          </a:p>
        </p:txBody>
      </p:sp>
      <p:sp>
        <p:nvSpPr>
          <p:cNvPr id="383" name="Google Shape;383;p14"/>
          <p:cNvSpPr txBox="1"/>
          <p:nvPr/>
        </p:nvSpPr>
        <p:spPr>
          <a:xfrm>
            <a:off x="4395594" y="5628641"/>
            <a:ext cx="3298910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2"/>
                </a:solidFill>
                <a:latin typeface="Short Stack"/>
                <a:ea typeface="Short Stack"/>
                <a:cs typeface="Short Stack"/>
                <a:sym typeface="Short Stack"/>
              </a:rPr>
              <a:t>main memory</a:t>
            </a:r>
            <a:endParaRPr sz="5120" dirty="0"/>
          </a:p>
        </p:txBody>
      </p:sp>
      <p:sp>
        <p:nvSpPr>
          <p:cNvPr id="384" name="Google Shape;384;p14"/>
          <p:cNvSpPr txBox="1"/>
          <p:nvPr/>
        </p:nvSpPr>
        <p:spPr>
          <a:xfrm>
            <a:off x="4876799" y="4705210"/>
            <a:ext cx="2817705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cache</a:t>
            </a:r>
            <a:endParaRPr sz="5120" dirty="0"/>
          </a:p>
        </p:txBody>
      </p:sp>
      <p:sp>
        <p:nvSpPr>
          <p:cNvPr id="385" name="Google Shape;385;p14"/>
          <p:cNvSpPr txBox="1"/>
          <p:nvPr/>
        </p:nvSpPr>
        <p:spPr>
          <a:xfrm>
            <a:off x="5310294" y="3793066"/>
            <a:ext cx="21786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registers</a:t>
            </a:r>
            <a:endParaRPr sz="5120" dirty="0"/>
          </a:p>
        </p:txBody>
      </p:sp>
      <p:cxnSp>
        <p:nvCxnSpPr>
          <p:cNvPr id="386" name="Google Shape;386;p14"/>
          <p:cNvCxnSpPr/>
          <p:nvPr/>
        </p:nvCxnSpPr>
        <p:spPr>
          <a:xfrm>
            <a:off x="541867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11379200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2462933" y="3034453"/>
            <a:ext cx="0" cy="55270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627663" y="3048000"/>
            <a:ext cx="171917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size</a:t>
            </a:r>
            <a:endParaRPr sz="5120" dirty="0"/>
          </a:p>
        </p:txBody>
      </p:sp>
      <p:sp>
        <p:nvSpPr>
          <p:cNvPr id="390" name="Google Shape;390;p14"/>
          <p:cNvSpPr txBox="1"/>
          <p:nvPr/>
        </p:nvSpPr>
        <p:spPr>
          <a:xfrm>
            <a:off x="9645228" y="3484254"/>
            <a:ext cx="163851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speed</a:t>
            </a:r>
            <a:endParaRPr sz="5120"/>
          </a:p>
        </p:txBody>
      </p:sp>
      <p:sp>
        <p:nvSpPr>
          <p:cNvPr id="391" name="Google Shape;391;p14"/>
          <p:cNvSpPr txBox="1"/>
          <p:nvPr/>
        </p:nvSpPr>
        <p:spPr>
          <a:xfrm>
            <a:off x="11379202" y="3484254"/>
            <a:ext cx="129370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cost</a:t>
            </a:r>
            <a:endParaRPr sz="512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Intuition</a:t>
            </a:r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325120" y="2600960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Idea: OS keeps unreferenced pages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Slower, cheaper backing store than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Process can run when not all pages are loaded into main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OS and hardware cooperate to provide illusion of large disk as fast as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Same behavior as if all of address space in main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Hopefully have similar performance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Requirements: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mechanism </a:t>
            </a:r>
            <a:r>
              <a:rPr lang="en-US" sz="2844"/>
              <a:t>to identify location of each page in address space 🡪 in memory or on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must have </a:t>
            </a:r>
            <a:r>
              <a:rPr lang="en-US" sz="2844" b="1"/>
              <a:t>policy</a:t>
            </a:r>
            <a:r>
              <a:rPr lang="en-US" sz="2844"/>
              <a:t> for determining which pages live in memory and which on disk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Address Space Mechanisms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215619" y="2666436"/>
            <a:ext cx="12571307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Each page in virtual address space maps to one of three locations: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Physical main memory: Small, fast, expensive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Disk (backing store): Large, slow, cheap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Nothing (error): Free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Extend page tables with an extra bit: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permissions (r/w), valid, present</a:t>
            </a:r>
            <a:endParaRPr sz="2844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in memory: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set in PTE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on disk: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cleared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PTE points to block on disk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Causes trap into OS when page is referenced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560" b="1">
                <a:solidFill>
                  <a:schemeClr val="dk1"/>
                </a:solidFill>
              </a:rPr>
              <a:t>Trap: page fault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Present Bit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5240279" y="2600976"/>
            <a:ext cx="8501339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5120"/>
          </a:p>
        </p:txBody>
      </p:sp>
      <p:sp>
        <p:nvSpPr>
          <p:cNvPr id="410" name="Google Shape;410;p17"/>
          <p:cNvSpPr/>
          <p:nvPr/>
        </p:nvSpPr>
        <p:spPr>
          <a:xfrm>
            <a:off x="5278380" y="2981976"/>
            <a:ext cx="8571612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5120"/>
          </a:p>
        </p:txBody>
      </p:sp>
      <p:sp>
        <p:nvSpPr>
          <p:cNvPr id="411" name="Google Shape;411;p17"/>
          <p:cNvSpPr/>
          <p:nvPr/>
        </p:nvSpPr>
        <p:spPr>
          <a:xfrm>
            <a:off x="5278380" y="3319583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2" name="Google Shape;412;p17"/>
          <p:cNvSpPr/>
          <p:nvPr/>
        </p:nvSpPr>
        <p:spPr>
          <a:xfrm>
            <a:off x="5278380" y="3657193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5120"/>
          </a:p>
        </p:txBody>
      </p:sp>
      <p:sp>
        <p:nvSpPr>
          <p:cNvPr id="413" name="Google Shape;413;p17"/>
          <p:cNvSpPr/>
          <p:nvPr/>
        </p:nvSpPr>
        <p:spPr>
          <a:xfrm>
            <a:off x="5226143" y="6680178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5120"/>
          </a:p>
        </p:txBody>
      </p:sp>
      <p:sp>
        <p:nvSpPr>
          <p:cNvPr id="414" name="Google Shape;414;p17"/>
          <p:cNvSpPr/>
          <p:nvPr/>
        </p:nvSpPr>
        <p:spPr>
          <a:xfrm>
            <a:off x="5278380" y="7033276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5120"/>
          </a:p>
        </p:txBody>
      </p:sp>
      <p:sp>
        <p:nvSpPr>
          <p:cNvPr id="415" name="Google Shape;415;p17"/>
          <p:cNvSpPr/>
          <p:nvPr/>
        </p:nvSpPr>
        <p:spPr>
          <a:xfrm>
            <a:off x="5278380" y="399480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6" name="Google Shape;416;p17"/>
          <p:cNvSpPr/>
          <p:nvPr/>
        </p:nvSpPr>
        <p:spPr>
          <a:xfrm>
            <a:off x="5278380" y="4332409"/>
            <a:ext cx="8571611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7" name="Google Shape;417;p17"/>
          <p:cNvSpPr/>
          <p:nvPr/>
        </p:nvSpPr>
        <p:spPr>
          <a:xfrm>
            <a:off x="5278380" y="4670017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8" name="Google Shape;418;p17"/>
          <p:cNvSpPr/>
          <p:nvPr/>
        </p:nvSpPr>
        <p:spPr>
          <a:xfrm>
            <a:off x="5278380" y="5007626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19" name="Google Shape;419;p17"/>
          <p:cNvSpPr/>
          <p:nvPr/>
        </p:nvSpPr>
        <p:spPr>
          <a:xfrm>
            <a:off x="5278380" y="534523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0" name="Google Shape;420;p17"/>
          <p:cNvSpPr/>
          <p:nvPr/>
        </p:nvSpPr>
        <p:spPr>
          <a:xfrm>
            <a:off x="5278380" y="5682843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1" name="Google Shape;421;p17"/>
          <p:cNvSpPr/>
          <p:nvPr/>
        </p:nvSpPr>
        <p:spPr>
          <a:xfrm>
            <a:off x="5278380" y="6020450"/>
            <a:ext cx="846323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2" name="Google Shape;422;p17"/>
          <p:cNvSpPr/>
          <p:nvPr/>
        </p:nvSpPr>
        <p:spPr>
          <a:xfrm>
            <a:off x="5278380" y="6358059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5120"/>
          </a:p>
        </p:txBody>
      </p:sp>
      <p:sp>
        <p:nvSpPr>
          <p:cNvPr id="423" name="Google Shape;423;p17"/>
          <p:cNvSpPr/>
          <p:nvPr/>
        </p:nvSpPr>
        <p:spPr>
          <a:xfrm>
            <a:off x="320057" y="3977065"/>
            <a:ext cx="2854929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317484" y="3098195"/>
            <a:ext cx="2870201" cy="1213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560"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325121" y="2817707"/>
            <a:ext cx="2844801" cy="562901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605807" y="5705676"/>
            <a:ext cx="2283429" cy="1704703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571844" y="5170426"/>
            <a:ext cx="2327697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5120"/>
          </a:p>
        </p:txBody>
      </p:sp>
      <p:sp>
        <p:nvSpPr>
          <p:cNvPr id="428" name="Google Shape;428;p17"/>
          <p:cNvSpPr/>
          <p:nvPr/>
        </p:nvSpPr>
        <p:spPr>
          <a:xfrm>
            <a:off x="1332384" y="2249427"/>
            <a:ext cx="775693" cy="45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512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2991328" y="3277096"/>
            <a:ext cx="2103280" cy="322912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2989010" y="5902426"/>
            <a:ext cx="2115849" cy="1319552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251199" y="3576320"/>
            <a:ext cx="2059093" cy="32512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142825" y="4009811"/>
            <a:ext cx="2167468" cy="2817708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2600960" y="3901440"/>
            <a:ext cx="465985" cy="34465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2275840" y="6935893"/>
            <a:ext cx="465985" cy="34465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2889235" y="7006920"/>
            <a:ext cx="2421056" cy="95753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300175" y="6678000"/>
            <a:ext cx="8788358" cy="47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418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2418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1332384" y="8236373"/>
            <a:ext cx="5480612" cy="74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982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vpn 0xb?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If PTE designates page is present, then page in physical memory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541867" y="2167467"/>
            <a:ext cx="1202944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Hardware and OS cooperate to translate addresses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First, hardware checks TLB for virtual address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TLB hit, address translation is done;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TLB miss</a:t>
            </a:r>
            <a:r>
              <a:rPr lang="en-US" sz="3413"/>
              <a:t>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Hardware or OS walk page tables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If PTE designates page is present, then page in physical memory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 sz="3413"/>
              <a:t>If </a:t>
            </a:r>
            <a:r>
              <a:rPr lang="en-US" sz="3413">
                <a:solidFill>
                  <a:schemeClr val="dk1"/>
                </a:solidFill>
              </a:rPr>
              <a:t>page fault </a:t>
            </a:r>
            <a:r>
              <a:rPr lang="en-US" sz="3413"/>
              <a:t>(i.e., </a:t>
            </a:r>
            <a:r>
              <a:rPr lang="en-US" sz="3413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413"/>
              <a:t> bit is cleared)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Trap into OS (not handled by hardware)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selects victim page in memory to replace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</a:pPr>
            <a:r>
              <a:rPr lang="en-US" sz="2560"/>
              <a:t>Write victim page out to disk if modified (add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560"/>
              <a:t> bit to PTE)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OS reads referenced page from disk into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Page table is updated,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44"/>
              <a:t> bit is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ct val="100000"/>
            </a:pPr>
            <a:r>
              <a:rPr lang="en-US" sz="2844"/>
              <a:t>Process continues execution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What should scheduler do?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216747" y="89249"/>
            <a:ext cx="12571307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Mechanism for </a:t>
            </a:r>
            <a:br>
              <a:rPr lang="en-US"/>
            </a:br>
            <a:r>
              <a:rPr lang="en-US"/>
              <a:t>Continuing a Process</a:t>
            </a:r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433494" y="2600961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Continuing a process after a page fault is tricky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Want page fault to be transparent to user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fault may have occurred in middle of instruction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instruction is being fetched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When data is being loaded or stored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Requires hardware support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folHlink"/>
              </a:buClr>
              <a:buSzPts val="1800"/>
            </a:pPr>
            <a:r>
              <a:rPr lang="en-US" sz="2560">
                <a:solidFill>
                  <a:schemeClr val="folHlink"/>
                </a:solidFill>
              </a:rPr>
              <a:t>precise interrupts</a:t>
            </a:r>
            <a:r>
              <a:rPr lang="en-US" sz="2560"/>
              <a:t>: stop CPU pipeline such that instructions before faulting instruction have completed, and those after can be restarted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Complexity depends upon instruction set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Can faulting instruction be restarted from beginning?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Example: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Must track side effects so hardware can undo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62" y="89249"/>
            <a:ext cx="12524611" cy="1824949"/>
          </a:xfrm>
        </p:spPr>
        <p:txBody>
          <a:bodyPr/>
          <a:lstStyle/>
          <a:p>
            <a:r>
              <a:rPr lang="en-US" dirty="0"/>
              <a:t>Advantages of Paging and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03214" y="2600961"/>
            <a:ext cx="11290762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How?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Virtual Memory Policies</a:t>
            </a:r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Goal: Minimize number of page faults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faults require milliseconds to handle (reading from disk)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Implication: Plenty of time for OS to make good decision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OS has two decisions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selection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When </a:t>
            </a:r>
            <a:r>
              <a:rPr lang="en-US"/>
              <a:t>should a page (or pages) on disk be </a:t>
            </a:r>
            <a:r>
              <a:rPr lang="en-US" b="1"/>
              <a:t>brought into </a:t>
            </a:r>
            <a:r>
              <a:rPr lang="en-US"/>
              <a:t>memory?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  <a:buNone/>
            </a:pP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400"/>
            </a:pPr>
            <a:r>
              <a:rPr lang="en-US" sz="3413"/>
              <a:t>Page replacement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b="1"/>
              <a:t>Which r</a:t>
            </a:r>
            <a:r>
              <a:rPr lang="en-US"/>
              <a:t>esident page (or pages) in memory should be </a:t>
            </a:r>
            <a:r>
              <a:rPr lang="en-US" b="1"/>
              <a:t>thrown out </a:t>
            </a:r>
            <a:r>
              <a:rPr lang="en-US"/>
              <a:t>to disk?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Average Memory Access Time (AMAT)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462933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Hit% = portion of accesses that go straight to RAM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Miss% = portion of accesses that go to disk first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Tm = time for memory access 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Td = time for disk access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AMAT = (Hit% * Tm) + (Miss% * Td)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433493" y="2167467"/>
            <a:ext cx="1267968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When should a page be brought from disk into memory?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Intuition: </a:t>
            </a:r>
            <a:r>
              <a:rPr lang="en-US" sz="2844"/>
              <a:t>Wait until page must absolutely be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process starts: No pages are loaded in memory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Problems: Pay cost of page fault for every newly accessed page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predicts future accesses (</a:t>
            </a:r>
            <a:r>
              <a:rPr lang="en-US" sz="2844">
                <a:solidFill>
                  <a:schemeClr val="folHlink"/>
                </a:solidFill>
              </a:rPr>
              <a:t>oracle</a:t>
            </a:r>
            <a:r>
              <a:rPr lang="en-US" sz="2844"/>
              <a:t>) and brings pages into memory early</a:t>
            </a:r>
            <a:endParaRPr sz="2560"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>
                <a:solidFill>
                  <a:srgbClr val="921F07"/>
                </a:solidFill>
              </a:rPr>
              <a:t>Problems?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413">
                <a:solidFill>
                  <a:schemeClr val="dk1"/>
                </a:solidFill>
              </a:rPr>
              <a:t>Hints: Combine above with user-supplied hints about page references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User specifies: may need page in future, don’t need this page anymore, or sequential access pattern, ...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Example: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madvise()</a:t>
            </a:r>
            <a:r>
              <a:rPr lang="en-US" sz="2844"/>
              <a:t> in Unix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  <a:p>
            <a:pPr marL="301391" indent="-84646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</a:t>
            </a:r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Which page in main memory should selected as victim?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Write out victim page to disk if modified (dirty bit set)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If victim page is not modified (clean), just discard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OPT: Replace page not used for longest time in future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Advantages: Guaranteed to minimize number of page faults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Disadvantages: Requires that OS predict the future; </a:t>
            </a:r>
            <a:r>
              <a:rPr lang="en-US" sz="2560"/>
              <a:t>Not practical, but good for comparison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00" name="Google Shape;500;p2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04" name="Google Shape;504;p27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505" name="Google Shape;505;p2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14" name="Google Shape;514;p2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15" name="Google Shape;515;p2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16" name="Google Shape;516;p2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17" name="Google Shape;517;p2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21" name="Google Shape;521;p28"/>
          <p:cNvSpPr txBox="1"/>
          <p:nvPr/>
        </p:nvSpPr>
        <p:spPr>
          <a:xfrm>
            <a:off x="6737308" y="3350927"/>
            <a:ext cx="410002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22" name="Google Shape;522;p2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</a:t>
            </a:r>
            <a:r>
              <a:rPr lang="en-US" sz="3982" b="1"/>
              <a:t>,</a:t>
            </a:r>
            <a:r>
              <a:rPr lang="en-US" sz="3982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31" name="Google Shape;531;p2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32" name="Google Shape;532;p2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33" name="Google Shape;533;p2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34" name="Google Shape;534;p2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38" name="Google Shape;538;p29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5120"/>
          </a:p>
        </p:txBody>
      </p:sp>
      <p:sp>
        <p:nvSpPr>
          <p:cNvPr id="539" name="Google Shape;539;p29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40" name="Google Shape;540;p2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1" name="Google Shape;541;p2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2" name="Google Shape;542;p2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3" name="Google Shape;543;p2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44" name="Google Shape;544;p2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45" name="Google Shape;545;p2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46" name="Google Shape;546;p29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47" name="Google Shape;547;p2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</a:t>
            </a:r>
            <a:r>
              <a:rPr lang="en-US" sz="3982" b="1">
                <a:solidFill>
                  <a:srgbClr val="00B050"/>
                </a:solidFill>
              </a:rPr>
              <a:t>4,1</a:t>
            </a:r>
            <a:r>
              <a:rPr lang="en-US" sz="3982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56" name="Google Shape;556;p3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57" name="Google Shape;557;p3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58" name="Google Shape;558;p3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59" name="Google Shape;559;p3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63" name="Google Shape;563;p30"/>
          <p:cNvSpPr txBox="1"/>
          <p:nvPr/>
        </p:nvSpPr>
        <p:spPr>
          <a:xfrm>
            <a:off x="6737308" y="3350927"/>
            <a:ext cx="3883280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64" name="Google Shape;564;p30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65" name="Google Shape;565;p3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6" name="Google Shape;566;p3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67" name="Google Shape;567;p3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68" name="Google Shape;568;p3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69" name="Google Shape;569;p3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0" name="Google Shape;570;p3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71" name="Google Shape;571;p30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572" name="Google Shape;572;p3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3" name="Google Shape;573;p3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4" name="Google Shape;574;p3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5" name="Google Shape;575;p30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576" name="Google Shape;576;p3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77" name="Google Shape;577;p3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78" name="Google Shape;578;p3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579" name="Google Shape;579;p30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80" name="Google Shape;580;p3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55" y="89249"/>
            <a:ext cx="12286499" cy="1824949"/>
          </a:xfrm>
        </p:spPr>
        <p:txBody>
          <a:bodyPr/>
          <a:lstStyle/>
          <a:p>
            <a:r>
              <a:rPr lang="en-US" dirty="0"/>
              <a:t>Disadvantages of Paging and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33356" y="2600962"/>
            <a:ext cx="12286498" cy="3384158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8063" y="5794611"/>
            <a:ext cx="10257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2800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</a:t>
            </a:r>
            <a:r>
              <a:rPr lang="en-US" sz="3982" b="1">
                <a:solidFill>
                  <a:srgbClr val="00B050"/>
                </a:solidFill>
              </a:rPr>
              <a:t>4,2,</a:t>
            </a:r>
            <a:r>
              <a:rPr lang="en-US" sz="3982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89" name="Google Shape;589;p31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590" name="Google Shape;590;p31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591" name="Google Shape;591;p31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592" name="Google Shape;592;p31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596" name="Google Shape;596;p31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597" name="Google Shape;597;p31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598" name="Google Shape;598;p31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599" name="Google Shape;599;p31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0" name="Google Shape;600;p31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1" name="Google Shape;601;p31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2" name="Google Shape;602;p31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3" name="Google Shape;603;p31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04" name="Google Shape;604;p31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05" name="Google Shape;605;p31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06" name="Google Shape;606;p31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07" name="Google Shape;607;p31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08" name="Google Shape;608;p31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09" name="Google Shape;609;p31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10" name="Google Shape;610;p31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1" name="Google Shape;611;p31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2" name="Google Shape;612;p31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3" name="Google Shape;613;p31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4" name="Google Shape;614;p31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5" name="Google Shape;615;p31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16" name="Google Shape;616;p31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17" name="Google Shape;617;p31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18" name="Google Shape;618;p31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19" name="Google Shape;619;p31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20" name="Google Shape;620;p31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21" name="Google Shape;621;p31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</a:t>
            </a:r>
            <a:r>
              <a:rPr lang="en-US" sz="3982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30" name="Google Shape;630;p32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31" name="Google Shape;631;p32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32" name="Google Shape;632;p32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33" name="Google Shape;633;p32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37" name="Google Shape;637;p32"/>
          <p:cNvSpPr txBox="1"/>
          <p:nvPr/>
        </p:nvSpPr>
        <p:spPr>
          <a:xfrm>
            <a:off x="6737308" y="3350927"/>
            <a:ext cx="2407497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  AMAT? 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 5</a:t>
            </a:r>
            <a:endParaRPr sz="5120"/>
          </a:p>
        </p:txBody>
      </p:sp>
      <p:sp>
        <p:nvSpPr>
          <p:cNvPr id="638" name="Google Shape;638;p32"/>
          <p:cNvSpPr txBox="1"/>
          <p:nvPr/>
        </p:nvSpPr>
        <p:spPr>
          <a:xfrm>
            <a:off x="6737307" y="4252276"/>
            <a:ext cx="5024373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misses, 4 compulsory misses </a:t>
            </a:r>
            <a:endParaRPr sz="5120"/>
          </a:p>
        </p:txBody>
      </p:sp>
      <p:sp>
        <p:nvSpPr>
          <p:cNvPr id="639" name="Google Shape;639;p32"/>
          <p:cNvSpPr txBox="1"/>
          <p:nvPr/>
        </p:nvSpPr>
        <p:spPr>
          <a:xfrm>
            <a:off x="2404016" y="4315888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40" name="Google Shape;640;p32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1" name="Google Shape;641;p32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2" name="Google Shape;642;p32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3" name="Google Shape;643;p32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4" name="Google Shape;644;p32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45" name="Google Shape;645;p32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46" name="Google Shape;646;p32"/>
          <p:cNvSpPr txBox="1"/>
          <p:nvPr/>
        </p:nvSpPr>
        <p:spPr>
          <a:xfrm>
            <a:off x="2381953" y="7017088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5120"/>
          </a:p>
        </p:txBody>
      </p:sp>
      <p:sp>
        <p:nvSpPr>
          <p:cNvPr id="647" name="Google Shape;647;p32"/>
          <p:cNvSpPr txBox="1"/>
          <p:nvPr/>
        </p:nvSpPr>
        <p:spPr>
          <a:xfrm>
            <a:off x="2335058" y="5105335"/>
            <a:ext cx="1253067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5120"/>
          </a:p>
        </p:txBody>
      </p:sp>
      <p:sp>
        <p:nvSpPr>
          <p:cNvPr id="648" name="Google Shape;648;p32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49" name="Google Shape;649;p32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0" name="Google Shape;650;p32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1" name="Google Shape;651;p32"/>
          <p:cNvSpPr txBox="1"/>
          <p:nvPr/>
        </p:nvSpPr>
        <p:spPr>
          <a:xfrm>
            <a:off x="434570" y="575610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5120"/>
          </a:p>
        </p:txBody>
      </p:sp>
      <p:sp>
        <p:nvSpPr>
          <p:cNvPr id="652" name="Google Shape;652;p32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3" name="Google Shape;653;p32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4" name="Google Shape;654;p32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5" name="Google Shape;655;p32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56" name="Google Shape;656;p32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57" name="Google Shape;657;p32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58" name="Google Shape;658;p32"/>
          <p:cNvSpPr txBox="1"/>
          <p:nvPr/>
        </p:nvSpPr>
        <p:spPr>
          <a:xfrm>
            <a:off x="2381953" y="7650460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59" name="Google Shape;659;p32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60" name="Google Shape;660;p32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1" name="Google Shape;661;p32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2" name="Google Shape;662;p32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3" name="Google Shape;663;p32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4" name="Google Shape;664;p32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65" name="Google Shape;665;p32"/>
          <p:cNvSpPr txBox="1"/>
          <p:nvPr/>
        </p:nvSpPr>
        <p:spPr>
          <a:xfrm>
            <a:off x="2398354" y="6389505"/>
            <a:ext cx="996564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5120"/>
          </a:p>
        </p:txBody>
      </p:sp>
      <p:sp>
        <p:nvSpPr>
          <p:cNvPr id="666" name="Google Shape;666;p32"/>
          <p:cNvSpPr txBox="1"/>
          <p:nvPr/>
        </p:nvSpPr>
        <p:spPr>
          <a:xfrm>
            <a:off x="415725" y="84395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 1</a:t>
            </a:r>
            <a:endParaRPr sz="5120"/>
          </a:p>
        </p:txBody>
      </p:sp>
      <p:sp>
        <p:nvSpPr>
          <p:cNvPr id="667" name="Google Shape;667;p32"/>
          <p:cNvSpPr/>
          <p:nvPr/>
        </p:nvSpPr>
        <p:spPr>
          <a:xfrm>
            <a:off x="3811129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68" name="Google Shape;668;p32"/>
          <p:cNvSpPr/>
          <p:nvPr/>
        </p:nvSpPr>
        <p:spPr>
          <a:xfrm>
            <a:off x="4352995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69" name="Google Shape;669;p32"/>
          <p:cNvSpPr/>
          <p:nvPr/>
        </p:nvSpPr>
        <p:spPr>
          <a:xfrm>
            <a:off x="4894862" y="910336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670" name="Google Shape;670;p32"/>
          <p:cNvSpPr txBox="1"/>
          <p:nvPr/>
        </p:nvSpPr>
        <p:spPr>
          <a:xfrm>
            <a:off x="2270100" y="9076181"/>
            <a:ext cx="125306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5120"/>
          </a:p>
        </p:txBody>
      </p:sp>
      <p:sp>
        <p:nvSpPr>
          <p:cNvPr id="671" name="Google Shape;671;p32"/>
          <p:cNvSpPr/>
          <p:nvPr/>
        </p:nvSpPr>
        <p:spPr>
          <a:xfrm>
            <a:off x="6230434" y="6674506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  <p:sp>
        <p:nvSpPr>
          <p:cNvPr id="672" name="Google Shape;672;p32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433493" y="2059093"/>
            <a:ext cx="12354560" cy="74777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FIFO: Replace page that has been in memory the longest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First referenced long time ago, done with it now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Advantages: </a:t>
            </a:r>
            <a:r>
              <a:rPr lang="en-US" sz="2560"/>
              <a:t>Fair: All pages receive equal residency; Easy to implement (circular buffer)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Disadvantage: Some pages may always be needed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</a:t>
            </a:r>
            <a:r>
              <a:rPr lang="en-US" sz="3982" b="1">
                <a:solidFill>
                  <a:srgbClr val="00B050"/>
                </a:solidFill>
              </a:rPr>
              <a:t>1,2,3</a:t>
            </a:r>
            <a:r>
              <a:rPr lang="en-US" sz="3982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687" name="Google Shape;687;p34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688" name="Google Shape;688;p34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689" name="Google Shape;689;p34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690" name="Google Shape;690;p34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694" name="Google Shape;694;p34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695" name="Google Shape;695;p34"/>
          <p:cNvSpPr txBox="1"/>
          <p:nvPr/>
        </p:nvSpPr>
        <p:spPr>
          <a:xfrm>
            <a:off x="6737308" y="3350927"/>
            <a:ext cx="3124666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3</a:t>
            </a:r>
            <a:endParaRPr sz="512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</a:t>
            </a:r>
            <a:r>
              <a:rPr lang="en-US" sz="3982" b="1">
                <a:solidFill>
                  <a:srgbClr val="00B050"/>
                </a:solidFill>
              </a:rPr>
              <a:t>1,2,4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04" name="Google Shape;704;p35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05" name="Google Shape;705;p35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06" name="Google Shape;706;p35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07" name="Google Shape;707;p35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11" name="Google Shape;711;p35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12" name="Google Shape;712;p35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13" name="Google Shape;713;p35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5120"/>
          </a:p>
        </p:txBody>
      </p:sp>
      <p:sp>
        <p:nvSpPr>
          <p:cNvPr id="714" name="Google Shape;714;p35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5" name="Google Shape;715;p35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6" name="Google Shape;716;p35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17" name="Google Shape;717;p35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18" name="Google Shape;718;p35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19" name="Google Shape;719;p35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0" name="Google Shape;720;p35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21" name="Google Shape;721;p35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22" name="Google Shape;722;p35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23" name="Google Shape;723;p35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24" name="Google Shape;724;p35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>
                <a:solidFill>
                  <a:srgbClr val="00B050"/>
                </a:solidFill>
              </a:rPr>
              <a:t>1,4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33" name="Google Shape;733;p36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34" name="Google Shape;734;p36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35" name="Google Shape;735;p36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36" name="Google Shape;736;p36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40" name="Google Shape;740;p36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41" name="Google Shape;741;p36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42" name="Google Shape;742;p36"/>
          <p:cNvSpPr txBox="1"/>
          <p:nvPr/>
        </p:nvSpPr>
        <p:spPr>
          <a:xfrm>
            <a:off x="6737307" y="3350927"/>
            <a:ext cx="1931469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5</a:t>
            </a:r>
            <a:endParaRPr sz="5120"/>
          </a:p>
        </p:txBody>
      </p:sp>
      <p:sp>
        <p:nvSpPr>
          <p:cNvPr id="743" name="Google Shape;743;p36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4" name="Google Shape;744;p36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5" name="Google Shape;745;p36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6" name="Google Shape;746;p36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47" name="Google Shape;747;p36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48" name="Google Shape;748;p36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49" name="Google Shape;749;p36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50" name="Google Shape;750;p36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51" name="Google Shape;751;p36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2" name="Google Shape;752;p36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3" name="Google Shape;753;p36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54" name="Google Shape;754;p36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5" name="Google Shape;755;p36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6" name="Google Shape;756;p36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57" name="Google Shape;757;p36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58" name="Google Shape;758;p36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59" name="Google Shape;759;p36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60" name="Google Shape;760;p36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761" name="Google Shape;761;p36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</a:t>
            </a:r>
            <a:r>
              <a:rPr lang="en-US" sz="3982" b="1">
                <a:solidFill>
                  <a:srgbClr val="00B050"/>
                </a:solidFill>
              </a:rPr>
              <a:t>2,3</a:t>
            </a:r>
            <a:r>
              <a:rPr lang="en-US" sz="3982"/>
              <a:t>,</a:t>
            </a:r>
            <a:r>
              <a:rPr lang="en-US" sz="3982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70" name="Google Shape;770;p37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71" name="Google Shape;771;p37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72" name="Google Shape;772;p37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773" name="Google Shape;773;p37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777" name="Google Shape;777;p37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778" name="Google Shape;778;p37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779" name="Google Shape;779;p37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780" name="Google Shape;780;p37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1" name="Google Shape;781;p37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2" name="Google Shape;782;p37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3" name="Google Shape;783;p37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84" name="Google Shape;784;p37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5" name="Google Shape;785;p37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6" name="Google Shape;786;p37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787" name="Google Shape;787;p37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788" name="Google Shape;788;p37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89" name="Google Shape;789;p37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0" name="Google Shape;790;p37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791" name="Google Shape;791;p37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2" name="Google Shape;792;p37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3" name="Google Shape;793;p37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4" name="Google Shape;794;p37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795" name="Google Shape;795;p37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6" name="Google Shape;796;p37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7" name="Google Shape;797;p37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798" name="Google Shape;798;p37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799" name="Google Shape;799;p37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0" name="Google Shape;800;p37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01" name="Google Shape;801;p37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02" name="Google Shape;802;p37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03" name="Google Shape;803;p37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04" name="Google Shape;804;p37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05" name="Google Shape;805;p37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06" name="Google Shape;806;p37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</a:t>
            </a:r>
            <a:r>
              <a:rPr lang="en-US" sz="3982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15" name="Google Shape;815;p38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16" name="Google Shape;816;p38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17" name="Google Shape;817;p38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18" name="Google Shape;818;p38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22" name="Google Shape;822;p38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23" name="Google Shape;823;p38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24" name="Google Shape;824;p38"/>
          <p:cNvSpPr txBox="1"/>
          <p:nvPr/>
        </p:nvSpPr>
        <p:spPr>
          <a:xfrm>
            <a:off x="6737307" y="3350927"/>
            <a:ext cx="2006704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5120"/>
          </a:p>
        </p:txBody>
      </p:sp>
      <p:sp>
        <p:nvSpPr>
          <p:cNvPr id="825" name="Google Shape;825;p38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6" name="Google Shape;826;p38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27" name="Google Shape;827;p38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28" name="Google Shape;828;p38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29" name="Google Shape;829;p38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0" name="Google Shape;830;p38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1" name="Google Shape;831;p38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32" name="Google Shape;832;p38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33" name="Google Shape;833;p38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4" name="Google Shape;834;p38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5" name="Google Shape;835;p38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36" name="Google Shape;836;p38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37" name="Google Shape;837;p38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38" name="Google Shape;838;p38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39" name="Google Shape;839;p38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0" name="Google Shape;840;p38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1" name="Google Shape;841;p38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2" name="Google Shape;842;p38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43" name="Google Shape;843;p38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4" name="Google Shape;844;p38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5" name="Google Shape;845;p38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46" name="Google Shape;846;p38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47" name="Google Shape;847;p38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48" name="Google Shape;848;p38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49" name="Google Shape;849;p38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50" name="Google Shape;850;p38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851" name="Google Shape;851;p38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852" name="Google Shape;852;p38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53" name="Google Shape;853;p38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54" name="Google Shape;854;p38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55" name="Google Shape;855;p38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</a:t>
            </a:r>
            <a:r>
              <a:rPr lang="en-US" sz="3982" b="1"/>
              <a:t>1</a:t>
            </a:r>
            <a:r>
              <a:rPr lang="en-US" sz="3982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64" name="Google Shape;864;p39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65" name="Google Shape;865;p39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66" name="Google Shape;866;p39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867" name="Google Shape;867;p39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871" name="Google Shape;871;p39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872" name="Google Shape;872;p39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873" name="Google Shape;873;p39"/>
          <p:cNvSpPr txBox="1"/>
          <p:nvPr/>
        </p:nvSpPr>
        <p:spPr>
          <a:xfrm>
            <a:off x="6737306" y="4268682"/>
            <a:ext cx="605074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7 total misses, 4 compulsory misses </a:t>
            </a:r>
            <a:endParaRPr sz="5120"/>
          </a:p>
        </p:txBody>
      </p:sp>
      <p:sp>
        <p:nvSpPr>
          <p:cNvPr id="874" name="Google Shape;874;p39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5" name="Google Shape;875;p39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6" name="Google Shape;876;p39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77" name="Google Shape;877;p39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78" name="Google Shape;878;p39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79" name="Google Shape;879;p39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0" name="Google Shape;880;p39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5120"/>
          </a:p>
        </p:txBody>
      </p:sp>
      <p:sp>
        <p:nvSpPr>
          <p:cNvPr id="881" name="Google Shape;881;p39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82" name="Google Shape;882;p39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3" name="Google Shape;883;p39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4" name="Google Shape;884;p39"/>
          <p:cNvSpPr txBox="1"/>
          <p:nvPr/>
        </p:nvSpPr>
        <p:spPr>
          <a:xfrm>
            <a:off x="540180" y="642586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5120"/>
          </a:p>
        </p:txBody>
      </p:sp>
      <p:sp>
        <p:nvSpPr>
          <p:cNvPr id="885" name="Google Shape;885;p39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6" name="Google Shape;886;p39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87" name="Google Shape;887;p39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88" name="Google Shape;888;p39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89" name="Google Shape;889;p39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0" name="Google Shape;890;p39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1" name="Google Shape;891;p39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892" name="Google Shape;892;p39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3" name="Google Shape;893;p39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4" name="Google Shape;894;p39"/>
          <p:cNvSpPr txBox="1"/>
          <p:nvPr/>
        </p:nvSpPr>
        <p:spPr>
          <a:xfrm>
            <a:off x="698225" y="8420559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5120"/>
          </a:p>
        </p:txBody>
      </p:sp>
      <p:sp>
        <p:nvSpPr>
          <p:cNvPr id="895" name="Google Shape;895;p39"/>
          <p:cNvSpPr/>
          <p:nvPr/>
        </p:nvSpPr>
        <p:spPr>
          <a:xfrm>
            <a:off x="3811129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896" name="Google Shape;896;p39"/>
          <p:cNvSpPr/>
          <p:nvPr/>
        </p:nvSpPr>
        <p:spPr>
          <a:xfrm>
            <a:off x="4352995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897" name="Google Shape;897;p39"/>
          <p:cNvSpPr/>
          <p:nvPr/>
        </p:nvSpPr>
        <p:spPr>
          <a:xfrm>
            <a:off x="4894862" y="845312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898" name="Google Shape;898;p39"/>
          <p:cNvSpPr txBox="1"/>
          <p:nvPr/>
        </p:nvSpPr>
        <p:spPr>
          <a:xfrm>
            <a:off x="517521" y="7044642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899" name="Google Shape;899;p39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0" name="Google Shape;900;p39"/>
          <p:cNvSpPr txBox="1"/>
          <p:nvPr/>
        </p:nvSpPr>
        <p:spPr>
          <a:xfrm>
            <a:off x="720530" y="771986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5120"/>
          </a:p>
        </p:txBody>
      </p:sp>
      <p:sp>
        <p:nvSpPr>
          <p:cNvPr id="901" name="Google Shape;901;p39"/>
          <p:cNvSpPr/>
          <p:nvPr/>
        </p:nvSpPr>
        <p:spPr>
          <a:xfrm>
            <a:off x="3811129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02" name="Google Shape;902;p39"/>
          <p:cNvSpPr/>
          <p:nvPr/>
        </p:nvSpPr>
        <p:spPr>
          <a:xfrm>
            <a:off x="4352995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03" name="Google Shape;903;p39"/>
          <p:cNvSpPr/>
          <p:nvPr/>
        </p:nvSpPr>
        <p:spPr>
          <a:xfrm>
            <a:off x="4894862" y="9115644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04" name="Google Shape;904;p39"/>
          <p:cNvSpPr txBox="1"/>
          <p:nvPr/>
        </p:nvSpPr>
        <p:spPr>
          <a:xfrm>
            <a:off x="788454" y="915381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05" name="Google Shape;905;p39"/>
          <p:cNvSpPr/>
          <p:nvPr/>
        </p:nvSpPr>
        <p:spPr>
          <a:xfrm>
            <a:off x="6116095" y="5747383"/>
            <a:ext cx="6502400" cy="2757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512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5120"/>
          </a:p>
          <a:p>
            <a:pPr algn="l" rtl="0">
              <a:buClr>
                <a:schemeClr val="lt2"/>
              </a:buClr>
              <a:buSzPts val="2000"/>
            </a:pPr>
            <a:endParaRPr sz="2844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LRU Example – Replace Least Recently Used</a:t>
            </a:r>
            <a:endParaRPr/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51830" y="1992778"/>
            <a:ext cx="12029440" cy="975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3793067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14" name="Google Shape;914;p40"/>
          <p:cNvSpPr/>
          <p:nvPr/>
        </p:nvSpPr>
        <p:spPr>
          <a:xfrm>
            <a:off x="4334933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15" name="Google Shape;915;p40"/>
          <p:cNvSpPr/>
          <p:nvPr/>
        </p:nvSpPr>
        <p:spPr>
          <a:xfrm>
            <a:off x="4876800" y="368469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16" name="Google Shape;916;p40"/>
          <p:cNvSpPr txBox="1"/>
          <p:nvPr/>
        </p:nvSpPr>
        <p:spPr>
          <a:xfrm>
            <a:off x="4226560" y="2492586"/>
            <a:ext cx="939236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5120"/>
          </a:p>
        </p:txBody>
      </p:sp>
      <p:sp>
        <p:nvSpPr>
          <p:cNvPr id="917" name="Google Shape;917;p40"/>
          <p:cNvSpPr/>
          <p:nvPr/>
        </p:nvSpPr>
        <p:spPr>
          <a:xfrm>
            <a:off x="3793067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334933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876800" y="3034453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endParaRPr sz="3982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1681946" y="3057172"/>
            <a:ext cx="1919309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5120"/>
          </a:p>
        </p:txBody>
      </p:sp>
      <p:sp>
        <p:nvSpPr>
          <p:cNvPr id="921" name="Google Shape;921;p40"/>
          <p:cNvSpPr txBox="1"/>
          <p:nvPr/>
        </p:nvSpPr>
        <p:spPr>
          <a:xfrm>
            <a:off x="527728" y="4306025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22" name="Google Shape;922;p40"/>
          <p:cNvSpPr/>
          <p:nvPr/>
        </p:nvSpPr>
        <p:spPr>
          <a:xfrm>
            <a:off x="10620587" y="2049963"/>
            <a:ext cx="7659622" cy="68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991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5120"/>
          </a:p>
        </p:txBody>
      </p:sp>
      <p:sp>
        <p:nvSpPr>
          <p:cNvPr id="923" name="Google Shape;923;p40"/>
          <p:cNvSpPr txBox="1"/>
          <p:nvPr/>
        </p:nvSpPr>
        <p:spPr>
          <a:xfrm>
            <a:off x="6737308" y="3350927"/>
            <a:ext cx="1625402" cy="83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2276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5120"/>
          </a:p>
        </p:txBody>
      </p:sp>
      <p:sp>
        <p:nvSpPr>
          <p:cNvPr id="924" name="Google Shape;924;p40"/>
          <p:cNvSpPr txBox="1"/>
          <p:nvPr/>
        </p:nvSpPr>
        <p:spPr>
          <a:xfrm>
            <a:off x="8521001" y="3234865"/>
            <a:ext cx="3560269" cy="100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total misses </a:t>
            </a:r>
            <a:endParaRPr sz="5120"/>
          </a:p>
          <a:p>
            <a:pPr algn="l" rtl="0"/>
            <a:r>
              <a:rPr lang="en-US" sz="2844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compulsory misses </a:t>
            </a:r>
            <a:endParaRPr sz="5120"/>
          </a:p>
        </p:txBody>
      </p:sp>
      <p:sp>
        <p:nvSpPr>
          <p:cNvPr id="925" name="Google Shape;925;p40"/>
          <p:cNvSpPr/>
          <p:nvPr/>
        </p:nvSpPr>
        <p:spPr>
          <a:xfrm>
            <a:off x="3793067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6" name="Google Shape;926;p40"/>
          <p:cNvSpPr/>
          <p:nvPr/>
        </p:nvSpPr>
        <p:spPr>
          <a:xfrm>
            <a:off x="4334933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27" name="Google Shape;927;p40"/>
          <p:cNvSpPr/>
          <p:nvPr/>
        </p:nvSpPr>
        <p:spPr>
          <a:xfrm>
            <a:off x="4876800" y="431844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28" name="Google Shape;928;p40"/>
          <p:cNvSpPr/>
          <p:nvPr/>
        </p:nvSpPr>
        <p:spPr>
          <a:xfrm>
            <a:off x="3793067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29" name="Google Shape;929;p40"/>
          <p:cNvSpPr/>
          <p:nvPr/>
        </p:nvSpPr>
        <p:spPr>
          <a:xfrm>
            <a:off x="4334933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0" name="Google Shape;930;p40"/>
          <p:cNvSpPr/>
          <p:nvPr/>
        </p:nvSpPr>
        <p:spPr>
          <a:xfrm>
            <a:off x="4876800" y="502577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31" name="Google Shape;931;p40"/>
          <p:cNvSpPr txBox="1"/>
          <p:nvPr/>
        </p:nvSpPr>
        <p:spPr>
          <a:xfrm>
            <a:off x="522623" y="5736483"/>
            <a:ext cx="3117501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Replace:3</a:t>
            </a:r>
            <a:endParaRPr sz="5120"/>
          </a:p>
        </p:txBody>
      </p:sp>
      <p:sp>
        <p:nvSpPr>
          <p:cNvPr id="932" name="Google Shape;932;p40"/>
          <p:cNvSpPr/>
          <p:nvPr/>
        </p:nvSpPr>
        <p:spPr>
          <a:xfrm>
            <a:off x="3811129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3" name="Google Shape;933;p40"/>
          <p:cNvSpPr/>
          <p:nvPr/>
        </p:nvSpPr>
        <p:spPr>
          <a:xfrm>
            <a:off x="4352995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4" name="Google Shape;934;p40"/>
          <p:cNvSpPr/>
          <p:nvPr/>
        </p:nvSpPr>
        <p:spPr>
          <a:xfrm>
            <a:off x="4894862" y="5733100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5" name="Google Shape;935;p40"/>
          <p:cNvSpPr/>
          <p:nvPr/>
        </p:nvSpPr>
        <p:spPr>
          <a:xfrm>
            <a:off x="3793067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6" name="Google Shape;936;p40"/>
          <p:cNvSpPr/>
          <p:nvPr/>
        </p:nvSpPr>
        <p:spPr>
          <a:xfrm>
            <a:off x="4334933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37" name="Google Shape;937;p40"/>
          <p:cNvSpPr/>
          <p:nvPr/>
        </p:nvSpPr>
        <p:spPr>
          <a:xfrm>
            <a:off x="4876800" y="639402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38" name="Google Shape;938;p40"/>
          <p:cNvSpPr/>
          <p:nvPr/>
        </p:nvSpPr>
        <p:spPr>
          <a:xfrm>
            <a:off x="3793067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39" name="Google Shape;939;p40"/>
          <p:cNvSpPr/>
          <p:nvPr/>
        </p:nvSpPr>
        <p:spPr>
          <a:xfrm>
            <a:off x="4334933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0" name="Google Shape;940;p40"/>
          <p:cNvSpPr/>
          <p:nvPr/>
        </p:nvSpPr>
        <p:spPr>
          <a:xfrm>
            <a:off x="4876800" y="704426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1" name="Google Shape;941;p40"/>
          <p:cNvSpPr/>
          <p:nvPr/>
        </p:nvSpPr>
        <p:spPr>
          <a:xfrm>
            <a:off x="3793067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5120"/>
          </a:p>
        </p:txBody>
      </p:sp>
      <p:sp>
        <p:nvSpPr>
          <p:cNvPr id="942" name="Google Shape;942;p40"/>
          <p:cNvSpPr/>
          <p:nvPr/>
        </p:nvSpPr>
        <p:spPr>
          <a:xfrm>
            <a:off x="4334933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3" name="Google Shape;943;p40"/>
          <p:cNvSpPr/>
          <p:nvPr/>
        </p:nvSpPr>
        <p:spPr>
          <a:xfrm>
            <a:off x="4876800" y="773525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4" name="Google Shape;944;p40"/>
          <p:cNvSpPr txBox="1"/>
          <p:nvPr/>
        </p:nvSpPr>
        <p:spPr>
          <a:xfrm>
            <a:off x="698225" y="8344746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Replace:1</a:t>
            </a:r>
            <a:endParaRPr sz="5120"/>
          </a:p>
        </p:txBody>
      </p:sp>
      <p:sp>
        <p:nvSpPr>
          <p:cNvPr id="945" name="Google Shape;945;p40"/>
          <p:cNvSpPr/>
          <p:nvPr/>
        </p:nvSpPr>
        <p:spPr>
          <a:xfrm>
            <a:off x="3811129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46" name="Google Shape;946;p40"/>
          <p:cNvSpPr/>
          <p:nvPr/>
        </p:nvSpPr>
        <p:spPr>
          <a:xfrm>
            <a:off x="4352995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47" name="Google Shape;947;p40"/>
          <p:cNvSpPr/>
          <p:nvPr/>
        </p:nvSpPr>
        <p:spPr>
          <a:xfrm>
            <a:off x="4894862" y="8377307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  <p:sp>
        <p:nvSpPr>
          <p:cNvPr id="948" name="Google Shape;948;p40"/>
          <p:cNvSpPr txBox="1"/>
          <p:nvPr/>
        </p:nvSpPr>
        <p:spPr>
          <a:xfrm>
            <a:off x="346516" y="7039508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5120"/>
          </a:p>
        </p:txBody>
      </p:sp>
      <p:sp>
        <p:nvSpPr>
          <p:cNvPr id="949" name="Google Shape;949;p40"/>
          <p:cNvSpPr txBox="1"/>
          <p:nvPr/>
        </p:nvSpPr>
        <p:spPr>
          <a:xfrm>
            <a:off x="502039" y="499093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5120"/>
          </a:p>
        </p:txBody>
      </p:sp>
      <p:sp>
        <p:nvSpPr>
          <p:cNvPr id="950" name="Google Shape;950;p40"/>
          <p:cNvSpPr txBox="1"/>
          <p:nvPr/>
        </p:nvSpPr>
        <p:spPr>
          <a:xfrm>
            <a:off x="502039" y="6419937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5120"/>
          </a:p>
        </p:txBody>
      </p:sp>
      <p:sp>
        <p:nvSpPr>
          <p:cNvPr id="951" name="Google Shape;951;p40"/>
          <p:cNvSpPr txBox="1"/>
          <p:nvPr/>
        </p:nvSpPr>
        <p:spPr>
          <a:xfrm>
            <a:off x="346516" y="7731500"/>
            <a:ext cx="3293608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2</a:t>
            </a:r>
            <a:endParaRPr sz="5120"/>
          </a:p>
        </p:txBody>
      </p:sp>
      <p:sp>
        <p:nvSpPr>
          <p:cNvPr id="952" name="Google Shape;952;p40"/>
          <p:cNvSpPr txBox="1"/>
          <p:nvPr/>
        </p:nvSpPr>
        <p:spPr>
          <a:xfrm>
            <a:off x="726495" y="9062300"/>
            <a:ext cx="3094842" cy="568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	   Hit: 2</a:t>
            </a:r>
            <a:endParaRPr sz="5120"/>
          </a:p>
        </p:txBody>
      </p:sp>
      <p:sp>
        <p:nvSpPr>
          <p:cNvPr id="953" name="Google Shape;953;p40"/>
          <p:cNvSpPr/>
          <p:nvPr/>
        </p:nvSpPr>
        <p:spPr>
          <a:xfrm>
            <a:off x="3839398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5120"/>
          </a:p>
        </p:txBody>
      </p:sp>
      <p:sp>
        <p:nvSpPr>
          <p:cNvPr id="954" name="Google Shape;954;p40"/>
          <p:cNvSpPr/>
          <p:nvPr/>
        </p:nvSpPr>
        <p:spPr>
          <a:xfrm>
            <a:off x="4381265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5120"/>
          </a:p>
        </p:txBody>
      </p:sp>
      <p:sp>
        <p:nvSpPr>
          <p:cNvPr id="955" name="Google Shape;955;p40"/>
          <p:cNvSpPr/>
          <p:nvPr/>
        </p:nvSpPr>
        <p:spPr>
          <a:xfrm>
            <a:off x="4923132" y="9094861"/>
            <a:ext cx="541867" cy="541867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0027" tIns="64996" rIns="130027" bIns="64996" anchor="ctr" anchorCtr="0">
            <a:noAutofit/>
          </a:bodyPr>
          <a:lstStyle/>
          <a:p>
            <a:pPr algn="l" rtl="0"/>
            <a:r>
              <a:rPr lang="en-US" sz="2844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Approach 2: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Inverted Page Table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77850" y="2317750"/>
            <a:ext cx="12426950" cy="711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600" dirty="0"/>
              <a:t>Inverted Page Tables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ea typeface="ＭＳ Ｐゴシック" charset="-128"/>
              </a:rPr>
              <a:t>Only need entries for virtual pages </a:t>
            </a:r>
            <a:r>
              <a:rPr lang="en-US" sz="3200" dirty="0" err="1">
                <a:ea typeface="ＭＳ Ｐゴシック" charset="-128"/>
              </a:rPr>
              <a:t>w</a:t>
            </a:r>
            <a:r>
              <a:rPr lang="en-US" sz="3200" dirty="0">
                <a:ea typeface="ＭＳ Ｐゴシック" charset="-128"/>
              </a:rPr>
              <a:t>/ valid physical mappings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chemeClr val="tx1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320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3200" dirty="0">
                <a:solidFill>
                  <a:schemeClr val="bg1"/>
                </a:solidFill>
                <a:ea typeface="ＭＳ Ｐゴシック" charset="-128"/>
              </a:rPr>
              <a:t>Search</a:t>
            </a:r>
            <a:r>
              <a:rPr lang="en-US" sz="3200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3200" dirty="0">
                <a:solidFill>
                  <a:schemeClr val="bg1"/>
                </a:solidFill>
              </a:rPr>
              <a:t>hashing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  <a:r>
              <a:rPr lang="en-US" sz="3200" dirty="0" err="1">
                <a:solidFill>
                  <a:srgbClr val="333333"/>
                </a:solidFill>
              </a:rPr>
              <a:t>vpn+asid</a:t>
            </a:r>
            <a:endParaRPr lang="en-US" sz="3200" dirty="0">
              <a:solidFill>
                <a:srgbClr val="333333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500" strike="sngStrike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Page Replacement Comparison</a:t>
            </a:r>
            <a:endParaRPr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433494" y="2492587"/>
            <a:ext cx="11460481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more physical memory, what happens to performance?</a:t>
            </a:r>
            <a:endParaRPr/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LRU, OPT: Add more memory, guaranteed to have fewer (or same number of)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Smaller memory sizes are guaranteed to contain a subset of larger memory sizes</a:t>
            </a:r>
            <a:endParaRPr/>
          </a:p>
          <a:p>
            <a:pPr marL="917721" lvl="2" indent="-301391">
              <a:spcAft>
                <a:spcPts val="0"/>
              </a:spcAft>
              <a:buClr>
                <a:srgbClr val="333333"/>
              </a:buClr>
              <a:buSzPts val="2400"/>
            </a:pPr>
            <a:r>
              <a:rPr lang="en-US" sz="3413">
                <a:solidFill>
                  <a:srgbClr val="333333"/>
                </a:solidFill>
              </a:rPr>
              <a:t>Stack property: smaller cache always subset of bigger</a:t>
            </a:r>
            <a:endParaRPr/>
          </a:p>
          <a:p>
            <a:pPr marL="917721" lvl="2" indent="-84646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3413">
              <a:solidFill>
                <a:srgbClr val="333333"/>
              </a:solidFill>
            </a:endParaRPr>
          </a:p>
          <a:p>
            <a:pPr marL="616329" lvl="1" indent="-314938">
              <a:spcAft>
                <a:spcPts val="0"/>
              </a:spcAft>
              <a:buSzPts val="2400"/>
            </a:pPr>
            <a:r>
              <a:rPr lang="en-US" sz="3413"/>
              <a:t>FIFO: Add more memory, usually have fewer page faults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2400"/>
            </a:pPr>
            <a:r>
              <a:rPr lang="en-US" sz="3413"/>
              <a:t>Belady’s anomaly: May actually have </a:t>
            </a:r>
            <a:r>
              <a:rPr lang="en-US" sz="3413">
                <a:solidFill>
                  <a:schemeClr val="hlink"/>
                </a:solidFill>
              </a:rPr>
              <a:t>more</a:t>
            </a:r>
            <a:r>
              <a:rPr lang="en-US" sz="3413"/>
              <a:t> page faults!</a:t>
            </a:r>
            <a:endParaRPr/>
          </a:p>
          <a:p>
            <a:pPr marL="616329" lvl="1" indent="-165925">
              <a:spcAft>
                <a:spcPts val="0"/>
              </a:spcAft>
              <a:buSzPts val="1650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6542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752097" y="2384213"/>
            <a:ext cx="11385717" cy="275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access stream: </a:t>
            </a:r>
            <a:r>
              <a:rPr lang="en-US" sz="3413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1, 2, 3, 4, 1, 2, 5, 1, 2, 3, 4, 5 </a:t>
            </a:r>
            <a:endParaRPr sz="3413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physical memory size: 3 pages vs. 4 pages</a:t>
            </a:r>
            <a:endParaRPr sz="5120"/>
          </a:p>
          <a:p>
            <a:pPr algn="l" rtl="0"/>
            <a:endParaRPr sz="3413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3413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How many misses with FIFO?</a:t>
            </a:r>
            <a:endParaRPr sz="5120"/>
          </a:p>
        </p:txBody>
      </p:sp>
      <p:sp>
        <p:nvSpPr>
          <p:cNvPr id="968" name="Google Shape;968;p42"/>
          <p:cNvSpPr/>
          <p:nvPr/>
        </p:nvSpPr>
        <p:spPr>
          <a:xfrm>
            <a:off x="2709333" y="5850213"/>
            <a:ext cx="6502400" cy="1181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7" tIns="64996" rIns="130027" bIns="64996" anchor="t" anchorCtr="0">
            <a:spAutoFit/>
          </a:bodyPr>
          <a:lstStyle/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pages: 9 misses</a:t>
            </a:r>
            <a:endParaRPr sz="5120"/>
          </a:p>
          <a:p>
            <a:pPr algn="l" rtl="0"/>
            <a:r>
              <a:rPr lang="en-US" sz="3413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pages: 10 misses</a:t>
            </a:r>
            <a:endParaRPr sz="51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325120" y="89249"/>
            <a:ext cx="12354560" cy="18249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Problems with </a:t>
            </a:r>
            <a:br>
              <a:rPr lang="en-US"/>
            </a:br>
            <a:r>
              <a:rPr lang="en-US"/>
              <a:t>LRU-based Replacement</a:t>
            </a:r>
            <a:endParaRPr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325120" y="2167467"/>
            <a:ext cx="12354560" cy="7369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LRU does not consider frequency of accesses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Is a page accessed </a:t>
            </a:r>
            <a:r>
              <a:rPr lang="en-US" sz="2844" b="1"/>
              <a:t>once</a:t>
            </a:r>
            <a:r>
              <a:rPr lang="en-US" sz="2844"/>
              <a:t> in the past equal to one accessed </a:t>
            </a:r>
            <a:r>
              <a:rPr lang="en-US" sz="2844" b="1"/>
              <a:t>N</a:t>
            </a:r>
            <a:r>
              <a:rPr lang="en-US" sz="2844"/>
              <a:t> times?</a:t>
            </a:r>
            <a:endParaRPr/>
          </a:p>
          <a:p>
            <a:pPr marL="616329" lvl="1" indent="-314938">
              <a:spcAft>
                <a:spcPts val="0"/>
              </a:spcAft>
              <a:buSzPts val="2200"/>
            </a:pPr>
            <a:r>
              <a:rPr lang="en-US" sz="3129"/>
              <a:t>Common workload problem:</a:t>
            </a:r>
            <a:endParaRPr/>
          </a:p>
          <a:p>
            <a:pPr marL="917721" lvl="2" indent="-301391"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Scan (sequential read, never used again) one large data region flushes memory 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800"/>
              <a:buNone/>
            </a:pPr>
            <a:r>
              <a:rPr lang="en-US" sz="3982"/>
              <a:t>Solution: Track frequency of accesses to page</a:t>
            </a:r>
            <a:endParaRPr/>
          </a:p>
          <a:p>
            <a:pPr marL="0" indent="0"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Pure LFU (Least-frequently-used) replacement</a:t>
            </a:r>
            <a:endParaRPr/>
          </a:p>
          <a:p>
            <a:pPr marL="616329" lvl="1" indent="-314938">
              <a:spcAft>
                <a:spcPts val="0"/>
              </a:spcAft>
              <a:buSzPts val="2000"/>
            </a:pPr>
            <a:r>
              <a:rPr lang="en-US" sz="2844"/>
              <a:t>Problem: LFU can never forget pages from the far past</a:t>
            </a:r>
            <a:endParaRPr/>
          </a:p>
          <a:p>
            <a:pPr marL="0" indent="0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Examples of other more sophisticated algorithms:</a:t>
            </a:r>
            <a:endParaRPr/>
          </a:p>
          <a:p>
            <a:pPr marL="907612" lvl="1" indent="-487672">
              <a:lnSpc>
                <a:spcPct val="90000"/>
              </a:lnSpc>
              <a:spcAft>
                <a:spcPts val="0"/>
              </a:spcAft>
              <a:buSzPts val="1600"/>
            </a:pPr>
            <a:r>
              <a:rPr lang="en-US"/>
              <a:t>LRU-K and 2Q: Combines recency and frequency attributes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Expensive to implement, LRU-2 used in databases</a:t>
            </a:r>
            <a:endParaRPr/>
          </a:p>
          <a:p>
            <a:pPr marL="917721" lvl="2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Implementing LRU</a:t>
            </a:r>
            <a:endParaRPr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541867" y="2384213"/>
            <a:ext cx="12029440" cy="71526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Software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OS maintains ordered list of physical pages by reference time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Move page to front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Pick page at back of list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Slow on memory reference, fast on replacement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Associate timestamp register with each page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Store system clock in register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need victim: Scan through registers to find oldest clock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Trade-off: Fast on memory reference, slow on replacement (especially as size of memory grows)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In practice, do not implement Perfect LRU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LRU is an approximation anyway, so approximate more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Goal: Find an old page, but not necessarily the very oldest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650240" y="2600961"/>
            <a:ext cx="12354560" cy="61118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Hardware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Keep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(or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44"/>
              <a:t>) bit for each page frame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When page is referenced: set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Operating System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Page replacement: Look for page with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cleared </a:t>
            </a:r>
            <a:br>
              <a:rPr lang="en-US" sz="2844"/>
            </a:br>
            <a:r>
              <a:rPr lang="en-US" sz="2844"/>
              <a:t>(has not been referenced for awhile)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Implementation: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Keep pointer to last examined page frame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Traverse pages in circular buffer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Clear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560"/>
              <a:t> bits as search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Stop when find page with already cleared </a:t>
            </a:r>
            <a:r>
              <a:rPr lang="en-US" sz="2560">
                <a:latin typeface="Courier"/>
                <a:ea typeface="Courier"/>
                <a:cs typeface="Courier"/>
                <a:sym typeface="Courier"/>
              </a:rPr>
              <a:t>use </a:t>
            </a:r>
            <a:r>
              <a:rPr lang="en-US" sz="2560"/>
              <a:t>bit, replace this page</a:t>
            </a:r>
            <a:endParaRPr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  <a:p>
            <a:pPr marL="917721" lvl="2" indent="-138832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256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993" name="Google Shape;993;p4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994" name="Google Shape;994;p4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995" name="Google Shape;995;p4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996" name="Google Shape;996;p4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997" name="Google Shape;997;p4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998" name="Google Shape;998;p46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999" name="Google Shape;999;p46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0" name="Google Shape;1000;p4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01" name="Google Shape;1001;p46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02" name="Google Shape;1002;p46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09" name="Google Shape;1009;p47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10" name="Google Shape;1010;p47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11" name="Google Shape;1011;p47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12" name="Google Shape;1012;p47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13" name="Google Shape;1013;p47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14" name="Google Shape;1014;p47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15" name="Google Shape;1015;p47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6" name="Google Shape;1016;p47"/>
          <p:cNvSpPr/>
          <p:nvPr/>
        </p:nvSpPr>
        <p:spPr>
          <a:xfrm>
            <a:off x="523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7" name="Google Shape;1017;p47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18" name="Google Shape;1018;p47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19" name="Google Shape;1019;p47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27" name="Google Shape;1027;p48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28" name="Google Shape;1028;p48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29" name="Google Shape;1029;p48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30" name="Google Shape;1030;p48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31" name="Google Shape;1031;p48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32" name="Google Shape;1032;p48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3" name="Google Shape;1033;p48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4" name="Google Shape;1034;p48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35" name="Google Shape;1035;p48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36" name="Google Shape;1036;p48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43" name="Google Shape;1043;p49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44" name="Google Shape;1044;p49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45" name="Google Shape;1045;p49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5120"/>
          </a:p>
        </p:txBody>
      </p:sp>
      <p:sp>
        <p:nvSpPr>
          <p:cNvPr id="1046" name="Google Shape;1046;p49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47" name="Google Shape;1047;p49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48" name="Google Shape;1048;p49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49" name="Google Shape;1049;p49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0" name="Google Shape;1050;p49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1" name="Google Shape;1051;p49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52" name="Google Shape;1052;p49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53" name="Google Shape;1053;p49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1192106" y="6177284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2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62" name="Google Shape;1062;p50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63" name="Google Shape;1063;p50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64" name="Google Shape;1064;p50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65" name="Google Shape;1065;p50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66" name="Google Shape;1066;p50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67" name="Google Shape;1067;p50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8" name="Google Shape;1068;p50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69" name="Google Shape;1069;p50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70" name="Google Shape;1070;p50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71" name="Google Shape;1071;p50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009813" y="6719151"/>
            <a:ext cx="43120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0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is accessed…</a:t>
            </a:r>
            <a:endParaRPr sz="3556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Other </a:t>
            </a:r>
            <a:r>
              <a:rPr sz="6480" dirty="0">
                <a:solidFill>
                  <a:srgbClr val="FFFFFF"/>
                </a:solidFill>
              </a:rPr>
              <a:t>Approach</a:t>
            </a:r>
            <a:r>
              <a:rPr lang="en-US" sz="6480" dirty="0">
                <a:solidFill>
                  <a:srgbClr val="FFFFFF"/>
                </a:solidFill>
              </a:rPr>
              <a:t>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0" y="2349500"/>
            <a:ext cx="11099800" cy="4892675"/>
          </a:xfrm>
          <a:prstGeom prst="rect">
            <a:avLst/>
          </a:prstGeom>
        </p:spPr>
        <p:txBody>
          <a:bodyPr/>
          <a:lstStyle/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Inverted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Segmented </a:t>
            </a:r>
            <a:r>
              <a:rPr sz="3800" dirty="0" err="1">
                <a:solidFill>
                  <a:srgbClr val="333333"/>
                </a:solidFill>
                <a:effectLst/>
              </a:rPr>
              <a:t>P</a:t>
            </a:r>
            <a:r>
              <a:rPr lang="en-US" sz="3800" dirty="0" err="1">
                <a:solidFill>
                  <a:srgbClr val="333333"/>
                </a:solidFill>
                <a:effectLst/>
              </a:rPr>
              <a:t>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Multi-level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lang="en-US" sz="3800" dirty="0">
              <a:solidFill>
                <a:srgbClr val="333333"/>
              </a:solidFill>
              <a:effectLst/>
              <a:ea typeface="Helvetica"/>
              <a:cs typeface="Helvetica"/>
              <a:sym typeface="Helvetica"/>
            </a:endParaRP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</a:t>
            </a:r>
            <a:r>
              <a:rPr lang="en-US" sz="3500" dirty="0">
                <a:solidFill>
                  <a:srgbClr val="333333"/>
                </a:solidFill>
                <a:effectLst/>
              </a:rPr>
              <a:t>the page tables</a:t>
            </a: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3800" dirty="0">
                <a:solidFill>
                  <a:srgbClr val="333333"/>
                </a:solidFill>
                <a:effectLst/>
              </a:rPr>
              <a:t>…</a:t>
            </a:r>
            <a:endParaRPr sz="38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79" name="Google Shape;1079;p51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5120"/>
          </a:p>
        </p:txBody>
      </p:sp>
      <p:sp>
        <p:nvSpPr>
          <p:cNvPr id="1080" name="Google Shape;1080;p51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81" name="Google Shape;1081;p51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82" name="Google Shape;1082;p51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083" name="Google Shape;1083;p51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084" name="Google Shape;1084;p51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085" name="Google Shape;1085;p51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6" name="Google Shape;1086;p51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7" name="Google Shape;1087;p51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088" name="Google Shape;1088;p51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089" name="Google Shape;1089;p51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097" name="Google Shape;1097;p52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098" name="Google Shape;1098;p52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099" name="Google Shape;1099;p52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00" name="Google Shape;1100;p52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01" name="Google Shape;1101;p52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02" name="Google Shape;1102;p52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3" name="Google Shape;1103;p52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4" name="Google Shape;1104;p52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05" name="Google Shape;1105;p52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06" name="Google Shape;1106;p52"/>
          <p:cNvSpPr/>
          <p:nvPr/>
        </p:nvSpPr>
        <p:spPr>
          <a:xfrm>
            <a:off x="619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707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13" name="Google Shape;1113;p53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14" name="Google Shape;1114;p53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15" name="Google Shape;1115;p53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16" name="Google Shape;1116;p53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17" name="Google Shape;1117;p53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18" name="Google Shape;1118;p53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19" name="Google Shape;1119;p53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0" name="Google Shape;1120;p53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1" name="Google Shape;1121;p53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22" name="Google Shape;1122;p53"/>
          <p:cNvSpPr/>
          <p:nvPr/>
        </p:nvSpPr>
        <p:spPr>
          <a:xfrm>
            <a:off x="7777404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23" name="Google Shape;1123;p53"/>
          <p:cNvSpPr/>
          <p:nvPr/>
        </p:nvSpPr>
        <p:spPr>
          <a:xfrm>
            <a:off x="746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8341663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31" name="Google Shape;1131;p54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32" name="Google Shape;1132;p54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33" name="Google Shape;1133;p54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34" name="Google Shape;1134;p54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35" name="Google Shape;1135;p54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36" name="Google Shape;1136;p54"/>
          <p:cNvSpPr/>
          <p:nvPr/>
        </p:nvSpPr>
        <p:spPr>
          <a:xfrm>
            <a:off x="3967403" y="2336859"/>
            <a:ext cx="967952" cy="9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5120"/>
          </a:p>
        </p:txBody>
      </p:sp>
      <p:sp>
        <p:nvSpPr>
          <p:cNvPr id="1137" name="Google Shape;1137;p54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8" name="Google Shape;1138;p54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39" name="Google Shape;1139;p54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40" name="Google Shape;1140;p54"/>
          <p:cNvSpPr/>
          <p:nvPr/>
        </p:nvSpPr>
        <p:spPr>
          <a:xfrm>
            <a:off x="3653472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53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47" name="Google Shape;1147;p55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48" name="Google Shape;1148;p55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5120"/>
          </a:p>
        </p:txBody>
      </p:sp>
      <p:sp>
        <p:nvSpPr>
          <p:cNvPr id="1149" name="Google Shape;1149;p55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50" name="Google Shape;1150;p55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51" name="Google Shape;1151;p55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52" name="Google Shape;1152;p55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53" name="Google Shape;1153;p55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4" name="Google Shape;1154;p55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5" name="Google Shape;1155;p55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6" name="Google Shape;1156;p55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57" name="Google Shape;1157;p55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6542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64" name="Google Shape;1164;p56"/>
          <p:cNvSpPr/>
          <p:nvPr/>
        </p:nvSpPr>
        <p:spPr>
          <a:xfrm>
            <a:off x="3884774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5120"/>
          </a:p>
        </p:txBody>
      </p:sp>
      <p:sp>
        <p:nvSpPr>
          <p:cNvPr id="1165" name="Google Shape;1165;p56"/>
          <p:cNvSpPr/>
          <p:nvPr/>
        </p:nvSpPr>
        <p:spPr>
          <a:xfrm>
            <a:off x="515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5120"/>
          </a:p>
        </p:txBody>
      </p:sp>
      <p:sp>
        <p:nvSpPr>
          <p:cNvPr id="1166" name="Google Shape;1166;p56"/>
          <p:cNvSpPr/>
          <p:nvPr/>
        </p:nvSpPr>
        <p:spPr>
          <a:xfrm>
            <a:off x="6424775" y="3182468"/>
            <a:ext cx="1285194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5120"/>
          </a:p>
        </p:txBody>
      </p:sp>
      <p:sp>
        <p:nvSpPr>
          <p:cNvPr id="1167" name="Google Shape;1167;p56"/>
          <p:cNvSpPr/>
          <p:nvPr/>
        </p:nvSpPr>
        <p:spPr>
          <a:xfrm>
            <a:off x="769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5120"/>
          </a:p>
        </p:txBody>
      </p:sp>
      <p:sp>
        <p:nvSpPr>
          <p:cNvPr id="1168" name="Google Shape;1168;p56"/>
          <p:cNvSpPr/>
          <p:nvPr/>
        </p:nvSpPr>
        <p:spPr>
          <a:xfrm>
            <a:off x="8964776" y="3182468"/>
            <a:ext cx="1285193" cy="1270000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5973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5120"/>
          </a:p>
        </p:txBody>
      </p:sp>
      <p:sp>
        <p:nvSpPr>
          <p:cNvPr id="1169" name="Google Shape;1169;p56"/>
          <p:cNvSpPr/>
          <p:nvPr/>
        </p:nvSpPr>
        <p:spPr>
          <a:xfrm>
            <a:off x="606463" y="3492598"/>
            <a:ext cx="3086558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5120"/>
          </a:p>
        </p:txBody>
      </p:sp>
      <p:sp>
        <p:nvSpPr>
          <p:cNvPr id="1170" name="Google Shape;1170;p56"/>
          <p:cNvSpPr/>
          <p:nvPr/>
        </p:nvSpPr>
        <p:spPr>
          <a:xfrm>
            <a:off x="3967403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1" name="Google Shape;1171;p56"/>
          <p:cNvSpPr/>
          <p:nvPr/>
        </p:nvSpPr>
        <p:spPr>
          <a:xfrm>
            <a:off x="523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2" name="Google Shape;1172;p56"/>
          <p:cNvSpPr/>
          <p:nvPr/>
        </p:nvSpPr>
        <p:spPr>
          <a:xfrm>
            <a:off x="6507404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3" name="Google Shape;1173;p56"/>
          <p:cNvSpPr/>
          <p:nvPr/>
        </p:nvSpPr>
        <p:spPr>
          <a:xfrm>
            <a:off x="7777405" y="2555701"/>
            <a:ext cx="1040098" cy="5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844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5120"/>
          </a:p>
        </p:txBody>
      </p:sp>
      <p:sp>
        <p:nvSpPr>
          <p:cNvPr id="1174" name="Google Shape;1174;p56"/>
          <p:cNvSpPr/>
          <p:nvPr/>
        </p:nvSpPr>
        <p:spPr>
          <a:xfrm>
            <a:off x="4923473" y="5038754"/>
            <a:ext cx="1676929" cy="496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2560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5120"/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801662" y="4542423"/>
            <a:ext cx="1" cy="533402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975360" y="6068911"/>
            <a:ext cx="10789146" cy="6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3" tIns="50773" rIns="50773" bIns="50773" anchor="ctr" anchorCtr="0">
            <a:spAutoFit/>
          </a:bodyPr>
          <a:lstStyle/>
          <a:p>
            <a:pPr algn="l" rtl="0"/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3556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1</a:t>
            </a:r>
            <a:r>
              <a:rPr lang="en-US" sz="3556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512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Clock Extensions</a:t>
            </a:r>
            <a:endParaRPr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325120" y="2384213"/>
            <a:ext cx="12246187" cy="67191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Replace multiple pages at once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</a:t>
            </a:r>
            <a:br>
              <a:rPr lang="en-US" sz="2844"/>
            </a:br>
            <a:r>
              <a:rPr lang="en-US" sz="2844"/>
              <a:t>Expensive to run replacement algorithm and to write single block to disk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Find multiple victims each time and track free list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Add software counter (“chance”)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Better ability to differentiate across pages (how much they are being accessed)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Increment software counter if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is 0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when chance exceeds some specified limit</a:t>
            </a:r>
            <a:endParaRPr/>
          </a:p>
          <a:p>
            <a:pPr marL="301391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3413"/>
              <a:t>Use dirty bit to give preference to dirty pages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Intuition: More expensive to replace dirty pages</a:t>
            </a:r>
            <a:endParaRPr/>
          </a:p>
          <a:p>
            <a:pPr marL="917721" lvl="2" indent="-301391">
              <a:lnSpc>
                <a:spcPct val="90000"/>
              </a:lnSpc>
              <a:spcAft>
                <a:spcPts val="0"/>
              </a:spcAft>
              <a:buClr>
                <a:schemeClr val="dk2"/>
              </a:buClr>
              <a:buSzPts val="1800"/>
            </a:pPr>
            <a:r>
              <a:rPr lang="en-US" sz="2560"/>
              <a:t>Dirty pages must be written to disk, clean pages do not</a:t>
            </a:r>
            <a:endParaRPr/>
          </a:p>
          <a:p>
            <a:pPr marL="616329" lvl="1" indent="-314938">
              <a:lnSpc>
                <a:spcPct val="90000"/>
              </a:lnSpc>
              <a:spcAft>
                <a:spcPts val="0"/>
              </a:spcAft>
              <a:buSzPts val="2000"/>
            </a:pPr>
            <a:r>
              <a:rPr lang="en-US" sz="2844"/>
              <a:t>Replace pages that have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44"/>
              <a:t> bit and </a:t>
            </a:r>
            <a:r>
              <a:rPr lang="en-US" sz="2844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844"/>
              <a:t> bit cleared</a:t>
            </a:r>
            <a:endParaRPr/>
          </a:p>
          <a:p>
            <a:pPr marL="616329" lvl="1" indent="-134317">
              <a:lnSpc>
                <a:spcPct val="90000"/>
              </a:lnSpc>
              <a:spcAft>
                <a:spcPts val="0"/>
              </a:spcAft>
              <a:buSzPts val="2000"/>
              <a:buNone/>
            </a:pPr>
            <a:endParaRPr sz="2844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What if no Hardware Support?</a:t>
            </a:r>
            <a:endParaRPr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433493" y="2384213"/>
            <a:ext cx="12029440" cy="68275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301391" indent="-30139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What can the OS do if hardware does not have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/>
              <a:t> bit (or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/>
              <a:t> bit)?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Can the OS “emulate” these bits?</a:t>
            </a:r>
            <a:endParaRPr/>
          </a:p>
          <a:p>
            <a:pPr marL="301391" indent="-301391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Leading question: </a:t>
            </a:r>
            <a:endParaRPr/>
          </a:p>
          <a:p>
            <a:pPr marL="616329" lvl="1" indent="-314938">
              <a:spcAft>
                <a:spcPts val="0"/>
              </a:spcAft>
              <a:buSzPts val="1600"/>
            </a:pPr>
            <a:r>
              <a:rPr lang="en-US"/>
              <a:t>How can the OS get control (i.e., generate a trap) every time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/>
              <a:t>bit should be set?  (i.e., when a page is accessed?)</a:t>
            </a:r>
            <a:endParaRPr/>
          </a:p>
          <a:p>
            <a:pPr marL="301391" indent="-138832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108572" y="90311"/>
            <a:ext cx="10785404" cy="18242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rtlCol="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Conclusions</a:t>
            </a:r>
            <a:endParaRPr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433493" y="2275840"/>
            <a:ext cx="12246187" cy="7044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0027" tIns="64996" rIns="130027" bIns="64996" numCol="1" anchor="t" anchorCtr="0" compatLnSpc="1">
            <a:prstTxWarp prst="textNoShape">
              <a:avLst/>
            </a:prstTxWarp>
            <a:normAutofit/>
          </a:bodyPr>
          <a:lstStyle/>
          <a:p>
            <a:pPr marL="230290" indent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Illusion of virtual memory:</a:t>
            </a:r>
            <a:br>
              <a:rPr lang="en-US"/>
            </a:br>
            <a:r>
              <a:rPr lang="en-US"/>
              <a:t>Processes can run when sum of virtual address spaces &gt;  amount of physical memory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Mechanism: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Extend page table entry with “present” bit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OS handles page faults (or page misses) by reading in desired page from disk</a:t>
            </a: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Policy: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selection – demand paging, prefetching, hints</a:t>
            </a:r>
            <a:endParaRPr/>
          </a:p>
          <a:p>
            <a:pPr marL="1137902" lvl="1" indent="-487672">
              <a:spcAft>
                <a:spcPts val="0"/>
              </a:spcAft>
              <a:buSzPts val="1600"/>
            </a:pPr>
            <a:r>
              <a:rPr lang="en-US"/>
              <a:t>Page replacement – OPT, FIFO, LRU, others</a:t>
            </a:r>
            <a:endParaRPr/>
          </a:p>
          <a:p>
            <a:pPr marL="650230" lvl="1" indent="0">
              <a:spcAft>
                <a:spcPts val="0"/>
              </a:spcAft>
              <a:buSzPts val="1650"/>
              <a:buNone/>
            </a:pPr>
            <a:endParaRPr/>
          </a:p>
          <a:p>
            <a:pPr marL="230290" indent="0"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Implementations (clock) perform approximation of LRU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</a:t>
            </a:r>
            <a:br>
              <a:rPr lang="en-US" dirty="0"/>
            </a:br>
            <a:r>
              <a:rPr lang="en-US" dirty="0"/>
              <a:t>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2275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300480" y="520192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outer page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009813" y="520192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inner page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152640" y="520192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504296" y="470972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201920" y="6935893"/>
            <a:ext cx="2600960" cy="2275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9861974" y="6177280"/>
            <a:ext cx="1083733" cy="325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201920" y="72610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201920" y="758613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201920" y="791125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201920" y="823637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201920" y="856149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201920" y="88866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758613" y="5743787"/>
            <a:ext cx="650240" cy="2167467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325120" y="8994987"/>
            <a:ext cx="27093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000782" y="6935893"/>
            <a:ext cx="1201138" cy="86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325120" y="6502400"/>
            <a:ext cx="1083733" cy="24925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1408853" y="6394027"/>
            <a:ext cx="2600960" cy="22758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1408853" y="67191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1408853" y="704426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1408853" y="736938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1408853" y="769450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1408853" y="801962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1408853" y="83447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768427" y="5852160"/>
            <a:ext cx="433493" cy="162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802880" y="6827520"/>
            <a:ext cx="2059093" cy="65024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9861973" y="682752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9861973" y="747776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9861973" y="812800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9861973" y="877824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9605</TotalTime>
  <Words>6056</Words>
  <Application>Microsoft Macintosh PowerPoint</Application>
  <PresentationFormat>Custom</PresentationFormat>
  <Paragraphs>1480</Paragraphs>
  <Slides>88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4" baseType="lpstr">
      <vt:lpstr>Arial</vt:lpstr>
      <vt:lpstr>Avenir Book</vt:lpstr>
      <vt:lpstr>Calisto MT</vt:lpstr>
      <vt:lpstr>Courier</vt:lpstr>
      <vt:lpstr>Gill Sans</vt:lpstr>
      <vt:lpstr>Gill Sans MT</vt:lpstr>
      <vt:lpstr>Helvetica</vt:lpstr>
      <vt:lpstr>Helvetica Light</vt:lpstr>
      <vt:lpstr>Helvetica Neue</vt:lpstr>
      <vt:lpstr>Lustria</vt:lpstr>
      <vt:lpstr>Marker Felt</vt:lpstr>
      <vt:lpstr>Perpetua Titling MT</vt:lpstr>
      <vt:lpstr>Short Stack</vt:lpstr>
      <vt:lpstr>Times</vt:lpstr>
      <vt:lpstr>Wingdings</vt:lpstr>
      <vt:lpstr>1_Precedent</vt:lpstr>
      <vt:lpstr>TLB</vt:lpstr>
      <vt:lpstr>Announcements</vt:lpstr>
      <vt:lpstr>Approach 1: Combine Paging and Segmentation</vt:lpstr>
      <vt:lpstr>Quiz: Paging and Segmentation</vt:lpstr>
      <vt:lpstr>Advantages of Paging and Segmentation</vt:lpstr>
      <vt:lpstr>Disadvantages of Paging and Segmentation</vt:lpstr>
      <vt:lpstr>Approach 2: Inverted Page Table</vt:lpstr>
      <vt:lpstr>Other Approaches</vt:lpstr>
      <vt:lpstr>3) Multilevel  Page Tables</vt:lpstr>
      <vt:lpstr>Quiz: Multilevel </vt:lpstr>
      <vt:lpstr>Quiz: Address format for multilevel Paging</vt:lpstr>
      <vt:lpstr>Problem with 2 levels?</vt:lpstr>
      <vt:lpstr>Review: Paging PROS and CONS</vt:lpstr>
      <vt:lpstr>Translation Steps</vt:lpstr>
      <vt:lpstr>Example:  Array Iterator</vt:lpstr>
      <vt:lpstr>Strategy: Cache  Page Translations</vt:lpstr>
      <vt:lpstr>PowerPoint Presentation</vt:lpstr>
      <vt:lpstr>PowerPoint Presentation</vt:lpstr>
      <vt:lpstr>TLB Associativity Trade-offs</vt:lpstr>
      <vt:lpstr>Array Iterator  (w/ TLB)</vt:lpstr>
      <vt:lpstr>TLB Accesses:  Sequential Example</vt:lpstr>
      <vt:lpstr>Performance Of TLB?</vt:lpstr>
      <vt:lpstr>TLB Performance</vt:lpstr>
      <vt:lpstr>TLB Performance  with Workloads</vt:lpstr>
      <vt:lpstr>Workload  Access Patterns</vt:lpstr>
      <vt:lpstr>Workload  Access Patterns</vt:lpstr>
      <vt:lpstr>Workload  Access Patterns</vt:lpstr>
      <vt:lpstr>Workload Locality</vt:lpstr>
      <vt:lpstr>Summary:  Better PAGE TABLES</vt:lpstr>
      <vt:lpstr>Virtual Memory</vt:lpstr>
      <vt:lpstr>Announcements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Virtual Memory Mechanisms</vt:lpstr>
      <vt:lpstr>Mechanism for 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TLBs</dc:title>
  <dc:creator>Sudarsun Kannan</dc:creator>
  <cp:lastModifiedBy>Sudarsun Kannan</cp:lastModifiedBy>
  <cp:revision>112</cp:revision>
  <cp:lastPrinted>2019-02-20T20:11:37Z</cp:lastPrinted>
  <dcterms:created xsi:type="dcterms:W3CDTF">2015-09-22T00:51:55Z</dcterms:created>
  <dcterms:modified xsi:type="dcterms:W3CDTF">2023-03-20T21:25:10Z</dcterms:modified>
</cp:coreProperties>
</file>