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892" r:id="rId2"/>
    <p:sldId id="821" r:id="rId3"/>
    <p:sldId id="822" r:id="rId4"/>
    <p:sldId id="893" r:id="rId5"/>
    <p:sldId id="894" r:id="rId6"/>
    <p:sldId id="8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1"/>
    <p:restoredTop sz="94664"/>
  </p:normalViewPr>
  <p:slideViewPr>
    <p:cSldViewPr snapToGrid="0" snapToObjects="1">
      <p:cViewPr varScale="1">
        <p:scale>
          <a:sx n="127" d="100"/>
          <a:sy n="127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>
                <a:ea typeface="ＭＳ Ｐゴシック" charset="0"/>
                <a:cs typeface="+mj-cs"/>
              </a:rPr>
            </a:br>
            <a:r>
              <a:rPr lang="en-US">
                <a:solidFill>
                  <a:srgbClr val="C00000"/>
                </a:solidFill>
                <a:ea typeface="ＭＳ Ｐゴシック" charset="0"/>
                <a:cs typeface="+mj-cs"/>
              </a:rPr>
              <a:t>Routing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for the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19.1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8963" y="3844538"/>
            <a:ext cx="4356035" cy="22669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scale:</a:t>
            </a:r>
            <a:r>
              <a:rPr lang="en-US" dirty="0"/>
              <a:t> with billions of destinations:</a:t>
            </a:r>
          </a:p>
          <a:p>
            <a:r>
              <a:rPr lang="en-US" sz="2400" dirty="0"/>
              <a:t>can</a:t>
            </a:r>
            <a:r>
              <a:rPr lang="ja-JP" altLang="en-US" sz="2400" dirty="0"/>
              <a:t>’</a:t>
            </a:r>
            <a:r>
              <a:rPr lang="en-US" altLang="ja-JP" sz="2400" dirty="0"/>
              <a:t>t store all destinations in routing tables!</a:t>
            </a:r>
          </a:p>
          <a:p>
            <a:r>
              <a:rPr lang="en-US" sz="2400" dirty="0"/>
              <a:t>routing table exchange would swamp links!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20247" y="3844538"/>
            <a:ext cx="5000625" cy="25146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administrative autonomy</a:t>
            </a:r>
          </a:p>
          <a:p>
            <a:pPr>
              <a:defRPr/>
            </a:pPr>
            <a:r>
              <a:rPr lang="en-US" sz="2400" dirty="0"/>
              <a:t>Internet = network of networks</a:t>
            </a:r>
          </a:p>
          <a:p>
            <a:pPr>
              <a:defRPr/>
            </a:pPr>
            <a:r>
              <a:rPr lang="en-US" sz="2400" dirty="0"/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1932605" y="1690688"/>
            <a:ext cx="654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our routing study thus far - idealized 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all routers identical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network </a:t>
            </a:r>
            <a:r>
              <a:rPr lang="ja-JP" altLang="en-US" sz="2800" dirty="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flat</a:t>
            </a:r>
            <a:r>
              <a:rPr lang="ja-JP" altLang="en-US" sz="2800" dirty="0">
                <a:latin typeface="Helvetica" pitchFamily="2" charset="0"/>
              </a:rPr>
              <a:t>”</a:t>
            </a:r>
            <a:endParaRPr lang="en-US" altLang="ja-JP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latin typeface="Helvetica" pitchFamily="2" charset="0"/>
              </a:rPr>
              <a:t>… not</a:t>
            </a:r>
            <a:r>
              <a:rPr lang="en-US" sz="2800" dirty="0">
                <a:latin typeface="Helvetica" pitchFamily="2" charset="0"/>
              </a:rPr>
              <a:t> true in practice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6017A-5790-EE43-809D-C79CE56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routing scalable</a:t>
            </a:r>
          </a:p>
        </p:txBody>
      </p:sp>
    </p:spTree>
    <p:extLst>
      <p:ext uri="{BB962C8B-B14F-4D97-AF65-F5344CB8AC3E}">
        <p14:creationId xmlns:p14="http://schemas.microsoft.com/office/powerpoint/2010/main" val="250749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14163"/>
            <a:ext cx="10515600" cy="910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 (AS) (a.k.a. “domains”)</a:t>
            </a:r>
            <a:endParaRPr lang="en-US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30149" y="2636396"/>
            <a:ext cx="4711684" cy="340756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inter-AS routing</a:t>
            </a:r>
          </a:p>
          <a:p>
            <a:r>
              <a:rPr lang="en-US" sz="2400" dirty="0"/>
              <a:t>routing among </a:t>
            </a:r>
            <a:r>
              <a:rPr lang="en-US" sz="2400" dirty="0" err="1"/>
              <a:t>AS’es</a:t>
            </a:r>
            <a:endParaRPr lang="en-US" sz="2400" dirty="0"/>
          </a:p>
          <a:p>
            <a:r>
              <a:rPr lang="en-US" sz="2400" dirty="0"/>
              <a:t>gateways perform inter-domain routing as well as intra-domain routing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All networks run the same inter-domain routing protocol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233" y="2540178"/>
            <a:ext cx="5803916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Helvetica" pitchFamily="2" charset="0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all routers in the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AS must run </a:t>
            </a:r>
            <a:r>
              <a:rPr lang="en-US" altLang="ja-JP" sz="2400" i="1" dirty="0">
                <a:solidFill>
                  <a:srgbClr val="C0000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intra-domain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routers in </a:t>
            </a: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AS can run </a:t>
            </a: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intra-domain routing protocols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 router</a:t>
            </a:r>
            <a:r>
              <a:rPr lang="en-US" sz="2400" dirty="0">
                <a:latin typeface="Helvetica" pitchFamily="2" charset="0"/>
              </a:rPr>
              <a:t>: at “edge” of its own AS, has link(s) to router(s) in other </a:t>
            </a:r>
            <a:r>
              <a:rPr lang="en-US" sz="2400" dirty="0" err="1">
                <a:latin typeface="Helvetica" pitchFamily="2" charset="0"/>
              </a:rPr>
              <a:t>AS’es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C32EC-83A8-104D-904B-F358F2B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16845"/>
            <a:ext cx="10515600" cy="1325563"/>
          </a:xfrm>
        </p:spPr>
        <p:txBody>
          <a:bodyPr/>
          <a:lstStyle/>
          <a:p>
            <a:r>
              <a:rPr lang="en-US" dirty="0"/>
              <a:t>Internet’s approach to scalable routing</a:t>
            </a:r>
          </a:p>
        </p:txBody>
      </p:sp>
    </p:spTree>
    <p:extLst>
      <p:ext uri="{BB962C8B-B14F-4D97-AF65-F5344CB8AC3E}">
        <p14:creationId xmlns:p14="http://schemas.microsoft.com/office/powerpoint/2010/main" val="169759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1932605" y="1690687"/>
            <a:ext cx="8047550" cy="431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Key principle: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Hierarchy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… by separation into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… within </a:t>
            </a:r>
            <a:r>
              <a:rPr lang="en-US" sz="2800" dirty="0" err="1">
                <a:latin typeface="Helvetica" pitchFamily="2" charset="0"/>
              </a:rPr>
              <a:t>ASes</a:t>
            </a:r>
            <a:r>
              <a:rPr lang="en-US" sz="2800" dirty="0">
                <a:latin typeface="Helvetica" pitchFamily="2" charset="0"/>
              </a:rPr>
              <a:t>, using intra-domain areas.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Hierarchy enables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autonomy</a:t>
            </a:r>
            <a:r>
              <a:rPr lang="en-US" sz="2800" dirty="0">
                <a:latin typeface="Helvetica" pitchFamily="2" charset="0"/>
              </a:rPr>
              <a:t> of separate regions.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Compare: federal -&gt; state -&gt; district -&gt; …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6017A-5790-EE43-809D-C79CE56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routing scalable</a:t>
            </a:r>
          </a:p>
        </p:txBody>
      </p:sp>
    </p:spTree>
    <p:extLst>
      <p:ext uri="{BB962C8B-B14F-4D97-AF65-F5344CB8AC3E}">
        <p14:creationId xmlns:p14="http://schemas.microsoft.com/office/powerpoint/2010/main" val="28612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3340003" y="614617"/>
            <a:ext cx="534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2261469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OSPF, IS-IS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1345059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1428851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3902933" y="2555550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RIP, IGRP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BD12D-710E-4B4A-94D6-98715EBC3BB4}"/>
              </a:ext>
            </a:extLst>
          </p:cNvPr>
          <p:cNvSpPr txBox="1"/>
          <p:nvPr/>
        </p:nvSpPr>
        <p:spPr>
          <a:xfrm>
            <a:off x="409304" y="4100444"/>
            <a:ext cx="68362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Intra-AS protocols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same protocol within an AS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different algorithms across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(semi-)global view of the network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Also called interior gateway protocols (IGP)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D00D0B-A824-A049-A988-C8B474B37FFB}"/>
              </a:ext>
            </a:extLst>
          </p:cNvPr>
          <p:cNvSpPr/>
          <p:nvPr/>
        </p:nvSpPr>
        <p:spPr>
          <a:xfrm rot="5400000">
            <a:off x="3703919" y="-70947"/>
            <a:ext cx="669073" cy="746789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748ED-E10B-FB44-BD5E-7B17AB4A8477}"/>
              </a:ext>
            </a:extLst>
          </p:cNvPr>
          <p:cNvCxnSpPr>
            <a:cxnSpLocks/>
          </p:cNvCxnSpPr>
          <p:nvPr/>
        </p:nvCxnSpPr>
        <p:spPr>
          <a:xfrm flipH="1" flipV="1">
            <a:off x="7098231" y="1422484"/>
            <a:ext cx="2157281" cy="7520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0E66FD-5663-BA4C-B090-B7ACB4A10D69}"/>
              </a:ext>
            </a:extLst>
          </p:cNvPr>
          <p:cNvSpPr txBox="1"/>
          <p:nvPr/>
        </p:nvSpPr>
        <p:spPr>
          <a:xfrm>
            <a:off x="8052568" y="2353423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 </a:t>
            </a:r>
            <a:r>
              <a:rPr lang="en-US" sz="2400" dirty="0">
                <a:latin typeface="Helvetica" pitchFamily="2" charset="0"/>
              </a:rPr>
              <a:t>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BGP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30AA213-1AF0-AF4D-89B1-CF8891F22E92}"/>
              </a:ext>
            </a:extLst>
          </p:cNvPr>
          <p:cNvSpPr/>
          <p:nvPr/>
        </p:nvSpPr>
        <p:spPr>
          <a:xfrm rot="5400000">
            <a:off x="9590871" y="1991235"/>
            <a:ext cx="669073" cy="33660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554CD-A9B7-5443-9599-10D851B4413E}"/>
              </a:ext>
            </a:extLst>
          </p:cNvPr>
          <p:cNvSpPr txBox="1"/>
          <p:nvPr/>
        </p:nvSpPr>
        <p:spPr>
          <a:xfrm>
            <a:off x="7433190" y="4078142"/>
            <a:ext cx="449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Inter-AS protocols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common across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each AS knows little about the others</a:t>
            </a:r>
          </a:p>
        </p:txBody>
      </p:sp>
    </p:spTree>
    <p:extLst>
      <p:ext uri="{BB962C8B-B14F-4D97-AF65-F5344CB8AC3E}">
        <p14:creationId xmlns:p14="http://schemas.microsoft.com/office/powerpoint/2010/main" val="585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2" grpId="0"/>
      <p:bldP spid="13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13342</TotalTime>
  <Words>308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CS 352 Routing for the Internet</vt:lpstr>
      <vt:lpstr>Making routing scalable</vt:lpstr>
      <vt:lpstr>Internet’s approach to scalable routing</vt:lpstr>
      <vt:lpstr>Making routing scalable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7723</cp:revision>
  <dcterms:created xsi:type="dcterms:W3CDTF">2019-01-23T03:40:12Z</dcterms:created>
  <dcterms:modified xsi:type="dcterms:W3CDTF">2021-03-17T11:01:31Z</dcterms:modified>
</cp:coreProperties>
</file>