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387" r:id="rId2"/>
    <p:sldId id="266" r:id="rId3"/>
    <p:sldId id="409" r:id="rId4"/>
    <p:sldId id="397" r:id="rId5"/>
    <p:sldId id="267" r:id="rId6"/>
    <p:sldId id="268" r:id="rId7"/>
    <p:sldId id="410" r:id="rId8"/>
    <p:sldId id="411" r:id="rId9"/>
    <p:sldId id="412" r:id="rId10"/>
    <p:sldId id="399" r:id="rId11"/>
    <p:sldId id="275" r:id="rId12"/>
    <p:sldId id="276" r:id="rId13"/>
    <p:sldId id="277" r:id="rId14"/>
    <p:sldId id="279" r:id="rId15"/>
    <p:sldId id="396" r:id="rId16"/>
    <p:sldId id="280" r:id="rId17"/>
    <p:sldId id="281" r:id="rId18"/>
    <p:sldId id="282" r:id="rId19"/>
    <p:sldId id="388" r:id="rId20"/>
    <p:sldId id="402" r:id="rId21"/>
    <p:sldId id="283" r:id="rId22"/>
    <p:sldId id="407" r:id="rId23"/>
    <p:sldId id="405" r:id="rId24"/>
    <p:sldId id="413" r:id="rId25"/>
    <p:sldId id="298" r:id="rId26"/>
    <p:sldId id="40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61"/>
    <p:restoredTop sz="94664"/>
  </p:normalViewPr>
  <p:slideViewPr>
    <p:cSldViewPr snapToGrid="0" snapToObjects="1">
      <p:cViewPr varScale="1">
        <p:scale>
          <a:sx n="124" d="100"/>
          <a:sy n="124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9/10/24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F24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1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65337" y="1994640"/>
            <a:ext cx="9461325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Switching,</a:t>
            </a:r>
            <a:b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Layering &amp; Measurement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Lecture 2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http://www.cs.rutgers.edu/~sn624/352-F24</a:t>
            </a:r>
            <a:r>
              <a:rPr lang="en-US" sz="2800" dirty="0">
                <a:ea typeface="ＭＳ Ｐゴシック" charset="0"/>
              </a:rPr>
              <a:t> 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16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F1C6-7BB6-2A43-9435-66B755814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Routers and Multi-link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D2147-C7EF-1E4D-BD0D-020437C6C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4995"/>
            <a:ext cx="10787743" cy="5130347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Routers need a way to move data across links</a:t>
            </a:r>
          </a:p>
          <a:p>
            <a:r>
              <a:rPr lang="en-US" dirty="0"/>
              <a:t>We use the term </a:t>
            </a:r>
            <a:r>
              <a:rPr lang="en-US" dirty="0">
                <a:solidFill>
                  <a:srgbClr val="C00000"/>
                </a:solidFill>
              </a:rPr>
              <a:t>switching </a:t>
            </a:r>
            <a:r>
              <a:rPr lang="en-US" dirty="0"/>
              <a:t>to denote physically moving data from one link to another</a:t>
            </a:r>
          </a:p>
          <a:p>
            <a:r>
              <a:rPr lang="en-US" dirty="0"/>
              <a:t>There are different possibilities to switch data across links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33A41E-EAC1-9A48-9A42-C8BE4B357AED}"/>
              </a:ext>
            </a:extLst>
          </p:cNvPr>
          <p:cNvGrpSpPr/>
          <p:nvPr/>
        </p:nvGrpSpPr>
        <p:grpSpPr>
          <a:xfrm>
            <a:off x="3037895" y="1990760"/>
            <a:ext cx="6412636" cy="2519065"/>
            <a:chOff x="125730" y="4246943"/>
            <a:chExt cx="6412636" cy="2519065"/>
          </a:xfrm>
        </p:grpSpPr>
        <p:sp>
          <p:nvSpPr>
            <p:cNvPr id="5" name="AutoShape 5" descr="2Q==">
              <a:extLst>
                <a:ext uri="{FF2B5EF4-FFF2-40B4-BE49-F238E27FC236}">
                  <a16:creationId xmlns:a16="http://schemas.microsoft.com/office/drawing/2014/main" id="{E2A00964-9EF6-3943-B0F9-2741158FD6A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80766" y="5923343"/>
              <a:ext cx="304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6" name="AutoShape 7" descr="2Q==">
              <a:extLst>
                <a:ext uri="{FF2B5EF4-FFF2-40B4-BE49-F238E27FC236}">
                  <a16:creationId xmlns:a16="http://schemas.microsoft.com/office/drawing/2014/main" id="{E80A8C31-62EA-7A4D-B8E5-0E602F5B547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80766" y="5923343"/>
              <a:ext cx="304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" name="AutoShape 9" descr="2Q==">
              <a:extLst>
                <a:ext uri="{FF2B5EF4-FFF2-40B4-BE49-F238E27FC236}">
                  <a16:creationId xmlns:a16="http://schemas.microsoft.com/office/drawing/2014/main" id="{FBFC4164-0C86-B947-8510-F00EA67B7E3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80766" y="5923343"/>
              <a:ext cx="304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8" name="AutoShape 14" descr="2Q==">
              <a:extLst>
                <a:ext uri="{FF2B5EF4-FFF2-40B4-BE49-F238E27FC236}">
                  <a16:creationId xmlns:a16="http://schemas.microsoft.com/office/drawing/2014/main" id="{B7EE2747-03EE-6A4C-88D1-F6E69E903AD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80766" y="5923343"/>
              <a:ext cx="304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pic>
          <p:nvPicPr>
            <p:cNvPr id="9" name="Picture 18" descr="Router Clip Art">
              <a:extLst>
                <a:ext uri="{FF2B5EF4-FFF2-40B4-BE49-F238E27FC236}">
                  <a16:creationId xmlns:a16="http://schemas.microsoft.com/office/drawing/2014/main" id="{2E211573-A4F4-FE4C-B2C2-EF03A8144C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2966" y="5008944"/>
              <a:ext cx="1066800" cy="785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19" descr="Router Clip Art">
              <a:extLst>
                <a:ext uri="{FF2B5EF4-FFF2-40B4-BE49-F238E27FC236}">
                  <a16:creationId xmlns:a16="http://schemas.microsoft.com/office/drawing/2014/main" id="{F2C3AD43-0577-3F45-88A8-9BE50FD0C6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6166" y="5466144"/>
              <a:ext cx="1066800" cy="785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20" descr="Router Clip Art">
              <a:extLst>
                <a:ext uri="{FF2B5EF4-FFF2-40B4-BE49-F238E27FC236}">
                  <a16:creationId xmlns:a16="http://schemas.microsoft.com/office/drawing/2014/main" id="{B5DFC3ED-285F-9D42-96DD-3D29EEB6F7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9366" y="4475544"/>
              <a:ext cx="1066800" cy="785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Line 21">
              <a:extLst>
                <a:ext uri="{FF2B5EF4-FFF2-40B4-BE49-F238E27FC236}">
                  <a16:creationId xmlns:a16="http://schemas.microsoft.com/office/drawing/2014/main" id="{AB0981CE-64A3-C44D-8DA3-58117714BB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99766" y="5085143"/>
              <a:ext cx="609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" name="Line 22">
              <a:extLst>
                <a:ext uri="{FF2B5EF4-FFF2-40B4-BE49-F238E27FC236}">
                  <a16:creationId xmlns:a16="http://schemas.microsoft.com/office/drawing/2014/main" id="{D0B6003B-4A4F-444E-827B-372FF98B7A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9766" y="5313743"/>
              <a:ext cx="1676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" name="Line 23">
              <a:extLst>
                <a:ext uri="{FF2B5EF4-FFF2-40B4-BE49-F238E27FC236}">
                  <a16:creationId xmlns:a16="http://schemas.microsoft.com/office/drawing/2014/main" id="{E47D59F2-55E8-0B40-ACAE-86F2EC3382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3766" y="5161343"/>
              <a:ext cx="381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" name="Line 24">
              <a:extLst>
                <a:ext uri="{FF2B5EF4-FFF2-40B4-BE49-F238E27FC236}">
                  <a16:creationId xmlns:a16="http://schemas.microsoft.com/office/drawing/2014/main" id="{BBB2AABA-28EA-5F4D-AE65-A94128CBF5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42966" y="5847143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" name="Line 25">
              <a:extLst>
                <a:ext uri="{FF2B5EF4-FFF2-40B4-BE49-F238E27FC236}">
                  <a16:creationId xmlns:a16="http://schemas.microsoft.com/office/drawing/2014/main" id="{332B66E7-FBAA-784D-8FFB-BDBFB6C63B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166" y="4780343"/>
              <a:ext cx="1219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" name="Line 26">
              <a:extLst>
                <a:ext uri="{FF2B5EF4-FFF2-40B4-BE49-F238E27FC236}">
                  <a16:creationId xmlns:a16="http://schemas.microsoft.com/office/drawing/2014/main" id="{C6E95564-ACE3-1745-B9FA-4A2B8D2D49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44278" y="5389943"/>
              <a:ext cx="6886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8" name="Picture 27" descr="ANd9GcTxPLH7geI9YctTbt0tziC9-zZAWvCxFSthtLXwscnWaTnRXLSlcA">
              <a:extLst>
                <a:ext uri="{FF2B5EF4-FFF2-40B4-BE49-F238E27FC236}">
                  <a16:creationId xmlns:a16="http://schemas.microsoft.com/office/drawing/2014/main" id="{5D725235-49DA-E242-B021-CEE1290244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730" y="5161343"/>
              <a:ext cx="685800" cy="534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8" descr="ANd9GcTxPLH7geI9YctTbt0tziC9-zZAWvCxFSthtLXwscnWaTnRXLSlcA">
              <a:extLst>
                <a:ext uri="{FF2B5EF4-FFF2-40B4-BE49-F238E27FC236}">
                  <a16:creationId xmlns:a16="http://schemas.microsoft.com/office/drawing/2014/main" id="{FE88E0E7-5934-6442-91FA-A65FF9BB6E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3366" y="4246943"/>
              <a:ext cx="685800" cy="534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29" descr="ANd9GcTxPLH7geI9YctTbt0tziC9-zZAWvCxFSthtLXwscnWaTnRXLSlcA">
              <a:extLst>
                <a:ext uri="{FF2B5EF4-FFF2-40B4-BE49-F238E27FC236}">
                  <a16:creationId xmlns:a16="http://schemas.microsoft.com/office/drawing/2014/main" id="{0EBBEEB3-42CA-164C-9F46-E9585456F5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3966" y="5847143"/>
              <a:ext cx="685800" cy="534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31" descr="ANd9GcRPBOggjlkDezYUAVBu7bpZ7WvibrFbTBk14wIRvrsKgiiq1INs_A">
              <a:extLst>
                <a:ext uri="{FF2B5EF4-FFF2-40B4-BE49-F238E27FC236}">
                  <a16:creationId xmlns:a16="http://schemas.microsoft.com/office/drawing/2014/main" id="{5AD49391-CF82-5E4C-B969-4D306DD235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366" y="4399343"/>
              <a:ext cx="609600" cy="573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32" descr="ANd9GcT-AU0hIOYODb2Z48BszMBdWk4gA_rB7HzxLAFgYsiggLEbl6eK">
              <a:extLst>
                <a:ext uri="{FF2B5EF4-FFF2-40B4-BE49-F238E27FC236}">
                  <a16:creationId xmlns:a16="http://schemas.microsoft.com/office/drawing/2014/main" id="{DEB17834-572B-A040-8B65-011E8F76EE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5140" y="5618543"/>
              <a:ext cx="5334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Line 33">
              <a:extLst>
                <a:ext uri="{FF2B5EF4-FFF2-40B4-BE49-F238E27FC236}">
                  <a16:creationId xmlns:a16="http://schemas.microsoft.com/office/drawing/2014/main" id="{6683B209-9AE6-D84D-9C7D-4394AE5EF4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9940" y="5389943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" name="Text Box 34">
              <a:extLst>
                <a:ext uri="{FF2B5EF4-FFF2-40B4-BE49-F238E27FC236}">
                  <a16:creationId xmlns:a16="http://schemas.microsoft.com/office/drawing/2014/main" id="{F1A402EA-1683-CF4B-AD83-AC3FBF42E3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2292" y="4516818"/>
              <a:ext cx="110959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>
                <a:defRPr sz="2400" b="1">
                  <a:solidFill>
                    <a:srgbClr val="7F7F7F"/>
                  </a:solidFill>
                  <a:latin typeface="Comic Sans MS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Helvetica" pitchFamily="2" charset="0"/>
                </a:rPr>
                <a:t>Router</a:t>
              </a:r>
            </a:p>
          </p:txBody>
        </p:sp>
        <p:sp>
          <p:nvSpPr>
            <p:cNvPr id="25" name="Text Box 36">
              <a:extLst>
                <a:ext uri="{FF2B5EF4-FFF2-40B4-BE49-F238E27FC236}">
                  <a16:creationId xmlns:a16="http://schemas.microsoft.com/office/drawing/2014/main" id="{4E1E5B5F-974E-4347-B2C0-A6C6A371F5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167" y="6304343"/>
              <a:ext cx="110959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>
                <a:defRPr sz="2400" b="1">
                  <a:solidFill>
                    <a:srgbClr val="7F7F7F"/>
                  </a:solidFill>
                  <a:latin typeface="Comic Sans MS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latin typeface="Helvetica" pitchFamily="2" charset="0"/>
                </a:rPr>
                <a:t>Router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247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>
            <a:extLst>
              <a:ext uri="{FF2B5EF4-FFF2-40B4-BE49-F238E27FC236}">
                <a16:creationId xmlns:a16="http://schemas.microsoft.com/office/drawing/2014/main" id="{842777AB-80DE-8D4C-AC6C-E2D020F7EA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53610"/>
            <a:ext cx="10823944" cy="4114800"/>
          </a:xfrm>
        </p:spPr>
        <p:txBody>
          <a:bodyPr vert="horz" lIns="92075" tIns="46038" rIns="92075" bIns="46038" rtlCol="0">
            <a:normAutofit/>
          </a:bodyPr>
          <a:lstStyle/>
          <a:p>
            <a:pPr>
              <a:buFontTx/>
              <a:buNone/>
              <a:defRPr/>
            </a:pPr>
            <a:r>
              <a:rPr lang="en-US" dirty="0">
                <a:ea typeface="ＭＳ Ｐゴシック" charset="0"/>
                <a:cs typeface="+mn-cs"/>
              </a:rPr>
              <a:t>Host applications transfer data containing many </a:t>
            </a:r>
            <a:r>
              <a:rPr lang="en-US" dirty="0">
                <a:solidFill>
                  <a:srgbClr val="C00000"/>
                </a:solidFill>
                <a:ea typeface="ＭＳ Ｐゴシック" charset="0"/>
                <a:cs typeface="+mn-cs"/>
              </a:rPr>
              <a:t>messages</a:t>
            </a:r>
            <a:r>
              <a:rPr lang="en-US" dirty="0">
                <a:ea typeface="ＭＳ Ｐゴシック" charset="0"/>
                <a:cs typeface="+mn-cs"/>
              </a:rPr>
              <a:t>.</a:t>
            </a:r>
          </a:p>
          <a:p>
            <a:pPr>
              <a:buFontTx/>
              <a:buNone/>
              <a:defRPr/>
            </a:pPr>
            <a:r>
              <a:rPr lang="en-US" dirty="0">
                <a:ea typeface="ＭＳ Ｐゴシック" charset="0"/>
              </a:rPr>
              <a:t>A message could be a single web page, chat message</a:t>
            </a:r>
            <a:endParaRPr lang="en-US" dirty="0">
              <a:ea typeface="ＭＳ Ｐゴシック" charset="0"/>
              <a:cs typeface="+mn-cs"/>
            </a:endParaRPr>
          </a:p>
          <a:p>
            <a:pPr>
              <a:buFontTx/>
              <a:buNone/>
              <a:defRPr/>
            </a:pPr>
            <a:endParaRPr lang="en-US" dirty="0">
              <a:ea typeface="ＭＳ Ｐゴシック" charset="0"/>
            </a:endParaRPr>
          </a:p>
          <a:p>
            <a:pPr>
              <a:buFontTx/>
              <a:buNone/>
              <a:defRPr/>
            </a:pPr>
            <a:r>
              <a:rPr lang="en-US" dirty="0">
                <a:ea typeface="ＭＳ Ｐゴシック" charset="0"/>
                <a:cs typeface="+mn-cs"/>
              </a:rPr>
              <a:t>(1) Circuit Switching</a:t>
            </a:r>
          </a:p>
          <a:p>
            <a:pPr>
              <a:buFontTx/>
              <a:buNone/>
              <a:defRPr/>
            </a:pPr>
            <a:endParaRPr lang="en-US" dirty="0">
              <a:ea typeface="ＭＳ Ｐゴシック" charset="0"/>
              <a:cs typeface="+mn-cs"/>
            </a:endParaRPr>
          </a:p>
          <a:p>
            <a:pPr>
              <a:buFontTx/>
              <a:buNone/>
              <a:defRPr/>
            </a:pPr>
            <a:r>
              <a:rPr lang="en-US" dirty="0">
                <a:ea typeface="ＭＳ Ｐゴシック" charset="0"/>
                <a:cs typeface="+mn-cs"/>
              </a:rPr>
              <a:t>(2) Message Switching</a:t>
            </a:r>
          </a:p>
          <a:p>
            <a:pPr>
              <a:buFontTx/>
              <a:buNone/>
              <a:defRPr/>
            </a:pPr>
            <a:endParaRPr lang="en-US" dirty="0">
              <a:ea typeface="ＭＳ Ｐゴシック" charset="0"/>
              <a:cs typeface="+mn-cs"/>
            </a:endParaRPr>
          </a:p>
          <a:p>
            <a:pPr>
              <a:buFontTx/>
              <a:buNone/>
              <a:defRPr/>
            </a:pPr>
            <a:r>
              <a:rPr lang="en-US" dirty="0">
                <a:ea typeface="ＭＳ Ｐゴシック" charset="0"/>
                <a:cs typeface="+mn-cs"/>
              </a:rPr>
              <a:t>(3) Packet Switching</a:t>
            </a:r>
          </a:p>
        </p:txBody>
      </p:sp>
      <p:sp>
        <p:nvSpPr>
          <p:cNvPr id="40964" name="Slide Number Placeholder 1">
            <a:extLst>
              <a:ext uri="{FF2B5EF4-FFF2-40B4-BE49-F238E27FC236}">
                <a16:creationId xmlns:a16="http://schemas.microsoft.com/office/drawing/2014/main" id="{8D0133B5-1FCE-D64E-8AB3-4FAD152A8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2E72991-B6FA-8742-B332-C7C2A2E7E25A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29273C-B4B9-044F-99E1-09B3AA418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 Switching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16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>
            <a:extLst>
              <a:ext uri="{FF2B5EF4-FFF2-40B4-BE49-F238E27FC236}">
                <a16:creationId xmlns:a16="http://schemas.microsoft.com/office/drawing/2014/main" id="{018AC02F-E75D-7341-9601-4120929664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vert="horz" lIns="92075" tIns="46038" rIns="92075" bIns="46038" rtlCol="0">
            <a:normAutofit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n-cs"/>
              </a:rPr>
              <a:t>Provides service by setting up the </a:t>
            </a:r>
            <a:r>
              <a:rPr lang="en-US" dirty="0">
                <a:solidFill>
                  <a:srgbClr val="C00000"/>
                </a:solidFill>
                <a:ea typeface="ＭＳ Ｐゴシック" charset="0"/>
                <a:cs typeface="+mn-cs"/>
              </a:rPr>
              <a:t>full path of connected links </a:t>
            </a:r>
            <a:r>
              <a:rPr lang="en-US" dirty="0">
                <a:ea typeface="ＭＳ Ｐゴシック" charset="0"/>
                <a:cs typeface="+mn-cs"/>
              </a:rPr>
              <a:t>from the origin to the destination</a:t>
            </a:r>
          </a:p>
          <a:p>
            <a:pPr>
              <a:defRPr/>
            </a:pPr>
            <a:endParaRPr lang="en-US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dirty="0">
                <a:ea typeface="ＭＳ Ｐゴシック" charset="0"/>
                <a:cs typeface="+mn-cs"/>
              </a:rPr>
              <a:t>Example: Telephone network</a:t>
            </a:r>
          </a:p>
        </p:txBody>
      </p:sp>
      <p:sp>
        <p:nvSpPr>
          <p:cNvPr id="41988" name="Slide Number Placeholder 1">
            <a:extLst>
              <a:ext uri="{FF2B5EF4-FFF2-40B4-BE49-F238E27FC236}">
                <a16:creationId xmlns:a16="http://schemas.microsoft.com/office/drawing/2014/main" id="{C8BA35A4-74AF-4146-A2BF-63F0A8F9A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0A8A1E-4886-B74D-B544-4F29B05DE043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072C5F-9E56-B949-AEBA-FC131C529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Circuit switching</a:t>
            </a:r>
            <a:endParaRPr lang="en-US" dirty="0"/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DFC48F53-9B03-ADE4-DA00-E86E0915D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329" y="4343399"/>
            <a:ext cx="2141426" cy="1599293"/>
          </a:xfrm>
          <a:prstGeom prst="rect">
            <a:avLst/>
          </a:prstGeom>
        </p:spPr>
      </p:pic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0DE856F3-59F9-C671-E882-31611014A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7329" y="4256313"/>
            <a:ext cx="2141426" cy="159929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A8E23AB-43EE-1DE2-2AC1-621EC656034D}"/>
              </a:ext>
            </a:extLst>
          </p:cNvPr>
          <p:cNvCxnSpPr/>
          <p:nvPr/>
        </p:nvCxnSpPr>
        <p:spPr>
          <a:xfrm>
            <a:off x="4582886" y="4783816"/>
            <a:ext cx="2362200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25867BA-1F87-AFE0-43F3-AF47F62A9812}"/>
              </a:ext>
            </a:extLst>
          </p:cNvPr>
          <p:cNvSpPr txBox="1"/>
          <p:nvPr/>
        </p:nvSpPr>
        <p:spPr>
          <a:xfrm>
            <a:off x="4376912" y="5055959"/>
            <a:ext cx="28738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Dedicated path with dedicated resources</a:t>
            </a:r>
          </a:p>
        </p:txBody>
      </p:sp>
    </p:spTree>
    <p:extLst>
      <p:ext uri="{BB962C8B-B14F-4D97-AF65-F5344CB8AC3E}">
        <p14:creationId xmlns:p14="http://schemas.microsoft.com/office/powerpoint/2010/main" val="1349185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566F6CCD-153E-F745-9F7E-EB2F322BBF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6185" y="110925"/>
            <a:ext cx="10515600" cy="1325563"/>
          </a:xfrm>
        </p:spPr>
        <p:txBody>
          <a:bodyPr vert="horz" lIns="92075" tIns="46038" rIns="92075" bIns="46038" rtlCol="0" anchor="b">
            <a:normAutofit/>
          </a:bodyPr>
          <a:lstStyle/>
          <a:p>
            <a:pPr>
              <a:defRPr/>
            </a:pPr>
            <a:r>
              <a:rPr lang="en-US" altLang="en-US" dirty="0">
                <a:ea typeface="MS PGothic" pitchFamily="34" charset="-128"/>
              </a:rPr>
              <a:t>Circuit switching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DFF632F4-C109-5D4C-8F11-69797509E0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13985" y="1961156"/>
            <a:ext cx="6215743" cy="4895850"/>
          </a:xfrm>
        </p:spPr>
        <p:txBody>
          <a:bodyPr vert="horz" lIns="92075" tIns="46038" rIns="92075" bIns="46038" rtlCol="0">
            <a:normAutofit/>
          </a:bodyPr>
          <a:lstStyle/>
          <a:p>
            <a:pPr>
              <a:buFontTx/>
              <a:buNone/>
              <a:defRPr/>
            </a:pPr>
            <a:r>
              <a:rPr lang="en-US" dirty="0">
                <a:solidFill>
                  <a:srgbClr val="C00000"/>
                </a:solidFill>
                <a:ea typeface="ＭＳ Ｐゴシック" charset="0"/>
                <a:cs typeface="+mn-cs"/>
              </a:rPr>
              <a:t>1. Setup</a:t>
            </a: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: </a:t>
            </a:r>
            <a:r>
              <a:rPr lang="en-US" dirty="0">
                <a:ea typeface="ＭＳ Ｐゴシック" charset="0"/>
                <a:cs typeface="+mn-cs"/>
              </a:rPr>
              <a:t>Control message sets up a path from origin to destination</a:t>
            </a:r>
          </a:p>
          <a:p>
            <a:pPr>
              <a:buFontTx/>
              <a:buNone/>
              <a:defRPr/>
            </a:pPr>
            <a:r>
              <a:rPr lang="en-US" dirty="0">
                <a:ea typeface="ＭＳ Ｐゴシック" charset="0"/>
                <a:cs typeface="+mn-cs"/>
              </a:rPr>
              <a:t>2. Accept signal informs source that data transmission may proceed</a:t>
            </a:r>
          </a:p>
          <a:p>
            <a:pPr>
              <a:buFontTx/>
              <a:buNone/>
              <a:defRPr/>
            </a:pPr>
            <a:r>
              <a:rPr lang="en-US" dirty="0">
                <a:ea typeface="ＭＳ Ｐゴシック" charset="0"/>
                <a:cs typeface="+mn-cs"/>
              </a:rPr>
              <a:t>3. </a:t>
            </a:r>
            <a:r>
              <a:rPr lang="en-US" dirty="0">
                <a:solidFill>
                  <a:srgbClr val="C00000"/>
                </a:solidFill>
                <a:ea typeface="ＭＳ Ｐゴシック" charset="0"/>
                <a:cs typeface="+mn-cs"/>
              </a:rPr>
              <a:t>Data transmission</a:t>
            </a:r>
            <a:r>
              <a:rPr lang="en-US" dirty="0">
                <a:ea typeface="ＭＳ Ｐゴシック" charset="0"/>
                <a:cs typeface="+mn-cs"/>
              </a:rPr>
              <a:t> begins</a:t>
            </a:r>
          </a:p>
          <a:p>
            <a:pPr>
              <a:buFontTx/>
              <a:buNone/>
              <a:defRPr/>
            </a:pPr>
            <a:r>
              <a:rPr lang="en-US" dirty="0">
                <a:ea typeface="ＭＳ Ｐゴシック" charset="0"/>
                <a:cs typeface="+mn-cs"/>
              </a:rPr>
              <a:t>4. Entire path remains allocated to the transmission (whether used or not)</a:t>
            </a:r>
          </a:p>
          <a:p>
            <a:pPr>
              <a:buFontTx/>
              <a:buNone/>
              <a:defRPr/>
            </a:pPr>
            <a:r>
              <a:rPr lang="en-US" dirty="0">
                <a:ea typeface="ＭＳ Ｐゴシック" charset="0"/>
                <a:cs typeface="+mn-cs"/>
              </a:rPr>
              <a:t>5. When transmission is complete, source releases the circuit</a:t>
            </a:r>
          </a:p>
        </p:txBody>
      </p:sp>
      <p:sp>
        <p:nvSpPr>
          <p:cNvPr id="43012" name="Slide Number Placeholder 1">
            <a:extLst>
              <a:ext uri="{FF2B5EF4-FFF2-40B4-BE49-F238E27FC236}">
                <a16:creationId xmlns:a16="http://schemas.microsoft.com/office/drawing/2014/main" id="{B7CAAA1D-8F1A-5A46-9481-BF1B899F3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4D64B8-66B5-F54B-8C03-9C520744DDBD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" name="Line 3">
            <a:extLst>
              <a:ext uri="{FF2B5EF4-FFF2-40B4-BE49-F238E27FC236}">
                <a16:creationId xmlns:a16="http://schemas.microsoft.com/office/drawing/2014/main" id="{9FC4C024-0C81-6D04-7C32-BE638B6F50D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07218" y="2056406"/>
            <a:ext cx="0" cy="3833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Line 4">
            <a:extLst>
              <a:ext uri="{FF2B5EF4-FFF2-40B4-BE49-F238E27FC236}">
                <a16:creationId xmlns:a16="http://schemas.microsoft.com/office/drawing/2014/main" id="{1D8BDA77-663A-71A0-5A85-38E91CB6CD33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3106" y="2056406"/>
            <a:ext cx="0" cy="3833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031F8E93-CF7D-E771-9C44-B99E60C34EBC}"/>
              </a:ext>
            </a:extLst>
          </p:cNvPr>
          <p:cNvSpPr>
            <a:spLocks/>
          </p:cNvSpPr>
          <p:nvPr/>
        </p:nvSpPr>
        <p:spPr bwMode="auto">
          <a:xfrm>
            <a:off x="1507219" y="2223093"/>
            <a:ext cx="1311275" cy="298450"/>
          </a:xfrm>
          <a:custGeom>
            <a:avLst/>
            <a:gdLst>
              <a:gd name="T0" fmla="*/ 0 w 826"/>
              <a:gd name="T1" fmla="*/ 0 h 188"/>
              <a:gd name="T2" fmla="*/ 2147483647 w 826"/>
              <a:gd name="T3" fmla="*/ 2147483647 h 188"/>
              <a:gd name="T4" fmla="*/ 2147483647 w 826"/>
              <a:gd name="T5" fmla="*/ 2147483647 h 188"/>
              <a:gd name="T6" fmla="*/ 0 w 826"/>
              <a:gd name="T7" fmla="*/ 2147483647 h 188"/>
              <a:gd name="T8" fmla="*/ 0 w 826"/>
              <a:gd name="T9" fmla="*/ 0 h 1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26" h="188">
                <a:moveTo>
                  <a:pt x="0" y="0"/>
                </a:moveTo>
                <a:lnTo>
                  <a:pt x="825" y="120"/>
                </a:lnTo>
                <a:lnTo>
                  <a:pt x="825" y="187"/>
                </a:lnTo>
                <a:lnTo>
                  <a:pt x="0" y="67"/>
                </a:lnTo>
                <a:lnTo>
                  <a:pt x="0" y="0"/>
                </a:lnTo>
              </a:path>
            </a:pathLst>
          </a:custGeom>
          <a:solidFill>
            <a:schemeClr val="folHlink"/>
          </a:solidFill>
          <a:ln w="1270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Freeform 6">
            <a:extLst>
              <a:ext uri="{FF2B5EF4-FFF2-40B4-BE49-F238E27FC236}">
                <a16:creationId xmlns:a16="http://schemas.microsoft.com/office/drawing/2014/main" id="{80A958F4-C288-F2E9-5ACA-4E1D5DBFD5EE}"/>
              </a:ext>
            </a:extLst>
          </p:cNvPr>
          <p:cNvSpPr>
            <a:spLocks/>
          </p:cNvSpPr>
          <p:nvPr/>
        </p:nvSpPr>
        <p:spPr bwMode="auto">
          <a:xfrm>
            <a:off x="2816907" y="2913655"/>
            <a:ext cx="1311275" cy="298450"/>
          </a:xfrm>
          <a:custGeom>
            <a:avLst/>
            <a:gdLst>
              <a:gd name="T0" fmla="*/ 0 w 826"/>
              <a:gd name="T1" fmla="*/ 0 h 188"/>
              <a:gd name="T2" fmla="*/ 2147483647 w 826"/>
              <a:gd name="T3" fmla="*/ 2147483647 h 188"/>
              <a:gd name="T4" fmla="*/ 2147483647 w 826"/>
              <a:gd name="T5" fmla="*/ 2147483647 h 188"/>
              <a:gd name="T6" fmla="*/ 0 w 826"/>
              <a:gd name="T7" fmla="*/ 2147483647 h 188"/>
              <a:gd name="T8" fmla="*/ 0 w 826"/>
              <a:gd name="T9" fmla="*/ 0 h 1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26" h="188">
                <a:moveTo>
                  <a:pt x="0" y="0"/>
                </a:moveTo>
                <a:lnTo>
                  <a:pt x="825" y="120"/>
                </a:lnTo>
                <a:lnTo>
                  <a:pt x="825" y="187"/>
                </a:lnTo>
                <a:lnTo>
                  <a:pt x="0" y="67"/>
                </a:lnTo>
                <a:lnTo>
                  <a:pt x="0" y="0"/>
                </a:lnTo>
              </a:path>
            </a:pathLst>
          </a:custGeom>
          <a:solidFill>
            <a:schemeClr val="folHlink"/>
          </a:solidFill>
          <a:ln w="1270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Freeform 7">
            <a:extLst>
              <a:ext uri="{FF2B5EF4-FFF2-40B4-BE49-F238E27FC236}">
                <a16:creationId xmlns:a16="http://schemas.microsoft.com/office/drawing/2014/main" id="{AF92C401-D2E8-B688-2299-6A2FBF509FA9}"/>
              </a:ext>
            </a:extLst>
          </p:cNvPr>
          <p:cNvSpPr>
            <a:spLocks/>
          </p:cNvSpPr>
          <p:nvPr/>
        </p:nvSpPr>
        <p:spPr bwMode="auto">
          <a:xfrm>
            <a:off x="4126594" y="3581993"/>
            <a:ext cx="1311275" cy="298450"/>
          </a:xfrm>
          <a:custGeom>
            <a:avLst/>
            <a:gdLst>
              <a:gd name="T0" fmla="*/ 0 w 826"/>
              <a:gd name="T1" fmla="*/ 0 h 188"/>
              <a:gd name="T2" fmla="*/ 2147483647 w 826"/>
              <a:gd name="T3" fmla="*/ 2147483647 h 188"/>
              <a:gd name="T4" fmla="*/ 2147483647 w 826"/>
              <a:gd name="T5" fmla="*/ 2147483647 h 188"/>
              <a:gd name="T6" fmla="*/ 0 w 826"/>
              <a:gd name="T7" fmla="*/ 2147483647 h 188"/>
              <a:gd name="T8" fmla="*/ 0 w 826"/>
              <a:gd name="T9" fmla="*/ 0 h 1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26" h="188">
                <a:moveTo>
                  <a:pt x="0" y="0"/>
                </a:moveTo>
                <a:lnTo>
                  <a:pt x="825" y="120"/>
                </a:lnTo>
                <a:lnTo>
                  <a:pt x="825" y="187"/>
                </a:lnTo>
                <a:lnTo>
                  <a:pt x="0" y="67"/>
                </a:lnTo>
                <a:lnTo>
                  <a:pt x="0" y="0"/>
                </a:lnTo>
              </a:path>
            </a:pathLst>
          </a:custGeom>
          <a:solidFill>
            <a:schemeClr val="folHlink"/>
          </a:solidFill>
          <a:ln w="1270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8">
            <a:extLst>
              <a:ext uri="{FF2B5EF4-FFF2-40B4-BE49-F238E27FC236}">
                <a16:creationId xmlns:a16="http://schemas.microsoft.com/office/drawing/2014/main" id="{29BB8521-4CAD-57FE-02D8-051A4761B8A9}"/>
              </a:ext>
            </a:extLst>
          </p:cNvPr>
          <p:cNvSpPr>
            <a:spLocks noChangeShapeType="1"/>
          </p:cNvSpPr>
          <p:nvPr/>
        </p:nvSpPr>
        <p:spPr bwMode="auto">
          <a:xfrm>
            <a:off x="479505" y="3464636"/>
            <a:ext cx="0" cy="549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67626586-5BD9-517A-8300-3A6645214FB3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98024" y="3042933"/>
            <a:ext cx="601062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400" b="1" dirty="0">
                <a:latin typeface="Arial" charset="0"/>
                <a:ea typeface="ＭＳ Ｐゴシック" charset="0"/>
              </a:rPr>
              <a:t>Time</a:t>
            </a:r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BEBB81E3-F9A6-746A-A23A-572DB0D4C994}"/>
              </a:ext>
            </a:extLst>
          </p:cNvPr>
          <p:cNvSpPr>
            <a:spLocks/>
          </p:cNvSpPr>
          <p:nvPr/>
        </p:nvSpPr>
        <p:spPr bwMode="auto">
          <a:xfrm>
            <a:off x="1507218" y="4355105"/>
            <a:ext cx="3932238" cy="1322388"/>
          </a:xfrm>
          <a:custGeom>
            <a:avLst/>
            <a:gdLst>
              <a:gd name="T0" fmla="*/ 0 w 2477"/>
              <a:gd name="T1" fmla="*/ 0 h 833"/>
              <a:gd name="T2" fmla="*/ 2147483647 w 2477"/>
              <a:gd name="T3" fmla="*/ 2147483647 h 833"/>
              <a:gd name="T4" fmla="*/ 2147483647 w 2477"/>
              <a:gd name="T5" fmla="*/ 2147483647 h 833"/>
              <a:gd name="T6" fmla="*/ 0 w 2477"/>
              <a:gd name="T7" fmla="*/ 2147483647 h 833"/>
              <a:gd name="T8" fmla="*/ 0 w 2477"/>
              <a:gd name="T9" fmla="*/ 0 h 8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77" h="833">
                <a:moveTo>
                  <a:pt x="0" y="0"/>
                </a:moveTo>
                <a:lnTo>
                  <a:pt x="2476" y="307"/>
                </a:lnTo>
                <a:lnTo>
                  <a:pt x="2476" y="832"/>
                </a:lnTo>
                <a:lnTo>
                  <a:pt x="0" y="592"/>
                </a:lnTo>
                <a:lnTo>
                  <a:pt x="0" y="0"/>
                </a:lnTo>
              </a:path>
            </a:pathLst>
          </a:custGeom>
          <a:solidFill>
            <a:schemeClr val="folHlink"/>
          </a:solidFill>
          <a:ln w="1270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1BC2AF3B-0EAE-EEB9-B1A8-84290CE38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782" y="5879105"/>
            <a:ext cx="33983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A</a:t>
            </a:r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id="{11BAEB49-4A99-19FA-A320-B28E96790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1169" y="5879105"/>
            <a:ext cx="33983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B</a:t>
            </a:r>
          </a:p>
        </p:txBody>
      </p:sp>
      <p:sp>
        <p:nvSpPr>
          <p:cNvPr id="12" name="Rectangle 13">
            <a:extLst>
              <a:ext uri="{FF2B5EF4-FFF2-40B4-BE49-F238E27FC236}">
                <a16:creationId xmlns:a16="http://schemas.microsoft.com/office/drawing/2014/main" id="{EF158F90-C127-DB64-3D53-4754A443F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7044" y="5879105"/>
            <a:ext cx="35266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C</a:t>
            </a:r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ABE1C29D-C175-3257-36FD-27E30055C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1019" y="5879105"/>
            <a:ext cx="35266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D</a:t>
            </a:r>
          </a:p>
        </p:txBody>
      </p:sp>
      <p:sp>
        <p:nvSpPr>
          <p:cNvPr id="14" name="Line 15">
            <a:extLst>
              <a:ext uri="{FF2B5EF4-FFF2-40B4-BE49-F238E27FC236}">
                <a16:creationId xmlns:a16="http://schemas.microsoft.com/office/drawing/2014/main" id="{23206D9F-84D5-1623-A2B6-5D63A57CFAE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6906" y="2056406"/>
            <a:ext cx="0" cy="3833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Line 16">
            <a:extLst>
              <a:ext uri="{FF2B5EF4-FFF2-40B4-BE49-F238E27FC236}">
                <a16:creationId xmlns:a16="http://schemas.microsoft.com/office/drawing/2014/main" id="{5640BB3E-0B68-70E1-E430-C220F82B5789}"/>
              </a:ext>
            </a:extLst>
          </p:cNvPr>
          <p:cNvSpPr>
            <a:spLocks noChangeShapeType="1"/>
          </p:cNvSpPr>
          <p:nvPr/>
        </p:nvSpPr>
        <p:spPr bwMode="auto">
          <a:xfrm>
            <a:off x="4123418" y="2056406"/>
            <a:ext cx="0" cy="3833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" name="Rectangle 17">
            <a:extLst>
              <a:ext uri="{FF2B5EF4-FFF2-40B4-BE49-F238E27FC236}">
                <a16:creationId xmlns:a16="http://schemas.microsoft.com/office/drawing/2014/main" id="{C49932E7-5CD8-A594-CCE4-DC21223AC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4394" y="4834530"/>
            <a:ext cx="67326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  <a:latin typeface="Arial" charset="0"/>
                <a:ea typeface="ＭＳ Ｐゴシック" charset="0"/>
              </a:rPr>
              <a:t>Data</a:t>
            </a:r>
          </a:p>
        </p:txBody>
      </p:sp>
      <p:sp>
        <p:nvSpPr>
          <p:cNvPr id="17" name="Rectangle 18">
            <a:extLst>
              <a:ext uri="{FF2B5EF4-FFF2-40B4-BE49-F238E27FC236}">
                <a16:creationId xmlns:a16="http://schemas.microsoft.com/office/drawing/2014/main" id="{690FAA3D-CFC5-00F8-373F-D05F648B1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7856" y="3785194"/>
            <a:ext cx="1386598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200">
                <a:latin typeface="Arial" charset="0"/>
                <a:ea typeface="ＭＳ Ｐゴシック" charset="0"/>
              </a:rPr>
              <a:t>Call accept signal</a:t>
            </a:r>
          </a:p>
        </p:txBody>
      </p:sp>
      <p:sp>
        <p:nvSpPr>
          <p:cNvPr id="18" name="Rectangle 19">
            <a:extLst>
              <a:ext uri="{FF2B5EF4-FFF2-40B4-BE49-F238E27FC236}">
                <a16:creationId xmlns:a16="http://schemas.microsoft.com/office/drawing/2014/main" id="{16DBB199-1C33-BD24-5FE2-0C708CDF8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1182" y="1516656"/>
            <a:ext cx="1445909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200">
                <a:latin typeface="Arial" charset="0"/>
                <a:ea typeface="ＭＳ Ｐゴシック" charset="0"/>
              </a:rPr>
              <a:t>Call request signal</a:t>
            </a:r>
          </a:p>
        </p:txBody>
      </p:sp>
      <p:sp>
        <p:nvSpPr>
          <p:cNvPr id="19" name="Line 20">
            <a:extLst>
              <a:ext uri="{FF2B5EF4-FFF2-40B4-BE49-F238E27FC236}">
                <a16:creationId xmlns:a16="http://schemas.microsoft.com/office/drawing/2014/main" id="{9BCD8061-1A6D-C643-1A17-E2308D754455}"/>
              </a:ext>
            </a:extLst>
          </p:cNvPr>
          <p:cNvSpPr>
            <a:spLocks noChangeShapeType="1"/>
          </p:cNvSpPr>
          <p:nvPr/>
        </p:nvSpPr>
        <p:spPr bwMode="auto">
          <a:xfrm>
            <a:off x="2162856" y="1770655"/>
            <a:ext cx="0" cy="452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Freeform 21">
            <a:extLst>
              <a:ext uri="{FF2B5EF4-FFF2-40B4-BE49-F238E27FC236}">
                <a16:creationId xmlns:a16="http://schemas.microsoft.com/office/drawing/2014/main" id="{095E369E-2571-FF42-C610-16865D1B6D6B}"/>
              </a:ext>
            </a:extLst>
          </p:cNvPr>
          <p:cNvSpPr>
            <a:spLocks/>
          </p:cNvSpPr>
          <p:nvPr/>
        </p:nvSpPr>
        <p:spPr bwMode="auto">
          <a:xfrm>
            <a:off x="2888343" y="1651594"/>
            <a:ext cx="596900" cy="1239837"/>
          </a:xfrm>
          <a:custGeom>
            <a:avLst/>
            <a:gdLst>
              <a:gd name="T0" fmla="*/ 0 w 376"/>
              <a:gd name="T1" fmla="*/ 0 h 781"/>
              <a:gd name="T2" fmla="*/ 2147483647 w 376"/>
              <a:gd name="T3" fmla="*/ 0 h 781"/>
              <a:gd name="T4" fmla="*/ 2147483647 w 376"/>
              <a:gd name="T5" fmla="*/ 2147483647 h 78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76" h="781">
                <a:moveTo>
                  <a:pt x="0" y="0"/>
                </a:moveTo>
                <a:lnTo>
                  <a:pt x="375" y="0"/>
                </a:lnTo>
                <a:lnTo>
                  <a:pt x="375" y="78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Freeform 22">
            <a:extLst>
              <a:ext uri="{FF2B5EF4-FFF2-40B4-BE49-F238E27FC236}">
                <a16:creationId xmlns:a16="http://schemas.microsoft.com/office/drawing/2014/main" id="{C2832A67-45B1-3A90-F772-6B27EFD0B78F}"/>
              </a:ext>
            </a:extLst>
          </p:cNvPr>
          <p:cNvSpPr>
            <a:spLocks/>
          </p:cNvSpPr>
          <p:nvPr/>
        </p:nvSpPr>
        <p:spPr bwMode="auto">
          <a:xfrm>
            <a:off x="3494768" y="1651594"/>
            <a:ext cx="1360488" cy="1895475"/>
          </a:xfrm>
          <a:custGeom>
            <a:avLst/>
            <a:gdLst>
              <a:gd name="T0" fmla="*/ 0 w 857"/>
              <a:gd name="T1" fmla="*/ 0 h 1194"/>
              <a:gd name="T2" fmla="*/ 2147483647 w 857"/>
              <a:gd name="T3" fmla="*/ 0 h 1194"/>
              <a:gd name="T4" fmla="*/ 2147483647 w 857"/>
              <a:gd name="T5" fmla="*/ 2147483647 h 119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57" h="1194">
                <a:moveTo>
                  <a:pt x="0" y="0"/>
                </a:moveTo>
                <a:lnTo>
                  <a:pt x="856" y="0"/>
                </a:lnTo>
                <a:lnTo>
                  <a:pt x="856" y="1193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23">
            <a:extLst>
              <a:ext uri="{FF2B5EF4-FFF2-40B4-BE49-F238E27FC236}">
                <a16:creationId xmlns:a16="http://schemas.microsoft.com/office/drawing/2014/main" id="{EA0BCA49-0810-422C-ADBE-8684D7BF848A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7043" y="4355105"/>
            <a:ext cx="0" cy="939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4">
            <a:extLst>
              <a:ext uri="{FF2B5EF4-FFF2-40B4-BE49-F238E27FC236}">
                <a16:creationId xmlns:a16="http://schemas.microsoft.com/office/drawing/2014/main" id="{B05D77CD-8FAC-8E08-8D08-7999AA759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68" y="4470994"/>
            <a:ext cx="1092350" cy="646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>
              <a:defRPr/>
            </a:pPr>
            <a:r>
              <a:rPr lang="en-US" sz="1200" dirty="0">
                <a:latin typeface="Arial" charset="0"/>
                <a:ea typeface="ＭＳ Ｐゴシック" charset="0"/>
              </a:rPr>
              <a:t>Data</a:t>
            </a:r>
          </a:p>
          <a:p>
            <a:pPr algn="r">
              <a:defRPr/>
            </a:pPr>
            <a:r>
              <a:rPr lang="en-US" sz="1200" dirty="0">
                <a:latin typeface="Arial" charset="0"/>
                <a:ea typeface="ＭＳ Ｐゴシック" charset="0"/>
              </a:rPr>
              <a:t>Transmission</a:t>
            </a:r>
          </a:p>
          <a:p>
            <a:pPr algn="r">
              <a:defRPr/>
            </a:pPr>
            <a:r>
              <a:rPr lang="en-US" sz="1200" dirty="0">
                <a:latin typeface="Arial" charset="0"/>
                <a:ea typeface="ＭＳ Ｐゴシック" charset="0"/>
              </a:rPr>
              <a:t>Time</a:t>
            </a:r>
          </a:p>
        </p:txBody>
      </p:sp>
      <p:sp>
        <p:nvSpPr>
          <p:cNvPr id="24" name="Line 25">
            <a:extLst>
              <a:ext uri="{FF2B5EF4-FFF2-40B4-BE49-F238E27FC236}">
                <a16:creationId xmlns:a16="http://schemas.microsoft.com/office/drawing/2014/main" id="{276FE178-FB10-F8D2-A0CA-D08CCF514E6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83407" y="2447592"/>
            <a:ext cx="1322387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Line 26">
            <a:extLst>
              <a:ext uri="{FF2B5EF4-FFF2-40B4-BE49-F238E27FC236}">
                <a16:creationId xmlns:a16="http://schemas.microsoft.com/office/drawing/2014/main" id="{16E4003C-9A8B-631A-C215-6E9C1DFA42EE}"/>
              </a:ext>
            </a:extLst>
          </p:cNvPr>
          <p:cNvSpPr>
            <a:spLocks noChangeShapeType="1"/>
          </p:cNvSpPr>
          <p:nvPr/>
        </p:nvSpPr>
        <p:spPr bwMode="auto">
          <a:xfrm>
            <a:off x="1414994" y="2232619"/>
            <a:ext cx="0" cy="307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" name="Rectangle 27">
            <a:extLst>
              <a:ext uri="{FF2B5EF4-FFF2-40B4-BE49-F238E27FC236}">
                <a16:creationId xmlns:a16="http://schemas.microsoft.com/office/drawing/2014/main" id="{C28EE797-84F1-BA06-7872-3BA693300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344" y="2204044"/>
            <a:ext cx="1054776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>
              <a:defRPr/>
            </a:pPr>
            <a:r>
              <a:rPr lang="en-US" sz="1200" dirty="0">
                <a:latin typeface="Arial" charset="0"/>
                <a:ea typeface="ＭＳ Ｐゴシック" charset="0"/>
              </a:rPr>
              <a:t>Propagation </a:t>
            </a:r>
          </a:p>
          <a:p>
            <a:pPr algn="r">
              <a:defRPr/>
            </a:pPr>
            <a:r>
              <a:rPr lang="en-US" sz="1200" dirty="0">
                <a:latin typeface="Arial" charset="0"/>
                <a:ea typeface="ＭＳ Ｐゴシック" charset="0"/>
              </a:rPr>
              <a:t>Delay</a:t>
            </a:r>
          </a:p>
        </p:txBody>
      </p:sp>
      <p:sp>
        <p:nvSpPr>
          <p:cNvPr id="27" name="Line 29">
            <a:extLst>
              <a:ext uri="{FF2B5EF4-FFF2-40B4-BE49-F238E27FC236}">
                <a16:creationId xmlns:a16="http://schemas.microsoft.com/office/drawing/2014/main" id="{07D786CD-F150-E007-14CB-D3592E2177AA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1856" y="2223093"/>
            <a:ext cx="0" cy="3465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Line 31">
            <a:extLst>
              <a:ext uri="{FF2B5EF4-FFF2-40B4-BE49-F238E27FC236}">
                <a16:creationId xmlns:a16="http://schemas.microsoft.com/office/drawing/2014/main" id="{5E4E16C9-93DE-7C24-FBB4-52E639BF79AA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6106" y="2223093"/>
            <a:ext cx="392906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Freeform 32">
            <a:extLst>
              <a:ext uri="{FF2B5EF4-FFF2-40B4-BE49-F238E27FC236}">
                <a16:creationId xmlns:a16="http://schemas.microsoft.com/office/drawing/2014/main" id="{252DDB0B-102A-0B6D-71D8-073F2CA0C7DD}"/>
              </a:ext>
            </a:extLst>
          </p:cNvPr>
          <p:cNvSpPr>
            <a:spLocks/>
          </p:cNvSpPr>
          <p:nvPr/>
        </p:nvSpPr>
        <p:spPr bwMode="auto">
          <a:xfrm flipV="1">
            <a:off x="1499282" y="3936006"/>
            <a:ext cx="3932237" cy="352425"/>
          </a:xfrm>
          <a:custGeom>
            <a:avLst/>
            <a:gdLst>
              <a:gd name="T0" fmla="*/ 0 w 826"/>
              <a:gd name="T1" fmla="*/ 0 h 188"/>
              <a:gd name="T2" fmla="*/ 2147483647 w 826"/>
              <a:gd name="T3" fmla="*/ 2147483647 h 188"/>
              <a:gd name="T4" fmla="*/ 2147483647 w 826"/>
              <a:gd name="T5" fmla="*/ 2147483647 h 188"/>
              <a:gd name="T6" fmla="*/ 0 w 826"/>
              <a:gd name="T7" fmla="*/ 2147483647 h 188"/>
              <a:gd name="T8" fmla="*/ 0 w 826"/>
              <a:gd name="T9" fmla="*/ 0 h 1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26" h="188">
                <a:moveTo>
                  <a:pt x="0" y="0"/>
                </a:moveTo>
                <a:lnTo>
                  <a:pt x="825" y="120"/>
                </a:lnTo>
                <a:lnTo>
                  <a:pt x="825" y="187"/>
                </a:lnTo>
                <a:lnTo>
                  <a:pt x="0" y="67"/>
                </a:lnTo>
                <a:lnTo>
                  <a:pt x="0" y="0"/>
                </a:lnTo>
              </a:path>
            </a:pathLst>
          </a:custGeom>
          <a:solidFill>
            <a:schemeClr val="folHlink"/>
          </a:solidFill>
          <a:ln w="1270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0" name="Picture 18" descr="Router Clip Art">
            <a:extLst>
              <a:ext uri="{FF2B5EF4-FFF2-40B4-BE49-F238E27FC236}">
                <a16:creationId xmlns:a16="http://schemas.microsoft.com/office/drawing/2014/main" id="{7C8A5A8C-B42E-7FD7-6932-EE3C4E9CB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109" y="6266082"/>
            <a:ext cx="467370" cy="344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18" descr="Router Clip Art">
            <a:extLst>
              <a:ext uri="{FF2B5EF4-FFF2-40B4-BE49-F238E27FC236}">
                <a16:creationId xmlns:a16="http://schemas.microsoft.com/office/drawing/2014/main" id="{5062E9FB-7697-ACFC-CBD5-7E9F8482F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733" y="6272500"/>
            <a:ext cx="467370" cy="344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27" descr="ANd9GcTxPLH7geI9YctTbt0tziC9-zZAWvCxFSthtLXwscnWaTnRXLSlcA">
            <a:extLst>
              <a:ext uri="{FF2B5EF4-FFF2-40B4-BE49-F238E27FC236}">
                <a16:creationId xmlns:a16="http://schemas.microsoft.com/office/drawing/2014/main" id="{A406DE4B-22C3-A2BB-389E-D311C8E6E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972" y="6206459"/>
            <a:ext cx="524492" cy="409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27" descr="ANd9GcTxPLH7geI9YctTbt0tziC9-zZAWvCxFSthtLXwscnWaTnRXLSlcA">
            <a:extLst>
              <a:ext uri="{FF2B5EF4-FFF2-40B4-BE49-F238E27FC236}">
                <a16:creationId xmlns:a16="http://schemas.microsoft.com/office/drawing/2014/main" id="{0782ADB9-25EB-D5C5-A02A-B01977D78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922" y="6236122"/>
            <a:ext cx="524492" cy="409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Line 25">
            <a:extLst>
              <a:ext uri="{FF2B5EF4-FFF2-40B4-BE49-F238E27FC236}">
                <a16:creationId xmlns:a16="http://schemas.microsoft.com/office/drawing/2014/main" id="{80423503-AC94-E576-9B77-74D36FE2741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81994" y="2521543"/>
            <a:ext cx="6349" cy="41036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" name="Rectangle 26">
            <a:extLst>
              <a:ext uri="{FF2B5EF4-FFF2-40B4-BE49-F238E27FC236}">
                <a16:creationId xmlns:a16="http://schemas.microsoft.com/office/drawing/2014/main" id="{2F7F46DA-1128-4CC7-CBB2-6562ECFD4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4056" y="2319176"/>
            <a:ext cx="1120775" cy="646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>
              <a:defRPr/>
            </a:pPr>
            <a:r>
              <a:rPr lang="en-US" sz="1200" dirty="0">
                <a:latin typeface="Arial" charset="0"/>
                <a:ea typeface="ＭＳ Ｐゴシック" charset="0"/>
              </a:rPr>
              <a:t>Resource reservation</a:t>
            </a:r>
          </a:p>
          <a:p>
            <a:pPr>
              <a:defRPr/>
            </a:pPr>
            <a:r>
              <a:rPr lang="en-US" sz="1200" dirty="0">
                <a:latin typeface="Arial" charset="0"/>
                <a:ea typeface="ＭＳ Ｐゴシック" charset="0"/>
              </a:rPr>
              <a:t>delay</a:t>
            </a:r>
          </a:p>
        </p:txBody>
      </p:sp>
    </p:spTree>
    <p:extLst>
      <p:ext uri="{BB962C8B-B14F-4D97-AF65-F5344CB8AC3E}">
        <p14:creationId xmlns:p14="http://schemas.microsoft.com/office/powerpoint/2010/main" val="3981076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>
            <a:extLst>
              <a:ext uri="{FF2B5EF4-FFF2-40B4-BE49-F238E27FC236}">
                <a16:creationId xmlns:a16="http://schemas.microsoft.com/office/drawing/2014/main" id="{A49C5DCE-8414-134E-A6BF-A782ECA970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4"/>
            <a:ext cx="10515600" cy="5032375"/>
          </a:xfrm>
        </p:spPr>
        <p:txBody>
          <a:bodyPr vert="horz" lIns="92075" tIns="46038" rIns="92075" bIns="46038" rtlCol="0">
            <a:normAutofit lnSpcReduction="10000"/>
          </a:bodyPr>
          <a:lstStyle/>
          <a:p>
            <a:pPr>
              <a:defRPr/>
            </a:pPr>
            <a:r>
              <a:rPr lang="en-US" altLang="en-US" dirty="0">
                <a:ea typeface="MS PGothic" pitchFamily="34" charset="-128"/>
              </a:rPr>
              <a:t>Each message is addressed to a destination</a:t>
            </a:r>
          </a:p>
          <a:p>
            <a:pPr>
              <a:defRPr/>
            </a:pPr>
            <a:endParaRPr lang="en-US" altLang="en-US" b="1" dirty="0">
              <a:solidFill>
                <a:srgbClr val="C00000"/>
              </a:solidFill>
              <a:ea typeface="MS PGothic" pitchFamily="34" charset="-128"/>
            </a:endParaRPr>
          </a:p>
          <a:p>
            <a:pPr>
              <a:defRPr/>
            </a:pPr>
            <a:r>
              <a:rPr lang="en-US" altLang="en-US" dirty="0">
                <a:solidFill>
                  <a:srgbClr val="C00000"/>
                </a:solidFill>
                <a:ea typeface="MS PGothic" pitchFamily="34" charset="-128"/>
              </a:rPr>
              <a:t>Header: </a:t>
            </a:r>
            <a:r>
              <a:rPr lang="en-US" altLang="en-US" dirty="0">
                <a:ea typeface="MS PGothic" pitchFamily="34" charset="-128"/>
              </a:rPr>
              <a:t>metadata that denotes how to process a message</a:t>
            </a:r>
          </a:p>
          <a:p>
            <a:pPr lvl="1">
              <a:defRPr/>
            </a:pPr>
            <a:r>
              <a:rPr lang="en-US" altLang="en-US" dirty="0">
                <a:ea typeface="MS PGothic" pitchFamily="34" charset="-128"/>
              </a:rPr>
              <a:t>Typically includes a destination </a:t>
            </a:r>
            <a:r>
              <a:rPr lang="en-US" altLang="en-US" dirty="0">
                <a:solidFill>
                  <a:srgbClr val="C00000"/>
                </a:solidFill>
                <a:ea typeface="MS PGothic" pitchFamily="34" charset="-128"/>
              </a:rPr>
              <a:t>address</a:t>
            </a:r>
          </a:p>
          <a:p>
            <a:pPr>
              <a:defRPr/>
            </a:pPr>
            <a:endParaRPr lang="en-US" altLang="en-US" dirty="0">
              <a:ea typeface="MS PGothic" pitchFamily="34" charset="-128"/>
            </a:endParaRPr>
          </a:p>
          <a:p>
            <a:pPr>
              <a:defRPr/>
            </a:pPr>
            <a:r>
              <a:rPr lang="en-US" altLang="en-US" dirty="0">
                <a:ea typeface="MS PGothic" pitchFamily="34" charset="-128"/>
              </a:rPr>
              <a:t>The message “hops” from node to node through a network </a:t>
            </a:r>
            <a:r>
              <a:rPr lang="en-US" altLang="en-US" dirty="0">
                <a:solidFill>
                  <a:srgbClr val="C00000"/>
                </a:solidFill>
                <a:ea typeface="MS PGothic" pitchFamily="34" charset="-128"/>
              </a:rPr>
              <a:t>while allocating only one link at a time</a:t>
            </a:r>
          </a:p>
          <a:p>
            <a:pPr>
              <a:defRPr/>
            </a:pPr>
            <a:r>
              <a:rPr lang="en-US" altLang="en-US" dirty="0">
                <a:ea typeface="MS PGothic" pitchFamily="34" charset="-128"/>
              </a:rPr>
              <a:t>(Compare to circuit switching, where all links are reserved at the same time, regardless of use.)</a:t>
            </a:r>
          </a:p>
          <a:p>
            <a:pPr>
              <a:defRPr/>
            </a:pPr>
            <a:endParaRPr lang="en-US" altLang="en-US" dirty="0">
              <a:ea typeface="MS PGothic" pitchFamily="34" charset="-128"/>
            </a:endParaRPr>
          </a:p>
          <a:p>
            <a:pPr>
              <a:defRPr/>
            </a:pPr>
            <a:r>
              <a:rPr lang="en-US" altLang="en-US" dirty="0">
                <a:ea typeface="MS PGothic" pitchFamily="34" charset="-128"/>
              </a:rPr>
              <a:t>Analogy: Postal service</a:t>
            </a:r>
          </a:p>
        </p:txBody>
      </p:sp>
      <p:sp>
        <p:nvSpPr>
          <p:cNvPr id="45060" name="Slide Number Placeholder 1">
            <a:extLst>
              <a:ext uri="{FF2B5EF4-FFF2-40B4-BE49-F238E27FC236}">
                <a16:creationId xmlns:a16="http://schemas.microsoft.com/office/drawing/2014/main" id="{3FB0ABC6-DBED-F448-B06B-95ED983BC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F4ACADC-DD28-7E4B-8B07-C114B096CB1B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FC1EAE-09FD-CB48-B42F-270CDCF89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Message switching</a:t>
            </a:r>
            <a:endParaRPr lang="en-US" dirty="0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137630EC-9DC2-7166-63CA-07BED661B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0" y="245382"/>
            <a:ext cx="2245179" cy="2245179"/>
          </a:xfrm>
          <a:prstGeom prst="rect">
            <a:avLst/>
          </a:prstGeom>
        </p:spPr>
      </p:pic>
      <p:pic>
        <p:nvPicPr>
          <p:cNvPr id="6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30CC7C60-C8F7-2BC6-F1A7-A6661A0F1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7075" y="2625497"/>
            <a:ext cx="1253449" cy="168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860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4B6AA-1C46-9F40-9AC1-BBC03F250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switching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B3CCB-C00B-0845-85D3-7579A1480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2351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dirty="0">
                <a:ea typeface="MS PGothic" pitchFamily="34" charset="-128"/>
              </a:rPr>
              <a:t>When the entire message is received at a router, the next step and link in its journey are selected (</a:t>
            </a:r>
            <a:r>
              <a:rPr lang="en-US" altLang="en-US" dirty="0">
                <a:solidFill>
                  <a:srgbClr val="C00000"/>
                </a:solidFill>
                <a:ea typeface="MS PGothic" pitchFamily="34" charset="-128"/>
              </a:rPr>
              <a:t>routing</a:t>
            </a:r>
            <a:r>
              <a:rPr lang="en-US" altLang="en-US" dirty="0">
                <a:ea typeface="MS PGothic" pitchFamily="34" charset="-128"/>
              </a:rPr>
              <a:t>)</a:t>
            </a:r>
          </a:p>
          <a:p>
            <a:pPr>
              <a:defRPr/>
            </a:pPr>
            <a:endParaRPr lang="en-US" altLang="en-US" dirty="0">
              <a:ea typeface="MS PGothic" pitchFamily="34" charset="-128"/>
            </a:endParaRPr>
          </a:p>
          <a:p>
            <a:pPr>
              <a:defRPr/>
            </a:pPr>
            <a:r>
              <a:rPr lang="en-US" altLang="en-US" dirty="0">
                <a:ea typeface="MS PGothic" pitchFamily="34" charset="-128"/>
              </a:rPr>
              <a:t>If this selected link is busy, the message waits in a </a:t>
            </a:r>
            <a:r>
              <a:rPr lang="en-US" altLang="en-US" dirty="0">
                <a:solidFill>
                  <a:srgbClr val="C00000"/>
                </a:solidFill>
                <a:ea typeface="MS PGothic" pitchFamily="34" charset="-128"/>
              </a:rPr>
              <a:t>queue</a:t>
            </a:r>
            <a:r>
              <a:rPr lang="en-US" altLang="en-US" dirty="0">
                <a:ea typeface="MS PGothic" pitchFamily="34" charset="-128"/>
              </a:rPr>
              <a:t> until the link becomes free</a:t>
            </a:r>
          </a:p>
          <a:p>
            <a:pPr>
              <a:defRPr/>
            </a:pPr>
            <a:endParaRPr lang="en-US" b="1" dirty="0">
              <a:ea typeface="MS PGothic" pitchFamily="34" charset="-128"/>
            </a:endParaRPr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Store and forward</a:t>
            </a:r>
            <a:r>
              <a:rPr lang="en-US" dirty="0">
                <a:ea typeface="ＭＳ Ｐゴシック" charset="0"/>
              </a:rPr>
              <a:t> switching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Router waits for all bits of a message to arrive on incoming link before sending the first bit of the message on the outgoing link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Alternative: </a:t>
            </a: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cut–through</a:t>
            </a:r>
            <a:r>
              <a:rPr lang="en-US" dirty="0">
                <a:ea typeface="ＭＳ Ｐゴシック" charset="0"/>
              </a:rPr>
              <a:t> switching sends bits as they arrive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08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B44B22F0-F904-0C44-BF52-98A0AC6CD5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2075" tIns="46038" rIns="92075" bIns="46038" rtlCol="0" anchor="b">
            <a:normAutofit/>
          </a:bodyPr>
          <a:lstStyle/>
          <a:p>
            <a:pPr>
              <a:defRPr/>
            </a:pPr>
            <a:r>
              <a:rPr lang="en-US" altLang="en-US" dirty="0">
                <a:ea typeface="MS PGothic" pitchFamily="34" charset="-128"/>
              </a:rPr>
              <a:t>Message Switching</a:t>
            </a:r>
          </a:p>
        </p:txBody>
      </p:sp>
      <p:sp>
        <p:nvSpPr>
          <p:cNvPr id="46083" name="Line 3">
            <a:extLst>
              <a:ext uri="{FF2B5EF4-FFF2-40B4-BE49-F238E27FC236}">
                <a16:creationId xmlns:a16="http://schemas.microsoft.com/office/drawing/2014/main" id="{20D1071B-1EA3-414B-ABB4-EDCCCAA9C9D9}"/>
              </a:ext>
            </a:extLst>
          </p:cNvPr>
          <p:cNvSpPr>
            <a:spLocks noChangeShapeType="1"/>
          </p:cNvSpPr>
          <p:nvPr/>
        </p:nvSpPr>
        <p:spPr bwMode="auto">
          <a:xfrm>
            <a:off x="4130675" y="2238376"/>
            <a:ext cx="0" cy="3833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084" name="Line 4">
            <a:extLst>
              <a:ext uri="{FF2B5EF4-FFF2-40B4-BE49-F238E27FC236}">
                <a16:creationId xmlns:a16="http://schemas.microsoft.com/office/drawing/2014/main" id="{0BAFA3C5-634B-364A-9A8F-E0E6F173BD2D}"/>
              </a:ext>
            </a:extLst>
          </p:cNvPr>
          <p:cNvSpPr>
            <a:spLocks noChangeShapeType="1"/>
          </p:cNvSpPr>
          <p:nvPr/>
        </p:nvSpPr>
        <p:spPr bwMode="auto">
          <a:xfrm>
            <a:off x="8084232" y="2366169"/>
            <a:ext cx="0" cy="383381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085" name="Line 5">
            <a:extLst>
              <a:ext uri="{FF2B5EF4-FFF2-40B4-BE49-F238E27FC236}">
                <a16:creationId xmlns:a16="http://schemas.microsoft.com/office/drawing/2014/main" id="{F9B2D7B4-FA85-3341-B722-0DEB99FCF05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3363" y="3916364"/>
            <a:ext cx="0" cy="549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086" name="Rectangle 6">
            <a:extLst>
              <a:ext uri="{FF2B5EF4-FFF2-40B4-BE49-F238E27FC236}">
                <a16:creationId xmlns:a16="http://schemas.microsoft.com/office/drawing/2014/main" id="{00BE090E-8D78-CA47-8B37-7D4E111F0C7A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491882" y="3494661"/>
            <a:ext cx="601062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400" b="1">
                <a:latin typeface="Arial" charset="0"/>
                <a:ea typeface="ＭＳ Ｐゴシック" charset="0"/>
              </a:rPr>
              <a:t>Time</a:t>
            </a:r>
          </a:p>
        </p:txBody>
      </p:sp>
      <p:sp>
        <p:nvSpPr>
          <p:cNvPr id="46087" name="Rectangle 7">
            <a:extLst>
              <a:ext uri="{FF2B5EF4-FFF2-40B4-BE49-F238E27FC236}">
                <a16:creationId xmlns:a16="http://schemas.microsoft.com/office/drawing/2014/main" id="{1716A208-FB69-0E47-B0A1-8084BE572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2239" y="6061075"/>
            <a:ext cx="33983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A</a:t>
            </a:r>
          </a:p>
        </p:txBody>
      </p:sp>
      <p:sp>
        <p:nvSpPr>
          <p:cNvPr id="46088" name="Rectangle 8">
            <a:extLst>
              <a:ext uri="{FF2B5EF4-FFF2-40B4-BE49-F238E27FC236}">
                <a16:creationId xmlns:a16="http://schemas.microsoft.com/office/drawing/2014/main" id="{A7F15E72-A974-B843-A4C7-715A85AAB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626" y="6061075"/>
            <a:ext cx="33983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B</a:t>
            </a:r>
          </a:p>
        </p:txBody>
      </p:sp>
      <p:sp>
        <p:nvSpPr>
          <p:cNvPr id="46089" name="Rectangle 9">
            <a:extLst>
              <a:ext uri="{FF2B5EF4-FFF2-40B4-BE49-F238E27FC236}">
                <a16:creationId xmlns:a16="http://schemas.microsoft.com/office/drawing/2014/main" id="{4F27C23A-99CE-7843-B02C-38F2575F0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1" y="6061075"/>
            <a:ext cx="35266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C</a:t>
            </a:r>
          </a:p>
        </p:txBody>
      </p:sp>
      <p:sp>
        <p:nvSpPr>
          <p:cNvPr id="46090" name="Rectangle 10">
            <a:extLst>
              <a:ext uri="{FF2B5EF4-FFF2-40B4-BE49-F238E27FC236}">
                <a16:creationId xmlns:a16="http://schemas.microsoft.com/office/drawing/2014/main" id="{6A40550C-1A0A-DA42-B626-19F10D1C3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4476" y="6061075"/>
            <a:ext cx="35266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D</a:t>
            </a:r>
          </a:p>
        </p:txBody>
      </p:sp>
      <p:sp>
        <p:nvSpPr>
          <p:cNvPr id="46091" name="Line 11">
            <a:extLst>
              <a:ext uri="{FF2B5EF4-FFF2-40B4-BE49-F238E27FC236}">
                <a16:creationId xmlns:a16="http://schemas.microsoft.com/office/drawing/2014/main" id="{857D9646-DC13-DB42-91DA-C4EEC5273C0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0363" y="2238376"/>
            <a:ext cx="0" cy="3833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092" name="Line 12">
            <a:extLst>
              <a:ext uri="{FF2B5EF4-FFF2-40B4-BE49-F238E27FC236}">
                <a16:creationId xmlns:a16="http://schemas.microsoft.com/office/drawing/2014/main" id="{F19D39EA-F5D7-BA42-AD5F-2B9BDB4C5E62}"/>
              </a:ext>
            </a:extLst>
          </p:cNvPr>
          <p:cNvSpPr>
            <a:spLocks noChangeShapeType="1"/>
          </p:cNvSpPr>
          <p:nvPr/>
        </p:nvSpPr>
        <p:spPr bwMode="auto">
          <a:xfrm>
            <a:off x="6746875" y="2238376"/>
            <a:ext cx="0" cy="3833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46093" name="Group 13">
            <a:extLst>
              <a:ext uri="{FF2B5EF4-FFF2-40B4-BE49-F238E27FC236}">
                <a16:creationId xmlns:a16="http://schemas.microsoft.com/office/drawing/2014/main" id="{64A8E36B-8771-284B-BF39-0CB8E9112505}"/>
              </a:ext>
            </a:extLst>
          </p:cNvPr>
          <p:cNvGrpSpPr>
            <a:grpSpLocks/>
          </p:cNvGrpSpPr>
          <p:nvPr/>
        </p:nvGrpSpPr>
        <p:grpSpPr bwMode="auto">
          <a:xfrm>
            <a:off x="4119564" y="2405064"/>
            <a:ext cx="1322387" cy="941387"/>
            <a:chOff x="1635" y="1515"/>
            <a:chExt cx="833" cy="593"/>
          </a:xfrm>
        </p:grpSpPr>
        <p:sp>
          <p:nvSpPr>
            <p:cNvPr id="46111" name="Freeform 14">
              <a:extLst>
                <a:ext uri="{FF2B5EF4-FFF2-40B4-BE49-F238E27FC236}">
                  <a16:creationId xmlns:a16="http://schemas.microsoft.com/office/drawing/2014/main" id="{02B51135-D86B-404B-B2B7-60936FF6B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5" y="1567"/>
              <a:ext cx="833" cy="541"/>
            </a:xfrm>
            <a:custGeom>
              <a:avLst/>
              <a:gdLst>
                <a:gd name="T0" fmla="*/ 0 w 833"/>
                <a:gd name="T1" fmla="*/ 0 h 541"/>
                <a:gd name="T2" fmla="*/ 832 w 833"/>
                <a:gd name="T3" fmla="*/ 120 h 541"/>
                <a:gd name="T4" fmla="*/ 832 w 833"/>
                <a:gd name="T5" fmla="*/ 540 h 541"/>
                <a:gd name="T6" fmla="*/ 7 w 833"/>
                <a:gd name="T7" fmla="*/ 420 h 541"/>
                <a:gd name="T8" fmla="*/ 0 w 833"/>
                <a:gd name="T9" fmla="*/ 0 h 5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3" h="541">
                  <a:moveTo>
                    <a:pt x="0" y="0"/>
                  </a:moveTo>
                  <a:lnTo>
                    <a:pt x="832" y="120"/>
                  </a:lnTo>
                  <a:lnTo>
                    <a:pt x="832" y="540"/>
                  </a:lnTo>
                  <a:lnTo>
                    <a:pt x="7" y="420"/>
                  </a:lnTo>
                  <a:lnTo>
                    <a:pt x="0" y="0"/>
                  </a:lnTo>
                </a:path>
              </a:pathLst>
            </a:custGeom>
            <a:solidFill>
              <a:schemeClr val="folHlink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2" name="Freeform 15">
              <a:extLst>
                <a:ext uri="{FF2B5EF4-FFF2-40B4-BE49-F238E27FC236}">
                  <a16:creationId xmlns:a16="http://schemas.microsoft.com/office/drawing/2014/main" id="{4E7BD0B1-2EBE-1C4E-93D4-645119D9B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2" y="1515"/>
              <a:ext cx="826" cy="188"/>
            </a:xfrm>
            <a:custGeom>
              <a:avLst/>
              <a:gdLst>
                <a:gd name="T0" fmla="*/ 0 w 826"/>
                <a:gd name="T1" fmla="*/ 0 h 188"/>
                <a:gd name="T2" fmla="*/ 825 w 826"/>
                <a:gd name="T3" fmla="*/ 120 h 188"/>
                <a:gd name="T4" fmla="*/ 825 w 826"/>
                <a:gd name="T5" fmla="*/ 187 h 188"/>
                <a:gd name="T6" fmla="*/ 0 w 826"/>
                <a:gd name="T7" fmla="*/ 67 h 188"/>
                <a:gd name="T8" fmla="*/ 0 w 826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26" h="188">
                  <a:moveTo>
                    <a:pt x="0" y="0"/>
                  </a:moveTo>
                  <a:lnTo>
                    <a:pt x="825" y="120"/>
                  </a:lnTo>
                  <a:lnTo>
                    <a:pt x="825" y="187"/>
                  </a:lnTo>
                  <a:lnTo>
                    <a:pt x="0" y="67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3" name="Rectangle 16">
              <a:extLst>
                <a:ext uri="{FF2B5EF4-FFF2-40B4-BE49-F238E27FC236}">
                  <a16:creationId xmlns:a16="http://schemas.microsoft.com/office/drawing/2014/main" id="{6345848E-AF5E-A34A-9322-B5D4F1BBA4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0" y="1732"/>
              <a:ext cx="3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Msg</a:t>
              </a:r>
            </a:p>
          </p:txBody>
        </p:sp>
      </p:grpSp>
      <p:grpSp>
        <p:nvGrpSpPr>
          <p:cNvPr id="46094" name="Group 17">
            <a:extLst>
              <a:ext uri="{FF2B5EF4-FFF2-40B4-BE49-F238E27FC236}">
                <a16:creationId xmlns:a16="http://schemas.microsoft.com/office/drawing/2014/main" id="{C197FA88-2BEC-3E4B-87DA-0A08D32F44CB}"/>
              </a:ext>
            </a:extLst>
          </p:cNvPr>
          <p:cNvGrpSpPr>
            <a:grpSpLocks/>
          </p:cNvGrpSpPr>
          <p:nvPr/>
        </p:nvGrpSpPr>
        <p:grpSpPr bwMode="auto">
          <a:xfrm>
            <a:off x="5429250" y="3571875"/>
            <a:ext cx="1322388" cy="941388"/>
            <a:chOff x="2460" y="2250"/>
            <a:chExt cx="833" cy="593"/>
          </a:xfrm>
        </p:grpSpPr>
        <p:sp>
          <p:nvSpPr>
            <p:cNvPr id="46108" name="Freeform 18">
              <a:extLst>
                <a:ext uri="{FF2B5EF4-FFF2-40B4-BE49-F238E27FC236}">
                  <a16:creationId xmlns:a16="http://schemas.microsoft.com/office/drawing/2014/main" id="{CD08CD0D-5681-9140-90D4-A54B3A3B3F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0" y="2302"/>
              <a:ext cx="833" cy="541"/>
            </a:xfrm>
            <a:custGeom>
              <a:avLst/>
              <a:gdLst>
                <a:gd name="T0" fmla="*/ 0 w 833"/>
                <a:gd name="T1" fmla="*/ 0 h 541"/>
                <a:gd name="T2" fmla="*/ 832 w 833"/>
                <a:gd name="T3" fmla="*/ 120 h 541"/>
                <a:gd name="T4" fmla="*/ 832 w 833"/>
                <a:gd name="T5" fmla="*/ 540 h 541"/>
                <a:gd name="T6" fmla="*/ 7 w 833"/>
                <a:gd name="T7" fmla="*/ 420 h 541"/>
                <a:gd name="T8" fmla="*/ 0 w 833"/>
                <a:gd name="T9" fmla="*/ 0 h 5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3" h="541">
                  <a:moveTo>
                    <a:pt x="0" y="0"/>
                  </a:moveTo>
                  <a:lnTo>
                    <a:pt x="832" y="120"/>
                  </a:lnTo>
                  <a:lnTo>
                    <a:pt x="832" y="540"/>
                  </a:lnTo>
                  <a:lnTo>
                    <a:pt x="7" y="420"/>
                  </a:lnTo>
                  <a:lnTo>
                    <a:pt x="0" y="0"/>
                  </a:lnTo>
                </a:path>
              </a:pathLst>
            </a:custGeom>
            <a:solidFill>
              <a:schemeClr val="folHlink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9" name="Freeform 19">
              <a:extLst>
                <a:ext uri="{FF2B5EF4-FFF2-40B4-BE49-F238E27FC236}">
                  <a16:creationId xmlns:a16="http://schemas.microsoft.com/office/drawing/2014/main" id="{F54559A3-577C-964E-9E61-CF4FD107BB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7" y="2250"/>
              <a:ext cx="826" cy="188"/>
            </a:xfrm>
            <a:custGeom>
              <a:avLst/>
              <a:gdLst>
                <a:gd name="T0" fmla="*/ 0 w 826"/>
                <a:gd name="T1" fmla="*/ 0 h 188"/>
                <a:gd name="T2" fmla="*/ 825 w 826"/>
                <a:gd name="T3" fmla="*/ 120 h 188"/>
                <a:gd name="T4" fmla="*/ 825 w 826"/>
                <a:gd name="T5" fmla="*/ 187 h 188"/>
                <a:gd name="T6" fmla="*/ 0 w 826"/>
                <a:gd name="T7" fmla="*/ 67 h 188"/>
                <a:gd name="T8" fmla="*/ 0 w 826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26" h="188">
                  <a:moveTo>
                    <a:pt x="0" y="0"/>
                  </a:moveTo>
                  <a:lnTo>
                    <a:pt x="825" y="120"/>
                  </a:lnTo>
                  <a:lnTo>
                    <a:pt x="825" y="187"/>
                  </a:lnTo>
                  <a:lnTo>
                    <a:pt x="0" y="67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0" name="Rectangle 20">
              <a:extLst>
                <a:ext uri="{FF2B5EF4-FFF2-40B4-BE49-F238E27FC236}">
                  <a16:creationId xmlns:a16="http://schemas.microsoft.com/office/drawing/2014/main" id="{52C2FE23-8E1F-C747-802A-43BA85DF2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5" y="2467"/>
              <a:ext cx="3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Msg</a:t>
              </a:r>
            </a:p>
          </p:txBody>
        </p:sp>
      </p:grpSp>
      <p:grpSp>
        <p:nvGrpSpPr>
          <p:cNvPr id="46095" name="Group 21">
            <a:extLst>
              <a:ext uri="{FF2B5EF4-FFF2-40B4-BE49-F238E27FC236}">
                <a16:creationId xmlns:a16="http://schemas.microsoft.com/office/drawing/2014/main" id="{8E3662DB-BC85-B64D-BBFF-77F872E7175F}"/>
              </a:ext>
            </a:extLst>
          </p:cNvPr>
          <p:cNvGrpSpPr>
            <a:grpSpLocks/>
          </p:cNvGrpSpPr>
          <p:nvPr/>
        </p:nvGrpSpPr>
        <p:grpSpPr bwMode="auto">
          <a:xfrm>
            <a:off x="6738939" y="4751389"/>
            <a:ext cx="1322387" cy="941387"/>
            <a:chOff x="3285" y="2993"/>
            <a:chExt cx="833" cy="593"/>
          </a:xfrm>
        </p:grpSpPr>
        <p:sp>
          <p:nvSpPr>
            <p:cNvPr id="46105" name="Freeform 22">
              <a:extLst>
                <a:ext uri="{FF2B5EF4-FFF2-40B4-BE49-F238E27FC236}">
                  <a16:creationId xmlns:a16="http://schemas.microsoft.com/office/drawing/2014/main" id="{CFFE213D-AE66-2347-A433-0063527F4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5" y="3045"/>
              <a:ext cx="833" cy="541"/>
            </a:xfrm>
            <a:custGeom>
              <a:avLst/>
              <a:gdLst>
                <a:gd name="T0" fmla="*/ 0 w 833"/>
                <a:gd name="T1" fmla="*/ 0 h 541"/>
                <a:gd name="T2" fmla="*/ 832 w 833"/>
                <a:gd name="T3" fmla="*/ 120 h 541"/>
                <a:gd name="T4" fmla="*/ 832 w 833"/>
                <a:gd name="T5" fmla="*/ 540 h 541"/>
                <a:gd name="T6" fmla="*/ 7 w 833"/>
                <a:gd name="T7" fmla="*/ 420 h 541"/>
                <a:gd name="T8" fmla="*/ 0 w 833"/>
                <a:gd name="T9" fmla="*/ 0 h 5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3" h="541">
                  <a:moveTo>
                    <a:pt x="0" y="0"/>
                  </a:moveTo>
                  <a:lnTo>
                    <a:pt x="832" y="120"/>
                  </a:lnTo>
                  <a:lnTo>
                    <a:pt x="832" y="540"/>
                  </a:lnTo>
                  <a:lnTo>
                    <a:pt x="7" y="420"/>
                  </a:lnTo>
                  <a:lnTo>
                    <a:pt x="0" y="0"/>
                  </a:lnTo>
                </a:path>
              </a:pathLst>
            </a:custGeom>
            <a:solidFill>
              <a:schemeClr val="folHlink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6" name="Freeform 23">
              <a:extLst>
                <a:ext uri="{FF2B5EF4-FFF2-40B4-BE49-F238E27FC236}">
                  <a16:creationId xmlns:a16="http://schemas.microsoft.com/office/drawing/2014/main" id="{910E016A-2E8E-104E-916A-1D58794590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2" y="2993"/>
              <a:ext cx="826" cy="188"/>
            </a:xfrm>
            <a:custGeom>
              <a:avLst/>
              <a:gdLst>
                <a:gd name="T0" fmla="*/ 0 w 826"/>
                <a:gd name="T1" fmla="*/ 0 h 188"/>
                <a:gd name="T2" fmla="*/ 825 w 826"/>
                <a:gd name="T3" fmla="*/ 120 h 188"/>
                <a:gd name="T4" fmla="*/ 825 w 826"/>
                <a:gd name="T5" fmla="*/ 187 h 188"/>
                <a:gd name="T6" fmla="*/ 0 w 826"/>
                <a:gd name="T7" fmla="*/ 67 h 188"/>
                <a:gd name="T8" fmla="*/ 0 w 826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26" h="188">
                  <a:moveTo>
                    <a:pt x="0" y="0"/>
                  </a:moveTo>
                  <a:lnTo>
                    <a:pt x="825" y="120"/>
                  </a:lnTo>
                  <a:lnTo>
                    <a:pt x="825" y="187"/>
                  </a:lnTo>
                  <a:lnTo>
                    <a:pt x="0" y="67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7" name="Rectangle 24">
              <a:extLst>
                <a:ext uri="{FF2B5EF4-FFF2-40B4-BE49-F238E27FC236}">
                  <a16:creationId xmlns:a16="http://schemas.microsoft.com/office/drawing/2014/main" id="{CCFEB79A-ACFF-B042-84A7-F3B4ECF924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0" y="3210"/>
              <a:ext cx="3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Msg</a:t>
              </a:r>
            </a:p>
          </p:txBody>
        </p:sp>
      </p:grpSp>
      <p:sp>
        <p:nvSpPr>
          <p:cNvPr id="46096" name="Line 25">
            <a:extLst>
              <a:ext uri="{FF2B5EF4-FFF2-40B4-BE49-F238E27FC236}">
                <a16:creationId xmlns:a16="http://schemas.microsoft.com/office/drawing/2014/main" id="{C510DD8E-08F8-EE4D-92EC-6B509056E211}"/>
              </a:ext>
            </a:extLst>
          </p:cNvPr>
          <p:cNvSpPr>
            <a:spLocks noChangeShapeType="1"/>
          </p:cNvSpPr>
          <p:nvPr/>
        </p:nvSpPr>
        <p:spPr bwMode="auto">
          <a:xfrm>
            <a:off x="6846888" y="4524376"/>
            <a:ext cx="0" cy="238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097" name="Rectangle 26">
            <a:extLst>
              <a:ext uri="{FF2B5EF4-FFF2-40B4-BE49-F238E27FC236}">
                <a16:creationId xmlns:a16="http://schemas.microsoft.com/office/drawing/2014/main" id="{ED34F47F-3E82-BE4B-9104-E9BE96AD0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7375" y="4371632"/>
            <a:ext cx="849592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200" dirty="0">
                <a:latin typeface="Arial" charset="0"/>
                <a:ea typeface="ＭＳ Ｐゴシック" charset="0"/>
              </a:rPr>
              <a:t>Queueing</a:t>
            </a:r>
          </a:p>
          <a:p>
            <a:pPr>
              <a:defRPr/>
            </a:pPr>
            <a:r>
              <a:rPr lang="en-US" sz="1200" dirty="0">
                <a:latin typeface="Arial" charset="0"/>
                <a:ea typeface="ＭＳ Ｐゴシック" charset="0"/>
              </a:rPr>
              <a:t>Delay</a:t>
            </a:r>
          </a:p>
        </p:txBody>
      </p:sp>
      <p:sp>
        <p:nvSpPr>
          <p:cNvPr id="46099" name="Line 28">
            <a:extLst>
              <a:ext uri="{FF2B5EF4-FFF2-40B4-BE49-F238E27FC236}">
                <a16:creationId xmlns:a16="http://schemas.microsoft.com/office/drawing/2014/main" id="{7C67682A-E848-C743-AF64-A60AD5D956E7}"/>
              </a:ext>
            </a:extLst>
          </p:cNvPr>
          <p:cNvSpPr>
            <a:spLocks noChangeShapeType="1"/>
          </p:cNvSpPr>
          <p:nvPr/>
        </p:nvSpPr>
        <p:spPr bwMode="auto">
          <a:xfrm>
            <a:off x="8379732" y="2415214"/>
            <a:ext cx="0" cy="33099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100" name="Rectangle 29">
            <a:extLst>
              <a:ext uri="{FF2B5EF4-FFF2-40B4-BE49-F238E27FC236}">
                <a16:creationId xmlns:a16="http://schemas.microsoft.com/office/drawing/2014/main" id="{DABAB86C-6EAB-C144-84FC-053D10827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1632" y="3423276"/>
            <a:ext cx="1408014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200" dirty="0">
                <a:latin typeface="Arial" charset="0"/>
                <a:ea typeface="ＭＳ Ｐゴシック" charset="0"/>
              </a:rPr>
              <a:t>Total transfer time</a:t>
            </a:r>
          </a:p>
        </p:txBody>
      </p:sp>
      <p:sp>
        <p:nvSpPr>
          <p:cNvPr id="46101" name="Line 30">
            <a:extLst>
              <a:ext uri="{FF2B5EF4-FFF2-40B4-BE49-F238E27FC236}">
                <a16:creationId xmlns:a16="http://schemas.microsoft.com/office/drawing/2014/main" id="{EFA03CE4-8B3C-0E45-A3EA-6EC8C1B28CAD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9563" y="2405063"/>
            <a:ext cx="392906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102" name="Line 31">
            <a:extLst>
              <a:ext uri="{FF2B5EF4-FFF2-40B4-BE49-F238E27FC236}">
                <a16:creationId xmlns:a16="http://schemas.microsoft.com/office/drawing/2014/main" id="{5E52EE54-FB37-1340-83BF-B2768C11CF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78239" y="2476501"/>
            <a:ext cx="428625" cy="201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103" name="Rectangle 32">
            <a:extLst>
              <a:ext uri="{FF2B5EF4-FFF2-40B4-BE49-F238E27FC236}">
                <a16:creationId xmlns:a16="http://schemas.microsoft.com/office/drawing/2014/main" id="{A143E9A6-B6C6-324A-8734-E68A8A740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9301" y="2687639"/>
            <a:ext cx="687689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200">
                <a:latin typeface="Arial" charset="0"/>
                <a:ea typeface="ＭＳ Ｐゴシック" charset="0"/>
              </a:rPr>
              <a:t>Header</a:t>
            </a:r>
          </a:p>
        </p:txBody>
      </p:sp>
      <p:sp>
        <p:nvSpPr>
          <p:cNvPr id="46104" name="Slide Number Placeholder 1">
            <a:extLst>
              <a:ext uri="{FF2B5EF4-FFF2-40B4-BE49-F238E27FC236}">
                <a16:creationId xmlns:a16="http://schemas.microsoft.com/office/drawing/2014/main" id="{C2081ED5-9C75-0046-A94D-0D60E32CC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833C04-05BE-9845-8A09-FA51C1A13B51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34" name="Picture 18" descr="Router Clip Art">
            <a:extLst>
              <a:ext uri="{FF2B5EF4-FFF2-40B4-BE49-F238E27FC236}">
                <a16:creationId xmlns:a16="http://schemas.microsoft.com/office/drawing/2014/main" id="{CACC6355-AF7E-A740-9E15-7AB90908B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566" y="6448052"/>
            <a:ext cx="467370" cy="344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18" descr="Router Clip Art">
            <a:extLst>
              <a:ext uri="{FF2B5EF4-FFF2-40B4-BE49-F238E27FC236}">
                <a16:creationId xmlns:a16="http://schemas.microsoft.com/office/drawing/2014/main" id="{27FE6A55-1EB9-FF46-95B1-2D810E312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190" y="6454470"/>
            <a:ext cx="467370" cy="344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27" descr="ANd9GcTxPLH7geI9YctTbt0tziC9-zZAWvCxFSthtLXwscnWaTnRXLSlcA">
            <a:extLst>
              <a:ext uri="{FF2B5EF4-FFF2-40B4-BE49-F238E27FC236}">
                <a16:creationId xmlns:a16="http://schemas.microsoft.com/office/drawing/2014/main" id="{84095A61-457F-AC4E-BE00-D01D193D5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429" y="6388429"/>
            <a:ext cx="524492" cy="409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27" descr="ANd9GcTxPLH7geI9YctTbt0tziC9-zZAWvCxFSthtLXwscnWaTnRXLSlcA">
            <a:extLst>
              <a:ext uri="{FF2B5EF4-FFF2-40B4-BE49-F238E27FC236}">
                <a16:creationId xmlns:a16="http://schemas.microsoft.com/office/drawing/2014/main" id="{F2A1044A-748A-3844-AE6F-A2D77083E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379" y="6418092"/>
            <a:ext cx="524492" cy="409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Line 25">
            <a:extLst>
              <a:ext uri="{FF2B5EF4-FFF2-40B4-BE49-F238E27FC236}">
                <a16:creationId xmlns:a16="http://schemas.microsoft.com/office/drawing/2014/main" id="{C92076D3-6CC3-EF78-00DB-23FF8A3D43D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46888" y="3718936"/>
            <a:ext cx="13067" cy="80543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Rectangle 26">
            <a:extLst>
              <a:ext uri="{FF2B5EF4-FFF2-40B4-BE49-F238E27FC236}">
                <a16:creationId xmlns:a16="http://schemas.microsoft.com/office/drawing/2014/main" id="{68326F36-C5BA-D95D-9017-A60573DD2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7375" y="3873779"/>
            <a:ext cx="1405834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200" dirty="0">
                <a:latin typeface="Arial" charset="0"/>
                <a:ea typeface="ＭＳ Ｐゴシック" charset="0"/>
              </a:rPr>
              <a:t>Store and forward</a:t>
            </a:r>
          </a:p>
          <a:p>
            <a:pPr>
              <a:defRPr/>
            </a:pPr>
            <a:r>
              <a:rPr lang="en-US" sz="1200" dirty="0">
                <a:latin typeface="Arial" charset="0"/>
                <a:ea typeface="ＭＳ Ｐゴシック" charset="0"/>
              </a:rPr>
              <a:t>delay</a:t>
            </a:r>
          </a:p>
        </p:txBody>
      </p:sp>
    </p:spTree>
    <p:extLst>
      <p:ext uri="{BB962C8B-B14F-4D97-AF65-F5344CB8AC3E}">
        <p14:creationId xmlns:p14="http://schemas.microsoft.com/office/powerpoint/2010/main" val="3809711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6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6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96" grpId="0" animBg="1"/>
      <p:bldP spid="46097" grpId="0"/>
      <p:bldP spid="2" grpId="0" animBg="1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>
            <a:extLst>
              <a:ext uri="{FF2B5EF4-FFF2-40B4-BE49-F238E27FC236}">
                <a16:creationId xmlns:a16="http://schemas.microsoft.com/office/drawing/2014/main" id="{D7B02CAE-6B11-714F-96B7-EDDBB2D786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4895850"/>
          </a:xfrm>
        </p:spPr>
        <p:txBody>
          <a:bodyPr vert="horz" lIns="92075" tIns="46038" rIns="92075" bIns="46038" rtlCol="0">
            <a:normAutofit/>
          </a:bodyPr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Messages are split into smaller pieces called </a:t>
            </a: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packets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Packets have a maximum length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Packets are numbered and addressed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Packets are sent through the network one at a time</a:t>
            </a:r>
          </a:p>
          <a:p>
            <a:pPr>
              <a:defRPr/>
            </a:pPr>
            <a:endParaRPr lang="en-US" b="1" dirty="0">
              <a:solidFill>
                <a:srgbClr val="C00000"/>
              </a:solidFill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Pipelining:</a:t>
            </a:r>
            <a:r>
              <a:rPr lang="en-US" b="1" dirty="0">
                <a:solidFill>
                  <a:srgbClr val="C00000"/>
                </a:solidFill>
                <a:ea typeface="ＭＳ Ｐゴシック" charset="0"/>
              </a:rPr>
              <a:t> </a:t>
            </a:r>
            <a:r>
              <a:rPr lang="en-US" dirty="0">
                <a:ea typeface="ＭＳ Ｐゴシック" charset="0"/>
              </a:rPr>
              <a:t>different parts of</a:t>
            </a:r>
            <a:r>
              <a:rPr lang="en-US" b="1" dirty="0">
                <a:solidFill>
                  <a:srgbClr val="C00000"/>
                </a:solidFill>
                <a:ea typeface="ＭＳ Ｐゴシック" charset="0"/>
              </a:rPr>
              <a:t> </a:t>
            </a:r>
            <a:r>
              <a:rPr lang="en-US" dirty="0">
                <a:ea typeface="ＭＳ Ｐゴシック" charset="0"/>
              </a:rPr>
              <a:t>a message concurrently transmitted over different links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Provides higher utilization of link resources</a:t>
            </a:r>
          </a:p>
          <a:p>
            <a:pPr>
              <a:defRPr/>
            </a:pPr>
            <a:endParaRPr lang="en-US" b="1" dirty="0">
              <a:solidFill>
                <a:srgbClr val="C00000"/>
              </a:solidFill>
              <a:ea typeface="ＭＳ Ｐゴシック" charset="0"/>
            </a:endParaRPr>
          </a:p>
        </p:txBody>
      </p:sp>
      <p:sp>
        <p:nvSpPr>
          <p:cNvPr id="47108" name="Slide Number Placeholder 1">
            <a:extLst>
              <a:ext uri="{FF2B5EF4-FFF2-40B4-BE49-F238E27FC236}">
                <a16:creationId xmlns:a16="http://schemas.microsoft.com/office/drawing/2014/main" id="{7FE5DF6F-5BBA-564E-9A9B-B3B9DB019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5DEFFFB-2B44-404B-A4D8-32F36F9D84B9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1D09B2-E05A-AD47-8CFA-716A3A973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Packet switching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096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F7DCBC37-4625-0B4B-9ADA-839D3EFE46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2075" tIns="46038" rIns="92075" bIns="46038" rtlCol="0" anchor="b">
            <a:normAutofit/>
          </a:bodyPr>
          <a:lstStyle/>
          <a:p>
            <a:pPr>
              <a:defRPr/>
            </a:pPr>
            <a:r>
              <a:rPr lang="en-US" altLang="en-US" dirty="0">
                <a:ea typeface="MS PGothic" pitchFamily="34" charset="-128"/>
              </a:rPr>
              <a:t>Packet switching</a:t>
            </a:r>
          </a:p>
        </p:txBody>
      </p:sp>
      <p:sp>
        <p:nvSpPr>
          <p:cNvPr id="48131" name="Line 3">
            <a:extLst>
              <a:ext uri="{FF2B5EF4-FFF2-40B4-BE49-F238E27FC236}">
                <a16:creationId xmlns:a16="http://schemas.microsoft.com/office/drawing/2014/main" id="{697EEA6F-FE04-4546-9A89-2AC9DDBF003F}"/>
              </a:ext>
            </a:extLst>
          </p:cNvPr>
          <p:cNvSpPr>
            <a:spLocks noChangeShapeType="1"/>
          </p:cNvSpPr>
          <p:nvPr/>
        </p:nvSpPr>
        <p:spPr bwMode="auto">
          <a:xfrm>
            <a:off x="4130675" y="2238376"/>
            <a:ext cx="0" cy="3833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32" name="Line 4">
            <a:extLst>
              <a:ext uri="{FF2B5EF4-FFF2-40B4-BE49-F238E27FC236}">
                <a16:creationId xmlns:a16="http://schemas.microsoft.com/office/drawing/2014/main" id="{0CBD7264-2CF7-8146-804A-CF9CFE24C113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3363" y="3916364"/>
            <a:ext cx="0" cy="549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33" name="Rectangle 5">
            <a:extLst>
              <a:ext uri="{FF2B5EF4-FFF2-40B4-BE49-F238E27FC236}">
                <a16:creationId xmlns:a16="http://schemas.microsoft.com/office/drawing/2014/main" id="{2F87E575-E5D6-8740-B664-9524030941BB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491882" y="3494661"/>
            <a:ext cx="601062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400" b="1">
                <a:latin typeface="Arial" charset="0"/>
                <a:ea typeface="ＭＳ Ｐゴシック" charset="0"/>
              </a:rPr>
              <a:t>Time</a:t>
            </a:r>
          </a:p>
        </p:txBody>
      </p:sp>
      <p:sp>
        <p:nvSpPr>
          <p:cNvPr id="48134" name="Rectangle 6">
            <a:extLst>
              <a:ext uri="{FF2B5EF4-FFF2-40B4-BE49-F238E27FC236}">
                <a16:creationId xmlns:a16="http://schemas.microsoft.com/office/drawing/2014/main" id="{D743990D-2D00-D640-A1CE-849599CA4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2239" y="6061075"/>
            <a:ext cx="33983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A</a:t>
            </a:r>
          </a:p>
        </p:txBody>
      </p:sp>
      <p:sp>
        <p:nvSpPr>
          <p:cNvPr id="48135" name="Rectangle 7">
            <a:extLst>
              <a:ext uri="{FF2B5EF4-FFF2-40B4-BE49-F238E27FC236}">
                <a16:creationId xmlns:a16="http://schemas.microsoft.com/office/drawing/2014/main" id="{54E62702-C1D2-7042-A27B-486DF76A1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626" y="6061075"/>
            <a:ext cx="33983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B</a:t>
            </a:r>
          </a:p>
        </p:txBody>
      </p:sp>
      <p:sp>
        <p:nvSpPr>
          <p:cNvPr id="48136" name="Rectangle 8">
            <a:extLst>
              <a:ext uri="{FF2B5EF4-FFF2-40B4-BE49-F238E27FC236}">
                <a16:creationId xmlns:a16="http://schemas.microsoft.com/office/drawing/2014/main" id="{10E6A3F4-E5EB-D643-8AD2-0B19534C8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1" y="6061075"/>
            <a:ext cx="35266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C</a:t>
            </a:r>
          </a:p>
        </p:txBody>
      </p:sp>
      <p:sp>
        <p:nvSpPr>
          <p:cNvPr id="48137" name="Rectangle 9">
            <a:extLst>
              <a:ext uri="{FF2B5EF4-FFF2-40B4-BE49-F238E27FC236}">
                <a16:creationId xmlns:a16="http://schemas.microsoft.com/office/drawing/2014/main" id="{22E888EA-1D14-E44C-98CF-15B3E12F7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4476" y="6061075"/>
            <a:ext cx="35266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D</a:t>
            </a:r>
          </a:p>
        </p:txBody>
      </p:sp>
      <p:grpSp>
        <p:nvGrpSpPr>
          <p:cNvPr id="48139" name="Group 11">
            <a:extLst>
              <a:ext uri="{FF2B5EF4-FFF2-40B4-BE49-F238E27FC236}">
                <a16:creationId xmlns:a16="http://schemas.microsoft.com/office/drawing/2014/main" id="{9659FE34-2EE3-E840-AE9C-B2DF582946CD}"/>
              </a:ext>
            </a:extLst>
          </p:cNvPr>
          <p:cNvGrpSpPr>
            <a:grpSpLocks/>
          </p:cNvGrpSpPr>
          <p:nvPr/>
        </p:nvGrpSpPr>
        <p:grpSpPr bwMode="auto">
          <a:xfrm>
            <a:off x="4116388" y="2405064"/>
            <a:ext cx="1331912" cy="1443037"/>
            <a:chOff x="1633" y="1515"/>
            <a:chExt cx="839" cy="909"/>
          </a:xfrm>
        </p:grpSpPr>
        <p:sp>
          <p:nvSpPr>
            <p:cNvPr id="48169" name="Freeform 12">
              <a:extLst>
                <a:ext uri="{FF2B5EF4-FFF2-40B4-BE49-F238E27FC236}">
                  <a16:creationId xmlns:a16="http://schemas.microsoft.com/office/drawing/2014/main" id="{4C365B60-3A53-8F48-9F2C-7B1585DFBD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5" y="1575"/>
              <a:ext cx="833" cy="294"/>
            </a:xfrm>
            <a:custGeom>
              <a:avLst/>
              <a:gdLst>
                <a:gd name="T0" fmla="*/ 0 w 833"/>
                <a:gd name="T1" fmla="*/ 0 h 294"/>
                <a:gd name="T2" fmla="*/ 832 w 833"/>
                <a:gd name="T3" fmla="*/ 120 h 294"/>
                <a:gd name="T4" fmla="*/ 832 w 833"/>
                <a:gd name="T5" fmla="*/ 293 h 294"/>
                <a:gd name="T6" fmla="*/ 7 w 833"/>
                <a:gd name="T7" fmla="*/ 180 h 294"/>
                <a:gd name="T8" fmla="*/ 0 w 833"/>
                <a:gd name="T9" fmla="*/ 0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3" h="294">
                  <a:moveTo>
                    <a:pt x="0" y="0"/>
                  </a:moveTo>
                  <a:lnTo>
                    <a:pt x="832" y="120"/>
                  </a:lnTo>
                  <a:lnTo>
                    <a:pt x="832" y="293"/>
                  </a:lnTo>
                  <a:lnTo>
                    <a:pt x="7" y="180"/>
                  </a:lnTo>
                  <a:lnTo>
                    <a:pt x="0" y="0"/>
                  </a:lnTo>
                </a:path>
              </a:pathLst>
            </a:custGeom>
            <a:solidFill>
              <a:schemeClr val="folHlink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70" name="Freeform 13">
              <a:extLst>
                <a:ext uri="{FF2B5EF4-FFF2-40B4-BE49-F238E27FC236}">
                  <a16:creationId xmlns:a16="http://schemas.microsoft.com/office/drawing/2014/main" id="{F4935ABD-8E19-4641-AEC6-F578A213F0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2" y="1515"/>
              <a:ext cx="826" cy="188"/>
            </a:xfrm>
            <a:custGeom>
              <a:avLst/>
              <a:gdLst>
                <a:gd name="T0" fmla="*/ 0 w 826"/>
                <a:gd name="T1" fmla="*/ 0 h 188"/>
                <a:gd name="T2" fmla="*/ 825 w 826"/>
                <a:gd name="T3" fmla="*/ 120 h 188"/>
                <a:gd name="T4" fmla="*/ 825 w 826"/>
                <a:gd name="T5" fmla="*/ 187 h 188"/>
                <a:gd name="T6" fmla="*/ 0 w 826"/>
                <a:gd name="T7" fmla="*/ 67 h 188"/>
                <a:gd name="T8" fmla="*/ 0 w 826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26" h="188">
                  <a:moveTo>
                    <a:pt x="0" y="0"/>
                  </a:moveTo>
                  <a:lnTo>
                    <a:pt x="825" y="120"/>
                  </a:lnTo>
                  <a:lnTo>
                    <a:pt x="825" y="187"/>
                  </a:lnTo>
                  <a:lnTo>
                    <a:pt x="0" y="67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71" name="Rectangle 14">
              <a:extLst>
                <a:ext uri="{FF2B5EF4-FFF2-40B4-BE49-F238E27FC236}">
                  <a16:creationId xmlns:a16="http://schemas.microsoft.com/office/drawing/2014/main" id="{548BC88B-2132-794F-974C-28ABD10DF9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2" y="1664"/>
              <a:ext cx="309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 sz="1000" b="1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Pkt 1</a:t>
              </a:r>
            </a:p>
          </p:txBody>
        </p:sp>
        <p:sp>
          <p:nvSpPr>
            <p:cNvPr id="48172" name="Freeform 15">
              <a:extLst>
                <a:ext uri="{FF2B5EF4-FFF2-40B4-BE49-F238E27FC236}">
                  <a16:creationId xmlns:a16="http://schemas.microsoft.com/office/drawing/2014/main" id="{5CC361D0-9D69-1747-AB54-A15DE0DD6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3" y="1849"/>
              <a:ext cx="833" cy="294"/>
            </a:xfrm>
            <a:custGeom>
              <a:avLst/>
              <a:gdLst>
                <a:gd name="T0" fmla="*/ 0 w 833"/>
                <a:gd name="T1" fmla="*/ 0 h 294"/>
                <a:gd name="T2" fmla="*/ 832 w 833"/>
                <a:gd name="T3" fmla="*/ 120 h 294"/>
                <a:gd name="T4" fmla="*/ 832 w 833"/>
                <a:gd name="T5" fmla="*/ 293 h 294"/>
                <a:gd name="T6" fmla="*/ 7 w 833"/>
                <a:gd name="T7" fmla="*/ 180 h 294"/>
                <a:gd name="T8" fmla="*/ 0 w 833"/>
                <a:gd name="T9" fmla="*/ 0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3" h="294">
                  <a:moveTo>
                    <a:pt x="0" y="0"/>
                  </a:moveTo>
                  <a:lnTo>
                    <a:pt x="832" y="120"/>
                  </a:lnTo>
                  <a:lnTo>
                    <a:pt x="832" y="293"/>
                  </a:lnTo>
                  <a:lnTo>
                    <a:pt x="7" y="180"/>
                  </a:lnTo>
                  <a:lnTo>
                    <a:pt x="0" y="0"/>
                  </a:lnTo>
                </a:path>
              </a:pathLst>
            </a:custGeom>
            <a:solidFill>
              <a:schemeClr val="folHlink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73" name="Freeform 16">
              <a:extLst>
                <a:ext uri="{FF2B5EF4-FFF2-40B4-BE49-F238E27FC236}">
                  <a16:creationId xmlns:a16="http://schemas.microsoft.com/office/drawing/2014/main" id="{98F5DDD6-3D7D-E04C-99ED-805A5522A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0" y="1789"/>
              <a:ext cx="826" cy="188"/>
            </a:xfrm>
            <a:custGeom>
              <a:avLst/>
              <a:gdLst>
                <a:gd name="T0" fmla="*/ 0 w 826"/>
                <a:gd name="T1" fmla="*/ 0 h 188"/>
                <a:gd name="T2" fmla="*/ 825 w 826"/>
                <a:gd name="T3" fmla="*/ 120 h 188"/>
                <a:gd name="T4" fmla="*/ 825 w 826"/>
                <a:gd name="T5" fmla="*/ 187 h 188"/>
                <a:gd name="T6" fmla="*/ 0 w 826"/>
                <a:gd name="T7" fmla="*/ 67 h 188"/>
                <a:gd name="T8" fmla="*/ 0 w 826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26" h="188">
                  <a:moveTo>
                    <a:pt x="0" y="0"/>
                  </a:moveTo>
                  <a:lnTo>
                    <a:pt x="825" y="120"/>
                  </a:lnTo>
                  <a:lnTo>
                    <a:pt x="825" y="187"/>
                  </a:lnTo>
                  <a:lnTo>
                    <a:pt x="0" y="67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74" name="Rectangle 17">
              <a:extLst>
                <a:ext uri="{FF2B5EF4-FFF2-40B4-BE49-F238E27FC236}">
                  <a16:creationId xmlns:a16="http://schemas.microsoft.com/office/drawing/2014/main" id="{9883A6E8-4BC3-6E44-97A5-275FB19069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2" y="1938"/>
              <a:ext cx="309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 sz="1000" b="1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Pkt 2</a:t>
              </a:r>
            </a:p>
          </p:txBody>
        </p:sp>
        <p:sp>
          <p:nvSpPr>
            <p:cNvPr id="48175" name="Freeform 18">
              <a:extLst>
                <a:ext uri="{FF2B5EF4-FFF2-40B4-BE49-F238E27FC236}">
                  <a16:creationId xmlns:a16="http://schemas.microsoft.com/office/drawing/2014/main" id="{03019780-7ADE-5E48-A0E8-2CBAEBF35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9" y="2130"/>
              <a:ext cx="833" cy="294"/>
            </a:xfrm>
            <a:custGeom>
              <a:avLst/>
              <a:gdLst>
                <a:gd name="T0" fmla="*/ 0 w 833"/>
                <a:gd name="T1" fmla="*/ 0 h 294"/>
                <a:gd name="T2" fmla="*/ 832 w 833"/>
                <a:gd name="T3" fmla="*/ 120 h 294"/>
                <a:gd name="T4" fmla="*/ 832 w 833"/>
                <a:gd name="T5" fmla="*/ 293 h 294"/>
                <a:gd name="T6" fmla="*/ 7 w 833"/>
                <a:gd name="T7" fmla="*/ 180 h 294"/>
                <a:gd name="T8" fmla="*/ 0 w 833"/>
                <a:gd name="T9" fmla="*/ 0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3" h="294">
                  <a:moveTo>
                    <a:pt x="0" y="0"/>
                  </a:moveTo>
                  <a:lnTo>
                    <a:pt x="832" y="120"/>
                  </a:lnTo>
                  <a:lnTo>
                    <a:pt x="832" y="293"/>
                  </a:lnTo>
                  <a:lnTo>
                    <a:pt x="7" y="180"/>
                  </a:lnTo>
                  <a:lnTo>
                    <a:pt x="0" y="0"/>
                  </a:lnTo>
                </a:path>
              </a:pathLst>
            </a:custGeom>
            <a:solidFill>
              <a:schemeClr val="folHlink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76" name="Freeform 19">
              <a:extLst>
                <a:ext uri="{FF2B5EF4-FFF2-40B4-BE49-F238E27FC236}">
                  <a16:creationId xmlns:a16="http://schemas.microsoft.com/office/drawing/2014/main" id="{D9072565-219F-504C-8948-16519B2AB8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6" y="2070"/>
              <a:ext cx="826" cy="188"/>
            </a:xfrm>
            <a:custGeom>
              <a:avLst/>
              <a:gdLst>
                <a:gd name="T0" fmla="*/ 0 w 826"/>
                <a:gd name="T1" fmla="*/ 0 h 188"/>
                <a:gd name="T2" fmla="*/ 825 w 826"/>
                <a:gd name="T3" fmla="*/ 120 h 188"/>
                <a:gd name="T4" fmla="*/ 825 w 826"/>
                <a:gd name="T5" fmla="*/ 187 h 188"/>
                <a:gd name="T6" fmla="*/ 0 w 826"/>
                <a:gd name="T7" fmla="*/ 67 h 188"/>
                <a:gd name="T8" fmla="*/ 0 w 826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26" h="188">
                  <a:moveTo>
                    <a:pt x="0" y="0"/>
                  </a:moveTo>
                  <a:lnTo>
                    <a:pt x="825" y="120"/>
                  </a:lnTo>
                  <a:lnTo>
                    <a:pt x="825" y="187"/>
                  </a:lnTo>
                  <a:lnTo>
                    <a:pt x="0" y="67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77" name="Rectangle 20">
              <a:extLst>
                <a:ext uri="{FF2B5EF4-FFF2-40B4-BE49-F238E27FC236}">
                  <a16:creationId xmlns:a16="http://schemas.microsoft.com/office/drawing/2014/main" id="{2182B519-97D5-DD47-8CA0-A90A150548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8" y="2219"/>
              <a:ext cx="309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 sz="1000" b="1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Pkt 3</a:t>
              </a:r>
            </a:p>
          </p:txBody>
        </p:sp>
      </p:grpSp>
      <p:grpSp>
        <p:nvGrpSpPr>
          <p:cNvPr id="48140" name="Group 21">
            <a:extLst>
              <a:ext uri="{FF2B5EF4-FFF2-40B4-BE49-F238E27FC236}">
                <a16:creationId xmlns:a16="http://schemas.microsoft.com/office/drawing/2014/main" id="{7B7CD920-B9B5-2B4C-BFB0-1824CE289406}"/>
              </a:ext>
            </a:extLst>
          </p:cNvPr>
          <p:cNvGrpSpPr>
            <a:grpSpLocks/>
          </p:cNvGrpSpPr>
          <p:nvPr/>
        </p:nvGrpSpPr>
        <p:grpSpPr bwMode="auto">
          <a:xfrm>
            <a:off x="5426076" y="3179764"/>
            <a:ext cx="1331913" cy="1443037"/>
            <a:chOff x="2458" y="2003"/>
            <a:chExt cx="839" cy="909"/>
          </a:xfrm>
        </p:grpSpPr>
        <p:sp>
          <p:nvSpPr>
            <p:cNvPr id="48160" name="Freeform 22">
              <a:extLst>
                <a:ext uri="{FF2B5EF4-FFF2-40B4-BE49-F238E27FC236}">
                  <a16:creationId xmlns:a16="http://schemas.microsoft.com/office/drawing/2014/main" id="{D46991D6-A514-534B-AACC-4D9DA8104C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0" y="2063"/>
              <a:ext cx="833" cy="294"/>
            </a:xfrm>
            <a:custGeom>
              <a:avLst/>
              <a:gdLst>
                <a:gd name="T0" fmla="*/ 0 w 833"/>
                <a:gd name="T1" fmla="*/ 0 h 294"/>
                <a:gd name="T2" fmla="*/ 832 w 833"/>
                <a:gd name="T3" fmla="*/ 120 h 294"/>
                <a:gd name="T4" fmla="*/ 832 w 833"/>
                <a:gd name="T5" fmla="*/ 293 h 294"/>
                <a:gd name="T6" fmla="*/ 7 w 833"/>
                <a:gd name="T7" fmla="*/ 180 h 294"/>
                <a:gd name="T8" fmla="*/ 0 w 833"/>
                <a:gd name="T9" fmla="*/ 0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3" h="294">
                  <a:moveTo>
                    <a:pt x="0" y="0"/>
                  </a:moveTo>
                  <a:lnTo>
                    <a:pt x="832" y="120"/>
                  </a:lnTo>
                  <a:lnTo>
                    <a:pt x="832" y="293"/>
                  </a:lnTo>
                  <a:lnTo>
                    <a:pt x="7" y="180"/>
                  </a:lnTo>
                  <a:lnTo>
                    <a:pt x="0" y="0"/>
                  </a:lnTo>
                </a:path>
              </a:pathLst>
            </a:custGeom>
            <a:solidFill>
              <a:schemeClr val="folHlink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61" name="Freeform 23">
              <a:extLst>
                <a:ext uri="{FF2B5EF4-FFF2-40B4-BE49-F238E27FC236}">
                  <a16:creationId xmlns:a16="http://schemas.microsoft.com/office/drawing/2014/main" id="{B63FF0F4-706C-0946-91BF-4C38E57B57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7" y="2003"/>
              <a:ext cx="826" cy="188"/>
            </a:xfrm>
            <a:custGeom>
              <a:avLst/>
              <a:gdLst>
                <a:gd name="T0" fmla="*/ 0 w 826"/>
                <a:gd name="T1" fmla="*/ 0 h 188"/>
                <a:gd name="T2" fmla="*/ 825 w 826"/>
                <a:gd name="T3" fmla="*/ 120 h 188"/>
                <a:gd name="T4" fmla="*/ 825 w 826"/>
                <a:gd name="T5" fmla="*/ 187 h 188"/>
                <a:gd name="T6" fmla="*/ 0 w 826"/>
                <a:gd name="T7" fmla="*/ 67 h 188"/>
                <a:gd name="T8" fmla="*/ 0 w 826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26" h="188">
                  <a:moveTo>
                    <a:pt x="0" y="0"/>
                  </a:moveTo>
                  <a:lnTo>
                    <a:pt x="825" y="120"/>
                  </a:lnTo>
                  <a:lnTo>
                    <a:pt x="825" y="187"/>
                  </a:lnTo>
                  <a:lnTo>
                    <a:pt x="0" y="67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62" name="Rectangle 24">
              <a:extLst>
                <a:ext uri="{FF2B5EF4-FFF2-40B4-BE49-F238E27FC236}">
                  <a16:creationId xmlns:a16="http://schemas.microsoft.com/office/drawing/2014/main" id="{6570A569-972A-454F-9424-47489B4FE4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7" y="2152"/>
              <a:ext cx="309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 sz="1000" b="1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Pkt 1</a:t>
              </a:r>
            </a:p>
          </p:txBody>
        </p:sp>
        <p:sp>
          <p:nvSpPr>
            <p:cNvPr id="48163" name="Freeform 25">
              <a:extLst>
                <a:ext uri="{FF2B5EF4-FFF2-40B4-BE49-F238E27FC236}">
                  <a16:creationId xmlns:a16="http://schemas.microsoft.com/office/drawing/2014/main" id="{91C1F2B1-68F7-AF4F-A51B-AA19E3232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8" y="2337"/>
              <a:ext cx="833" cy="294"/>
            </a:xfrm>
            <a:custGeom>
              <a:avLst/>
              <a:gdLst>
                <a:gd name="T0" fmla="*/ 0 w 833"/>
                <a:gd name="T1" fmla="*/ 0 h 294"/>
                <a:gd name="T2" fmla="*/ 832 w 833"/>
                <a:gd name="T3" fmla="*/ 120 h 294"/>
                <a:gd name="T4" fmla="*/ 832 w 833"/>
                <a:gd name="T5" fmla="*/ 293 h 294"/>
                <a:gd name="T6" fmla="*/ 7 w 833"/>
                <a:gd name="T7" fmla="*/ 180 h 294"/>
                <a:gd name="T8" fmla="*/ 0 w 833"/>
                <a:gd name="T9" fmla="*/ 0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3" h="294">
                  <a:moveTo>
                    <a:pt x="0" y="0"/>
                  </a:moveTo>
                  <a:lnTo>
                    <a:pt x="832" y="120"/>
                  </a:lnTo>
                  <a:lnTo>
                    <a:pt x="832" y="293"/>
                  </a:lnTo>
                  <a:lnTo>
                    <a:pt x="7" y="180"/>
                  </a:lnTo>
                  <a:lnTo>
                    <a:pt x="0" y="0"/>
                  </a:lnTo>
                </a:path>
              </a:pathLst>
            </a:custGeom>
            <a:solidFill>
              <a:schemeClr val="folHlink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64" name="Freeform 26">
              <a:extLst>
                <a:ext uri="{FF2B5EF4-FFF2-40B4-BE49-F238E27FC236}">
                  <a16:creationId xmlns:a16="http://schemas.microsoft.com/office/drawing/2014/main" id="{B0EFDAFA-8FF9-3344-9304-C84B745C7C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5" y="2277"/>
              <a:ext cx="826" cy="188"/>
            </a:xfrm>
            <a:custGeom>
              <a:avLst/>
              <a:gdLst>
                <a:gd name="T0" fmla="*/ 0 w 826"/>
                <a:gd name="T1" fmla="*/ 0 h 188"/>
                <a:gd name="T2" fmla="*/ 825 w 826"/>
                <a:gd name="T3" fmla="*/ 120 h 188"/>
                <a:gd name="T4" fmla="*/ 825 w 826"/>
                <a:gd name="T5" fmla="*/ 187 h 188"/>
                <a:gd name="T6" fmla="*/ 0 w 826"/>
                <a:gd name="T7" fmla="*/ 67 h 188"/>
                <a:gd name="T8" fmla="*/ 0 w 826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26" h="188">
                  <a:moveTo>
                    <a:pt x="0" y="0"/>
                  </a:moveTo>
                  <a:lnTo>
                    <a:pt x="825" y="120"/>
                  </a:lnTo>
                  <a:lnTo>
                    <a:pt x="825" y="187"/>
                  </a:lnTo>
                  <a:lnTo>
                    <a:pt x="0" y="67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65" name="Rectangle 27">
              <a:extLst>
                <a:ext uri="{FF2B5EF4-FFF2-40B4-BE49-F238E27FC236}">
                  <a16:creationId xmlns:a16="http://schemas.microsoft.com/office/drawing/2014/main" id="{30D90A0B-CD8F-9A4A-AB77-A04DDAE791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7" y="2426"/>
              <a:ext cx="309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 sz="1000" b="1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Pkt 2</a:t>
              </a:r>
            </a:p>
          </p:txBody>
        </p:sp>
        <p:sp>
          <p:nvSpPr>
            <p:cNvPr id="48166" name="Freeform 28">
              <a:extLst>
                <a:ext uri="{FF2B5EF4-FFF2-40B4-BE49-F238E27FC236}">
                  <a16:creationId xmlns:a16="http://schemas.microsoft.com/office/drawing/2014/main" id="{5BBCCCB3-6106-4E47-A50D-E7DBDD8F35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4" y="2618"/>
              <a:ext cx="833" cy="294"/>
            </a:xfrm>
            <a:custGeom>
              <a:avLst/>
              <a:gdLst>
                <a:gd name="T0" fmla="*/ 0 w 833"/>
                <a:gd name="T1" fmla="*/ 0 h 294"/>
                <a:gd name="T2" fmla="*/ 832 w 833"/>
                <a:gd name="T3" fmla="*/ 120 h 294"/>
                <a:gd name="T4" fmla="*/ 832 w 833"/>
                <a:gd name="T5" fmla="*/ 293 h 294"/>
                <a:gd name="T6" fmla="*/ 7 w 833"/>
                <a:gd name="T7" fmla="*/ 180 h 294"/>
                <a:gd name="T8" fmla="*/ 0 w 833"/>
                <a:gd name="T9" fmla="*/ 0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3" h="294">
                  <a:moveTo>
                    <a:pt x="0" y="0"/>
                  </a:moveTo>
                  <a:lnTo>
                    <a:pt x="832" y="120"/>
                  </a:lnTo>
                  <a:lnTo>
                    <a:pt x="832" y="293"/>
                  </a:lnTo>
                  <a:lnTo>
                    <a:pt x="7" y="180"/>
                  </a:lnTo>
                  <a:lnTo>
                    <a:pt x="0" y="0"/>
                  </a:lnTo>
                </a:path>
              </a:pathLst>
            </a:custGeom>
            <a:solidFill>
              <a:schemeClr val="folHlink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67" name="Freeform 29">
              <a:extLst>
                <a:ext uri="{FF2B5EF4-FFF2-40B4-BE49-F238E27FC236}">
                  <a16:creationId xmlns:a16="http://schemas.microsoft.com/office/drawing/2014/main" id="{FAC08056-2563-5647-9C54-33595F27EC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1" y="2558"/>
              <a:ext cx="826" cy="188"/>
            </a:xfrm>
            <a:custGeom>
              <a:avLst/>
              <a:gdLst>
                <a:gd name="T0" fmla="*/ 0 w 826"/>
                <a:gd name="T1" fmla="*/ 0 h 188"/>
                <a:gd name="T2" fmla="*/ 825 w 826"/>
                <a:gd name="T3" fmla="*/ 120 h 188"/>
                <a:gd name="T4" fmla="*/ 825 w 826"/>
                <a:gd name="T5" fmla="*/ 187 h 188"/>
                <a:gd name="T6" fmla="*/ 0 w 826"/>
                <a:gd name="T7" fmla="*/ 67 h 188"/>
                <a:gd name="T8" fmla="*/ 0 w 826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26" h="188">
                  <a:moveTo>
                    <a:pt x="0" y="0"/>
                  </a:moveTo>
                  <a:lnTo>
                    <a:pt x="825" y="120"/>
                  </a:lnTo>
                  <a:lnTo>
                    <a:pt x="825" y="187"/>
                  </a:lnTo>
                  <a:lnTo>
                    <a:pt x="0" y="67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68" name="Rectangle 30">
              <a:extLst>
                <a:ext uri="{FF2B5EF4-FFF2-40B4-BE49-F238E27FC236}">
                  <a16:creationId xmlns:a16="http://schemas.microsoft.com/office/drawing/2014/main" id="{22B16821-C58D-C849-BB25-7AED9EC3A5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3" y="2707"/>
              <a:ext cx="309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 sz="1000" b="1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Pkt 3</a:t>
              </a:r>
            </a:p>
          </p:txBody>
        </p:sp>
      </p:grpSp>
      <p:grpSp>
        <p:nvGrpSpPr>
          <p:cNvPr id="48141" name="Group 31">
            <a:extLst>
              <a:ext uri="{FF2B5EF4-FFF2-40B4-BE49-F238E27FC236}">
                <a16:creationId xmlns:a16="http://schemas.microsoft.com/office/drawing/2014/main" id="{2839DAC0-26DF-2A42-9809-CB74E5FE280D}"/>
              </a:ext>
            </a:extLst>
          </p:cNvPr>
          <p:cNvGrpSpPr>
            <a:grpSpLocks/>
          </p:cNvGrpSpPr>
          <p:nvPr/>
        </p:nvGrpSpPr>
        <p:grpSpPr bwMode="auto">
          <a:xfrm>
            <a:off x="6735763" y="3978280"/>
            <a:ext cx="1331912" cy="1422403"/>
            <a:chOff x="3283" y="2506"/>
            <a:chExt cx="839" cy="896"/>
          </a:xfrm>
        </p:grpSpPr>
        <p:sp>
          <p:nvSpPr>
            <p:cNvPr id="48151" name="Freeform 32">
              <a:extLst>
                <a:ext uri="{FF2B5EF4-FFF2-40B4-BE49-F238E27FC236}">
                  <a16:creationId xmlns:a16="http://schemas.microsoft.com/office/drawing/2014/main" id="{1E305DED-8434-EC4B-921E-355007E183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5" y="2566"/>
              <a:ext cx="833" cy="294"/>
            </a:xfrm>
            <a:custGeom>
              <a:avLst/>
              <a:gdLst>
                <a:gd name="T0" fmla="*/ 0 w 833"/>
                <a:gd name="T1" fmla="*/ 0 h 294"/>
                <a:gd name="T2" fmla="*/ 832 w 833"/>
                <a:gd name="T3" fmla="*/ 120 h 294"/>
                <a:gd name="T4" fmla="*/ 832 w 833"/>
                <a:gd name="T5" fmla="*/ 293 h 294"/>
                <a:gd name="T6" fmla="*/ 7 w 833"/>
                <a:gd name="T7" fmla="*/ 180 h 294"/>
                <a:gd name="T8" fmla="*/ 0 w 833"/>
                <a:gd name="T9" fmla="*/ 0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3" h="294">
                  <a:moveTo>
                    <a:pt x="0" y="0"/>
                  </a:moveTo>
                  <a:lnTo>
                    <a:pt x="832" y="120"/>
                  </a:lnTo>
                  <a:lnTo>
                    <a:pt x="832" y="293"/>
                  </a:lnTo>
                  <a:lnTo>
                    <a:pt x="7" y="180"/>
                  </a:lnTo>
                  <a:lnTo>
                    <a:pt x="0" y="0"/>
                  </a:lnTo>
                </a:path>
              </a:pathLst>
            </a:custGeom>
            <a:solidFill>
              <a:schemeClr val="folHlink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52" name="Freeform 33">
              <a:extLst>
                <a:ext uri="{FF2B5EF4-FFF2-40B4-BE49-F238E27FC236}">
                  <a16:creationId xmlns:a16="http://schemas.microsoft.com/office/drawing/2014/main" id="{40012684-B2B0-4646-B463-45D96194E8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2" y="2506"/>
              <a:ext cx="826" cy="188"/>
            </a:xfrm>
            <a:custGeom>
              <a:avLst/>
              <a:gdLst>
                <a:gd name="T0" fmla="*/ 0 w 826"/>
                <a:gd name="T1" fmla="*/ 0 h 188"/>
                <a:gd name="T2" fmla="*/ 825 w 826"/>
                <a:gd name="T3" fmla="*/ 120 h 188"/>
                <a:gd name="T4" fmla="*/ 825 w 826"/>
                <a:gd name="T5" fmla="*/ 187 h 188"/>
                <a:gd name="T6" fmla="*/ 0 w 826"/>
                <a:gd name="T7" fmla="*/ 67 h 188"/>
                <a:gd name="T8" fmla="*/ 0 w 826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26" h="188">
                  <a:moveTo>
                    <a:pt x="0" y="0"/>
                  </a:moveTo>
                  <a:lnTo>
                    <a:pt x="825" y="120"/>
                  </a:lnTo>
                  <a:lnTo>
                    <a:pt x="825" y="187"/>
                  </a:lnTo>
                  <a:lnTo>
                    <a:pt x="0" y="67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53" name="Rectangle 34">
              <a:extLst>
                <a:ext uri="{FF2B5EF4-FFF2-40B4-BE49-F238E27FC236}">
                  <a16:creationId xmlns:a16="http://schemas.microsoft.com/office/drawing/2014/main" id="{C8B17319-CE6D-AD45-A0DD-AEEF9D3AD6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2" y="2655"/>
              <a:ext cx="309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 sz="1000" b="1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Pkt 1</a:t>
              </a:r>
            </a:p>
          </p:txBody>
        </p:sp>
        <p:sp>
          <p:nvSpPr>
            <p:cNvPr id="48154" name="Freeform 35">
              <a:extLst>
                <a:ext uri="{FF2B5EF4-FFF2-40B4-BE49-F238E27FC236}">
                  <a16:creationId xmlns:a16="http://schemas.microsoft.com/office/drawing/2014/main" id="{A6F7D7BE-34CC-934A-8CBA-BBC8150704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3" y="2840"/>
              <a:ext cx="833" cy="294"/>
            </a:xfrm>
            <a:custGeom>
              <a:avLst/>
              <a:gdLst>
                <a:gd name="T0" fmla="*/ 0 w 833"/>
                <a:gd name="T1" fmla="*/ 0 h 294"/>
                <a:gd name="T2" fmla="*/ 832 w 833"/>
                <a:gd name="T3" fmla="*/ 120 h 294"/>
                <a:gd name="T4" fmla="*/ 832 w 833"/>
                <a:gd name="T5" fmla="*/ 293 h 294"/>
                <a:gd name="T6" fmla="*/ 7 w 833"/>
                <a:gd name="T7" fmla="*/ 180 h 294"/>
                <a:gd name="T8" fmla="*/ 0 w 833"/>
                <a:gd name="T9" fmla="*/ 0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3" h="294">
                  <a:moveTo>
                    <a:pt x="0" y="0"/>
                  </a:moveTo>
                  <a:lnTo>
                    <a:pt x="832" y="120"/>
                  </a:lnTo>
                  <a:lnTo>
                    <a:pt x="832" y="293"/>
                  </a:lnTo>
                  <a:lnTo>
                    <a:pt x="7" y="180"/>
                  </a:lnTo>
                  <a:lnTo>
                    <a:pt x="0" y="0"/>
                  </a:lnTo>
                </a:path>
              </a:pathLst>
            </a:custGeom>
            <a:solidFill>
              <a:schemeClr val="folHlink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55" name="Freeform 36">
              <a:extLst>
                <a:ext uri="{FF2B5EF4-FFF2-40B4-BE49-F238E27FC236}">
                  <a16:creationId xmlns:a16="http://schemas.microsoft.com/office/drawing/2014/main" id="{3C59FBFA-3EFB-8846-A55A-5826C3B16E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0" y="2780"/>
              <a:ext cx="826" cy="188"/>
            </a:xfrm>
            <a:custGeom>
              <a:avLst/>
              <a:gdLst>
                <a:gd name="T0" fmla="*/ 0 w 826"/>
                <a:gd name="T1" fmla="*/ 0 h 188"/>
                <a:gd name="T2" fmla="*/ 825 w 826"/>
                <a:gd name="T3" fmla="*/ 120 h 188"/>
                <a:gd name="T4" fmla="*/ 825 w 826"/>
                <a:gd name="T5" fmla="*/ 187 h 188"/>
                <a:gd name="T6" fmla="*/ 0 w 826"/>
                <a:gd name="T7" fmla="*/ 67 h 188"/>
                <a:gd name="T8" fmla="*/ 0 w 826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26" h="188">
                  <a:moveTo>
                    <a:pt x="0" y="0"/>
                  </a:moveTo>
                  <a:lnTo>
                    <a:pt x="825" y="120"/>
                  </a:lnTo>
                  <a:lnTo>
                    <a:pt x="825" y="187"/>
                  </a:lnTo>
                  <a:lnTo>
                    <a:pt x="0" y="67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56" name="Rectangle 37">
              <a:extLst>
                <a:ext uri="{FF2B5EF4-FFF2-40B4-BE49-F238E27FC236}">
                  <a16:creationId xmlns:a16="http://schemas.microsoft.com/office/drawing/2014/main" id="{10AC9958-2C5D-E84C-9C6A-83AB2A1B83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" y="2929"/>
              <a:ext cx="309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 sz="1000" b="1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Pkt 2</a:t>
              </a:r>
            </a:p>
          </p:txBody>
        </p:sp>
        <p:sp>
          <p:nvSpPr>
            <p:cNvPr id="48157" name="Freeform 38">
              <a:extLst>
                <a:ext uri="{FF2B5EF4-FFF2-40B4-BE49-F238E27FC236}">
                  <a16:creationId xmlns:a16="http://schemas.microsoft.com/office/drawing/2014/main" id="{0F257DD3-8011-0441-9E98-FB2E388581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9" y="3108"/>
              <a:ext cx="833" cy="294"/>
            </a:xfrm>
            <a:custGeom>
              <a:avLst/>
              <a:gdLst>
                <a:gd name="T0" fmla="*/ 0 w 833"/>
                <a:gd name="T1" fmla="*/ 0 h 294"/>
                <a:gd name="T2" fmla="*/ 832 w 833"/>
                <a:gd name="T3" fmla="*/ 120 h 294"/>
                <a:gd name="T4" fmla="*/ 832 w 833"/>
                <a:gd name="T5" fmla="*/ 293 h 294"/>
                <a:gd name="T6" fmla="*/ 7 w 833"/>
                <a:gd name="T7" fmla="*/ 180 h 294"/>
                <a:gd name="T8" fmla="*/ 0 w 833"/>
                <a:gd name="T9" fmla="*/ 0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3" h="294">
                  <a:moveTo>
                    <a:pt x="0" y="0"/>
                  </a:moveTo>
                  <a:lnTo>
                    <a:pt x="832" y="120"/>
                  </a:lnTo>
                  <a:lnTo>
                    <a:pt x="832" y="293"/>
                  </a:lnTo>
                  <a:lnTo>
                    <a:pt x="7" y="180"/>
                  </a:lnTo>
                  <a:lnTo>
                    <a:pt x="0" y="0"/>
                  </a:lnTo>
                </a:path>
              </a:pathLst>
            </a:custGeom>
            <a:solidFill>
              <a:schemeClr val="folHlink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58" name="Freeform 39">
              <a:extLst>
                <a:ext uri="{FF2B5EF4-FFF2-40B4-BE49-F238E27FC236}">
                  <a16:creationId xmlns:a16="http://schemas.microsoft.com/office/drawing/2014/main" id="{3AF215C3-FAE3-C141-B748-A876159CFEC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6" y="3048"/>
              <a:ext cx="826" cy="188"/>
            </a:xfrm>
            <a:custGeom>
              <a:avLst/>
              <a:gdLst>
                <a:gd name="T0" fmla="*/ 0 w 826"/>
                <a:gd name="T1" fmla="*/ 0 h 188"/>
                <a:gd name="T2" fmla="*/ 825 w 826"/>
                <a:gd name="T3" fmla="*/ 120 h 188"/>
                <a:gd name="T4" fmla="*/ 825 w 826"/>
                <a:gd name="T5" fmla="*/ 187 h 188"/>
                <a:gd name="T6" fmla="*/ 0 w 826"/>
                <a:gd name="T7" fmla="*/ 67 h 188"/>
                <a:gd name="T8" fmla="*/ 0 w 826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26" h="188">
                  <a:moveTo>
                    <a:pt x="0" y="0"/>
                  </a:moveTo>
                  <a:lnTo>
                    <a:pt x="825" y="120"/>
                  </a:lnTo>
                  <a:lnTo>
                    <a:pt x="825" y="187"/>
                  </a:lnTo>
                  <a:lnTo>
                    <a:pt x="0" y="67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59" name="Rectangle 40">
              <a:extLst>
                <a:ext uri="{FF2B5EF4-FFF2-40B4-BE49-F238E27FC236}">
                  <a16:creationId xmlns:a16="http://schemas.microsoft.com/office/drawing/2014/main" id="{945D0E14-E8BD-514A-A4D0-F48A4531B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0" y="3174"/>
              <a:ext cx="309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 sz="1000" b="1" dirty="0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Pkt 3</a:t>
              </a:r>
            </a:p>
          </p:txBody>
        </p:sp>
      </p:grpSp>
      <p:sp>
        <p:nvSpPr>
          <p:cNvPr id="48142" name="Line 41">
            <a:extLst>
              <a:ext uri="{FF2B5EF4-FFF2-40B4-BE49-F238E27FC236}">
                <a16:creationId xmlns:a16="http://schemas.microsoft.com/office/drawing/2014/main" id="{BE6B43A4-EE74-7F45-847A-85F96E637690}"/>
              </a:ext>
            </a:extLst>
          </p:cNvPr>
          <p:cNvSpPr>
            <a:spLocks noChangeShapeType="1"/>
          </p:cNvSpPr>
          <p:nvPr/>
        </p:nvSpPr>
        <p:spPr bwMode="auto">
          <a:xfrm>
            <a:off x="8056563" y="2238376"/>
            <a:ext cx="0" cy="3833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43" name="Line 42">
            <a:extLst>
              <a:ext uri="{FF2B5EF4-FFF2-40B4-BE49-F238E27FC236}">
                <a16:creationId xmlns:a16="http://schemas.microsoft.com/office/drawing/2014/main" id="{5D480CE7-1F04-BB44-AE62-7B1893913DA3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0363" y="2238376"/>
            <a:ext cx="0" cy="3833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44" name="Line 43">
            <a:extLst>
              <a:ext uri="{FF2B5EF4-FFF2-40B4-BE49-F238E27FC236}">
                <a16:creationId xmlns:a16="http://schemas.microsoft.com/office/drawing/2014/main" id="{D8B4B38A-4527-F445-A743-7CAFF54D2043}"/>
              </a:ext>
            </a:extLst>
          </p:cNvPr>
          <p:cNvSpPr>
            <a:spLocks noChangeShapeType="1"/>
          </p:cNvSpPr>
          <p:nvPr/>
        </p:nvSpPr>
        <p:spPr bwMode="auto">
          <a:xfrm>
            <a:off x="6746875" y="2238376"/>
            <a:ext cx="0" cy="3833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45" name="Line 44">
            <a:extLst>
              <a:ext uri="{FF2B5EF4-FFF2-40B4-BE49-F238E27FC236}">
                <a16:creationId xmlns:a16="http://schemas.microsoft.com/office/drawing/2014/main" id="{9ED44FA7-3FCC-8C4B-953C-C978361992C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30675" y="2405063"/>
            <a:ext cx="391795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46" name="Line 45">
            <a:extLst>
              <a:ext uri="{FF2B5EF4-FFF2-40B4-BE49-F238E27FC236}">
                <a16:creationId xmlns:a16="http://schemas.microsoft.com/office/drawing/2014/main" id="{97C482D8-F02F-1E46-98BF-97FC85A749F1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5313" y="2405063"/>
            <a:ext cx="0" cy="304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47" name="Rectangle 46">
            <a:extLst>
              <a:ext uri="{FF2B5EF4-FFF2-40B4-BE49-F238E27FC236}">
                <a16:creationId xmlns:a16="http://schemas.microsoft.com/office/drawing/2014/main" id="{B89B35EC-284E-3148-A264-4B5D3B416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7213" y="3413126"/>
            <a:ext cx="1649832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>
              <a:defRPr/>
            </a:pPr>
            <a:r>
              <a:rPr lang="en-US" sz="1200" dirty="0">
                <a:latin typeface="Arial" charset="0"/>
                <a:ea typeface="ＭＳ Ｐゴシック" charset="0"/>
              </a:rPr>
              <a:t>Total transfer time</a:t>
            </a:r>
          </a:p>
        </p:txBody>
      </p:sp>
      <p:sp>
        <p:nvSpPr>
          <p:cNvPr id="48148" name="Line 47">
            <a:extLst>
              <a:ext uri="{FF2B5EF4-FFF2-40B4-BE49-F238E27FC236}">
                <a16:creationId xmlns:a16="http://schemas.microsoft.com/office/drawing/2014/main" id="{13E58734-0BBC-9548-B52E-A530142EE42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78239" y="2476501"/>
            <a:ext cx="428625" cy="201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49" name="Rectangle 48">
            <a:extLst>
              <a:ext uri="{FF2B5EF4-FFF2-40B4-BE49-F238E27FC236}">
                <a16:creationId xmlns:a16="http://schemas.microsoft.com/office/drawing/2014/main" id="{BCDCAFF5-4B1D-8140-A35E-AAFE314ED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9301" y="2687639"/>
            <a:ext cx="687689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200">
                <a:latin typeface="Arial" charset="0"/>
                <a:ea typeface="ＭＳ Ｐゴシック" charset="0"/>
              </a:rPr>
              <a:t>Header</a:t>
            </a:r>
          </a:p>
        </p:txBody>
      </p:sp>
      <p:sp>
        <p:nvSpPr>
          <p:cNvPr id="48150" name="Slide Number Placeholder 1">
            <a:extLst>
              <a:ext uri="{FF2B5EF4-FFF2-40B4-BE49-F238E27FC236}">
                <a16:creationId xmlns:a16="http://schemas.microsoft.com/office/drawing/2014/main" id="{CB720B96-5109-5640-BD02-DA1183CE0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E1769D6-5DE2-C842-9A1B-09C52D1C62E8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50" name="Picture 18" descr="Router Clip Art">
            <a:extLst>
              <a:ext uri="{FF2B5EF4-FFF2-40B4-BE49-F238E27FC236}">
                <a16:creationId xmlns:a16="http://schemas.microsoft.com/office/drawing/2014/main" id="{B7A4B080-73FE-674C-BFE7-FBCAC8BFD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566" y="6448052"/>
            <a:ext cx="467370" cy="344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18" descr="Router Clip Art">
            <a:extLst>
              <a:ext uri="{FF2B5EF4-FFF2-40B4-BE49-F238E27FC236}">
                <a16:creationId xmlns:a16="http://schemas.microsoft.com/office/drawing/2014/main" id="{A179D56A-93A7-8840-A1E8-B6C87CFF0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190" y="6454470"/>
            <a:ext cx="467370" cy="344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27" descr="ANd9GcTxPLH7geI9YctTbt0tziC9-zZAWvCxFSthtLXwscnWaTnRXLSlcA">
            <a:extLst>
              <a:ext uri="{FF2B5EF4-FFF2-40B4-BE49-F238E27FC236}">
                <a16:creationId xmlns:a16="http://schemas.microsoft.com/office/drawing/2014/main" id="{03828D3E-ACF5-6745-8443-016EFBE4B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429" y="6388429"/>
            <a:ext cx="524492" cy="409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27" descr="ANd9GcTxPLH7geI9YctTbt0tziC9-zZAWvCxFSthtLXwscnWaTnRXLSlcA">
            <a:extLst>
              <a:ext uri="{FF2B5EF4-FFF2-40B4-BE49-F238E27FC236}">
                <a16:creationId xmlns:a16="http://schemas.microsoft.com/office/drawing/2014/main" id="{C05119AF-2001-8E48-A973-FC772077A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379" y="6418092"/>
            <a:ext cx="524492" cy="409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Line 25">
            <a:extLst>
              <a:ext uri="{FF2B5EF4-FFF2-40B4-BE49-F238E27FC236}">
                <a16:creationId xmlns:a16="http://schemas.microsoft.com/office/drawing/2014/main" id="{074B2A53-772D-A14B-8533-17B4A6AEA5AF}"/>
              </a:ext>
            </a:extLst>
          </p:cNvPr>
          <p:cNvSpPr>
            <a:spLocks noChangeShapeType="1"/>
          </p:cNvSpPr>
          <p:nvPr/>
        </p:nvSpPr>
        <p:spPr bwMode="auto">
          <a:xfrm>
            <a:off x="6867526" y="3735387"/>
            <a:ext cx="0" cy="27701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5" name="Rectangle 26">
            <a:extLst>
              <a:ext uri="{FF2B5EF4-FFF2-40B4-BE49-F238E27FC236}">
                <a16:creationId xmlns:a16="http://schemas.microsoft.com/office/drawing/2014/main" id="{378365E7-8E7F-7F46-BB6F-C02EA2337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6440" y="3682828"/>
            <a:ext cx="849592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200" dirty="0">
                <a:latin typeface="Arial" charset="0"/>
                <a:ea typeface="ＭＳ Ｐゴシック" charset="0"/>
              </a:rPr>
              <a:t>Queueing</a:t>
            </a:r>
          </a:p>
          <a:p>
            <a:pPr>
              <a:defRPr/>
            </a:pPr>
            <a:r>
              <a:rPr lang="en-US" sz="1200" dirty="0">
                <a:latin typeface="Arial" charset="0"/>
                <a:ea typeface="ＭＳ Ｐゴシック" charset="0"/>
              </a:rPr>
              <a:t>Delay</a:t>
            </a:r>
          </a:p>
        </p:txBody>
      </p:sp>
      <p:sp>
        <p:nvSpPr>
          <p:cNvPr id="56" name="Line 25">
            <a:extLst>
              <a:ext uri="{FF2B5EF4-FFF2-40B4-BE49-F238E27FC236}">
                <a16:creationId xmlns:a16="http://schemas.microsoft.com/office/drawing/2014/main" id="{DD52D675-50EB-A04C-B1B8-AC3053E774F3}"/>
              </a:ext>
            </a:extLst>
          </p:cNvPr>
          <p:cNvSpPr>
            <a:spLocks noChangeShapeType="1"/>
          </p:cNvSpPr>
          <p:nvPr/>
        </p:nvSpPr>
        <p:spPr bwMode="auto">
          <a:xfrm>
            <a:off x="6863086" y="3338516"/>
            <a:ext cx="0" cy="40462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7" name="Rectangle 26">
            <a:extLst>
              <a:ext uri="{FF2B5EF4-FFF2-40B4-BE49-F238E27FC236}">
                <a16:creationId xmlns:a16="http://schemas.microsoft.com/office/drawing/2014/main" id="{5E5E19AC-B303-3C44-AD74-E48711A19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9187" y="3308007"/>
            <a:ext cx="1405834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200" dirty="0">
                <a:latin typeface="Arial" charset="0"/>
                <a:ea typeface="ＭＳ Ｐゴシック" charset="0"/>
              </a:rPr>
              <a:t>Store and forward</a:t>
            </a:r>
          </a:p>
          <a:p>
            <a:pPr>
              <a:defRPr/>
            </a:pPr>
            <a:r>
              <a:rPr lang="en-US" sz="1200" dirty="0">
                <a:latin typeface="Arial" charset="0"/>
                <a:ea typeface="ＭＳ Ｐゴシック" charset="0"/>
              </a:rPr>
              <a:t>delay</a:t>
            </a:r>
          </a:p>
        </p:txBody>
      </p:sp>
    </p:spTree>
    <p:extLst>
      <p:ext uri="{BB962C8B-B14F-4D97-AF65-F5344CB8AC3E}">
        <p14:creationId xmlns:p14="http://schemas.microsoft.com/office/powerpoint/2010/main" val="992897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E73D8-21BD-AF46-A02E-AE42A7B4E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675" y="1202962"/>
            <a:ext cx="11468559" cy="2852737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The Internet uses store-and-forward packet switching.</a:t>
            </a:r>
          </a:p>
        </p:txBody>
      </p:sp>
    </p:spTree>
    <p:extLst>
      <p:ext uri="{BB962C8B-B14F-4D97-AF65-F5344CB8AC3E}">
        <p14:creationId xmlns:p14="http://schemas.microsoft.com/office/powerpoint/2010/main" val="1661750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>
            <a:extLst>
              <a:ext uri="{FF2B5EF4-FFF2-40B4-BE49-F238E27FC236}">
                <a16:creationId xmlns:a16="http://schemas.microsoft.com/office/drawing/2014/main" id="{1CDAA502-1D5F-C741-8A84-D0EA0D805C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2327275"/>
            <a:ext cx="10515600" cy="4530725"/>
          </a:xfrm>
        </p:spPr>
        <p:txBody>
          <a:bodyPr vert="horz" lIns="92075" tIns="46038" rIns="92075" bIns="46038" rtlCol="0">
            <a:normAutofit/>
          </a:bodyPr>
          <a:lstStyle/>
          <a:p>
            <a:pPr>
              <a:defRPr/>
            </a:pPr>
            <a:r>
              <a:rPr lang="en-US" altLang="en-US" dirty="0">
                <a:solidFill>
                  <a:srgbClr val="C00000"/>
                </a:solidFill>
                <a:ea typeface="ＭＳ Ｐゴシック" charset="0"/>
              </a:rPr>
              <a:t>Endpoint or Host:</a:t>
            </a:r>
            <a:r>
              <a:rPr lang="en-US" altLang="en-US" dirty="0">
                <a:ea typeface="ＭＳ Ｐゴシック" charset="0"/>
              </a:rPr>
              <a:t> Machine running user application</a:t>
            </a:r>
          </a:p>
          <a:p>
            <a:pPr>
              <a:defRPr/>
            </a:pPr>
            <a:r>
              <a:rPr lang="en-US" altLang="en-US" b="0" dirty="0">
                <a:solidFill>
                  <a:srgbClr val="C00000"/>
                </a:solidFill>
                <a:ea typeface="ＭＳ Ｐゴシック" charset="0"/>
              </a:rPr>
              <a:t>Packet:</a:t>
            </a:r>
            <a:r>
              <a:rPr lang="en-US" altLang="en-US" dirty="0">
                <a:ea typeface="ＭＳ Ｐゴシック" charset="0"/>
              </a:rPr>
              <a:t> a unit of data transmission (ex: 1500 bytes)</a:t>
            </a:r>
          </a:p>
          <a:p>
            <a:pPr>
              <a:defRPr/>
            </a:pPr>
            <a:r>
              <a:rPr lang="en-US" altLang="en-US" dirty="0">
                <a:solidFill>
                  <a:srgbClr val="C00000"/>
                </a:solidFill>
                <a:ea typeface="ＭＳ Ｐゴシック" charset="0"/>
              </a:rPr>
              <a:t>Link:</a:t>
            </a:r>
            <a:r>
              <a:rPr lang="en-US" altLang="en-US" dirty="0">
                <a:ea typeface="ＭＳ Ｐゴシック" charset="0"/>
              </a:rPr>
              <a:t> a physical communication channel between two or more machines</a:t>
            </a:r>
            <a:endParaRPr lang="en-US" altLang="en-US" b="0" dirty="0">
              <a:ea typeface="ＭＳ Ｐゴシック" charset="0"/>
            </a:endParaRPr>
          </a:p>
          <a:p>
            <a:pPr>
              <a:defRPr/>
            </a:pPr>
            <a:r>
              <a:rPr lang="en-US" altLang="en-US" dirty="0">
                <a:solidFill>
                  <a:srgbClr val="C00000"/>
                </a:solidFill>
                <a:ea typeface="ＭＳ Ｐゴシック" charset="0"/>
              </a:rPr>
              <a:t>Router:</a:t>
            </a:r>
            <a:r>
              <a:rPr lang="en-US" altLang="en-US" dirty="0">
                <a:ea typeface="ＭＳ Ｐゴシック" charset="0"/>
              </a:rPr>
              <a:t> A machine that processes packets moving them from one link to another towards a destination</a:t>
            </a:r>
          </a:p>
          <a:p>
            <a:pPr>
              <a:defRPr/>
            </a:pPr>
            <a:r>
              <a:rPr lang="en-US" altLang="en-US" dirty="0">
                <a:solidFill>
                  <a:srgbClr val="C00000"/>
                </a:solidFill>
                <a:ea typeface="ＭＳ Ｐゴシック" charset="0"/>
              </a:rPr>
              <a:t>Network:</a:t>
            </a:r>
            <a:r>
              <a:rPr lang="en-US" altLang="en-US" dirty="0">
                <a:ea typeface="ＭＳ Ｐゴシック" charset="0"/>
              </a:rPr>
              <a:t> Collection of interconnected machines</a:t>
            </a:r>
          </a:p>
          <a:p>
            <a:pPr>
              <a:defRPr/>
            </a:pPr>
            <a:r>
              <a:rPr lang="en-US" altLang="en-US" dirty="0">
                <a:solidFill>
                  <a:srgbClr val="C00000"/>
                </a:solidFill>
                <a:ea typeface="ＭＳ Ｐゴシック" charset="0"/>
              </a:rPr>
              <a:t>Address:</a:t>
            </a:r>
            <a:r>
              <a:rPr lang="en-US" altLang="en-US" dirty="0">
                <a:ea typeface="ＭＳ Ｐゴシック" charset="0"/>
              </a:rPr>
              <a:t> a unique name given to a machine (more later)</a:t>
            </a:r>
          </a:p>
          <a:p>
            <a:pPr marL="0" indent="0">
              <a:buNone/>
              <a:defRPr/>
            </a:pPr>
            <a:endParaRPr lang="en-US" altLang="en-US" dirty="0">
              <a:ea typeface="ＭＳ Ｐゴシック" charset="0"/>
            </a:endParaRPr>
          </a:p>
        </p:txBody>
      </p:sp>
      <p:sp>
        <p:nvSpPr>
          <p:cNvPr id="37892" name="Slide Number Placeholder 1">
            <a:extLst>
              <a:ext uri="{FF2B5EF4-FFF2-40B4-BE49-F238E27FC236}">
                <a16:creationId xmlns:a16="http://schemas.microsoft.com/office/drawing/2014/main" id="{2845DAB7-C248-8040-A5AF-C5A1D547E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0D0E924-2F96-D344-BCFB-DBE69286BF5E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52BA95-E8A5-0D48-BA65-3A2B4D8A7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Review of definitions</a:t>
            </a:r>
            <a:endParaRPr lang="en-US" dirty="0"/>
          </a:p>
        </p:txBody>
      </p:sp>
      <p:pic>
        <p:nvPicPr>
          <p:cNvPr id="2" name="Picture 18" descr="Router Clip Art">
            <a:extLst>
              <a:ext uri="{FF2B5EF4-FFF2-40B4-BE49-F238E27FC236}">
                <a16:creationId xmlns:a16="http://schemas.microsoft.com/office/drawing/2014/main" id="{F0324C8B-D167-DBA6-03ED-C06F56A2B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285" y="730251"/>
            <a:ext cx="10668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0" descr="Router Clip Art">
            <a:extLst>
              <a:ext uri="{FF2B5EF4-FFF2-40B4-BE49-F238E27FC236}">
                <a16:creationId xmlns:a16="http://schemas.microsoft.com/office/drawing/2014/main" id="{0CF65DA1-78C7-DE0F-976C-7B3A4CE15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1405" y="760199"/>
            <a:ext cx="10668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21">
            <a:extLst>
              <a:ext uri="{FF2B5EF4-FFF2-40B4-BE49-F238E27FC236}">
                <a16:creationId xmlns:a16="http://schemas.microsoft.com/office/drawing/2014/main" id="{8C901081-5E2F-0C3A-103F-1727671659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84924" y="1097089"/>
            <a:ext cx="659131" cy="204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Line 25">
            <a:extLst>
              <a:ext uri="{FF2B5EF4-FFF2-40B4-BE49-F238E27FC236}">
                <a16:creationId xmlns:a16="http://schemas.microsoft.com/office/drawing/2014/main" id="{5E292F19-8235-9BE9-D19D-7EEE773EEB3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05555" y="1116342"/>
            <a:ext cx="401681" cy="681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Line 26">
            <a:extLst>
              <a:ext uri="{FF2B5EF4-FFF2-40B4-BE49-F238E27FC236}">
                <a16:creationId xmlns:a16="http://schemas.microsoft.com/office/drawing/2014/main" id="{80D84BA2-D4B7-E584-DE08-8D1D00288A9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53096" y="1092314"/>
            <a:ext cx="688687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8" name="Picture 27" descr="ANd9GcTxPLH7geI9YctTbt0tziC9-zZAWvCxFSthtLXwscnWaTnRXLSlcA">
            <a:extLst>
              <a:ext uri="{FF2B5EF4-FFF2-40B4-BE49-F238E27FC236}">
                <a16:creationId xmlns:a16="http://schemas.microsoft.com/office/drawing/2014/main" id="{EB3E62D4-C1FB-B111-D513-0B059C6FE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548" y="863714"/>
            <a:ext cx="685800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1" descr="ANd9GcRPBOggjlkDezYUAVBu7bpZ7WvibrFbTBk14wIRvrsKgiiq1INs_A">
            <a:extLst>
              <a:ext uri="{FF2B5EF4-FFF2-40B4-BE49-F238E27FC236}">
                <a16:creationId xmlns:a16="http://schemas.microsoft.com/office/drawing/2014/main" id="{58E82EA4-0E95-C19A-67B2-EF8C30434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7306" y="925625"/>
            <a:ext cx="609600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C31E3C7-74FD-3E60-6EF9-2F1FFBE041F9}"/>
              </a:ext>
            </a:extLst>
          </p:cNvPr>
          <p:cNvSpPr txBox="1"/>
          <p:nvPr/>
        </p:nvSpPr>
        <p:spPr>
          <a:xfrm>
            <a:off x="6452773" y="1454377"/>
            <a:ext cx="1138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host/</a:t>
            </a:r>
          </a:p>
          <a:p>
            <a:pPr algn="l"/>
            <a:r>
              <a:rPr lang="en-US" dirty="0">
                <a:latin typeface="Helvetica" pitchFamily="2" charset="0"/>
              </a:rPr>
              <a:t>endpoint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04F746-9F5C-890F-1499-D593E9B49E13}"/>
              </a:ext>
            </a:extLst>
          </p:cNvPr>
          <p:cNvSpPr txBox="1"/>
          <p:nvPr/>
        </p:nvSpPr>
        <p:spPr>
          <a:xfrm>
            <a:off x="7935139" y="1609990"/>
            <a:ext cx="914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router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6BED5F-D047-8A05-5BE0-628A9E21DB34}"/>
              </a:ext>
            </a:extLst>
          </p:cNvPr>
          <p:cNvSpPr txBox="1"/>
          <p:nvPr/>
        </p:nvSpPr>
        <p:spPr>
          <a:xfrm>
            <a:off x="9857956" y="1626937"/>
            <a:ext cx="914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router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13B25E-2A27-8CFA-39AC-4EDB12C9796E}"/>
              </a:ext>
            </a:extLst>
          </p:cNvPr>
          <p:cNvSpPr txBox="1"/>
          <p:nvPr/>
        </p:nvSpPr>
        <p:spPr>
          <a:xfrm>
            <a:off x="8842871" y="1176679"/>
            <a:ext cx="763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link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78C5CA-09CF-6BA8-9EEC-7C1B4EFAB3DD}"/>
              </a:ext>
            </a:extLst>
          </p:cNvPr>
          <p:cNvSpPr txBox="1"/>
          <p:nvPr/>
        </p:nvSpPr>
        <p:spPr>
          <a:xfrm>
            <a:off x="7120348" y="1163510"/>
            <a:ext cx="763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link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735390-EACD-6BD6-FA94-CD8EDB8E3582}"/>
              </a:ext>
            </a:extLst>
          </p:cNvPr>
          <p:cNvSpPr txBox="1"/>
          <p:nvPr/>
        </p:nvSpPr>
        <p:spPr>
          <a:xfrm>
            <a:off x="10616558" y="1176679"/>
            <a:ext cx="763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link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EB57E3-2DCE-F79F-7727-C5ECA99F5C5F}"/>
              </a:ext>
            </a:extLst>
          </p:cNvPr>
          <p:cNvSpPr txBox="1"/>
          <p:nvPr/>
        </p:nvSpPr>
        <p:spPr>
          <a:xfrm>
            <a:off x="10616558" y="1544419"/>
            <a:ext cx="1138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host/</a:t>
            </a:r>
          </a:p>
          <a:p>
            <a:pPr algn="r"/>
            <a:r>
              <a:rPr lang="en-US" dirty="0">
                <a:latin typeface="Helvetica" pitchFamily="2" charset="0"/>
              </a:rPr>
              <a:t>endpoint</a:t>
            </a:r>
          </a:p>
        </p:txBody>
      </p:sp>
      <p:pic>
        <p:nvPicPr>
          <p:cNvPr id="19" name="Picture 18" descr="A picture containing text, box, container, stationary&#10;&#10;Description automatically generated">
            <a:extLst>
              <a:ext uri="{FF2B5EF4-FFF2-40B4-BE49-F238E27FC236}">
                <a16:creationId xmlns:a16="http://schemas.microsoft.com/office/drawing/2014/main" id="{06AAD51B-B59A-50D3-44CE-82D96CEB70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4048" y="509095"/>
            <a:ext cx="577099" cy="409083"/>
          </a:xfrm>
          <a:prstGeom prst="rect">
            <a:avLst/>
          </a:prstGeom>
        </p:spPr>
      </p:pic>
      <p:pic>
        <p:nvPicPr>
          <p:cNvPr id="20" name="Picture 19" descr="A picture containing text, box, container, stationary&#10;&#10;Description automatically generated">
            <a:extLst>
              <a:ext uri="{FF2B5EF4-FFF2-40B4-BE49-F238E27FC236}">
                <a16:creationId xmlns:a16="http://schemas.microsoft.com/office/drawing/2014/main" id="{2AD3F364-9991-D65B-33A3-3E7EEBBC67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87983" y="572323"/>
            <a:ext cx="577099" cy="40908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F2BA768-83AE-23A4-07B8-D7D518FD2D93}"/>
              </a:ext>
            </a:extLst>
          </p:cNvPr>
          <p:cNvSpPr txBox="1"/>
          <p:nvPr/>
        </p:nvSpPr>
        <p:spPr>
          <a:xfrm>
            <a:off x="7217229" y="141514"/>
            <a:ext cx="1872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packet</a:t>
            </a:r>
          </a:p>
        </p:txBody>
      </p:sp>
    </p:spTree>
    <p:extLst>
      <p:ext uri="{BB962C8B-B14F-4D97-AF65-F5344CB8AC3E}">
        <p14:creationId xmlns:p14="http://schemas.microsoft.com/office/powerpoint/2010/main" val="2904987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/>
      <p:bldP spid="12" grpId="0"/>
      <p:bldP spid="13" grpId="0"/>
      <p:bldP spid="14" grpId="0"/>
      <p:bldP spid="15" grpId="0"/>
      <p:bldP spid="16" grpId="0"/>
      <p:bldP spid="17" grpId="0"/>
      <p:bldP spid="2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7F57A-ADAF-5846-BBBF-BB5B55505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Comparisons across switching tech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C1B3B-608E-E94D-B7B7-BB385CD20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US" dirty="0"/>
              <a:t>Circuit switching incurs an initial delay in setting up the resources along the path</a:t>
            </a:r>
          </a:p>
          <a:p>
            <a:pPr lvl="1"/>
            <a:r>
              <a:rPr lang="en-US" dirty="0"/>
              <a:t>Packet (and message) switching can start transmitting data right away</a:t>
            </a:r>
          </a:p>
          <a:p>
            <a:pPr lvl="1"/>
            <a:endParaRPr lang="en-US" dirty="0"/>
          </a:p>
          <a:p>
            <a:r>
              <a:rPr lang="en-US" dirty="0"/>
              <a:t>Packet switching doesn’t reserve resources for the conversation</a:t>
            </a:r>
          </a:p>
          <a:p>
            <a:pPr lvl="1"/>
            <a:r>
              <a:rPr lang="en-US" dirty="0"/>
              <a:t>While circuit switching does. Needs </a:t>
            </a:r>
            <a:r>
              <a:rPr lang="en-US" dirty="0">
                <a:solidFill>
                  <a:srgbClr val="C00000"/>
                </a:solidFill>
              </a:rPr>
              <a:t>admission control</a:t>
            </a:r>
          </a:p>
          <a:p>
            <a:pPr lvl="1"/>
            <a:r>
              <a:rPr lang="en-US" dirty="0"/>
              <a:t>Packet switching makes resource reservation decisions per packet</a:t>
            </a:r>
          </a:p>
          <a:p>
            <a:pPr lvl="1"/>
            <a:endParaRPr lang="en-US" dirty="0"/>
          </a:p>
          <a:p>
            <a:r>
              <a:rPr lang="en-US" dirty="0"/>
              <a:t>Fewer or no guarantees 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dirty="0"/>
              <a:t> easier to build</a:t>
            </a:r>
          </a:p>
          <a:p>
            <a:pPr lvl="1"/>
            <a:r>
              <a:rPr lang="en-US" dirty="0"/>
              <a:t>Telephone networks are more reliable but harder to build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803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>
            <a:extLst>
              <a:ext uri="{FF2B5EF4-FFF2-40B4-BE49-F238E27FC236}">
                <a16:creationId xmlns:a16="http://schemas.microsoft.com/office/drawing/2014/main" id="{86467663-B5E8-4247-AC83-194500D8C2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vert="horz" lIns="92075" tIns="46038" rIns="92075" bIns="46038" rtlCol="0">
            <a:normAutofit/>
          </a:bodyPr>
          <a:lstStyle/>
          <a:p>
            <a:pPr>
              <a:buFontTx/>
              <a:buNone/>
              <a:defRPr/>
            </a:pPr>
            <a:r>
              <a:rPr lang="en-US" sz="2400" dirty="0">
                <a:ea typeface="ＭＳ Ｐゴシック" charset="0"/>
              </a:rPr>
              <a:t>(1) </a:t>
            </a:r>
            <a:r>
              <a:rPr lang="en-US" sz="2400" b="1" dirty="0">
                <a:ea typeface="ＭＳ Ｐゴシック" charset="0"/>
              </a:rPr>
              <a:t>Total Delay to transfer a message</a:t>
            </a:r>
            <a:endParaRPr lang="en-US" sz="2400" dirty="0">
              <a:ea typeface="ＭＳ Ｐゴシック" charset="0"/>
            </a:endParaRPr>
          </a:p>
          <a:p>
            <a:pPr>
              <a:buFontTx/>
              <a:buNone/>
              <a:defRPr/>
            </a:pPr>
            <a:r>
              <a:rPr lang="en-US" sz="2400" dirty="0">
                <a:ea typeface="ＭＳ Ｐゴシック" charset="0"/>
              </a:rPr>
              <a:t>		</a:t>
            </a:r>
            <a:r>
              <a:rPr lang="en-US" sz="2000" u="sng" dirty="0">
                <a:ea typeface="ＭＳ Ｐゴシック" charset="0"/>
              </a:rPr>
              <a:t>Short </a:t>
            </a:r>
            <a:r>
              <a:rPr lang="en-US" sz="2000" u="sng" dirty="0" err="1">
                <a:ea typeface="ＭＳ Ｐゴシック" charset="0"/>
              </a:rPr>
              <a:t>Bursty</a:t>
            </a:r>
            <a:r>
              <a:rPr lang="en-US" sz="2000" u="sng" dirty="0">
                <a:ea typeface="ＭＳ Ｐゴシック" charset="0"/>
              </a:rPr>
              <a:t> Messages:</a:t>
            </a:r>
            <a:endParaRPr lang="en-US" sz="2400" dirty="0">
              <a:ea typeface="ＭＳ Ｐゴシック" charset="0"/>
            </a:endParaRPr>
          </a:p>
          <a:p>
            <a:pPr>
              <a:buFontTx/>
              <a:buNone/>
              <a:defRPr/>
            </a:pPr>
            <a:r>
              <a:rPr lang="en-US" sz="2400" dirty="0">
                <a:ea typeface="ＭＳ Ｐゴシック" charset="0"/>
              </a:rPr>
              <a:t>			Packet &lt; Circuit</a:t>
            </a:r>
          </a:p>
          <a:p>
            <a:pPr>
              <a:buFontTx/>
              <a:buNone/>
              <a:defRPr/>
            </a:pPr>
            <a:r>
              <a:rPr lang="en-US" sz="2400" dirty="0">
                <a:ea typeface="ＭＳ Ｐゴシック" charset="0"/>
              </a:rPr>
              <a:t>		</a:t>
            </a:r>
            <a:r>
              <a:rPr lang="en-US" sz="2000" u="sng" dirty="0">
                <a:ea typeface="ＭＳ Ｐゴシック" charset="0"/>
              </a:rPr>
              <a:t>Long Continuous Messages:</a:t>
            </a:r>
            <a:endParaRPr lang="en-US" sz="2400" dirty="0">
              <a:ea typeface="ＭＳ Ｐゴシック" charset="0"/>
            </a:endParaRPr>
          </a:p>
          <a:p>
            <a:pPr>
              <a:buFontTx/>
              <a:buNone/>
              <a:defRPr/>
            </a:pPr>
            <a:r>
              <a:rPr lang="en-US" sz="2400" dirty="0">
                <a:ea typeface="ＭＳ Ｐゴシック" charset="0"/>
              </a:rPr>
              <a:t>			Circuit &lt; Packet</a:t>
            </a:r>
          </a:p>
          <a:p>
            <a:pPr>
              <a:buFontTx/>
              <a:buNone/>
              <a:defRPr/>
            </a:pPr>
            <a:endParaRPr lang="en-US" sz="2400" dirty="0">
              <a:ea typeface="ＭＳ Ｐゴシック" charset="0"/>
            </a:endParaRPr>
          </a:p>
          <a:p>
            <a:pPr>
              <a:buFontTx/>
              <a:buNone/>
              <a:defRPr/>
            </a:pPr>
            <a:r>
              <a:rPr lang="en-US" sz="2400" dirty="0">
                <a:ea typeface="ＭＳ Ｐゴシック" charset="0"/>
              </a:rPr>
              <a:t>(2) Header overhead (wastage, or what % of bits on the wire is metadata?)</a:t>
            </a:r>
          </a:p>
          <a:p>
            <a:pPr>
              <a:buNone/>
              <a:defRPr/>
            </a:pPr>
            <a:r>
              <a:rPr lang="en-US" sz="2400" dirty="0">
                <a:ea typeface="ＭＳ Ｐゴシック" charset="0"/>
              </a:rPr>
              <a:t>		If typical messages are larger than typical packets</a:t>
            </a:r>
            <a:r>
              <a:rPr lang="en-US" sz="2400" dirty="0">
                <a:ea typeface="ＭＳ Ｐゴシック" charset="0"/>
                <a:sym typeface="Wingdings" pitchFamily="2" charset="2"/>
              </a:rPr>
              <a:t>:</a:t>
            </a:r>
            <a:endParaRPr lang="en-US" sz="2400" dirty="0">
              <a:ea typeface="ＭＳ Ｐゴシック" charset="0"/>
            </a:endParaRPr>
          </a:p>
          <a:p>
            <a:pPr>
              <a:buFontTx/>
              <a:buNone/>
              <a:defRPr/>
            </a:pPr>
            <a:r>
              <a:rPr lang="en-US" sz="2400" dirty="0">
                <a:ea typeface="ＭＳ Ｐゴシック" charset="0"/>
              </a:rPr>
              <a:t>			Packet &gt; Message </a:t>
            </a:r>
          </a:p>
          <a:p>
            <a:pPr>
              <a:buFontTx/>
              <a:buNone/>
              <a:defRPr/>
            </a:pPr>
            <a:endParaRPr lang="en-US" sz="2400" dirty="0">
              <a:ea typeface="ＭＳ Ｐゴシック" charset="0"/>
            </a:endParaRPr>
          </a:p>
        </p:txBody>
      </p:sp>
      <p:sp>
        <p:nvSpPr>
          <p:cNvPr id="49157" name="Slide Number Placeholder 1">
            <a:extLst>
              <a:ext uri="{FF2B5EF4-FFF2-40B4-BE49-F238E27FC236}">
                <a16:creationId xmlns:a16="http://schemas.microsoft.com/office/drawing/2014/main" id="{46402D4B-3F2C-6449-A24F-F343B4B6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0E676C-0FC3-7541-9CAF-D61AEEDC029E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7C95051-838C-864C-85EF-E38A7188E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Comparisons across switching tech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3042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C1493-9F5C-8B4A-81A0-4BA903C2D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18" descr="Router Clip Art">
            <a:extLst>
              <a:ext uri="{FF2B5EF4-FFF2-40B4-BE49-F238E27FC236}">
                <a16:creationId xmlns:a16="http://schemas.microsoft.com/office/drawing/2014/main" id="{DD6F473C-7180-D73A-F1A3-53E201791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255" y="3432442"/>
            <a:ext cx="10668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0" descr="Router Clip Art">
            <a:extLst>
              <a:ext uri="{FF2B5EF4-FFF2-40B4-BE49-F238E27FC236}">
                <a16:creationId xmlns:a16="http://schemas.microsoft.com/office/drawing/2014/main" id="{5068197B-4A25-02D9-4F96-037808A37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375" y="3462390"/>
            <a:ext cx="10668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21">
            <a:extLst>
              <a:ext uri="{FF2B5EF4-FFF2-40B4-BE49-F238E27FC236}">
                <a16:creationId xmlns:a16="http://schemas.microsoft.com/office/drawing/2014/main" id="{277F00A6-5B1E-2D8A-868A-705204300FF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68894" y="3799280"/>
            <a:ext cx="659131" cy="204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Line 25">
            <a:extLst>
              <a:ext uri="{FF2B5EF4-FFF2-40B4-BE49-F238E27FC236}">
                <a16:creationId xmlns:a16="http://schemas.microsoft.com/office/drawing/2014/main" id="{DE2890BE-69A8-C006-32A6-C236FF9164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389525" y="3818533"/>
            <a:ext cx="401681" cy="681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Line 26">
            <a:extLst>
              <a:ext uri="{FF2B5EF4-FFF2-40B4-BE49-F238E27FC236}">
                <a16:creationId xmlns:a16="http://schemas.microsoft.com/office/drawing/2014/main" id="{D6649C5B-7BF7-0844-8EBC-7F191AF5D7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37066" y="3794505"/>
            <a:ext cx="688687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27" descr="ANd9GcTxPLH7geI9YctTbt0tziC9-zZAWvCxFSthtLXwscnWaTnRXLSlcA">
            <a:extLst>
              <a:ext uri="{FF2B5EF4-FFF2-40B4-BE49-F238E27FC236}">
                <a16:creationId xmlns:a16="http://schemas.microsoft.com/office/drawing/2014/main" id="{D72325A6-6037-C6CA-E46D-CE3CC185D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518" y="3565905"/>
            <a:ext cx="685800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1" descr="ANd9GcRPBOggjlkDezYUAVBu7bpZ7WvibrFbTBk14wIRvrsKgiiq1INs_A">
            <a:extLst>
              <a:ext uri="{FF2B5EF4-FFF2-40B4-BE49-F238E27FC236}">
                <a16:creationId xmlns:a16="http://schemas.microsoft.com/office/drawing/2014/main" id="{2A85034C-0C10-5E40-B232-B4C0582DD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1276" y="3627816"/>
            <a:ext cx="609600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47AF274-91BB-E6E7-9BC0-D3D0ECAF0370}"/>
              </a:ext>
            </a:extLst>
          </p:cNvPr>
          <p:cNvSpPr txBox="1"/>
          <p:nvPr/>
        </p:nvSpPr>
        <p:spPr>
          <a:xfrm>
            <a:off x="838200" y="3532129"/>
            <a:ext cx="1138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host/</a:t>
            </a:r>
          </a:p>
          <a:p>
            <a:pPr algn="r"/>
            <a:r>
              <a:rPr lang="en-US" dirty="0">
                <a:latin typeface="Helvetica" pitchFamily="2" charset="0"/>
              </a:rPr>
              <a:t>endpoint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CE19C9-99E5-9788-E1D0-659096289A3A}"/>
              </a:ext>
            </a:extLst>
          </p:cNvPr>
          <p:cNvSpPr txBox="1"/>
          <p:nvPr/>
        </p:nvSpPr>
        <p:spPr>
          <a:xfrm>
            <a:off x="3619109" y="4312181"/>
            <a:ext cx="914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router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6BD826-5748-9C25-FECD-06E143A8489D}"/>
              </a:ext>
            </a:extLst>
          </p:cNvPr>
          <p:cNvSpPr txBox="1"/>
          <p:nvPr/>
        </p:nvSpPr>
        <p:spPr>
          <a:xfrm>
            <a:off x="5541926" y="4329128"/>
            <a:ext cx="914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router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E97249-1FAD-E95B-2B5E-15DA28813B82}"/>
              </a:ext>
            </a:extLst>
          </p:cNvPr>
          <p:cNvSpPr txBox="1"/>
          <p:nvPr/>
        </p:nvSpPr>
        <p:spPr>
          <a:xfrm>
            <a:off x="4526841" y="3878870"/>
            <a:ext cx="763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link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00F93B-AF9D-E56B-DB9C-DFE315D78D8D}"/>
              </a:ext>
            </a:extLst>
          </p:cNvPr>
          <p:cNvSpPr txBox="1"/>
          <p:nvPr/>
        </p:nvSpPr>
        <p:spPr>
          <a:xfrm>
            <a:off x="2804318" y="3865701"/>
            <a:ext cx="763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link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460565-B429-045A-C42A-18300054DCA8}"/>
              </a:ext>
            </a:extLst>
          </p:cNvPr>
          <p:cNvSpPr txBox="1"/>
          <p:nvPr/>
        </p:nvSpPr>
        <p:spPr>
          <a:xfrm>
            <a:off x="6300528" y="3878870"/>
            <a:ext cx="763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link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9029B0-1C04-4DE7-6A0A-BDD52C120B92}"/>
              </a:ext>
            </a:extLst>
          </p:cNvPr>
          <p:cNvSpPr txBox="1"/>
          <p:nvPr/>
        </p:nvSpPr>
        <p:spPr>
          <a:xfrm>
            <a:off x="7435370" y="3532129"/>
            <a:ext cx="1138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host/</a:t>
            </a:r>
          </a:p>
          <a:p>
            <a:r>
              <a:rPr lang="en-US" dirty="0">
                <a:latin typeface="Helvetica" pitchFamily="2" charset="0"/>
              </a:rPr>
              <a:t>endpoint</a:t>
            </a:r>
          </a:p>
        </p:txBody>
      </p:sp>
      <p:pic>
        <p:nvPicPr>
          <p:cNvPr id="18" name="Picture 17" descr="A picture containing text, box, container, stationary&#10;&#10;Description automatically generated">
            <a:extLst>
              <a:ext uri="{FF2B5EF4-FFF2-40B4-BE49-F238E27FC236}">
                <a16:creationId xmlns:a16="http://schemas.microsoft.com/office/drawing/2014/main" id="{C779CAB9-62F7-7A71-68A2-551E6C3600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8018" y="3211286"/>
            <a:ext cx="577099" cy="409083"/>
          </a:xfrm>
          <a:prstGeom prst="rect">
            <a:avLst/>
          </a:prstGeom>
        </p:spPr>
      </p:pic>
      <p:pic>
        <p:nvPicPr>
          <p:cNvPr id="19" name="Picture 18" descr="A picture containing text, box, container, stationary&#10;&#10;Description automatically generated">
            <a:extLst>
              <a:ext uri="{FF2B5EF4-FFF2-40B4-BE49-F238E27FC236}">
                <a16:creationId xmlns:a16="http://schemas.microsoft.com/office/drawing/2014/main" id="{4B6FA1BF-7CB1-6AE6-81B6-94875236CD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1953" y="3274514"/>
            <a:ext cx="577099" cy="409083"/>
          </a:xfrm>
          <a:prstGeom prst="rect">
            <a:avLst/>
          </a:prstGeom>
        </p:spPr>
      </p:pic>
      <p:sp>
        <p:nvSpPr>
          <p:cNvPr id="22" name="Right Brace 21">
            <a:extLst>
              <a:ext uri="{FF2B5EF4-FFF2-40B4-BE49-F238E27FC236}">
                <a16:creationId xmlns:a16="http://schemas.microsoft.com/office/drawing/2014/main" id="{C9A3C3D4-DA1B-9121-EF28-3F28B659D874}"/>
              </a:ext>
            </a:extLst>
          </p:cNvPr>
          <p:cNvSpPr/>
          <p:nvPr/>
        </p:nvSpPr>
        <p:spPr>
          <a:xfrm rot="5400000">
            <a:off x="2851508" y="4214687"/>
            <a:ext cx="339163" cy="568048"/>
          </a:xfrm>
          <a:prstGeom prst="rightBrac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83ECDA80-1B8F-70D8-9B99-86EFD3B0AD38}"/>
              </a:ext>
            </a:extLst>
          </p:cNvPr>
          <p:cNvSpPr/>
          <p:nvPr/>
        </p:nvSpPr>
        <p:spPr>
          <a:xfrm rot="5400000">
            <a:off x="4738804" y="4215225"/>
            <a:ext cx="339163" cy="568048"/>
          </a:xfrm>
          <a:prstGeom prst="rightBrac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F85B0D6A-20CC-BF19-0E7F-B87A47AC63A6}"/>
              </a:ext>
            </a:extLst>
          </p:cNvPr>
          <p:cNvSpPr/>
          <p:nvPr/>
        </p:nvSpPr>
        <p:spPr>
          <a:xfrm rot="5400000">
            <a:off x="6450943" y="4244855"/>
            <a:ext cx="339163" cy="568048"/>
          </a:xfrm>
          <a:prstGeom prst="rightBrac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0D2A8D-E212-B7B5-7FCB-9D8C2887EEC6}"/>
              </a:ext>
            </a:extLst>
          </p:cNvPr>
          <p:cNvSpPr txBox="1"/>
          <p:nvPr/>
        </p:nvSpPr>
        <p:spPr>
          <a:xfrm>
            <a:off x="1976574" y="5350325"/>
            <a:ext cx="5543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Encoding and decoding</a:t>
            </a: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9A8FB6BC-8B04-998A-BE97-4505204A40C8}"/>
              </a:ext>
            </a:extLst>
          </p:cNvPr>
          <p:cNvSpPr/>
          <p:nvPr/>
        </p:nvSpPr>
        <p:spPr>
          <a:xfrm rot="16200000" flipV="1">
            <a:off x="3815989" y="2427263"/>
            <a:ext cx="369330" cy="898673"/>
          </a:xfrm>
          <a:prstGeom prst="rightBrac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1679D8DB-5E29-E11D-D07E-214A5A42AB3D}"/>
              </a:ext>
            </a:extLst>
          </p:cNvPr>
          <p:cNvSpPr/>
          <p:nvPr/>
        </p:nvSpPr>
        <p:spPr>
          <a:xfrm rot="16200000" flipV="1">
            <a:off x="5601250" y="2427262"/>
            <a:ext cx="369330" cy="898673"/>
          </a:xfrm>
          <a:prstGeom prst="rightBrac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07FA88-2E30-9571-C272-1232C1DAF998}"/>
              </a:ext>
            </a:extLst>
          </p:cNvPr>
          <p:cNvSpPr txBox="1"/>
          <p:nvPr/>
        </p:nvSpPr>
        <p:spPr>
          <a:xfrm>
            <a:off x="2170737" y="1674735"/>
            <a:ext cx="5543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Switching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0E00732-6D7D-50F8-77ED-2A92ACFD4237}"/>
              </a:ext>
            </a:extLst>
          </p:cNvPr>
          <p:cNvCxnSpPr/>
          <p:nvPr/>
        </p:nvCxnSpPr>
        <p:spPr>
          <a:xfrm flipV="1">
            <a:off x="7881257" y="2691933"/>
            <a:ext cx="1937657" cy="582581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516F656-70E9-2675-6C88-A8175EE61423}"/>
              </a:ext>
            </a:extLst>
          </p:cNvPr>
          <p:cNvCxnSpPr>
            <a:cxnSpLocks/>
          </p:cNvCxnSpPr>
          <p:nvPr/>
        </p:nvCxnSpPr>
        <p:spPr>
          <a:xfrm>
            <a:off x="7881257" y="4359297"/>
            <a:ext cx="2028937" cy="613778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Icon&#10;&#10;Description automatically generated">
            <a:extLst>
              <a:ext uri="{FF2B5EF4-FFF2-40B4-BE49-F238E27FC236}">
                <a16:creationId xmlns:a16="http://schemas.microsoft.com/office/drawing/2014/main" id="{2A2C489E-8328-3005-3E3E-426031642C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33230" y="2810000"/>
            <a:ext cx="1309624" cy="1747193"/>
          </a:xfrm>
          <a:prstGeom prst="rect">
            <a:avLst/>
          </a:prstGeom>
        </p:spPr>
      </p:pic>
      <p:pic>
        <p:nvPicPr>
          <p:cNvPr id="35" name="Picture 34" descr="A piece of cake on a plate&#10;&#10;Description automatically generated">
            <a:extLst>
              <a:ext uri="{FF2B5EF4-FFF2-40B4-BE49-F238E27FC236}">
                <a16:creationId xmlns:a16="http://schemas.microsoft.com/office/drawing/2014/main" id="{2DE9E8D2-33EA-6F06-161F-F95CC1BD71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13762" y="2906138"/>
            <a:ext cx="1983584" cy="1487688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895B741-4BF5-5739-9A0C-434F593D6B01}"/>
              </a:ext>
            </a:extLst>
          </p:cNvPr>
          <p:cNvSpPr txBox="1"/>
          <p:nvPr/>
        </p:nvSpPr>
        <p:spPr>
          <a:xfrm>
            <a:off x="9988042" y="4528879"/>
            <a:ext cx="1715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Many layers…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7DEDE51-D2CC-F297-0BE8-3A66DF42F3D9}"/>
              </a:ext>
            </a:extLst>
          </p:cNvPr>
          <p:cNvCxnSpPr/>
          <p:nvPr/>
        </p:nvCxnSpPr>
        <p:spPr>
          <a:xfrm>
            <a:off x="3021089" y="4611719"/>
            <a:ext cx="404664" cy="648031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68BFDFF-71C0-BC67-69BD-A583DF94BF13}"/>
              </a:ext>
            </a:extLst>
          </p:cNvPr>
          <p:cNvCxnSpPr>
            <a:cxnSpLocks/>
          </p:cNvCxnSpPr>
          <p:nvPr/>
        </p:nvCxnSpPr>
        <p:spPr>
          <a:xfrm>
            <a:off x="4923965" y="4664682"/>
            <a:ext cx="18342" cy="698812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9B7163F-5601-31E3-865A-EDB515D3B4E9}"/>
              </a:ext>
            </a:extLst>
          </p:cNvPr>
          <p:cNvCxnSpPr>
            <a:cxnSpLocks/>
          </p:cNvCxnSpPr>
          <p:nvPr/>
        </p:nvCxnSpPr>
        <p:spPr>
          <a:xfrm flipH="1">
            <a:off x="5541926" y="4713545"/>
            <a:ext cx="1078598" cy="607150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77B0369-5B38-E24D-F4EC-6D31604C087E}"/>
              </a:ext>
            </a:extLst>
          </p:cNvPr>
          <p:cNvCxnSpPr>
            <a:cxnSpLocks/>
          </p:cNvCxnSpPr>
          <p:nvPr/>
        </p:nvCxnSpPr>
        <p:spPr>
          <a:xfrm flipV="1">
            <a:off x="4012507" y="2154604"/>
            <a:ext cx="521548" cy="520345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153E9E7-FF58-F97C-E12E-B255E66DD4DA}"/>
              </a:ext>
            </a:extLst>
          </p:cNvPr>
          <p:cNvCxnSpPr>
            <a:cxnSpLocks/>
          </p:cNvCxnSpPr>
          <p:nvPr/>
        </p:nvCxnSpPr>
        <p:spPr>
          <a:xfrm flipH="1" flipV="1">
            <a:off x="5289932" y="2169631"/>
            <a:ext cx="495983" cy="505318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41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/>
      <p:bldP spid="26" grpId="0" animBg="1"/>
      <p:bldP spid="27" grpId="0" animBg="1"/>
      <p:bldP spid="28" grpId="0"/>
      <p:bldP spid="3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65337" y="2717326"/>
            <a:ext cx="9461325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Layering and Protocols</a:t>
            </a:r>
            <a:endParaRPr lang="en-US" dirty="0">
              <a:ea typeface="ＭＳ Ｐゴシック" charset="0"/>
              <a:cs typeface="+mj-cs"/>
            </a:endParaRP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8711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56736-D1E7-8CD9-7F14-E4F9EC08A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the problems of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DA6DC-2495-4823-9DE9-D8B564249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n-cs"/>
              </a:rPr>
              <a:t>Communication over the Internet is a complex problem</a:t>
            </a:r>
            <a:endParaRPr lang="en-US" dirty="0">
              <a:ea typeface="ＭＳ Ｐゴシック" charset="0"/>
            </a:endParaRPr>
          </a:p>
          <a:p>
            <a:pPr lvl="1">
              <a:defRPr/>
            </a:pPr>
            <a:r>
              <a:rPr lang="en-US" dirty="0">
                <a:ea typeface="ＭＳ Ｐゴシック" charset="0"/>
                <a:cs typeface="+mn-cs"/>
              </a:rPr>
              <a:t>Application (e.g., web)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  <a:cs typeface="+mn-cs"/>
              </a:rPr>
              <a:t>Guarantees (e.g., reliability)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  <a:cs typeface="+mn-cs"/>
              </a:rPr>
              <a:t>Data movement across the Internet (routing)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  <a:cs typeface="+mn-cs"/>
              </a:rPr>
              <a:t>Link concerns (encoding/decoding, medium access control)</a:t>
            </a:r>
          </a:p>
          <a:p>
            <a:pPr marL="0" indent="0">
              <a:buNone/>
              <a:defRPr/>
            </a:pPr>
            <a:endParaRPr lang="en-US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dirty="0">
                <a:ea typeface="ＭＳ Ｐゴシック" charset="0"/>
                <a:cs typeface="+mn-cs"/>
              </a:rPr>
              <a:t>We solve complex problems by breaking them into simpler ones!</a:t>
            </a:r>
          </a:p>
          <a:p>
            <a:pPr>
              <a:defRPr/>
            </a:pPr>
            <a:endParaRPr lang="en-US" dirty="0"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  <a:ea typeface="ＭＳ Ｐゴシック" charset="0"/>
                <a:cs typeface="+mn-cs"/>
              </a:rPr>
              <a:t>Layering</a:t>
            </a:r>
            <a:r>
              <a:rPr lang="en-US" dirty="0">
                <a:ea typeface="ＭＳ Ｐゴシック" charset="0"/>
                <a:cs typeface="+mn-cs"/>
              </a:rPr>
              <a:t> simplifies understanding, testing</a:t>
            </a:r>
            <a:r>
              <a:rPr lang="en-US" dirty="0">
                <a:ea typeface="ＭＳ Ｐゴシック" charset="0"/>
              </a:rPr>
              <a:t>, and maintaining</a:t>
            </a:r>
            <a:endParaRPr lang="en-US" dirty="0">
              <a:ea typeface="ＭＳ Ｐゴシック" charset="0"/>
              <a:cs typeface="+mn-cs"/>
            </a:endParaRPr>
          </a:p>
          <a:p>
            <a:pPr>
              <a:defRPr/>
            </a:pPr>
            <a:endParaRPr lang="en-US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dirty="0">
                <a:ea typeface="ＭＳ Ｐゴシック" charset="0"/>
              </a:rPr>
              <a:t>It is easy </a:t>
            </a:r>
            <a:r>
              <a:rPr lang="en-US" dirty="0">
                <a:ea typeface="ＭＳ Ｐゴシック" charset="0"/>
                <a:cs typeface="+mn-cs"/>
              </a:rPr>
              <a:t>to </a:t>
            </a:r>
            <a:r>
              <a:rPr lang="en-US" dirty="0">
                <a:ea typeface="ＭＳ Ｐゴシック" charset="0"/>
              </a:rPr>
              <a:t>improve or </a:t>
            </a:r>
            <a:r>
              <a:rPr lang="en-US" dirty="0">
                <a:ea typeface="ＭＳ Ｐゴシック" charset="0"/>
                <a:cs typeface="+mn-cs"/>
              </a:rPr>
              <a:t>replace solutions at one layer without affecting others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048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12371" y="5178224"/>
            <a:ext cx="6561406" cy="1129154"/>
          </a:xfrm>
          <a:prstGeom prst="rect">
            <a:avLst/>
          </a:prstGeom>
          <a:solidFill>
            <a:srgbClr val="6600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Link: best-effort local </a:t>
            </a:r>
            <a:r>
              <a:rPr lang="en-US" altLang="en-US" sz="2400" dirty="0" err="1">
                <a:solidFill>
                  <a:schemeClr val="bg1"/>
                </a:solidFill>
              </a:rPr>
              <a:t>pkt</a:t>
            </a:r>
            <a:r>
              <a:rPr lang="en-US" altLang="en-US" sz="2400" dirty="0">
                <a:solidFill>
                  <a:schemeClr val="bg1"/>
                </a:solidFill>
              </a:rPr>
              <a:t> delivery</a:t>
            </a:r>
            <a:endParaRPr lang="en-US" altLang="en-US" sz="2400" b="0" dirty="0">
              <a:solidFill>
                <a:schemeClr val="bg1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012371" y="4052011"/>
            <a:ext cx="6561406" cy="1126213"/>
          </a:xfrm>
          <a:prstGeom prst="rect">
            <a:avLst/>
          </a:prstGeom>
          <a:solidFill>
            <a:srgbClr val="3C82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Network: best-effort global </a:t>
            </a:r>
            <a:r>
              <a:rPr lang="en-US" altLang="en-US" sz="2400" b="0" dirty="0" err="1">
                <a:solidFill>
                  <a:srgbClr val="FFFFFF"/>
                </a:solidFill>
              </a:rPr>
              <a:t>pkt</a:t>
            </a:r>
            <a:r>
              <a:rPr lang="en-US" altLang="en-US" sz="2400" b="0" dirty="0">
                <a:solidFill>
                  <a:srgbClr val="FFFFFF"/>
                </a:solidFill>
              </a:rPr>
              <a:t> delivery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12370" y="2922857"/>
            <a:ext cx="6561407" cy="1129154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Transport: provide guarantees to apps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012371" y="1790762"/>
            <a:ext cx="6561406" cy="1132095"/>
          </a:xfrm>
          <a:prstGeom prst="rect">
            <a:avLst/>
          </a:prstGeom>
          <a:solidFill>
            <a:srgbClr val="00D164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Application: useful user-level functions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37327" cy="1325563"/>
          </a:xfrm>
        </p:spPr>
        <p:txBody>
          <a:bodyPr/>
          <a:lstStyle/>
          <a:p>
            <a:r>
              <a:rPr lang="en-US" dirty="0"/>
              <a:t>Software/hardware organization at hosts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735790" y="1690688"/>
            <a:ext cx="428204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Communication functions broken up and “stacked”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A3B58AD-251F-B67D-984A-5B2F50696D2A}"/>
              </a:ext>
            </a:extLst>
          </p:cNvPr>
          <p:cNvSpPr txBox="1"/>
          <p:nvPr/>
        </p:nvSpPr>
        <p:spPr>
          <a:xfrm>
            <a:off x="7779332" y="2922857"/>
            <a:ext cx="42820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Each layer depends on the one below it.</a:t>
            </a:r>
          </a:p>
          <a:p>
            <a:pPr algn="ctr"/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  <a:p>
            <a:pPr algn="ctr"/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Each layer supports the one above it.</a:t>
            </a:r>
          </a:p>
          <a:p>
            <a:pPr algn="ctr"/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  <a:p>
            <a:pPr algn="ctr"/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The interfaces between layers are well-defined and standardized.</a:t>
            </a:r>
          </a:p>
        </p:txBody>
      </p:sp>
    </p:spTree>
    <p:extLst>
      <p:ext uri="{BB962C8B-B14F-4D97-AF65-F5344CB8AC3E}">
        <p14:creationId xmlns:p14="http://schemas.microsoft.com/office/powerpoint/2010/main" val="182010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270057-8F45-2F42-96DC-B1D953580D86}"/>
              </a:ext>
            </a:extLst>
          </p:cNvPr>
          <p:cNvSpPr txBox="1"/>
          <p:nvPr/>
        </p:nvSpPr>
        <p:spPr>
          <a:xfrm>
            <a:off x="401934" y="260419"/>
            <a:ext cx="11659437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Helvetica" pitchFamily="2" charset="0"/>
              </a:rPr>
              <a:t>Internet software and hardware</a:t>
            </a:r>
          </a:p>
          <a:p>
            <a:pPr algn="ctr"/>
            <a:r>
              <a:rPr lang="en-US" sz="4400" dirty="0">
                <a:latin typeface="Helvetica" pitchFamily="2" charset="0"/>
              </a:rPr>
              <a:t>are arranged in </a:t>
            </a:r>
            <a:r>
              <a:rPr lang="en-US" sz="4400" dirty="0">
                <a:solidFill>
                  <a:srgbClr val="C00000"/>
                </a:solidFill>
                <a:latin typeface="Helvetica" pitchFamily="2" charset="0"/>
              </a:rPr>
              <a:t>layers.</a:t>
            </a:r>
          </a:p>
          <a:p>
            <a:pPr algn="ctr"/>
            <a:endParaRPr lang="en-US" sz="4400" dirty="0">
              <a:latin typeface="Helvetica" pitchFamily="2" charset="0"/>
            </a:endParaRPr>
          </a:p>
          <a:p>
            <a:pPr algn="ctr"/>
            <a:r>
              <a:rPr lang="en-US" sz="4400" dirty="0">
                <a:latin typeface="Helvetica" pitchFamily="2" charset="0"/>
              </a:rPr>
              <a:t>Layering provides </a:t>
            </a:r>
            <a:r>
              <a:rPr lang="en-US" sz="4400" dirty="0">
                <a:solidFill>
                  <a:srgbClr val="C00000"/>
                </a:solidFill>
                <a:latin typeface="Helvetica" pitchFamily="2" charset="0"/>
              </a:rPr>
              <a:t>modularity</a:t>
            </a:r>
            <a:endParaRPr lang="en-US" sz="4400" dirty="0">
              <a:latin typeface="Helvetica" pitchFamily="2" charset="0"/>
            </a:endParaRPr>
          </a:p>
          <a:p>
            <a:pPr algn="ctr"/>
            <a:endParaRPr lang="en-US" sz="4400" dirty="0">
              <a:latin typeface="Helvetica" pitchFamily="2" charset="0"/>
            </a:endParaRPr>
          </a:p>
          <a:p>
            <a:pPr algn="ctr"/>
            <a:r>
              <a:rPr lang="en-US" sz="4400" dirty="0">
                <a:latin typeface="Helvetica" pitchFamily="2" charset="0"/>
              </a:rPr>
              <a:t>Each layer: well-defined </a:t>
            </a:r>
            <a:r>
              <a:rPr lang="en-US" sz="4400" dirty="0">
                <a:solidFill>
                  <a:srgbClr val="C00000"/>
                </a:solidFill>
                <a:latin typeface="Helvetica" pitchFamily="2" charset="0"/>
              </a:rPr>
              <a:t>function</a:t>
            </a:r>
          </a:p>
          <a:p>
            <a:pPr algn="ctr"/>
            <a:r>
              <a:rPr lang="en-US" sz="4400" dirty="0">
                <a:solidFill>
                  <a:srgbClr val="C00000"/>
                </a:solidFill>
                <a:latin typeface="Helvetica" pitchFamily="2" charset="0"/>
              </a:rPr>
              <a:t>&amp; interfaces</a:t>
            </a:r>
            <a:r>
              <a:rPr lang="en-US" sz="4400" dirty="0">
                <a:latin typeface="Helvetica" pitchFamily="2" charset="0"/>
              </a:rPr>
              <a:t> to layers above &amp; below it.</a:t>
            </a:r>
          </a:p>
          <a:p>
            <a:pPr algn="ctr"/>
            <a:endParaRPr lang="en-US" sz="4400" dirty="0">
              <a:latin typeface="Helvetica" pitchFamily="2" charset="0"/>
            </a:endParaRPr>
          </a:p>
          <a:p>
            <a:pPr algn="ctr"/>
            <a:r>
              <a:rPr lang="en-US" sz="4400" dirty="0">
                <a:latin typeface="Helvetica" pitchFamily="2" charset="0"/>
              </a:rPr>
              <a:t>	Functionality is implemented in </a:t>
            </a:r>
            <a:r>
              <a:rPr lang="en-US" sz="4400" dirty="0">
                <a:solidFill>
                  <a:srgbClr val="C00000"/>
                </a:solidFill>
                <a:latin typeface="Helvetica" pitchFamily="2" charset="0"/>
              </a:rPr>
              <a:t>protocols.</a:t>
            </a:r>
          </a:p>
          <a:p>
            <a:pPr algn="ctr"/>
            <a:endParaRPr lang="en-US" sz="4400" dirty="0">
              <a:latin typeface="Helvetica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896390-692D-924F-A6DC-1BA9A4950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6114" y="1769829"/>
            <a:ext cx="1915886" cy="257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41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EBF73-5695-8406-C507-DC67C06D6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BE3BD-36F3-D6B8-B559-9EBAF797B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Dive a bit deeper into how Internet communication works</a:t>
            </a:r>
          </a:p>
          <a:p>
            <a:pPr lvl="1"/>
            <a:r>
              <a:rPr lang="en-US" dirty="0"/>
              <a:t>Links: how does communication work physically?</a:t>
            </a:r>
          </a:p>
          <a:p>
            <a:pPr lvl="1"/>
            <a:r>
              <a:rPr lang="en-US" dirty="0"/>
              <a:t>Routers: how do they move data between links?</a:t>
            </a:r>
          </a:p>
          <a:p>
            <a:pPr lvl="1"/>
            <a:r>
              <a:rPr lang="en-US" dirty="0"/>
              <a:t>Endpoints: how is networking organized at endpoints?</a:t>
            </a:r>
          </a:p>
          <a:p>
            <a:endParaRPr lang="en-US" dirty="0"/>
          </a:p>
          <a:p>
            <a:r>
              <a:rPr lang="en-US" dirty="0"/>
              <a:t>Understand how to measure the Internet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904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EF7C1-CAA2-4A49-A005-44A4DFC20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726" y="1215611"/>
            <a:ext cx="11109900" cy="2852737"/>
          </a:xfrm>
        </p:spPr>
        <p:txBody>
          <a:bodyPr/>
          <a:lstStyle/>
          <a:p>
            <a:r>
              <a:rPr lang="en-US" dirty="0"/>
              <a:t>How do machines talk?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FB64E-A9C9-BB47-9F4A-A45A2C629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142202"/>
            <a:ext cx="10515600" cy="150018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279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>
            <a:extLst>
              <a:ext uri="{FF2B5EF4-FFF2-40B4-BE49-F238E27FC236}">
                <a16:creationId xmlns:a16="http://schemas.microsoft.com/office/drawing/2014/main" id="{C25E6504-9A45-9F47-8455-7420276A47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vert="horz" lIns="92075" tIns="46038" rIns="92075" bIns="46038" rtlCol="0">
            <a:normAutofit/>
          </a:bodyPr>
          <a:lstStyle/>
          <a:p>
            <a:pPr>
              <a:defRPr/>
            </a:pPr>
            <a:r>
              <a:rPr lang="en-US" altLang="en-US" dirty="0">
                <a:ea typeface="MS PGothic" pitchFamily="34" charset="-128"/>
              </a:rPr>
              <a:t>With 1s and 0s</a:t>
            </a:r>
          </a:p>
          <a:p>
            <a:pPr lvl="1">
              <a:defRPr/>
            </a:pPr>
            <a:r>
              <a:rPr lang="en-US" altLang="en-US" dirty="0">
                <a:solidFill>
                  <a:srgbClr val="606060"/>
                </a:solidFill>
                <a:ea typeface="MS PGothic" pitchFamily="34" charset="-128"/>
              </a:rPr>
              <a:t>Digital computers deal with 1s and 0s</a:t>
            </a:r>
          </a:p>
          <a:p>
            <a:pPr>
              <a:defRPr/>
            </a:pPr>
            <a:r>
              <a:rPr lang="en-US" altLang="en-US" dirty="0">
                <a:ea typeface="MS PGothic" pitchFamily="34" charset="-128"/>
              </a:rPr>
              <a:t>How do we transmit 1s and 0s in a network?</a:t>
            </a:r>
          </a:p>
        </p:txBody>
      </p:sp>
      <p:sp>
        <p:nvSpPr>
          <p:cNvPr id="38916" name="Slide Number Placeholder 1">
            <a:extLst>
              <a:ext uri="{FF2B5EF4-FFF2-40B4-BE49-F238E27FC236}">
                <a16:creationId xmlns:a16="http://schemas.microsoft.com/office/drawing/2014/main" id="{DA993FBD-3C92-BF40-BAB5-8A58FFA51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BD03AD-5E90-E047-BD96-1AD6E896A345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1F8FEF3-1827-0448-BB73-C41E8C920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How do machines communicate?</a:t>
            </a:r>
            <a:endParaRPr lang="en-US" dirty="0"/>
          </a:p>
        </p:txBody>
      </p:sp>
      <p:pic>
        <p:nvPicPr>
          <p:cNvPr id="7" name="Picture 29" descr="ANd9GcTxPLH7geI9YctTbt0tziC9-zZAWvCxFSthtLXwscnWaTnRXLSlcA">
            <a:extLst>
              <a:ext uri="{FF2B5EF4-FFF2-40B4-BE49-F238E27FC236}">
                <a16:creationId xmlns:a16="http://schemas.microsoft.com/office/drawing/2014/main" id="{AA99C3FC-6219-0C4B-A202-7E0FA109C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190" y="4242162"/>
            <a:ext cx="1232810" cy="961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1" descr="ANd9GcRPBOggjlkDezYUAVBu7bpZ7WvibrFbTBk14wIRvrsKgiiq1INs_A">
            <a:extLst>
              <a:ext uri="{FF2B5EF4-FFF2-40B4-BE49-F238E27FC236}">
                <a16:creationId xmlns:a16="http://schemas.microsoft.com/office/drawing/2014/main" id="{87EA9078-5647-C842-8A32-1A350CD8D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2516" y="4044898"/>
            <a:ext cx="1232810" cy="1158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66F3510-F7E4-2F44-877D-8D8973BB9F9C}"/>
              </a:ext>
            </a:extLst>
          </p:cNvPr>
          <p:cNvCxnSpPr/>
          <p:nvPr/>
        </p:nvCxnSpPr>
        <p:spPr>
          <a:xfrm>
            <a:off x="3753394" y="4492181"/>
            <a:ext cx="2342606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8ABB485-9E24-7547-2733-FE5E2F51031A}"/>
              </a:ext>
            </a:extLst>
          </p:cNvPr>
          <p:cNvSpPr txBox="1"/>
          <p:nvPr/>
        </p:nvSpPr>
        <p:spPr>
          <a:xfrm>
            <a:off x="8523515" y="3918996"/>
            <a:ext cx="29500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Encoding and Decoding problem</a:t>
            </a:r>
          </a:p>
        </p:txBody>
      </p:sp>
    </p:spTree>
    <p:extLst>
      <p:ext uri="{BB962C8B-B14F-4D97-AF65-F5344CB8AC3E}">
        <p14:creationId xmlns:p14="http://schemas.microsoft.com/office/powerpoint/2010/main" val="689500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40" name="Object 4">
            <a:extLst>
              <a:ext uri="{FF2B5EF4-FFF2-40B4-BE49-F238E27FC236}">
                <a16:creationId xmlns:a16="http://schemas.microsoft.com/office/drawing/2014/main" id="{F85AD747-9C5C-6742-A0F5-DFB661C6A8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0695920"/>
              </p:ext>
            </p:extLst>
          </p:nvPr>
        </p:nvGraphicFramePr>
        <p:xfrm>
          <a:off x="6117247" y="1353757"/>
          <a:ext cx="5042840" cy="52913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4445000" imgH="4660900" progId="Photoshop.Image.4">
                  <p:embed/>
                </p:oleObj>
              </mc:Choice>
              <mc:Fallback>
                <p:oleObj name="Image" r:id="rId2" imgW="4445000" imgH="4660900" progId="Photoshop.Image.4">
                  <p:embed/>
                  <p:pic>
                    <p:nvPicPr>
                      <p:cNvPr id="39940" name="Object 4">
                        <a:extLst>
                          <a:ext uri="{FF2B5EF4-FFF2-40B4-BE49-F238E27FC236}">
                            <a16:creationId xmlns:a16="http://schemas.microsoft.com/office/drawing/2014/main" id="{F85AD747-9C5C-6742-A0F5-DFB661C6A8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7247" y="1353757"/>
                        <a:ext cx="5042840" cy="52913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1" name="Slide Number Placeholder 1">
            <a:extLst>
              <a:ext uri="{FF2B5EF4-FFF2-40B4-BE49-F238E27FC236}">
                <a16:creationId xmlns:a16="http://schemas.microsoft.com/office/drawing/2014/main" id="{45FCBE93-01BE-6F48-90A8-52D3F0788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319F32B-629C-5C4B-B92F-8AF9DD5F5FBC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A64951-F942-4544-B323-74C431889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Physical transmission on a single link</a:t>
            </a:r>
            <a:endParaRPr lang="en-US" dirty="0"/>
          </a:p>
        </p:txBody>
      </p:sp>
      <p:pic>
        <p:nvPicPr>
          <p:cNvPr id="8" name="Picture 29" descr="ANd9GcTxPLH7geI9YctTbt0tziC9-zZAWvCxFSthtLXwscnWaTnRXLSlcA">
            <a:extLst>
              <a:ext uri="{FF2B5EF4-FFF2-40B4-BE49-F238E27FC236}">
                <a16:creationId xmlns:a16="http://schemas.microsoft.com/office/drawing/2014/main" id="{17E55F90-EBF5-6E4E-8F3F-19B26F106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356" y="1852817"/>
            <a:ext cx="1232810" cy="961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1" descr="ANd9GcRPBOggjlkDezYUAVBu7bpZ7WvibrFbTBk14wIRvrsKgiiq1INs_A">
            <a:extLst>
              <a:ext uri="{FF2B5EF4-FFF2-40B4-BE49-F238E27FC236}">
                <a16:creationId xmlns:a16="http://schemas.microsoft.com/office/drawing/2014/main" id="{638608DC-AEA8-8846-A4B6-D5420DB63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10" y="1725614"/>
            <a:ext cx="1232810" cy="1158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0E001D7-3273-3743-A0AD-76716793617D}"/>
              </a:ext>
            </a:extLst>
          </p:cNvPr>
          <p:cNvCxnSpPr/>
          <p:nvPr/>
        </p:nvCxnSpPr>
        <p:spPr>
          <a:xfrm>
            <a:off x="2014263" y="2224109"/>
            <a:ext cx="2342606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E4BE065-B2EA-8E48-BD8C-AA3607DC800C}"/>
              </a:ext>
            </a:extLst>
          </p:cNvPr>
          <p:cNvSpPr txBox="1"/>
          <p:nvPr/>
        </p:nvSpPr>
        <p:spPr>
          <a:xfrm>
            <a:off x="608210" y="3122592"/>
            <a:ext cx="50428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Physical signaling (light, AC voltages, etc.) are often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analog</a:t>
            </a:r>
          </a:p>
          <a:p>
            <a:pPr algn="l"/>
            <a:endParaRPr lang="en-US" sz="2400" dirty="0">
              <a:solidFill>
                <a:srgbClr val="C00000"/>
              </a:solidFill>
              <a:latin typeface="Helvetica" pitchFamily="2" charset="0"/>
            </a:endParaRPr>
          </a:p>
          <a:p>
            <a:pPr algn="l"/>
            <a:r>
              <a:rPr lang="en-US" sz="2400" dirty="0">
                <a:latin typeface="Helvetica" pitchFamily="2" charset="0"/>
              </a:rPr>
              <a:t>Convert bits to signals through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modulation </a:t>
            </a:r>
            <a:r>
              <a:rPr lang="en-US" sz="2400" dirty="0">
                <a:latin typeface="Helvetica" pitchFamily="2" charset="0"/>
              </a:rPr>
              <a:t>of the physical characteristics of signals: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encoding</a:t>
            </a:r>
          </a:p>
          <a:p>
            <a:pPr algn="l"/>
            <a:endParaRPr lang="en-US" sz="2400" dirty="0">
              <a:latin typeface="Helvetica" pitchFamily="2" charset="0"/>
            </a:endParaRPr>
          </a:p>
          <a:p>
            <a:pPr algn="l"/>
            <a:r>
              <a:rPr lang="en-US" sz="2400" dirty="0">
                <a:latin typeface="Helvetica" pitchFamily="2" charset="0"/>
              </a:rPr>
              <a:t>Convert signals back to digital by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decoding</a:t>
            </a:r>
            <a:r>
              <a:rPr lang="en-US" sz="2400" dirty="0">
                <a:latin typeface="Helvetica" pitchFamily="2" charset="0"/>
              </a:rPr>
              <a:t> physical signals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92CC5A-5DD4-FB2E-F8BD-B87538D4DC32}"/>
              </a:ext>
            </a:extLst>
          </p:cNvPr>
          <p:cNvSpPr/>
          <p:nvPr/>
        </p:nvSpPr>
        <p:spPr>
          <a:xfrm>
            <a:off x="5939246" y="1353757"/>
            <a:ext cx="5414554" cy="53677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92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3DF068-6E95-2BBB-363E-C42CDCFE27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40" name="Object 4">
            <a:extLst>
              <a:ext uri="{FF2B5EF4-FFF2-40B4-BE49-F238E27FC236}">
                <a16:creationId xmlns:a16="http://schemas.microsoft.com/office/drawing/2014/main" id="{AE5A6B3D-97D5-9242-CB5B-3B9CB8BFD1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7247" y="1353757"/>
          <a:ext cx="5042840" cy="52913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4445000" imgH="4660900" progId="Photoshop.Image.4">
                  <p:embed/>
                </p:oleObj>
              </mc:Choice>
              <mc:Fallback>
                <p:oleObj name="Image" r:id="rId2" imgW="4445000" imgH="4660900" progId="Photoshop.Image.4">
                  <p:embed/>
                  <p:pic>
                    <p:nvPicPr>
                      <p:cNvPr id="39940" name="Object 4">
                        <a:extLst>
                          <a:ext uri="{FF2B5EF4-FFF2-40B4-BE49-F238E27FC236}">
                            <a16:creationId xmlns:a16="http://schemas.microsoft.com/office/drawing/2014/main" id="{F85AD747-9C5C-6742-A0F5-DFB661C6A8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7247" y="1353757"/>
                        <a:ext cx="5042840" cy="52913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1" name="Slide Number Placeholder 1">
            <a:extLst>
              <a:ext uri="{FF2B5EF4-FFF2-40B4-BE49-F238E27FC236}">
                <a16:creationId xmlns:a16="http://schemas.microsoft.com/office/drawing/2014/main" id="{E4C49865-DA06-0486-6670-9D6EB04B5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319F32B-629C-5C4B-B92F-8AF9DD5F5FBC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100966-2143-A798-2D10-4C7C204EE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Physical transmission on a single link</a:t>
            </a:r>
            <a:endParaRPr lang="en-US" dirty="0"/>
          </a:p>
        </p:txBody>
      </p:sp>
      <p:pic>
        <p:nvPicPr>
          <p:cNvPr id="8" name="Picture 29" descr="ANd9GcTxPLH7geI9YctTbt0tziC9-zZAWvCxFSthtLXwscnWaTnRXLSlcA">
            <a:extLst>
              <a:ext uri="{FF2B5EF4-FFF2-40B4-BE49-F238E27FC236}">
                <a16:creationId xmlns:a16="http://schemas.microsoft.com/office/drawing/2014/main" id="{69847409-7DE6-D795-7D8D-8672DB169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356" y="1852817"/>
            <a:ext cx="1232810" cy="961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1" descr="ANd9GcRPBOggjlkDezYUAVBu7bpZ7WvibrFbTBk14wIRvrsKgiiq1INs_A">
            <a:extLst>
              <a:ext uri="{FF2B5EF4-FFF2-40B4-BE49-F238E27FC236}">
                <a16:creationId xmlns:a16="http://schemas.microsoft.com/office/drawing/2014/main" id="{A6C8CDDE-4B02-9644-5080-FFEBC2092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10" y="1725614"/>
            <a:ext cx="1232810" cy="1158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E6FEA55-74FB-C9B4-D5CD-966E8168D83C}"/>
              </a:ext>
            </a:extLst>
          </p:cNvPr>
          <p:cNvCxnSpPr/>
          <p:nvPr/>
        </p:nvCxnSpPr>
        <p:spPr>
          <a:xfrm>
            <a:off x="2014263" y="2224109"/>
            <a:ext cx="2342606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251EF8A-EF24-7DA2-915F-9B1EA0EF9B6E}"/>
              </a:ext>
            </a:extLst>
          </p:cNvPr>
          <p:cNvSpPr txBox="1"/>
          <p:nvPr/>
        </p:nvSpPr>
        <p:spPr>
          <a:xfrm>
            <a:off x="608210" y="3122592"/>
            <a:ext cx="50428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Physical signaling (light, AC voltages, etc.) are often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analog</a:t>
            </a:r>
          </a:p>
          <a:p>
            <a:pPr algn="l"/>
            <a:endParaRPr lang="en-US" sz="2400" dirty="0">
              <a:solidFill>
                <a:srgbClr val="C00000"/>
              </a:solidFill>
              <a:latin typeface="Helvetica" pitchFamily="2" charset="0"/>
            </a:endParaRPr>
          </a:p>
          <a:p>
            <a:pPr algn="l"/>
            <a:r>
              <a:rPr lang="en-US" sz="2400" dirty="0">
                <a:latin typeface="Helvetica" pitchFamily="2" charset="0"/>
              </a:rPr>
              <a:t>Convert bits to signals through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modulation </a:t>
            </a:r>
            <a:r>
              <a:rPr lang="en-US" sz="2400" dirty="0">
                <a:latin typeface="Helvetica" pitchFamily="2" charset="0"/>
              </a:rPr>
              <a:t>of the physical characteristics of signals: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encoding</a:t>
            </a:r>
          </a:p>
          <a:p>
            <a:pPr algn="l"/>
            <a:endParaRPr lang="en-US" sz="2400" dirty="0">
              <a:latin typeface="Helvetica" pitchFamily="2" charset="0"/>
            </a:endParaRPr>
          </a:p>
          <a:p>
            <a:pPr algn="l"/>
            <a:r>
              <a:rPr lang="en-US" sz="2400" dirty="0">
                <a:latin typeface="Helvetica" pitchFamily="2" charset="0"/>
              </a:rPr>
              <a:t>Convert signals back to digital by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decoding</a:t>
            </a:r>
            <a:r>
              <a:rPr lang="en-US" sz="2400" dirty="0">
                <a:latin typeface="Helvetica" pitchFamily="2" charset="0"/>
              </a:rPr>
              <a:t> physical signals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81CCF7-5776-F322-D6DB-F94BDE1A90A9}"/>
              </a:ext>
            </a:extLst>
          </p:cNvPr>
          <p:cNvSpPr/>
          <p:nvPr/>
        </p:nvSpPr>
        <p:spPr>
          <a:xfrm>
            <a:off x="6096000" y="3428999"/>
            <a:ext cx="5487790" cy="28509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071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D90B44-3065-261F-10DE-7C1C7B71C4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40" name="Object 4">
            <a:extLst>
              <a:ext uri="{FF2B5EF4-FFF2-40B4-BE49-F238E27FC236}">
                <a16:creationId xmlns:a16="http://schemas.microsoft.com/office/drawing/2014/main" id="{F72484A5-D46E-F54E-9663-BA16984A3E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7247" y="1353757"/>
          <a:ext cx="5042840" cy="52913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4445000" imgH="4660900" progId="Photoshop.Image.4">
                  <p:embed/>
                </p:oleObj>
              </mc:Choice>
              <mc:Fallback>
                <p:oleObj name="Image" r:id="rId2" imgW="4445000" imgH="4660900" progId="Photoshop.Image.4">
                  <p:embed/>
                  <p:pic>
                    <p:nvPicPr>
                      <p:cNvPr id="39940" name="Object 4">
                        <a:extLst>
                          <a:ext uri="{FF2B5EF4-FFF2-40B4-BE49-F238E27FC236}">
                            <a16:creationId xmlns:a16="http://schemas.microsoft.com/office/drawing/2014/main" id="{AE5A6B3D-97D5-9242-CB5B-3B9CB8BFD1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7247" y="1353757"/>
                        <a:ext cx="5042840" cy="52913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1" name="Slide Number Placeholder 1">
            <a:extLst>
              <a:ext uri="{FF2B5EF4-FFF2-40B4-BE49-F238E27FC236}">
                <a16:creationId xmlns:a16="http://schemas.microsoft.com/office/drawing/2014/main" id="{A8AA5946-9311-9059-DDE7-BC30AB5E1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319F32B-629C-5C4B-B92F-8AF9DD5F5FBC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D17412-D6AF-A952-B95A-953D45969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Physical transmission on a single link</a:t>
            </a:r>
            <a:endParaRPr lang="en-US" dirty="0"/>
          </a:p>
        </p:txBody>
      </p:sp>
      <p:pic>
        <p:nvPicPr>
          <p:cNvPr id="8" name="Picture 29" descr="ANd9GcTxPLH7geI9YctTbt0tziC9-zZAWvCxFSthtLXwscnWaTnRXLSlcA">
            <a:extLst>
              <a:ext uri="{FF2B5EF4-FFF2-40B4-BE49-F238E27FC236}">
                <a16:creationId xmlns:a16="http://schemas.microsoft.com/office/drawing/2014/main" id="{1CAC4CE8-47E5-0441-FAFA-0D07A2B25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356" y="1852817"/>
            <a:ext cx="1232810" cy="961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1" descr="ANd9GcRPBOggjlkDezYUAVBu7bpZ7WvibrFbTBk14wIRvrsKgiiq1INs_A">
            <a:extLst>
              <a:ext uri="{FF2B5EF4-FFF2-40B4-BE49-F238E27FC236}">
                <a16:creationId xmlns:a16="http://schemas.microsoft.com/office/drawing/2014/main" id="{D9551B99-C910-8574-EDC9-0A3848A5E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10" y="1725614"/>
            <a:ext cx="1232810" cy="1158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0C5217-B256-EA2B-10FF-816691A98AC7}"/>
              </a:ext>
            </a:extLst>
          </p:cNvPr>
          <p:cNvCxnSpPr/>
          <p:nvPr/>
        </p:nvCxnSpPr>
        <p:spPr>
          <a:xfrm>
            <a:off x="2014263" y="2224109"/>
            <a:ext cx="2342606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0DD7E6C-F854-869B-200E-FCC692022869}"/>
              </a:ext>
            </a:extLst>
          </p:cNvPr>
          <p:cNvSpPr txBox="1"/>
          <p:nvPr/>
        </p:nvSpPr>
        <p:spPr>
          <a:xfrm>
            <a:off x="608210" y="3122592"/>
            <a:ext cx="50428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Physical signaling (light, AC voltages, etc.) are often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analog</a:t>
            </a:r>
          </a:p>
          <a:p>
            <a:pPr algn="l"/>
            <a:endParaRPr lang="en-US" sz="2400" dirty="0">
              <a:solidFill>
                <a:srgbClr val="C00000"/>
              </a:solidFill>
              <a:latin typeface="Helvetica" pitchFamily="2" charset="0"/>
            </a:endParaRPr>
          </a:p>
          <a:p>
            <a:pPr algn="l"/>
            <a:r>
              <a:rPr lang="en-US" sz="2400" dirty="0">
                <a:latin typeface="Helvetica" pitchFamily="2" charset="0"/>
              </a:rPr>
              <a:t>Convert bits to signals through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modulation </a:t>
            </a:r>
            <a:r>
              <a:rPr lang="en-US" sz="2400" dirty="0">
                <a:latin typeface="Helvetica" pitchFamily="2" charset="0"/>
              </a:rPr>
              <a:t>of the physical characteristics of signals: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encoding</a:t>
            </a:r>
          </a:p>
          <a:p>
            <a:pPr algn="l"/>
            <a:endParaRPr lang="en-US" sz="2400" dirty="0">
              <a:latin typeface="Helvetica" pitchFamily="2" charset="0"/>
            </a:endParaRPr>
          </a:p>
          <a:p>
            <a:pPr algn="l"/>
            <a:r>
              <a:rPr lang="en-US" sz="2400" dirty="0">
                <a:latin typeface="Helvetica" pitchFamily="2" charset="0"/>
              </a:rPr>
              <a:t>Convert signals back to digital by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decoding</a:t>
            </a:r>
            <a:r>
              <a:rPr lang="en-US" sz="2400" dirty="0">
                <a:latin typeface="Helvetica" pitchFamily="2" charset="0"/>
              </a:rPr>
              <a:t> physical signals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EA6F5B-F999-5B46-674E-40D3C6666CC2}"/>
              </a:ext>
            </a:extLst>
          </p:cNvPr>
          <p:cNvSpPr/>
          <p:nvPr/>
        </p:nvSpPr>
        <p:spPr>
          <a:xfrm>
            <a:off x="6096000" y="4795024"/>
            <a:ext cx="5487790" cy="1484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04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410909-C2B0-387C-8C88-4B79ED793C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40" name="Object 4">
            <a:extLst>
              <a:ext uri="{FF2B5EF4-FFF2-40B4-BE49-F238E27FC236}">
                <a16:creationId xmlns:a16="http://schemas.microsoft.com/office/drawing/2014/main" id="{470EF2DD-9340-7769-D081-4D93815471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7247" y="1353757"/>
          <a:ext cx="5042840" cy="52913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4445000" imgH="4660900" progId="Photoshop.Image.4">
                  <p:embed/>
                </p:oleObj>
              </mc:Choice>
              <mc:Fallback>
                <p:oleObj name="Image" r:id="rId2" imgW="4445000" imgH="4660900" progId="Photoshop.Image.4">
                  <p:embed/>
                  <p:pic>
                    <p:nvPicPr>
                      <p:cNvPr id="39940" name="Object 4">
                        <a:extLst>
                          <a:ext uri="{FF2B5EF4-FFF2-40B4-BE49-F238E27FC236}">
                            <a16:creationId xmlns:a16="http://schemas.microsoft.com/office/drawing/2014/main" id="{F72484A5-D46E-F54E-9663-BA16984A3E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7247" y="1353757"/>
                        <a:ext cx="5042840" cy="52913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1" name="Slide Number Placeholder 1">
            <a:extLst>
              <a:ext uri="{FF2B5EF4-FFF2-40B4-BE49-F238E27FC236}">
                <a16:creationId xmlns:a16="http://schemas.microsoft.com/office/drawing/2014/main" id="{B80C9921-4EAE-91C0-87B0-4F62FFEF6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319F32B-629C-5C4B-B92F-8AF9DD5F5FBC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62C6EB-AC99-C3EF-A63A-CFD7AB225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Physical transmission on a single link</a:t>
            </a:r>
            <a:endParaRPr lang="en-US" dirty="0"/>
          </a:p>
        </p:txBody>
      </p:sp>
      <p:pic>
        <p:nvPicPr>
          <p:cNvPr id="8" name="Picture 29" descr="ANd9GcTxPLH7geI9YctTbt0tziC9-zZAWvCxFSthtLXwscnWaTnRXLSlcA">
            <a:extLst>
              <a:ext uri="{FF2B5EF4-FFF2-40B4-BE49-F238E27FC236}">
                <a16:creationId xmlns:a16="http://schemas.microsoft.com/office/drawing/2014/main" id="{12AF9C91-9A94-ADA8-362D-A9895162A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356" y="1852817"/>
            <a:ext cx="1232810" cy="961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1" descr="ANd9GcRPBOggjlkDezYUAVBu7bpZ7WvibrFbTBk14wIRvrsKgiiq1INs_A">
            <a:extLst>
              <a:ext uri="{FF2B5EF4-FFF2-40B4-BE49-F238E27FC236}">
                <a16:creationId xmlns:a16="http://schemas.microsoft.com/office/drawing/2014/main" id="{52377EF8-09E1-10DF-DEFA-1EB7BED08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10" y="1725614"/>
            <a:ext cx="1232810" cy="1158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8401A6-61A2-1AA4-3378-E5D80D0BC0F0}"/>
              </a:ext>
            </a:extLst>
          </p:cNvPr>
          <p:cNvCxnSpPr/>
          <p:nvPr/>
        </p:nvCxnSpPr>
        <p:spPr>
          <a:xfrm>
            <a:off x="2014263" y="2224109"/>
            <a:ext cx="2342606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C88D046-DC4A-1ECF-B79E-016ABA417F02}"/>
              </a:ext>
            </a:extLst>
          </p:cNvPr>
          <p:cNvSpPr txBox="1"/>
          <p:nvPr/>
        </p:nvSpPr>
        <p:spPr>
          <a:xfrm>
            <a:off x="608210" y="3122592"/>
            <a:ext cx="50428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Physical signaling (light, AC voltages, etc.) are often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analog</a:t>
            </a:r>
          </a:p>
          <a:p>
            <a:pPr algn="l"/>
            <a:endParaRPr lang="en-US" sz="2400" dirty="0">
              <a:solidFill>
                <a:srgbClr val="C00000"/>
              </a:solidFill>
              <a:latin typeface="Helvetica" pitchFamily="2" charset="0"/>
            </a:endParaRPr>
          </a:p>
          <a:p>
            <a:pPr algn="l"/>
            <a:r>
              <a:rPr lang="en-US" sz="2400" dirty="0">
                <a:latin typeface="Helvetica" pitchFamily="2" charset="0"/>
              </a:rPr>
              <a:t>Convert bits to signals through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modulation </a:t>
            </a:r>
            <a:r>
              <a:rPr lang="en-US" sz="2400" dirty="0">
                <a:latin typeface="Helvetica" pitchFamily="2" charset="0"/>
              </a:rPr>
              <a:t>of the physical characteristics of signals: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encoding</a:t>
            </a:r>
          </a:p>
          <a:p>
            <a:pPr algn="l"/>
            <a:endParaRPr lang="en-US" sz="2400" dirty="0">
              <a:latin typeface="Helvetica" pitchFamily="2" charset="0"/>
            </a:endParaRPr>
          </a:p>
          <a:p>
            <a:pPr algn="l"/>
            <a:r>
              <a:rPr lang="en-US" sz="2400" dirty="0">
                <a:latin typeface="Helvetica" pitchFamily="2" charset="0"/>
              </a:rPr>
              <a:t>Convert signals back to digital by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decoding</a:t>
            </a:r>
            <a:r>
              <a:rPr lang="en-US" sz="2400" dirty="0">
                <a:latin typeface="Helvetica" pitchFamily="2" charset="0"/>
              </a:rPr>
              <a:t> physical signals</a:t>
            </a:r>
          </a:p>
        </p:txBody>
      </p:sp>
    </p:spTree>
    <p:extLst>
      <p:ext uri="{BB962C8B-B14F-4D97-AF65-F5344CB8AC3E}">
        <p14:creationId xmlns:p14="http://schemas.microsoft.com/office/powerpoint/2010/main" val="4267308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</TotalTime>
  <Words>1153</Words>
  <Application>Microsoft Macintosh PowerPoint</Application>
  <PresentationFormat>Widescreen</PresentationFormat>
  <Paragraphs>249</Paragraphs>
  <Slides>26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MS PGothic</vt:lpstr>
      <vt:lpstr>MS PGothic</vt:lpstr>
      <vt:lpstr>Arial</vt:lpstr>
      <vt:lpstr>Calibri</vt:lpstr>
      <vt:lpstr>Helvetica</vt:lpstr>
      <vt:lpstr>Times New Roman</vt:lpstr>
      <vt:lpstr>Wingdings</vt:lpstr>
      <vt:lpstr>Office Theme</vt:lpstr>
      <vt:lpstr>Image</vt:lpstr>
      <vt:lpstr>Switching, Layering &amp; Measurement</vt:lpstr>
      <vt:lpstr>Review of definitions</vt:lpstr>
      <vt:lpstr>Today’s lecture</vt:lpstr>
      <vt:lpstr>How do machines talk?</vt:lpstr>
      <vt:lpstr>How do machines communicate?</vt:lpstr>
      <vt:lpstr>Physical transmission on a single link</vt:lpstr>
      <vt:lpstr>Physical transmission on a single link</vt:lpstr>
      <vt:lpstr>Physical transmission on a single link</vt:lpstr>
      <vt:lpstr>Physical transmission on a single link</vt:lpstr>
      <vt:lpstr>Routers and Multi-link networks</vt:lpstr>
      <vt:lpstr> Switching methods</vt:lpstr>
      <vt:lpstr>Circuit switching</vt:lpstr>
      <vt:lpstr>Circuit switching</vt:lpstr>
      <vt:lpstr>Message switching</vt:lpstr>
      <vt:lpstr>Message switching</vt:lpstr>
      <vt:lpstr>Message Switching</vt:lpstr>
      <vt:lpstr>Packet switching</vt:lpstr>
      <vt:lpstr>Packet switching</vt:lpstr>
      <vt:lpstr>The Internet uses store-and-forward packet switching.</vt:lpstr>
      <vt:lpstr>Comparisons across switching tech</vt:lpstr>
      <vt:lpstr>Comparisons across switching tech</vt:lpstr>
      <vt:lpstr>PowerPoint Presentation</vt:lpstr>
      <vt:lpstr>Layering and Protocols</vt:lpstr>
      <vt:lpstr>Solving the problems of communication</vt:lpstr>
      <vt:lpstr>Software/hardware organization at hosts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NG</cp:lastModifiedBy>
  <cp:revision>1098</cp:revision>
  <cp:lastPrinted>2021-01-24T11:57:08Z</cp:lastPrinted>
  <dcterms:created xsi:type="dcterms:W3CDTF">2019-01-23T03:40:12Z</dcterms:created>
  <dcterms:modified xsi:type="dcterms:W3CDTF">2024-09-10T15:39:07Z</dcterms:modified>
</cp:coreProperties>
</file>