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913" r:id="rId3"/>
    <p:sldId id="597" r:id="rId4"/>
    <p:sldId id="898" r:id="rId5"/>
    <p:sldId id="545" r:id="rId6"/>
    <p:sldId id="608" r:id="rId7"/>
    <p:sldId id="609" r:id="rId8"/>
    <p:sldId id="610" r:id="rId9"/>
    <p:sldId id="612" r:id="rId10"/>
    <p:sldId id="899" r:id="rId11"/>
    <p:sldId id="613" r:id="rId12"/>
    <p:sldId id="615" r:id="rId13"/>
    <p:sldId id="616" r:id="rId14"/>
    <p:sldId id="547" r:id="rId15"/>
    <p:sldId id="548" r:id="rId16"/>
    <p:sldId id="577" r:id="rId17"/>
    <p:sldId id="617" r:id="rId18"/>
    <p:sldId id="618" r:id="rId19"/>
    <p:sldId id="619" r:id="rId20"/>
    <p:sldId id="561" r:id="rId21"/>
    <p:sldId id="410" r:id="rId22"/>
    <p:sldId id="409" r:id="rId23"/>
    <p:sldId id="444" r:id="rId24"/>
    <p:sldId id="580" r:id="rId25"/>
    <p:sldId id="581" r:id="rId26"/>
    <p:sldId id="443" r:id="rId27"/>
    <p:sldId id="582" r:id="rId28"/>
    <p:sldId id="583" r:id="rId29"/>
    <p:sldId id="905" r:id="rId30"/>
    <p:sldId id="614" r:id="rId31"/>
    <p:sldId id="906" r:id="rId32"/>
    <p:sldId id="585" r:id="rId33"/>
    <p:sldId id="91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4"/>
    <p:restoredTop sz="94664"/>
  </p:normalViewPr>
  <p:slideViewPr>
    <p:cSldViewPr snapToGrid="0" snapToObjects="1">
      <p:cViewPr varScale="1">
        <p:scale>
          <a:sx n="114" d="100"/>
          <a:sy n="114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Error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1195"/>
          </a:xfrm>
        </p:spPr>
        <p:txBody>
          <a:bodyPr>
            <a:normAutofit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  <a:p>
            <a:r>
              <a:rPr lang="en-US" dirty="0"/>
              <a:t>Q: Suppose you’re sending a package to a friend. How would you detect tampering with that package?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value must </a:t>
            </a:r>
            <a:r>
              <a:rPr lang="en-US" dirty="0">
                <a:solidFill>
                  <a:srgbClr val="C00000"/>
                </a:solidFill>
              </a:rPr>
              <a:t>change if the packet changes</a:t>
            </a:r>
          </a:p>
          <a:p>
            <a:pPr lvl="1"/>
            <a:r>
              <a:rPr lang="en-US" dirty="0"/>
              <a:t>If the packet was modified through “likely”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UDP/TCP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6FA7A1-C0AF-DD45-8E85-1611E1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1" y="5365423"/>
            <a:ext cx="1383622" cy="1229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ED9D4-27FD-B74F-8BF3-9ED630804469}"/>
              </a:ext>
            </a:extLst>
          </p:cNvPr>
          <p:cNvSpPr txBox="1"/>
          <p:nvPr/>
        </p:nvSpPr>
        <p:spPr>
          <a:xfrm>
            <a:off x="8025713" y="5739516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Warning: Technical language ahead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(up next!)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Let’s craft some UDP packets (again)!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  <a:endParaRPr lang="en-IN" dirty="0"/>
          </a:p>
          <a:p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dirty="0"/>
              <a:t>Now can you craft two UDP packets with an identical checksum?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65E52-DAD4-31B5-966A-2B86A631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6536-929F-680F-A8B1-DB25FBD3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D4CFE-F5D4-1457-2D78-6907EC7F53C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5E75-7B32-35FA-F812-8256D9B6A4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F60E0-59F9-29BB-2CC9-0A6C8757C62D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F5DA0-940B-4A8B-610A-E966681599C3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4960B-E2D8-40B8-CBAC-41BAC5A55070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7A09-01EB-7873-A59A-BEE2131CB922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7355B-0B67-1154-49C0-F47A24B44895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AC9E-9CC1-9690-BAB4-2F54126BCF2C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D8984-DBE9-2557-332E-4ACD044C8E6B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6DDAC-CE3E-2205-227E-F324239E8C97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30A07-ECDF-5F29-D266-EB5F05EE65BA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FB083-B3F7-9A7A-7459-D1F71B5DD309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1BCFE8-9751-DAD9-EB62-6236A8391D67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DC65F-6E9D-CFB8-E953-76672EEF559D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91CF00-DA04-33FA-49CB-AF13A21EB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E8B932-8A99-11FE-DCEE-94854C88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E7C540-60FC-E9C4-5665-E241BEE38D8E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625D5D-50D2-7E9D-325E-5FA87B0E10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7329C7-FF3B-5394-518C-FFF4344D4041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99CA12-5310-2A72-E844-46E6417B01F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0FB2AF-BF1C-EBCD-9C65-A48BFB5CB54A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B021B3-F10B-6C00-C7C9-7C7D58D0AA9C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68B9FE1-47CC-E37D-7BAE-31D45C674ADE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962AB2-E340-11AE-9B6D-B042FAE75977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FCCCA675-973C-01A7-8701-3039F00067E0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9B0F631F-74D4-0EEB-8963-6E7BE6E6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E0F5A10-C781-4BA9-9DD5-84A93F43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744710-40E3-38FD-5EE0-DF0EBB418934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F1F7A41-10A3-972F-4F3E-291BE35BC7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9F5164BC-7B66-C4CD-4B6B-9EE4D356E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83F68-30EA-7891-995A-5A595E8375B7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4ECD5875-9BA7-1FEA-4C53-E6481C0EA3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19A5EB97-D55B-F544-D687-45C3B367FC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F646279D-6E0D-C6CB-E9E1-94B302D4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E858EA44-9E2A-37DF-FB4C-9755A6DEC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49075-86EB-7A06-F1E7-D32D982FCDA1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A44BC8-859B-01AE-1B9B-4F4B16B9AAE1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9A0373-C3B9-E407-CFD6-4A66AB750E06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681CF-9639-861B-5901-F90F1B0D063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42F064-30F2-403B-CD32-38BC3353F06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6805F-DAAB-4BDD-CA0A-0A5970938FDA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7320-4D8D-8B68-2C7E-373A6DE8D1CF}"/>
              </a:ext>
            </a:extLst>
          </p:cNvPr>
          <p:cNvSpPr txBox="1"/>
          <p:nvPr/>
        </p:nvSpPr>
        <p:spPr>
          <a:xfrm>
            <a:off x="7556698" y="227557"/>
            <a:ext cx="4235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0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1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simple transport: Send or receive a single packet from/to the correct application process. </a:t>
            </a:r>
            <a:r>
              <a:rPr lang="en-US" dirty="0">
                <a:solidFill>
                  <a:srgbClr val="C00000"/>
                </a:solidFill>
              </a:rPr>
              <a:t>That’s it</a:t>
            </a:r>
          </a:p>
          <a:p>
            <a:pPr lvl="1"/>
            <a:r>
              <a:rPr lang="en-US" dirty="0"/>
              <a:t>Just a thin shim around network layer’s best-effort delivery</a:t>
            </a:r>
          </a:p>
          <a:p>
            <a:pPr lvl="1"/>
            <a:r>
              <a:rPr lang="en-US" dirty="0"/>
              <a:t>No connection building, no latency</a:t>
            </a:r>
          </a:p>
          <a:p>
            <a:pPr lvl="1"/>
            <a:r>
              <a:rPr lang="en-US" dirty="0"/>
              <a:t>Suitable for one-off request/response messages</a:t>
            </a:r>
          </a:p>
          <a:p>
            <a:pPr lvl="1"/>
            <a:r>
              <a:rPr lang="en-US"/>
              <a:t>Sometimes suitable </a:t>
            </a:r>
            <a:r>
              <a:rPr lang="en-US" dirty="0"/>
              <a:t>for loss-tolerant but delay-sensitive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or router help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 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8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r>
              <a:rPr lang="en-US" dirty="0"/>
              <a:t>One option: increment seq#: 2, 3, …</a:t>
            </a:r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r>
              <a:rPr lang="en-US" dirty="0"/>
              <a:t>Seq #s reusable if older packets with those seq #s known to be delivered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4981E-64F6-5045-A4D5-46B760A09DED}"/>
              </a:ext>
            </a:extLst>
          </p:cNvPr>
          <p:cNvSpPr txBox="1"/>
          <p:nvPr/>
        </p:nvSpPr>
        <p:spPr>
          <a:xfrm>
            <a:off x="969917" y="2275300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 principle, these three ideas are sufficient to implement reliable data delivery!</a:t>
            </a:r>
          </a:p>
        </p:txBody>
      </p:sp>
    </p:spTree>
    <p:extLst>
      <p:ext uri="{BB962C8B-B14F-4D97-AF65-F5344CB8AC3E}">
        <p14:creationId xmlns:p14="http://schemas.microsoft.com/office/powerpoint/2010/main" val="61360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</a:t>
            </a:r>
            <a:endParaRPr lang="en-US" altLang="en-US" dirty="0"/>
          </a:p>
          <a:p>
            <a:pPr lvl="1"/>
            <a:r>
              <a:rPr lang="en-US" altLang="en-US" dirty="0"/>
              <a:t>UDP segments may be lost, corrupted, reordered</a:t>
            </a:r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Early multimedia apps used UDP</a:t>
            </a:r>
          </a:p>
          <a:p>
            <a:pPr lvl="1"/>
            <a:r>
              <a:rPr lang="en-US" altLang="en-US" dirty="0"/>
              <a:t>Delay-sensitive but loss tolerant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40138" y="1790514"/>
            <a:ext cx="6095999" cy="4760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“connection establishment” (which TCP does)</a:t>
            </a:r>
          </a:p>
          <a:p>
            <a:pPr lvl="1"/>
            <a:r>
              <a:rPr lang="en-US" altLang="en-US" sz="2200" dirty="0"/>
              <a:t>UDP can send a packet immediately</a:t>
            </a:r>
          </a:p>
          <a:p>
            <a:r>
              <a:rPr lang="en-US" altLang="en-US" dirty="0"/>
              <a:t>Small segment header (TCP’s is larger)</a:t>
            </a:r>
          </a:p>
          <a:p>
            <a:r>
              <a:rPr lang="en-US" altLang="en-US" dirty="0"/>
              <a:t>UDP can blast data without control</a:t>
            </a:r>
          </a:p>
          <a:p>
            <a:pPr lvl="1"/>
            <a:r>
              <a:rPr lang="en-US" altLang="en-US" sz="2000" dirty="0"/>
              <a:t>TCP is more balanced and measured</a:t>
            </a:r>
          </a:p>
          <a:p>
            <a:r>
              <a:rPr lang="en-US" altLang="en-US" dirty="0"/>
              <a:t>Less memory for connection “state” at sender &amp; receiver relative to TCP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8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-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</a:p>
          <a:p>
            <a:pPr lvl="1"/>
            <a:r>
              <a:rPr lang="en-IN" sz="2000" dirty="0">
                <a:latin typeface="Courier" pitchFamily="2" charset="0"/>
              </a:rPr>
              <a:t>send(IP(</a:t>
            </a:r>
            <a:r>
              <a:rPr lang="en-IN" sz="2000" dirty="0" err="1">
                <a:latin typeface="Courier" pitchFamily="2" charset="0"/>
              </a:rPr>
              <a:t>dst</a:t>
            </a:r>
            <a:r>
              <a:rPr lang="en-IN" sz="2000" dirty="0">
                <a:latin typeface="Courier" pitchFamily="2" charset="0"/>
              </a:rPr>
              <a:t>="127.0.0.1")/UDP(sport=1024, </a:t>
            </a:r>
            <a:r>
              <a:rPr lang="en-IN" sz="2000" dirty="0" err="1">
                <a:latin typeface="Courier" pitchFamily="2" charset="0"/>
              </a:rPr>
              <a:t>dport</a:t>
            </a:r>
            <a:r>
              <a:rPr lang="en-IN" sz="2000" dirty="0">
                <a:latin typeface="Courier" pitchFamily="2" charset="0"/>
              </a:rPr>
              <a:t>=2048)/"hello world”, </a:t>
            </a:r>
            <a:r>
              <a:rPr lang="en-IN" sz="2000" dirty="0" err="1">
                <a:latin typeface="Courier" pitchFamily="2" charset="0"/>
              </a:rPr>
              <a:t>iface</a:t>
            </a:r>
            <a:r>
              <a:rPr lang="en-IN" sz="2000" dirty="0">
                <a:latin typeface="Courier" pitchFamily="2" charset="0"/>
              </a:rPr>
              <a:t>="</a:t>
            </a:r>
            <a:r>
              <a:rPr lang="en-IN" sz="2000">
                <a:latin typeface="Courier" pitchFamily="2" charset="0"/>
              </a:rPr>
              <a:t>lo")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2036</Words>
  <Application>Microsoft Macintosh PowerPoint</Application>
  <PresentationFormat>Widescreen</PresentationFormat>
  <Paragraphs>355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Error Detection</vt:lpstr>
      <vt:lpstr>Review: Demultiplexing</vt:lpstr>
      <vt:lpstr>Listing sockets and connections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 in the Transport Layer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Stop-and-Wait Reliability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1531</cp:revision>
  <cp:lastPrinted>2021-01-24T11:57:08Z</cp:lastPrinted>
  <dcterms:created xsi:type="dcterms:W3CDTF">2019-01-23T03:40:12Z</dcterms:created>
  <dcterms:modified xsi:type="dcterms:W3CDTF">2024-10-15T15:34:13Z</dcterms:modified>
</cp:coreProperties>
</file>