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87" r:id="rId2"/>
    <p:sldId id="1119" r:id="rId3"/>
    <p:sldId id="667" r:id="rId4"/>
    <p:sldId id="663" r:id="rId5"/>
    <p:sldId id="970" r:id="rId6"/>
    <p:sldId id="1120" r:id="rId7"/>
    <p:sldId id="672" r:id="rId8"/>
    <p:sldId id="668" r:id="rId9"/>
    <p:sldId id="619" r:id="rId10"/>
    <p:sldId id="621" r:id="rId11"/>
    <p:sldId id="673" r:id="rId12"/>
    <p:sldId id="674" r:id="rId13"/>
    <p:sldId id="675" r:id="rId14"/>
    <p:sldId id="676" r:id="rId15"/>
    <p:sldId id="973" r:id="rId16"/>
    <p:sldId id="688" r:id="rId17"/>
    <p:sldId id="690" r:id="rId18"/>
    <p:sldId id="687" r:id="rId19"/>
    <p:sldId id="691" r:id="rId20"/>
    <p:sldId id="693" r:id="rId21"/>
    <p:sldId id="974" r:id="rId22"/>
    <p:sldId id="661" r:id="rId23"/>
    <p:sldId id="623" r:id="rId24"/>
    <p:sldId id="662" r:id="rId25"/>
    <p:sldId id="975" r:id="rId26"/>
    <p:sldId id="626" r:id="rId27"/>
    <p:sldId id="976" r:id="rId28"/>
    <p:sldId id="678" r:id="rId29"/>
    <p:sldId id="977" r:id="rId30"/>
    <p:sldId id="978" r:id="rId31"/>
    <p:sldId id="979" r:id="rId32"/>
    <p:sldId id="980" r:id="rId33"/>
    <p:sldId id="981" r:id="rId34"/>
    <p:sldId id="982" r:id="rId35"/>
    <p:sldId id="963" r:id="rId36"/>
    <p:sldId id="628" r:id="rId37"/>
    <p:sldId id="964" r:id="rId38"/>
    <p:sldId id="983" r:id="rId39"/>
    <p:sldId id="984" r:id="rId40"/>
    <p:sldId id="1121" r:id="rId41"/>
    <p:sldId id="1117" r:id="rId42"/>
    <p:sldId id="111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/>
    <p:restoredTop sz="94664"/>
  </p:normalViewPr>
  <p:slideViewPr>
    <p:cSldViewPr snapToGrid="0" snapToObjects="1">
      <p:cViewPr>
        <p:scale>
          <a:sx n="100" d="100"/>
          <a:sy n="100" d="100"/>
        </p:scale>
        <p:origin x="15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TCP’s three way handshake, that operates as follows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Let’s say the client and server both create a TCP socket as we learned about in Chapter 2 and enter the LISTEN state</a:t>
            </a:r>
          </a:p>
          <a:p>
            <a:endParaRPr lang="en-US" dirty="0"/>
          </a:p>
          <a:p>
            <a:r>
              <a:rPr lang="en-US" dirty="0"/>
              <a:t>The client then connects to the server sending a SYN message with a sequence number x (SYN Message is an TCP Segment with SYN but set in the header – you might want to go back and review the TCP segment format!)</a:t>
            </a:r>
          </a:p>
          <a:p>
            <a:endParaRPr lang="en-US" dirty="0"/>
          </a:p>
          <a:p>
            <a:r>
              <a:rPr lang="en-US" dirty="0"/>
              <a:t>The server is waiting for a connection, and receives the SYN message enters the SYN received state (NOT the established state and sends a SYN ACK message back.</a:t>
            </a:r>
          </a:p>
          <a:p>
            <a:endParaRPr lang="en-US" dirty="0"/>
          </a:p>
          <a:p>
            <a:r>
              <a:rPr lang="en-US" dirty="0"/>
              <a:t>Finally the client sends an ACK message to the server, and when the server receiver this enters the </a:t>
            </a:r>
            <a:r>
              <a:rPr lang="en-US" dirty="0" err="1"/>
              <a:t>ESTABLished</a:t>
            </a:r>
            <a:r>
              <a:rPr lang="en-US" dirty="0"/>
              <a:t> state.  This is when the application process would see the return from the wait on the  socket accept() call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56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Congestion Control II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18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F492-FD49-2D46-AE15-0A7F6170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0FC7-5A50-684F-B306-9E69113A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64K bytes</a:t>
            </a:r>
            <a:r>
              <a:rPr lang="en-US" dirty="0"/>
              <a:t> (TCP default)</a:t>
            </a:r>
          </a:p>
          <a:p>
            <a:r>
              <a:rPr lang="en-US" dirty="0"/>
              <a:t>Do slow start until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Once the threshold is passed, do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  <a:p>
            <a:pPr lvl="1"/>
            <a:r>
              <a:rPr lang="en-US" dirty="0"/>
              <a:t>Add one MSS to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each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worth data </a:t>
            </a:r>
            <a:r>
              <a:rPr lang="en-US" dirty="0" err="1"/>
              <a:t>ACK’ed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For each MSS </a:t>
            </a:r>
            <a:r>
              <a:rPr lang="en-US" dirty="0" err="1"/>
              <a:t>ACK’ed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+ (MSS/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) * MSS</a:t>
            </a:r>
          </a:p>
          <a:p>
            <a:r>
              <a:rPr lang="en-US" dirty="0"/>
              <a:t>Upon a TCP timeout (RTO),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1 MSS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max(2 * MSS, 0.5 *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rgbClr val="C00000"/>
                </a:solidFill>
              </a:rPr>
              <a:t>the next linear increase will start at half the current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Additive Increase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9C775F0-CAF6-FE45-8F10-F3C9EB7E9CB3}"/>
              </a:ext>
            </a:extLst>
          </p:cNvPr>
          <p:cNvSpPr/>
          <p:nvPr/>
        </p:nvSpPr>
        <p:spPr>
          <a:xfrm>
            <a:off x="2128838" y="3323221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9CEFD-B3CF-2242-B357-296D225C3B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72013" y="3323221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 flipV="1">
            <a:off x="2128838" y="6015700"/>
            <a:ext cx="6918909" cy="786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5126831" y="22225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18B1D-6E4D-814A-A2E7-DFACD9F5D26A}"/>
              </a:ext>
            </a:extLst>
          </p:cNvPr>
          <p:cNvCxnSpPr>
            <a:cxnSpLocks/>
          </p:cNvCxnSpPr>
          <p:nvPr/>
        </p:nvCxnSpPr>
        <p:spPr>
          <a:xfrm flipH="1">
            <a:off x="4714875" y="2867193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583323-556F-364B-8754-3F27D9D21A0D}"/>
              </a:ext>
            </a:extLst>
          </p:cNvPr>
          <p:cNvSpPr txBox="1"/>
          <p:nvPr/>
        </p:nvSpPr>
        <p:spPr>
          <a:xfrm rot="19039414">
            <a:off x="2503903" y="4904757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6272213" y="2898331"/>
            <a:ext cx="2355054" cy="758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5388454" y="4932836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2EE57-FBF7-A243-BD2E-D0BF35388994}"/>
              </a:ext>
            </a:extLst>
          </p:cNvPr>
          <p:cNvCxnSpPr/>
          <p:nvPr/>
        </p:nvCxnSpPr>
        <p:spPr>
          <a:xfrm>
            <a:off x="2128838" y="3374310"/>
            <a:ext cx="254317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1264FB-C0A7-2546-A55F-B0C624FCC7CB}"/>
              </a:ext>
            </a:extLst>
          </p:cNvPr>
          <p:cNvSpPr txBox="1"/>
          <p:nvPr/>
        </p:nvSpPr>
        <p:spPr>
          <a:xfrm>
            <a:off x="973932" y="318964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54 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 flipV="1">
            <a:off x="4575972" y="4506391"/>
            <a:ext cx="3204449" cy="146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4714875" y="3904891"/>
            <a:ext cx="216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27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MSS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4716379" y="4491789"/>
            <a:ext cx="2550695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7267074" y="3705727"/>
            <a:ext cx="1507958" cy="78606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8473024" y="2867193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40K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93330-959A-C647-ADC2-3C77472FE128}"/>
              </a:ext>
            </a:extLst>
          </p:cNvPr>
          <p:cNvSpPr txBox="1"/>
          <p:nvPr/>
        </p:nvSpPr>
        <p:spPr>
          <a:xfrm>
            <a:off x="2294235" y="2627194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54K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75032" y="3697706"/>
            <a:ext cx="48126" cy="2253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8499665" y="5121225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8775032" y="4454450"/>
            <a:ext cx="204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to</a:t>
            </a:r>
          </a:p>
          <a:p>
            <a:r>
              <a:rPr lang="en-US" dirty="0">
                <a:latin typeface="Helvetica" pitchFamily="2" charset="0"/>
              </a:rPr>
              <a:t>20 </a:t>
            </a:r>
            <a:r>
              <a:rPr lang="en-US" dirty="0">
                <a:latin typeface="Courier" pitchFamily="2" charset="0"/>
              </a:rPr>
              <a:t>MSS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5BE1C5A-A509-894D-B866-1A1B7E57DBF4}"/>
              </a:ext>
            </a:extLst>
          </p:cNvPr>
          <p:cNvSpPr/>
          <p:nvPr/>
        </p:nvSpPr>
        <p:spPr>
          <a:xfrm>
            <a:off x="8823158" y="5117432"/>
            <a:ext cx="1010653" cy="834189"/>
          </a:xfrm>
          <a:custGeom>
            <a:avLst/>
            <a:gdLst>
              <a:gd name="connsiteX0" fmla="*/ 0 w 1010653"/>
              <a:gd name="connsiteY0" fmla="*/ 834189 h 834189"/>
              <a:gd name="connsiteX1" fmla="*/ 641684 w 1010653"/>
              <a:gd name="connsiteY1" fmla="*/ 529389 h 834189"/>
              <a:gd name="connsiteX2" fmla="*/ 1010653 w 1010653"/>
              <a:gd name="connsiteY2" fmla="*/ 0 h 8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834189">
                <a:moveTo>
                  <a:pt x="0" y="834189"/>
                </a:moveTo>
                <a:cubicBezTo>
                  <a:pt x="236621" y="751304"/>
                  <a:pt x="473242" y="668420"/>
                  <a:pt x="641684" y="529389"/>
                </a:cubicBezTo>
                <a:cubicBezTo>
                  <a:pt x="810126" y="390357"/>
                  <a:pt x="910389" y="195178"/>
                  <a:pt x="101065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9829339" y="425074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19947845">
            <a:off x="6981200" y="3475314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Additive increase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40FFF7-C66D-B243-9EAE-F68F1691C564}"/>
              </a:ext>
            </a:extLst>
          </p:cNvPr>
          <p:cNvSpPr txBox="1"/>
          <p:nvPr/>
        </p:nvSpPr>
        <p:spPr>
          <a:xfrm rot="19039414">
            <a:off x="9464364" y="5352786"/>
            <a:ext cx="9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10549363" y="3775109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</p:spTree>
    <p:extLst>
      <p:ext uri="{BB962C8B-B14F-4D97-AF65-F5344CB8AC3E}">
        <p14:creationId xmlns:p14="http://schemas.microsoft.com/office/powerpoint/2010/main" val="34085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7" grpId="0"/>
      <p:bldP spid="20" grpId="0"/>
      <p:bldP spid="22" grpId="0"/>
      <p:bldP spid="26" grpId="0"/>
      <p:bldP spid="28" grpId="0"/>
      <p:bldP spid="32" grpId="0" animBg="1"/>
      <p:bldP spid="37" grpId="0"/>
      <p:bldP spid="38" grpId="0"/>
      <p:bldP spid="42" grpId="0"/>
      <p:bldP spid="43" grpId="0" animBg="1"/>
      <p:bldP spid="45" grpId="0"/>
      <p:bldP spid="47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78E0-F4AD-1443-BC68-86F830DC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TCP BBR:</a:t>
            </a:r>
            <a:r>
              <a:rPr lang="en-US" dirty="0"/>
              <a:t> finding the bottleneck link rate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4FC61-6509-6340-B490-5C5622CC572F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B4B1B1-CD48-3041-9A6E-632F2BB9E774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012241-731A-BD40-9792-33ADEC78E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40AD2D-CACB-2846-9F14-BA4E7D0E3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3C0AD8-A8E9-F54B-9FE8-8FD41D8CAF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36D556-CE10-B244-91D0-08BA2FB869F0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D90A77-65E9-DA4E-AB22-DD90EEE33C80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B7CA57-B43E-BF47-9C51-C48797E2D97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2DF22D-8988-4E40-A7B3-3DE21A916184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947AAE-16C3-4049-B600-6BE685041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28739F-BF36-8E4D-B376-34877C761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7BA7EC-CBD9-8247-A82E-94BBD47DE28E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86A8903-FAA8-6346-A712-DCFF02697CF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1562ABA-D8FF-A748-8E42-7BAAE71AF91F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14850AC-202C-B147-A6BE-545C553A3D31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6BA4EC-8DD4-C348-B014-FCE88A6E00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56E0CAC-9002-544A-9432-D8357EF76CA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E7E668-0AC7-2346-B9BA-AD3D8563BCC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565168B-6F02-3449-B665-5958BE2B4336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550DD0-9FA5-B940-BD98-DC874EE86E31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CAA385C-B369-B44A-9AFE-01BD8C2EE8DA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570C7EC-E73E-B146-8FA5-421E92FBE5D8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3486122-3AB3-524E-93B6-DC2867BBBE09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0BB59C-C003-9D4E-AF7E-E5F5EE75A59C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0384DC-958B-5F4F-892A-316276B7787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8DCDF1-E74F-2641-A067-45644C3C8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3386F8-A84E-CE4B-8F02-ADD4522007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87AA3A-DA55-E247-89A5-8378EF1FD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E1E323-F345-CD42-A4D0-8B66C67221C5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D55F58-534D-E746-8F2B-DC91E98F573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76150B-C734-C440-A5C4-AA3EDDE1C2CF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46D6AD-77E4-5E4D-9FDF-1D755619B5F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8F1DDD-2B42-8A40-A901-5837CF676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72D8FE-2DBD-A440-BA17-69ABB2843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872279-A514-DD4D-AFEB-C5612B8684B3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A188D85-C010-A444-9317-6A0F98901B3B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AEB8F30-A401-DA4D-B654-4A5AB9FCCF9B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E79A74C-C27E-CF4B-901F-8401BA0E3EF1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6B6367-DCDD-3A43-A056-C833EE4CE20C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7223919-D73B-5941-9F6B-902820357A17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A77698D-C547-9C49-8F48-161613316762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D9BC301-D8B8-7D4D-8655-D4A6FF59A6CA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6A4F60-50E9-2349-AC8F-09469A4D2B1C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8C06450-A836-2A40-BE85-532F0BB78DD3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AA6D413-891C-AD41-8D55-7F9ED31CF857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12A29B5-D818-CB46-9452-59D021A6E977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CF9FCB-8EC4-5F44-A0C0-EEEC0E60F77E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399D6-20F3-0842-9607-E38CE065A466}"/>
              </a:ext>
            </a:extLst>
          </p:cNvPr>
          <p:cNvSpPr txBox="1"/>
          <p:nvPr/>
        </p:nvSpPr>
        <p:spPr>
          <a:xfrm>
            <a:off x="298723" y="1545058"/>
            <a:ext cx="202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data at a specific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rate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716C0F-858F-114B-BBD1-F364AD3B953F}"/>
              </a:ext>
            </a:extLst>
          </p:cNvPr>
          <p:cNvCxnSpPr/>
          <p:nvPr/>
        </p:nvCxnSpPr>
        <p:spPr>
          <a:xfrm>
            <a:off x="298723" y="246838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1F9999-4665-CC4B-A1CF-B20533D52F2E}"/>
              </a:ext>
            </a:extLst>
          </p:cNvPr>
          <p:cNvSpPr txBox="1"/>
          <p:nvPr/>
        </p:nvSpPr>
        <p:spPr>
          <a:xfrm>
            <a:off x="3879521" y="1666524"/>
            <a:ext cx="476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Data gets across the bottleneck at the bottleneck link rate.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5EC90A-7929-F346-98A1-28BBA419F592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381592-F8FF-6846-A415-E51FEED2A9E1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59425D-CB0C-824B-A418-AF49411576EB}"/>
              </a:ext>
            </a:extLst>
          </p:cNvPr>
          <p:cNvSpPr txBox="1"/>
          <p:nvPr/>
        </p:nvSpPr>
        <p:spPr>
          <a:xfrm>
            <a:off x="319029" y="5865740"/>
            <a:ext cx="179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4. Measure rate of incoming ACKs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18DA8EE-0C53-5646-A9AF-541FD3D43A0A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5E427465-8B08-C449-BB45-0143374F3C62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56466195-16C9-6449-89F8-0A336F697523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B15D2F-2B49-8645-BC88-C107713D5B1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CE4D20-1E0E-6F48-AD22-E965384091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8B49EDA-4879-8846-BABD-05C12640EA8F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FBA0CD-6BB8-0A41-8116-1EDC931541D6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6D5F39BD-6480-064D-A16B-A300D36FD604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81F909-9828-3341-A963-349FE707AC31}"/>
              </a:ext>
            </a:extLst>
          </p:cNvPr>
          <p:cNvSpPr txBox="1"/>
          <p:nvPr/>
        </p:nvSpPr>
        <p:spPr>
          <a:xfrm>
            <a:off x="166359" y="2667362"/>
            <a:ext cx="280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Use ACK receive rate to determine sending rate</a:t>
            </a:r>
          </a:p>
        </p:txBody>
      </p:sp>
    </p:spTree>
    <p:extLst>
      <p:ext uri="{BB962C8B-B14F-4D97-AF65-F5344CB8AC3E}">
        <p14:creationId xmlns:p14="http://schemas.microsoft.com/office/powerpoint/2010/main" val="304625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4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77" grpId="0"/>
      <p:bldP spid="79" grpId="0"/>
      <p:bldP spid="82" grpId="0" animBg="1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C6B7-F0EE-8F4A-A93C-BF51B10A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E35C-AF07-2340-B5A8-321EDC6E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7126" cy="5032375"/>
          </a:xfrm>
        </p:spPr>
        <p:txBody>
          <a:bodyPr>
            <a:normAutofit/>
          </a:bodyPr>
          <a:lstStyle/>
          <a:p>
            <a:r>
              <a:rPr lang="en-US" dirty="0"/>
              <a:t>Assuming that the link rate of the bottleneck</a:t>
            </a:r>
          </a:p>
          <a:p>
            <a:pPr lvl="1"/>
            <a:r>
              <a:rPr lang="en-US" dirty="0"/>
              <a:t>== the rate of data getting across the bottleneck link</a:t>
            </a:r>
          </a:p>
          <a:p>
            <a:pPr lvl="1"/>
            <a:r>
              <a:rPr lang="en-US" dirty="0"/>
              <a:t>== the rate of data getting to the receiver</a:t>
            </a:r>
          </a:p>
          <a:p>
            <a:pPr lvl="1"/>
            <a:r>
              <a:rPr lang="en-US" dirty="0"/>
              <a:t>== the rate at which ACKs are generated by the receiver</a:t>
            </a:r>
          </a:p>
          <a:p>
            <a:pPr lvl="1"/>
            <a:r>
              <a:rPr lang="en-US" dirty="0"/>
              <a:t>== the rate at which ACKs reach the sender</a:t>
            </a:r>
          </a:p>
          <a:p>
            <a:r>
              <a:rPr lang="en-US" dirty="0"/>
              <a:t>Measuring ACK rate provides an estimate of bottleneck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BBR: Send at the maximum ACK rate measured in the recent past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Update max with new bottleneck rate estimates, i.e., larger ACK rate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Forget estimates last measured a long time ago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Incorporated into a rate </a:t>
            </a:r>
            <a:r>
              <a:rPr lang="en-US" dirty="0">
                <a:solidFill>
                  <a:srgbClr val="C00000"/>
                </a:solidFill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8611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0A0-F531-E44B-93E0-4D23CCC2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Adjustments by gain 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6DB3-4A94-0844-9664-4FDF444B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83"/>
            <a:ext cx="10515600" cy="4351338"/>
          </a:xfrm>
        </p:spPr>
        <p:txBody>
          <a:bodyPr/>
          <a:lstStyle/>
          <a:p>
            <a:r>
              <a:rPr lang="en-US" dirty="0"/>
              <a:t>BBR periodically increases its sending rate by a gain factor to see if the link rate has increased (e.g., due to a path change)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1BF224-A707-694C-A327-FB4931D18F33}"/>
              </a:ext>
            </a:extLst>
          </p:cNvPr>
          <p:cNvCxnSpPr>
            <a:cxnSpLocks/>
          </p:cNvCxnSpPr>
          <p:nvPr/>
        </p:nvCxnSpPr>
        <p:spPr>
          <a:xfrm flipV="1">
            <a:off x="838199" y="4716379"/>
            <a:ext cx="1134980" cy="138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D1D9C-FD11-C746-9998-5BD5370ACE42}"/>
              </a:ext>
            </a:extLst>
          </p:cNvPr>
          <p:cNvCxnSpPr>
            <a:cxnSpLocks/>
          </p:cNvCxnSpPr>
          <p:nvPr/>
        </p:nvCxnSpPr>
        <p:spPr>
          <a:xfrm flipV="1">
            <a:off x="1973179" y="3790258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2C6CFF-E377-A54F-8494-93FA05630E14}"/>
              </a:ext>
            </a:extLst>
          </p:cNvPr>
          <p:cNvCxnSpPr>
            <a:cxnSpLocks/>
          </p:cNvCxnSpPr>
          <p:nvPr/>
        </p:nvCxnSpPr>
        <p:spPr>
          <a:xfrm flipH="1" flipV="1">
            <a:off x="2103395" y="3827986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043492-0B5C-F840-96B6-86CA1C473BE1}"/>
              </a:ext>
            </a:extLst>
          </p:cNvPr>
          <p:cNvCxnSpPr>
            <a:cxnSpLocks/>
          </p:cNvCxnSpPr>
          <p:nvPr/>
        </p:nvCxnSpPr>
        <p:spPr>
          <a:xfrm flipV="1">
            <a:off x="2228480" y="4687176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4C993-5301-D44D-896B-EB301F209FDC}"/>
              </a:ext>
            </a:extLst>
          </p:cNvPr>
          <p:cNvCxnSpPr>
            <a:cxnSpLocks/>
          </p:cNvCxnSpPr>
          <p:nvPr/>
        </p:nvCxnSpPr>
        <p:spPr>
          <a:xfrm>
            <a:off x="2390271" y="4716057"/>
            <a:ext cx="529392" cy="3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D34042-DC24-AF47-9E02-F7F8AF22AFCE}"/>
              </a:ext>
            </a:extLst>
          </p:cNvPr>
          <p:cNvCxnSpPr>
            <a:cxnSpLocks/>
          </p:cNvCxnSpPr>
          <p:nvPr/>
        </p:nvCxnSpPr>
        <p:spPr>
          <a:xfrm flipV="1">
            <a:off x="838200" y="2620695"/>
            <a:ext cx="0" cy="33309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721BFC-850F-0744-82E6-DC297ECAE62F}"/>
              </a:ext>
            </a:extLst>
          </p:cNvPr>
          <p:cNvCxnSpPr>
            <a:cxnSpLocks/>
          </p:cNvCxnSpPr>
          <p:nvPr/>
        </p:nvCxnSpPr>
        <p:spPr>
          <a:xfrm flipV="1">
            <a:off x="838199" y="5951621"/>
            <a:ext cx="10888580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B7A7E1-E9E9-A145-A245-432C5E1651AB}"/>
              </a:ext>
            </a:extLst>
          </p:cNvPr>
          <p:cNvCxnSpPr>
            <a:cxnSpLocks/>
          </p:cNvCxnSpPr>
          <p:nvPr/>
        </p:nvCxnSpPr>
        <p:spPr>
          <a:xfrm flipV="1">
            <a:off x="2952899" y="3816666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2E3F7B-22EC-DB41-BB0D-83E72BFCAB3D}"/>
              </a:ext>
            </a:extLst>
          </p:cNvPr>
          <p:cNvCxnSpPr>
            <a:cxnSpLocks/>
          </p:cNvCxnSpPr>
          <p:nvPr/>
        </p:nvCxnSpPr>
        <p:spPr>
          <a:xfrm flipH="1" flipV="1">
            <a:off x="3083115" y="3854394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C2C3F9-7DA4-BD47-928E-688A6959534C}"/>
              </a:ext>
            </a:extLst>
          </p:cNvPr>
          <p:cNvCxnSpPr>
            <a:cxnSpLocks/>
          </p:cNvCxnSpPr>
          <p:nvPr/>
        </p:nvCxnSpPr>
        <p:spPr>
          <a:xfrm flipV="1">
            <a:off x="3208200" y="4088601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38F847-B63D-C149-BE94-F7C965BFD746}"/>
              </a:ext>
            </a:extLst>
          </p:cNvPr>
          <p:cNvCxnSpPr>
            <a:cxnSpLocks/>
          </p:cNvCxnSpPr>
          <p:nvPr/>
        </p:nvCxnSpPr>
        <p:spPr>
          <a:xfrm>
            <a:off x="3330575" y="4088601"/>
            <a:ext cx="630369" cy="76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783412-329C-EF48-9A95-178E27BF9E02}"/>
              </a:ext>
            </a:extLst>
          </p:cNvPr>
          <p:cNvCxnSpPr>
            <a:cxnSpLocks/>
          </p:cNvCxnSpPr>
          <p:nvPr/>
        </p:nvCxnSpPr>
        <p:spPr>
          <a:xfrm flipV="1">
            <a:off x="3989738" y="3186169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ED7690-D3EC-CF44-96DC-CD9A0CA955C8}"/>
              </a:ext>
            </a:extLst>
          </p:cNvPr>
          <p:cNvCxnSpPr>
            <a:cxnSpLocks/>
          </p:cNvCxnSpPr>
          <p:nvPr/>
        </p:nvCxnSpPr>
        <p:spPr>
          <a:xfrm flipH="1" flipV="1">
            <a:off x="4119954" y="3223897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ACEA00-F2FE-2F4C-BB36-73C9EA1B3AE4}"/>
              </a:ext>
            </a:extLst>
          </p:cNvPr>
          <p:cNvCxnSpPr>
            <a:cxnSpLocks/>
          </p:cNvCxnSpPr>
          <p:nvPr/>
        </p:nvCxnSpPr>
        <p:spPr>
          <a:xfrm flipV="1">
            <a:off x="4245039" y="3458104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B323A9-860E-CB4C-B455-1AA91094296D}"/>
              </a:ext>
            </a:extLst>
          </p:cNvPr>
          <p:cNvCxnSpPr>
            <a:cxnSpLocks/>
          </p:cNvCxnSpPr>
          <p:nvPr/>
        </p:nvCxnSpPr>
        <p:spPr>
          <a:xfrm>
            <a:off x="4367414" y="3458104"/>
            <a:ext cx="636269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B1A1E-E7BD-B74B-9F15-B44A0AEF3BF8}"/>
              </a:ext>
            </a:extLst>
          </p:cNvPr>
          <p:cNvCxnSpPr>
            <a:cxnSpLocks/>
          </p:cNvCxnSpPr>
          <p:nvPr/>
        </p:nvCxnSpPr>
        <p:spPr>
          <a:xfrm flipV="1">
            <a:off x="4999298" y="255604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17198B5-67C9-2446-BB77-3EA8CC943A24}"/>
              </a:ext>
            </a:extLst>
          </p:cNvPr>
          <p:cNvCxnSpPr>
            <a:cxnSpLocks/>
          </p:cNvCxnSpPr>
          <p:nvPr/>
        </p:nvCxnSpPr>
        <p:spPr>
          <a:xfrm flipH="1" flipV="1">
            <a:off x="5129514" y="259377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9FA59B-0983-054B-9B40-2DB925913C9B}"/>
              </a:ext>
            </a:extLst>
          </p:cNvPr>
          <p:cNvCxnSpPr>
            <a:cxnSpLocks/>
          </p:cNvCxnSpPr>
          <p:nvPr/>
        </p:nvCxnSpPr>
        <p:spPr>
          <a:xfrm flipV="1">
            <a:off x="5254599" y="3452965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0CA2BC-37F4-4E4B-AF1D-931CDC98AB21}"/>
              </a:ext>
            </a:extLst>
          </p:cNvPr>
          <p:cNvCxnSpPr>
            <a:cxnSpLocks/>
          </p:cNvCxnSpPr>
          <p:nvPr/>
        </p:nvCxnSpPr>
        <p:spPr>
          <a:xfrm flipV="1">
            <a:off x="7088234" y="258296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9552EF-2346-5D40-8E27-A402C5ADF9B5}"/>
              </a:ext>
            </a:extLst>
          </p:cNvPr>
          <p:cNvCxnSpPr>
            <a:cxnSpLocks/>
          </p:cNvCxnSpPr>
          <p:nvPr/>
        </p:nvCxnSpPr>
        <p:spPr>
          <a:xfrm flipH="1" flipV="1">
            <a:off x="7218450" y="262069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862DFA2-7C97-844F-86C4-9F6DB824C778}"/>
              </a:ext>
            </a:extLst>
          </p:cNvPr>
          <p:cNvSpPr txBox="1"/>
          <p:nvPr/>
        </p:nvSpPr>
        <p:spPr>
          <a:xfrm>
            <a:off x="5917045" y="2899519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19B442-31AD-C049-9C5B-7A8BDDD54F63}"/>
              </a:ext>
            </a:extLst>
          </p:cNvPr>
          <p:cNvCxnSpPr>
            <a:cxnSpLocks/>
          </p:cNvCxnSpPr>
          <p:nvPr/>
        </p:nvCxnSpPr>
        <p:spPr>
          <a:xfrm>
            <a:off x="5402736" y="34529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33EF77-471C-8B4D-8CC5-03451DCABC0C}"/>
              </a:ext>
            </a:extLst>
          </p:cNvPr>
          <p:cNvCxnSpPr>
            <a:cxnSpLocks/>
          </p:cNvCxnSpPr>
          <p:nvPr/>
        </p:nvCxnSpPr>
        <p:spPr>
          <a:xfrm>
            <a:off x="6731854" y="3475776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3A2897-1F7D-294C-8079-2D9FCF8E5A44}"/>
              </a:ext>
            </a:extLst>
          </p:cNvPr>
          <p:cNvSpPr txBox="1"/>
          <p:nvPr/>
        </p:nvSpPr>
        <p:spPr>
          <a:xfrm>
            <a:off x="4035858" y="6168795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B61D37-7DD3-134F-8519-2953C4705E67}"/>
              </a:ext>
            </a:extLst>
          </p:cNvPr>
          <p:cNvSpPr txBox="1"/>
          <p:nvPr/>
        </p:nvSpPr>
        <p:spPr>
          <a:xfrm rot="16200000">
            <a:off x="-547656" y="3983007"/>
            <a:ext cx="202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Sending rate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C77625-CE60-784E-B6AF-EC50820A5594}"/>
              </a:ext>
            </a:extLst>
          </p:cNvPr>
          <p:cNvSpPr txBox="1"/>
          <p:nvPr/>
        </p:nvSpPr>
        <p:spPr>
          <a:xfrm>
            <a:off x="1056911" y="2588771"/>
            <a:ext cx="271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Steady state operation: constant sending rate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FADC40-9342-7D4E-BA4F-F36678B1BF86}"/>
              </a:ext>
            </a:extLst>
          </p:cNvPr>
          <p:cNvCxnSpPr>
            <a:cxnSpLocks/>
          </p:cNvCxnSpPr>
          <p:nvPr/>
        </p:nvCxnSpPr>
        <p:spPr>
          <a:xfrm flipH="1">
            <a:off x="1207162" y="3235102"/>
            <a:ext cx="220585" cy="13099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ECEAC4E-9A16-8843-AD99-51A6C8147120}"/>
              </a:ext>
            </a:extLst>
          </p:cNvPr>
          <p:cNvSpPr txBox="1"/>
          <p:nvPr/>
        </p:nvSpPr>
        <p:spPr>
          <a:xfrm>
            <a:off x="1671047" y="3238701"/>
            <a:ext cx="218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Gain cycle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A976D5-87CD-A440-A652-5E17FD74136F}"/>
              </a:ext>
            </a:extLst>
          </p:cNvPr>
          <p:cNvSpPr txBox="1"/>
          <p:nvPr/>
        </p:nvSpPr>
        <p:spPr>
          <a:xfrm>
            <a:off x="3478802" y="5286056"/>
            <a:ext cx="258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Detect higher ACK rate: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Update sending rate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57D22C-9C11-A94C-A2E1-4C4345B65E97}"/>
              </a:ext>
            </a:extLst>
          </p:cNvPr>
          <p:cNvCxnSpPr>
            <a:cxnSpLocks/>
          </p:cNvCxnSpPr>
          <p:nvPr/>
        </p:nvCxnSpPr>
        <p:spPr>
          <a:xfrm flipH="1" flipV="1">
            <a:off x="3589819" y="4296927"/>
            <a:ext cx="310130" cy="9283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7B598E-7A62-6D48-8F2A-64168662D5B8}"/>
              </a:ext>
            </a:extLst>
          </p:cNvPr>
          <p:cNvCxnSpPr>
            <a:cxnSpLocks/>
          </p:cNvCxnSpPr>
          <p:nvPr/>
        </p:nvCxnSpPr>
        <p:spPr>
          <a:xfrm flipV="1">
            <a:off x="4642362" y="3613946"/>
            <a:ext cx="50616" cy="15028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691A4A2-8405-144E-8BD0-DD3977A6358E}"/>
              </a:ext>
            </a:extLst>
          </p:cNvPr>
          <p:cNvCxnSpPr>
            <a:cxnSpLocks/>
          </p:cNvCxnSpPr>
          <p:nvPr/>
        </p:nvCxnSpPr>
        <p:spPr>
          <a:xfrm flipV="1">
            <a:off x="7347817" y="3448763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6703B3-484C-5B44-B21B-DB80E4369035}"/>
              </a:ext>
            </a:extLst>
          </p:cNvPr>
          <p:cNvCxnSpPr>
            <a:cxnSpLocks/>
          </p:cNvCxnSpPr>
          <p:nvPr/>
        </p:nvCxnSpPr>
        <p:spPr>
          <a:xfrm>
            <a:off x="7495954" y="34674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1452AF3-AAB0-F842-9B75-7BC2F8B98B72}"/>
              </a:ext>
            </a:extLst>
          </p:cNvPr>
          <p:cNvCxnSpPr>
            <a:cxnSpLocks/>
          </p:cNvCxnSpPr>
          <p:nvPr/>
        </p:nvCxnSpPr>
        <p:spPr>
          <a:xfrm flipH="1" flipV="1">
            <a:off x="7869645" y="3426968"/>
            <a:ext cx="93396" cy="161584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2D4F8A-F3AF-3843-852C-466288E458E5}"/>
              </a:ext>
            </a:extLst>
          </p:cNvPr>
          <p:cNvCxnSpPr>
            <a:cxnSpLocks/>
          </p:cNvCxnSpPr>
          <p:nvPr/>
        </p:nvCxnSpPr>
        <p:spPr>
          <a:xfrm flipV="1">
            <a:off x="8307093" y="4096274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EDE0460-B6C1-F744-BD78-5AA4099CDCB4}"/>
              </a:ext>
            </a:extLst>
          </p:cNvPr>
          <p:cNvCxnSpPr>
            <a:cxnSpLocks/>
          </p:cNvCxnSpPr>
          <p:nvPr/>
        </p:nvCxnSpPr>
        <p:spPr>
          <a:xfrm flipH="1" flipV="1">
            <a:off x="8437309" y="4134002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294290-39ED-9A4F-8A4C-9A3578AF8230}"/>
              </a:ext>
            </a:extLst>
          </p:cNvPr>
          <p:cNvCxnSpPr>
            <a:cxnSpLocks/>
          </p:cNvCxnSpPr>
          <p:nvPr/>
        </p:nvCxnSpPr>
        <p:spPr>
          <a:xfrm>
            <a:off x="7950713" y="4989083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EB3B62A-6DCB-D545-A2DC-8A33DD38D75F}"/>
              </a:ext>
            </a:extLst>
          </p:cNvPr>
          <p:cNvCxnSpPr>
            <a:cxnSpLocks/>
          </p:cNvCxnSpPr>
          <p:nvPr/>
        </p:nvCxnSpPr>
        <p:spPr>
          <a:xfrm flipV="1">
            <a:off x="8566676" y="4962070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955A88-B1CB-0B49-910D-6714709B39CA}"/>
              </a:ext>
            </a:extLst>
          </p:cNvPr>
          <p:cNvCxnSpPr>
            <a:cxnSpLocks/>
          </p:cNvCxnSpPr>
          <p:nvPr/>
        </p:nvCxnSpPr>
        <p:spPr>
          <a:xfrm>
            <a:off x="8714813" y="4980772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085F1AF-31DD-F14E-8B0E-4D1D1FDC7DCB}"/>
              </a:ext>
            </a:extLst>
          </p:cNvPr>
          <p:cNvSpPr txBox="1"/>
          <p:nvPr/>
        </p:nvSpPr>
        <p:spPr>
          <a:xfrm>
            <a:off x="8632481" y="2759414"/>
            <a:ext cx="258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Last max ACK rate was measured a while ago. Forget it &amp; use a more recent max ACK rate 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68EDB45-77AA-4E45-8B50-CC81CD5C42C7}"/>
              </a:ext>
            </a:extLst>
          </p:cNvPr>
          <p:cNvCxnSpPr/>
          <p:nvPr/>
        </p:nvCxnSpPr>
        <p:spPr>
          <a:xfrm flipH="1">
            <a:off x="8042709" y="3204734"/>
            <a:ext cx="523646" cy="554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06811AD-A3E3-E14D-A96D-1A87D028D444}"/>
              </a:ext>
            </a:extLst>
          </p:cNvPr>
          <p:cNvSpPr txBox="1"/>
          <p:nvPr/>
        </p:nvSpPr>
        <p:spPr>
          <a:xfrm>
            <a:off x="9180168" y="4394268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401B9D-C59E-2E4C-8706-D6D0D9A4ABB1}"/>
              </a:ext>
            </a:extLst>
          </p:cNvPr>
          <p:cNvSpPr txBox="1"/>
          <p:nvPr/>
        </p:nvSpPr>
        <p:spPr>
          <a:xfrm>
            <a:off x="746274" y="5197016"/>
            <a:ext cx="143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No change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in ACK rate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2987EB7-A599-6747-A362-D867CF9FC5F4}"/>
              </a:ext>
            </a:extLst>
          </p:cNvPr>
          <p:cNvCxnSpPr>
            <a:cxnSpLocks/>
          </p:cNvCxnSpPr>
          <p:nvPr/>
        </p:nvCxnSpPr>
        <p:spPr>
          <a:xfrm flipV="1">
            <a:off x="2654967" y="3790259"/>
            <a:ext cx="0" cy="216136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CE604-5DE5-2841-853E-F9120D825A65}"/>
              </a:ext>
            </a:extLst>
          </p:cNvPr>
          <p:cNvSpPr txBox="1"/>
          <p:nvPr/>
        </p:nvSpPr>
        <p:spPr>
          <a:xfrm>
            <a:off x="1853384" y="6073799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increase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E2DA60D-FC14-4242-BDA3-1968937B6349}"/>
              </a:ext>
            </a:extLst>
          </p:cNvPr>
          <p:cNvCxnSpPr>
            <a:cxnSpLocks/>
          </p:cNvCxnSpPr>
          <p:nvPr/>
        </p:nvCxnSpPr>
        <p:spPr>
          <a:xfrm flipV="1">
            <a:off x="6560699" y="2620695"/>
            <a:ext cx="0" cy="335848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9CA8C0B-E030-2341-B9E6-F1E0C297CDFA}"/>
              </a:ext>
            </a:extLst>
          </p:cNvPr>
          <p:cNvSpPr txBox="1"/>
          <p:nvPr/>
        </p:nvSpPr>
        <p:spPr>
          <a:xfrm>
            <a:off x="5759116" y="6101353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decrease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5D702-1450-CCA7-1361-49A771887A8B}"/>
              </a:ext>
            </a:extLst>
          </p:cNvPr>
          <p:cNvSpPr/>
          <p:nvPr/>
        </p:nvSpPr>
        <p:spPr>
          <a:xfrm>
            <a:off x="5385471" y="2484031"/>
            <a:ext cx="1618294" cy="3433869"/>
          </a:xfrm>
          <a:prstGeom prst="rect">
            <a:avLst/>
          </a:prstGeom>
          <a:solidFill>
            <a:schemeClr val="accent4">
              <a:alpha val="351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6381C-E012-EA12-D7D4-B2DADDAC71FE}"/>
              </a:ext>
            </a:extLst>
          </p:cNvPr>
          <p:cNvSpPr txBox="1"/>
          <p:nvPr/>
        </p:nvSpPr>
        <p:spPr>
          <a:xfrm>
            <a:off x="5549927" y="4552174"/>
            <a:ext cx="140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Filter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08672 0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2" grpId="0"/>
      <p:bldP spid="93" grpId="0"/>
      <p:bldP spid="95" grpId="0"/>
      <p:bldP spid="99" grpId="0"/>
      <p:bldP spid="100" grpId="0"/>
      <p:bldP spid="122" grpId="0"/>
      <p:bldP spid="125" grpId="0"/>
      <p:bldP spid="126" grpId="0"/>
      <p:bldP spid="130" grpId="0"/>
      <p:bldP spid="132" grpId="0"/>
      <p:bldP spid="4" grpId="0" animBg="1"/>
      <p:bldP spid="4" grpId="1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9B5-6D64-7840-BFE9-93DBCB60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Bandwidth-Delay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7897E-C5DB-D94C-9E65-8A43BB9D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AA7D-B769-0B4D-B7D5-28E31616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a single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AE29-34BD-3947-B472-2D8E07F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192"/>
            <a:ext cx="11049000" cy="53898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the bottleneck link has rate C</a:t>
            </a:r>
          </a:p>
          <a:p>
            <a:r>
              <a:rPr lang="en-US" dirty="0"/>
              <a:t>Suppose the propagation round-trip delay (</a:t>
            </a:r>
            <a:r>
              <a:rPr lang="en-US" dirty="0" err="1"/>
              <a:t>propRTT</a:t>
            </a:r>
            <a:r>
              <a:rPr lang="en-US" dirty="0"/>
              <a:t>) between sender and receiver is T</a:t>
            </a:r>
          </a:p>
          <a:p>
            <a:r>
              <a:rPr lang="en-US" dirty="0"/>
              <a:t>Ignore transmission delays for this example; </a:t>
            </a:r>
          </a:p>
          <a:p>
            <a:r>
              <a:rPr lang="en-US" dirty="0"/>
              <a:t>Assume steady state: highest sending rate with no bottleneck congestion; back-to-back packets over bottleneck link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Q: how much data is in flight over a single RTT?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 * T data i.e., amount of data </a:t>
            </a:r>
            <a:r>
              <a:rPr lang="en-US" dirty="0" err="1">
                <a:solidFill>
                  <a:srgbClr val="C00000"/>
                </a:solidFill>
              </a:rPr>
              <a:t>unACKed</a:t>
            </a:r>
            <a:r>
              <a:rPr lang="en-US" dirty="0">
                <a:solidFill>
                  <a:srgbClr val="C00000"/>
                </a:solidFill>
              </a:rPr>
              <a:t> at any point in time</a:t>
            </a:r>
          </a:p>
          <a:p>
            <a:r>
              <a:rPr lang="en-US" dirty="0"/>
              <a:t>ACKs take time T to arrive (without any queueing). In the meantime, sender is transmitting at rate C</a:t>
            </a:r>
          </a:p>
        </p:txBody>
      </p:sp>
    </p:spTree>
    <p:extLst>
      <p:ext uri="{BB962C8B-B14F-4D97-AF65-F5344CB8AC3E}">
        <p14:creationId xmlns:p14="http://schemas.microsoft.com/office/powerpoint/2010/main" val="37822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C * T = </a:t>
            </a:r>
            <a:r>
              <a:rPr lang="en-US" dirty="0">
                <a:solidFill>
                  <a:srgbClr val="C00000"/>
                </a:solidFill>
              </a:rPr>
              <a:t>bandwidth-delay product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amount of data in flight for a sender transmitting at the ideal rate during the ideal round-trip delay of a packet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this is just the amount of data “on the pipes”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2EEA60-4570-1A4A-989A-55D585DE3FB9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F75BD2-9586-F749-B54B-F63230B1B6F9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6FD45-127B-EE4D-B937-44E88EEBA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631E11-7B0C-1E4D-8BF5-3A28AA3BE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9E95F3-5E03-424F-82D5-4A25B7817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645A86-9C4A-2443-9848-C750784DEA5C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DA0444-58EC-FB43-8906-560C727677E3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D90F05-8B42-9D49-BEC7-5D0AB158773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EDA80D-584A-4447-B080-B9150E59B595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60AA18-CF84-7A46-B784-F8F2C24EB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5B6FB4-5E71-5B4D-A0FC-6C1055D67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C7E4FC-C031-7C44-AF8B-CB43C8CDA01F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838537C-615F-B046-84E1-8CBDDABB3E7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A469863-7016-DC4C-905E-652C8ADE150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7EA606D-80DE-854A-8F9F-4F5D0C21AD2E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608E6C-FC4B-DA44-91A5-2EC9E3DDB52C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69485A3-7FCB-4E45-9255-C847A768E27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D57C20A-95F1-5741-8BEF-DF408A3AD1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B3999BD-C2E9-B442-AEA6-362ABB7912E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B5E25C-EFCE-0A49-966B-9371C7F5A7A3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27D60C9-6DD1-0F44-9ADA-214B292A28E5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65D2B42-F9B3-A740-94C5-653C60155A91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DF84A03-C5D5-ED4C-9280-3C2067CD5416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41859B1-0C5A-C045-933E-B6A42A1A7F87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8D0236-7195-3946-9577-9048C267B90B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D62D3A8-D11D-D244-9827-182EF3611696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F74B7A-1E03-2348-A916-DDAAF3EEFDA6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811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>
                <a:solidFill>
                  <a:srgbClr val="C00000"/>
                </a:solidFill>
              </a:rPr>
              <a:t>What happens 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&gt; C * T?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i.e., where are the rest of the in-flight packets?</a:t>
            </a:r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>
                <a:solidFill>
                  <a:srgbClr val="C00000"/>
                </a:solidFill>
              </a:rPr>
              <a:t>Waiting at the bottleneck router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CCBD438-0F02-0D45-A1C6-355E1D616312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C6AF3D-38DD-404B-B2A9-18AF130943F9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1028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buffers and the max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Router buffer memory is finite: queues can only be so long</a:t>
            </a:r>
          </a:p>
          <a:p>
            <a:pPr lvl="1"/>
            <a:r>
              <a:rPr lang="en-US" dirty="0"/>
              <a:t>If the router buffer size is B, there is at most B data waiting in the queue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increases beyond C * T + B, data is dropped!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7D7A437-0A55-8C4A-9270-8B7EFE986C65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8D33D5-93F4-B24F-BB0F-8E477D069998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586238-2298-1C4A-834F-5B05D08BF6D1}"/>
              </a:ext>
            </a:extLst>
          </p:cNvPr>
          <p:cNvSpPr txBox="1"/>
          <p:nvPr/>
        </p:nvSpPr>
        <p:spPr>
          <a:xfrm>
            <a:off x="5694509" y="4466101"/>
            <a:ext cx="44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1C8AA1-19C4-624C-9EA9-414BC7E269F1}"/>
              </a:ext>
            </a:extLst>
          </p:cNvPr>
          <p:cNvCxnSpPr/>
          <p:nvPr/>
        </p:nvCxnSpPr>
        <p:spPr>
          <a:xfrm>
            <a:off x="5079409" y="4450769"/>
            <a:ext cx="1731824" cy="0"/>
          </a:xfrm>
          <a:prstGeom prst="straightConnector1">
            <a:avLst/>
          </a:prstGeom>
          <a:ln w="50800">
            <a:solidFill>
              <a:srgbClr val="C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309EA3F-9D5E-1449-ACF3-002EC00B0FE3}"/>
              </a:ext>
            </a:extLst>
          </p:cNvPr>
          <p:cNvSpPr/>
          <p:nvPr/>
        </p:nvSpPr>
        <p:spPr>
          <a:xfrm>
            <a:off x="7203939" y="374865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33CDBA0-C474-234E-82EC-3D777BDA8B0D}"/>
              </a:ext>
            </a:extLst>
          </p:cNvPr>
          <p:cNvSpPr/>
          <p:nvPr/>
        </p:nvSpPr>
        <p:spPr>
          <a:xfrm>
            <a:off x="7101738" y="387071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1940421-C8E9-A54C-BA16-3D9B1C0B81FE}"/>
              </a:ext>
            </a:extLst>
          </p:cNvPr>
          <p:cNvSpPr/>
          <p:nvPr/>
        </p:nvSpPr>
        <p:spPr>
          <a:xfrm>
            <a:off x="6989695" y="3978064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552" y="30591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302" y="36306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879528" y="143145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802" y="245539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1091" y="247920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557391" y="199819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902" y="133937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546278" y="89329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878" y="219980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797" y="438811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882" y="316555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44599" y="4272547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637485" y="366262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987591" y="365090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10087616" y="95996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7547" y="163509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88" y="392580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5" y="1898909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675281" y="2497564"/>
            <a:ext cx="1568832" cy="2350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2" y="2490787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627224" y="3219264"/>
            <a:ext cx="960141" cy="12808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252" y="1002015"/>
            <a:ext cx="1671363" cy="11585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62" y="2120428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21129" y="387275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157162" y="1279949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18472" y="3239227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953447" y="2807788"/>
            <a:ext cx="626804" cy="4314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403" y="15249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197" y="145807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333711" y="337748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7049642" y="902979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7085254" y="1112499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759208" y="1346895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18" y="1492254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325354" y="2605097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10019906" y="168270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4775133" y="1702898"/>
            <a:ext cx="425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9E4655-DF4E-3639-B821-9610BCF996D8}"/>
              </a:ext>
            </a:extLst>
          </p:cNvPr>
          <p:cNvGrpSpPr/>
          <p:nvPr/>
        </p:nvGrpSpPr>
        <p:grpSpPr>
          <a:xfrm>
            <a:off x="3777668" y="1321211"/>
            <a:ext cx="1694190" cy="379750"/>
            <a:chOff x="7779380" y="719528"/>
            <a:chExt cx="1694190" cy="37975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3AF562E-21EE-F2E2-60D0-502A996C364D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FD6CDC-1536-5CEE-A145-55E0F302E62D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EC839E-E651-A8E8-3484-6B3F0D436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3002A8B-BC73-73D2-E56D-D6CCE539A91F}"/>
              </a:ext>
            </a:extLst>
          </p:cNvPr>
          <p:cNvSpPr/>
          <p:nvPr/>
        </p:nvSpPr>
        <p:spPr>
          <a:xfrm>
            <a:off x="5199457" y="135019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718C7D3-926B-A375-B0A2-0EB7EC2E23D3}"/>
              </a:ext>
            </a:extLst>
          </p:cNvPr>
          <p:cNvSpPr/>
          <p:nvPr/>
        </p:nvSpPr>
        <p:spPr>
          <a:xfrm>
            <a:off x="4920592" y="135248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73DC8CA-A5C1-95B7-6277-7E4A958E3619}"/>
              </a:ext>
            </a:extLst>
          </p:cNvPr>
          <p:cNvSpPr/>
          <p:nvPr/>
        </p:nvSpPr>
        <p:spPr>
          <a:xfrm>
            <a:off x="4641727" y="135403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BA4FB2-2F8E-AF49-6217-0A4F41FF3BD7}"/>
              </a:ext>
            </a:extLst>
          </p:cNvPr>
          <p:cNvSpPr/>
          <p:nvPr/>
        </p:nvSpPr>
        <p:spPr>
          <a:xfrm>
            <a:off x="4362862" y="135631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27BF6F6-9AA1-2584-ABBC-5C7450391DEC}"/>
              </a:ext>
            </a:extLst>
          </p:cNvPr>
          <p:cNvSpPr/>
          <p:nvPr/>
        </p:nvSpPr>
        <p:spPr>
          <a:xfrm>
            <a:off x="4090461" y="135050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9F2333E-1707-C990-0008-236127006661}"/>
              </a:ext>
            </a:extLst>
          </p:cNvPr>
          <p:cNvSpPr/>
          <p:nvPr/>
        </p:nvSpPr>
        <p:spPr>
          <a:xfrm>
            <a:off x="3811596" y="135278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2C21893-18E0-433A-31F1-D122F95CBCFD}"/>
              </a:ext>
            </a:extLst>
          </p:cNvPr>
          <p:cNvSpPr/>
          <p:nvPr/>
        </p:nvSpPr>
        <p:spPr>
          <a:xfrm>
            <a:off x="5902198" y="115210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457E9223-0EFC-58A4-C2DD-2B435E0F14A2}"/>
              </a:ext>
            </a:extLst>
          </p:cNvPr>
          <p:cNvSpPr/>
          <p:nvPr/>
        </p:nvSpPr>
        <p:spPr>
          <a:xfrm>
            <a:off x="5799997" y="127416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478D550-56A5-9D72-B4F3-A91FE53CFAD7}"/>
              </a:ext>
            </a:extLst>
          </p:cNvPr>
          <p:cNvSpPr/>
          <p:nvPr/>
        </p:nvSpPr>
        <p:spPr>
          <a:xfrm>
            <a:off x="5687954" y="1381514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42D3AC5-A041-4B39-813C-54732D4E0929}"/>
              </a:ext>
            </a:extLst>
          </p:cNvPr>
          <p:cNvSpPr txBox="1"/>
          <p:nvPr/>
        </p:nvSpPr>
        <p:spPr>
          <a:xfrm>
            <a:off x="3189064" y="3511392"/>
            <a:ext cx="460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Distributed</a:t>
            </a:r>
            <a:r>
              <a:rPr lang="en-US" sz="2400" dirty="0">
                <a:latin typeface="Helvetica" pitchFamily="2" charset="0"/>
              </a:rPr>
              <a:t> algorithm converging to an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efficient</a:t>
            </a:r>
            <a:r>
              <a:rPr lang="en-US" sz="2400" dirty="0">
                <a:latin typeface="Helvetica" pitchFamily="2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fair</a:t>
            </a:r>
            <a:r>
              <a:rPr lang="en-US" sz="2400" dirty="0">
                <a:latin typeface="Helvetica" pitchFamily="2" charset="0"/>
              </a:rPr>
              <a:t> outcome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7F459FB-36CD-9CBB-9E77-4152FDB80849}"/>
              </a:ext>
            </a:extLst>
          </p:cNvPr>
          <p:cNvSpPr/>
          <p:nvPr/>
        </p:nvSpPr>
        <p:spPr>
          <a:xfrm>
            <a:off x="299298" y="4382446"/>
            <a:ext cx="4107486" cy="68519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Helvetica" pitchFamily="2" charset="0"/>
              </a:rPr>
              <a:t>Sense and React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CF86591-B34B-AFF3-6F7C-05E81B909660}"/>
              </a:ext>
            </a:extLst>
          </p:cNvPr>
          <p:cNvSpPr/>
          <p:nvPr/>
        </p:nvSpPr>
        <p:spPr>
          <a:xfrm>
            <a:off x="4739944" y="4633113"/>
            <a:ext cx="4148664" cy="68063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470337-2566-D266-40FE-82AB0359790D}"/>
              </a:ext>
            </a:extLst>
          </p:cNvPr>
          <p:cNvSpPr txBox="1"/>
          <p:nvPr/>
        </p:nvSpPr>
        <p:spPr>
          <a:xfrm>
            <a:off x="4682414" y="4771100"/>
            <a:ext cx="4148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TCP congestion control algorithm</a:t>
            </a:r>
          </a:p>
        </p:txBody>
      </p:sp>
      <p:pic>
        <p:nvPicPr>
          <p:cNvPr id="103" name="Picture 10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726059F-15F0-8624-F979-473C7D12A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351" y="5227340"/>
            <a:ext cx="1112827" cy="1036320"/>
          </a:xfrm>
          <a:prstGeom prst="rect">
            <a:avLst/>
          </a:prstGeom>
        </p:spPr>
      </p:pic>
      <p:pic>
        <p:nvPicPr>
          <p:cNvPr id="104" name="Picture 103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9F72772-7764-6094-16D9-3B70F0D8E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34786" y="5176061"/>
            <a:ext cx="1123041" cy="103632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657ECF7-A75D-11FE-CA21-D4A0843452E9}"/>
              </a:ext>
            </a:extLst>
          </p:cNvPr>
          <p:cNvGrpSpPr/>
          <p:nvPr/>
        </p:nvGrpSpPr>
        <p:grpSpPr>
          <a:xfrm>
            <a:off x="2829762" y="5218395"/>
            <a:ext cx="1734099" cy="1036320"/>
            <a:chOff x="10040373" y="2516898"/>
            <a:chExt cx="2205319" cy="1284975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B9F7185B-CC63-E4EB-7BF9-7A360F6F5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B87C0E8-01B8-F970-29B6-45F1986A3EC6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70C42DD-3430-3FC9-75AA-342E7B91C6C4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DE57291-8C29-ED4F-0C58-A3EA082E2BE8}"/>
              </a:ext>
            </a:extLst>
          </p:cNvPr>
          <p:cNvSpPr txBox="1"/>
          <p:nvPr/>
        </p:nvSpPr>
        <p:spPr>
          <a:xfrm>
            <a:off x="532564" y="6325159"/>
            <a:ext cx="10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Signals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55BD90-B336-BA31-57D0-82A8F7661943}"/>
              </a:ext>
            </a:extLst>
          </p:cNvPr>
          <p:cNvSpPr txBox="1"/>
          <p:nvPr/>
        </p:nvSpPr>
        <p:spPr>
          <a:xfrm>
            <a:off x="3124002" y="6322883"/>
            <a:ext cx="10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Knobs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38E96A5-D47C-6611-2EAA-4EDD588BA548}"/>
              </a:ext>
            </a:extLst>
          </p:cNvPr>
          <p:cNvSpPr/>
          <p:nvPr/>
        </p:nvSpPr>
        <p:spPr>
          <a:xfrm>
            <a:off x="4709352" y="5984841"/>
            <a:ext cx="4148664" cy="68063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4F1423D-D06A-F5A9-9C86-FF7AA7FF1E9B}"/>
              </a:ext>
            </a:extLst>
          </p:cNvPr>
          <p:cNvSpPr txBox="1"/>
          <p:nvPr/>
        </p:nvSpPr>
        <p:spPr>
          <a:xfrm>
            <a:off x="4651822" y="6122828"/>
            <a:ext cx="4148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Bottleneck link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B626C71-4235-9BF8-57B7-91B5B7203238}"/>
              </a:ext>
            </a:extLst>
          </p:cNvPr>
          <p:cNvCxnSpPr/>
          <p:nvPr/>
        </p:nvCxnSpPr>
        <p:spPr>
          <a:xfrm flipV="1">
            <a:off x="6185516" y="5313749"/>
            <a:ext cx="0" cy="6710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D6C0C7C-AE63-18AC-952F-9B8F9B421396}"/>
              </a:ext>
            </a:extLst>
          </p:cNvPr>
          <p:cNvCxnSpPr>
            <a:cxnSpLocks/>
          </p:cNvCxnSpPr>
          <p:nvPr/>
        </p:nvCxnSpPr>
        <p:spPr>
          <a:xfrm>
            <a:off x="6955655" y="5313749"/>
            <a:ext cx="0" cy="6710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1F229BA-63F7-D717-0D41-F36E57C82594}"/>
              </a:ext>
            </a:extLst>
          </p:cNvPr>
          <p:cNvSpPr txBox="1"/>
          <p:nvPr/>
        </p:nvSpPr>
        <p:spPr>
          <a:xfrm>
            <a:off x="4754764" y="5313763"/>
            <a:ext cx="131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Loss, ACKs, etc.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119B8E-B796-2B46-F956-EF42FBDEF367}"/>
              </a:ext>
            </a:extLst>
          </p:cNvPr>
          <p:cNvSpPr txBox="1"/>
          <p:nvPr/>
        </p:nvSpPr>
        <p:spPr>
          <a:xfrm>
            <a:off x="7031909" y="5351149"/>
            <a:ext cx="240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Congestion window, </a:t>
            </a:r>
            <a:r>
              <a:rPr lang="en-US" dirty="0">
                <a:latin typeface="Helvetica" pitchFamily="2" charset="0"/>
              </a:rPr>
              <a:t>sending rate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8EDEAE8-FD1E-6B13-733E-CFD7C13C3AE3}"/>
              </a:ext>
            </a:extLst>
          </p:cNvPr>
          <p:cNvSpPr txBox="1"/>
          <p:nvPr/>
        </p:nvSpPr>
        <p:spPr>
          <a:xfrm>
            <a:off x="9658746" y="4998555"/>
            <a:ext cx="2091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Steady state?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How to get to steady state?</a:t>
            </a:r>
          </a:p>
        </p:txBody>
      </p:sp>
    </p:spTree>
    <p:extLst>
      <p:ext uri="{BB962C8B-B14F-4D97-AF65-F5344CB8AC3E}">
        <p14:creationId xmlns:p14="http://schemas.microsoft.com/office/powerpoint/2010/main" val="26171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6" grpId="0"/>
      <p:bldP spid="16" grpId="1"/>
      <p:bldP spid="22" grpId="0"/>
      <p:bldP spid="22" grpId="1"/>
      <p:bldP spid="27" grpId="0"/>
      <p:bldP spid="56" grpId="0"/>
      <p:bldP spid="56" grpId="1"/>
      <p:bldP spid="68" grpId="0"/>
      <p:bldP spid="68" grpId="1"/>
      <p:bldP spid="70" grpId="0"/>
      <p:bldP spid="70" grpId="1"/>
      <p:bldP spid="71" grpId="0"/>
      <p:bldP spid="34" grpId="0" animBg="1"/>
      <p:bldP spid="34" grpId="1" animBg="1"/>
      <p:bldP spid="36" grpId="0" animBg="1"/>
      <p:bldP spid="36" grpId="1" animBg="1"/>
      <p:bldP spid="39" grpId="0" animBg="1"/>
      <p:bldP spid="39" grpId="1" animBg="1"/>
      <p:bldP spid="41" grpId="0" animBg="1"/>
      <p:bldP spid="41" grpId="1" animBg="1"/>
      <p:bldP spid="46" grpId="0" animBg="1"/>
      <p:bldP spid="46" grpId="1" animBg="1"/>
      <p:bldP spid="51" grpId="0" animBg="1"/>
      <p:bldP spid="51" grpId="1" animBg="1"/>
      <p:bldP spid="58" grpId="0" animBg="1"/>
      <p:bldP spid="58" grpId="1" animBg="1"/>
      <p:bldP spid="94" grpId="0" animBg="1"/>
      <p:bldP spid="94" grpId="1" animBg="1"/>
      <p:bldP spid="97" grpId="0" animBg="1"/>
      <p:bldP spid="97" grpId="1" animBg="1"/>
      <p:bldP spid="98" grpId="0"/>
      <p:bldP spid="99" grpId="0" animBg="1"/>
      <p:bldP spid="101" grpId="0" animBg="1"/>
      <p:bldP spid="102" grpId="0"/>
      <p:bldP spid="111" grpId="0"/>
      <p:bldP spid="112" grpId="0"/>
      <p:bldP spid="113" grpId="0" animBg="1"/>
      <p:bldP spid="114" grpId="0"/>
      <p:bldP spid="120" grpId="0"/>
      <p:bldP spid="121" grpId="0"/>
      <p:bldP spid="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7BBB-70EF-8540-A096-24AD86D5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2074-1BC6-F649-8F93-06528C51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5299655"/>
          </a:xfrm>
        </p:spPr>
        <p:txBody>
          <a:bodyPr>
            <a:normAutofit/>
          </a:bodyPr>
          <a:lstStyle/>
          <a:p>
            <a:r>
              <a:rPr lang="en-US" sz="3200" dirty="0"/>
              <a:t>Bandwidth-Delay Product (BDP) governs the window size of a single flow at steady state</a:t>
            </a:r>
          </a:p>
          <a:p>
            <a:r>
              <a:rPr lang="en-US" sz="3200" dirty="0"/>
              <a:t>The bottleneck router buffer size governs how much the </a:t>
            </a:r>
            <a:r>
              <a:rPr lang="en-US" sz="3200" dirty="0" err="1">
                <a:latin typeface="Courier" pitchFamily="2" charset="0"/>
              </a:rPr>
              <a:t>cwnd</a:t>
            </a:r>
            <a:r>
              <a:rPr lang="en-US" sz="3200" dirty="0">
                <a:latin typeface="Courier" pitchFamily="2" charset="0"/>
              </a:rPr>
              <a:t> </a:t>
            </a:r>
            <a:r>
              <a:rPr lang="en-US" sz="3200" dirty="0"/>
              <a:t>can exceed the BDP before packet drops occur</a:t>
            </a:r>
          </a:p>
          <a:p>
            <a:r>
              <a:rPr lang="en-US" sz="3200" dirty="0"/>
              <a:t>BDP is the ideal desired window size to use the full bottleneck link, without any queueing. </a:t>
            </a:r>
          </a:p>
          <a:p>
            <a:pPr lvl="1"/>
            <a:r>
              <a:rPr lang="en-US" sz="2800" dirty="0"/>
              <a:t>Accommodating flow control, also the min socket buffer size to use the bottleneck link fully: </a:t>
            </a:r>
          </a:p>
          <a:p>
            <a:pPr lvl="1"/>
            <a:r>
              <a:rPr lang="en-US" sz="2800" dirty="0"/>
              <a:t>Important to set socket buffer sizes well for high BDP paths</a:t>
            </a:r>
          </a:p>
        </p:txBody>
      </p:sp>
    </p:spTree>
    <p:extLst>
      <p:ext uri="{BB962C8B-B14F-4D97-AF65-F5344CB8AC3E}">
        <p14:creationId xmlns:p14="http://schemas.microsoft.com/office/powerpoint/2010/main" val="6711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5DE5-0215-DE4E-A88A-089C6746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and Reacting to Packet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AF692-8E19-D645-B4B7-210A28472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6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CFCE-30A9-B347-929F-10BA7B6E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packet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33BF-2EF4-DE4E-9397-62F8D5D1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916138"/>
          </a:xfrm>
        </p:spPr>
        <p:txBody>
          <a:bodyPr>
            <a:normAutofit/>
          </a:bodyPr>
          <a:lstStyle/>
          <a:p>
            <a:r>
              <a:rPr lang="en-US" dirty="0"/>
              <a:t>So far, all the algorithms we’ve studied have a coarse loss detection mechanism: RTO timer expiration</a:t>
            </a:r>
          </a:p>
          <a:p>
            <a:pPr lvl="1"/>
            <a:r>
              <a:rPr lang="en-US" dirty="0"/>
              <a:t>Let the RTO expire,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to 1 MSS</a:t>
            </a:r>
          </a:p>
          <a:p>
            <a:endParaRPr lang="en-US" dirty="0"/>
          </a:p>
          <a:p>
            <a:r>
              <a:rPr lang="en-US" dirty="0"/>
              <a:t>Analogy: you’re driving a car</a:t>
            </a:r>
          </a:p>
          <a:p>
            <a:pPr lvl="1"/>
            <a:r>
              <a:rPr lang="en-US" dirty="0"/>
              <a:t>You accelerate until the next car in front is super close to you (RTO) and then hit the brakes hard (</a:t>
            </a:r>
            <a:r>
              <a:rPr lang="en-US" dirty="0" err="1"/>
              <a:t>cwnd</a:t>
            </a:r>
            <a:r>
              <a:rPr lang="en-US" dirty="0"/>
              <a:t> := 1)</a:t>
            </a:r>
          </a:p>
          <a:p>
            <a:pPr lvl="1"/>
            <a:r>
              <a:rPr lang="en-US" dirty="0"/>
              <a:t>Q: Can you see obstacles from afar and slow down proportionately?</a:t>
            </a:r>
          </a:p>
          <a:p>
            <a:endParaRPr lang="en-US" dirty="0"/>
          </a:p>
          <a:p>
            <a:r>
              <a:rPr lang="en-US" dirty="0"/>
              <a:t>That is, can the sender see packet loss coming in advance?</a:t>
            </a:r>
          </a:p>
          <a:p>
            <a:pPr lvl="1"/>
            <a:r>
              <a:rPr lang="en-US" dirty="0"/>
              <a:t>And 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more gently?</a:t>
            </a:r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DD46E67-F89E-5B62-F217-264967BB3232}"/>
              </a:ext>
            </a:extLst>
          </p:cNvPr>
          <p:cNvCxnSpPr>
            <a:cxnSpLocks/>
          </p:cNvCxnSpPr>
          <p:nvPr/>
        </p:nvCxnSpPr>
        <p:spPr>
          <a:xfrm flipV="1">
            <a:off x="8030875" y="111915"/>
            <a:ext cx="0" cy="1578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AF3019-4E1E-A899-93A6-1415863A3585}"/>
              </a:ext>
            </a:extLst>
          </p:cNvPr>
          <p:cNvCxnSpPr>
            <a:cxnSpLocks/>
          </p:cNvCxnSpPr>
          <p:nvPr/>
        </p:nvCxnSpPr>
        <p:spPr>
          <a:xfrm flipV="1">
            <a:off x="8016587" y="1664610"/>
            <a:ext cx="2529321" cy="260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094472F7-E714-4458-4753-5D063C4EFF5E}"/>
              </a:ext>
            </a:extLst>
          </p:cNvPr>
          <p:cNvSpPr/>
          <p:nvPr/>
        </p:nvSpPr>
        <p:spPr>
          <a:xfrm>
            <a:off x="8030876" y="706582"/>
            <a:ext cx="1334793" cy="798364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027E86-6AE2-2094-8148-E173EEE7727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365669" y="706582"/>
            <a:ext cx="96986" cy="8230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F1E5C3-B96C-1BCB-01F5-C2CE227E8484}"/>
              </a:ext>
            </a:extLst>
          </p:cNvPr>
          <p:cNvCxnSpPr>
            <a:cxnSpLocks/>
          </p:cNvCxnSpPr>
          <p:nvPr/>
        </p:nvCxnSpPr>
        <p:spPr>
          <a:xfrm flipV="1">
            <a:off x="8030875" y="1493156"/>
            <a:ext cx="2313715" cy="2607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EE23E1-5010-45A4-94AE-ECA3CDCBE6B2}"/>
              </a:ext>
            </a:extLst>
          </p:cNvPr>
          <p:cNvSpPr txBox="1"/>
          <p:nvPr/>
        </p:nvSpPr>
        <p:spPr>
          <a:xfrm>
            <a:off x="6854538" y="1295278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 MSS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7C591-E923-CE68-F721-5FAA077950D2}"/>
              </a:ext>
            </a:extLst>
          </p:cNvPr>
          <p:cNvSpPr txBox="1"/>
          <p:nvPr/>
        </p:nvSpPr>
        <p:spPr>
          <a:xfrm>
            <a:off x="6055961" y="183810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76A2F-4396-A8F5-890B-889D880A392E}"/>
              </a:ext>
            </a:extLst>
          </p:cNvPr>
          <p:cNvSpPr txBox="1"/>
          <p:nvPr/>
        </p:nvSpPr>
        <p:spPr>
          <a:xfrm>
            <a:off x="9570025" y="143377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17637-7244-5885-9F1D-E3568526D982}"/>
              </a:ext>
            </a:extLst>
          </p:cNvPr>
          <p:cNvSpPr txBox="1"/>
          <p:nvPr/>
        </p:nvSpPr>
        <p:spPr>
          <a:xfrm>
            <a:off x="8146473" y="691702"/>
            <a:ext cx="131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Grow too fast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4C86CE-A125-ACFA-7CA3-8BE9E836C749}"/>
              </a:ext>
            </a:extLst>
          </p:cNvPr>
          <p:cNvSpPr txBox="1"/>
          <p:nvPr/>
        </p:nvSpPr>
        <p:spPr>
          <a:xfrm>
            <a:off x="9462655" y="676497"/>
            <a:ext cx="131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Drop too fast</a:t>
            </a:r>
          </a:p>
        </p:txBody>
      </p:sp>
    </p:spTree>
    <p:extLst>
      <p:ext uri="{BB962C8B-B14F-4D97-AF65-F5344CB8AC3E}">
        <p14:creationId xmlns:p14="http://schemas.microsoft.com/office/powerpoint/2010/main" val="383318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DBCE-C46C-B841-B3B5-FB9328D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detect loss earlier than 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993C-63D9-0C4C-8727-A19EB3D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02505" cy="4952365"/>
          </a:xfrm>
        </p:spPr>
        <p:txBody>
          <a:bodyPr>
            <a:normAutofit/>
          </a:bodyPr>
          <a:lstStyle/>
          <a:p>
            <a:r>
              <a:rPr lang="en-US" dirty="0"/>
              <a:t>Key idea: use the information in the ACKs. </a:t>
            </a:r>
            <a:r>
              <a:rPr lang="en-US" dirty="0">
                <a:solidFill>
                  <a:srgbClr val="C00000"/>
                </a:solidFill>
              </a:rPr>
              <a:t>How?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Suppose successive (cumulative) ACKs contain the same ACK#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</a:p>
          <a:p>
            <a:pPr lvl="1"/>
            <a:r>
              <a:rPr lang="en-US" dirty="0"/>
              <a:t>Occur when network is reordering packets, or one (but not most) packets in the window were lost</a:t>
            </a:r>
          </a:p>
          <a:p>
            <a:pPr lvl="1"/>
            <a:endParaRPr lang="en-US" dirty="0"/>
          </a:p>
          <a:p>
            <a:r>
              <a:rPr lang="en-US" dirty="0"/>
              <a:t>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when you see many duplicate ACKs</a:t>
            </a:r>
          </a:p>
          <a:p>
            <a:pPr lvl="1"/>
            <a:r>
              <a:rPr lang="en-US" dirty="0"/>
              <a:t>Consider many dup ACKs a strong indication that packet was lost</a:t>
            </a:r>
          </a:p>
          <a:p>
            <a:pPr lvl="1"/>
            <a:r>
              <a:rPr lang="en-US" dirty="0"/>
              <a:t>Default threshold: 3 dup ACKs, i.e., </a:t>
            </a:r>
            <a:r>
              <a:rPr lang="en-US" dirty="0">
                <a:solidFill>
                  <a:srgbClr val="C00000"/>
                </a:solidFill>
              </a:rPr>
              <a:t>triple duplicate 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Make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reduction gentler than setting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= 1; recover faster</a:t>
            </a:r>
          </a:p>
        </p:txBody>
      </p:sp>
    </p:spTree>
    <p:extLst>
      <p:ext uri="{BB962C8B-B14F-4D97-AF65-F5344CB8AC3E}">
        <p14:creationId xmlns:p14="http://schemas.microsoft.com/office/powerpoint/2010/main" val="272643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9A6-F09B-CE47-8EAE-183C8DD2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Retransmit &amp; Fast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4D0E-DBE3-FE4C-9E3C-94FC56ADB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EE51-4C03-B44C-93A2-EF63527E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Distinction: In-flight versus window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1CF8-4B35-8649-A6B2-2ED4ECBB38BF}"/>
              </a:ext>
            </a:extLst>
          </p:cNvPr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So far, window and in-flight referred to the same data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Fast retransmit/recovery differentiate the two notions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B65598-4BAF-8647-8785-B236B8E8A228}"/>
              </a:ext>
            </a:extLst>
          </p:cNvPr>
          <p:cNvGrpSpPr/>
          <p:nvPr/>
        </p:nvGrpSpPr>
        <p:grpSpPr>
          <a:xfrm>
            <a:off x="1262033" y="4288317"/>
            <a:ext cx="4098976" cy="493632"/>
            <a:chOff x="2038352" y="4479756"/>
            <a:chExt cx="7478713" cy="636306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AFEDCA90-2546-BB4D-A1AF-809C87328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8" name="Rectangle 1">
                <a:extLst>
                  <a:ext uri="{FF2B5EF4-FFF2-40B4-BE49-F238E27FC236}">
                    <a16:creationId xmlns:a16="http://schemas.microsoft.com/office/drawing/2014/main" id="{6DEF4E3B-0B3B-0649-93C3-1E2BDA731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D54AA17-2CA5-A64B-A32F-0A51C4624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F942F9-D422-8A4B-A1A1-5BBC5909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C1E150-9344-FE4B-80E5-A4F6C20E0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F9B829-6ECC-984E-83AB-AAF9D4919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FD09D9-05D0-474B-BEEA-B3BA254AD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1B6607-C28A-A849-9181-D3BBB6302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2E6217-5BA2-FD44-BE56-EEA5F43F8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C39D8DF-1616-BD40-93C9-5656BC0AA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F66B73-8C06-2D4A-8173-9073C9EF3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CE6918-C584-C342-A1BD-46615EF208C2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EAD086-9850-9140-8461-9EDE2B870E0C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A594F-36ED-1049-8304-F1D36DC37322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6B1B1C-3382-CD4A-B01C-E5738AE8F8F4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A8F870-AD4F-3345-AFBC-43E65529070E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95F874-5DD5-654F-87CD-F83E9C84F053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609B25-FACB-994B-8309-2DA2ED909ECB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FC94F6-B525-8C44-828F-ADE983EFA393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9ADBDA-45AD-B04B-A2CB-1DF8FCD32C98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2FFA0B-DCE0-7B42-AD80-6C1C2A9F8953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29181C-F3A2-FF42-92A2-ACCB9D05B3A1}"/>
              </a:ext>
            </a:extLst>
          </p:cNvPr>
          <p:cNvGrpSpPr/>
          <p:nvPr/>
        </p:nvGrpSpPr>
        <p:grpSpPr>
          <a:xfrm>
            <a:off x="1043127" y="4888651"/>
            <a:ext cx="2271948" cy="1189758"/>
            <a:chOff x="2265162" y="5155302"/>
            <a:chExt cx="2065510" cy="11422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2F8308-4C5F-2242-B276-E38396B016BE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A4E3CAC-DC4E-6348-81CB-F518623B610A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EEEFA-0F2C-D14A-BA67-73BC96BFDB88}"/>
              </a:ext>
            </a:extLst>
          </p:cNvPr>
          <p:cNvGrpSpPr/>
          <p:nvPr/>
        </p:nvGrpSpPr>
        <p:grpSpPr>
          <a:xfrm>
            <a:off x="3506723" y="4903060"/>
            <a:ext cx="2271948" cy="1140442"/>
            <a:chOff x="2265162" y="5155302"/>
            <a:chExt cx="2065510" cy="109492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D86D24-17B6-8047-854F-8DD007A7B7E5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27D221-F317-624C-89CA-13CC8913C833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D037712-7C05-644E-80F0-D27AF2D51978}"/>
              </a:ext>
            </a:extLst>
          </p:cNvPr>
          <p:cNvSpPr txBox="1"/>
          <p:nvPr/>
        </p:nvSpPr>
        <p:spPr>
          <a:xfrm>
            <a:off x="1851207" y="3035134"/>
            <a:ext cx="383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Helvetica" pitchFamily="2" charset="0"/>
              </a:rPr>
              <a:t>cwnd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 = 6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3C1486-2BC3-A540-A269-FE0D88D2FA80}"/>
              </a:ext>
            </a:extLst>
          </p:cNvPr>
          <p:cNvCxnSpPr>
            <a:cxnSpLocks/>
          </p:cNvCxnSpPr>
          <p:nvPr/>
        </p:nvCxnSpPr>
        <p:spPr>
          <a:xfrm>
            <a:off x="246687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">
            <a:extLst>
              <a:ext uri="{FF2B5EF4-FFF2-40B4-BE49-F238E27FC236}">
                <a16:creationId xmlns:a16="http://schemas.microsoft.com/office/drawing/2014/main" id="{1AB4ACDB-A045-0F4E-9FB1-12C1ABFC286E}"/>
              </a:ext>
            </a:extLst>
          </p:cNvPr>
          <p:cNvGrpSpPr>
            <a:grpSpLocks/>
          </p:cNvGrpSpPr>
          <p:nvPr/>
        </p:nvGrpSpPr>
        <p:grpSpPr bwMode="auto">
          <a:xfrm>
            <a:off x="6554663" y="4288317"/>
            <a:ext cx="4098976" cy="493632"/>
            <a:chOff x="514350" y="4883611"/>
            <a:chExt cx="7479030" cy="635679"/>
          </a:xfrm>
        </p:grpSpPr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44E2B962-2F9C-6045-BFAB-09C22B99C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EA39427-BCFA-E042-9AB9-D1809F1A3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357221-2081-4E4F-9A7E-D025F5C8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1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C6ABCB-8CB0-594D-86E9-329D6AE3C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9B5AA6B-57D9-3C4D-898C-E58063D4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30C7A29-E825-BB4F-A5E3-408B0E8A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59" y="4883613"/>
              <a:ext cx="754379" cy="63567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D23E11-FEFA-4640-A613-73EFF0CA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DC75187-10BF-1646-862E-A18325381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9A9084-2894-A649-96D8-163BF709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1" y="4883612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5E748D1-9B02-1045-8ECF-C07DAABD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20711B-4B95-B445-BE5D-3F0F60D1E900}"/>
              </a:ext>
            </a:extLst>
          </p:cNvPr>
          <p:cNvSpPr txBox="1"/>
          <p:nvPr/>
        </p:nvSpPr>
        <p:spPr>
          <a:xfrm>
            <a:off x="6666452" y="435127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2979D7-8BC7-5548-B9C9-796DF135D583}"/>
              </a:ext>
            </a:extLst>
          </p:cNvPr>
          <p:cNvSpPr txBox="1"/>
          <p:nvPr/>
        </p:nvSpPr>
        <p:spPr>
          <a:xfrm>
            <a:off x="7040779" y="43571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816C73-2568-1E47-A1CB-AF225886601B}"/>
              </a:ext>
            </a:extLst>
          </p:cNvPr>
          <p:cNvSpPr txBox="1"/>
          <p:nvPr/>
        </p:nvSpPr>
        <p:spPr>
          <a:xfrm>
            <a:off x="7432864" y="4364393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617005-AE1F-334E-82D9-39E9183E413B}"/>
              </a:ext>
            </a:extLst>
          </p:cNvPr>
          <p:cNvSpPr txBox="1"/>
          <p:nvPr/>
        </p:nvSpPr>
        <p:spPr>
          <a:xfrm>
            <a:off x="7818086" y="4354890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EE7389-451B-5949-8AC2-21FC6DCBED3E}"/>
              </a:ext>
            </a:extLst>
          </p:cNvPr>
          <p:cNvSpPr txBox="1"/>
          <p:nvPr/>
        </p:nvSpPr>
        <p:spPr>
          <a:xfrm>
            <a:off x="8265163" y="435847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B8757D-5548-954D-A269-86B2AEF8342D}"/>
              </a:ext>
            </a:extLst>
          </p:cNvPr>
          <p:cNvSpPr txBox="1"/>
          <p:nvPr/>
        </p:nvSpPr>
        <p:spPr>
          <a:xfrm>
            <a:off x="8639490" y="43643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261CD1-959E-1F4B-AE94-F00FC3BD76BD}"/>
              </a:ext>
            </a:extLst>
          </p:cNvPr>
          <p:cNvSpPr txBox="1"/>
          <p:nvPr/>
        </p:nvSpPr>
        <p:spPr>
          <a:xfrm>
            <a:off x="9071940" y="4371594"/>
            <a:ext cx="187379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21C5AB-AF32-8F49-BA47-FE054B8296A7}"/>
              </a:ext>
            </a:extLst>
          </p:cNvPr>
          <p:cNvSpPr txBox="1"/>
          <p:nvPr/>
        </p:nvSpPr>
        <p:spPr>
          <a:xfrm>
            <a:off x="9491953" y="4369009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39E0C-DDE9-6642-AC5B-FA287BEC5090}"/>
              </a:ext>
            </a:extLst>
          </p:cNvPr>
          <p:cNvSpPr txBox="1"/>
          <p:nvPr/>
        </p:nvSpPr>
        <p:spPr>
          <a:xfrm>
            <a:off x="10334346" y="436361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EA29ED-43FE-874B-9E90-CAC436BF4621}"/>
              </a:ext>
            </a:extLst>
          </p:cNvPr>
          <p:cNvSpPr txBox="1"/>
          <p:nvPr/>
        </p:nvSpPr>
        <p:spPr>
          <a:xfrm>
            <a:off x="9905897" y="435818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0C108-6ED7-0B45-A784-3DF1D12EE0E8}"/>
              </a:ext>
            </a:extLst>
          </p:cNvPr>
          <p:cNvSpPr txBox="1"/>
          <p:nvPr/>
        </p:nvSpPr>
        <p:spPr>
          <a:xfrm>
            <a:off x="7842756" y="3030929"/>
            <a:ext cx="255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inflight = 3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B12CED-F509-3C43-9FED-C8ECE0477D06}"/>
              </a:ext>
            </a:extLst>
          </p:cNvPr>
          <p:cNvCxnSpPr>
            <a:cxnSpLocks/>
          </p:cNvCxnSpPr>
          <p:nvPr/>
        </p:nvCxnSpPr>
        <p:spPr>
          <a:xfrm>
            <a:off x="775950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76B5711-9542-0E46-9419-0687C82E6174}"/>
              </a:ext>
            </a:extLst>
          </p:cNvPr>
          <p:cNvSpPr txBox="1"/>
          <p:nvPr/>
        </p:nvSpPr>
        <p:spPr>
          <a:xfrm>
            <a:off x="6406282" y="5136547"/>
            <a:ext cx="4530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Triple duplicate ACKs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 (assume subsequent 3 pieces of data were successfully received)</a:t>
            </a:r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B1AA626E-5990-8B4D-B763-AFB3AAD2C2C8}"/>
              </a:ext>
            </a:extLst>
          </p:cNvPr>
          <p:cNvSpPr/>
          <p:nvPr/>
        </p:nvSpPr>
        <p:spPr>
          <a:xfrm rot="5400000">
            <a:off x="8703425" y="4448913"/>
            <a:ext cx="257130" cy="116261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BC025B-0A4A-8E4A-88A4-41FE4DC7CCE0}"/>
              </a:ext>
            </a:extLst>
          </p:cNvPr>
          <p:cNvSpPr txBox="1"/>
          <p:nvPr/>
        </p:nvSpPr>
        <p:spPr>
          <a:xfrm>
            <a:off x="-31756" y="4278909"/>
            <a:ext cx="115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Sender’s view: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C269D1F-0BB6-ED40-9250-E50FA911ADE2}"/>
              </a:ext>
            </a:extLst>
          </p:cNvPr>
          <p:cNvSpPr txBox="1"/>
          <p:nvPr/>
        </p:nvSpPr>
        <p:spPr>
          <a:xfrm>
            <a:off x="0" y="6095699"/>
            <a:ext cx="6203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" pitchFamily="2" charset="0"/>
              </a:rPr>
              <a:t>cwnd</a:t>
            </a:r>
            <a:r>
              <a:rPr lang="en-US" sz="2000" dirty="0">
                <a:latin typeface="Helvetica" pitchFamily="2" charset="0"/>
              </a:rPr>
              <a:t> is the interval between the last cumulatively </a:t>
            </a:r>
            <a:r>
              <a:rPr lang="en-US" sz="2000" dirty="0" err="1">
                <a:latin typeface="Helvetica" pitchFamily="2" charset="0"/>
              </a:rPr>
              <a:t>ACK’ed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 and the last transmitted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B37F27-6A8F-6841-9AF4-FEE4680F9024}"/>
              </a:ext>
            </a:extLst>
          </p:cNvPr>
          <p:cNvSpPr txBox="1"/>
          <p:nvPr/>
        </p:nvSpPr>
        <p:spPr>
          <a:xfrm>
            <a:off x="6486833" y="6138692"/>
            <a:ext cx="444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inflight</a:t>
            </a:r>
            <a:r>
              <a:rPr lang="en-US" sz="2000" dirty="0">
                <a:latin typeface="Helvetica" pitchFamily="2" charset="0"/>
              </a:rPr>
              <a:t> is the data currently believed to be in flight.</a:t>
            </a:r>
          </a:p>
        </p:txBody>
      </p:sp>
    </p:spTree>
    <p:extLst>
      <p:ext uri="{BB962C8B-B14F-4D97-AF65-F5344CB8AC3E}">
        <p14:creationId xmlns:p14="http://schemas.microsoft.com/office/powerpoint/2010/main" val="142170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41" grpId="0"/>
      <p:bldP spid="42" grpId="0"/>
      <p:bldP spid="43" grpId="0"/>
      <p:bldP spid="43" grpId="1"/>
      <p:bldP spid="44" grpId="0"/>
      <p:bldP spid="44" grpId="1"/>
      <p:bldP spid="45" grpId="0"/>
      <p:bldP spid="45" grpId="1"/>
      <p:bldP spid="46" grpId="0"/>
      <p:bldP spid="47" grpId="0"/>
      <p:bldP spid="48" grpId="0"/>
      <p:bldP spid="65" grpId="0"/>
      <p:bldP spid="98" grpId="0"/>
      <p:bldP spid="100" grpId="0" animBg="1"/>
      <p:bldP spid="101" grpId="0"/>
      <p:bldP spid="104" grpId="0"/>
      <p:bldP spid="1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The fact that ACKs are coming means that data is getting delivered to the receiver, although with some loss.</a:t>
            </a:r>
          </a:p>
          <a:p>
            <a:endParaRPr lang="en-US" dirty="0"/>
          </a:p>
          <a:p>
            <a:r>
              <a:rPr lang="en-US" dirty="0"/>
              <a:t>Before the dup ACKs arrive, we assume </a:t>
            </a:r>
            <a:r>
              <a:rPr lang="en-US" dirty="0">
                <a:latin typeface="Courier" pitchFamily="2" charset="0"/>
              </a:rPr>
              <a:t>inflight =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/>
          </a:p>
          <a:p>
            <a:endParaRPr lang="en-US" dirty="0"/>
          </a:p>
          <a:p>
            <a:r>
              <a:rPr lang="en-US" dirty="0"/>
              <a:t>TCP sender does two actions with fast retransmit</a:t>
            </a:r>
          </a:p>
        </p:txBody>
      </p:sp>
    </p:spTree>
    <p:extLst>
      <p:ext uri="{BB962C8B-B14F-4D97-AF65-F5344CB8AC3E}">
        <p14:creationId xmlns:p14="http://schemas.microsoft.com/office/powerpoint/2010/main" val="228729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(1) Reduce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in-flight</a:t>
            </a:r>
            <a:r>
              <a:rPr lang="en-US" dirty="0"/>
              <a:t> gently</a:t>
            </a:r>
          </a:p>
          <a:p>
            <a:pPr lvl="1"/>
            <a:r>
              <a:rPr lang="en-US" dirty="0"/>
              <a:t>Don’t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down to 1 MSS</a:t>
            </a:r>
          </a:p>
          <a:p>
            <a:endParaRPr lang="en-US" dirty="0"/>
          </a:p>
          <a:p>
            <a:r>
              <a:rPr lang="en-US" dirty="0"/>
              <a:t>Reduce the amount of in-flight data </a:t>
            </a:r>
            <a:r>
              <a:rPr lang="en-US" dirty="0">
                <a:solidFill>
                  <a:srgbClr val="C00000"/>
                </a:solidFill>
              </a:rPr>
              <a:t>multiplicatively</a:t>
            </a:r>
          </a:p>
          <a:p>
            <a:pPr lvl="1"/>
            <a:r>
              <a:rPr lang="en-US" dirty="0"/>
              <a:t>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/ 2</a:t>
            </a:r>
          </a:p>
          <a:p>
            <a:pPr lvl="1"/>
            <a:r>
              <a:rPr lang="en-US" dirty="0"/>
              <a:t>That is, 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= (inflight / 2) + 3MSS</a:t>
            </a:r>
          </a:p>
          <a:p>
            <a:pPr lvl="1"/>
            <a:r>
              <a:rPr lang="en-US" dirty="0"/>
              <a:t>This step is called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multiplicative decrease</a:t>
            </a:r>
          </a:p>
          <a:p>
            <a:pPr lvl="1"/>
            <a:r>
              <a:rPr lang="en-US" dirty="0"/>
              <a:t>Algorithm also sets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/>
              <a:t> to </a:t>
            </a:r>
            <a:r>
              <a:rPr lang="en-US" dirty="0">
                <a:latin typeface="Courier" pitchFamily="2" charset="0"/>
              </a:rPr>
              <a:t>inflight / 2</a:t>
            </a:r>
          </a:p>
        </p:txBody>
      </p:sp>
    </p:spTree>
    <p:extLst>
      <p:ext uri="{BB962C8B-B14F-4D97-AF65-F5344CB8AC3E}">
        <p14:creationId xmlns:p14="http://schemas.microsoft.com/office/powerpoint/2010/main" val="42302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46B8-FE42-4945-81CB-828694AF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4937-687E-A84C-909A-A3CB0A67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Suppose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(before triple dup ACK) were both 8 MSS. </a:t>
            </a:r>
          </a:p>
          <a:p>
            <a:r>
              <a:rPr lang="en-US" dirty="0"/>
              <a:t>After triple dup ACK, reduce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to 4 MSS</a:t>
            </a:r>
          </a:p>
          <a:p>
            <a:r>
              <a:rPr lang="en-US" i="1" dirty="0"/>
              <a:t>Assume</a:t>
            </a:r>
            <a:r>
              <a:rPr lang="en-US" dirty="0"/>
              <a:t> 3 of those 8 MSS no longer in flight; 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7 MSS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35BAA9-4EFF-1749-AC4C-B418DEAF44F5}"/>
              </a:ext>
            </a:extLst>
          </p:cNvPr>
          <p:cNvGrpSpPr/>
          <p:nvPr/>
        </p:nvGrpSpPr>
        <p:grpSpPr>
          <a:xfrm>
            <a:off x="1293677" y="5666764"/>
            <a:ext cx="2271948" cy="1182433"/>
            <a:chOff x="1619362" y="5155302"/>
            <a:chExt cx="2065510" cy="11352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6B13D0-209B-6149-92A7-FB5C609D3521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B02CB64-071F-EE46-B920-30DB047CB78E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CDB7AD-0863-8346-ADDB-59180FED6868}"/>
              </a:ext>
            </a:extLst>
          </p:cNvPr>
          <p:cNvSpPr txBox="1"/>
          <p:nvPr/>
        </p:nvSpPr>
        <p:spPr>
          <a:xfrm>
            <a:off x="3341844" y="4116067"/>
            <a:ext cx="410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cwnd</a:t>
            </a:r>
            <a:r>
              <a:rPr lang="en-US" sz="2400" dirty="0">
                <a:latin typeface="Courier" pitchFamily="2" charset="0"/>
              </a:rPr>
              <a:t> = inflight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E79FFB-596A-CD4A-84A1-102396784F0A}"/>
              </a:ext>
            </a:extLst>
          </p:cNvPr>
          <p:cNvCxnSpPr>
            <a:cxnSpLocks/>
          </p:cNvCxnSpPr>
          <p:nvPr/>
        </p:nvCxnSpPr>
        <p:spPr>
          <a:xfrm>
            <a:off x="3427772" y="4645938"/>
            <a:ext cx="332364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C372B4-EC63-3148-9F29-2E7F5E4725FF}"/>
              </a:ext>
            </a:extLst>
          </p:cNvPr>
          <p:cNvSpPr txBox="1"/>
          <p:nvPr/>
        </p:nvSpPr>
        <p:spPr>
          <a:xfrm>
            <a:off x="7857733" y="5866567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8CEA4A-CC70-3A4E-9D23-DEF125A7C834}"/>
              </a:ext>
            </a:extLst>
          </p:cNvPr>
          <p:cNvGrpSpPr/>
          <p:nvPr/>
        </p:nvGrpSpPr>
        <p:grpSpPr>
          <a:xfrm>
            <a:off x="2222928" y="5066429"/>
            <a:ext cx="7422621" cy="504868"/>
            <a:chOff x="2222928" y="5066429"/>
            <a:chExt cx="7422621" cy="5048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078E7B-1397-0540-B3AB-262F96CCBFF3}"/>
                </a:ext>
              </a:extLst>
            </p:cNvPr>
            <p:cNvGrpSpPr/>
            <p:nvPr/>
          </p:nvGrpSpPr>
          <p:grpSpPr>
            <a:xfrm>
              <a:off x="2222928" y="5066429"/>
              <a:ext cx="4098976" cy="493632"/>
              <a:chOff x="2038352" y="4479756"/>
              <a:chExt cx="7478713" cy="636306"/>
            </a:xfrm>
          </p:grpSpPr>
          <p:grpSp>
            <p:nvGrpSpPr>
              <p:cNvPr id="28" name="Group 2">
                <a:extLst>
                  <a:ext uri="{FF2B5EF4-FFF2-40B4-BE49-F238E27FC236}">
                    <a16:creationId xmlns:a16="http://schemas.microsoft.com/office/drawing/2014/main" id="{6A5DE898-B5EC-B143-BC39-8011A6BB8B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39" name="Rectangle 1">
                  <a:extLst>
                    <a:ext uri="{FF2B5EF4-FFF2-40B4-BE49-F238E27FC236}">
                      <a16:creationId xmlns:a16="http://schemas.microsoft.com/office/drawing/2014/main" id="{4E75EA9A-E01A-6448-9512-059C09E02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75F7ACC-9E80-EE4A-821A-1B3D12654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2D3AE4A-EC12-A84F-BA38-C74D003F4A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80B016A-C90C-374D-B57F-6EB4FECA5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226B6F2-259F-0E41-9AA9-A9445B3047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4266F81-D9D8-114E-A25A-2DEFDB148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9D2B48-2807-D54B-82C9-939FD1607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76BC657-7F86-4847-8BC3-D415B85D3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A2016A0-B9C3-644D-8397-6BA212128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93B3DDC-F8DF-AF4D-8D25-5157F8273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4291EB-3BE5-0F40-816D-3E7839240CD4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8C300E-7314-9149-B6A9-58C29277E68C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B1016-ED94-BC46-8650-39D2695C857F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40759-3F50-F745-8B71-DEAA7A266C5F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434A24-214D-0846-90B6-C7944D0CF543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813B94-FC1F-904D-B51C-B8934A606EBF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3D70CF-9AE9-7548-B9D8-A0161B28421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5C2C9C-B1AA-734F-AE6A-3423E7FF3E19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AC30D7-862E-7A43-B799-5FACAEEDE37C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1EFCB2-2F25-4E47-BB56-DC3FBF679608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6F7643-A628-3B44-8653-32F6CFE6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970" y="508062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1AB600-D225-204A-9CF0-4D725DF28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417" y="507766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ACD218-3E6A-FB40-B9EC-7ACC5B8A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865" y="5082417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D4438-024D-2A4E-AF4E-107E0A00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312" y="5079459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602CE8-4907-2E41-8F41-011D41B8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1759" y="5077667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C6CB50-E81E-A047-9CE2-6F1193D19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5207" y="508125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B3C12D-1B49-6343-A5F7-814EA87A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8654" y="507829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C6C1B4-58B4-9643-88A8-F720935FF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102" y="5077666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AD685D-7FF4-A845-8F88-C1C5FD53BBB5}"/>
                </a:ext>
              </a:extLst>
            </p:cNvPr>
            <p:cNvSpPr txBox="1"/>
            <p:nvPr/>
          </p:nvSpPr>
          <p:spPr>
            <a:xfrm>
              <a:off x="7627347" y="5129387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3869-0437-E84B-8771-F2F247A0D787}"/>
                </a:ext>
              </a:extLst>
            </p:cNvPr>
            <p:cNvSpPr txBox="1"/>
            <p:nvPr/>
          </p:nvSpPr>
          <p:spPr>
            <a:xfrm>
              <a:off x="6424774" y="5153741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D34F9E-D400-9E4E-9715-94AC3372D5D5}"/>
                </a:ext>
              </a:extLst>
            </p:cNvPr>
            <p:cNvSpPr txBox="1"/>
            <p:nvPr/>
          </p:nvSpPr>
          <p:spPr>
            <a:xfrm>
              <a:off x="6809996" y="5144238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CE03B2-141A-AA4E-AC56-C56015B385FC}"/>
                </a:ext>
              </a:extLst>
            </p:cNvPr>
            <p:cNvSpPr txBox="1"/>
            <p:nvPr/>
          </p:nvSpPr>
          <p:spPr>
            <a:xfrm>
              <a:off x="7257073" y="514782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702F83-8856-0841-8254-718D7F028EDC}"/>
                </a:ext>
              </a:extLst>
            </p:cNvPr>
            <p:cNvSpPr txBox="1"/>
            <p:nvPr/>
          </p:nvSpPr>
          <p:spPr>
            <a:xfrm>
              <a:off x="8063850" y="5160942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4DA3F7-532D-E841-9385-AC42998F5233}"/>
                </a:ext>
              </a:extLst>
            </p:cNvPr>
            <p:cNvSpPr txBox="1"/>
            <p:nvPr/>
          </p:nvSpPr>
          <p:spPr>
            <a:xfrm>
              <a:off x="8483863" y="515835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B29A69-9F6C-EC43-B0C5-308E8894956D}"/>
                </a:ext>
              </a:extLst>
            </p:cNvPr>
            <p:cNvSpPr txBox="1"/>
            <p:nvPr/>
          </p:nvSpPr>
          <p:spPr>
            <a:xfrm>
              <a:off x="9326256" y="515296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226E6-18D0-2A44-8ACB-A619B0018912}"/>
                </a:ext>
              </a:extLst>
            </p:cNvPr>
            <p:cNvSpPr txBox="1"/>
            <p:nvPr/>
          </p:nvSpPr>
          <p:spPr>
            <a:xfrm>
              <a:off x="8897807" y="514753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3283E32-02E1-7C4F-8FF8-524FC3C1EC23}"/>
              </a:ext>
            </a:extLst>
          </p:cNvPr>
          <p:cNvSpPr/>
          <p:nvPr/>
        </p:nvSpPr>
        <p:spPr>
          <a:xfrm rot="5400000">
            <a:off x="4320143" y="5345860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CCFBFA-7693-444A-A98B-8778C47A0BC3}"/>
              </a:ext>
            </a:extLst>
          </p:cNvPr>
          <p:cNvSpPr txBox="1"/>
          <p:nvPr/>
        </p:nvSpPr>
        <p:spPr>
          <a:xfrm>
            <a:off x="3992834" y="6129837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963140-EC67-D143-AAED-38D3DB2F3819}"/>
              </a:ext>
            </a:extLst>
          </p:cNvPr>
          <p:cNvSpPr txBox="1"/>
          <p:nvPr/>
        </p:nvSpPr>
        <p:spPr>
          <a:xfrm>
            <a:off x="8676428" y="3734407"/>
            <a:ext cx="2460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Updated to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4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0450E49-7291-344F-843A-DDD56662F15A}"/>
              </a:ext>
            </a:extLst>
          </p:cNvPr>
          <p:cNvSpPr/>
          <p:nvPr/>
        </p:nvSpPr>
        <p:spPr>
          <a:xfrm>
            <a:off x="7257073" y="4126823"/>
            <a:ext cx="1202573" cy="415498"/>
          </a:xfrm>
          <a:prstGeom prst="rightArrow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animBg="1"/>
      <p:bldP spid="50" grpId="0"/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18003" cy="4872355"/>
          </a:xfrm>
        </p:spPr>
        <p:txBody>
          <a:bodyPr>
            <a:normAutofit/>
          </a:bodyPr>
          <a:lstStyle/>
          <a:p>
            <a:r>
              <a:rPr lang="en-US" dirty="0"/>
              <a:t>(2) The seq# from dup ACKs is </a:t>
            </a:r>
            <a:r>
              <a:rPr lang="en-US" dirty="0">
                <a:solidFill>
                  <a:srgbClr val="C00000"/>
                </a:solidFill>
              </a:rPr>
              <a:t>immediately retransmitted</a:t>
            </a:r>
          </a:p>
          <a:p>
            <a:pPr lvl="1"/>
            <a:endParaRPr lang="en-US" dirty="0"/>
          </a:p>
          <a:p>
            <a:r>
              <a:rPr lang="en-US" dirty="0"/>
              <a:t>That is, </a:t>
            </a:r>
            <a:r>
              <a:rPr lang="en-US" dirty="0">
                <a:solidFill>
                  <a:srgbClr val="C00000"/>
                </a:solidFill>
              </a:rPr>
              <a:t>don’t wait for an RTO</a:t>
            </a:r>
            <a:r>
              <a:rPr lang="en-US" dirty="0"/>
              <a:t> if there is sufficiently strong evidence that a packet was lost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1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ED60-40AE-C442-A8FC-F74EF149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ADCC-478C-A844-9F7A-6CAA30037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maintains an estimate of the amount of in-flight data needed to keep the link fully busy without congesting it</a:t>
            </a:r>
          </a:p>
          <a:p>
            <a:endParaRPr lang="en-US" dirty="0"/>
          </a:p>
          <a:p>
            <a:r>
              <a:rPr lang="en-US" dirty="0"/>
              <a:t>This estimate is called the </a:t>
            </a:r>
            <a:r>
              <a:rPr lang="en-US" dirty="0">
                <a:solidFill>
                  <a:srgbClr val="C00000"/>
                </a:solidFill>
              </a:rPr>
              <a:t>congestion window (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Recall: There is a relationship between the sending rate (throughput) and the sender’s window:  sender transmits a window’s worth of data over an RTT duration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Rate = window / 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5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C2C1-BB0C-594C-A084-D52D0DC0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770E-3E41-9549-A7EC-5469AB1C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351338"/>
          </a:xfrm>
        </p:spPr>
        <p:txBody>
          <a:bodyPr/>
          <a:lstStyle/>
          <a:p>
            <a:r>
              <a:rPr lang="en-US" dirty="0"/>
              <a:t>Sender keeps the reduced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until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</a:t>
            </a:r>
          </a:p>
          <a:p>
            <a:pPr lvl="1"/>
            <a:r>
              <a:rPr lang="en-US" dirty="0"/>
              <a:t>New ACK: an ACK for the </a:t>
            </a:r>
            <a:r>
              <a:rPr lang="en-US" dirty="0" err="1"/>
              <a:t>seq</a:t>
            </a:r>
            <a:r>
              <a:rPr lang="en-US" dirty="0"/>
              <a:t># that was just retransmitted</a:t>
            </a:r>
          </a:p>
          <a:p>
            <a:pPr lvl="1"/>
            <a:r>
              <a:rPr lang="en-US" dirty="0"/>
              <a:t>Cumulative ACK may also indicate the (three or more) pieces of data that were previously delivered to generate the duplicate ACKs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Conserve packets in flight:</a:t>
            </a:r>
            <a:r>
              <a:rPr lang="en-US" dirty="0"/>
              <a:t> transmit </a:t>
            </a:r>
            <a:r>
              <a:rPr lang="en-US" i="1" dirty="0"/>
              <a:t>some </a:t>
            </a:r>
            <a:r>
              <a:rPr lang="en-US" dirty="0"/>
              <a:t>data over lossy periods (rather than no data, which would happen if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:=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8003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6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09B063-A206-6643-8A7A-BC74822F13D4}"/>
              </a:ext>
            </a:extLst>
          </p:cNvPr>
          <p:cNvGrpSpPr/>
          <p:nvPr/>
        </p:nvGrpSpPr>
        <p:grpSpPr>
          <a:xfrm>
            <a:off x="1262033" y="4647417"/>
            <a:ext cx="7422621" cy="1531025"/>
            <a:chOff x="1262033" y="4647417"/>
            <a:chExt cx="7422621" cy="1531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48068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26ADE9-E5D1-AE4D-8CB0-420829676E14}"/>
                </a:ext>
              </a:extLst>
            </p:cNvPr>
            <p:cNvSpPr txBox="1"/>
            <p:nvPr/>
          </p:nvSpPr>
          <p:spPr>
            <a:xfrm>
              <a:off x="6896838" y="586804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359248" y="5347339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66B48A-DD94-6943-B14F-1498A827EE29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36056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1" grpId="0" animBg="1"/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C3156-923F-BB44-AA84-F907FC799D9A}"/>
              </a:ext>
            </a:extLst>
          </p:cNvPr>
          <p:cNvGrpSpPr/>
          <p:nvPr/>
        </p:nvGrpSpPr>
        <p:grpSpPr>
          <a:xfrm>
            <a:off x="1262033" y="4647417"/>
            <a:ext cx="7422621" cy="925359"/>
            <a:chOff x="1262033" y="4647417"/>
            <a:chExt cx="7422621" cy="9253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91019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78810" y="5128205"/>
            <a:ext cx="387030" cy="15235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6146F5-5565-FA4A-A0BD-DD44F9337675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4153766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8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2466877" y="4647417"/>
            <a:ext cx="338222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2FB1B9-A3EA-9641-B893-C71F6CAA08D0}"/>
              </a:ext>
            </a:extLst>
          </p:cNvPr>
          <p:cNvGrpSpPr/>
          <p:nvPr/>
        </p:nvGrpSpPr>
        <p:grpSpPr>
          <a:xfrm>
            <a:off x="1262033" y="5067908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784948" y="4920896"/>
            <a:ext cx="388200" cy="193702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7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Eventually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acknowledging the retransmitted data and all data in between</a:t>
            </a:r>
          </a:p>
          <a:p>
            <a:r>
              <a:rPr lang="en-US" dirty="0"/>
              <a:t>Deflate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to half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before fast retransmit.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are aligned and equal once again</a:t>
            </a:r>
          </a:p>
          <a:p>
            <a:r>
              <a:rPr lang="en-US" dirty="0"/>
              <a:t>Perform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this point!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4865705" y="4175399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3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4961983" y="5081368"/>
            <a:ext cx="133419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08F807-9456-084A-ADFB-277DA0C0543F}"/>
              </a:ext>
            </a:extLst>
          </p:cNvPr>
          <p:cNvGrpSpPr/>
          <p:nvPr/>
        </p:nvGrpSpPr>
        <p:grpSpPr>
          <a:xfrm>
            <a:off x="1262033" y="5207391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2657768" y="6338719"/>
            <a:ext cx="441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 </a:t>
            </a:r>
            <a:r>
              <a:rPr lang="en-US" sz="2000" dirty="0">
                <a:latin typeface="Helvetica" pitchFamily="2" charset="0"/>
              </a:rPr>
              <a:t>acknowledged this data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04910" y="4784222"/>
            <a:ext cx="404615" cy="248068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F41897E-B5E8-D44C-B1CD-08A7F0A7B8F1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096863-141F-A243-9A6B-F4D264098A80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0B78F55-DF7D-8941-8469-108A60EAE076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0" grpId="0"/>
      <p:bldP spid="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Increase/Multiplicative Decrease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>
            <a:off x="2128838" y="6023560"/>
            <a:ext cx="8916118" cy="747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2688867" y="2412367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Triple duplicate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3686176" y="2917034"/>
            <a:ext cx="2298907" cy="71056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2386525" y="504304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In-flight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>
            <a:off x="3208149" y="4493200"/>
            <a:ext cx="141034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2170362" y="3491230"/>
            <a:ext cx="26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Switch to additive increase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latin typeface="Helvetica" pitchFamily="2" charset="0"/>
              </a:rPr>
              <a:t>64K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2130342" y="4510492"/>
            <a:ext cx="1885929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4016271" y="3724430"/>
            <a:ext cx="2172724" cy="7860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5985083" y="3011891"/>
            <a:ext cx="271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Perceived 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80K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</p:cNvCxnSpPr>
          <p:nvPr/>
        </p:nvCxnSpPr>
        <p:spPr>
          <a:xfrm>
            <a:off x="6188995" y="3716409"/>
            <a:ext cx="63624" cy="14377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4157099" y="5154158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3564610" y="5219270"/>
            <a:ext cx="227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(2)</a:t>
            </a:r>
            <a:r>
              <a:rPr lang="en-US" dirty="0">
                <a:latin typeface="Helvetica" pitchFamily="2" charset="0"/>
              </a:rPr>
              <a:t> Set </a:t>
            </a:r>
            <a:r>
              <a:rPr lang="en-US" dirty="0">
                <a:latin typeface="Courier" pitchFamily="2" charset="0"/>
              </a:rPr>
              <a:t>inflight =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= 40K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7089047" y="429730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20417118">
            <a:off x="4659681" y="4120657"/>
            <a:ext cx="120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7547307" y="4338345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1E3EE3-0BC7-1943-9AA5-B68DBCBB3685}"/>
              </a:ext>
            </a:extLst>
          </p:cNvPr>
          <p:cNvCxnSpPr>
            <a:cxnSpLocks/>
          </p:cNvCxnSpPr>
          <p:nvPr/>
        </p:nvCxnSpPr>
        <p:spPr>
          <a:xfrm>
            <a:off x="5476707" y="3713487"/>
            <a:ext cx="1209389" cy="292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96B76-C652-404D-9C0E-54FE0EB7178D}"/>
              </a:ext>
            </a:extLst>
          </p:cNvPr>
          <p:cNvCxnSpPr>
            <a:cxnSpLocks/>
          </p:cNvCxnSpPr>
          <p:nvPr/>
        </p:nvCxnSpPr>
        <p:spPr>
          <a:xfrm>
            <a:off x="6268117" y="5139928"/>
            <a:ext cx="820930" cy="1423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D97711-179B-3040-9D70-36397CE2DC37}"/>
              </a:ext>
            </a:extLst>
          </p:cNvPr>
          <p:cNvSpPr txBox="1"/>
          <p:nvPr/>
        </p:nvSpPr>
        <p:spPr>
          <a:xfrm>
            <a:off x="5950125" y="2687299"/>
            <a:ext cx="576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retransmit: (1) </a:t>
            </a:r>
            <a:r>
              <a:rPr lang="en-US" dirty="0">
                <a:latin typeface="Helvetica" pitchFamily="2" charset="0"/>
              </a:rPr>
              <a:t>retransmit dup-</a:t>
            </a:r>
            <a:r>
              <a:rPr lang="en-US" dirty="0" err="1">
                <a:latin typeface="Helvetica" pitchFamily="2" charset="0"/>
              </a:rPr>
              <a:t>ACKed</a:t>
            </a:r>
            <a:r>
              <a:rPr lang="en-US" dirty="0">
                <a:latin typeface="Helvetica" pitchFamily="2" charset="0"/>
              </a:rPr>
              <a:t> segment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6FE5E7-CEDC-A848-847C-99FE8259B9A3}"/>
              </a:ext>
            </a:extLst>
          </p:cNvPr>
          <p:cNvSpPr txBox="1"/>
          <p:nvPr/>
        </p:nvSpPr>
        <p:spPr>
          <a:xfrm>
            <a:off x="7909466" y="3503034"/>
            <a:ext cx="136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61E10F-FA05-7844-BE98-9DB720746A29}"/>
              </a:ext>
            </a:extLst>
          </p:cNvPr>
          <p:cNvCxnSpPr>
            <a:cxnSpLocks/>
          </p:cNvCxnSpPr>
          <p:nvPr/>
        </p:nvCxnSpPr>
        <p:spPr>
          <a:xfrm flipH="1">
            <a:off x="7151138" y="3924296"/>
            <a:ext cx="1107612" cy="10640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2A373D-99B0-9D44-BF4A-0A5A27688629}"/>
              </a:ext>
            </a:extLst>
          </p:cNvPr>
          <p:cNvCxnSpPr>
            <a:cxnSpLocks/>
          </p:cNvCxnSpPr>
          <p:nvPr/>
        </p:nvCxnSpPr>
        <p:spPr>
          <a:xfrm>
            <a:off x="9130261" y="4269443"/>
            <a:ext cx="81567" cy="176159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60CDE4B-8BC0-5F42-B6FF-2947B39CFD8E}"/>
              </a:ext>
            </a:extLst>
          </p:cNvPr>
          <p:cNvSpPr txBox="1"/>
          <p:nvPr/>
        </p:nvSpPr>
        <p:spPr>
          <a:xfrm>
            <a:off x="9211828" y="3552403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79573C-668B-7A41-B175-B4F63782CED7}"/>
              </a:ext>
            </a:extLst>
          </p:cNvPr>
          <p:cNvCxnSpPr>
            <a:cxnSpLocks/>
          </p:cNvCxnSpPr>
          <p:nvPr/>
        </p:nvCxnSpPr>
        <p:spPr>
          <a:xfrm flipH="1">
            <a:off x="9284896" y="3873889"/>
            <a:ext cx="866308" cy="37875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BAB0C5-7788-5247-AF6E-EE4D4431E429}"/>
              </a:ext>
            </a:extLst>
          </p:cNvPr>
          <p:cNvSpPr txBox="1"/>
          <p:nvPr/>
        </p:nvSpPr>
        <p:spPr>
          <a:xfrm>
            <a:off x="9450698" y="4326618"/>
            <a:ext cx="261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RTO: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window drops all the way to 1 MSS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7B726-0656-604F-8A5D-047ADE08E401}"/>
              </a:ext>
            </a:extLst>
          </p:cNvPr>
          <p:cNvSpPr txBox="1"/>
          <p:nvPr/>
        </p:nvSpPr>
        <p:spPr>
          <a:xfrm>
            <a:off x="6213321" y="3774722"/>
            <a:ext cx="187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(2) Multiplicative decrease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4F8F4-1C62-BC2C-F5A6-E7597775196F}"/>
              </a:ext>
            </a:extLst>
          </p:cNvPr>
          <p:cNvSpPr txBox="1"/>
          <p:nvPr/>
        </p:nvSpPr>
        <p:spPr>
          <a:xfrm>
            <a:off x="6061909" y="5222983"/>
            <a:ext cx="579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recovery</a:t>
            </a:r>
            <a:r>
              <a:rPr lang="en-US" dirty="0">
                <a:latin typeface="Helvetica" pitchFamily="2" charset="0"/>
              </a:rPr>
              <a:t> keeps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>
                <a:latin typeface="Helvetica" pitchFamily="2" charset="0"/>
              </a:rPr>
              <a:t> stable until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</p:spTree>
    <p:extLst>
      <p:ext uri="{BB962C8B-B14F-4D97-AF65-F5344CB8AC3E}">
        <p14:creationId xmlns:p14="http://schemas.microsoft.com/office/powerpoint/2010/main" val="39421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2" grpId="0"/>
      <p:bldP spid="28" grpId="0"/>
      <p:bldP spid="32" grpId="0" animBg="1"/>
      <p:bldP spid="37" grpId="0"/>
      <p:bldP spid="42" grpId="0"/>
      <p:bldP spid="45" grpId="0"/>
      <p:bldP spid="49" grpId="0"/>
      <p:bldP spid="46" grpId="0"/>
      <p:bldP spid="52" grpId="0"/>
      <p:bldP spid="57" grpId="0"/>
      <p:bldP spid="3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22CEC-4B1D-EF43-8949-8579B795E43F}"/>
              </a:ext>
            </a:extLst>
          </p:cNvPr>
          <p:cNvSpPr txBox="1"/>
          <p:nvPr/>
        </p:nvSpPr>
        <p:spPr>
          <a:xfrm>
            <a:off x="325468" y="646086"/>
            <a:ext cx="115410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Helvetica" pitchFamily="2" charset="0"/>
              </a:rPr>
              <a:t>TCP New Reno performs additive increase and multiplicative decrease of congestion window.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latin typeface="Helvetica" pitchFamily="2" charset="0"/>
              </a:rPr>
              <a:t>In short, we often refer to this as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AIMD</a:t>
            </a:r>
            <a:r>
              <a:rPr lang="en-US" sz="4200" dirty="0">
                <a:latin typeface="Helvetica" pitchFamily="2" charset="0"/>
              </a:rPr>
              <a:t>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Multiplicative decrease </a:t>
            </a:r>
            <a:r>
              <a:rPr lang="en-US" sz="4200" dirty="0">
                <a:latin typeface="Helvetica" pitchFamily="2" charset="0"/>
              </a:rPr>
              <a:t>is a part of all TCP algorithms, including BBR.</a:t>
            </a:r>
          </a:p>
          <a:p>
            <a:pPr algn="ctr"/>
            <a:r>
              <a:rPr lang="en-US" sz="4200" dirty="0">
                <a:latin typeface="Helvetica" pitchFamily="2" charset="0"/>
              </a:rPr>
              <a:t>[It is necessary for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fairness</a:t>
            </a:r>
            <a:r>
              <a:rPr lang="en-US" sz="4200" dirty="0">
                <a:latin typeface="Helvetica" pitchFamily="2" charset="0"/>
              </a:rPr>
              <a:t> across TCP flows.]</a:t>
            </a:r>
          </a:p>
        </p:txBody>
      </p:sp>
    </p:spTree>
    <p:extLst>
      <p:ext uri="{BB962C8B-B14F-4D97-AF65-F5344CB8AC3E}">
        <p14:creationId xmlns:p14="http://schemas.microsoft.com/office/powerpoint/2010/main" val="105953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CDAA-DCFE-5745-9087-51845ADC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TCP loss detection </a:t>
            </a:r>
            <a:r>
              <a:rPr lang="en-US"/>
              <a:t>&amp; reaction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BF7E-AAD2-034C-9893-B80AEDAF1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4964" y="3047951"/>
            <a:ext cx="5181600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Retransmit</a:t>
            </a:r>
          </a:p>
          <a:p>
            <a:r>
              <a:rPr lang="en-US" dirty="0">
                <a:solidFill>
                  <a:srgbClr val="C00000"/>
                </a:solidFill>
              </a:rPr>
              <a:t>Triple dup ACK: </a:t>
            </a:r>
            <a:r>
              <a:rPr lang="en-US" dirty="0"/>
              <a:t>sufficiently strong signal that network has dropped data, before RTO</a:t>
            </a:r>
          </a:p>
          <a:p>
            <a:r>
              <a:rPr lang="en-US" dirty="0"/>
              <a:t>Immediately retransmit data</a:t>
            </a:r>
          </a:p>
          <a:p>
            <a:r>
              <a:rPr lang="en-US" dirty="0"/>
              <a:t>Multiplicatively decrease in-flight data to </a:t>
            </a:r>
            <a:r>
              <a:rPr lang="en-US" dirty="0">
                <a:solidFill>
                  <a:srgbClr val="C00000"/>
                </a:solidFill>
              </a:rPr>
              <a:t>half</a:t>
            </a:r>
            <a:r>
              <a:rPr lang="en-US" dirty="0"/>
              <a:t> of its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09074-8E3A-FE4C-818F-17EEC9B7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1472" y="3047951"/>
            <a:ext cx="5637508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Recovery</a:t>
            </a:r>
          </a:p>
          <a:p>
            <a:r>
              <a:rPr lang="en-US" dirty="0"/>
              <a:t>Maintain this reduced amount of in-flight data as long as dup ACKs arrive</a:t>
            </a:r>
          </a:p>
          <a:p>
            <a:pPr lvl="1"/>
            <a:r>
              <a:rPr lang="en-US" dirty="0"/>
              <a:t>Data is successfully getting delivered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do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there 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F192A-6EA2-FA48-8B65-487279EF31CE}"/>
              </a:ext>
            </a:extLst>
          </p:cNvPr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Don’t wait for an RTO and then set the </a:t>
            </a:r>
            <a:r>
              <a:rPr lang="en-US" sz="2800" dirty="0" err="1">
                <a:latin typeface="Courier" pitchFamily="2" charset="0"/>
              </a:rPr>
              <a:t>cwnd</a:t>
            </a:r>
            <a:r>
              <a:rPr lang="en-US" sz="2800" dirty="0">
                <a:latin typeface="Helvetica" pitchFamily="2" charset="0"/>
              </a:rPr>
              <a:t> to 1 MSS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Instead, react proportionately by sensing pkt loss in advance</a:t>
            </a:r>
          </a:p>
        </p:txBody>
      </p:sp>
    </p:spTree>
    <p:extLst>
      <p:ext uri="{BB962C8B-B14F-4D97-AF65-F5344CB8AC3E}">
        <p14:creationId xmlns:p14="http://schemas.microsoft.com/office/powerpoint/2010/main" val="244036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0872-94C0-628D-EB6B-EB15C35A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5059-7418-0DA3-28ED-5785DED39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TCP connection start?</a:t>
            </a:r>
          </a:p>
        </p:txBody>
      </p:sp>
    </p:spTree>
    <p:extLst>
      <p:ext uri="{BB962C8B-B14F-4D97-AF65-F5344CB8AC3E}">
        <p14:creationId xmlns:p14="http://schemas.microsoft.com/office/powerpoint/2010/main" val="1577500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15CC-1E7B-36F5-3BA0-16E4F4BD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TCP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372C-A3F3-5F6C-3583-552345AF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3" y="1564144"/>
            <a:ext cx="10515600" cy="4351338"/>
          </a:xfrm>
        </p:spPr>
        <p:txBody>
          <a:bodyPr/>
          <a:lstStyle/>
          <a:p>
            <a:r>
              <a:rPr lang="en-US" dirty="0"/>
              <a:t>TCP requires sender/receiver to set up some context</a:t>
            </a:r>
          </a:p>
          <a:p>
            <a:pPr lvl="1"/>
            <a:r>
              <a:rPr lang="en-US" dirty="0"/>
              <a:t>Sequence numbers, window size, buffers, OS table entries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5EA6CA-B706-6FD5-DC52-AA766589ACD4}"/>
              </a:ext>
            </a:extLst>
          </p:cNvPr>
          <p:cNvCxnSpPr>
            <a:cxnSpLocks/>
          </p:cNvCxnSpPr>
          <p:nvPr/>
        </p:nvCxnSpPr>
        <p:spPr>
          <a:xfrm>
            <a:off x="1007366" y="2755357"/>
            <a:ext cx="0" cy="375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D93242-E440-78E1-DF04-BB8A31C1B602}"/>
              </a:ext>
            </a:extLst>
          </p:cNvPr>
          <p:cNvCxnSpPr>
            <a:cxnSpLocks/>
          </p:cNvCxnSpPr>
          <p:nvPr/>
        </p:nvCxnSpPr>
        <p:spPr>
          <a:xfrm>
            <a:off x="3722857" y="2755357"/>
            <a:ext cx="0" cy="375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20F3BC-C950-8BB0-985E-B30438F70453}"/>
              </a:ext>
            </a:extLst>
          </p:cNvPr>
          <p:cNvSpPr txBox="1"/>
          <p:nvPr/>
        </p:nvSpPr>
        <p:spPr>
          <a:xfrm rot="16200000">
            <a:off x="-855655" y="4040448"/>
            <a:ext cx="2542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e.g., 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3B6B4-C713-0BF7-079B-1B0B3D51346E}"/>
              </a:ext>
            </a:extLst>
          </p:cNvPr>
          <p:cNvSpPr txBox="1"/>
          <p:nvPr/>
        </p:nvSpPr>
        <p:spPr>
          <a:xfrm rot="16200000">
            <a:off x="1916806" y="4958230"/>
            <a:ext cx="2711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e.g., web 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855486-6434-59DE-1C48-AC3BBFA4423A}"/>
              </a:ext>
            </a:extLst>
          </p:cNvPr>
          <p:cNvCxnSpPr>
            <a:cxnSpLocks/>
          </p:cNvCxnSpPr>
          <p:nvPr/>
        </p:nvCxnSpPr>
        <p:spPr>
          <a:xfrm>
            <a:off x="1215185" y="3399456"/>
            <a:ext cx="2438399" cy="5885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B3DE1F-A02D-BC18-E76B-023696D8040C}"/>
              </a:ext>
            </a:extLst>
          </p:cNvPr>
          <p:cNvCxnSpPr>
            <a:cxnSpLocks/>
          </p:cNvCxnSpPr>
          <p:nvPr/>
        </p:nvCxnSpPr>
        <p:spPr>
          <a:xfrm flipH="1">
            <a:off x="1215185" y="4154371"/>
            <a:ext cx="2438399" cy="12193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75D78E-4642-7BE2-2111-83E25D06D147}"/>
              </a:ext>
            </a:extLst>
          </p:cNvPr>
          <p:cNvSpPr txBox="1"/>
          <p:nvPr/>
        </p:nvSpPr>
        <p:spPr>
          <a:xfrm rot="837446">
            <a:off x="1230270" y="2979520"/>
            <a:ext cx="207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Let’s talk. Here’s my request.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2AF1A9-7163-2A61-CAF7-80F858A0A07E}"/>
              </a:ext>
            </a:extLst>
          </p:cNvPr>
          <p:cNvSpPr txBox="1"/>
          <p:nvPr/>
        </p:nvSpPr>
        <p:spPr>
          <a:xfrm rot="19877217">
            <a:off x="1153592" y="5022363"/>
            <a:ext cx="207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OK. Here’s my response.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4F580A-0740-DCE8-305F-502806D83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4" y="2785084"/>
            <a:ext cx="3922493" cy="33862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FEE03EC-EEF8-04A9-3410-945EC28A6283}"/>
              </a:ext>
            </a:extLst>
          </p:cNvPr>
          <p:cNvSpPr txBox="1"/>
          <p:nvPr/>
        </p:nvSpPr>
        <p:spPr>
          <a:xfrm>
            <a:off x="3889113" y="3399456"/>
            <a:ext cx="218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Provision enough  socket buffers.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6B422F-703C-EA83-2CB1-C3342A8304E2}"/>
              </a:ext>
            </a:extLst>
          </p:cNvPr>
          <p:cNvSpPr txBox="1"/>
          <p:nvPr/>
        </p:nvSpPr>
        <p:spPr>
          <a:xfrm>
            <a:off x="3820112" y="5172511"/>
            <a:ext cx="2182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Entries in operating system tables (connection lookup), choose sequence #, etc.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4E1CDB-D8D9-9D10-3A55-3103DE2802B8}"/>
              </a:ext>
            </a:extLst>
          </p:cNvPr>
          <p:cNvGrpSpPr/>
          <p:nvPr/>
        </p:nvGrpSpPr>
        <p:grpSpPr>
          <a:xfrm>
            <a:off x="4102304" y="2964713"/>
            <a:ext cx="1202251" cy="307970"/>
            <a:chOff x="4307209" y="2949597"/>
            <a:chExt cx="1202251" cy="30797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9DBD0-0DBD-A6CB-3717-CCDC26926C95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9181E9-7E27-7340-FD0D-821DA82729D8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9F3BDA-4060-6439-227E-12EB76001FC5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AD7B30E-946F-692F-D831-D9CDEC7A4463}"/>
              </a:ext>
            </a:extLst>
          </p:cNvPr>
          <p:cNvGrpSpPr/>
          <p:nvPr/>
        </p:nvGrpSpPr>
        <p:grpSpPr>
          <a:xfrm>
            <a:off x="3945761" y="4373417"/>
            <a:ext cx="1930797" cy="640858"/>
            <a:chOff x="4272422" y="4086332"/>
            <a:chExt cx="1930797" cy="6408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F08136-CEA5-47AA-54D5-954DD9687537}"/>
                </a:ext>
              </a:extLst>
            </p:cNvPr>
            <p:cNvSpPr/>
            <p:nvPr/>
          </p:nvSpPr>
          <p:spPr>
            <a:xfrm>
              <a:off x="4272422" y="4086332"/>
              <a:ext cx="1930797" cy="6408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1C38A73-67BB-BC93-785F-AC1A2BA232B8}"/>
                </a:ext>
              </a:extLst>
            </p:cNvPr>
            <p:cNvCxnSpPr>
              <a:cxnSpLocks/>
            </p:cNvCxnSpPr>
            <p:nvPr/>
          </p:nvCxnSpPr>
          <p:spPr>
            <a:xfrm>
              <a:off x="4371371" y="4260270"/>
              <a:ext cx="1724629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9D3782-7D0F-9796-0393-8CCB57DB852B}"/>
                </a:ext>
              </a:extLst>
            </p:cNvPr>
            <p:cNvCxnSpPr>
              <a:cxnSpLocks/>
            </p:cNvCxnSpPr>
            <p:nvPr/>
          </p:nvCxnSpPr>
          <p:spPr>
            <a:xfrm>
              <a:off x="4371371" y="4406761"/>
              <a:ext cx="1724629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411B2D5-6357-EE0C-A1EB-88E5DD167EAB}"/>
                </a:ext>
              </a:extLst>
            </p:cNvPr>
            <p:cNvCxnSpPr>
              <a:cxnSpLocks/>
            </p:cNvCxnSpPr>
            <p:nvPr/>
          </p:nvCxnSpPr>
          <p:spPr>
            <a:xfrm>
              <a:off x="4371371" y="4565311"/>
              <a:ext cx="1724629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986D76-62F6-4A1A-D1A9-F8BE4BF352B4}"/>
              </a:ext>
            </a:extLst>
          </p:cNvPr>
          <p:cNvCxnSpPr>
            <a:cxnSpLocks/>
          </p:cNvCxnSpPr>
          <p:nvPr/>
        </p:nvCxnSpPr>
        <p:spPr>
          <a:xfrm>
            <a:off x="6202820" y="2738431"/>
            <a:ext cx="0" cy="375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3E1383-B144-0D04-C322-80DA2399B233}"/>
              </a:ext>
            </a:extLst>
          </p:cNvPr>
          <p:cNvCxnSpPr>
            <a:cxnSpLocks/>
          </p:cNvCxnSpPr>
          <p:nvPr/>
        </p:nvCxnSpPr>
        <p:spPr>
          <a:xfrm>
            <a:off x="7962347" y="2738431"/>
            <a:ext cx="0" cy="375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6C79D0-B626-7DAC-2D86-DB9339B45A2C}"/>
              </a:ext>
            </a:extLst>
          </p:cNvPr>
          <p:cNvCxnSpPr>
            <a:cxnSpLocks/>
          </p:cNvCxnSpPr>
          <p:nvPr/>
        </p:nvCxnSpPr>
        <p:spPr>
          <a:xfrm>
            <a:off x="6285954" y="3105167"/>
            <a:ext cx="1532473" cy="2421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>
            <a:extLst>
              <a:ext uri="{FF2B5EF4-FFF2-40B4-BE49-F238E27FC236}">
                <a16:creationId xmlns:a16="http://schemas.microsoft.com/office/drawing/2014/main" id="{A281517F-A901-6E7A-5748-42F0167156C8}"/>
              </a:ext>
            </a:extLst>
          </p:cNvPr>
          <p:cNvSpPr/>
          <p:nvPr/>
        </p:nvSpPr>
        <p:spPr>
          <a:xfrm>
            <a:off x="6355221" y="3686781"/>
            <a:ext cx="1496291" cy="2430519"/>
          </a:xfrm>
          <a:custGeom>
            <a:avLst/>
            <a:gdLst>
              <a:gd name="connsiteX0" fmla="*/ 0 w 1496291"/>
              <a:gd name="connsiteY0" fmla="*/ 0 h 2430519"/>
              <a:gd name="connsiteX1" fmla="*/ 623455 w 1496291"/>
              <a:gd name="connsiteY1" fmla="*/ 318655 h 2430519"/>
              <a:gd name="connsiteX2" fmla="*/ 845128 w 1496291"/>
              <a:gd name="connsiteY2" fmla="*/ 1427019 h 2430519"/>
              <a:gd name="connsiteX3" fmla="*/ 955964 w 1496291"/>
              <a:gd name="connsiteY3" fmla="*/ 2299855 h 2430519"/>
              <a:gd name="connsiteX4" fmla="*/ 1496291 w 1496291"/>
              <a:gd name="connsiteY4" fmla="*/ 2410691 h 243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291" h="2430519">
                <a:moveTo>
                  <a:pt x="0" y="0"/>
                </a:moveTo>
                <a:cubicBezTo>
                  <a:pt x="241300" y="40409"/>
                  <a:pt x="482600" y="80819"/>
                  <a:pt x="623455" y="318655"/>
                </a:cubicBezTo>
                <a:cubicBezTo>
                  <a:pt x="764310" y="556491"/>
                  <a:pt x="789710" y="1096819"/>
                  <a:pt x="845128" y="1427019"/>
                </a:cubicBezTo>
                <a:cubicBezTo>
                  <a:pt x="900546" y="1757219"/>
                  <a:pt x="847437" y="2135910"/>
                  <a:pt x="955964" y="2299855"/>
                </a:cubicBezTo>
                <a:cubicBezTo>
                  <a:pt x="1064491" y="2463800"/>
                  <a:pt x="1280391" y="2437245"/>
                  <a:pt x="1496291" y="2410691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EC5491-1DDE-805A-317D-DB32518CDCEE}"/>
              </a:ext>
            </a:extLst>
          </p:cNvPr>
          <p:cNvCxnSpPr>
            <a:cxnSpLocks/>
          </p:cNvCxnSpPr>
          <p:nvPr/>
        </p:nvCxnSpPr>
        <p:spPr>
          <a:xfrm flipH="1">
            <a:off x="6355221" y="3515226"/>
            <a:ext cx="1510672" cy="9588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AEC4AC-251D-C0A9-8773-D632C92AE611}"/>
              </a:ext>
            </a:extLst>
          </p:cNvPr>
          <p:cNvSpPr txBox="1"/>
          <p:nvPr/>
        </p:nvSpPr>
        <p:spPr>
          <a:xfrm rot="16200000">
            <a:off x="5618278" y="3101490"/>
            <a:ext cx="8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C58E3F-36C1-82F5-B96D-2C836302A490}"/>
              </a:ext>
            </a:extLst>
          </p:cNvPr>
          <p:cNvCxnSpPr>
            <a:cxnSpLocks/>
          </p:cNvCxnSpPr>
          <p:nvPr/>
        </p:nvCxnSpPr>
        <p:spPr>
          <a:xfrm>
            <a:off x="6071210" y="5172511"/>
            <a:ext cx="3054921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D090634-B0DB-48BF-0125-43A386BD57F6}"/>
              </a:ext>
            </a:extLst>
          </p:cNvPr>
          <p:cNvSpPr txBox="1"/>
          <p:nvPr/>
        </p:nvSpPr>
        <p:spPr>
          <a:xfrm>
            <a:off x="8017545" y="3904713"/>
            <a:ext cx="1426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Connection finished. Server forgot.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B0E76F-5589-E01A-A938-551E08883195}"/>
              </a:ext>
            </a:extLst>
          </p:cNvPr>
          <p:cNvSpPr txBox="1"/>
          <p:nvPr/>
        </p:nvSpPr>
        <p:spPr>
          <a:xfrm>
            <a:off x="7960339" y="5397372"/>
            <a:ext cx="1426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Server thinks new connection, may accept data!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7FFC97A-0008-9673-9F61-57C055BF7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83" y="5692349"/>
            <a:ext cx="695501" cy="718871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44F2FF-FB2D-2785-BA3F-A5642106E123}"/>
              </a:ext>
            </a:extLst>
          </p:cNvPr>
          <p:cNvCxnSpPr>
            <a:cxnSpLocks/>
          </p:cNvCxnSpPr>
          <p:nvPr/>
        </p:nvCxnSpPr>
        <p:spPr>
          <a:xfrm>
            <a:off x="9380207" y="2755357"/>
            <a:ext cx="0" cy="375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D9A5DC-8DD9-900A-70C4-A352D9EBE2B8}"/>
              </a:ext>
            </a:extLst>
          </p:cNvPr>
          <p:cNvCxnSpPr>
            <a:cxnSpLocks/>
          </p:cNvCxnSpPr>
          <p:nvPr/>
        </p:nvCxnSpPr>
        <p:spPr>
          <a:xfrm>
            <a:off x="10859953" y="2803452"/>
            <a:ext cx="0" cy="375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39ECBC9-67A8-2F70-8CC6-5A09C4B7516D}"/>
              </a:ext>
            </a:extLst>
          </p:cNvPr>
          <p:cNvCxnSpPr>
            <a:cxnSpLocks/>
          </p:cNvCxnSpPr>
          <p:nvPr/>
        </p:nvCxnSpPr>
        <p:spPr>
          <a:xfrm>
            <a:off x="9521407" y="3090543"/>
            <a:ext cx="1207731" cy="180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B70EFD0-3D6E-E944-CED6-FAB1F47C3AA5}"/>
              </a:ext>
            </a:extLst>
          </p:cNvPr>
          <p:cNvGrpSpPr/>
          <p:nvPr/>
        </p:nvGrpSpPr>
        <p:grpSpPr>
          <a:xfrm>
            <a:off x="10951724" y="3105167"/>
            <a:ext cx="983967" cy="271254"/>
            <a:chOff x="4307209" y="2949597"/>
            <a:chExt cx="1202251" cy="3079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626F400-7285-77BE-5BD9-DF4361CC73D6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3F3084-199C-6283-75DD-E9338CFF4B0D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F590FCC-9D46-3B86-C777-9DA2F3AB0B93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07B50F-DA97-8E85-54FC-C0624B758F95}"/>
              </a:ext>
            </a:extLst>
          </p:cNvPr>
          <p:cNvCxnSpPr>
            <a:cxnSpLocks/>
          </p:cNvCxnSpPr>
          <p:nvPr/>
        </p:nvCxnSpPr>
        <p:spPr>
          <a:xfrm>
            <a:off x="9548281" y="3297815"/>
            <a:ext cx="1207731" cy="180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A523E4C-92D8-8A7B-D771-864BF52AAF6A}"/>
              </a:ext>
            </a:extLst>
          </p:cNvPr>
          <p:cNvCxnSpPr>
            <a:cxnSpLocks/>
          </p:cNvCxnSpPr>
          <p:nvPr/>
        </p:nvCxnSpPr>
        <p:spPr>
          <a:xfrm>
            <a:off x="9533756" y="3505087"/>
            <a:ext cx="1207731" cy="180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A06C92B-526E-8BE3-E4EF-DE4ABAB77B90}"/>
              </a:ext>
            </a:extLst>
          </p:cNvPr>
          <p:cNvCxnSpPr>
            <a:cxnSpLocks/>
          </p:cNvCxnSpPr>
          <p:nvPr/>
        </p:nvCxnSpPr>
        <p:spPr>
          <a:xfrm>
            <a:off x="9521406" y="3724426"/>
            <a:ext cx="1207731" cy="180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94DB2E-C14C-A292-F71B-BD11E34B254E}"/>
              </a:ext>
            </a:extLst>
          </p:cNvPr>
          <p:cNvCxnSpPr>
            <a:cxnSpLocks/>
          </p:cNvCxnSpPr>
          <p:nvPr/>
        </p:nvCxnSpPr>
        <p:spPr>
          <a:xfrm>
            <a:off x="9473883" y="3931698"/>
            <a:ext cx="1207731" cy="180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8A6B923-C50C-600E-4E8C-AEDCB8722E66}"/>
              </a:ext>
            </a:extLst>
          </p:cNvPr>
          <p:cNvGrpSpPr/>
          <p:nvPr/>
        </p:nvGrpSpPr>
        <p:grpSpPr>
          <a:xfrm>
            <a:off x="10992631" y="3422490"/>
            <a:ext cx="983967" cy="271254"/>
            <a:chOff x="4307209" y="2949597"/>
            <a:chExt cx="1202251" cy="30797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7FAAE8-8BE2-8D9E-D0DE-B81B3A2ED8CD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7A683E-DAE4-BF6E-1784-08EBDC37AE32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F416CCB-B3E3-E1BF-1742-4FA8A275FB42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7059A71-0367-9B5E-4097-A41D37C98EE6}"/>
              </a:ext>
            </a:extLst>
          </p:cNvPr>
          <p:cNvGrpSpPr/>
          <p:nvPr/>
        </p:nvGrpSpPr>
        <p:grpSpPr>
          <a:xfrm>
            <a:off x="11049573" y="3739813"/>
            <a:ext cx="983967" cy="271254"/>
            <a:chOff x="4307209" y="2949597"/>
            <a:chExt cx="1202251" cy="30797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7C4864-8D31-C36D-D563-D2F2300491D2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CCD6B8F-0702-557E-561F-4E87E2180839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2C7881-F028-148E-0EDB-9772FB794AEE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FD087B8-31C7-FB8F-2201-790EC0AA1F76}"/>
              </a:ext>
            </a:extLst>
          </p:cNvPr>
          <p:cNvGrpSpPr/>
          <p:nvPr/>
        </p:nvGrpSpPr>
        <p:grpSpPr>
          <a:xfrm>
            <a:off x="11117830" y="4088834"/>
            <a:ext cx="983967" cy="271254"/>
            <a:chOff x="4307209" y="2949597"/>
            <a:chExt cx="1202251" cy="30797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D677CC1-C112-9A87-DE88-37332F807028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B4DDA1A-40AC-9CB8-0F3F-E7B239446E44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37A9859-82D8-2D75-9829-94B4577E0F8B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8" name="Picture 87" descr="A picture containing clipart&#10;&#10;Description automatically generated">
            <a:extLst>
              <a:ext uri="{FF2B5EF4-FFF2-40B4-BE49-F238E27FC236}">
                <a16:creationId xmlns:a16="http://schemas.microsoft.com/office/drawing/2014/main" id="{8F8B9575-260C-9551-6729-79AFF7D7E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109" y="4764050"/>
            <a:ext cx="1196227" cy="135934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69F6948C-489A-ABDD-C165-6BDB8382F871}"/>
              </a:ext>
            </a:extLst>
          </p:cNvPr>
          <p:cNvSpPr txBox="1"/>
          <p:nvPr/>
        </p:nvSpPr>
        <p:spPr>
          <a:xfrm>
            <a:off x="9415289" y="4487956"/>
            <a:ext cx="1426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Attack by resource exhaustion at server</a:t>
            </a:r>
          </a:p>
          <a:p>
            <a:pPr algn="l"/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dirty="0">
                <a:latin typeface="Helvetica" pitchFamily="2" charset="0"/>
              </a:rPr>
              <a:t>(SYN flood)</a:t>
            </a:r>
          </a:p>
        </p:txBody>
      </p:sp>
      <p:pic>
        <p:nvPicPr>
          <p:cNvPr id="91" name="Picture 90" descr="Shape, circle&#10;&#10;Description automatically generated">
            <a:extLst>
              <a:ext uri="{FF2B5EF4-FFF2-40B4-BE49-F238E27FC236}">
                <a16:creationId xmlns:a16="http://schemas.microsoft.com/office/drawing/2014/main" id="{F5FC6685-7FB1-D242-0C6F-61FB15B67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363" y="2662402"/>
            <a:ext cx="896730" cy="702884"/>
          </a:xfrm>
          <a:prstGeom prst="rect">
            <a:avLst/>
          </a:prstGeom>
        </p:spPr>
      </p:pic>
      <p:sp>
        <p:nvSpPr>
          <p:cNvPr id="92" name="Freeform 91">
            <a:extLst>
              <a:ext uri="{FF2B5EF4-FFF2-40B4-BE49-F238E27FC236}">
                <a16:creationId xmlns:a16="http://schemas.microsoft.com/office/drawing/2014/main" id="{7F6689CA-56C9-211B-4E00-C2F8AC2C5930}"/>
              </a:ext>
            </a:extLst>
          </p:cNvPr>
          <p:cNvSpPr/>
          <p:nvPr/>
        </p:nvSpPr>
        <p:spPr>
          <a:xfrm>
            <a:off x="6271822" y="4801133"/>
            <a:ext cx="1546605" cy="1610088"/>
          </a:xfrm>
          <a:custGeom>
            <a:avLst/>
            <a:gdLst>
              <a:gd name="connsiteX0" fmla="*/ 0 w 1496291"/>
              <a:gd name="connsiteY0" fmla="*/ 0 h 2430519"/>
              <a:gd name="connsiteX1" fmla="*/ 623455 w 1496291"/>
              <a:gd name="connsiteY1" fmla="*/ 318655 h 2430519"/>
              <a:gd name="connsiteX2" fmla="*/ 845128 w 1496291"/>
              <a:gd name="connsiteY2" fmla="*/ 1427019 h 2430519"/>
              <a:gd name="connsiteX3" fmla="*/ 955964 w 1496291"/>
              <a:gd name="connsiteY3" fmla="*/ 2299855 h 2430519"/>
              <a:gd name="connsiteX4" fmla="*/ 1496291 w 1496291"/>
              <a:gd name="connsiteY4" fmla="*/ 2410691 h 243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291" h="2430519">
                <a:moveTo>
                  <a:pt x="0" y="0"/>
                </a:moveTo>
                <a:cubicBezTo>
                  <a:pt x="241300" y="40409"/>
                  <a:pt x="482600" y="80819"/>
                  <a:pt x="623455" y="318655"/>
                </a:cubicBezTo>
                <a:cubicBezTo>
                  <a:pt x="764310" y="556491"/>
                  <a:pt x="789710" y="1096819"/>
                  <a:pt x="845128" y="1427019"/>
                </a:cubicBezTo>
                <a:cubicBezTo>
                  <a:pt x="900546" y="1757219"/>
                  <a:pt x="847437" y="2135910"/>
                  <a:pt x="955964" y="2299855"/>
                </a:cubicBezTo>
                <a:cubicBezTo>
                  <a:pt x="1064491" y="2463800"/>
                  <a:pt x="1280391" y="2437245"/>
                  <a:pt x="1496291" y="2410691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9" grpId="0"/>
      <p:bldP spid="20" grpId="0"/>
      <p:bldP spid="32" grpId="0"/>
      <p:bldP spid="33" grpId="0"/>
      <p:bldP spid="49" grpId="0" animBg="1"/>
      <p:bldP spid="52" grpId="0"/>
      <p:bldP spid="55" grpId="0"/>
      <p:bldP spid="57" grpId="0"/>
      <p:bldP spid="89" grpId="0"/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8644-A220-564F-B9AD-731991F4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b/w flow &amp;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0DFF-E361-C34B-83CE-74764BA7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window = </a:t>
            </a:r>
            <a:r>
              <a:rPr lang="en-US" dirty="0">
                <a:solidFill>
                  <a:srgbClr val="C00000"/>
                </a:solidFill>
              </a:rPr>
              <a:t>min</a:t>
            </a:r>
            <a:r>
              <a:rPr lang="en-US" dirty="0"/>
              <a:t>(congestion window, receiver advertised window) </a:t>
            </a:r>
          </a:p>
          <a:p>
            <a:r>
              <a:rPr lang="en-US" dirty="0"/>
              <a:t>Overwhelm neither the receiver nor network links &amp; routers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4A319-8D62-7647-98CF-6AEC75159E32}"/>
              </a:ext>
            </a:extLst>
          </p:cNvPr>
          <p:cNvGrpSpPr/>
          <p:nvPr/>
        </p:nvGrpSpPr>
        <p:grpSpPr>
          <a:xfrm>
            <a:off x="3432936" y="4922144"/>
            <a:ext cx="4098976" cy="493632"/>
            <a:chOff x="2038352" y="4479756"/>
            <a:chExt cx="7478713" cy="636306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8BD72CF3-E84B-3B44-88DF-862D05C64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id="{BE84EEF8-A4A3-AC4D-95A4-66336131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714AB1-4F62-DF47-844D-C81DB1C40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A5AD8-E5D4-204F-94C8-767BF279B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66C831-C4CC-5643-9D77-04F5C98C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B5E556-A461-7F4C-8A83-5EEF51CBE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EA749C4-1C83-E947-969B-EA97ABED0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0C8F1E-E1BC-2B4E-AF83-3B8116788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603AFC-904C-454E-A216-A015D2DFD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0236BD-97DF-5A40-B31C-41D4515D0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BCA5AD6-DA3F-C242-8CE3-10891D409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6BA61D-DA86-9148-A408-194C151AF23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916DFB-DC15-6A4B-81FC-F37B4A4BF124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B0100-B297-4D4C-B834-E1608AF5B8C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F52E65-CCB6-E648-8288-9EE2ED9CDC8A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26002-31ED-7F46-8B3B-4E7B3AE547B2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A5B18A-E0E7-0E41-92D8-0393EB56818A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CDABFA-6BB6-CD45-B86D-513C93EE627A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06E0F-915B-E742-BA25-3497FDE04616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D68334-1B5A-E04A-8949-2F11959B3510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A34DC9-1D25-A442-BF64-FCA2F592A6B8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50F5F4-3A77-1B4A-B901-743CF2A70EF5}"/>
              </a:ext>
            </a:extLst>
          </p:cNvPr>
          <p:cNvGrpSpPr/>
          <p:nvPr/>
        </p:nvGrpSpPr>
        <p:grpSpPr>
          <a:xfrm>
            <a:off x="3214030" y="5522478"/>
            <a:ext cx="2271948" cy="1189758"/>
            <a:chOff x="2265162" y="5155302"/>
            <a:chExt cx="2065510" cy="11422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359C5B-5F17-0C43-877C-EB3C6D248C0D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D2E35F-6AEC-F34C-8C44-EE656FFE84BD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189B57-AB4C-3141-9632-C32451CB2CDD}"/>
              </a:ext>
            </a:extLst>
          </p:cNvPr>
          <p:cNvGrpSpPr/>
          <p:nvPr/>
        </p:nvGrpSpPr>
        <p:grpSpPr>
          <a:xfrm>
            <a:off x="5274674" y="5536887"/>
            <a:ext cx="2271948" cy="1140442"/>
            <a:chOff x="2265162" y="5155302"/>
            <a:chExt cx="2065510" cy="109492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F2A299-D464-314B-B8BA-7F8225EFFD0B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98C096-C1F1-3C4C-B830-8FF2E1A7730B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099051-9B45-4341-AAB5-F4B0DCC9726E}"/>
              </a:ext>
            </a:extLst>
          </p:cNvPr>
          <p:cNvSpPr txBox="1"/>
          <p:nvPr/>
        </p:nvSpPr>
        <p:spPr>
          <a:xfrm>
            <a:off x="1396770" y="4838410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B195-A951-7648-B451-EFFC4A08B41B}"/>
              </a:ext>
            </a:extLst>
          </p:cNvPr>
          <p:cNvSpPr txBox="1"/>
          <p:nvPr/>
        </p:nvSpPr>
        <p:spPr>
          <a:xfrm>
            <a:off x="2184339" y="3637598"/>
            <a:ext cx="771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Congestion window (congestion control)</a:t>
            </a:r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Window &lt;=  Advertised window (flow control)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E3F231-C492-DA48-BC0F-C71F5566AB83}"/>
              </a:ext>
            </a:extLst>
          </p:cNvPr>
          <p:cNvCxnSpPr/>
          <p:nvPr/>
        </p:nvCxnSpPr>
        <p:spPr>
          <a:xfrm>
            <a:off x="4637780" y="466792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7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E166C-086A-A1C9-4ED0-C948157F5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9950-57E4-C7BD-B63A-B15D1091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TCP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35EE-74FF-A7AC-D082-DBDDCA47D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3" y="1564144"/>
            <a:ext cx="10515600" cy="4351338"/>
          </a:xfrm>
        </p:spPr>
        <p:txBody>
          <a:bodyPr/>
          <a:lstStyle/>
          <a:p>
            <a:r>
              <a:rPr lang="en-US" dirty="0"/>
              <a:t>TCP requires sender/receiver to set up some context</a:t>
            </a:r>
          </a:p>
          <a:p>
            <a:pPr lvl="1"/>
            <a:r>
              <a:rPr lang="en-US" dirty="0"/>
              <a:t>Sequence numbers, window size, buffers, OS table entries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03D030-DEA9-3EF9-B22C-41346655EDFE}"/>
              </a:ext>
            </a:extLst>
          </p:cNvPr>
          <p:cNvCxnSpPr>
            <a:cxnSpLocks/>
          </p:cNvCxnSpPr>
          <p:nvPr/>
        </p:nvCxnSpPr>
        <p:spPr>
          <a:xfrm>
            <a:off x="1007366" y="2755357"/>
            <a:ext cx="0" cy="375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09A87-32DE-9336-D263-8724E2CD0C59}"/>
              </a:ext>
            </a:extLst>
          </p:cNvPr>
          <p:cNvCxnSpPr>
            <a:cxnSpLocks/>
          </p:cNvCxnSpPr>
          <p:nvPr/>
        </p:nvCxnSpPr>
        <p:spPr>
          <a:xfrm>
            <a:off x="3722857" y="2755357"/>
            <a:ext cx="0" cy="375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E2829E-4FCB-1F38-3C02-BD64DAA58A95}"/>
              </a:ext>
            </a:extLst>
          </p:cNvPr>
          <p:cNvSpPr txBox="1"/>
          <p:nvPr/>
        </p:nvSpPr>
        <p:spPr>
          <a:xfrm rot="16200000">
            <a:off x="-855655" y="4040448"/>
            <a:ext cx="2542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e.g., 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9723B-A843-1763-1C42-D564AA54D542}"/>
              </a:ext>
            </a:extLst>
          </p:cNvPr>
          <p:cNvSpPr txBox="1"/>
          <p:nvPr/>
        </p:nvSpPr>
        <p:spPr>
          <a:xfrm rot="16200000">
            <a:off x="1916806" y="4958230"/>
            <a:ext cx="2711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e.g., web 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63B692-8420-5D8B-DD4E-974C2C22E1E7}"/>
              </a:ext>
            </a:extLst>
          </p:cNvPr>
          <p:cNvCxnSpPr>
            <a:cxnSpLocks/>
          </p:cNvCxnSpPr>
          <p:nvPr/>
        </p:nvCxnSpPr>
        <p:spPr>
          <a:xfrm>
            <a:off x="1215185" y="3399456"/>
            <a:ext cx="2438399" cy="5885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51BD60-5EE7-6E6E-DC89-41C6E1C18FF0}"/>
              </a:ext>
            </a:extLst>
          </p:cNvPr>
          <p:cNvCxnSpPr>
            <a:cxnSpLocks/>
          </p:cNvCxnSpPr>
          <p:nvPr/>
        </p:nvCxnSpPr>
        <p:spPr>
          <a:xfrm flipH="1">
            <a:off x="1215185" y="4154371"/>
            <a:ext cx="2438399" cy="12193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B08A88-0D56-F65C-3068-C0C393D0848E}"/>
              </a:ext>
            </a:extLst>
          </p:cNvPr>
          <p:cNvSpPr txBox="1"/>
          <p:nvPr/>
        </p:nvSpPr>
        <p:spPr>
          <a:xfrm rot="837446">
            <a:off x="1230270" y="2979520"/>
            <a:ext cx="207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Let’s talk. Here’s my request.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EE836-491A-1936-D574-CD595C8631F1}"/>
              </a:ext>
            </a:extLst>
          </p:cNvPr>
          <p:cNvSpPr txBox="1"/>
          <p:nvPr/>
        </p:nvSpPr>
        <p:spPr>
          <a:xfrm rot="19877217">
            <a:off x="1153592" y="5022363"/>
            <a:ext cx="207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OK. Here’s my response.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CD544B-34B4-6BF8-4533-3AD2D76DA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4" y="2785084"/>
            <a:ext cx="3922493" cy="33862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C0F085C-C0E5-DDBD-CF11-6F4FB29244CF}"/>
              </a:ext>
            </a:extLst>
          </p:cNvPr>
          <p:cNvSpPr txBox="1"/>
          <p:nvPr/>
        </p:nvSpPr>
        <p:spPr>
          <a:xfrm>
            <a:off x="3889113" y="3399456"/>
            <a:ext cx="218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Provision enough  socket buffers.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02F74E-19F9-8F40-3573-483512504588}"/>
              </a:ext>
            </a:extLst>
          </p:cNvPr>
          <p:cNvSpPr txBox="1"/>
          <p:nvPr/>
        </p:nvSpPr>
        <p:spPr>
          <a:xfrm>
            <a:off x="3820112" y="5172511"/>
            <a:ext cx="2182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Entries in operating system tables (connection lookup), choose sequence #, etc.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284EE6-0CB0-7BE2-1691-D0D0025E98E8}"/>
              </a:ext>
            </a:extLst>
          </p:cNvPr>
          <p:cNvGrpSpPr/>
          <p:nvPr/>
        </p:nvGrpSpPr>
        <p:grpSpPr>
          <a:xfrm>
            <a:off x="4102304" y="2964713"/>
            <a:ext cx="1202251" cy="307970"/>
            <a:chOff x="4307209" y="2949597"/>
            <a:chExt cx="1202251" cy="30797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C4C674-9CEE-5FF1-B678-C87FB48C1AF6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86487F-D9FD-EE95-F759-0E847B021DDC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5D4D03-FD9F-708B-FA98-8E848B12A536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83967F-0FD3-3CBA-1BB0-6478A4C28BA9}"/>
              </a:ext>
            </a:extLst>
          </p:cNvPr>
          <p:cNvGrpSpPr/>
          <p:nvPr/>
        </p:nvGrpSpPr>
        <p:grpSpPr>
          <a:xfrm>
            <a:off x="3945761" y="4373417"/>
            <a:ext cx="1930797" cy="640858"/>
            <a:chOff x="4272422" y="4086332"/>
            <a:chExt cx="1930797" cy="6408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7F8403-93B0-6365-85CD-0D648282281E}"/>
                </a:ext>
              </a:extLst>
            </p:cNvPr>
            <p:cNvSpPr/>
            <p:nvPr/>
          </p:nvSpPr>
          <p:spPr>
            <a:xfrm>
              <a:off x="4272422" y="4086332"/>
              <a:ext cx="1930797" cy="6408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29B0608-5291-819F-955D-B28C1338C01C}"/>
                </a:ext>
              </a:extLst>
            </p:cNvPr>
            <p:cNvCxnSpPr>
              <a:cxnSpLocks/>
            </p:cNvCxnSpPr>
            <p:nvPr/>
          </p:nvCxnSpPr>
          <p:spPr>
            <a:xfrm>
              <a:off x="4371371" y="4260270"/>
              <a:ext cx="1724629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A5A9B4C-F41A-2DB1-399D-9060EF798360}"/>
                </a:ext>
              </a:extLst>
            </p:cNvPr>
            <p:cNvCxnSpPr>
              <a:cxnSpLocks/>
            </p:cNvCxnSpPr>
            <p:nvPr/>
          </p:nvCxnSpPr>
          <p:spPr>
            <a:xfrm>
              <a:off x="4371371" y="4406761"/>
              <a:ext cx="1724629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05BD779-71B5-4FAD-3E31-03D5FD4DD6B5}"/>
                </a:ext>
              </a:extLst>
            </p:cNvPr>
            <p:cNvCxnSpPr>
              <a:cxnSpLocks/>
            </p:cNvCxnSpPr>
            <p:nvPr/>
          </p:nvCxnSpPr>
          <p:spPr>
            <a:xfrm>
              <a:off x="4371371" y="4565311"/>
              <a:ext cx="1724629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0389A2-64E2-77F2-0BCE-F0AF64639CDB}"/>
              </a:ext>
            </a:extLst>
          </p:cNvPr>
          <p:cNvCxnSpPr>
            <a:cxnSpLocks/>
          </p:cNvCxnSpPr>
          <p:nvPr/>
        </p:nvCxnSpPr>
        <p:spPr>
          <a:xfrm>
            <a:off x="7543030" y="2889707"/>
            <a:ext cx="0" cy="375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0A7341-9E09-42D5-457F-16F3D2E2B6F2}"/>
              </a:ext>
            </a:extLst>
          </p:cNvPr>
          <p:cNvCxnSpPr>
            <a:cxnSpLocks/>
          </p:cNvCxnSpPr>
          <p:nvPr/>
        </p:nvCxnSpPr>
        <p:spPr>
          <a:xfrm>
            <a:off x="9022776" y="2937802"/>
            <a:ext cx="0" cy="375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F21117-4F97-CDBD-0435-34452C51A713}"/>
              </a:ext>
            </a:extLst>
          </p:cNvPr>
          <p:cNvCxnSpPr>
            <a:cxnSpLocks/>
          </p:cNvCxnSpPr>
          <p:nvPr/>
        </p:nvCxnSpPr>
        <p:spPr>
          <a:xfrm>
            <a:off x="7684230" y="3224893"/>
            <a:ext cx="1207731" cy="180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2E39EED-2F9B-3B12-431E-714C07876548}"/>
              </a:ext>
            </a:extLst>
          </p:cNvPr>
          <p:cNvGrpSpPr/>
          <p:nvPr/>
        </p:nvGrpSpPr>
        <p:grpSpPr>
          <a:xfrm>
            <a:off x="9114547" y="3239517"/>
            <a:ext cx="983967" cy="271254"/>
            <a:chOff x="4307209" y="2949597"/>
            <a:chExt cx="1202251" cy="3079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0AE9BF-1F16-156E-F274-5395E6C6BE1C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8B40DC3-8871-F1A1-DCFE-9952038CCE0C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A2384A-B909-6128-2B55-A23CE86D85CB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981B06B-A5AB-9C8E-C333-04A9B59CC5E5}"/>
              </a:ext>
            </a:extLst>
          </p:cNvPr>
          <p:cNvCxnSpPr>
            <a:cxnSpLocks/>
          </p:cNvCxnSpPr>
          <p:nvPr/>
        </p:nvCxnSpPr>
        <p:spPr>
          <a:xfrm>
            <a:off x="7711104" y="3432165"/>
            <a:ext cx="1207731" cy="180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5C88DB-16FA-5990-0A5B-F23DDD47B860}"/>
              </a:ext>
            </a:extLst>
          </p:cNvPr>
          <p:cNvCxnSpPr>
            <a:cxnSpLocks/>
          </p:cNvCxnSpPr>
          <p:nvPr/>
        </p:nvCxnSpPr>
        <p:spPr>
          <a:xfrm>
            <a:off x="7696579" y="3639437"/>
            <a:ext cx="1207731" cy="180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0BD44E-1ABF-75AC-FA41-7066FDDD33BD}"/>
              </a:ext>
            </a:extLst>
          </p:cNvPr>
          <p:cNvCxnSpPr>
            <a:cxnSpLocks/>
          </p:cNvCxnSpPr>
          <p:nvPr/>
        </p:nvCxnSpPr>
        <p:spPr>
          <a:xfrm>
            <a:off x="7684229" y="3858776"/>
            <a:ext cx="1207731" cy="180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1E5850-F719-3E62-9B66-D3ADD928406E}"/>
              </a:ext>
            </a:extLst>
          </p:cNvPr>
          <p:cNvCxnSpPr>
            <a:cxnSpLocks/>
          </p:cNvCxnSpPr>
          <p:nvPr/>
        </p:nvCxnSpPr>
        <p:spPr>
          <a:xfrm>
            <a:off x="7636706" y="4066048"/>
            <a:ext cx="1207731" cy="180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779397A-B1EA-656E-A03D-BB8A453BE2BA}"/>
              </a:ext>
            </a:extLst>
          </p:cNvPr>
          <p:cNvGrpSpPr/>
          <p:nvPr/>
        </p:nvGrpSpPr>
        <p:grpSpPr>
          <a:xfrm>
            <a:off x="9155454" y="3556840"/>
            <a:ext cx="983967" cy="271254"/>
            <a:chOff x="4307209" y="2949597"/>
            <a:chExt cx="1202251" cy="30797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3F8295A-3060-DF26-42B1-083990F1DD5F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C9204AA-AA19-C524-CB2E-4D3BD34C28F3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C8218C-2FDD-3417-6F55-F173A58C0FFD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37B0B8-DFBD-F9A7-155C-36F6CFBFFFEE}"/>
              </a:ext>
            </a:extLst>
          </p:cNvPr>
          <p:cNvGrpSpPr/>
          <p:nvPr/>
        </p:nvGrpSpPr>
        <p:grpSpPr>
          <a:xfrm>
            <a:off x="9212396" y="3874163"/>
            <a:ext cx="983967" cy="271254"/>
            <a:chOff x="4307209" y="2949597"/>
            <a:chExt cx="1202251" cy="30797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64525B-203E-6485-3821-D57FC2A40EA9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58668B6-2474-7CAC-EDBE-829CCE8869ED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D56C43-BE62-C1FD-A507-95FA84CE5C7E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3EBB397-5FFA-2F48-FD7D-04F77034F820}"/>
              </a:ext>
            </a:extLst>
          </p:cNvPr>
          <p:cNvGrpSpPr/>
          <p:nvPr/>
        </p:nvGrpSpPr>
        <p:grpSpPr>
          <a:xfrm>
            <a:off x="9280653" y="4223184"/>
            <a:ext cx="983967" cy="271254"/>
            <a:chOff x="4307209" y="2949597"/>
            <a:chExt cx="1202251" cy="30797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681832-B198-DA06-39B2-90A9453A4F8F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B55E6BC-FF60-F527-7F80-3F4BA8C75968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678E45F-93D3-540B-C477-3D7A0E03FC4D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8" name="Picture 87" descr="A picture containing clipart&#10;&#10;Description automatically generated">
            <a:extLst>
              <a:ext uri="{FF2B5EF4-FFF2-40B4-BE49-F238E27FC236}">
                <a16:creationId xmlns:a16="http://schemas.microsoft.com/office/drawing/2014/main" id="{2C8D84DB-7D07-A9B3-2E03-02C9FFB7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932" y="4898400"/>
            <a:ext cx="1196227" cy="135934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57C372F2-D3E1-7529-FFBF-F47E12A3ADA2}"/>
              </a:ext>
            </a:extLst>
          </p:cNvPr>
          <p:cNvSpPr txBox="1"/>
          <p:nvPr/>
        </p:nvSpPr>
        <p:spPr>
          <a:xfrm>
            <a:off x="7578112" y="4622306"/>
            <a:ext cx="1426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Attack by resource exhaustion at server</a:t>
            </a:r>
          </a:p>
          <a:p>
            <a:pPr algn="l"/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dirty="0">
                <a:latin typeface="Helvetica" pitchFamily="2" charset="0"/>
              </a:rPr>
              <a:t>(SYN flood)</a:t>
            </a:r>
          </a:p>
        </p:txBody>
      </p:sp>
      <p:pic>
        <p:nvPicPr>
          <p:cNvPr id="91" name="Picture 90" descr="Shape, circle&#10;&#10;Description automatically generated">
            <a:extLst>
              <a:ext uri="{FF2B5EF4-FFF2-40B4-BE49-F238E27FC236}">
                <a16:creationId xmlns:a16="http://schemas.microsoft.com/office/drawing/2014/main" id="{F73F84A0-35DF-42A3-2C60-1C4597F32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916" y="2539857"/>
            <a:ext cx="896730" cy="7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9" grpId="0"/>
      <p:bldP spid="20" grpId="0"/>
      <p:bldP spid="32" grpId="0"/>
      <p:bldP spid="33" grpId="0"/>
      <p:bldP spid="8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76" y="301769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3-way handshake</a:t>
            </a:r>
            <a:endParaRPr lang="en-US" sz="4400" b="0" dirty="0"/>
          </a:p>
        </p:txBody>
      </p:sp>
      <p:sp>
        <p:nvSpPr>
          <p:cNvPr id="215" name="Line 5">
            <a:extLst>
              <a:ext uri="{FF2B5EF4-FFF2-40B4-BE49-F238E27FC236}">
                <a16:creationId xmlns:a16="http://schemas.microsoft.com/office/drawing/2014/main" id="{977A2B4A-655D-5443-8A4F-9288451178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6631" y="3078661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16" name="Group 102">
            <a:extLst>
              <a:ext uri="{FF2B5EF4-FFF2-40B4-BE49-F238E27FC236}">
                <a16:creationId xmlns:a16="http://schemas.microsoft.com/office/drawing/2014/main" id="{1F3D6A6C-5FEE-8646-8A80-04AC9F3BFF74}"/>
              </a:ext>
            </a:extLst>
          </p:cNvPr>
          <p:cNvGrpSpPr>
            <a:grpSpLocks/>
          </p:cNvGrpSpPr>
          <p:nvPr/>
        </p:nvGrpSpPr>
        <p:grpSpPr bwMode="auto">
          <a:xfrm>
            <a:off x="2270918" y="3104061"/>
            <a:ext cx="5033961" cy="857250"/>
            <a:chOff x="470" y="1425"/>
            <a:chExt cx="3171" cy="540"/>
          </a:xfrm>
        </p:grpSpPr>
        <p:sp>
          <p:nvSpPr>
            <p:cNvPr id="217" name="Line 10">
              <a:extLst>
                <a:ext uri="{FF2B5EF4-FFF2-40B4-BE49-F238E27FC236}">
                  <a16:creationId xmlns:a16="http://schemas.microsoft.com/office/drawing/2014/main" id="{EE87312F-9111-3748-8D8C-BFB220C5E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18" name="Rectangle 12">
              <a:extLst>
                <a:ext uri="{FF2B5EF4-FFF2-40B4-BE49-F238E27FC236}">
                  <a16:creationId xmlns:a16="http://schemas.microsoft.com/office/drawing/2014/main" id="{F50F8FCD-3A00-574F-A159-92B207C5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19" name="Text Box 13">
              <a:extLst>
                <a:ext uri="{FF2B5EF4-FFF2-40B4-BE49-F238E27FC236}">
                  <a16:creationId xmlns:a16="http://schemas.microsoft.com/office/drawing/2014/main" id="{24E8EE1C-DBA9-8F4D-82EE-29CEECDFA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" y="1624"/>
              <a:ext cx="110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SYNbit=1, Seq=x</a:t>
              </a:r>
            </a:p>
          </p:txBody>
        </p:sp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343DEBF-07A5-D746-BE48-88F38BD40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1425"/>
              <a:ext cx="1562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choose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init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 seq num, x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send TCP SYN msg</a:t>
              </a:r>
            </a:p>
          </p:txBody>
        </p:sp>
      </p:grpSp>
      <p:sp>
        <p:nvSpPr>
          <p:cNvPr id="221" name="Line 22">
            <a:extLst>
              <a:ext uri="{FF2B5EF4-FFF2-40B4-BE49-F238E27FC236}">
                <a16:creationId xmlns:a16="http://schemas.microsoft.com/office/drawing/2014/main" id="{2FC7049F-93A3-A84A-9D90-B3F4B6E3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844" y="3148511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2" name="Text Box 92">
            <a:extLst>
              <a:ext uri="{FF2B5EF4-FFF2-40B4-BE49-F238E27FC236}">
                <a16:creationId xmlns:a16="http://schemas.microsoft.com/office/drawing/2014/main" id="{8192AE36-3CEB-7940-A712-3437D9AE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4438" y="6045954"/>
            <a:ext cx="854721" cy="338554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Helvetica" pitchFamily="2" charset="0"/>
              </a:rPr>
              <a:t>ESTAB</a:t>
            </a:r>
          </a:p>
        </p:txBody>
      </p:sp>
      <p:grpSp>
        <p:nvGrpSpPr>
          <p:cNvPr id="223" name="Group 109">
            <a:extLst>
              <a:ext uri="{FF2B5EF4-FFF2-40B4-BE49-F238E27FC236}">
                <a16:creationId xmlns:a16="http://schemas.microsoft.com/office/drawing/2014/main" id="{9180F1A8-9EF0-3C49-80B2-6C9528088F36}"/>
              </a:ext>
            </a:extLst>
          </p:cNvPr>
          <p:cNvGrpSpPr>
            <a:grpSpLocks/>
          </p:cNvGrpSpPr>
          <p:nvPr/>
        </p:nvGrpSpPr>
        <p:grpSpPr bwMode="auto">
          <a:xfrm>
            <a:off x="4795044" y="3675561"/>
            <a:ext cx="5045073" cy="1425575"/>
            <a:chOff x="2060" y="1785"/>
            <a:chExt cx="3178" cy="898"/>
          </a:xfrm>
        </p:grpSpPr>
        <p:sp>
          <p:nvSpPr>
            <p:cNvPr id="224" name="Line 11">
              <a:extLst>
                <a:ext uri="{FF2B5EF4-FFF2-40B4-BE49-F238E27FC236}">
                  <a16:creationId xmlns:a16="http://schemas.microsoft.com/office/drawing/2014/main" id="{660BD729-B466-584F-9DAC-1C1358024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25" name="Rectangle 14">
              <a:extLst>
                <a:ext uri="{FF2B5EF4-FFF2-40B4-BE49-F238E27FC236}">
                  <a16:creationId xmlns:a16="http://schemas.microsoft.com/office/drawing/2014/main" id="{36832487-CAD9-A047-9D5F-96D1B02D3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26" name="Text Box 83">
              <a:extLst>
                <a:ext uri="{FF2B5EF4-FFF2-40B4-BE49-F238E27FC236}">
                  <a16:creationId xmlns:a16="http://schemas.microsoft.com/office/drawing/2014/main" id="{393E04DD-B089-D14F-BFBB-76E878EC5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SYNbit=1, Seq=y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ACKbit=1; ACKnum=x+1</a:t>
              </a:r>
            </a:p>
          </p:txBody>
        </p:sp>
        <p:sp>
          <p:nvSpPr>
            <p:cNvPr id="227" name="Text Box 93">
              <a:extLst>
                <a:ext uri="{FF2B5EF4-FFF2-40B4-BE49-F238E27FC236}">
                  <a16:creationId xmlns:a16="http://schemas.microsoft.com/office/drawing/2014/main" id="{D2107B90-790F-D84D-8A95-4CD5BE8D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562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choose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init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 seq num, y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send TCP SYNACK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msg,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acking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 SYN</a:t>
              </a:r>
            </a:p>
          </p:txBody>
        </p:sp>
      </p:grpSp>
      <p:grpSp>
        <p:nvGrpSpPr>
          <p:cNvPr id="228" name="Group 110">
            <a:extLst>
              <a:ext uri="{FF2B5EF4-FFF2-40B4-BE49-F238E27FC236}">
                <a16:creationId xmlns:a16="http://schemas.microsoft.com/office/drawing/2014/main" id="{92A8D17F-88B5-E34B-ADF1-D1D5F4C6CACA}"/>
              </a:ext>
            </a:extLst>
          </p:cNvPr>
          <p:cNvGrpSpPr>
            <a:grpSpLocks/>
          </p:cNvGrpSpPr>
          <p:nvPr/>
        </p:nvGrpSpPr>
        <p:grpSpPr bwMode="auto">
          <a:xfrm>
            <a:off x="1904206" y="4774115"/>
            <a:ext cx="7818437" cy="1339852"/>
            <a:chOff x="239" y="2477"/>
            <a:chExt cx="4925" cy="844"/>
          </a:xfrm>
        </p:grpSpPr>
        <p:sp>
          <p:nvSpPr>
            <p:cNvPr id="229" name="Line 84">
              <a:extLst>
                <a:ext uri="{FF2B5EF4-FFF2-40B4-BE49-F238E27FC236}">
                  <a16:creationId xmlns:a16="http://schemas.microsoft.com/office/drawing/2014/main" id="{31D580AA-9CAF-1544-A3DB-06757FBBB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30" name="Rectangle 89">
              <a:extLst>
                <a:ext uri="{FF2B5EF4-FFF2-40B4-BE49-F238E27FC236}">
                  <a16:creationId xmlns:a16="http://schemas.microsoft.com/office/drawing/2014/main" id="{60D16AD1-FAFA-6248-BB4D-76643C40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31" name="Text Box 90">
              <a:extLst>
                <a:ext uri="{FF2B5EF4-FFF2-40B4-BE49-F238E27FC236}">
                  <a16:creationId xmlns:a16="http://schemas.microsoft.com/office/drawing/2014/main" id="{D8F9F960-0A9B-F045-8B04-6F4D63130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ACKbit=1, ACKnum=y+1</a:t>
              </a:r>
            </a:p>
          </p:txBody>
        </p:sp>
        <p:sp>
          <p:nvSpPr>
            <p:cNvPr id="232" name="Text Box 94">
              <a:extLst>
                <a:ext uri="{FF2B5EF4-FFF2-40B4-BE49-F238E27FC236}">
                  <a16:creationId xmlns:a16="http://schemas.microsoft.com/office/drawing/2014/main" id="{B9046815-BDD2-9143-979C-D64169C26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" y="2477"/>
              <a:ext cx="1805" cy="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received SYNACK(x)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indicates server is live;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send ACK for SYNACK;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Helvetica" pitchFamily="2" charset="0"/>
                </a:rPr>
                <a:t>this segment may contain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Helvetica" pitchFamily="2" charset="0"/>
                </a:rPr>
                <a:t>client-to-server data</a:t>
              </a:r>
            </a:p>
          </p:txBody>
        </p:sp>
        <p:sp>
          <p:nvSpPr>
            <p:cNvPr id="233" name="Text Box 95">
              <a:extLst>
                <a:ext uri="{FF2B5EF4-FFF2-40B4-BE49-F238E27FC236}">
                  <a16:creationId xmlns:a16="http://schemas.microsoft.com/office/drawing/2014/main" id="{ADF0930B-F723-4446-8C5B-8996D5939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1" y="2665"/>
              <a:ext cx="1473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received ACK(y)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Helvetica" pitchFamily="2" charset="0"/>
                </a:rPr>
                <a:t>indicates client is live</a:t>
              </a:r>
            </a:p>
          </p:txBody>
        </p:sp>
      </p:grpSp>
      <p:grpSp>
        <p:nvGrpSpPr>
          <p:cNvPr id="234" name="Group 105">
            <a:extLst>
              <a:ext uri="{FF2B5EF4-FFF2-40B4-BE49-F238E27FC236}">
                <a16:creationId xmlns:a16="http://schemas.microsoft.com/office/drawing/2014/main" id="{45AA77DF-71CD-2E48-9AEE-EC1E8FB1B1C5}"/>
              </a:ext>
            </a:extLst>
          </p:cNvPr>
          <p:cNvGrpSpPr>
            <a:grpSpLocks/>
          </p:cNvGrpSpPr>
          <p:nvPr/>
        </p:nvGrpSpPr>
        <p:grpSpPr bwMode="auto">
          <a:xfrm>
            <a:off x="1061246" y="3092154"/>
            <a:ext cx="1149349" cy="962026"/>
            <a:chOff x="93" y="1295"/>
            <a:chExt cx="724" cy="606"/>
          </a:xfrm>
        </p:grpSpPr>
        <p:sp>
          <p:nvSpPr>
            <p:cNvPr id="235" name="Text Box 91">
              <a:extLst>
                <a:ext uri="{FF2B5EF4-FFF2-40B4-BE49-F238E27FC236}">
                  <a16:creationId xmlns:a16="http://schemas.microsoft.com/office/drawing/2014/main" id="{B93FA479-02A5-4C43-B059-3F1D0BB05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" y="1688"/>
              <a:ext cx="724" cy="213"/>
            </a:xfrm>
            <a:prstGeom prst="rect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SYNSENT</a:t>
              </a:r>
            </a:p>
          </p:txBody>
        </p:sp>
        <p:sp>
          <p:nvSpPr>
            <p:cNvPr id="236" name="Line 103">
              <a:extLst>
                <a:ext uri="{FF2B5EF4-FFF2-40B4-BE49-F238E27FC236}">
                  <a16:creationId xmlns:a16="http://schemas.microsoft.com/office/drawing/2014/main" id="{C569F88B-55D7-1F45-9FD5-8D995E4C9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295"/>
              <a:ext cx="0" cy="369"/>
            </a:xfrm>
            <a:prstGeom prst="line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37" name="Group 111">
            <a:extLst>
              <a:ext uri="{FF2B5EF4-FFF2-40B4-BE49-F238E27FC236}">
                <a16:creationId xmlns:a16="http://schemas.microsoft.com/office/drawing/2014/main" id="{FBD3641B-4567-B84B-B0A9-51F31757E64D}"/>
              </a:ext>
            </a:extLst>
          </p:cNvPr>
          <p:cNvGrpSpPr>
            <a:grpSpLocks/>
          </p:cNvGrpSpPr>
          <p:nvPr/>
        </p:nvGrpSpPr>
        <p:grpSpPr bwMode="auto">
          <a:xfrm>
            <a:off x="1167460" y="4054179"/>
            <a:ext cx="854075" cy="1624013"/>
            <a:chOff x="157" y="1803"/>
            <a:chExt cx="538" cy="1023"/>
          </a:xfrm>
        </p:grpSpPr>
        <p:sp>
          <p:nvSpPr>
            <p:cNvPr id="238" name="Text Box 16">
              <a:extLst>
                <a:ext uri="{FF2B5EF4-FFF2-40B4-BE49-F238E27FC236}">
                  <a16:creationId xmlns:a16="http://schemas.microsoft.com/office/drawing/2014/main" id="{46A42911-E4FA-6E45-98D3-9BA61AF39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" y="2613"/>
              <a:ext cx="538" cy="213"/>
            </a:xfrm>
            <a:prstGeom prst="rect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Helvetica" pitchFamily="2" charset="0"/>
                </a:rPr>
                <a:t>ESTAB</a:t>
              </a:r>
            </a:p>
          </p:txBody>
        </p:sp>
        <p:sp>
          <p:nvSpPr>
            <p:cNvPr id="239" name="Line 104">
              <a:extLst>
                <a:ext uri="{FF2B5EF4-FFF2-40B4-BE49-F238E27FC236}">
                  <a16:creationId xmlns:a16="http://schemas.microsoft.com/office/drawing/2014/main" id="{B764515C-528C-5B41-979E-CEB5F77F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40" name="Group 108">
            <a:extLst>
              <a:ext uri="{FF2B5EF4-FFF2-40B4-BE49-F238E27FC236}">
                <a16:creationId xmlns:a16="http://schemas.microsoft.com/office/drawing/2014/main" id="{E9975853-CA29-F64E-9978-90818E85074F}"/>
              </a:ext>
            </a:extLst>
          </p:cNvPr>
          <p:cNvGrpSpPr>
            <a:grpSpLocks/>
          </p:cNvGrpSpPr>
          <p:nvPr/>
        </p:nvGrpSpPr>
        <p:grpSpPr bwMode="auto">
          <a:xfrm>
            <a:off x="9982496" y="3158291"/>
            <a:ext cx="1241424" cy="1193799"/>
            <a:chOff x="4840" y="1422"/>
            <a:chExt cx="782" cy="752"/>
          </a:xfrm>
        </p:grpSpPr>
        <p:sp>
          <p:nvSpPr>
            <p:cNvPr id="241" name="Text Box 99">
              <a:extLst>
                <a:ext uri="{FF2B5EF4-FFF2-40B4-BE49-F238E27FC236}">
                  <a16:creationId xmlns:a16="http://schemas.microsoft.com/office/drawing/2014/main" id="{8F08BD14-4FFB-B243-AC1A-68FE85BE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1961"/>
              <a:ext cx="782" cy="213"/>
            </a:xfrm>
            <a:prstGeom prst="rect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SYN RCVD</a:t>
              </a:r>
            </a:p>
          </p:txBody>
        </p:sp>
        <p:sp>
          <p:nvSpPr>
            <p:cNvPr id="242" name="Line 106">
              <a:extLst>
                <a:ext uri="{FF2B5EF4-FFF2-40B4-BE49-F238E27FC236}">
                  <a16:creationId xmlns:a16="http://schemas.microsoft.com/office/drawing/2014/main" id="{0D6BD76C-B84A-F940-AC88-70ACC69EC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243" name="Line 107">
            <a:extLst>
              <a:ext uri="{FF2B5EF4-FFF2-40B4-BE49-F238E27FC236}">
                <a16:creationId xmlns:a16="http://schemas.microsoft.com/office/drawing/2014/main" id="{28C3410E-FF26-2849-8647-5DA1E34B6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7199" y="4360029"/>
            <a:ext cx="0" cy="1704975"/>
          </a:xfrm>
          <a:prstGeom prst="line">
            <a:avLst/>
          </a:prstGeom>
          <a:noFill/>
          <a:ln w="50800">
            <a:solidFill>
              <a:schemeClr val="accent1">
                <a:shade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5" name="Text Box 114">
            <a:extLst>
              <a:ext uri="{FF2B5EF4-FFF2-40B4-BE49-F238E27FC236}">
                <a16:creationId xmlns:a16="http://schemas.microsoft.com/office/drawing/2014/main" id="{A27DEC11-2958-674C-B587-49A38C649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569" y="1412291"/>
            <a:ext cx="19833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itchFamily="2" charset="0"/>
              </a:rPr>
              <a:t>C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itchFamily="2" charset="0"/>
              </a:rPr>
              <a:t>lient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itchFamily="2" charset="0"/>
              </a:rPr>
              <a:t>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" pitchFamily="2" charset="0"/>
            </a:endParaRPr>
          </a:p>
        </p:txBody>
      </p:sp>
      <p:sp>
        <p:nvSpPr>
          <p:cNvPr id="246" name="Text Box 115">
            <a:extLst>
              <a:ext uri="{FF2B5EF4-FFF2-40B4-BE49-F238E27FC236}">
                <a16:creationId xmlns:a16="http://schemas.microsoft.com/office/drawing/2014/main" id="{052EAC19-09BF-FD44-ADF4-7A708D2C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742" y="2345461"/>
            <a:ext cx="901209" cy="338554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</a:rPr>
              <a:t>LISTEN</a:t>
            </a:r>
          </a:p>
        </p:txBody>
      </p:sp>
      <p:sp>
        <p:nvSpPr>
          <p:cNvPr id="247" name="Text Box 116">
            <a:extLst>
              <a:ext uri="{FF2B5EF4-FFF2-40B4-BE49-F238E27FC236}">
                <a16:creationId xmlns:a16="http://schemas.microsoft.com/office/drawing/2014/main" id="{27C21C28-5638-8F4A-8A80-DBD146AD3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622" y="765893"/>
            <a:ext cx="21227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itchFamily="2" charset="0"/>
              </a:rPr>
              <a:t>S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itchFamily="2" charset="0"/>
              </a:rPr>
              <a:t>erver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itchFamily="2" charset="0"/>
              </a:rPr>
              <a:t>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" pitchFamily="2" charset="0"/>
            </a:endParaRPr>
          </a:p>
        </p:txBody>
      </p:sp>
      <p:sp>
        <p:nvSpPr>
          <p:cNvPr id="248" name="Text Box 117">
            <a:extLst>
              <a:ext uri="{FF2B5EF4-FFF2-40B4-BE49-F238E27FC236}">
                <a16:creationId xmlns:a16="http://schemas.microsoft.com/office/drawing/2014/main" id="{2B920772-7698-6844-B114-A453A028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7950" y="2770087"/>
            <a:ext cx="901209" cy="338554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</a:rPr>
              <a:t>LISTEN</a:t>
            </a:r>
          </a:p>
        </p:txBody>
      </p:sp>
      <p:grpSp>
        <p:nvGrpSpPr>
          <p:cNvPr id="249" name="Group 118">
            <a:extLst>
              <a:ext uri="{FF2B5EF4-FFF2-40B4-BE49-F238E27FC236}">
                <a16:creationId xmlns:a16="http://schemas.microsoft.com/office/drawing/2014/main" id="{EE14688C-F1C2-7F41-8726-D165159240FD}"/>
              </a:ext>
            </a:extLst>
          </p:cNvPr>
          <p:cNvGrpSpPr>
            <a:grpSpLocks/>
          </p:cNvGrpSpPr>
          <p:nvPr/>
        </p:nvGrpSpPr>
        <p:grpSpPr bwMode="auto">
          <a:xfrm>
            <a:off x="4464473" y="2492809"/>
            <a:ext cx="642937" cy="600075"/>
            <a:chOff x="-44" y="1473"/>
            <a:chExt cx="981" cy="1105"/>
          </a:xfrm>
        </p:grpSpPr>
        <p:pic>
          <p:nvPicPr>
            <p:cNvPr id="424" name="Picture 119" descr="desktop_computer_stylized_medium">
              <a:extLst>
                <a:ext uri="{FF2B5EF4-FFF2-40B4-BE49-F238E27FC236}">
                  <a16:creationId xmlns:a16="http://schemas.microsoft.com/office/drawing/2014/main" id="{1C11CA15-FEC8-A341-80F1-CFA1FA9F1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5" name="Freeform 120">
              <a:extLst>
                <a:ext uri="{FF2B5EF4-FFF2-40B4-BE49-F238E27FC236}">
                  <a16:creationId xmlns:a16="http://schemas.microsoft.com/office/drawing/2014/main" id="{8CCBA09D-3C96-6544-9960-AA2F6CD2F4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0" name="Group 121">
            <a:extLst>
              <a:ext uri="{FF2B5EF4-FFF2-40B4-BE49-F238E27FC236}">
                <a16:creationId xmlns:a16="http://schemas.microsoft.com/office/drawing/2014/main" id="{DC61BD1A-A71F-CF4B-B53E-5ECC0609FEB5}"/>
              </a:ext>
            </a:extLst>
          </p:cNvPr>
          <p:cNvGrpSpPr>
            <a:grpSpLocks/>
          </p:cNvGrpSpPr>
          <p:nvPr/>
        </p:nvGrpSpPr>
        <p:grpSpPr bwMode="auto">
          <a:xfrm>
            <a:off x="7221809" y="2580121"/>
            <a:ext cx="336550" cy="512763"/>
            <a:chOff x="4140" y="429"/>
            <a:chExt cx="1425" cy="2396"/>
          </a:xfrm>
        </p:grpSpPr>
        <p:sp>
          <p:nvSpPr>
            <p:cNvPr id="251" name="Freeform 122">
              <a:extLst>
                <a:ext uri="{FF2B5EF4-FFF2-40B4-BE49-F238E27FC236}">
                  <a16:creationId xmlns:a16="http://schemas.microsoft.com/office/drawing/2014/main" id="{0CD95998-3FB2-FF44-94A2-CC491B71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Rectangle 123">
              <a:extLst>
                <a:ext uri="{FF2B5EF4-FFF2-40B4-BE49-F238E27FC236}">
                  <a16:creationId xmlns:a16="http://schemas.microsoft.com/office/drawing/2014/main" id="{BF76EB82-B4E1-B149-BE06-EFCD582E8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Freeform 124">
              <a:extLst>
                <a:ext uri="{FF2B5EF4-FFF2-40B4-BE49-F238E27FC236}">
                  <a16:creationId xmlns:a16="http://schemas.microsoft.com/office/drawing/2014/main" id="{338FE797-056A-6E48-9B03-4B0253D63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125">
              <a:extLst>
                <a:ext uri="{FF2B5EF4-FFF2-40B4-BE49-F238E27FC236}">
                  <a16:creationId xmlns:a16="http://schemas.microsoft.com/office/drawing/2014/main" id="{8D12AA45-CFED-084A-B74C-A299F8140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Rectangle 126">
              <a:extLst>
                <a:ext uri="{FF2B5EF4-FFF2-40B4-BE49-F238E27FC236}">
                  <a16:creationId xmlns:a16="http://schemas.microsoft.com/office/drawing/2014/main" id="{56E176FE-7110-C043-AC64-4C5F3D2E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6" name="Group 127">
              <a:extLst>
                <a:ext uri="{FF2B5EF4-FFF2-40B4-BE49-F238E27FC236}">
                  <a16:creationId xmlns:a16="http://schemas.microsoft.com/office/drawing/2014/main" id="{A3707B54-2470-3A4A-B09A-A776F4E85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2" name="AutoShape 128">
                <a:extLst>
                  <a:ext uri="{FF2B5EF4-FFF2-40B4-BE49-F238E27FC236}">
                    <a16:creationId xmlns:a16="http://schemas.microsoft.com/office/drawing/2014/main" id="{C32686E6-B534-4B48-85B4-322123C24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3" name="AutoShape 129">
                <a:extLst>
                  <a:ext uri="{FF2B5EF4-FFF2-40B4-BE49-F238E27FC236}">
                    <a16:creationId xmlns:a16="http://schemas.microsoft.com/office/drawing/2014/main" id="{5846C4C5-19DD-E040-A465-B55F5E21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7" name="Rectangle 130">
              <a:extLst>
                <a:ext uri="{FF2B5EF4-FFF2-40B4-BE49-F238E27FC236}">
                  <a16:creationId xmlns:a16="http://schemas.microsoft.com/office/drawing/2014/main" id="{E24E2E97-8AA8-D94D-B792-C58D1DB2D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131">
              <a:extLst>
                <a:ext uri="{FF2B5EF4-FFF2-40B4-BE49-F238E27FC236}">
                  <a16:creationId xmlns:a16="http://schemas.microsoft.com/office/drawing/2014/main" id="{01958DE7-9158-5C4A-975E-7090A73BD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0" name="AutoShape 132">
                <a:extLst>
                  <a:ext uri="{FF2B5EF4-FFF2-40B4-BE49-F238E27FC236}">
                    <a16:creationId xmlns:a16="http://schemas.microsoft.com/office/drawing/2014/main" id="{0097250A-579E-714A-BB43-1775F7C45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1" name="AutoShape 133">
                <a:extLst>
                  <a:ext uri="{FF2B5EF4-FFF2-40B4-BE49-F238E27FC236}">
                    <a16:creationId xmlns:a16="http://schemas.microsoft.com/office/drawing/2014/main" id="{011ECBC9-4E9D-9949-BBD3-4E72A731A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9" name="Rectangle 134">
              <a:extLst>
                <a:ext uri="{FF2B5EF4-FFF2-40B4-BE49-F238E27FC236}">
                  <a16:creationId xmlns:a16="http://schemas.microsoft.com/office/drawing/2014/main" id="{52385C15-71CF-0646-85DA-481C87C22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Rectangle 135">
              <a:extLst>
                <a:ext uri="{FF2B5EF4-FFF2-40B4-BE49-F238E27FC236}">
                  <a16:creationId xmlns:a16="http://schemas.microsoft.com/office/drawing/2014/main" id="{E9AFAD7D-A0FD-3344-8D9C-D21DB7BE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1" name="Group 136">
              <a:extLst>
                <a:ext uri="{FF2B5EF4-FFF2-40B4-BE49-F238E27FC236}">
                  <a16:creationId xmlns:a16="http://schemas.microsoft.com/office/drawing/2014/main" id="{36701E94-39B0-BB4E-B8F9-B11ED6253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7" name="AutoShape 137">
                <a:extLst>
                  <a:ext uri="{FF2B5EF4-FFF2-40B4-BE49-F238E27FC236}">
                    <a16:creationId xmlns:a16="http://schemas.microsoft.com/office/drawing/2014/main" id="{2535A487-3992-6B4F-9D85-E297BC39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9" name="AutoShape 138">
                <a:extLst>
                  <a:ext uri="{FF2B5EF4-FFF2-40B4-BE49-F238E27FC236}">
                    <a16:creationId xmlns:a16="http://schemas.microsoft.com/office/drawing/2014/main" id="{C55E1D44-7480-0442-A9DA-330FF7250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2" name="Freeform 139">
              <a:extLst>
                <a:ext uri="{FF2B5EF4-FFF2-40B4-BE49-F238E27FC236}">
                  <a16:creationId xmlns:a16="http://schemas.microsoft.com/office/drawing/2014/main" id="{56DA20E3-D49F-444E-8D21-F715762F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3" name="Group 140">
              <a:extLst>
                <a:ext uri="{FF2B5EF4-FFF2-40B4-BE49-F238E27FC236}">
                  <a16:creationId xmlns:a16="http://schemas.microsoft.com/office/drawing/2014/main" id="{350DC23D-91BA-0F49-A121-0BB6DA6FF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5" name="AutoShape 141">
                <a:extLst>
                  <a:ext uri="{FF2B5EF4-FFF2-40B4-BE49-F238E27FC236}">
                    <a16:creationId xmlns:a16="http://schemas.microsoft.com/office/drawing/2014/main" id="{B6F4CD24-7945-E141-8AE5-B72F07D79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AutoShape 142">
                <a:extLst>
                  <a:ext uri="{FF2B5EF4-FFF2-40B4-BE49-F238E27FC236}">
                    <a16:creationId xmlns:a16="http://schemas.microsoft.com/office/drawing/2014/main" id="{A13F2C2E-8E50-C242-BBFA-276B4503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4" name="Rectangle 143">
              <a:extLst>
                <a:ext uri="{FF2B5EF4-FFF2-40B4-BE49-F238E27FC236}">
                  <a16:creationId xmlns:a16="http://schemas.microsoft.com/office/drawing/2014/main" id="{C95C6BF7-C7DF-FB4E-BCA1-1C5F3CF4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Freeform 144">
              <a:extLst>
                <a:ext uri="{FF2B5EF4-FFF2-40B4-BE49-F238E27FC236}">
                  <a16:creationId xmlns:a16="http://schemas.microsoft.com/office/drawing/2014/main" id="{E716E123-C485-CC44-A743-C9D7E94A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145">
              <a:extLst>
                <a:ext uri="{FF2B5EF4-FFF2-40B4-BE49-F238E27FC236}">
                  <a16:creationId xmlns:a16="http://schemas.microsoft.com/office/drawing/2014/main" id="{8B36D081-D3B9-D34B-91B2-079B05D09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7" name="Oval 146">
              <a:extLst>
                <a:ext uri="{FF2B5EF4-FFF2-40B4-BE49-F238E27FC236}">
                  <a16:creationId xmlns:a16="http://schemas.microsoft.com/office/drawing/2014/main" id="{B32C0505-6B5E-5B45-9C22-ABAD0452C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147">
              <a:extLst>
                <a:ext uri="{FF2B5EF4-FFF2-40B4-BE49-F238E27FC236}">
                  <a16:creationId xmlns:a16="http://schemas.microsoft.com/office/drawing/2014/main" id="{30177E53-587A-9B45-9ECD-611B7CEB1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AutoShape 148">
              <a:extLst>
                <a:ext uri="{FF2B5EF4-FFF2-40B4-BE49-F238E27FC236}">
                  <a16:creationId xmlns:a16="http://schemas.microsoft.com/office/drawing/2014/main" id="{0DA2D2A9-124E-EB41-86B5-909A794D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AutoShape 149">
              <a:extLst>
                <a:ext uri="{FF2B5EF4-FFF2-40B4-BE49-F238E27FC236}">
                  <a16:creationId xmlns:a16="http://schemas.microsoft.com/office/drawing/2014/main" id="{CA5FFC73-D7D9-D240-94B8-900F51AC0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150">
              <a:extLst>
                <a:ext uri="{FF2B5EF4-FFF2-40B4-BE49-F238E27FC236}">
                  <a16:creationId xmlns:a16="http://schemas.microsoft.com/office/drawing/2014/main" id="{EFC35150-3347-7042-80EB-A8781A361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151">
              <a:extLst>
                <a:ext uri="{FF2B5EF4-FFF2-40B4-BE49-F238E27FC236}">
                  <a16:creationId xmlns:a16="http://schemas.microsoft.com/office/drawing/2014/main" id="{EA2EA724-2820-AE47-8D84-09E997A6D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3" name="Oval 152">
              <a:extLst>
                <a:ext uri="{FF2B5EF4-FFF2-40B4-BE49-F238E27FC236}">
                  <a16:creationId xmlns:a16="http://schemas.microsoft.com/office/drawing/2014/main" id="{27B270D9-EE2B-924F-8F2A-27B9EB6A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Rectangle 153">
              <a:extLst>
                <a:ext uri="{FF2B5EF4-FFF2-40B4-BE49-F238E27FC236}">
                  <a16:creationId xmlns:a16="http://schemas.microsoft.com/office/drawing/2014/main" id="{689F1C5E-1D85-0243-9E5E-0ABE340F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Text Box 13">
            <a:extLst>
              <a:ext uri="{FF2B5EF4-FFF2-40B4-BE49-F238E27FC236}">
                <a16:creationId xmlns:a16="http://schemas.microsoft.com/office/drawing/2014/main" id="{5C657586-8C26-7645-A308-A162DA1C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75" y="1971413"/>
            <a:ext cx="5065008" cy="3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cs = socket(AF_INET, SOCK_STREAM)</a:t>
            </a:r>
          </a:p>
        </p:txBody>
      </p:sp>
      <p:sp>
        <p:nvSpPr>
          <p:cNvPr id="75" name="Text Box 5">
            <a:extLst>
              <a:ext uri="{FF2B5EF4-FFF2-40B4-BE49-F238E27FC236}">
                <a16:creationId xmlns:a16="http://schemas.microsoft.com/office/drawing/2014/main" id="{1D57F3DF-BFA3-284D-8B9A-ADD3873D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147" y="1234937"/>
            <a:ext cx="516861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ss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ss.bind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((‘’,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server_port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ss.listen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csockid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addr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ss.accept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Text Box 13">
            <a:extLst>
              <a:ext uri="{FF2B5EF4-FFF2-40B4-BE49-F238E27FC236}">
                <a16:creationId xmlns:a16="http://schemas.microsoft.com/office/drawing/2014/main" id="{85BB3488-0F19-2446-9F3D-0FF3F2E5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06" y="2721324"/>
            <a:ext cx="5649289" cy="3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cs.connect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host,server_port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034F5-24DD-AF3A-D57A-82FF2ADF3CF0}"/>
              </a:ext>
            </a:extLst>
          </p:cNvPr>
          <p:cNvSpPr txBox="1"/>
          <p:nvPr/>
        </p:nvSpPr>
        <p:spPr>
          <a:xfrm>
            <a:off x="7325094" y="6179326"/>
            <a:ext cx="233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Provision resources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16568-993E-28BE-D9F7-7C311E8CDA94}"/>
              </a:ext>
            </a:extLst>
          </p:cNvPr>
          <p:cNvGrpSpPr/>
          <p:nvPr/>
        </p:nvGrpSpPr>
        <p:grpSpPr>
          <a:xfrm>
            <a:off x="7538285" y="5744583"/>
            <a:ext cx="1202251" cy="307970"/>
            <a:chOff x="4307209" y="2949597"/>
            <a:chExt cx="1202251" cy="3079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536D22-CE3B-EA1F-26C1-13A3B9EED093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F889FE-AEB8-5F91-AC70-7C84D5275C1A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FE1E3F-028D-7FBA-80B3-A6406D959FB7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7FED6D-BBE0-10D9-084D-364CE1FF4476}"/>
              </a:ext>
            </a:extLst>
          </p:cNvPr>
          <p:cNvSpPr txBox="1"/>
          <p:nvPr/>
        </p:nvSpPr>
        <p:spPr>
          <a:xfrm rot="1163565">
            <a:off x="5284277" y="3012264"/>
            <a:ext cx="19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No app data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A786C0F-44F3-44DC-B747-9682781AB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687" y="1031997"/>
            <a:ext cx="2197542" cy="147534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AA50FEA-589D-3E04-6C1E-CF8575C96D85}"/>
              </a:ext>
            </a:extLst>
          </p:cNvPr>
          <p:cNvSpPr/>
          <p:nvPr/>
        </p:nvSpPr>
        <p:spPr>
          <a:xfrm>
            <a:off x="5599391" y="1450337"/>
            <a:ext cx="732186" cy="51466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316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77" grpId="0"/>
      <p:bldP spid="3" grpId="0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DD8B-C803-A6CA-CCCB-6E986F63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3-way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ED3A-E1D5-9D2F-CE75-DC8182E9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application data can only be sent an RTT after</a:t>
            </a:r>
          </a:p>
          <a:p>
            <a:endParaRPr lang="en-US" dirty="0"/>
          </a:p>
          <a:p>
            <a:r>
              <a:rPr lang="en-US" dirty="0"/>
              <a:t>Fresh connection: at least 2 RTTs to get a response</a:t>
            </a:r>
          </a:p>
          <a:p>
            <a:pPr lvl="1"/>
            <a:r>
              <a:rPr lang="en-US" dirty="0"/>
              <a:t>Often fruitful to use persistent connections</a:t>
            </a:r>
          </a:p>
          <a:p>
            <a:pPr lvl="1"/>
            <a:endParaRPr lang="en-US" dirty="0"/>
          </a:p>
          <a:p>
            <a:r>
              <a:rPr lang="en-US" dirty="0"/>
              <a:t>Measures to address this startup delay:</a:t>
            </a:r>
          </a:p>
          <a:p>
            <a:pPr lvl="1"/>
            <a:r>
              <a:rPr lang="en-US" dirty="0"/>
              <a:t>TCP fast open</a:t>
            </a:r>
          </a:p>
          <a:p>
            <a:pPr lvl="1"/>
            <a:r>
              <a:rPr lang="en-US" dirty="0"/>
              <a:t>QUIC</a:t>
            </a:r>
          </a:p>
        </p:txBody>
      </p:sp>
    </p:spTree>
    <p:extLst>
      <p:ext uri="{BB962C8B-B14F-4D97-AF65-F5344CB8AC3E}">
        <p14:creationId xmlns:p14="http://schemas.microsoft.com/office/powerpoint/2010/main" val="419817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Review: Steady state operation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01326" y="2327956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450293" y="2534610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242674" y="3105606"/>
            <a:ext cx="2743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(1)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Keep transmissions ACK-clocked: </a:t>
            </a:r>
            <a:r>
              <a:rPr lang="en-US" dirty="0">
                <a:latin typeface="Helvetica" pitchFamily="2" charset="0"/>
              </a:rPr>
              <a:t>Send new data on 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4D509-5188-0449-8162-8812C5618034}"/>
              </a:ext>
            </a:extLst>
          </p:cNvPr>
          <p:cNvSpPr txBox="1"/>
          <p:nvPr/>
        </p:nvSpPr>
        <p:spPr>
          <a:xfrm>
            <a:off x="3499577" y="1326514"/>
            <a:ext cx="472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(2) Keep transmissions over the bottleneck link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back to back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70B627-890E-2543-8630-3C3AED8E2748}"/>
              </a:ext>
            </a:extLst>
          </p:cNvPr>
          <p:cNvGrpSpPr/>
          <p:nvPr/>
        </p:nvGrpSpPr>
        <p:grpSpPr>
          <a:xfrm>
            <a:off x="3941900" y="3429000"/>
            <a:ext cx="3811913" cy="702945"/>
            <a:chOff x="4013278" y="3892686"/>
            <a:chExt cx="3811913" cy="70294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A81D200C-489F-7842-A627-4920515D8079}"/>
                </a:ext>
              </a:extLst>
            </p:cNvPr>
            <p:cNvSpPr/>
            <p:nvPr/>
          </p:nvSpPr>
          <p:spPr>
            <a:xfrm>
              <a:off x="4216589" y="4092762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85B7D70-ADB5-2841-8F15-A3C94728D309}"/>
                </a:ext>
              </a:extLst>
            </p:cNvPr>
            <p:cNvSpPr/>
            <p:nvPr/>
          </p:nvSpPr>
          <p:spPr>
            <a:xfrm>
              <a:off x="5411383" y="4092761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3EEBC592-5082-9746-A87C-6978B29E6D7D}"/>
                </a:ext>
              </a:extLst>
            </p:cNvPr>
            <p:cNvSpPr/>
            <p:nvPr/>
          </p:nvSpPr>
          <p:spPr>
            <a:xfrm>
              <a:off x="6631459" y="4092760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F820C21-F7EA-834B-BE33-76F5E1F8FBD5}"/>
                </a:ext>
              </a:extLst>
            </p:cNvPr>
            <p:cNvCxnSpPr>
              <a:cxnSpLocks/>
            </p:cNvCxnSpPr>
            <p:nvPr/>
          </p:nvCxnSpPr>
          <p:spPr>
            <a:xfrm>
              <a:off x="4013278" y="3958450"/>
              <a:ext cx="3811913" cy="637181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EFEDE9D-568B-6247-91CE-5B64730C7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0087" y="3892686"/>
              <a:ext cx="3651713" cy="680730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740619FC-5A39-B740-BC86-29A8A048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465" y="2223275"/>
            <a:ext cx="787543" cy="63465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603A21D-8247-CE46-B031-0F192C0B2963}"/>
              </a:ext>
            </a:extLst>
          </p:cNvPr>
          <p:cNvGrpSpPr/>
          <p:nvPr/>
        </p:nvGrpSpPr>
        <p:grpSpPr>
          <a:xfrm>
            <a:off x="3858458" y="3305844"/>
            <a:ext cx="3976533" cy="874299"/>
            <a:chOff x="3848658" y="3798264"/>
            <a:chExt cx="3976533" cy="874299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A330EB-028D-1A40-9912-D804FB6CB414}"/>
                </a:ext>
              </a:extLst>
            </p:cNvPr>
            <p:cNvCxnSpPr>
              <a:cxnSpLocks/>
            </p:cNvCxnSpPr>
            <p:nvPr/>
          </p:nvCxnSpPr>
          <p:spPr>
            <a:xfrm>
              <a:off x="3861740" y="3798264"/>
              <a:ext cx="173402" cy="2962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E21A956-677A-564C-9E98-09226D139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8658" y="4393788"/>
              <a:ext cx="186484" cy="278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8A86C4-8259-104A-B653-14D0770AB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8887" y="3812335"/>
              <a:ext cx="186304" cy="28219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F7482A7-B223-7340-B5E1-90146E34F3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8887" y="4393788"/>
              <a:ext cx="119722" cy="187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B99B1E4-95A7-644E-926E-484A2AC73256}"/>
                </a:ext>
              </a:extLst>
            </p:cNvPr>
            <p:cNvCxnSpPr/>
            <p:nvPr/>
          </p:nvCxnSpPr>
          <p:spPr>
            <a:xfrm>
              <a:off x="4035142" y="4094529"/>
              <a:ext cx="360374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3E596C2-C927-ED42-9500-3269ECA40AD9}"/>
                </a:ext>
              </a:extLst>
            </p:cNvPr>
            <p:cNvCxnSpPr/>
            <p:nvPr/>
          </p:nvCxnSpPr>
          <p:spPr>
            <a:xfrm>
              <a:off x="4035142" y="4393787"/>
              <a:ext cx="360374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19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88B08-B94B-73AE-5411-829E5B3E3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0D84-C3D0-3236-D185-28A72151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Slow 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48D06B-5C07-EF95-EB8B-D35AD10C3B10}"/>
              </a:ext>
            </a:extLst>
          </p:cNvPr>
          <p:cNvCxnSpPr>
            <a:cxnSpLocks/>
          </p:cNvCxnSpPr>
          <p:nvPr/>
        </p:nvCxnSpPr>
        <p:spPr>
          <a:xfrm flipV="1">
            <a:off x="2128838" y="2286000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DF732B-174D-753D-5962-E6972A39BB06}"/>
              </a:ext>
            </a:extLst>
          </p:cNvPr>
          <p:cNvCxnSpPr>
            <a:cxnSpLocks/>
          </p:cNvCxnSpPr>
          <p:nvPr/>
        </p:nvCxnSpPr>
        <p:spPr>
          <a:xfrm>
            <a:off x="2114550" y="5986467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3C466188-76F0-4C1E-D4BB-BA2B857CC3F7}"/>
              </a:ext>
            </a:extLst>
          </p:cNvPr>
          <p:cNvSpPr/>
          <p:nvPr/>
        </p:nvSpPr>
        <p:spPr>
          <a:xfrm>
            <a:off x="2128838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5715FE-B23D-4679-44F4-872CF90C85A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72013" y="3114675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69254EE7-1A4D-3617-5484-AA9FDCDEAE55}"/>
              </a:ext>
            </a:extLst>
          </p:cNvPr>
          <p:cNvSpPr/>
          <p:nvPr/>
        </p:nvSpPr>
        <p:spPr>
          <a:xfrm>
            <a:off x="4714875" y="3114677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8478AA-330F-20AD-B8C4-D7133C983F10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7258050" y="3114677"/>
            <a:ext cx="42862" cy="2686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EC1129D6-7721-25D3-EDB0-39235E133F6C}"/>
              </a:ext>
            </a:extLst>
          </p:cNvPr>
          <p:cNvSpPr/>
          <p:nvPr/>
        </p:nvSpPr>
        <p:spPr>
          <a:xfrm>
            <a:off x="7300912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A70143-3FB5-5E93-5AF5-7F436AF99FC5}"/>
              </a:ext>
            </a:extLst>
          </p:cNvPr>
          <p:cNvCxnSpPr>
            <a:stCxn id="16" idx="3"/>
          </p:cNvCxnSpPr>
          <p:nvPr/>
        </p:nvCxnSpPr>
        <p:spPr>
          <a:xfrm>
            <a:off x="9844087" y="3114675"/>
            <a:ext cx="42862" cy="25860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BD6DD-A25A-AE8A-CE3B-889DD820726F}"/>
              </a:ext>
            </a:extLst>
          </p:cNvPr>
          <p:cNvCxnSpPr>
            <a:cxnSpLocks/>
          </p:cNvCxnSpPr>
          <p:nvPr/>
        </p:nvCxnSpPr>
        <p:spPr>
          <a:xfrm flipV="1">
            <a:off x="2128838" y="5736434"/>
            <a:ext cx="8929687" cy="7857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E322D0-FC97-2B91-F61A-AC2D8200820E}"/>
              </a:ext>
            </a:extLst>
          </p:cNvPr>
          <p:cNvSpPr txBox="1"/>
          <p:nvPr/>
        </p:nvSpPr>
        <p:spPr>
          <a:xfrm>
            <a:off x="952501" y="559105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 MSS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2A7FEF-BFA6-3032-2ED4-6D501783FAE9}"/>
              </a:ext>
            </a:extLst>
          </p:cNvPr>
          <p:cNvSpPr txBox="1"/>
          <p:nvPr/>
        </p:nvSpPr>
        <p:spPr>
          <a:xfrm>
            <a:off x="90488" y="357669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ACC185-339E-FDD6-A715-D825E56FCD24}"/>
              </a:ext>
            </a:extLst>
          </p:cNvPr>
          <p:cNvSpPr txBox="1"/>
          <p:nvPr/>
        </p:nvSpPr>
        <p:spPr>
          <a:xfrm>
            <a:off x="5155406" y="61293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CF2119-8C57-94A6-8C2C-C5C3A5B288BC}"/>
              </a:ext>
            </a:extLst>
          </p:cNvPr>
          <p:cNvSpPr txBox="1"/>
          <p:nvPr/>
        </p:nvSpPr>
        <p:spPr>
          <a:xfrm>
            <a:off x="5126831" y="201401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F65467-2B93-2249-8C43-38A4AF9F05A2}"/>
              </a:ext>
            </a:extLst>
          </p:cNvPr>
          <p:cNvCxnSpPr>
            <a:cxnSpLocks/>
          </p:cNvCxnSpPr>
          <p:nvPr/>
        </p:nvCxnSpPr>
        <p:spPr>
          <a:xfrm flipH="1">
            <a:off x="4714875" y="2658647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4BBC93-73DF-5EA5-0289-DC57BA3C6CC0}"/>
              </a:ext>
            </a:extLst>
          </p:cNvPr>
          <p:cNvSpPr txBox="1"/>
          <p:nvPr/>
        </p:nvSpPr>
        <p:spPr>
          <a:xfrm rot="19039414">
            <a:off x="2714625" y="454353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Slow start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ED1B48-1DEF-6E8C-1314-A98EA68797E7}"/>
              </a:ext>
            </a:extLst>
          </p:cNvPr>
          <p:cNvCxnSpPr>
            <a:cxnSpLocks/>
          </p:cNvCxnSpPr>
          <p:nvPr/>
        </p:nvCxnSpPr>
        <p:spPr>
          <a:xfrm>
            <a:off x="6272213" y="2689785"/>
            <a:ext cx="942974" cy="3331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60ED11-B9F9-6D3D-50A2-266D90C5DF5A}"/>
              </a:ext>
            </a:extLst>
          </p:cNvPr>
          <p:cNvCxnSpPr>
            <a:cxnSpLocks/>
          </p:cNvCxnSpPr>
          <p:nvPr/>
        </p:nvCxnSpPr>
        <p:spPr>
          <a:xfrm>
            <a:off x="6400800" y="2533799"/>
            <a:ext cx="3314700" cy="6319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36E2BB-C807-3295-3159-8A7E9C85A687}"/>
              </a:ext>
            </a:extLst>
          </p:cNvPr>
          <p:cNvSpPr txBox="1"/>
          <p:nvPr/>
        </p:nvSpPr>
        <p:spPr>
          <a:xfrm rot="19039414">
            <a:off x="5054351" y="4660241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DD9D87-EA20-FA67-15E5-A24651437F3A}"/>
              </a:ext>
            </a:extLst>
          </p:cNvPr>
          <p:cNvSpPr txBox="1"/>
          <p:nvPr/>
        </p:nvSpPr>
        <p:spPr>
          <a:xfrm rot="19039414">
            <a:off x="7653039" y="4685178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F4655-8F53-8E11-96D7-886259858775}"/>
              </a:ext>
            </a:extLst>
          </p:cNvPr>
          <p:cNvSpPr txBox="1"/>
          <p:nvPr/>
        </p:nvSpPr>
        <p:spPr>
          <a:xfrm>
            <a:off x="5975797" y="423881"/>
            <a:ext cx="595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Problems: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Congestion window grows too fast!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Congestion window drops too fast!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Need gentler adaptation of </a:t>
            </a:r>
            <a:r>
              <a:rPr lang="en-US" dirty="0" err="1">
                <a:solidFill>
                  <a:srgbClr val="C00000"/>
                </a:solidFill>
                <a:latin typeface="Helvetica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closer to steady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0CA00-98AB-1B6B-F51D-97F62970FE7A}"/>
              </a:ext>
            </a:extLst>
          </p:cNvPr>
          <p:cNvSpPr txBox="1"/>
          <p:nvPr/>
        </p:nvSpPr>
        <p:spPr>
          <a:xfrm>
            <a:off x="878311" y="1339266"/>
            <a:ext cx="401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Q: How to get to steady state?</a:t>
            </a:r>
          </a:p>
        </p:txBody>
      </p:sp>
    </p:spTree>
    <p:extLst>
      <p:ext uri="{BB962C8B-B14F-4D97-AF65-F5344CB8AC3E}">
        <p14:creationId xmlns:p14="http://schemas.microsoft.com/office/powerpoint/2010/main" val="2299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4" grpId="0"/>
      <p:bldP spid="25" grpId="0"/>
      <p:bldP spid="26" grpId="0"/>
      <p:bldP spid="29" grpId="0"/>
      <p:bldP spid="33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18D0-8F08-C549-A669-6087C34D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Avoidance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0A14-C6C1-0C4E-A71A-E8B11EB27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5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2B57-5CCD-3B49-8250-003E764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congestion control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180F-6522-6241-ADB1-63608ECAC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868"/>
            <a:ext cx="5494420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New Reno</a:t>
            </a:r>
          </a:p>
          <a:p>
            <a:r>
              <a:rPr lang="en-US" dirty="0"/>
              <a:t>The most studied, classic “textbook” TCP algorithm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packet loss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RTO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14C61-7C65-1445-93AE-E1710615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620" y="1536868"/>
            <a:ext cx="5650832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BBR</a:t>
            </a:r>
          </a:p>
          <a:p>
            <a:r>
              <a:rPr lang="en-US" dirty="0"/>
              <a:t>Recent algorithm developed &amp; deployed by Google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sending 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rate of incoming ACKs</a:t>
            </a:r>
            <a:endParaRPr lang="en-US" dirty="0"/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gain cycling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54240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819-EFA7-3A4E-BB8F-863E464B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41AA-AD2F-6149-9E7F-3A05BAA1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2675" cy="4803775"/>
          </a:xfrm>
        </p:spPr>
        <p:txBody>
          <a:bodyPr>
            <a:normAutofit/>
          </a:bodyPr>
          <a:lstStyle/>
          <a:p>
            <a:r>
              <a:rPr lang="en-US" dirty="0"/>
              <a:t>Remember the recent past to find a good estimate of link rate</a:t>
            </a:r>
          </a:p>
          <a:p>
            <a:r>
              <a:rPr lang="en-US" dirty="0"/>
              <a:t>The last good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without packet drop is a good indicator</a:t>
            </a:r>
          </a:p>
          <a:p>
            <a:pPr lvl="1"/>
            <a:r>
              <a:rPr lang="en-US" dirty="0"/>
              <a:t>TCP New Reno calls this the </a:t>
            </a:r>
            <a:r>
              <a:rPr lang="en-US" dirty="0">
                <a:solidFill>
                  <a:srgbClr val="C00000"/>
                </a:solidFill>
              </a:rPr>
              <a:t>slow start threshold (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Increase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by 1 MSS every RTT </a:t>
            </a:r>
            <a:r>
              <a:rPr lang="en-US" dirty="0"/>
              <a:t>after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hits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Effect: increase window </a:t>
            </a:r>
            <a:r>
              <a:rPr lang="en-US" dirty="0">
                <a:solidFill>
                  <a:srgbClr val="C00000"/>
                </a:solidFill>
              </a:rPr>
              <a:t>additively</a:t>
            </a:r>
            <a:r>
              <a:rPr lang="en-US" dirty="0"/>
              <a:t> per RTT</a:t>
            </a:r>
          </a:p>
          <a:p>
            <a:endParaRPr lang="en-US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A16774AC-8773-A749-A87E-F7600A452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052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9D7334A-6C10-604B-B55A-0A53D1B5D6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159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B6B5A368-5E86-254F-B6E8-13C1D5FF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7865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991E5FD8-D93E-5F42-865B-1AE3E4197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9515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B8B57E37-08E5-0840-9923-406B7A1F8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34115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E3D3E21F-D583-0B45-A2FE-8DC30AB9EE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540" y="2806701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71F11DE2-9F85-E442-91C2-057A3874CA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3413125"/>
            <a:ext cx="0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6D7FBA1F-2AE1-774D-A3F8-A2E7550F9782}"/>
              </a:ext>
            </a:extLst>
          </p:cNvPr>
          <p:cNvGrpSpPr>
            <a:grpSpLocks/>
          </p:cNvGrpSpPr>
          <p:nvPr/>
        </p:nvGrpSpPr>
        <p:grpSpPr bwMode="auto">
          <a:xfrm>
            <a:off x="10848365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7DDCBE06-7301-8F4F-A02E-7A84A35F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7A1753C5-D005-4349-B96F-83717E9E8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26">
            <a:extLst>
              <a:ext uri="{FF2B5EF4-FFF2-40B4-BE49-F238E27FC236}">
                <a16:creationId xmlns:a16="http://schemas.microsoft.com/office/drawing/2014/main" id="{EB247D5E-ACE3-AA43-A9B5-D2552EFD9B2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528391" y="274809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A988FBB-3179-8345-B62B-098FE971E673}"/>
              </a:ext>
            </a:extLst>
          </p:cNvPr>
          <p:cNvGrpSpPr>
            <a:grpSpLocks/>
          </p:cNvGrpSpPr>
          <p:nvPr/>
        </p:nvGrpSpPr>
        <p:grpSpPr bwMode="auto">
          <a:xfrm>
            <a:off x="8629040" y="2830694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5FA30CAF-0A18-5E48-990F-746AF6A12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59B287AD-905D-BD48-93B9-57326C674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3FC8724C-3C1C-574A-B9E3-DFEC25FCF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ACB4BB1C-473C-9143-8CF2-457AF48A4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0BA65452-F071-AE48-A5BC-2B3F62305A8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35517" y="3212560"/>
            <a:ext cx="2276601" cy="604838"/>
            <a:chOff x="3920" y="2214"/>
            <a:chExt cx="1621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6E70C7C9-62B6-FC41-BB62-B9F4D949B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7073EB2F-3D08-3A4B-98B7-61C9D7C23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E35D656E-A9FC-5640-87A4-98B8CBCA0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7662FD56-5881-9C41-B107-C24FCD7E3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2401"/>
              <a:ext cx="1615" cy="22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D2C02DF-CBDF-F04F-802A-38429992B20A}"/>
              </a:ext>
            </a:extLst>
          </p:cNvPr>
          <p:cNvGrpSpPr>
            <a:grpSpLocks/>
          </p:cNvGrpSpPr>
          <p:nvPr/>
        </p:nvGrpSpPr>
        <p:grpSpPr bwMode="auto">
          <a:xfrm>
            <a:off x="8181365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740C5454-4D10-6B48-B233-A69C9C69A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4D34B7AC-508D-6946-BA07-DA2AFDFC12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BA7880FA-4D9B-6C4B-A679-1746258D987B}"/>
              </a:ext>
            </a:extLst>
          </p:cNvPr>
          <p:cNvGrpSpPr>
            <a:grpSpLocks/>
          </p:cNvGrpSpPr>
          <p:nvPr/>
        </p:nvGrpSpPr>
        <p:grpSpPr bwMode="auto">
          <a:xfrm>
            <a:off x="10916627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0EEC81B9-412E-D145-8947-45E9E8ED1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C365649C-DA63-1C40-8076-E3045AA5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8FBAE15D-4AA5-0B43-9F39-68BB9367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38AA084E-BA51-DE47-AEFA-F67D7AC7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74358B34-032D-724A-9245-7BA7AEB2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C31B7E34-6775-C149-877A-4003F853B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88B2F2FF-D5F1-9A4B-809D-C112CA030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19C12166-5755-3A48-97C0-D8AAEEE56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D9A9485-DD34-0F41-AFB5-954B8A72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2FFA3B08-E875-FD48-94E1-F4371505A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76476184-6444-564E-8F2D-0791E67E7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B3BB2EFD-E42B-2B42-987E-379968D9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B5302017-91FF-2F49-BAD2-9CC13F4D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BE2B79DB-5FFC-8E45-BFC5-0CFF47EF2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3D8C05D2-59BB-334F-8265-8797C04AF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8D541DFB-C680-FA4D-9379-35CA1E6C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EE12AFD5-29EA-0B41-BB09-C4CD1CFA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51F65051-4D18-D943-BCA0-CFCF16AB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0040AEED-C3DB-7C41-84EC-5FD0D356C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BBEACDCA-DF60-E845-8A73-DF0401D0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0C5CC1B4-7EA2-9640-926D-A69E38B14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F6E87732-186A-FD40-8A21-2B25FC0B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3FC3EF41-5A7D-324B-A226-90A202A8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F77E2E9-E9BA-1546-95D2-DDBC9D18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C5C37FA6-4A1A-644A-991D-4E9F4BDF7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019F4BD4-C4C2-ED4B-9FF4-E9FDB074C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DEE84281-BBBC-AB48-9B4D-26D47F41D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D6DE68F2-91E4-104E-9B12-4EC6B13A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D05AF487-4D4B-6F4B-8F88-4BEC85649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1C3E3CA6-0CB3-284D-A761-7870D1CE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F6CD6B25-C136-054E-B1AA-DAE6A1C8B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DFF45D9F-663D-D74E-8CF5-AD3F5C13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BE96DF-EF0F-A442-85E5-A8B1FA04F6F9}"/>
              </a:ext>
            </a:extLst>
          </p:cNvPr>
          <p:cNvGrpSpPr/>
          <p:nvPr/>
        </p:nvGrpSpPr>
        <p:grpSpPr>
          <a:xfrm>
            <a:off x="8620613" y="3644503"/>
            <a:ext cx="2519362" cy="757237"/>
            <a:chOff x="8620613" y="3517286"/>
            <a:chExt cx="2519362" cy="757237"/>
          </a:xfrm>
        </p:grpSpPr>
        <p:grpSp>
          <p:nvGrpSpPr>
            <p:cNvPr id="69" name="Group 27">
              <a:extLst>
                <a:ext uri="{FF2B5EF4-FFF2-40B4-BE49-F238E27FC236}">
                  <a16:creationId xmlns:a16="http://schemas.microsoft.com/office/drawing/2014/main" id="{E2C31389-FD25-D84A-84C0-E746EE06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20613" y="3517286"/>
              <a:ext cx="2519362" cy="652463"/>
              <a:chOff x="3954" y="2214"/>
              <a:chExt cx="1587" cy="411"/>
            </a:xfrm>
          </p:grpSpPr>
          <p:sp>
            <p:nvSpPr>
              <p:cNvPr id="70" name="Line 28">
                <a:extLst>
                  <a:ext uri="{FF2B5EF4-FFF2-40B4-BE49-F238E27FC236}">
                    <a16:creationId xmlns:a16="http://schemas.microsoft.com/office/drawing/2014/main" id="{6CF54A8E-22E1-5C46-95C9-AED4BDD21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9">
                <a:extLst>
                  <a:ext uri="{FF2B5EF4-FFF2-40B4-BE49-F238E27FC236}">
                    <a16:creationId xmlns:a16="http://schemas.microsoft.com/office/drawing/2014/main" id="{943B4CF8-0F40-154A-8747-DD06173C2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30">
                <a:extLst>
                  <a:ext uri="{FF2B5EF4-FFF2-40B4-BE49-F238E27FC236}">
                    <a16:creationId xmlns:a16="http://schemas.microsoft.com/office/drawing/2014/main" id="{4ED2591C-F102-6E42-AC9A-A0D8CD300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31">
                <a:extLst>
                  <a:ext uri="{FF2B5EF4-FFF2-40B4-BE49-F238E27FC236}">
                    <a16:creationId xmlns:a16="http://schemas.microsoft.com/office/drawing/2014/main" id="{E1587A0B-8745-DD41-8504-95C3558D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A2AD7391-475E-1747-9621-095ED3991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3802" y="3922098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5A30AF-FABD-784F-BBC7-D137A6C7523A}"/>
              </a:ext>
            </a:extLst>
          </p:cNvPr>
          <p:cNvGrpSpPr/>
          <p:nvPr/>
        </p:nvGrpSpPr>
        <p:grpSpPr>
          <a:xfrm>
            <a:off x="8865578" y="4026369"/>
            <a:ext cx="2238113" cy="717456"/>
            <a:chOff x="8865578" y="3899152"/>
            <a:chExt cx="2238113" cy="717456"/>
          </a:xfrm>
        </p:grpSpPr>
        <p:grpSp>
          <p:nvGrpSpPr>
            <p:cNvPr id="74" name="Group 32">
              <a:extLst>
                <a:ext uri="{FF2B5EF4-FFF2-40B4-BE49-F238E27FC236}">
                  <a16:creationId xmlns:a16="http://schemas.microsoft.com/office/drawing/2014/main" id="{D5D0CFE0-967D-3A44-983F-1DC5624E45B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874841" y="3899152"/>
              <a:ext cx="2228850" cy="604838"/>
              <a:chOff x="3954" y="2214"/>
              <a:chExt cx="1587" cy="411"/>
            </a:xfrm>
          </p:grpSpPr>
          <p:sp>
            <p:nvSpPr>
              <p:cNvPr id="75" name="Line 33">
                <a:extLst>
                  <a:ext uri="{FF2B5EF4-FFF2-40B4-BE49-F238E27FC236}">
                    <a16:creationId xmlns:a16="http://schemas.microsoft.com/office/drawing/2014/main" id="{189E9A25-0E86-8943-8D87-490FE3F2E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4">
                <a:extLst>
                  <a:ext uri="{FF2B5EF4-FFF2-40B4-BE49-F238E27FC236}">
                    <a16:creationId xmlns:a16="http://schemas.microsoft.com/office/drawing/2014/main" id="{25D33CA5-137D-B54B-9B56-D4679B6C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35">
                <a:extLst>
                  <a:ext uri="{FF2B5EF4-FFF2-40B4-BE49-F238E27FC236}">
                    <a16:creationId xmlns:a16="http://schemas.microsoft.com/office/drawing/2014/main" id="{8F4172C4-7863-6042-B2CF-5FCA472CC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36">
                <a:extLst>
                  <a:ext uri="{FF2B5EF4-FFF2-40B4-BE49-F238E27FC236}">
                    <a16:creationId xmlns:a16="http://schemas.microsoft.com/office/drawing/2014/main" id="{97A61225-768D-8143-95DD-C3A297452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65AA6AC7-0BEA-444B-B5C2-90A329081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65578" y="4289907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Text Box 26">
            <a:extLst>
              <a:ext uri="{FF2B5EF4-FFF2-40B4-BE49-F238E27FC236}">
                <a16:creationId xmlns:a16="http://schemas.microsoft.com/office/drawing/2014/main" id="{2AA64127-A1C1-C149-9139-4CCA4B23F14D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25770" y="3644647"/>
            <a:ext cx="12891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five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8" name="Text Box 26">
            <a:extLst>
              <a:ext uri="{FF2B5EF4-FFF2-40B4-BE49-F238E27FC236}">
                <a16:creationId xmlns:a16="http://schemas.microsoft.com/office/drawing/2014/main" id="{03A340FD-E9C2-EB4C-8182-44CF1BA2A34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74792" y="4532507"/>
            <a:ext cx="1229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six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9" name="Text Box 10">
            <a:extLst>
              <a:ext uri="{FF2B5EF4-FFF2-40B4-BE49-F238E27FC236}">
                <a16:creationId xmlns:a16="http://schemas.microsoft.com/office/drawing/2014/main" id="{4A78BB69-1E03-C344-BBA1-F29408B16B4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493" y="387396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0" name="Line 15">
            <a:extLst>
              <a:ext uri="{FF2B5EF4-FFF2-40B4-BE49-F238E27FC236}">
                <a16:creationId xmlns:a16="http://schemas.microsoft.com/office/drawing/2014/main" id="{017648BA-7EE0-A544-8AA5-A2B33E0213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874" y="363346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2128764F-CC0A-BF49-98F5-DFCB7F255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423988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770959C-5CD7-574F-8FF5-1EA4DE693C25}"/>
              </a:ext>
            </a:extLst>
          </p:cNvPr>
          <p:cNvSpPr txBox="1"/>
          <p:nvPr/>
        </p:nvSpPr>
        <p:spPr>
          <a:xfrm>
            <a:off x="8831283" y="2324321"/>
            <a:ext cx="208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say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=4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D2AD1570-C279-AD46-8316-48ABA3F8185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731289" y="5472592"/>
            <a:ext cx="1487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seven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554012-DDCC-ED48-8D06-58FD2CA7669A}"/>
              </a:ext>
            </a:extLst>
          </p:cNvPr>
          <p:cNvSpPr txBox="1"/>
          <p:nvPr/>
        </p:nvSpPr>
        <p:spPr>
          <a:xfrm>
            <a:off x="9423061" y="5564568"/>
            <a:ext cx="115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…</a:t>
            </a:r>
          </a:p>
        </p:txBody>
      </p:sp>
      <p:sp>
        <p:nvSpPr>
          <p:cNvPr id="105" name="Text Box 10">
            <a:extLst>
              <a:ext uri="{FF2B5EF4-FFF2-40B4-BE49-F238E27FC236}">
                <a16:creationId xmlns:a16="http://schemas.microsoft.com/office/drawing/2014/main" id="{E1B7DE45-EBFE-DD49-AB8B-5598B569842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3008" y="482375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795D18E2-14B3-4046-B2F4-826280452D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9389" y="458325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6">
            <a:extLst>
              <a:ext uri="{FF2B5EF4-FFF2-40B4-BE49-F238E27FC236}">
                <a16:creationId xmlns:a16="http://schemas.microsoft.com/office/drawing/2014/main" id="{1DE1821D-1EA0-4E49-BE7F-99A1F8E01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9055" y="518967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AD1D5F-DA62-0A45-9A75-DAC99663FA98}"/>
              </a:ext>
            </a:extLst>
          </p:cNvPr>
          <p:cNvGrpSpPr/>
          <p:nvPr/>
        </p:nvGrpSpPr>
        <p:grpSpPr>
          <a:xfrm>
            <a:off x="8641240" y="4538758"/>
            <a:ext cx="2522928" cy="871917"/>
            <a:chOff x="8641240" y="4538758"/>
            <a:chExt cx="2522928" cy="87191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855456-66F2-5642-A1CD-A44CCC82EFD4}"/>
                </a:ext>
              </a:extLst>
            </p:cNvPr>
            <p:cNvGrpSpPr/>
            <p:nvPr/>
          </p:nvGrpSpPr>
          <p:grpSpPr>
            <a:xfrm>
              <a:off x="8644806" y="4538758"/>
              <a:ext cx="2519362" cy="757237"/>
              <a:chOff x="8620613" y="3517286"/>
              <a:chExt cx="2519362" cy="757237"/>
            </a:xfrm>
          </p:grpSpPr>
          <p:grpSp>
            <p:nvGrpSpPr>
              <p:cNvPr id="85" name="Group 27">
                <a:extLst>
                  <a:ext uri="{FF2B5EF4-FFF2-40B4-BE49-F238E27FC236}">
                    <a16:creationId xmlns:a16="http://schemas.microsoft.com/office/drawing/2014/main" id="{B3545617-1C79-824C-BCDA-696988E87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20613" y="3517286"/>
                <a:ext cx="2519362" cy="652463"/>
                <a:chOff x="3954" y="2214"/>
                <a:chExt cx="1587" cy="411"/>
              </a:xfrm>
            </p:grpSpPr>
            <p:sp>
              <p:nvSpPr>
                <p:cNvPr id="87" name="Line 28">
                  <a:extLst>
                    <a:ext uri="{FF2B5EF4-FFF2-40B4-BE49-F238E27FC236}">
                      <a16:creationId xmlns:a16="http://schemas.microsoft.com/office/drawing/2014/main" id="{FD0EBF05-44CE-8340-BABE-269395FCE9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9">
                  <a:extLst>
                    <a:ext uri="{FF2B5EF4-FFF2-40B4-BE49-F238E27FC236}">
                      <a16:creationId xmlns:a16="http://schemas.microsoft.com/office/drawing/2014/main" id="{E8B20EE6-9D5C-F542-9800-3C063AFF21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30">
                  <a:extLst>
                    <a:ext uri="{FF2B5EF4-FFF2-40B4-BE49-F238E27FC236}">
                      <a16:creationId xmlns:a16="http://schemas.microsoft.com/office/drawing/2014/main" id="{70D96B8C-1FDE-254C-81BA-7E307AE7A8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31">
                  <a:extLst>
                    <a:ext uri="{FF2B5EF4-FFF2-40B4-BE49-F238E27FC236}">
                      <a16:creationId xmlns:a16="http://schemas.microsoft.com/office/drawing/2014/main" id="{19EB2260-675C-254F-9C31-3AB65E5C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Line 31">
                <a:extLst>
                  <a:ext uri="{FF2B5EF4-FFF2-40B4-BE49-F238E27FC236}">
                    <a16:creationId xmlns:a16="http://schemas.microsoft.com/office/drawing/2014/main" id="{FB469DF3-F1B1-5E49-9D6D-2E717B516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33802" y="3922098"/>
                <a:ext cx="2505075" cy="352425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FC81BF95-8F2B-0846-B214-DD7FE1C41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1240" y="5058250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FAB63C-0658-7F4D-B737-C9B41A3551DB}"/>
              </a:ext>
            </a:extLst>
          </p:cNvPr>
          <p:cNvGrpSpPr/>
          <p:nvPr/>
        </p:nvGrpSpPr>
        <p:grpSpPr>
          <a:xfrm>
            <a:off x="8889771" y="4920624"/>
            <a:ext cx="2238113" cy="807848"/>
            <a:chOff x="8889771" y="4920624"/>
            <a:chExt cx="2238113" cy="80784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3570DD2-D9ED-544A-BEAE-2CE75CD5D0A6}"/>
                </a:ext>
              </a:extLst>
            </p:cNvPr>
            <p:cNvGrpSpPr/>
            <p:nvPr/>
          </p:nvGrpSpPr>
          <p:grpSpPr>
            <a:xfrm>
              <a:off x="8889771" y="4920624"/>
              <a:ext cx="2238113" cy="717456"/>
              <a:chOff x="8865578" y="3899152"/>
              <a:chExt cx="2238113" cy="717456"/>
            </a:xfrm>
          </p:grpSpPr>
          <p:grpSp>
            <p:nvGrpSpPr>
              <p:cNvPr id="92" name="Group 32">
                <a:extLst>
                  <a:ext uri="{FF2B5EF4-FFF2-40B4-BE49-F238E27FC236}">
                    <a16:creationId xmlns:a16="http://schemas.microsoft.com/office/drawing/2014/main" id="{41ACE3D6-1A7B-0C49-B311-27084301D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874841" y="3899152"/>
                <a:ext cx="2228850" cy="604838"/>
                <a:chOff x="3954" y="2214"/>
                <a:chExt cx="1587" cy="411"/>
              </a:xfrm>
            </p:grpSpPr>
            <p:sp>
              <p:nvSpPr>
                <p:cNvPr id="94" name="Line 33">
                  <a:extLst>
                    <a:ext uri="{FF2B5EF4-FFF2-40B4-BE49-F238E27FC236}">
                      <a16:creationId xmlns:a16="http://schemas.microsoft.com/office/drawing/2014/main" id="{D3F62816-9D2D-C248-86EC-E87A695DC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34">
                  <a:extLst>
                    <a:ext uri="{FF2B5EF4-FFF2-40B4-BE49-F238E27FC236}">
                      <a16:creationId xmlns:a16="http://schemas.microsoft.com/office/drawing/2014/main" id="{3C3E2F68-2B9B-FA4F-A6B0-5725C8ECF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35">
                  <a:extLst>
                    <a:ext uri="{FF2B5EF4-FFF2-40B4-BE49-F238E27FC236}">
                      <a16:creationId xmlns:a16="http://schemas.microsoft.com/office/drawing/2014/main" id="{33C59597-E2E7-004B-A03E-1C20482EE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36">
                  <a:extLst>
                    <a:ext uri="{FF2B5EF4-FFF2-40B4-BE49-F238E27FC236}">
                      <a16:creationId xmlns:a16="http://schemas.microsoft.com/office/drawing/2014/main" id="{1FC1898B-AAE2-614E-90A2-A03E75FB05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Line 33">
                <a:extLst>
                  <a:ext uri="{FF2B5EF4-FFF2-40B4-BE49-F238E27FC236}">
                    <a16:creationId xmlns:a16="http://schemas.microsoft.com/office/drawing/2014/main" id="{627D2EFF-5E95-914C-9BF4-154EEDC56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65578" y="4289907"/>
                <a:ext cx="2216210" cy="32670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" name="Line 33">
              <a:extLst>
                <a:ext uri="{FF2B5EF4-FFF2-40B4-BE49-F238E27FC236}">
                  <a16:creationId xmlns:a16="http://schemas.microsoft.com/office/drawing/2014/main" id="{EB7BDA89-36DD-E54E-81D8-F27601262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10088" y="5401771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7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22" grpId="0"/>
      <p:bldP spid="83" grpId="0"/>
      <p:bldP spid="98" grpId="0"/>
      <p:bldP spid="99" grpId="0"/>
      <p:bldP spid="100" grpId="0" animBg="1"/>
      <p:bldP spid="101" grpId="0" animBg="1"/>
      <p:bldP spid="102" grpId="0"/>
      <p:bldP spid="103" grpId="0"/>
      <p:bldP spid="104" grpId="0"/>
      <p:bldP spid="105" grpId="0"/>
      <p:bldP spid="106" grpId="0" animBg="1"/>
      <p:bldP spid="10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2881</Words>
  <Application>Microsoft Macintosh PowerPoint</Application>
  <PresentationFormat>Widescreen</PresentationFormat>
  <Paragraphs>575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Arial</vt:lpstr>
      <vt:lpstr>Calibri</vt:lpstr>
      <vt:lpstr>Consolas</vt:lpstr>
      <vt:lpstr>Courier</vt:lpstr>
      <vt:lpstr>Courier Std</vt:lpstr>
      <vt:lpstr>Helvetica</vt:lpstr>
      <vt:lpstr>Tahoma</vt:lpstr>
      <vt:lpstr>Times New Roman</vt:lpstr>
      <vt:lpstr>Office Theme</vt:lpstr>
      <vt:lpstr>Congestion Control II</vt:lpstr>
      <vt:lpstr>PowerPoint Presentation</vt:lpstr>
      <vt:lpstr>Congestion window</vt:lpstr>
      <vt:lpstr>Interaction b/w flow &amp; congestion control</vt:lpstr>
      <vt:lpstr>Review: Steady state operation</vt:lpstr>
      <vt:lpstr>Review: Slow start</vt:lpstr>
      <vt:lpstr>TCP Congestion Avoidance</vt:lpstr>
      <vt:lpstr>Two congestion control algorithms</vt:lpstr>
      <vt:lpstr>TCP New Reno: Additive Increase</vt:lpstr>
      <vt:lpstr>TCP New Reno: Additive increase</vt:lpstr>
      <vt:lpstr>Behavior of Additive Increase</vt:lpstr>
      <vt:lpstr>TCP BBR: finding the bottleneck link rate</vt:lpstr>
      <vt:lpstr>TCP BBR: finding the bottleneck link rate</vt:lpstr>
      <vt:lpstr>TCP BBR: Adjustments by gain cycling</vt:lpstr>
      <vt:lpstr>Bandwidth-Delay Product</vt:lpstr>
      <vt:lpstr>Steady state cwnd for a single flow</vt:lpstr>
      <vt:lpstr>The Bandwidth-Delay Product</vt:lpstr>
      <vt:lpstr>The Bandwidth-Delay Product</vt:lpstr>
      <vt:lpstr>Router buffers and the max cwnd</vt:lpstr>
      <vt:lpstr>Summary</vt:lpstr>
      <vt:lpstr>Detecting and Reacting to Packet Loss</vt:lpstr>
      <vt:lpstr>Detecting packet loss</vt:lpstr>
      <vt:lpstr>Can we detect loss earlier than RTO?</vt:lpstr>
      <vt:lpstr>Fast Retransmit &amp; Fast Recovery</vt:lpstr>
      <vt:lpstr>Distinction: In-flight versus window</vt:lpstr>
      <vt:lpstr>TCP fast retransmit (RFC 2581)</vt:lpstr>
      <vt:lpstr>TCP fast retransmit (RFC 2581)</vt:lpstr>
      <vt:lpstr>TCP fast retransmit (RFC 2581)</vt:lpstr>
      <vt:lpstr>TCP fast retransmit (RFC 2581)</vt:lpstr>
      <vt:lpstr>TCP fast recovery (RFC 2581)</vt:lpstr>
      <vt:lpstr>TCP fast recovery (RFC 2581)</vt:lpstr>
      <vt:lpstr>TCP fast recovery (RFC 2581)</vt:lpstr>
      <vt:lpstr>TCP fast recovery (RFC 2581)</vt:lpstr>
      <vt:lpstr>TCP fast recovery (RFC 2581)</vt:lpstr>
      <vt:lpstr>Additive Increase/Multiplicative Decrease</vt:lpstr>
      <vt:lpstr>PowerPoint Presentation</vt:lpstr>
      <vt:lpstr>Summary: TCP loss detection &amp; reaction</vt:lpstr>
      <vt:lpstr>Connection Management</vt:lpstr>
      <vt:lpstr>Starting a TCP connection</vt:lpstr>
      <vt:lpstr>Starting a TCP connection</vt:lpstr>
      <vt:lpstr>TCP 3-way handshake</vt:lpstr>
      <vt:lpstr>Implications of 3-way handshake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1754</cp:revision>
  <cp:lastPrinted>2021-01-24T11:57:08Z</cp:lastPrinted>
  <dcterms:created xsi:type="dcterms:W3CDTF">2019-01-23T03:40:12Z</dcterms:created>
  <dcterms:modified xsi:type="dcterms:W3CDTF">2024-11-05T16:08:26Z</dcterms:modified>
</cp:coreProperties>
</file>