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9" r:id="rId2"/>
    <p:sldId id="326" r:id="rId3"/>
    <p:sldId id="355" r:id="rId4"/>
    <p:sldId id="359" r:id="rId5"/>
    <p:sldId id="370" r:id="rId6"/>
    <p:sldId id="369" r:id="rId7"/>
    <p:sldId id="371" r:id="rId8"/>
    <p:sldId id="372" r:id="rId9"/>
    <p:sldId id="360" r:id="rId10"/>
    <p:sldId id="361" r:id="rId11"/>
    <p:sldId id="364" r:id="rId12"/>
    <p:sldId id="366" r:id="rId13"/>
    <p:sldId id="373" r:id="rId14"/>
    <p:sldId id="3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1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3"/>
    <p:restoredTop sz="86401"/>
  </p:normalViewPr>
  <p:slideViewPr>
    <p:cSldViewPr snapToGrid="0" snapToObjects="1">
      <p:cViewPr varScale="1">
        <p:scale>
          <a:sx n="84" d="100"/>
          <a:sy n="84" d="100"/>
        </p:scale>
        <p:origin x="192" y="712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907A4-5740-4943-89C9-282777375AE5}" type="slidenum">
              <a:rPr lang="en-US" altLang="x-none" sz="1300" b="0">
                <a:latin typeface="Times New Roman" charset="0"/>
              </a:rPr>
              <a:pPr eaLnBrk="1" hangingPunct="1"/>
              <a:t>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7356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10,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039660"/>
            <a:ext cx="11285035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Network Verification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to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925696"/>
          </a:xfrm>
        </p:spPr>
        <p:txBody>
          <a:bodyPr>
            <a:normAutofit/>
          </a:bodyPr>
          <a:lstStyle/>
          <a:p>
            <a:r>
              <a:rPr lang="en-US" dirty="0" smtClean="0"/>
              <a:t>Reachability, isolation, loop freedom</a:t>
            </a:r>
          </a:p>
          <a:p>
            <a:r>
              <a:rPr lang="en-US" dirty="0" smtClean="0"/>
              <a:t>Equivalence between data plane rules</a:t>
            </a:r>
          </a:p>
          <a:p>
            <a:pPr lvl="1"/>
            <a:r>
              <a:rPr lang="en-US" dirty="0" smtClean="0"/>
              <a:t>Replicated configurations (for availability or performance)</a:t>
            </a:r>
          </a:p>
          <a:p>
            <a:pPr lvl="1"/>
            <a:r>
              <a:rPr lang="en-US" dirty="0" smtClean="0"/>
              <a:t>Reduce to simpler configurations</a:t>
            </a:r>
          </a:p>
          <a:p>
            <a:r>
              <a:rPr lang="en-US" dirty="0" smtClean="0"/>
              <a:t>Waypoint properties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does traffic always go through a monitoring node?</a:t>
            </a:r>
          </a:p>
          <a:p>
            <a:pPr lvl="1"/>
            <a:r>
              <a:rPr lang="en-US" dirty="0" smtClean="0"/>
              <a:t>Ordering constraints on processing: e.g., DPI must follow ACLs</a:t>
            </a:r>
          </a:p>
          <a:p>
            <a:r>
              <a:rPr lang="en-US" dirty="0" smtClean="0"/>
              <a:t>Temporal properties, e.g.:</a:t>
            </a:r>
          </a:p>
          <a:p>
            <a:pPr lvl="1"/>
            <a:r>
              <a:rPr lang="en-US" dirty="0" smtClean="0"/>
              <a:t>After first message from a source, don’t broadcast traffic destined to it</a:t>
            </a:r>
          </a:p>
          <a:p>
            <a:r>
              <a:rPr lang="en-US" dirty="0" smtClean="0"/>
              <a:t>Performance properties: e.g., arrival distributions &amp; congestion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10,000 </a:t>
            </a:r>
            <a:r>
              <a:rPr lang="en-US" dirty="0" err="1" smtClean="0"/>
              <a:t>ft</a:t>
            </a:r>
            <a:r>
              <a:rPr lang="en-US" dirty="0" smtClean="0"/>
              <a:t> overview of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Data plane verification</a:t>
            </a:r>
          </a:p>
          <a:p>
            <a:pPr lvl="1"/>
            <a:r>
              <a:rPr lang="en-US" dirty="0" smtClean="0"/>
              <a:t>Static: header space analysis</a:t>
            </a:r>
          </a:p>
          <a:p>
            <a:pPr lvl="1"/>
            <a:r>
              <a:rPr lang="en-US" dirty="0" smtClean="0"/>
              <a:t>Incremental: </a:t>
            </a:r>
            <a:r>
              <a:rPr lang="en-US" dirty="0" err="1" smtClean="0"/>
              <a:t>Veriflow</a:t>
            </a:r>
            <a:endParaRPr lang="en-US" dirty="0"/>
          </a:p>
          <a:p>
            <a:pPr lvl="1"/>
            <a:r>
              <a:rPr lang="en-US" dirty="0" smtClean="0"/>
              <a:t>Dynamic: NICE</a:t>
            </a:r>
          </a:p>
          <a:p>
            <a:r>
              <a:rPr lang="en-US" dirty="0" smtClean="0"/>
              <a:t>Control and data plane verification</a:t>
            </a:r>
          </a:p>
          <a:p>
            <a:pPr lvl="1"/>
            <a:r>
              <a:rPr lang="en-US" dirty="0" smtClean="0"/>
              <a:t>Static: p4v</a:t>
            </a:r>
          </a:p>
          <a:p>
            <a:pPr lvl="1"/>
            <a:r>
              <a:rPr lang="en-US" dirty="0" smtClean="0"/>
              <a:t>Incremental: Batfish</a:t>
            </a:r>
          </a:p>
          <a:p>
            <a:pPr lvl="1"/>
            <a:r>
              <a:rPr lang="en-US" dirty="0" smtClean="0"/>
              <a:t>Dynamic: Minesweeper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139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messages and events</a:t>
            </a:r>
          </a:p>
          <a:p>
            <a:pPr lvl="1"/>
            <a:r>
              <a:rPr lang="en-US" dirty="0" smtClean="0"/>
              <a:t>Packet headers</a:t>
            </a:r>
          </a:p>
          <a:p>
            <a:pPr lvl="1"/>
            <a:r>
              <a:rPr lang="en-US" dirty="0" smtClean="0"/>
              <a:t>Link failures</a:t>
            </a:r>
          </a:p>
          <a:p>
            <a:pPr lvl="1"/>
            <a:r>
              <a:rPr lang="en-US" dirty="0" smtClean="0"/>
              <a:t>Protocol messages</a:t>
            </a:r>
          </a:p>
          <a:p>
            <a:r>
              <a:rPr lang="en-US" dirty="0" smtClean="0"/>
              <a:t>Orderings between events matters!</a:t>
            </a:r>
          </a:p>
          <a:p>
            <a:r>
              <a:rPr lang="en-US" dirty="0" smtClean="0"/>
              <a:t>Too many network rules</a:t>
            </a:r>
          </a:p>
          <a:p>
            <a:r>
              <a:rPr lang="en-US" dirty="0" smtClean="0"/>
              <a:t>Too large a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Header Space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Compact </a:t>
            </a:r>
            <a:r>
              <a:rPr lang="en-US" dirty="0" err="1" smtClean="0"/>
              <a:t>boolean</a:t>
            </a:r>
            <a:r>
              <a:rPr lang="en-US" dirty="0" smtClean="0"/>
              <a:t> representation + composition operations</a:t>
            </a:r>
          </a:p>
          <a:p>
            <a:r>
              <a:rPr lang="en-US" dirty="0" smtClean="0"/>
              <a:t>Why is an inverse always well-defined?</a:t>
            </a:r>
          </a:p>
          <a:p>
            <a:r>
              <a:rPr lang="en-US" dirty="0" smtClean="0"/>
              <a:t>Linear fragmentation assumption</a:t>
            </a:r>
          </a:p>
          <a:p>
            <a:r>
              <a:rPr lang="en-US" dirty="0" smtClean="0"/>
              <a:t>Representation as difference of two HSAs</a:t>
            </a:r>
          </a:p>
          <a:p>
            <a:r>
              <a:rPr lang="en-US" dirty="0" smtClean="0"/>
              <a:t>Generic loops and infinite loops</a:t>
            </a:r>
          </a:p>
          <a:p>
            <a:r>
              <a:rPr lang="en-US" dirty="0" smtClean="0"/>
              <a:t>Per-port loop detection vs. stopping at any port: pros &amp; cons?</a:t>
            </a:r>
          </a:p>
          <a:p>
            <a:r>
              <a:rPr lang="en-US" dirty="0" smtClean="0"/>
              <a:t>What else could you run on the propagation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3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</a:t>
            </a:r>
            <a:r>
              <a:rPr lang="en-US" dirty="0" err="1" smtClean="0"/>
              <a:t>VeriFlow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/>
          </a:bodyPr>
          <a:lstStyle/>
          <a:p>
            <a:r>
              <a:rPr lang="en-US" dirty="0" err="1" smtClean="0"/>
              <a:t>Trie</a:t>
            </a:r>
            <a:r>
              <a:rPr lang="en-US" dirty="0" smtClean="0"/>
              <a:t>-like representation of packet headers</a:t>
            </a:r>
          </a:p>
          <a:p>
            <a:r>
              <a:rPr lang="en-US" dirty="0" smtClean="0"/>
              <a:t>Forwarding equivalence classes: help scale!</a:t>
            </a:r>
          </a:p>
          <a:p>
            <a:r>
              <a:rPr lang="en-US" dirty="0" smtClean="0"/>
              <a:t>Implicit assumption that many FECs aren’t affected at once</a:t>
            </a:r>
          </a:p>
          <a:p>
            <a:r>
              <a:rPr lang="en-US" dirty="0" smtClean="0"/>
              <a:t>What computations could you do over the forwarding graph?</a:t>
            </a:r>
          </a:p>
          <a:p>
            <a:r>
              <a:rPr lang="en-US" dirty="0" smtClean="0"/>
              <a:t>How do you check for </a:t>
            </a:r>
            <a:r>
              <a:rPr lang="en-US" dirty="0" err="1" smtClean="0"/>
              <a:t>blackholes</a:t>
            </a:r>
            <a:r>
              <a:rPr lang="en-US" dirty="0" smtClean="0"/>
              <a:t> using </a:t>
            </a:r>
            <a:r>
              <a:rPr lang="en-US" dirty="0" err="1" smtClean="0"/>
              <a:t>VeriFlow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Could you extend the </a:t>
            </a:r>
            <a:r>
              <a:rPr lang="en-US" dirty="0" err="1" smtClean="0"/>
              <a:t>trie</a:t>
            </a:r>
            <a:r>
              <a:rPr lang="en-US" dirty="0" smtClean="0"/>
              <a:t> for performance verification?</a:t>
            </a:r>
          </a:p>
          <a:p>
            <a:r>
              <a:rPr lang="en-US" dirty="0" smtClean="0"/>
              <a:t>Are there bad wildcard rules that make the “affected FEC” set grow really large with a rule insertion (e.g., exponentially)?</a:t>
            </a:r>
          </a:p>
          <a:p>
            <a:r>
              <a:rPr lang="en-US" dirty="0" smtClean="0"/>
              <a:t>What </a:t>
            </a:r>
            <a:r>
              <a:rPr lang="en-US" smtClean="0"/>
              <a:t>changes are </a:t>
            </a:r>
            <a:r>
              <a:rPr lang="en-US" dirty="0" smtClean="0"/>
              <a:t>required </a:t>
            </a:r>
            <a:r>
              <a:rPr lang="en-US" smtClean="0"/>
              <a:t>for packet </a:t>
            </a:r>
            <a:r>
              <a:rPr lang="en-US" dirty="0" smtClean="0"/>
              <a:t>modification?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Traditional IP </a:t>
            </a:r>
            <a:r>
              <a:rPr lang="en-US" altLang="x-none" dirty="0" smtClean="0"/>
              <a:t>network</a:t>
            </a:r>
            <a:endParaRPr lang="en-US" altLang="x-none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811276" y="3512790"/>
            <a:ext cx="2085975" cy="197331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fabric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838264" y="1870511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654238" y="3170673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920563" y="3766847"/>
            <a:ext cx="152876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2449325" y="392400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1031976" y="3866858"/>
            <a:ext cx="1321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interface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120031" y="4038308"/>
            <a:ext cx="8229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930088" y="4762209"/>
            <a:ext cx="152876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2458850" y="491937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1041501" y="4862221"/>
            <a:ext cx="1321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interface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129556" y="5033671"/>
            <a:ext cx="8229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 flipH="1">
            <a:off x="5259201" y="3776372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 flipH="1">
            <a:off x="4902014" y="393353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flipH="1">
            <a:off x="5387787" y="3876383"/>
            <a:ext cx="1321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interface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6773675" y="4047833"/>
            <a:ext cx="8229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 flipH="1">
            <a:off x="5249676" y="4771734"/>
            <a:ext cx="152876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 flipH="1">
            <a:off x="4892489" y="492889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flipH="1">
            <a:off x="5364405" y="4871746"/>
            <a:ext cx="1321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smtClean="0">
                <a:latin typeface="Times New Roman" charset="0"/>
              </a:rPr>
              <a:t>Net interface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6764150" y="5043196"/>
            <a:ext cx="8229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854036" y="2531772"/>
            <a:ext cx="14814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</a:t>
            </a:r>
            <a:r>
              <a:rPr lang="en-US" altLang="x-none" dirty="0" smtClean="0">
                <a:solidFill>
                  <a:srgbClr val="0000FF"/>
                </a:solidFill>
              </a:rPr>
              <a:t>ata </a:t>
            </a:r>
            <a:r>
              <a:rPr lang="en-US" altLang="x-none" dirty="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5025324" y="2280249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5125336" y="1843688"/>
            <a:ext cx="1837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C</a:t>
            </a:r>
            <a:r>
              <a:rPr lang="en-US" altLang="x-none" dirty="0" smtClean="0">
                <a:solidFill>
                  <a:srgbClr val="0432FF"/>
                </a:solidFill>
              </a:rPr>
              <a:t>ontrol </a:t>
            </a:r>
            <a:r>
              <a:rPr lang="en-US" altLang="x-none" dirty="0">
                <a:solidFill>
                  <a:srgbClr val="0432FF"/>
                </a:solidFill>
              </a:rPr>
              <a:t>plane</a:t>
            </a:r>
          </a:p>
        </p:txBody>
      </p:sp>
      <p:grpSp>
        <p:nvGrpSpPr>
          <p:cNvPr id="35" name="Group 1043"/>
          <p:cNvGrpSpPr>
            <a:grpSpLocks/>
          </p:cNvGrpSpPr>
          <p:nvPr/>
        </p:nvGrpSpPr>
        <p:grpSpPr bwMode="auto">
          <a:xfrm>
            <a:off x="5806600" y="2546088"/>
            <a:ext cx="1151373" cy="873125"/>
            <a:chOff x="1696" y="2304"/>
            <a:chExt cx="752" cy="576"/>
          </a:xfrm>
        </p:grpSpPr>
        <p:sp>
          <p:nvSpPr>
            <p:cNvPr id="36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7" name="Rectangle 1045"/>
            <p:cNvSpPr>
              <a:spLocks noChangeArrowheads="1"/>
            </p:cNvSpPr>
            <p:nvPr/>
          </p:nvSpPr>
          <p:spPr bwMode="auto">
            <a:xfrm>
              <a:off x="1773" y="2352"/>
              <a:ext cx="579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Rectangle 1046"/>
            <p:cNvSpPr>
              <a:spLocks noChangeArrowheads="1"/>
            </p:cNvSpPr>
            <p:nvPr/>
          </p:nvSpPr>
          <p:spPr bwMode="auto">
            <a:xfrm>
              <a:off x="1696" y="2304"/>
              <a:ext cx="75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" name="Text Box 1047"/>
            <p:cNvSpPr txBox="1">
              <a:spLocks noChangeArrowheads="1"/>
            </p:cNvSpPr>
            <p:nvPr/>
          </p:nvSpPr>
          <p:spPr bwMode="auto">
            <a:xfrm>
              <a:off x="1845" y="2345"/>
              <a:ext cx="5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 dirty="0" smtClean="0"/>
                <a:t>BGP</a:t>
              </a:r>
              <a:endParaRPr lang="en-US" altLang="x-none" dirty="0"/>
            </a:p>
          </p:txBody>
        </p:sp>
        <p:sp>
          <p:nvSpPr>
            <p:cNvPr id="40" name="Text Box 1048"/>
            <p:cNvSpPr txBox="1">
              <a:spLocks noChangeArrowheads="1"/>
            </p:cNvSpPr>
            <p:nvPr/>
          </p:nvSpPr>
          <p:spPr bwMode="auto">
            <a:xfrm>
              <a:off x="1785" y="2582"/>
              <a:ext cx="6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 dirty="0" smtClean="0"/>
                <a:t>OSPF</a:t>
              </a:r>
              <a:endParaRPr lang="en-US" altLang="x-none" dirty="0"/>
            </a:p>
          </p:txBody>
        </p:sp>
      </p:grpSp>
      <p:pic>
        <p:nvPicPr>
          <p:cNvPr id="41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2" y="42471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18235" y="230886"/>
            <a:ext cx="289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Management plane</a:t>
            </a:r>
            <a:endParaRPr lang="en-US" sz="2000" b="1" dirty="0">
              <a:solidFill>
                <a:srgbClr val="0432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04652" y="1673727"/>
            <a:ext cx="6585850" cy="3951218"/>
          </a:xfrm>
          <a:prstGeom prst="wedgeRectCallout">
            <a:avLst>
              <a:gd name="adj1" fmla="val 19331"/>
              <a:gd name="adj2" fmla="val 597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19" y="5680069"/>
            <a:ext cx="5540474" cy="1260043"/>
            <a:chOff x="2900124" y="5707779"/>
            <a:chExt cx="5540474" cy="1260043"/>
          </a:xfrm>
        </p:grpSpPr>
        <p:pic>
          <p:nvPicPr>
            <p:cNvPr id="44" name="Picture 4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454" y="6189440"/>
              <a:ext cx="1057461" cy="62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45" name="Line 1029"/>
            <p:cNvSpPr>
              <a:spLocks noChangeShapeType="1"/>
            </p:cNvSpPr>
            <p:nvPr/>
          </p:nvSpPr>
          <p:spPr bwMode="auto">
            <a:xfrm flipV="1">
              <a:off x="6035783" y="6106605"/>
              <a:ext cx="623526" cy="1714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0"/>
            <p:cNvSpPr>
              <a:spLocks noChangeShapeType="1"/>
            </p:cNvSpPr>
            <p:nvPr/>
          </p:nvSpPr>
          <p:spPr bwMode="auto">
            <a:xfrm>
              <a:off x="6049637" y="6541458"/>
              <a:ext cx="1323975" cy="829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7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137" y="6338589"/>
              <a:ext cx="1057461" cy="62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8" name="Picture 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1598" y="5721186"/>
              <a:ext cx="1057461" cy="62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49" name="Picture 4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0124" y="6328292"/>
              <a:ext cx="1057461" cy="62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346" y="5707779"/>
              <a:ext cx="1057461" cy="62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" name="Line 1030"/>
            <p:cNvSpPr>
              <a:spLocks noChangeShapeType="1"/>
            </p:cNvSpPr>
            <p:nvPr/>
          </p:nvSpPr>
          <p:spPr bwMode="auto">
            <a:xfrm flipV="1">
              <a:off x="3720051" y="6541458"/>
              <a:ext cx="1444403" cy="10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29"/>
            <p:cNvSpPr>
              <a:spLocks noChangeShapeType="1"/>
            </p:cNvSpPr>
            <p:nvPr/>
          </p:nvSpPr>
          <p:spPr bwMode="auto">
            <a:xfrm>
              <a:off x="4884086" y="6106605"/>
              <a:ext cx="436204" cy="1488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Content Placeholder 2"/>
          <p:cNvSpPr txBox="1">
            <a:spLocks/>
          </p:cNvSpPr>
          <p:nvPr/>
        </p:nvSpPr>
        <p:spPr>
          <a:xfrm>
            <a:off x="7633142" y="1586864"/>
            <a:ext cx="4316473" cy="5162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Management plane</a:t>
            </a:r>
          </a:p>
          <a:p>
            <a:pPr lvl="1"/>
            <a:r>
              <a:rPr lang="en-US" dirty="0" smtClean="0"/>
              <a:t>Configure routers</a:t>
            </a:r>
          </a:p>
          <a:p>
            <a:pPr lvl="1"/>
            <a:r>
              <a:rPr lang="en-US" dirty="0" smtClean="0"/>
              <a:t>Ex: OSPF link weights</a:t>
            </a:r>
          </a:p>
          <a:p>
            <a:pPr lvl="1"/>
            <a:r>
              <a:rPr lang="en-US" dirty="0" smtClean="0"/>
              <a:t>Ex: BGP local </a:t>
            </a:r>
            <a:r>
              <a:rPr lang="en-US" dirty="0" err="1" smtClean="0"/>
              <a:t>prefs</a:t>
            </a:r>
            <a:endParaRPr lang="en-US" dirty="0" smtClean="0"/>
          </a:p>
          <a:p>
            <a:r>
              <a:rPr lang="en-US" dirty="0" smtClean="0"/>
              <a:t>Control </a:t>
            </a:r>
            <a:r>
              <a:rPr lang="en-US" dirty="0" smtClean="0"/>
              <a:t>plane</a:t>
            </a:r>
          </a:p>
          <a:p>
            <a:pPr lvl="1"/>
            <a:r>
              <a:rPr lang="en-US" dirty="0" smtClean="0"/>
              <a:t>Track the topology</a:t>
            </a:r>
            <a:endParaRPr lang="en-US" dirty="0" smtClean="0"/>
          </a:p>
          <a:p>
            <a:pPr lvl="1"/>
            <a:r>
              <a:rPr lang="en-US" dirty="0" smtClean="0"/>
              <a:t>Exchange messages</a:t>
            </a:r>
            <a:endParaRPr lang="en-US" dirty="0" smtClean="0"/>
          </a:p>
          <a:p>
            <a:pPr lvl="1"/>
            <a:r>
              <a:rPr lang="en-US" dirty="0" smtClean="0"/>
              <a:t>Compute </a:t>
            </a:r>
            <a:r>
              <a:rPr lang="en-US" dirty="0" err="1" smtClean="0"/>
              <a:t>fwding</a:t>
            </a:r>
            <a:r>
              <a:rPr lang="en-US" dirty="0" smtClean="0"/>
              <a:t> rules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plane</a:t>
            </a:r>
          </a:p>
          <a:p>
            <a:pPr lvl="1"/>
            <a:r>
              <a:rPr lang="en-US" dirty="0" err="1" smtClean="0"/>
              <a:t>Fwd</a:t>
            </a:r>
            <a:r>
              <a:rPr lang="en-US" dirty="0" smtClean="0"/>
              <a:t> packets using computed </a:t>
            </a:r>
            <a:r>
              <a:rPr lang="en-US" dirty="0" err="1" smtClean="0"/>
              <a:t>fwding</a:t>
            </a:r>
            <a:r>
              <a:rPr lang="en-US" dirty="0" smtClean="0"/>
              <a:t> rules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9306" y="2976161"/>
            <a:ext cx="152400" cy="652403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44762" y="2974754"/>
            <a:ext cx="852721" cy="552874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3"/>
          <p:cNvSpPr>
            <a:spLocks/>
          </p:cNvSpPr>
          <p:nvPr/>
        </p:nvSpPr>
        <p:spPr bwMode="auto">
          <a:xfrm flipH="1" flipV="1">
            <a:off x="6330334" y="598057"/>
            <a:ext cx="1166671" cy="757736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 rot="20681253">
            <a:off x="6719049" y="924906"/>
            <a:ext cx="886885" cy="550537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072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438" cy="1325563"/>
          </a:xfrm>
        </p:spPr>
        <p:txBody>
          <a:bodyPr/>
          <a:lstStyle/>
          <a:p>
            <a:r>
              <a:rPr lang="en-US" dirty="0" smtClean="0"/>
              <a:t>Software-Defined Network (SDN)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57" y="4882425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5" y="5792197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76" y="402878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20" y="463967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 flipV="1">
            <a:off x="2771775" y="4466690"/>
            <a:ext cx="3780401" cy="7690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2771775" y="5320332"/>
            <a:ext cx="1680920" cy="9097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38294" y="4525560"/>
            <a:ext cx="1576926" cy="356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44547" y="5120444"/>
            <a:ext cx="3670673" cy="11525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918625" y="4110091"/>
            <a:ext cx="2392388" cy="5342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Text Box 1048"/>
          <p:cNvSpPr txBox="1">
            <a:spLocks noChangeArrowheads="1"/>
          </p:cNvSpPr>
          <p:nvPr/>
        </p:nvSpPr>
        <p:spPr bwMode="auto">
          <a:xfrm>
            <a:off x="1408732" y="4176868"/>
            <a:ext cx="1503549" cy="4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 smtClean="0"/>
              <a:t>Data plane</a:t>
            </a:r>
            <a:endParaRPr lang="en-US" altLang="x-none" dirty="0"/>
          </a:p>
        </p:txBody>
      </p:sp>
      <p:grpSp>
        <p:nvGrpSpPr>
          <p:cNvPr id="22" name="Group 1043"/>
          <p:cNvGrpSpPr>
            <a:grpSpLocks/>
          </p:cNvGrpSpPr>
          <p:nvPr/>
        </p:nvGrpSpPr>
        <p:grpSpPr bwMode="auto">
          <a:xfrm>
            <a:off x="6091910" y="3408079"/>
            <a:ext cx="2392388" cy="534212"/>
            <a:chOff x="1776" y="2592"/>
            <a:chExt cx="576" cy="240"/>
          </a:xfrm>
        </p:grpSpPr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  <p:grpSp>
        <p:nvGrpSpPr>
          <p:cNvPr id="27" name="Group 1043"/>
          <p:cNvGrpSpPr>
            <a:grpSpLocks/>
          </p:cNvGrpSpPr>
          <p:nvPr/>
        </p:nvGrpSpPr>
        <p:grpSpPr bwMode="auto">
          <a:xfrm>
            <a:off x="9151266" y="3999254"/>
            <a:ext cx="2392388" cy="534212"/>
            <a:chOff x="1776" y="2592"/>
            <a:chExt cx="576" cy="240"/>
          </a:xfrm>
        </p:grpSpPr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  <p:sp>
        <p:nvSpPr>
          <p:cNvPr id="32" name="Rectangle 1045"/>
          <p:cNvSpPr>
            <a:spLocks noChangeArrowheads="1"/>
          </p:cNvSpPr>
          <p:nvPr/>
        </p:nvSpPr>
        <p:spPr bwMode="auto">
          <a:xfrm>
            <a:off x="918625" y="1482537"/>
            <a:ext cx="10625029" cy="5342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" name="Text Box 1047"/>
          <p:cNvSpPr txBox="1">
            <a:spLocks noChangeArrowheads="1"/>
          </p:cNvSpPr>
          <p:nvPr/>
        </p:nvSpPr>
        <p:spPr bwMode="auto">
          <a:xfrm>
            <a:off x="1491092" y="1517790"/>
            <a:ext cx="96538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600" dirty="0" smtClean="0"/>
              <a:t>Centralized control plane</a:t>
            </a:r>
            <a:endParaRPr lang="en-US" altLang="x-none" sz="2600" dirty="0"/>
          </a:p>
        </p:txBody>
      </p:sp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90" y="1782683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2085979" y="2016749"/>
            <a:ext cx="0" cy="209334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8540" y="2038331"/>
            <a:ext cx="2098" cy="3071025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08313" y="2038330"/>
            <a:ext cx="0" cy="196092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3" idx="0"/>
          </p:cNvCxnSpPr>
          <p:nvPr/>
        </p:nvCxnSpPr>
        <p:spPr>
          <a:xfrm>
            <a:off x="7276077" y="2031235"/>
            <a:ext cx="0" cy="137684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16" y="5604645"/>
            <a:ext cx="2115602" cy="8679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56" y="5857931"/>
            <a:ext cx="774700" cy="609600"/>
          </a:xfrm>
          <a:prstGeom prst="rect">
            <a:avLst/>
          </a:prstGeom>
        </p:spPr>
      </p:pic>
      <p:grpSp>
        <p:nvGrpSpPr>
          <p:cNvPr id="36" name="Group 1043"/>
          <p:cNvGrpSpPr>
            <a:grpSpLocks/>
          </p:cNvGrpSpPr>
          <p:nvPr/>
        </p:nvGrpSpPr>
        <p:grpSpPr bwMode="auto">
          <a:xfrm>
            <a:off x="4159788" y="5109356"/>
            <a:ext cx="2392388" cy="534212"/>
            <a:chOff x="1776" y="2592"/>
            <a:chExt cx="576" cy="240"/>
          </a:xfrm>
        </p:grpSpPr>
        <p:sp>
          <p:nvSpPr>
            <p:cNvPr id="37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 smtClean="0"/>
                <a:t>Data plane</a:t>
              </a:r>
              <a:endParaRPr lang="en-US" alt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7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verify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615"/>
            <a:ext cx="11037277" cy="4704129"/>
          </a:xfrm>
        </p:spPr>
        <p:txBody>
          <a:bodyPr/>
          <a:lstStyle/>
          <a:p>
            <a:r>
              <a:rPr lang="en-US" dirty="0" smtClean="0"/>
              <a:t>High-profile outages</a:t>
            </a:r>
          </a:p>
          <a:p>
            <a:pPr lvl="1"/>
            <a:r>
              <a:rPr lang="en-US" dirty="0" smtClean="0"/>
              <a:t>Caused </a:t>
            </a:r>
            <a:r>
              <a:rPr lang="en-US" dirty="0"/>
              <a:t>by human errors m</a:t>
            </a:r>
            <a:r>
              <a:rPr lang="en-US" dirty="0" smtClean="0"/>
              <a:t>ore than 50% of the time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>
                <a:sym typeface="Wingdings"/>
              </a:rPr>
              <a:t>“Complex systems break in complex ways”</a:t>
            </a:r>
          </a:p>
          <a:p>
            <a:pPr lvl="1"/>
            <a:r>
              <a:rPr lang="en-US" dirty="0">
                <a:sym typeface="Wingdings"/>
              </a:rPr>
              <a:t>Interactions between protocols</a:t>
            </a:r>
          </a:p>
          <a:p>
            <a:pPr lvl="1"/>
            <a:r>
              <a:rPr lang="en-US" dirty="0">
                <a:sym typeface="Wingdings"/>
              </a:rPr>
              <a:t>Interactions between different administrative domains</a:t>
            </a:r>
          </a:p>
          <a:p>
            <a:r>
              <a:rPr lang="en-US" dirty="0">
                <a:sym typeface="Wingdings"/>
              </a:rPr>
              <a:t>Networks change all the </a:t>
            </a:r>
            <a:r>
              <a:rPr lang="en-US" dirty="0" smtClean="0">
                <a:sym typeface="Wingdings"/>
              </a:rPr>
              <a:t>time</a:t>
            </a:r>
          </a:p>
          <a:p>
            <a:r>
              <a:rPr lang="en-US" dirty="0" smtClean="0">
                <a:sym typeface="Wingdings"/>
              </a:rPr>
              <a:t>Security is increasingly important</a:t>
            </a:r>
          </a:p>
          <a:p>
            <a:r>
              <a:rPr lang="en-US" dirty="0" smtClean="0"/>
              <a:t>Intellectually interesting</a:t>
            </a:r>
          </a:p>
          <a:p>
            <a:pPr lvl="1"/>
            <a:r>
              <a:rPr lang="en-US" dirty="0" smtClean="0"/>
              <a:t>Computer-Aided Design (CAD) for networks [George Varghese]</a:t>
            </a:r>
          </a:p>
        </p:txBody>
      </p:sp>
      <p:grpSp>
        <p:nvGrpSpPr>
          <p:cNvPr id="4" name="Group 1043"/>
          <p:cNvGrpSpPr>
            <a:grpSpLocks/>
          </p:cNvGrpSpPr>
          <p:nvPr/>
        </p:nvGrpSpPr>
        <p:grpSpPr bwMode="auto">
          <a:xfrm>
            <a:off x="164207" y="3250636"/>
            <a:ext cx="1151373" cy="873125"/>
            <a:chOff x="1696" y="2304"/>
            <a:chExt cx="752" cy="576"/>
          </a:xfrm>
        </p:grpSpPr>
        <p:sp>
          <p:nvSpPr>
            <p:cNvPr id="5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" name="Rectangle 1045"/>
            <p:cNvSpPr>
              <a:spLocks noChangeArrowheads="1"/>
            </p:cNvSpPr>
            <p:nvPr/>
          </p:nvSpPr>
          <p:spPr bwMode="auto">
            <a:xfrm>
              <a:off x="1773" y="2352"/>
              <a:ext cx="579" cy="24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Rectangle 1046"/>
            <p:cNvSpPr>
              <a:spLocks noChangeArrowheads="1"/>
            </p:cNvSpPr>
            <p:nvPr/>
          </p:nvSpPr>
          <p:spPr bwMode="auto">
            <a:xfrm>
              <a:off x="1696" y="2304"/>
              <a:ext cx="75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" name="Text Box 1047"/>
            <p:cNvSpPr txBox="1">
              <a:spLocks noChangeArrowheads="1"/>
            </p:cNvSpPr>
            <p:nvPr/>
          </p:nvSpPr>
          <p:spPr bwMode="auto">
            <a:xfrm>
              <a:off x="1845" y="2345"/>
              <a:ext cx="50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 dirty="0" smtClean="0"/>
                <a:t>BGP</a:t>
              </a:r>
              <a:endParaRPr lang="en-US" altLang="x-none" dirty="0"/>
            </a:p>
          </p:txBody>
        </p:sp>
        <p:sp>
          <p:nvSpPr>
            <p:cNvPr id="9" name="Text Box 1048"/>
            <p:cNvSpPr txBox="1">
              <a:spLocks noChangeArrowheads="1"/>
            </p:cNvSpPr>
            <p:nvPr/>
          </p:nvSpPr>
          <p:spPr bwMode="auto">
            <a:xfrm>
              <a:off x="1785" y="2582"/>
              <a:ext cx="62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x-none" dirty="0" smtClean="0"/>
                <a:t>OSPF</a:t>
              </a:r>
              <a:endParaRPr lang="en-US" altLang="x-non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194972" y="3909826"/>
            <a:ext cx="3778811" cy="1592669"/>
            <a:chOff x="8194972" y="3909826"/>
            <a:chExt cx="3778811" cy="1592669"/>
          </a:xfrm>
        </p:grpSpPr>
        <p:grpSp>
          <p:nvGrpSpPr>
            <p:cNvPr id="23" name="Group 22"/>
            <p:cNvGrpSpPr/>
            <p:nvPr/>
          </p:nvGrpSpPr>
          <p:grpSpPr>
            <a:xfrm>
              <a:off x="8194972" y="3909826"/>
              <a:ext cx="3778811" cy="1592669"/>
              <a:chOff x="8379157" y="3925066"/>
              <a:chExt cx="3778811" cy="1592669"/>
            </a:xfrm>
          </p:grpSpPr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9157" y="4572000"/>
                <a:ext cx="975818" cy="580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0500" y="3925066"/>
                <a:ext cx="975818" cy="580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0500" y="4937083"/>
                <a:ext cx="975818" cy="580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82150" y="4505718"/>
                <a:ext cx="975818" cy="580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 flipV="1">
                <a:off x="9077937" y="4254975"/>
                <a:ext cx="742563" cy="3713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14" idx="1"/>
              </p:cNvCxnSpPr>
              <p:nvPr/>
            </p:nvCxnSpPr>
            <p:spPr>
              <a:xfrm flipV="1">
                <a:off x="10636932" y="4796044"/>
                <a:ext cx="545218" cy="25807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0636932" y="4254975"/>
                <a:ext cx="593479" cy="3437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9220672" y="4850553"/>
                <a:ext cx="593479" cy="3437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386743" y="4123761"/>
              <a:ext cx="836613" cy="647700"/>
              <a:chOff x="6305549" y="3117850"/>
              <a:chExt cx="836613" cy="647700"/>
            </a:xfrm>
          </p:grpSpPr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 flipH="1">
                <a:off x="6503987" y="3117850"/>
                <a:ext cx="231775" cy="6477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>
                <a:off x="6305549" y="3303588"/>
                <a:ext cx="836613" cy="206375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8880218" y="4771461"/>
              <a:ext cx="835790" cy="452481"/>
            </a:xfrm>
            <a:prstGeom prst="lightningBolt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fr-FR" altLang="x-none" sz="240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5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01034"/>
            <a:ext cx="10515600" cy="1147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Verification:</a:t>
            </a:r>
            <a:br>
              <a:rPr lang="en-US" dirty="0" smtClean="0"/>
            </a:br>
            <a:r>
              <a:rPr lang="en-US" dirty="0" smtClean="0"/>
              <a:t>A 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58" y="2155875"/>
            <a:ext cx="10515600" cy="955316"/>
          </a:xfrm>
        </p:spPr>
        <p:txBody>
          <a:bodyPr>
            <a:normAutofit/>
          </a:bodyPr>
          <a:lstStyle/>
          <a:p>
            <a:r>
              <a:rPr lang="en-US" dirty="0" smtClean="0"/>
              <a:t>for all M, does N satisfy </a:t>
            </a:r>
            <a:r>
              <a:rPr lang="en-US" smtClean="0"/>
              <a:t>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79077" y="3165231"/>
            <a:ext cx="1266092" cy="1418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786" y="4712677"/>
            <a:ext cx="4196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Sequence of messages: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Packets,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Routing protocol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Link failures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96110" y="3165231"/>
            <a:ext cx="639152" cy="18170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6153" y="5087086"/>
            <a:ext cx="398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Network representation: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Data plane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Control plane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894277" y="2977662"/>
            <a:ext cx="140678" cy="12074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00402" y="4225312"/>
            <a:ext cx="3980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Property of interest: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Loop freedom</a:t>
            </a:r>
          </a:p>
          <a:p>
            <a:pPr algn="ctr"/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Blackholes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Reachability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Equivalence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6619" y="420425"/>
            <a:ext cx="887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Decision Procedure: An algorithm that answers yes/no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0746" y="1181681"/>
            <a:ext cx="8944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Can ask the question under a</a:t>
            </a:r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 network change model: 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static, incremental, or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5907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Verifying firewall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852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Assume packets just have 2 bits; there are only 2 ports</a:t>
            </a:r>
          </a:p>
          <a:p>
            <a:r>
              <a:rPr lang="en-US" dirty="0" smtClean="0"/>
              <a:t>Firewall </a:t>
            </a:r>
            <a:r>
              <a:rPr lang="en-US" dirty="0" err="1" smtClean="0"/>
              <a:t>config</a:t>
            </a:r>
            <a:r>
              <a:rPr lang="en-US" dirty="0" smtClean="0"/>
              <a:t>: 10 -&gt; </a:t>
            </a:r>
            <a:r>
              <a:rPr lang="en-US" dirty="0" err="1" smtClean="0"/>
              <a:t>fwd</a:t>
            </a:r>
            <a:r>
              <a:rPr lang="en-US" dirty="0" smtClean="0"/>
              <a:t>(2); *1 -&gt; </a:t>
            </a:r>
            <a:r>
              <a:rPr lang="en-US" dirty="0" err="1" smtClean="0"/>
              <a:t>fwd</a:t>
            </a:r>
            <a:r>
              <a:rPr lang="en-US" dirty="0" smtClean="0"/>
              <a:t>(1). All others dropped</a:t>
            </a:r>
          </a:p>
          <a:p>
            <a:r>
              <a:rPr lang="en-US" dirty="0" smtClean="0"/>
              <a:t>Boolean representation of the network:</a:t>
            </a:r>
          </a:p>
          <a:p>
            <a:pPr lvl="1"/>
            <a:r>
              <a:rPr lang="en-US" dirty="0" smtClean="0"/>
              <a:t>N: (d1 &amp; ~d0) | ((d1 | ~d1) &amp; d0)</a:t>
            </a:r>
          </a:p>
          <a:p>
            <a:r>
              <a:rPr lang="en-US" dirty="0" smtClean="0"/>
              <a:t>Property: only the packets from 00 are dropped</a:t>
            </a:r>
          </a:p>
          <a:p>
            <a:pPr lvl="1"/>
            <a:r>
              <a:rPr lang="en-US" dirty="0" smtClean="0"/>
              <a:t>P: (~d1 &amp; ~d0)</a:t>
            </a:r>
          </a:p>
          <a:p>
            <a:r>
              <a:rPr lang="en-US" dirty="0" smtClean="0"/>
              <a:t>Messages (M): all combinations of </a:t>
            </a:r>
            <a:r>
              <a:rPr lang="en-US" dirty="0" err="1" smtClean="0"/>
              <a:t>boolean</a:t>
            </a:r>
            <a:r>
              <a:rPr lang="en-US" dirty="0" smtClean="0"/>
              <a:t> variables d0, d1</a:t>
            </a:r>
          </a:p>
          <a:p>
            <a:r>
              <a:rPr lang="en-US" dirty="0" smtClean="0"/>
              <a:t>Verification question: for all d0, d1, is formula N | P valid? i.e.,</a:t>
            </a:r>
          </a:p>
          <a:p>
            <a:pPr lvl="1"/>
            <a:r>
              <a:rPr lang="en-US" dirty="0" smtClean="0"/>
              <a:t>Is ((</a:t>
            </a:r>
            <a:r>
              <a:rPr lang="en-US" dirty="0"/>
              <a:t>d1 &amp; ~d0) | ((d1 | ~d1) &amp; d0</a:t>
            </a:r>
            <a:r>
              <a:rPr lang="en-US" dirty="0" smtClean="0"/>
              <a:t>)) | (~d1 &amp; ~d0) a tautology?</a:t>
            </a:r>
          </a:p>
          <a:p>
            <a:r>
              <a:rPr lang="en-US" dirty="0" smtClean="0"/>
              <a:t>Decision procedure:  SAT solver!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considerations for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4776"/>
          </a:xfrm>
        </p:spPr>
        <p:txBody>
          <a:bodyPr>
            <a:normAutofit/>
          </a:bodyPr>
          <a:lstStyle/>
          <a:p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network representations</a:t>
            </a:r>
          </a:p>
          <a:p>
            <a:pPr lvl="1"/>
            <a:r>
              <a:rPr lang="en-US" dirty="0" smtClean="0"/>
              <a:t>O(# rules)? # packets? Some product of these things?</a:t>
            </a:r>
          </a:p>
          <a:p>
            <a:r>
              <a:rPr lang="en-US" dirty="0" smtClean="0"/>
              <a:t>Speed </a:t>
            </a:r>
            <a:r>
              <a:rPr lang="en-US" dirty="0"/>
              <a:t>of decision </a:t>
            </a:r>
            <a:r>
              <a:rPr lang="en-US" dirty="0" smtClean="0"/>
              <a:t>procedure, e.g., SAT solving</a:t>
            </a:r>
          </a:p>
          <a:p>
            <a:pPr lvl="1"/>
            <a:r>
              <a:rPr lang="en-US" dirty="0" smtClean="0"/>
              <a:t>Typically NP-hard or worse in the worst case</a:t>
            </a:r>
          </a:p>
          <a:p>
            <a:pPr lvl="1"/>
            <a:r>
              <a:rPr lang="en-US" dirty="0" smtClean="0"/>
              <a:t>Verification: leveraging average-case complexity</a:t>
            </a:r>
          </a:p>
          <a:p>
            <a:r>
              <a:rPr lang="en-US" dirty="0" smtClean="0"/>
              <a:t>Coverage </a:t>
            </a:r>
            <a:r>
              <a:rPr lang="en-US" dirty="0"/>
              <a:t>of possible network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Does property hold under firewall rule changes? New protocol messages? Link failures?</a:t>
            </a:r>
          </a:p>
          <a:p>
            <a:r>
              <a:rPr lang="en-US" dirty="0" smtClean="0"/>
              <a:t>Strength </a:t>
            </a:r>
            <a:r>
              <a:rPr lang="en-US" dirty="0"/>
              <a:t>of </a:t>
            </a:r>
            <a:r>
              <a:rPr lang="en-US" dirty="0" smtClean="0"/>
              <a:t>properties and counter-examples</a:t>
            </a:r>
          </a:p>
          <a:p>
            <a:pPr lvl="1"/>
            <a:r>
              <a:rPr lang="en-US" dirty="0" smtClean="0"/>
              <a:t>Does P hold for all packets? Are we looking for one counterexample, or the whole set of violating packets?</a:t>
            </a:r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Verification, testing, synthesis, </a:t>
            </a:r>
            <a:r>
              <a:rPr lang="en-US" dirty="0" err="1" smtClean="0"/>
              <a:t>eq</a:t>
            </a:r>
            <a:r>
              <a:rPr lang="en-US" dirty="0" smtClean="0"/>
              <a:t>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/>
          <a:lstStyle/>
          <a:p>
            <a:r>
              <a:rPr lang="en-US" dirty="0" smtClean="0"/>
              <a:t>Verification: for all M, does N satisfy P?</a:t>
            </a:r>
          </a:p>
          <a:p>
            <a:r>
              <a:rPr lang="en-US" dirty="0" smtClean="0"/>
              <a:t>Testing: For the given M, does N satisfy P?</a:t>
            </a:r>
          </a:p>
          <a:p>
            <a:r>
              <a:rPr lang="en-US" dirty="0"/>
              <a:t>Synthesis: Given P, can you produce an N that satisfies it</a:t>
            </a:r>
          </a:p>
          <a:p>
            <a:pPr lvl="1"/>
            <a:r>
              <a:rPr lang="en-US" dirty="0"/>
              <a:t>For all M?</a:t>
            </a:r>
          </a:p>
          <a:p>
            <a:pPr lvl="1"/>
            <a:r>
              <a:rPr lang="en-US" dirty="0"/>
              <a:t>For a given set of M</a:t>
            </a:r>
            <a:r>
              <a:rPr lang="en-US" dirty="0" smtClean="0"/>
              <a:t>?</a:t>
            </a:r>
          </a:p>
          <a:p>
            <a:r>
              <a:rPr lang="en-US" dirty="0"/>
              <a:t>Let N1 be another network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Equivalence checking: For all M, do N and N1 behave in the same way?, i.e.,</a:t>
            </a:r>
          </a:p>
          <a:p>
            <a:pPr lvl="1"/>
            <a:r>
              <a:rPr lang="en-US" dirty="0" smtClean="0"/>
              <a:t>Either both satisfy P or both violate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792</Words>
  <Application>Microsoft Macintosh PowerPoint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Helvetica</vt:lpstr>
      <vt:lpstr>Times New Roman</vt:lpstr>
      <vt:lpstr>Wingdings</vt:lpstr>
      <vt:lpstr>Arial</vt:lpstr>
      <vt:lpstr>Office Theme</vt:lpstr>
      <vt:lpstr>PowerPoint Presentation</vt:lpstr>
      <vt:lpstr>Traditional IP network</vt:lpstr>
      <vt:lpstr>Software-Defined Network (SDN)</vt:lpstr>
      <vt:lpstr>Why verify networks?</vt:lpstr>
      <vt:lpstr>Verification: A problem statement</vt:lpstr>
      <vt:lpstr>for all M, does N satisfy P?</vt:lpstr>
      <vt:lpstr>Example: Verifying firewall rules</vt:lpstr>
      <vt:lpstr>Typical considerations for verification</vt:lpstr>
      <vt:lpstr>Verification, testing, synthesis, eq checks</vt:lpstr>
      <vt:lpstr>Properties to verify</vt:lpstr>
      <vt:lpstr>10,000 ft overview of the literature</vt:lpstr>
      <vt:lpstr>Scaling challenges</vt:lpstr>
      <vt:lpstr>Discussion of Header Space Analysis</vt:lpstr>
      <vt:lpstr>Discussion of VeriFlow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3847</cp:revision>
  <dcterms:created xsi:type="dcterms:W3CDTF">2018-09-05T17:47:04Z</dcterms:created>
  <dcterms:modified xsi:type="dcterms:W3CDTF">2018-10-08T12:21:45Z</dcterms:modified>
</cp:coreProperties>
</file>