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9" r:id="rId2"/>
    <p:sldId id="355" r:id="rId3"/>
    <p:sldId id="364" r:id="rId4"/>
    <p:sldId id="365" r:id="rId5"/>
    <p:sldId id="366" r:id="rId6"/>
    <p:sldId id="381" r:id="rId7"/>
    <p:sldId id="368" r:id="rId8"/>
    <p:sldId id="369" r:id="rId9"/>
    <p:sldId id="370" r:id="rId10"/>
    <p:sldId id="374" r:id="rId11"/>
    <p:sldId id="373" r:id="rId12"/>
    <p:sldId id="375" r:id="rId13"/>
    <p:sldId id="376" r:id="rId14"/>
    <p:sldId id="377" r:id="rId15"/>
    <p:sldId id="378" r:id="rId16"/>
    <p:sldId id="379" r:id="rId17"/>
    <p:sldId id="357" r:id="rId18"/>
    <p:sldId id="358" r:id="rId19"/>
    <p:sldId id="359" r:id="rId20"/>
    <p:sldId id="360" r:id="rId21"/>
    <p:sldId id="361" r:id="rId22"/>
    <p:sldId id="371" r:id="rId23"/>
    <p:sldId id="380" r:id="rId24"/>
    <p:sldId id="372" r:id="rId25"/>
    <p:sldId id="362" r:id="rId26"/>
    <p:sldId id="3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1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16"/>
    <p:restoredTop sz="86401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11,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Programmable Software Switches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/>
          <p:cNvSpPr>
            <a:spLocks noGrp="1"/>
          </p:cNvSpPr>
          <p:nvPr>
            <p:ph type="ctrTitle"/>
          </p:nvPr>
        </p:nvSpPr>
        <p:spPr>
          <a:xfrm>
            <a:off x="833967" y="1122363"/>
            <a:ext cx="10524066" cy="2387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Design and Implementation of </a:t>
            </a:r>
            <a:r>
              <a:rPr lang="en-US" altLang="en-US" dirty="0" err="1" smtClean="0"/>
              <a:t>OpenVSwitch</a:t>
            </a:r>
            <a:endParaRPr lang="en-US" altLang="en-US" dirty="0"/>
          </a:p>
        </p:txBody>
      </p:sp>
      <p:sp>
        <p:nvSpPr>
          <p:cNvPr id="53250" name="Subtitle 5"/>
          <p:cNvSpPr>
            <a:spLocks noGrp="1"/>
          </p:cNvSpPr>
          <p:nvPr>
            <p:ph type="subTitle" idx="1"/>
          </p:nvPr>
        </p:nvSpPr>
        <p:spPr>
          <a:xfrm>
            <a:off x="833967" y="3856038"/>
            <a:ext cx="10524066" cy="1655762"/>
          </a:xfrm>
        </p:spPr>
        <p:txBody>
          <a:bodyPr/>
          <a:lstStyle/>
          <a:p>
            <a:r>
              <a:rPr lang="en-US" altLang="en-US" i="1" dirty="0" err="1" smtClean="0">
                <a:ea typeface="ＭＳ Ｐゴシック" charset="-128"/>
              </a:rPr>
              <a:t>Usenix</a:t>
            </a:r>
            <a:r>
              <a:rPr lang="en-US" altLang="en-US" i="1" dirty="0" smtClean="0">
                <a:ea typeface="ＭＳ Ｐゴシック" charset="-128"/>
              </a:rPr>
              <a:t> NSDI ‘15</a:t>
            </a:r>
          </a:p>
          <a:p>
            <a:r>
              <a:rPr lang="en-US" altLang="en-US" dirty="0" smtClean="0">
                <a:ea typeface="ＭＳ Ｐゴシック" charset="-128"/>
              </a:rPr>
              <a:t>Ben Pfaff et al.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3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setting: Virtualized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72541" cy="4351338"/>
          </a:xfrm>
        </p:spPr>
      </p:pic>
    </p:spTree>
    <p:extLst>
      <p:ext uri="{BB962C8B-B14F-4D97-AF65-F5344CB8AC3E}">
        <p14:creationId xmlns:p14="http://schemas.microsoft.com/office/powerpoint/2010/main" val="1985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forwarding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01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266" y="5926666"/>
            <a:ext cx="865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Complex policies: Can’t do 100+ lookups per packet!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</a:t>
            </a:r>
            <a:r>
              <a:rPr lang="en-US" dirty="0" err="1" smtClean="0"/>
              <a:t>Microflow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Microflow</a:t>
            </a:r>
            <a:r>
              <a:rPr lang="en-US" dirty="0" smtClean="0"/>
              <a:t>: complete set of packet headers and metadata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srcIP</a:t>
            </a:r>
            <a:r>
              <a:rPr lang="en-US" dirty="0" smtClean="0"/>
              <a:t>, </a:t>
            </a:r>
            <a:r>
              <a:rPr lang="en-US" dirty="0" err="1" smtClean="0"/>
              <a:t>dstIP</a:t>
            </a:r>
            <a:r>
              <a:rPr lang="en-US" dirty="0" smtClean="0"/>
              <a:t>, IP TTL, </a:t>
            </a:r>
            <a:r>
              <a:rPr lang="en-US" dirty="0" err="1" smtClean="0"/>
              <a:t>srcMAC</a:t>
            </a:r>
            <a:r>
              <a:rPr lang="en-US" dirty="0" smtClean="0"/>
              <a:t>, </a:t>
            </a:r>
            <a:r>
              <a:rPr lang="en-US" dirty="0" err="1" smtClean="0"/>
              <a:t>dstMAC</a:t>
            </a:r>
            <a:endParaRPr lang="en-US" dirty="0" smtClean="0"/>
          </a:p>
          <a:p>
            <a:r>
              <a:rPr lang="en-US" dirty="0" smtClean="0"/>
              <a:t>Just one lookup per packet!</a:t>
            </a:r>
            <a:endParaRPr lang="en-US" dirty="0"/>
          </a:p>
        </p:txBody>
      </p:sp>
      <p:sp>
        <p:nvSpPr>
          <p:cNvPr id="4" name="Triangle 3"/>
          <p:cNvSpPr/>
          <p:nvPr/>
        </p:nvSpPr>
        <p:spPr>
          <a:xfrm>
            <a:off x="3352799" y="3179762"/>
            <a:ext cx="4792134" cy="3559704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Microflow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cache in the kernel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table in user space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1200" y="3437466"/>
            <a:ext cx="2624667" cy="848023"/>
          </a:xfrm>
          <a:custGeom>
            <a:avLst/>
            <a:gdLst>
              <a:gd name="connsiteX0" fmla="*/ 0 w 2624667"/>
              <a:gd name="connsiteY0" fmla="*/ 0 h 848023"/>
              <a:gd name="connsiteX1" fmla="*/ 829733 w 2624667"/>
              <a:gd name="connsiteY1" fmla="*/ 728134 h 848023"/>
              <a:gd name="connsiteX2" fmla="*/ 1659467 w 2624667"/>
              <a:gd name="connsiteY2" fmla="*/ 795867 h 848023"/>
              <a:gd name="connsiteX3" fmla="*/ 2624667 w 2624667"/>
              <a:gd name="connsiteY3" fmla="*/ 203200 h 84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67" h="848023">
                <a:moveTo>
                  <a:pt x="0" y="0"/>
                </a:moveTo>
                <a:cubicBezTo>
                  <a:pt x="276577" y="297745"/>
                  <a:pt x="553155" y="595490"/>
                  <a:pt x="829733" y="728134"/>
                </a:cubicBezTo>
                <a:cubicBezTo>
                  <a:pt x="1106311" y="860778"/>
                  <a:pt x="1360311" y="883356"/>
                  <a:pt x="1659467" y="795867"/>
                </a:cubicBezTo>
                <a:cubicBezTo>
                  <a:pt x="1958623" y="708378"/>
                  <a:pt x="2624667" y="203200"/>
                  <a:pt x="2624667" y="20320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04267" y="4064000"/>
            <a:ext cx="3115733" cy="2153301"/>
          </a:xfrm>
          <a:custGeom>
            <a:avLst/>
            <a:gdLst>
              <a:gd name="connsiteX0" fmla="*/ 0 w 3115733"/>
              <a:gd name="connsiteY0" fmla="*/ 0 h 2153301"/>
              <a:gd name="connsiteX1" fmla="*/ 677333 w 3115733"/>
              <a:gd name="connsiteY1" fmla="*/ 1557866 h 2153301"/>
              <a:gd name="connsiteX2" fmla="*/ 1303866 w 3115733"/>
              <a:gd name="connsiteY2" fmla="*/ 2150533 h 2153301"/>
              <a:gd name="connsiteX3" fmla="*/ 2032000 w 3115733"/>
              <a:gd name="connsiteY3" fmla="*/ 1710266 h 2153301"/>
              <a:gd name="connsiteX4" fmla="*/ 3115733 w 3115733"/>
              <a:gd name="connsiteY4" fmla="*/ 254000 h 21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3" h="2153301">
                <a:moveTo>
                  <a:pt x="0" y="0"/>
                </a:moveTo>
                <a:cubicBezTo>
                  <a:pt x="230011" y="599722"/>
                  <a:pt x="460022" y="1199444"/>
                  <a:pt x="677333" y="1557866"/>
                </a:cubicBezTo>
                <a:cubicBezTo>
                  <a:pt x="894644" y="1916288"/>
                  <a:pt x="1078088" y="2125133"/>
                  <a:pt x="1303866" y="2150533"/>
                </a:cubicBezTo>
                <a:cubicBezTo>
                  <a:pt x="1529644" y="2175933"/>
                  <a:pt x="1730022" y="2026355"/>
                  <a:pt x="2032000" y="1710266"/>
                </a:cubicBezTo>
                <a:cubicBezTo>
                  <a:pt x="2333978" y="1394177"/>
                  <a:pt x="3115733" y="254000"/>
                  <a:pt x="3115733" y="25400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Hit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3798" y="3659496"/>
            <a:ext cx="215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Use a large hash table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micro-flows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many micro-flows: e.g., each TCP port</a:t>
            </a:r>
          </a:p>
          <a:p>
            <a:r>
              <a:rPr lang="is-IS" dirty="0"/>
              <a:t>M</a:t>
            </a:r>
            <a:r>
              <a:rPr lang="is-IS" dirty="0" smtClean="0"/>
              <a:t>any micro-flows may be short lived!</a:t>
            </a:r>
          </a:p>
          <a:p>
            <a:pPr lvl="1"/>
            <a:r>
              <a:rPr lang="is-IS" dirty="0" smtClean="0"/>
              <a:t>Poor cache-hit rate</a:t>
            </a:r>
          </a:p>
          <a:p>
            <a:endParaRPr lang="is-IS" dirty="0"/>
          </a:p>
          <a:p>
            <a:r>
              <a:rPr lang="is-IS" dirty="0" smtClean="0"/>
              <a:t>Can we cache the outcome of rule lookup directly?</a:t>
            </a:r>
          </a:p>
          <a:p>
            <a:endParaRPr lang="is-IS" dirty="0"/>
          </a:p>
          <a:p>
            <a:r>
              <a:rPr lang="en-US" dirty="0" smtClean="0"/>
              <a:t>N</a:t>
            </a:r>
            <a:r>
              <a:rPr lang="is-IS" dirty="0" smtClean="0"/>
              <a:t>aive approach: Cross-product explosion!</a:t>
            </a:r>
          </a:p>
          <a:p>
            <a:pPr lvl="1"/>
            <a:r>
              <a:rPr lang="is-IS" dirty="0" smtClean="0"/>
              <a:t>Example: Table 1 on source IP, table 2 on destination IP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0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Mega-flow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lang="en-US" dirty="0" smtClean="0"/>
              <a:t>Build the cache of rules </a:t>
            </a:r>
            <a:r>
              <a:rPr lang="en-US" i="1" dirty="0" smtClean="0"/>
              <a:t>lazily</a:t>
            </a:r>
            <a:r>
              <a:rPr lang="en-US" dirty="0"/>
              <a:t> </a:t>
            </a:r>
            <a:r>
              <a:rPr lang="en-US" dirty="0" smtClean="0"/>
              <a:t>using fields accessed in OF table</a:t>
            </a:r>
          </a:p>
          <a:p>
            <a:pPr lvl="1"/>
            <a:r>
              <a:rPr lang="en-US" dirty="0" smtClean="0"/>
              <a:t>Ex: contain just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 combinations that appeared in packets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Megaflow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cache in the kernel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table in user space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Hit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2799" y="3179762"/>
            <a:ext cx="4792134" cy="3559704"/>
            <a:chOff x="3352799" y="3179762"/>
            <a:chExt cx="4792134" cy="3559704"/>
          </a:xfrm>
        </p:grpSpPr>
        <p:sp>
          <p:nvSpPr>
            <p:cNvPr id="7" name="Freeform 6"/>
            <p:cNvSpPr/>
            <p:nvPr/>
          </p:nvSpPr>
          <p:spPr>
            <a:xfrm>
              <a:off x="4521200" y="3437466"/>
              <a:ext cx="2624667" cy="848023"/>
            </a:xfrm>
            <a:custGeom>
              <a:avLst/>
              <a:gdLst>
                <a:gd name="connsiteX0" fmla="*/ 0 w 2624667"/>
                <a:gd name="connsiteY0" fmla="*/ 0 h 848023"/>
                <a:gd name="connsiteX1" fmla="*/ 829733 w 2624667"/>
                <a:gd name="connsiteY1" fmla="*/ 728134 h 848023"/>
                <a:gd name="connsiteX2" fmla="*/ 1659467 w 2624667"/>
                <a:gd name="connsiteY2" fmla="*/ 795867 h 848023"/>
                <a:gd name="connsiteX3" fmla="*/ 2624667 w 2624667"/>
                <a:gd name="connsiteY3" fmla="*/ 203200 h 84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67" h="848023">
                  <a:moveTo>
                    <a:pt x="0" y="0"/>
                  </a:moveTo>
                  <a:cubicBezTo>
                    <a:pt x="276577" y="297745"/>
                    <a:pt x="553155" y="595490"/>
                    <a:pt x="829733" y="728134"/>
                  </a:cubicBezTo>
                  <a:cubicBezTo>
                    <a:pt x="1106311" y="860778"/>
                    <a:pt x="1360311" y="883356"/>
                    <a:pt x="1659467" y="795867"/>
                  </a:cubicBezTo>
                  <a:cubicBezTo>
                    <a:pt x="1958623" y="708378"/>
                    <a:pt x="2624667" y="203200"/>
                    <a:pt x="2624667" y="20320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4267" y="4064000"/>
              <a:ext cx="3115733" cy="2153301"/>
            </a:xfrm>
            <a:custGeom>
              <a:avLst/>
              <a:gdLst>
                <a:gd name="connsiteX0" fmla="*/ 0 w 3115733"/>
                <a:gd name="connsiteY0" fmla="*/ 0 h 2153301"/>
                <a:gd name="connsiteX1" fmla="*/ 677333 w 3115733"/>
                <a:gd name="connsiteY1" fmla="*/ 1557866 h 2153301"/>
                <a:gd name="connsiteX2" fmla="*/ 1303866 w 3115733"/>
                <a:gd name="connsiteY2" fmla="*/ 2150533 h 2153301"/>
                <a:gd name="connsiteX3" fmla="*/ 2032000 w 3115733"/>
                <a:gd name="connsiteY3" fmla="*/ 1710266 h 2153301"/>
                <a:gd name="connsiteX4" fmla="*/ 3115733 w 3115733"/>
                <a:gd name="connsiteY4" fmla="*/ 254000 h 21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3" h="2153301">
                  <a:moveTo>
                    <a:pt x="0" y="0"/>
                  </a:moveTo>
                  <a:cubicBezTo>
                    <a:pt x="230011" y="599722"/>
                    <a:pt x="460022" y="1199444"/>
                    <a:pt x="677333" y="1557866"/>
                  </a:cubicBezTo>
                  <a:cubicBezTo>
                    <a:pt x="894644" y="1916288"/>
                    <a:pt x="1078088" y="2125133"/>
                    <a:pt x="1303866" y="2150533"/>
                  </a:cubicBezTo>
                  <a:cubicBezTo>
                    <a:pt x="1529644" y="2175933"/>
                    <a:pt x="1730022" y="2026355"/>
                    <a:pt x="2032000" y="1710266"/>
                  </a:cubicBezTo>
                  <a:cubicBezTo>
                    <a:pt x="2333978" y="1394177"/>
                    <a:pt x="3115733" y="254000"/>
                    <a:pt x="3115733" y="25400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352799" y="3179762"/>
              <a:ext cx="4792134" cy="3559704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8" y="3586946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Use tuple space search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mega-flow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 smtClean="0"/>
              <a:t>You have an OF table. What happens if you populate the mega-flow blindly by concatenating the fields accessed on lookup?</a:t>
            </a:r>
          </a:p>
          <a:p>
            <a:pPr lvl="1"/>
            <a:r>
              <a:rPr lang="en-US" dirty="0" smtClean="0"/>
              <a:t>Hint 1: consider flow tables that match on highly variable fields</a:t>
            </a:r>
          </a:p>
          <a:p>
            <a:pPr lvl="1"/>
            <a:r>
              <a:rPr lang="en-US" dirty="0" smtClean="0"/>
              <a:t>Hint 2: consider priorities of rules with overlapping matches</a:t>
            </a:r>
          </a:p>
          <a:p>
            <a:pPr lvl="1"/>
            <a:r>
              <a:rPr lang="en-US" dirty="0" smtClean="0"/>
              <a:t>Hint 3: consider the number of lookups vs. </a:t>
            </a:r>
            <a:r>
              <a:rPr lang="en-US" dirty="0" err="1" smtClean="0"/>
              <a:t>microflow</a:t>
            </a:r>
            <a:r>
              <a:rPr lang="en-US" dirty="0" smtClean="0"/>
              <a:t> cache</a:t>
            </a:r>
          </a:p>
          <a:p>
            <a:pPr lvl="1"/>
            <a:endParaRPr lang="en-US" dirty="0"/>
          </a:p>
          <a:p>
            <a:r>
              <a:rPr lang="en-US" dirty="0" smtClean="0"/>
              <a:t>OVS introduced a series of </a:t>
            </a:r>
            <a:r>
              <a:rPr lang="en-US" i="1" dirty="0" smtClean="0"/>
              <a:t>algorithmic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Priority sorting of mega-flow tables</a:t>
            </a:r>
          </a:p>
          <a:p>
            <a:pPr lvl="1"/>
            <a:r>
              <a:rPr lang="en-US" dirty="0" smtClean="0"/>
              <a:t>Staged lookups starting with more static sets of fields</a:t>
            </a:r>
          </a:p>
          <a:p>
            <a:pPr lvl="1"/>
            <a:r>
              <a:rPr lang="en-US" dirty="0" smtClean="0"/>
              <a:t>Prefix </a:t>
            </a:r>
            <a:r>
              <a:rPr lang="en-US" dirty="0" err="1" smtClean="0"/>
              <a:t>trie</a:t>
            </a:r>
            <a:r>
              <a:rPr lang="en-US" dirty="0" smtClean="0"/>
              <a:t> to detect non-overlapping longest-prefix matches</a:t>
            </a:r>
          </a:p>
          <a:p>
            <a:pPr lvl="1"/>
            <a:r>
              <a:rPr lang="en-US" dirty="0" smtClean="0"/>
              <a:t>Combine with micro-flow cache!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Click Modular Router</a:t>
            </a:r>
          </a:p>
        </p:txBody>
      </p:sp>
      <p:sp>
        <p:nvSpPr>
          <p:cNvPr id="53250" name="Subtitle 5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10524066" cy="1655762"/>
          </a:xfrm>
        </p:spPr>
        <p:txBody>
          <a:bodyPr/>
          <a:lstStyle/>
          <a:p>
            <a:r>
              <a:rPr lang="en-US" altLang="en-US" i="1" dirty="0" smtClean="0">
                <a:ea typeface="ＭＳ Ｐゴシック" charset="-128"/>
              </a:rPr>
              <a:t>Symposium on Operating Systems Principles (SOSP) ‘99</a:t>
            </a:r>
          </a:p>
          <a:p>
            <a:r>
              <a:rPr lang="en-US" altLang="en-US" dirty="0" smtClean="0">
                <a:ea typeface="ＭＳ Ｐゴシック" charset="-128"/>
              </a:rPr>
              <a:t>Robert Morris, Eddie Kohler, John </a:t>
            </a:r>
            <a:r>
              <a:rPr lang="en-US" altLang="en-US" dirty="0" err="1" smtClean="0">
                <a:ea typeface="ＭＳ Ｐゴシック" charset="-128"/>
              </a:rPr>
              <a:t>Jannotti</a:t>
            </a:r>
            <a:r>
              <a:rPr lang="en-US" altLang="en-US" dirty="0" smtClean="0">
                <a:ea typeface="ＭＳ Ｐゴシック" charset="-128"/>
              </a:rPr>
              <a:t>, and </a:t>
            </a:r>
            <a:r>
              <a:rPr lang="en-US" altLang="en-US" dirty="0" err="1" smtClean="0">
                <a:ea typeface="ＭＳ Ｐゴシック" charset="-128"/>
              </a:rPr>
              <a:t>Frans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 err="1" smtClean="0">
                <a:ea typeface="ＭＳ Ｐゴシック" charset="-128"/>
              </a:rPr>
              <a:t>Kaashoek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Motivation for Click</a:t>
            </a:r>
            <a:endParaRPr lang="en-US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Flexibility: </a:t>
            </a:r>
            <a:r>
              <a:rPr lang="en-US" altLang="en-US" dirty="0" smtClean="0"/>
              <a:t>Add </a:t>
            </a:r>
            <a:r>
              <a:rPr lang="en-US" altLang="en-US" dirty="0"/>
              <a:t>new features and enable experimentation</a:t>
            </a: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Openness: </a:t>
            </a:r>
            <a:r>
              <a:rPr lang="en-US" altLang="en-US" dirty="0" smtClean="0"/>
              <a:t>Allow </a:t>
            </a:r>
            <a:r>
              <a:rPr lang="en-US" altLang="en-US" dirty="0"/>
              <a:t>users/researchers to build and extend</a:t>
            </a:r>
          </a:p>
          <a:p>
            <a:pPr lvl="1" eaLnBrk="1" hangingPunct="1"/>
            <a:r>
              <a:rPr lang="is-IS" altLang="en-US" dirty="0" smtClean="0"/>
              <a:t>… </a:t>
            </a:r>
            <a:r>
              <a:rPr lang="en-US" altLang="en-US" dirty="0" smtClean="0"/>
              <a:t>In </a:t>
            </a:r>
            <a:r>
              <a:rPr lang="en-US" altLang="en-US" dirty="0"/>
              <a:t>contrast to most commercial </a:t>
            </a:r>
            <a:r>
              <a:rPr lang="en-US" altLang="en-US" dirty="0" smtClean="0"/>
              <a:t>routers</a:t>
            </a:r>
            <a:endParaRPr lang="en-US" altLang="en-US" dirty="0"/>
          </a:p>
          <a:p>
            <a:pPr eaLnBrk="1" hangingPunct="1"/>
            <a:r>
              <a:rPr lang="en-US" altLang="en-US" dirty="0">
                <a:ea typeface="ＭＳ Ｐゴシック" charset="-128"/>
              </a:rPr>
              <a:t>Modularity</a:t>
            </a:r>
          </a:p>
          <a:p>
            <a:pPr lvl="1" eaLnBrk="1" hangingPunct="1"/>
            <a:r>
              <a:rPr lang="en-US" altLang="en-US" dirty="0"/>
              <a:t>Simplify the composition of existing features</a:t>
            </a:r>
          </a:p>
          <a:p>
            <a:pPr lvl="1" eaLnBrk="1" hangingPunct="1"/>
            <a:r>
              <a:rPr lang="en-US" altLang="en-US" dirty="0"/>
              <a:t>Simplify the addition of new features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Speed/efficiency</a:t>
            </a:r>
          </a:p>
          <a:p>
            <a:pPr lvl="1" eaLnBrk="1" hangingPunct="1"/>
            <a:r>
              <a:rPr lang="en-US" altLang="en-US" dirty="0"/>
              <a:t>Operation (optionally) in the operating system</a:t>
            </a:r>
          </a:p>
          <a:p>
            <a:pPr lvl="1" eaLnBrk="1" hangingPunct="1"/>
            <a:r>
              <a:rPr lang="en-US" altLang="en-US" dirty="0" smtClean="0"/>
              <a:t>... without </a:t>
            </a:r>
            <a:r>
              <a:rPr lang="en-US" altLang="en-US" dirty="0"/>
              <a:t>the user needing to grapple with OS </a:t>
            </a:r>
            <a:r>
              <a:rPr lang="en-US" altLang="en-US" dirty="0" smtClean="0"/>
              <a:t>internals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1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Router as a </a:t>
            </a:r>
            <a:r>
              <a:rPr lang="en-US" altLang="en-US" dirty="0" smtClean="0"/>
              <a:t>graph </a:t>
            </a:r>
            <a:r>
              <a:rPr lang="en-US" altLang="en-US" dirty="0"/>
              <a:t>of </a:t>
            </a:r>
            <a:r>
              <a:rPr lang="en-US" altLang="en-US" dirty="0" smtClean="0"/>
              <a:t>elements</a:t>
            </a:r>
            <a:endParaRPr lang="en-US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Large number of small elements</a:t>
            </a:r>
          </a:p>
          <a:p>
            <a:pPr lvl="1" eaLnBrk="1" hangingPunct="1"/>
            <a:r>
              <a:rPr lang="en-US" altLang="en-US" dirty="0"/>
              <a:t>Each performing a simple packet function </a:t>
            </a:r>
          </a:p>
          <a:p>
            <a:pPr lvl="1" eaLnBrk="1" hangingPunct="1"/>
            <a:r>
              <a:rPr lang="en-US" altLang="en-US" dirty="0"/>
              <a:t>E.g., IP look-up, TTL decrement, buffering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Connected together in a graph</a:t>
            </a:r>
          </a:p>
          <a:p>
            <a:pPr lvl="1" eaLnBrk="1" hangingPunct="1"/>
            <a:r>
              <a:rPr lang="en-US" altLang="en-US" dirty="0"/>
              <a:t>Elements inputs/outputs snapped together</a:t>
            </a:r>
          </a:p>
          <a:p>
            <a:pPr lvl="1" eaLnBrk="1" hangingPunct="1"/>
            <a:r>
              <a:rPr lang="en-US" altLang="en-US" dirty="0"/>
              <a:t>Beyond elements in series to a graph</a:t>
            </a:r>
          </a:p>
          <a:p>
            <a:pPr lvl="1" eaLnBrk="1" hangingPunct="1"/>
            <a:r>
              <a:rPr lang="en-US" altLang="en-US" dirty="0"/>
              <a:t>E.g., packet duplication or classification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Packet flow as main organizational primitive</a:t>
            </a:r>
          </a:p>
          <a:p>
            <a:pPr lvl="1" eaLnBrk="1" hangingPunct="1"/>
            <a:r>
              <a:rPr lang="en-US" altLang="en-US" dirty="0"/>
              <a:t>Consistent with data-plane operations on a router</a:t>
            </a:r>
          </a:p>
          <a:p>
            <a:pPr lvl="1" eaLnBrk="1" hangingPunct="1"/>
            <a:r>
              <a:rPr lang="en-US" altLang="en-US" dirty="0"/>
              <a:t>(Larger elements needed for, say, control planes)</a:t>
            </a: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438" cy="1325563"/>
          </a:xfrm>
        </p:spPr>
        <p:txBody>
          <a:bodyPr/>
          <a:lstStyle/>
          <a:p>
            <a:r>
              <a:rPr lang="en-US" dirty="0" smtClean="0"/>
              <a:t>Software-Defined Network (SDN)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57" y="4882425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5" y="5792197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76" y="402878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20" y="463967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 flipV="1">
            <a:off x="2771775" y="4466690"/>
            <a:ext cx="3780401" cy="7690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2771775" y="5320332"/>
            <a:ext cx="1680920" cy="9097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38294" y="4525560"/>
            <a:ext cx="1576926" cy="356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44547" y="5120444"/>
            <a:ext cx="3670673" cy="11525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918625" y="4110091"/>
            <a:ext cx="2392388" cy="5342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Text Box 1048"/>
          <p:cNvSpPr txBox="1">
            <a:spLocks noChangeArrowheads="1"/>
          </p:cNvSpPr>
          <p:nvPr/>
        </p:nvSpPr>
        <p:spPr bwMode="auto">
          <a:xfrm>
            <a:off x="1408732" y="4176868"/>
            <a:ext cx="1503549" cy="4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/>
              <a:t>Data plane</a:t>
            </a:r>
            <a:endParaRPr lang="en-US" altLang="x-none" dirty="0"/>
          </a:p>
        </p:txBody>
      </p:sp>
      <p:grpSp>
        <p:nvGrpSpPr>
          <p:cNvPr id="22" name="Group 1043"/>
          <p:cNvGrpSpPr>
            <a:grpSpLocks/>
          </p:cNvGrpSpPr>
          <p:nvPr/>
        </p:nvGrpSpPr>
        <p:grpSpPr bwMode="auto">
          <a:xfrm>
            <a:off x="6091910" y="3408079"/>
            <a:ext cx="2392388" cy="534212"/>
            <a:chOff x="1776" y="2592"/>
            <a:chExt cx="576" cy="240"/>
          </a:xfrm>
        </p:grpSpPr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  <p:grpSp>
        <p:nvGrpSpPr>
          <p:cNvPr id="27" name="Group 1043"/>
          <p:cNvGrpSpPr>
            <a:grpSpLocks/>
          </p:cNvGrpSpPr>
          <p:nvPr/>
        </p:nvGrpSpPr>
        <p:grpSpPr bwMode="auto">
          <a:xfrm>
            <a:off x="9151266" y="3999254"/>
            <a:ext cx="2392388" cy="534212"/>
            <a:chOff x="1776" y="2592"/>
            <a:chExt cx="576" cy="240"/>
          </a:xfrm>
        </p:grpSpPr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  <p:sp>
        <p:nvSpPr>
          <p:cNvPr id="32" name="Rectangle 1045"/>
          <p:cNvSpPr>
            <a:spLocks noChangeArrowheads="1"/>
          </p:cNvSpPr>
          <p:nvPr/>
        </p:nvSpPr>
        <p:spPr bwMode="auto">
          <a:xfrm>
            <a:off x="918625" y="1482537"/>
            <a:ext cx="10625029" cy="5342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" name="Text Box 1047"/>
          <p:cNvSpPr txBox="1">
            <a:spLocks noChangeArrowheads="1"/>
          </p:cNvSpPr>
          <p:nvPr/>
        </p:nvSpPr>
        <p:spPr bwMode="auto">
          <a:xfrm>
            <a:off x="1491092" y="1517790"/>
            <a:ext cx="96538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600" dirty="0" smtClean="0"/>
              <a:t>Centralized control plane</a:t>
            </a:r>
            <a:endParaRPr lang="en-US" altLang="x-none" sz="2600" dirty="0"/>
          </a:p>
        </p:txBody>
      </p:sp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90" y="1782683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2085979" y="2016749"/>
            <a:ext cx="0" cy="209334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8540" y="2038331"/>
            <a:ext cx="2098" cy="3071025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08313" y="2038330"/>
            <a:ext cx="0" cy="196092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3" idx="0"/>
          </p:cNvCxnSpPr>
          <p:nvPr/>
        </p:nvCxnSpPr>
        <p:spPr>
          <a:xfrm>
            <a:off x="7276077" y="2031235"/>
            <a:ext cx="0" cy="137684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16" y="5604645"/>
            <a:ext cx="2115602" cy="8679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56" y="5857931"/>
            <a:ext cx="774700" cy="609600"/>
          </a:xfrm>
          <a:prstGeom prst="rect">
            <a:avLst/>
          </a:prstGeom>
        </p:spPr>
      </p:pic>
      <p:grpSp>
        <p:nvGrpSpPr>
          <p:cNvPr id="36" name="Group 1043"/>
          <p:cNvGrpSpPr>
            <a:grpSpLocks/>
          </p:cNvGrpSpPr>
          <p:nvPr/>
        </p:nvGrpSpPr>
        <p:grpSpPr bwMode="auto">
          <a:xfrm>
            <a:off x="4159788" y="5109356"/>
            <a:ext cx="2392388" cy="534212"/>
            <a:chOff x="1776" y="2592"/>
            <a:chExt cx="576" cy="240"/>
          </a:xfrm>
        </p:grpSpPr>
        <p:sp>
          <p:nvSpPr>
            <p:cNvPr id="37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7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Click </a:t>
            </a:r>
            <a:r>
              <a:rPr lang="en-US" altLang="en-US" dirty="0" smtClean="0"/>
              <a:t>elements</a:t>
            </a:r>
            <a:r>
              <a:rPr lang="en-US" altLang="en-US" dirty="0"/>
              <a:t>: Push vs. </a:t>
            </a:r>
            <a:r>
              <a:rPr lang="en-US" altLang="en-US" dirty="0" smtClean="0"/>
              <a:t>pull</a:t>
            </a:r>
            <a:endParaRPr lang="en-US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Packet hand-off between elements</a:t>
            </a:r>
          </a:p>
          <a:p>
            <a:pPr lvl="1" eaLnBrk="1" hangingPunct="1"/>
            <a:r>
              <a:rPr lang="en-US" altLang="en-US" dirty="0"/>
              <a:t>Directly inspired by properties of routers</a:t>
            </a:r>
          </a:p>
          <a:p>
            <a:pPr lvl="1" eaLnBrk="1" hangingPunct="1"/>
            <a:r>
              <a:rPr lang="en-US" altLang="en-US" dirty="0"/>
              <a:t>Annotations on packets to carry temporary state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Push processing</a:t>
            </a:r>
          </a:p>
          <a:p>
            <a:pPr lvl="1" eaLnBrk="1" hangingPunct="1"/>
            <a:r>
              <a:rPr lang="en-US" altLang="en-US" dirty="0"/>
              <a:t>Initiated by the source end</a:t>
            </a:r>
          </a:p>
          <a:p>
            <a:pPr lvl="1" eaLnBrk="1" hangingPunct="1"/>
            <a:r>
              <a:rPr lang="en-US" altLang="en-US" dirty="0"/>
              <a:t>E.g., when an unsolicited packet arrives (e.g., from a device)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Pull processing</a:t>
            </a:r>
          </a:p>
          <a:p>
            <a:pPr lvl="1" eaLnBrk="1" hangingPunct="1"/>
            <a:r>
              <a:rPr lang="en-US" altLang="en-US" dirty="0"/>
              <a:t>Initiated by the destination end</a:t>
            </a:r>
          </a:p>
          <a:p>
            <a:pPr lvl="1" eaLnBrk="1" hangingPunct="1"/>
            <a:r>
              <a:rPr lang="en-US" altLang="en-US" dirty="0"/>
              <a:t>E.g., to control timing of packet processing (e.g., based on a timer or packet scheduler)</a:t>
            </a:r>
          </a:p>
        </p:txBody>
      </p:sp>
    </p:spTree>
    <p:extLst>
      <p:ext uri="{BB962C8B-B14F-4D97-AF65-F5344CB8AC3E}">
        <p14:creationId xmlns:p14="http://schemas.microsoft.com/office/powerpoint/2010/main" val="14635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Click </a:t>
            </a:r>
            <a:r>
              <a:rPr lang="en-US" altLang="en-US" dirty="0" smtClean="0"/>
              <a:t>language</a:t>
            </a:r>
            <a:endParaRPr lang="en-US" alt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2917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Create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Connect </a:t>
            </a:r>
            <a:r>
              <a:rPr lang="en-US" altLang="en-US" dirty="0" smtClean="0"/>
              <a:t>elements</a:t>
            </a:r>
          </a:p>
          <a:p>
            <a:r>
              <a:rPr lang="en-US" altLang="en-US" dirty="0" smtClean="0">
                <a:ea typeface="ＭＳ Ｐゴシック" charset="-128"/>
              </a:rPr>
              <a:t>Compound </a:t>
            </a:r>
            <a:r>
              <a:rPr lang="en-US" altLang="en-US" dirty="0">
                <a:ea typeface="ＭＳ Ｐゴシック" charset="-128"/>
              </a:rPr>
              <a:t>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Combine multiple smaller elements, and treat as single, new element to use as a primitive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Language extensions through element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Use configuration strings, rather </a:t>
            </a:r>
            <a:r>
              <a:rPr lang="en-US" altLang="en-US" dirty="0"/>
              <a:t>than syntactic </a:t>
            </a:r>
            <a:r>
              <a:rPr lang="en-US" altLang="en-US" dirty="0" smtClean="0"/>
              <a:t>extensions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562459"/>
            <a:ext cx="5266267" cy="23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Stochastic Fair Queueing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3017044"/>
            <a:ext cx="7874000" cy="1968500"/>
          </a:xfrm>
        </p:spPr>
      </p:pic>
    </p:spTree>
    <p:extLst>
      <p:ext uri="{BB962C8B-B14F-4D97-AF65-F5344CB8AC3E}">
        <p14:creationId xmlns:p14="http://schemas.microsoft.com/office/powerpoint/2010/main" val="771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46326"/>
            <a:ext cx="10515600" cy="1147762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Handlers and Control Socket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Access points for user interaction</a:t>
            </a:r>
          </a:p>
          <a:p>
            <a:pPr lvl="1" eaLnBrk="1" hangingPunct="1"/>
            <a:r>
              <a:rPr lang="en-US" altLang="en-US" dirty="0"/>
              <a:t>Appear like files in a file system</a:t>
            </a:r>
          </a:p>
          <a:p>
            <a:pPr lvl="1" eaLnBrk="1" hangingPunct="1"/>
            <a:r>
              <a:rPr lang="en-US" altLang="en-US" dirty="0"/>
              <a:t>Can have both read and write handlers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Examples</a:t>
            </a:r>
          </a:p>
          <a:p>
            <a:pPr lvl="1" eaLnBrk="1" hangingPunct="1"/>
            <a:r>
              <a:rPr lang="en-US" altLang="en-US" dirty="0"/>
              <a:t>Installing/removing forwarding-table entries</a:t>
            </a:r>
          </a:p>
          <a:p>
            <a:pPr lvl="1" eaLnBrk="1" hangingPunct="1"/>
            <a:r>
              <a:rPr lang="en-US" altLang="en-US" dirty="0"/>
              <a:t>Reporting measurement statistics</a:t>
            </a:r>
          </a:p>
          <a:p>
            <a:pPr lvl="1" eaLnBrk="1" hangingPunct="1"/>
            <a:r>
              <a:rPr lang="en-US" altLang="en-US" dirty="0"/>
              <a:t>Changing a maximum queue length 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Control socket</a:t>
            </a:r>
          </a:p>
          <a:p>
            <a:pPr lvl="1" eaLnBrk="1" hangingPunct="1"/>
            <a:r>
              <a:rPr lang="en-US" altLang="en-US" dirty="0"/>
              <a:t>Allows other programs to call read/write handlers</a:t>
            </a:r>
          </a:p>
          <a:p>
            <a:pPr lvl="1" eaLnBrk="1" hangingPunct="1"/>
            <a:r>
              <a:rPr lang="en-US" altLang="en-US" dirty="0"/>
              <a:t>Command sent as single line of text to the server</a:t>
            </a: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6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EtherSwitch Element 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Ethernet switch</a:t>
            </a:r>
          </a:p>
          <a:p>
            <a:pPr lvl="1" eaLnBrk="1" hangingPunct="1"/>
            <a:r>
              <a:rPr lang="en-US" altLang="en-US" dirty="0"/>
              <a:t>Expects and produces Ethernet frames</a:t>
            </a:r>
          </a:p>
          <a:p>
            <a:pPr lvl="1" eaLnBrk="1" hangingPunct="1"/>
            <a:r>
              <a:rPr lang="en-US" altLang="en-US" dirty="0"/>
              <a:t>Each input/output pair of ports is a LAN</a:t>
            </a:r>
          </a:p>
          <a:p>
            <a:pPr lvl="1" eaLnBrk="1" hangingPunct="1"/>
            <a:r>
              <a:rPr lang="en-US" altLang="en-US" dirty="0"/>
              <a:t>Learning and forwarding switch among these LANs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properties</a:t>
            </a:r>
          </a:p>
          <a:p>
            <a:pPr lvl="1" eaLnBrk="1" hangingPunct="1"/>
            <a:r>
              <a:rPr lang="en-US" altLang="en-US" dirty="0"/>
              <a:t>Ports: any # of inputs, and same # of outputs</a:t>
            </a:r>
          </a:p>
          <a:p>
            <a:pPr lvl="1" eaLnBrk="1" hangingPunct="1"/>
            <a:r>
              <a:rPr lang="en-US" altLang="en-US" dirty="0"/>
              <a:t>Processing: push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handlers</a:t>
            </a:r>
          </a:p>
          <a:p>
            <a:pPr lvl="1" eaLnBrk="1" hangingPunct="1"/>
            <a:r>
              <a:rPr lang="en-US" altLang="en-US" dirty="0"/>
              <a:t>Table (read-only): returns port association table</a:t>
            </a:r>
          </a:p>
          <a:p>
            <a:pPr lvl="1" eaLnBrk="1" hangingPunct="1"/>
            <a:r>
              <a:rPr lang="en-US" altLang="en-US" dirty="0"/>
              <a:t>Timeout (read/write): returns/sets TIMEOUT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switching?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r>
              <a:rPr lang="en-US" dirty="0" smtClean="0"/>
              <a:t>Early roots in networking: first switches were fully in software</a:t>
            </a:r>
          </a:p>
          <a:p>
            <a:pPr lvl="1"/>
            <a:r>
              <a:rPr lang="is-IS" dirty="0" smtClean="0"/>
              <a:t>… until high link speeds forced everyone to make ASICs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 for experimentation</a:t>
            </a:r>
          </a:p>
          <a:p>
            <a:endParaRPr lang="en-US" dirty="0" smtClean="0"/>
          </a:p>
          <a:p>
            <a:r>
              <a:rPr lang="en-US" dirty="0" smtClean="0"/>
              <a:t>Virtualization: need flexible switching policies inside endpoint!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Why </a:t>
            </a:r>
            <a:r>
              <a:rPr lang="en-US" sz="2600" dirty="0" smtClean="0"/>
              <a:t>switching?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is all the policy coming from?</a:t>
            </a:r>
          </a:p>
        </p:txBody>
      </p:sp>
    </p:spTree>
    <p:extLst>
      <p:ext uri="{BB962C8B-B14F-4D97-AF65-F5344CB8AC3E}">
        <p14:creationId xmlns:p14="http://schemas.microsoft.com/office/powerpoint/2010/main" val="5672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software switches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dirty="0" smtClean="0"/>
              <a:t>Forward packets based on specified rules</a:t>
            </a:r>
          </a:p>
          <a:p>
            <a:endParaRPr lang="en-US" dirty="0" smtClean="0"/>
          </a:p>
          <a:p>
            <a:r>
              <a:rPr lang="en-US" dirty="0" smtClean="0"/>
              <a:t>Allow changing the forwarding rules frequently</a:t>
            </a:r>
          </a:p>
          <a:p>
            <a:endParaRPr lang="en-US" dirty="0"/>
          </a:p>
          <a:p>
            <a:r>
              <a:rPr lang="en-US" dirty="0" smtClean="0"/>
              <a:t>Provide high performance</a:t>
            </a:r>
          </a:p>
          <a:p>
            <a:pPr lvl="1"/>
            <a:r>
              <a:rPr lang="en-US" dirty="0" smtClean="0"/>
              <a:t>High throughput and low latency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robust</a:t>
            </a:r>
          </a:p>
          <a:p>
            <a:pPr lvl="1"/>
            <a:r>
              <a:rPr lang="en-US" dirty="0" smtClean="0"/>
              <a:t>Different traffic patterns (e.g., port scans)</a:t>
            </a:r>
          </a:p>
          <a:p>
            <a:pPr lvl="1"/>
            <a:r>
              <a:rPr lang="en-US" dirty="0" smtClean="0"/>
              <a:t>Can we make performance deterministic?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conventional packet data path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2733" y="2637368"/>
            <a:ext cx="3175631" cy="2692400"/>
            <a:chOff x="838199" y="3352800"/>
            <a:chExt cx="3953934" cy="2692400"/>
          </a:xfrm>
        </p:grpSpPr>
        <p:sp>
          <p:nvSpPr>
            <p:cNvPr id="4" name="Rectangle 3"/>
            <p:cNvSpPr/>
            <p:nvPr/>
          </p:nvSpPr>
          <p:spPr>
            <a:xfrm>
              <a:off x="838199" y="3352800"/>
              <a:ext cx="3953934" cy="2692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8766" y="3739684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L2 matching</a:t>
              </a:r>
            </a:p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(exact match on 48-bit MAC address)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19941" y="2637368"/>
            <a:ext cx="3175631" cy="2692400"/>
            <a:chOff x="838199" y="3352800"/>
            <a:chExt cx="3953934" cy="2692400"/>
          </a:xfrm>
        </p:grpSpPr>
        <p:sp>
          <p:nvSpPr>
            <p:cNvPr id="8" name="Rectangle 7"/>
            <p:cNvSpPr/>
            <p:nvPr/>
          </p:nvSpPr>
          <p:spPr>
            <a:xfrm>
              <a:off x="838199" y="3352800"/>
              <a:ext cx="3953934" cy="2692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8766" y="3739684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L3 matching</a:t>
              </a:r>
            </a:p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(Longest-prefix-match on 32-bit IP address)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05168" y="2637368"/>
            <a:ext cx="3175631" cy="2692400"/>
            <a:chOff x="838199" y="3352800"/>
            <a:chExt cx="3953934" cy="2692400"/>
          </a:xfrm>
        </p:grpSpPr>
        <p:sp>
          <p:nvSpPr>
            <p:cNvPr id="11" name="Rectangle 10"/>
            <p:cNvSpPr/>
            <p:nvPr/>
          </p:nvSpPr>
          <p:spPr>
            <a:xfrm>
              <a:off x="838199" y="3352800"/>
              <a:ext cx="3953934" cy="2692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8766" y="3739684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Access Control List (ACL)</a:t>
              </a:r>
            </a:p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(flexible fields + priorities)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101601" y="3932193"/>
            <a:ext cx="6011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63" y="3983568"/>
            <a:ext cx="73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pkt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18809" y="3932193"/>
            <a:ext cx="6011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95572" y="3932193"/>
            <a:ext cx="6011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97732" y="3885051"/>
            <a:ext cx="6011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packet data path in a virtualized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36" y="2658532"/>
            <a:ext cx="3623733" cy="3352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3335" y="2658532"/>
            <a:ext cx="4436533" cy="3352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06936" y="2658532"/>
            <a:ext cx="3081865" cy="3352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3469" y="3606799"/>
            <a:ext cx="1185333" cy="1456266"/>
            <a:chOff x="812800" y="3234267"/>
            <a:chExt cx="1185333" cy="1456266"/>
          </a:xfrm>
        </p:grpSpPr>
        <p:sp>
          <p:nvSpPr>
            <p:cNvPr id="7" name="Rectangle 6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92403" y="3606799"/>
            <a:ext cx="1185333" cy="1456266"/>
            <a:chOff x="812800" y="3234267"/>
            <a:chExt cx="1185333" cy="1456266"/>
          </a:xfrm>
        </p:grpSpPr>
        <p:sp>
          <p:nvSpPr>
            <p:cNvPr id="12" name="Rectangle 11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02670" y="3606799"/>
            <a:ext cx="1185333" cy="1456266"/>
            <a:chOff x="812800" y="3234267"/>
            <a:chExt cx="1185333" cy="1456266"/>
          </a:xfrm>
        </p:grpSpPr>
        <p:sp>
          <p:nvSpPr>
            <p:cNvPr id="15" name="Rectangle 14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484535" y="3606799"/>
            <a:ext cx="1185333" cy="1456266"/>
            <a:chOff x="812800" y="3234267"/>
            <a:chExt cx="1185333" cy="1456266"/>
          </a:xfrm>
        </p:grpSpPr>
        <p:sp>
          <p:nvSpPr>
            <p:cNvPr id="18" name="Rectangle 17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88002" y="3606799"/>
            <a:ext cx="1185333" cy="1456266"/>
            <a:chOff x="812800" y="3234267"/>
            <a:chExt cx="1185333" cy="1456266"/>
          </a:xfrm>
        </p:grpSpPr>
        <p:sp>
          <p:nvSpPr>
            <p:cNvPr id="21" name="Rectangle 20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076269" y="3606799"/>
            <a:ext cx="1185333" cy="1456266"/>
            <a:chOff x="812800" y="3234267"/>
            <a:chExt cx="1185333" cy="1456266"/>
          </a:xfrm>
        </p:grpSpPr>
        <p:sp>
          <p:nvSpPr>
            <p:cNvPr id="24" name="Rectangle 23"/>
            <p:cNvSpPr/>
            <p:nvPr/>
          </p:nvSpPr>
          <p:spPr>
            <a:xfrm>
              <a:off x="812800" y="3234267"/>
              <a:ext cx="795867" cy="14562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608667" y="3860800"/>
              <a:ext cx="389466" cy="3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896537" y="3971722"/>
            <a:ext cx="86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2600" y="3971722"/>
            <a:ext cx="86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20868" y="3971722"/>
            <a:ext cx="86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303" y="6246307"/>
            <a:ext cx="265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Tenant policies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10668" y="6246307"/>
            <a:ext cx="308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Provider policies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06936" y="6246307"/>
            <a:ext cx="308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Topology traversal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7674" y="1609522"/>
            <a:ext cx="101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Multiple logical data paths with frequent rule changes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32000" y="2235200"/>
            <a:ext cx="169333" cy="7789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01733" y="2336800"/>
            <a:ext cx="389467" cy="6942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06934" y="2235200"/>
            <a:ext cx="965202" cy="7789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 is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913843"/>
          </a:xfrm>
        </p:spPr>
        <p:txBody>
          <a:bodyPr>
            <a:noAutofit/>
          </a:bodyPr>
          <a:lstStyle/>
          <a:p>
            <a:r>
              <a:rPr lang="en-US" dirty="0" smtClean="0"/>
              <a:t>Lots of lookups</a:t>
            </a:r>
          </a:p>
          <a:p>
            <a:pPr lvl="1"/>
            <a:r>
              <a:rPr lang="en-US" dirty="0" smtClean="0"/>
              <a:t>Compute hashes and maintain other data structures</a:t>
            </a:r>
          </a:p>
          <a:p>
            <a:pPr lvl="1"/>
            <a:r>
              <a:rPr lang="en-US" dirty="0" smtClean="0"/>
              <a:t>Large tables: numerous highly-specific keys</a:t>
            </a:r>
            <a:endParaRPr lang="en-US" sz="2600" dirty="0" smtClean="0"/>
          </a:p>
          <a:p>
            <a:r>
              <a:rPr lang="en-US" dirty="0" smtClean="0"/>
              <a:t>User-kernel crossings</a:t>
            </a:r>
          </a:p>
          <a:p>
            <a:pPr lvl="1"/>
            <a:r>
              <a:rPr lang="en-US" dirty="0" smtClean="0"/>
              <a:t>Programmable toolchain much easier to build in user space</a:t>
            </a:r>
            <a:endParaRPr lang="en-US" dirty="0"/>
          </a:p>
          <a:p>
            <a:r>
              <a:rPr lang="en-US" dirty="0" smtClean="0"/>
              <a:t>Rules and policies change a lot</a:t>
            </a:r>
          </a:p>
          <a:p>
            <a:pPr lvl="1"/>
            <a:r>
              <a:rPr lang="en-US" dirty="0" smtClean="0"/>
              <a:t>New tenants, new endpoints, VM migrations,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Need to understand computer systems deeply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Costs of memory accesses and hash computations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Core/thread-level parallelism, </a:t>
            </a:r>
            <a:r>
              <a:rPr lang="is-IS" sz="2600" dirty="0" smtClean="0"/>
              <a:t>NIC-queue-to-core mapping, etc.</a:t>
            </a:r>
          </a:p>
        </p:txBody>
      </p:sp>
    </p:spTree>
    <p:extLst>
      <p:ext uri="{BB962C8B-B14F-4D97-AF65-F5344CB8AC3E}">
        <p14:creationId xmlns:p14="http://schemas.microsoft.com/office/powerpoint/2010/main" val="17707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quirks to accommodate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Metadata carried between table stages</a:t>
            </a:r>
          </a:p>
          <a:p>
            <a:pPr lvl="1"/>
            <a:r>
              <a:rPr lang="en-US" dirty="0" smtClean="0"/>
              <a:t>Ex: Late-bind forwarding decisions</a:t>
            </a:r>
          </a:p>
          <a:p>
            <a:pPr lvl="1"/>
            <a:r>
              <a:rPr lang="en-US" dirty="0" smtClean="0"/>
              <a:t>Ex: Accumulate partial field modifications before one-shot write</a:t>
            </a:r>
            <a:endParaRPr lang="en-US" dirty="0"/>
          </a:p>
          <a:p>
            <a:r>
              <a:rPr lang="en-US" dirty="0" smtClean="0"/>
              <a:t>Statistics per flow</a:t>
            </a:r>
          </a:p>
          <a:p>
            <a:pPr lvl="1"/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Timeouts</a:t>
            </a:r>
            <a:endParaRPr lang="en-US" dirty="0"/>
          </a:p>
          <a:p>
            <a:r>
              <a:rPr lang="en-US" dirty="0" smtClean="0"/>
              <a:t>Stateful processing</a:t>
            </a:r>
          </a:p>
          <a:p>
            <a:pPr lvl="1"/>
            <a:r>
              <a:rPr lang="en-US" dirty="0" smtClean="0"/>
              <a:t>Connection tracking for firewalls: e.g., TCP establishment state</a:t>
            </a:r>
          </a:p>
          <a:p>
            <a:pPr lvl="1"/>
            <a:r>
              <a:rPr lang="en-US" dirty="0" smtClean="0"/>
              <a:t>NAT, DNS tunnel detection, load balancing,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&lt;insert your idea here!&gt;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for today: Click and </a:t>
            </a:r>
            <a:r>
              <a:rPr lang="en-US" dirty="0" err="1" smtClean="0"/>
              <a:t>OpenVSwitch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913843"/>
          </a:xfrm>
        </p:spPr>
        <p:txBody>
          <a:bodyPr>
            <a:normAutofit/>
          </a:bodyPr>
          <a:lstStyle/>
          <a:p>
            <a:r>
              <a:rPr lang="en-US" dirty="0" smtClean="0"/>
              <a:t>Each highly influential in its own right </a:t>
            </a:r>
          </a:p>
          <a:p>
            <a:pPr lvl="1"/>
            <a:r>
              <a:rPr lang="en-US" dirty="0" smtClean="0"/>
              <a:t>Click spurred a lot of work in flexible router design</a:t>
            </a:r>
          </a:p>
          <a:p>
            <a:pPr lvl="1"/>
            <a:r>
              <a:rPr lang="en-US" dirty="0" smtClean="0"/>
              <a:t>OVS spurred work on programmable networks</a:t>
            </a:r>
            <a:endParaRPr lang="en-US" dirty="0"/>
          </a:p>
          <a:p>
            <a:r>
              <a:rPr lang="en-US" dirty="0" smtClean="0"/>
              <a:t>Useful software tools: Course project</a:t>
            </a:r>
            <a:r>
              <a:rPr lang="is-IS" dirty="0"/>
              <a:t> </a:t>
            </a:r>
            <a:r>
              <a:rPr lang="is-IS" dirty="0" smtClean="0"/>
              <a:t>and beyond!</a:t>
            </a:r>
            <a:endParaRPr lang="is-IS" dirty="0"/>
          </a:p>
          <a:p>
            <a:r>
              <a:rPr lang="is-IS" dirty="0" smtClean="0"/>
              <a:t>Useful tools layered on top</a:t>
            </a:r>
          </a:p>
          <a:p>
            <a:pPr lvl="1"/>
            <a:r>
              <a:rPr lang="en-US" dirty="0" smtClean="0"/>
              <a:t>M</a:t>
            </a:r>
            <a:r>
              <a:rPr lang="is-IS" dirty="0" smtClean="0"/>
              <a:t>ininet, network functions, ...</a:t>
            </a:r>
            <a:endParaRPr lang="is-IS" dirty="0"/>
          </a:p>
          <a:p>
            <a:r>
              <a:rPr lang="en-US" dirty="0" smtClean="0"/>
              <a:t>Active research area: packet processing performance + flexibility</a:t>
            </a:r>
          </a:p>
          <a:p>
            <a:pPr lvl="1"/>
            <a:r>
              <a:rPr lang="en-US" dirty="0" smtClean="0"/>
              <a:t>Kernel bypass</a:t>
            </a:r>
          </a:p>
          <a:p>
            <a:pPr lvl="1"/>
            <a:r>
              <a:rPr lang="en-US" dirty="0" smtClean="0"/>
              <a:t>Hardware offloads</a:t>
            </a:r>
          </a:p>
          <a:p>
            <a:pPr lvl="1"/>
            <a:r>
              <a:rPr lang="en-US" dirty="0"/>
              <a:t>K</a:t>
            </a:r>
            <a:r>
              <a:rPr lang="is-IS" dirty="0" smtClean="0"/>
              <a:t>ernel network stack optimizations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1038</Words>
  <Application>Microsoft Macintosh PowerPoint</Application>
  <PresentationFormat>Widescreen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Office Theme</vt:lpstr>
      <vt:lpstr>PowerPoint Presentation</vt:lpstr>
      <vt:lpstr>Software-Defined Network (SDN)</vt:lpstr>
      <vt:lpstr>Why software switching?</vt:lpstr>
      <vt:lpstr>What do software switches need to do?</vt:lpstr>
      <vt:lpstr>A conventional packet data path</vt:lpstr>
      <vt:lpstr>A packet data path in a virtualized cluster</vt:lpstr>
      <vt:lpstr>High performance is challenging</vt:lpstr>
      <vt:lpstr>A few other quirks to accommodate</vt:lpstr>
      <vt:lpstr>Papers for today: Click and OpenVSwitch</vt:lpstr>
      <vt:lpstr>The Design and Implementation of OpenVSwitch</vt:lpstr>
      <vt:lpstr>Deployment setting: Virtualized clusters</vt:lpstr>
      <vt:lpstr>Implications for forwarding performance</vt:lpstr>
      <vt:lpstr>Idea 1: Microflow cache</vt:lpstr>
      <vt:lpstr>Problems with micro-flows</vt:lpstr>
      <vt:lpstr>Idea 2: Mega-flow cache</vt:lpstr>
      <vt:lpstr>Improvements to mega-flow caching</vt:lpstr>
      <vt:lpstr>Click Modular Router</vt:lpstr>
      <vt:lpstr>Motivation for Click</vt:lpstr>
      <vt:lpstr>Router as a graph of elements</vt:lpstr>
      <vt:lpstr>Click elements: Push vs. pull</vt:lpstr>
      <vt:lpstr>Click language</vt:lpstr>
      <vt:lpstr>Example: Stochastic Fair Queueing</vt:lpstr>
      <vt:lpstr>PowerPoint Presentation</vt:lpstr>
      <vt:lpstr>Backup Slides</vt:lpstr>
      <vt:lpstr>Handlers and Control Socket</vt:lpstr>
      <vt:lpstr>Example: EtherSwitch Element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4206</cp:revision>
  <dcterms:created xsi:type="dcterms:W3CDTF">2018-09-05T17:47:04Z</dcterms:created>
  <dcterms:modified xsi:type="dcterms:W3CDTF">2018-10-11T12:10:06Z</dcterms:modified>
</cp:coreProperties>
</file>