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90" r:id="rId2"/>
    <p:sldId id="289" r:id="rId3"/>
    <p:sldId id="292" r:id="rId4"/>
    <p:sldId id="294" r:id="rId5"/>
    <p:sldId id="295" r:id="rId6"/>
    <p:sldId id="296" r:id="rId7"/>
    <p:sldId id="298" r:id="rId8"/>
    <p:sldId id="297" r:id="rId9"/>
    <p:sldId id="299" r:id="rId10"/>
    <p:sldId id="301" r:id="rId11"/>
    <p:sldId id="300" r:id="rId12"/>
    <p:sldId id="302" r:id="rId13"/>
    <p:sldId id="303" r:id="rId14"/>
    <p:sldId id="304" r:id="rId15"/>
    <p:sldId id="305" r:id="rId16"/>
    <p:sldId id="306" r:id="rId17"/>
    <p:sldId id="307" r:id="rId18"/>
    <p:sldId id="308" r:id="rId19"/>
    <p:sldId id="309" r:id="rId20"/>
    <p:sldId id="310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FFC100"/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891"/>
    <p:restoredTop sz="86401"/>
  </p:normalViewPr>
  <p:slideViewPr>
    <p:cSldViewPr snapToGrid="0" snapToObjects="1">
      <p:cViewPr varScale="1">
        <p:scale>
          <a:sx n="106" d="100"/>
          <a:sy n="106" d="100"/>
        </p:scale>
        <p:origin x="192" y="232"/>
      </p:cViewPr>
      <p:guideLst/>
    </p:cSldViewPr>
  </p:slideViewPr>
  <p:outlineViewPr>
    <p:cViewPr>
      <p:scale>
        <a:sx n="33" d="100"/>
        <a:sy n="33" d="100"/>
      </p:scale>
      <p:origin x="0" y="-932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6" d="100"/>
          <a:sy n="96" d="100"/>
        </p:scale>
        <p:origin x="2464" y="16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542666-03D5-5341-A833-B4D3FAA577B7}" type="datetimeFigureOut">
              <a:rPr lang="en-US" smtClean="0"/>
              <a:t>10/16/18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4CFC95-A4B1-B94A-8100-0CEEF7FB3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900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ED907A4-5740-4943-89C9-282777375AE5}" type="slidenum">
              <a:rPr lang="en-US" altLang="x-none" sz="1300" b="0">
                <a:latin typeface="Times New Roman" charset="0"/>
              </a:rPr>
              <a:pPr eaLnBrk="1" hangingPunct="1"/>
              <a:t>3</a:t>
            </a:fld>
            <a:endParaRPr lang="en-US" altLang="x-none" sz="1300" b="0">
              <a:latin typeface="Times New Roman" charset="0"/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49263" y="708025"/>
            <a:ext cx="6418262" cy="3611563"/>
          </a:xfrm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2975" y="4564063"/>
            <a:ext cx="5429250" cy="43338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fr-FR" altLang="x-none"/>
          </a:p>
        </p:txBody>
      </p:sp>
    </p:spTree>
    <p:extLst>
      <p:ext uri="{BB962C8B-B14F-4D97-AF65-F5344CB8AC3E}">
        <p14:creationId xmlns:p14="http://schemas.microsoft.com/office/powerpoint/2010/main" val="19884226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10/16/18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941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10/16/18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751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10/16/18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372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10/16/18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959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143126"/>
            <a:ext cx="10515600" cy="114776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10/16/18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03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10/16/18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641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10/16/18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271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10/16/18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078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10/16/18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353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10/16/18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162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10/16/18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31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CB3B3-0381-6043-97A3-E72CD5022D9A}" type="datetimeFigureOut">
              <a:rPr lang="en-US" smtClean="0"/>
              <a:t>10/16/18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48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6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proposal: Questions to 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3189" y="1825624"/>
            <a:ext cx="10959059" cy="4856529"/>
          </a:xfrm>
        </p:spPr>
        <p:txBody>
          <a:bodyPr>
            <a:normAutofit/>
          </a:bodyPr>
          <a:lstStyle/>
          <a:p>
            <a:pPr fontAlgn="base"/>
            <a:r>
              <a:rPr lang="en-US" dirty="0"/>
              <a:t>What are you trying to do? Articulate your </a:t>
            </a:r>
            <a:r>
              <a:rPr lang="en-US" dirty="0" smtClean="0"/>
              <a:t>goals using no jargon.</a:t>
            </a:r>
          </a:p>
          <a:p>
            <a:pPr fontAlgn="base"/>
            <a:endParaRPr lang="en-US" dirty="0"/>
          </a:p>
          <a:p>
            <a:pPr fontAlgn="base"/>
            <a:r>
              <a:rPr lang="en-US" dirty="0"/>
              <a:t>How is it done today, and what are the limits of current practice</a:t>
            </a:r>
            <a:r>
              <a:rPr lang="en-US" dirty="0" smtClean="0"/>
              <a:t>?</a:t>
            </a:r>
          </a:p>
          <a:p>
            <a:pPr fontAlgn="base"/>
            <a:endParaRPr lang="en-US" dirty="0" smtClean="0"/>
          </a:p>
          <a:p>
            <a:pPr fontAlgn="base"/>
            <a:r>
              <a:rPr lang="en-US" dirty="0" smtClean="0"/>
              <a:t>What </a:t>
            </a:r>
            <a:r>
              <a:rPr lang="en-US" dirty="0"/>
              <a:t>is new in your </a:t>
            </a:r>
            <a:r>
              <a:rPr lang="en-US" dirty="0" smtClean="0"/>
              <a:t>approach? Why would it succeed?</a:t>
            </a:r>
          </a:p>
          <a:p>
            <a:pPr fontAlgn="base"/>
            <a:endParaRPr lang="en-US" dirty="0" smtClean="0"/>
          </a:p>
          <a:p>
            <a:pPr fontAlgn="base"/>
            <a:r>
              <a:rPr lang="en-US" dirty="0" smtClean="0"/>
              <a:t>What </a:t>
            </a:r>
            <a:r>
              <a:rPr lang="en-US" dirty="0"/>
              <a:t>are the risks</a:t>
            </a:r>
            <a:r>
              <a:rPr lang="en-US" dirty="0" smtClean="0"/>
              <a:t>?</a:t>
            </a:r>
          </a:p>
          <a:p>
            <a:pPr fontAlgn="base"/>
            <a:endParaRPr lang="en-US" dirty="0"/>
          </a:p>
          <a:p>
            <a:pPr fontAlgn="base"/>
            <a:r>
              <a:rPr lang="en-US" dirty="0" smtClean="0"/>
              <a:t>What </a:t>
            </a:r>
            <a:r>
              <a:rPr lang="en-US" dirty="0"/>
              <a:t>are the mid-term and final “exams” to check for success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3569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(2) Packet parsing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Key principle: Separate </a:t>
            </a:r>
            <a:r>
              <a:rPr lang="en-US" dirty="0"/>
              <a:t>the packet header and </a:t>
            </a:r>
            <a:r>
              <a:rPr lang="en-US" dirty="0" smtClean="0"/>
              <a:t>payload</a:t>
            </a:r>
          </a:p>
          <a:p>
            <a:pPr lvl="1"/>
            <a:r>
              <a:rPr lang="en-US" dirty="0" smtClean="0"/>
              <a:t>Conserve bandwidth for data read/written inside switch!</a:t>
            </a:r>
          </a:p>
          <a:p>
            <a:endParaRPr lang="en-US" dirty="0"/>
          </a:p>
          <a:p>
            <a:r>
              <a:rPr lang="en-US" dirty="0" smtClean="0"/>
              <a:t>Header </a:t>
            </a:r>
            <a:r>
              <a:rPr lang="en-US" dirty="0"/>
              <a:t>continues on to packet </a:t>
            </a:r>
            <a:r>
              <a:rPr lang="en-US" dirty="0" smtClean="0"/>
              <a:t>lookup/modification</a:t>
            </a:r>
          </a:p>
          <a:p>
            <a:r>
              <a:rPr lang="en-US" dirty="0" smtClean="0"/>
              <a:t>Payload </a:t>
            </a:r>
            <a:r>
              <a:rPr lang="en-US" dirty="0"/>
              <a:t>sits on a buffer until router knows what to do with </a:t>
            </a:r>
            <a:r>
              <a:rPr lang="en-US" dirty="0" smtClean="0"/>
              <a:t>the packet</a:t>
            </a:r>
          </a:p>
          <a:p>
            <a:pPr lvl="1"/>
            <a:r>
              <a:rPr lang="en-US" dirty="0" smtClean="0"/>
              <a:t>Buffer could be on the ingress line card (MGR)</a:t>
            </a:r>
          </a:p>
          <a:p>
            <a:pPr lvl="1"/>
            <a:r>
              <a:rPr lang="en-US" dirty="0" smtClean="0"/>
              <a:t>But more commonly a buffer shared between line cards (RMT)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213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(3) Packet lookup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1126492" cy="5032376"/>
          </a:xfrm>
        </p:spPr>
        <p:txBody>
          <a:bodyPr>
            <a:normAutofit/>
          </a:bodyPr>
          <a:lstStyle/>
          <a:p>
            <a:r>
              <a:rPr lang="en-US" dirty="0" smtClean="0"/>
              <a:t>Typical structure: Sequence of tables (Ex: L2, L3, ACL tables)</a:t>
            </a:r>
          </a:p>
          <a:p>
            <a:pPr lvl="1"/>
            <a:r>
              <a:rPr lang="en-US" dirty="0" smtClean="0"/>
              <a:t>Exact match lookup</a:t>
            </a:r>
          </a:p>
          <a:p>
            <a:pPr lvl="1"/>
            <a:r>
              <a:rPr lang="en-US" dirty="0" smtClean="0"/>
              <a:t>Longest prefix match</a:t>
            </a:r>
          </a:p>
          <a:p>
            <a:pPr lvl="1"/>
            <a:r>
              <a:rPr lang="en-US" dirty="0" smtClean="0"/>
              <a:t>Wildcard lookups</a:t>
            </a:r>
            <a:endParaRPr lang="en-US" dirty="0"/>
          </a:p>
          <a:p>
            <a:r>
              <a:rPr lang="en-US" dirty="0" smtClean="0"/>
              <a:t>Outcome: a (set of) output ports, possible header rewrites</a:t>
            </a:r>
          </a:p>
          <a:p>
            <a:r>
              <a:rPr lang="en-US" dirty="0" smtClean="0"/>
              <a:t>Wide range of table sizes (# entries) and widths (headers)</a:t>
            </a:r>
            <a:endParaRPr lang="en-US" dirty="0"/>
          </a:p>
          <a:p>
            <a:r>
              <a:rPr lang="en-US" dirty="0" smtClean="0"/>
              <a:t>Header modifications possible</a:t>
            </a:r>
          </a:p>
          <a:p>
            <a:pPr lvl="1"/>
            <a:r>
              <a:rPr lang="en-US" dirty="0" smtClean="0"/>
              <a:t>TTL decrements, IP checksum re-computation</a:t>
            </a:r>
          </a:p>
          <a:p>
            <a:pPr lvl="1"/>
            <a:r>
              <a:rPr lang="en-US" dirty="0" smtClean="0"/>
              <a:t>Encapsulate/</a:t>
            </a:r>
            <a:r>
              <a:rPr lang="en-US" dirty="0" err="1" smtClean="0"/>
              <a:t>decapsulate</a:t>
            </a:r>
            <a:r>
              <a:rPr lang="en-US" dirty="0" smtClean="0"/>
              <a:t> tunneling headers (MPLS, NV-GRE, </a:t>
            </a:r>
            <a:r>
              <a:rPr lang="is-IS" dirty="0" smtClean="0"/>
              <a:t>…)</a:t>
            </a:r>
          </a:p>
          <a:p>
            <a:pPr lvl="1"/>
            <a:r>
              <a:rPr lang="is-IS" dirty="0" smtClean="0"/>
              <a:t>MAC source address rewrite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766015" y="2652071"/>
            <a:ext cx="5873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>
                <a:latin typeface="Helvetica" charset="0"/>
                <a:ea typeface="Helvetica" charset="0"/>
                <a:cs typeface="Helvetica" charset="0"/>
              </a:rPr>
              <a:t>Interesting algorithmic problems!</a:t>
            </a:r>
            <a:endParaRPr lang="en-US" sz="2800" dirty="0" smtClean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5" name="Right Brace 4"/>
          <p:cNvSpPr/>
          <p:nvPr/>
        </p:nvSpPr>
        <p:spPr>
          <a:xfrm>
            <a:off x="4835471" y="2309247"/>
            <a:ext cx="759417" cy="1208868"/>
          </a:xfrm>
          <a:prstGeom prst="righ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270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(3) Packet lookup: </a:t>
            </a:r>
            <a:r>
              <a:rPr lang="en-US" i="1" dirty="0" smtClean="0"/>
              <a:t>Pipelined parallelism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Different functionalities (ex: L2, L3) in different table stages</a:t>
            </a:r>
          </a:p>
          <a:p>
            <a:r>
              <a:rPr lang="en-US" dirty="0" smtClean="0"/>
              <a:t>Highly parallel over packets (1 packet/stage): high throughput</a:t>
            </a:r>
          </a:p>
          <a:p>
            <a:r>
              <a:rPr lang="en-US" dirty="0" smtClean="0"/>
              <a:t>Pipeline circuitry </a:t>
            </a:r>
            <a:r>
              <a:rPr lang="en-US" i="1" dirty="0" smtClean="0"/>
              <a:t>clocked </a:t>
            </a:r>
            <a:r>
              <a:rPr lang="en-US" dirty="0" smtClean="0"/>
              <a:t>at a high rate: ex: RMT@1 GHz</a:t>
            </a:r>
          </a:p>
          <a:p>
            <a:r>
              <a:rPr lang="en-US" dirty="0" smtClean="0"/>
              <a:t>MGR: software with memory access non-determinism</a:t>
            </a:r>
          </a:p>
          <a:p>
            <a:r>
              <a:rPr lang="en-US" dirty="0" smtClean="0"/>
              <a:t>RMT: deterministic hardware pipeline stages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481" y="4526452"/>
            <a:ext cx="11933694" cy="2146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8656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033502" cy="1325563"/>
          </a:xfrm>
        </p:spPr>
        <p:txBody>
          <a:bodyPr/>
          <a:lstStyle/>
          <a:p>
            <a:r>
              <a:rPr lang="en-US" dirty="0" smtClean="0"/>
              <a:t>(3) Packet lookup: Memory layout matters!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MGR: Cache hierarchy</a:t>
            </a:r>
          </a:p>
          <a:p>
            <a:r>
              <a:rPr lang="en-US" dirty="0" smtClean="0"/>
              <a:t>Large tertiary/main memory containing full route table</a:t>
            </a:r>
          </a:p>
          <a:p>
            <a:pPr lvl="1"/>
            <a:r>
              <a:rPr lang="is-IS" dirty="0" smtClean="0"/>
              <a:t>… but far too slow for random access lookup with small delays</a:t>
            </a:r>
          </a:p>
          <a:p>
            <a:r>
              <a:rPr lang="is-IS" dirty="0" smtClean="0"/>
              <a:t>Employ a fast </a:t>
            </a:r>
            <a:r>
              <a:rPr lang="is-IS" i="1" dirty="0" smtClean="0"/>
              <a:t>L1</a:t>
            </a:r>
            <a:r>
              <a:rPr lang="is-IS" dirty="0" smtClean="0"/>
              <a:t> </a:t>
            </a:r>
            <a:r>
              <a:rPr lang="is-IS" i="1" dirty="0" smtClean="0"/>
              <a:t>route cache</a:t>
            </a:r>
            <a:endParaRPr lang="en-US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66" y="4001294"/>
            <a:ext cx="7492634" cy="24642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988" y="4208488"/>
            <a:ext cx="3213100" cy="1828800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 flipV="1">
            <a:off x="5921115" y="4250568"/>
            <a:ext cx="2219585" cy="363512"/>
          </a:xfrm>
          <a:prstGeom prst="line">
            <a:avLst/>
          </a:prstGeom>
          <a:ln w="508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951095" y="5967450"/>
            <a:ext cx="2379739" cy="139675"/>
          </a:xfrm>
          <a:prstGeom prst="line">
            <a:avLst/>
          </a:prstGeom>
          <a:ln w="508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259174" y="6164627"/>
            <a:ext cx="54326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Helvetica" charset="0"/>
                <a:ea typeface="Helvetica" charset="0"/>
                <a:cs typeface="Helvetica" charset="0"/>
              </a:rPr>
              <a:t>Fast and </a:t>
            </a:r>
            <a:r>
              <a:rPr lang="en-US" sz="2800" smtClean="0">
                <a:latin typeface="Helvetica" charset="0"/>
                <a:ea typeface="Helvetica" charset="0"/>
                <a:cs typeface="Helvetica" charset="0"/>
              </a:rPr>
              <a:t>slow path processing</a:t>
            </a:r>
            <a:endParaRPr lang="en-US" sz="2800" dirty="0" smtClean="0"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7036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126492" cy="1325563"/>
          </a:xfrm>
        </p:spPr>
        <p:txBody>
          <a:bodyPr/>
          <a:lstStyle/>
          <a:p>
            <a:r>
              <a:rPr lang="en-US" dirty="0" smtClean="0"/>
              <a:t>(3) Packet lookup: Memory layout matters!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RMT: flexible partitioning of memory across SRAM and TCAM</a:t>
            </a:r>
          </a:p>
          <a:p>
            <a:r>
              <a:rPr lang="en-US" dirty="0" smtClean="0"/>
              <a:t>Numerous fixed size memory </a:t>
            </a:r>
            <a:r>
              <a:rPr lang="en-US" i="1" dirty="0" smtClean="0"/>
              <a:t>blocks</a:t>
            </a:r>
          </a:p>
          <a:p>
            <a:r>
              <a:rPr lang="en-US" dirty="0" smtClean="0"/>
              <a:t>Circuitry for independent block-level access </a:t>
            </a:r>
          </a:p>
          <a:p>
            <a:r>
              <a:rPr lang="en-US" dirty="0" smtClean="0"/>
              <a:t>Deterministic access times</a:t>
            </a:r>
          </a:p>
          <a:p>
            <a:pPr lvl="1"/>
            <a:r>
              <a:rPr lang="en-US" dirty="0" smtClean="0"/>
              <a:t>All of it is SRAM or TCAM</a:t>
            </a:r>
          </a:p>
          <a:p>
            <a:r>
              <a:rPr lang="en-US" dirty="0" smtClean="0"/>
              <a:t>Contrast to MGR (DRAM)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0905" y="2470703"/>
            <a:ext cx="2333787" cy="402353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2361" y="3440624"/>
            <a:ext cx="4158544" cy="3171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7561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(4) Interconnect/Switching Fabric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Move headers and packet from one interface to another</a:t>
            </a:r>
          </a:p>
          <a:p>
            <a:r>
              <a:rPr lang="en-US" dirty="0" smtClean="0"/>
              <a:t>Kinds of fabrics: memory, bus, crossbar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849" y="3078085"/>
            <a:ext cx="4237707" cy="179983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0907" y="4990768"/>
            <a:ext cx="3037590" cy="171733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1204" y="3078085"/>
            <a:ext cx="4362971" cy="3471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530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(4) Crossbars: The scheduling problem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5397" y="2001706"/>
            <a:ext cx="4040890" cy="3960072"/>
          </a:xfr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1825625"/>
            <a:ext cx="646201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600" kern="1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Demands from port </a:t>
            </a:r>
            <a:r>
              <a:rPr lang="en-US" dirty="0" err="1" smtClean="0"/>
              <a:t>i</a:t>
            </a:r>
            <a:r>
              <a:rPr lang="en-US" dirty="0" smtClean="0"/>
              <a:t> to port j</a:t>
            </a:r>
          </a:p>
          <a:p>
            <a:endParaRPr lang="en-US" dirty="0" smtClean="0"/>
          </a:p>
          <a:p>
            <a:r>
              <a:rPr lang="en-US" dirty="0" smtClean="0"/>
              <a:t>Can one utilize fabric capacity regardless of demand pattern?</a:t>
            </a:r>
          </a:p>
          <a:p>
            <a:pPr lvl="1"/>
            <a:r>
              <a:rPr lang="en-US" dirty="0" smtClean="0"/>
              <a:t>Blocking vs. </a:t>
            </a:r>
            <a:r>
              <a:rPr lang="en-US" dirty="0" err="1" smtClean="0"/>
              <a:t>nonblocking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Different topology designs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0459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(5) Queueing: Traffic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Where should the packets not currently serviced wait?</a:t>
            </a:r>
          </a:p>
          <a:p>
            <a:r>
              <a:rPr lang="en-US" dirty="0" smtClean="0"/>
              <a:t>Input-queued vs. output-queued</a:t>
            </a:r>
          </a:p>
          <a:p>
            <a:r>
              <a:rPr lang="en-US" dirty="0" smtClean="0"/>
              <a:t>HOL blocking? Suppose port 1 wants to send to both 2 and 3</a:t>
            </a:r>
          </a:p>
          <a:p>
            <a:pPr lvl="1"/>
            <a:r>
              <a:rPr lang="en-US" dirty="0" smtClean="0"/>
              <a:t>But port 2 is clogged</a:t>
            </a:r>
          </a:p>
          <a:p>
            <a:pPr lvl="1"/>
            <a:r>
              <a:rPr lang="en-US" dirty="0" smtClean="0"/>
              <a:t>Port 1’s packets towards port 3 should not be delayed!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481" y="4526452"/>
            <a:ext cx="11933694" cy="2146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6344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5574" y="3589450"/>
            <a:ext cx="5073130" cy="295833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(5) Queueing: Traffic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Better to have queues represent output port contention</a:t>
            </a:r>
          </a:p>
          <a:p>
            <a:endParaRPr lang="en-US" dirty="0" smtClean="0"/>
          </a:p>
          <a:p>
            <a:r>
              <a:rPr lang="en-US" dirty="0" smtClean="0"/>
              <a:t>Scheduling policies:</a:t>
            </a:r>
          </a:p>
          <a:p>
            <a:pPr lvl="1"/>
            <a:r>
              <a:rPr lang="en-US" dirty="0" smtClean="0"/>
              <a:t>Fair queueing across ports</a:t>
            </a:r>
          </a:p>
          <a:p>
            <a:pPr lvl="1"/>
            <a:r>
              <a:rPr lang="en-US" dirty="0" smtClean="0"/>
              <a:t>Strict prioritization of some ports over others</a:t>
            </a:r>
          </a:p>
          <a:p>
            <a:pPr lvl="1"/>
            <a:r>
              <a:rPr lang="en-US" dirty="0" smtClean="0"/>
              <a:t>Rate limiting per port!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1045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(5) Queueing: Buffer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1049000" cy="480002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Typical buffer management: Tail-drop</a:t>
            </a:r>
          </a:p>
          <a:p>
            <a:endParaRPr lang="en-US" dirty="0"/>
          </a:p>
          <a:p>
            <a:r>
              <a:rPr lang="en-US" dirty="0" smtClean="0"/>
              <a:t>How should buffer memory be partitioned across ports?</a:t>
            </a:r>
          </a:p>
          <a:p>
            <a:pPr lvl="1"/>
            <a:r>
              <a:rPr lang="en-US" dirty="0" smtClean="0"/>
              <a:t>Static partitioning: if port 1 has no packets, don’t drop port 2</a:t>
            </a:r>
          </a:p>
          <a:p>
            <a:pPr lvl="1"/>
            <a:r>
              <a:rPr lang="en-US" dirty="0" smtClean="0"/>
              <a:t>Shared memory with dynamic partitioning</a:t>
            </a:r>
          </a:p>
          <a:p>
            <a:endParaRPr lang="en-US" dirty="0"/>
          </a:p>
          <a:p>
            <a:r>
              <a:rPr lang="en-US" dirty="0" smtClean="0"/>
              <a:t>However, need to share fairly:</a:t>
            </a:r>
          </a:p>
          <a:p>
            <a:pPr lvl="1"/>
            <a:r>
              <a:rPr lang="en-US" dirty="0" smtClean="0"/>
              <a:t>If output port 1 is congested, why should port 2 traffic suffer?</a:t>
            </a:r>
          </a:p>
          <a:p>
            <a:endParaRPr lang="en-US" dirty="0" smtClean="0"/>
          </a:p>
          <a:p>
            <a:r>
              <a:rPr lang="en-US" dirty="0" smtClean="0"/>
              <a:t>Algorithmic problems in dynamic memory sizing across ports!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1144" y="1690688"/>
            <a:ext cx="2895600" cy="93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308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426" y="5773629"/>
            <a:ext cx="2853305" cy="910950"/>
          </a:xfrm>
          <a:prstGeom prst="rect">
            <a:avLst/>
          </a:prstGeom>
        </p:spPr>
      </p:pic>
      <p:sp>
        <p:nvSpPr>
          <p:cNvPr id="4" name="Subtitle 2"/>
          <p:cNvSpPr txBox="1">
            <a:spLocks/>
          </p:cNvSpPr>
          <p:nvPr/>
        </p:nvSpPr>
        <p:spPr>
          <a:xfrm>
            <a:off x="1524000" y="3568713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smtClean="0">
                <a:solidFill>
                  <a:schemeClr val="tx1"/>
                </a:solidFill>
              </a:rPr>
              <a:t>Lecture </a:t>
            </a:r>
            <a:r>
              <a:rPr lang="en-US" smtClean="0">
                <a:solidFill>
                  <a:schemeClr val="tx1"/>
                </a:solidFill>
              </a:rPr>
              <a:t>12, </a:t>
            </a:r>
            <a:r>
              <a:rPr lang="en-US" dirty="0" smtClean="0">
                <a:solidFill>
                  <a:schemeClr val="tx1"/>
                </a:solidFill>
              </a:rPr>
              <a:t>Computer Networks (198:552)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25631" y="1039660"/>
            <a:ext cx="11764352" cy="243697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algn="ctr"/>
            <a:r>
              <a:rPr lang="en-US" dirty="0" smtClean="0"/>
              <a:t>High-Speed Hardware Switches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92519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(6) Egress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Combine headers with payload for transmission</a:t>
            </a:r>
          </a:p>
          <a:p>
            <a:pPr lvl="1"/>
            <a:r>
              <a:rPr lang="en-US" dirty="0" smtClean="0"/>
              <a:t>Need to incorporate header modifications</a:t>
            </a:r>
          </a:p>
          <a:p>
            <a:pPr lvl="1"/>
            <a:r>
              <a:rPr lang="is-IS" dirty="0" smtClean="0"/>
              <a:t>… also called “deparsing”</a:t>
            </a:r>
          </a:p>
          <a:p>
            <a:endParaRPr lang="is-IS" dirty="0"/>
          </a:p>
          <a:p>
            <a:r>
              <a:rPr lang="is-IS" dirty="0" smtClean="0"/>
              <a:t>Multicast: egress-specific packet processing</a:t>
            </a:r>
          </a:p>
          <a:p>
            <a:pPr lvl="1"/>
            <a:r>
              <a:rPr lang="en-US" dirty="0" smtClean="0"/>
              <a:t>E</a:t>
            </a:r>
            <a:r>
              <a:rPr lang="is-IS" dirty="0" smtClean="0"/>
              <a:t>x: source MAC address</a:t>
            </a:r>
          </a:p>
          <a:p>
            <a:endParaRPr lang="en-US" dirty="0" smtClean="0"/>
          </a:p>
          <a:p>
            <a:r>
              <a:rPr lang="en-US" dirty="0" smtClean="0"/>
              <a:t>Multicast makes almost everything inside the switch (interconnect, queueing, lookups) more complex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364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/>
              <a:t>The router data plane</a:t>
            </a:r>
            <a:endParaRPr lang="en-US" altLang="x-none" dirty="0"/>
          </a:p>
        </p:txBody>
      </p:sp>
      <p:sp>
        <p:nvSpPr>
          <p:cNvPr id="19460" name="Rectangle 3"/>
          <p:cNvSpPr>
            <a:spLocks noChangeArrowheads="1"/>
          </p:cNvSpPr>
          <p:nvPr/>
        </p:nvSpPr>
        <p:spPr bwMode="auto">
          <a:xfrm>
            <a:off x="2365802" y="3512790"/>
            <a:ext cx="2085975" cy="1973317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altLang="x-none" sz="2400" dirty="0">
                <a:solidFill>
                  <a:schemeClr val="bg1"/>
                </a:solidFill>
                <a:latin typeface="Times New Roman" charset="0"/>
              </a:rPr>
              <a:t>Switching</a:t>
            </a:r>
          </a:p>
          <a:p>
            <a:pPr algn="ctr"/>
            <a:r>
              <a:rPr lang="en-US" altLang="x-none" sz="2400" dirty="0" smtClean="0">
                <a:solidFill>
                  <a:schemeClr val="bg1"/>
                </a:solidFill>
                <a:latin typeface="Times New Roman" charset="0"/>
              </a:rPr>
              <a:t>fabric</a:t>
            </a:r>
            <a:endParaRPr lang="en-US" altLang="x-none" sz="2400" dirty="0">
              <a:solidFill>
                <a:schemeClr val="bg1"/>
              </a:solidFill>
              <a:latin typeface="Times New Roman" charset="0"/>
            </a:endParaRPr>
          </a:p>
        </p:txBody>
      </p:sp>
      <p:sp>
        <p:nvSpPr>
          <p:cNvPr id="19461" name="Rectangle 4"/>
          <p:cNvSpPr>
            <a:spLocks noChangeArrowheads="1"/>
          </p:cNvSpPr>
          <p:nvPr/>
        </p:nvSpPr>
        <p:spPr bwMode="auto">
          <a:xfrm>
            <a:off x="2392790" y="1870511"/>
            <a:ext cx="2085975" cy="1300162"/>
          </a:xfrm>
          <a:prstGeom prst="rect">
            <a:avLst/>
          </a:prstGeom>
          <a:solidFill>
            <a:srgbClr val="00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altLang="x-none" sz="2400" dirty="0">
                <a:solidFill>
                  <a:schemeClr val="bg1"/>
                </a:solidFill>
                <a:latin typeface="Times New Roman" charset="0"/>
              </a:rPr>
              <a:t>Processor</a:t>
            </a:r>
          </a:p>
        </p:txBody>
      </p:sp>
      <p:sp>
        <p:nvSpPr>
          <p:cNvPr id="19462" name="Rectangle 5"/>
          <p:cNvSpPr>
            <a:spLocks noChangeArrowheads="1"/>
          </p:cNvSpPr>
          <p:nvPr/>
        </p:nvSpPr>
        <p:spPr bwMode="auto">
          <a:xfrm>
            <a:off x="3271471" y="3170282"/>
            <a:ext cx="328612" cy="342900"/>
          </a:xfrm>
          <a:prstGeom prst="rect">
            <a:avLst/>
          </a:prstGeom>
          <a:solidFill>
            <a:srgbClr val="808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19467" name="Rectangle 10"/>
          <p:cNvSpPr>
            <a:spLocks noChangeArrowheads="1"/>
          </p:cNvSpPr>
          <p:nvPr/>
        </p:nvSpPr>
        <p:spPr bwMode="auto">
          <a:xfrm>
            <a:off x="920563" y="3766847"/>
            <a:ext cx="1071132" cy="5429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19468" name="Rectangle 11"/>
          <p:cNvSpPr>
            <a:spLocks noChangeArrowheads="1"/>
          </p:cNvSpPr>
          <p:nvPr/>
        </p:nvSpPr>
        <p:spPr bwMode="auto">
          <a:xfrm>
            <a:off x="2003851" y="3924008"/>
            <a:ext cx="357188" cy="228600"/>
          </a:xfrm>
          <a:prstGeom prst="rect">
            <a:avLst/>
          </a:prstGeom>
          <a:solidFill>
            <a:srgbClr val="808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19469" name="Text Box 12"/>
          <p:cNvSpPr txBox="1">
            <a:spLocks noChangeArrowheads="1"/>
          </p:cNvSpPr>
          <p:nvPr/>
        </p:nvSpPr>
        <p:spPr bwMode="auto">
          <a:xfrm>
            <a:off x="1031976" y="3866858"/>
            <a:ext cx="85311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altLang="x-none" sz="1600" dirty="0" smtClean="0">
                <a:latin typeface="Times New Roman" charset="0"/>
              </a:rPr>
              <a:t>Net </a:t>
            </a:r>
            <a:r>
              <a:rPr lang="en-US" altLang="x-none" sz="1600" dirty="0" err="1" smtClean="0">
                <a:latin typeface="Times New Roman" charset="0"/>
              </a:rPr>
              <a:t>intf</a:t>
            </a:r>
            <a:endParaRPr lang="en-US" altLang="x-none" sz="1600" dirty="0">
              <a:latin typeface="Times New Roman" charset="0"/>
            </a:endParaRPr>
          </a:p>
        </p:txBody>
      </p:sp>
      <p:sp>
        <p:nvSpPr>
          <p:cNvPr id="19470" name="Line 13"/>
          <p:cNvSpPr>
            <a:spLocks noChangeShapeType="1"/>
          </p:cNvSpPr>
          <p:nvPr/>
        </p:nvSpPr>
        <p:spPr bwMode="auto">
          <a:xfrm flipH="1">
            <a:off x="275014" y="4038308"/>
            <a:ext cx="64008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71" name="Rectangle 14"/>
          <p:cNvSpPr>
            <a:spLocks noChangeArrowheads="1"/>
          </p:cNvSpPr>
          <p:nvPr/>
        </p:nvSpPr>
        <p:spPr bwMode="auto">
          <a:xfrm>
            <a:off x="930088" y="4762209"/>
            <a:ext cx="1071132" cy="5429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19472" name="Rectangle 15"/>
          <p:cNvSpPr>
            <a:spLocks noChangeArrowheads="1"/>
          </p:cNvSpPr>
          <p:nvPr/>
        </p:nvSpPr>
        <p:spPr bwMode="auto">
          <a:xfrm>
            <a:off x="2013376" y="4919371"/>
            <a:ext cx="357188" cy="228600"/>
          </a:xfrm>
          <a:prstGeom prst="rect">
            <a:avLst/>
          </a:prstGeom>
          <a:solidFill>
            <a:srgbClr val="808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19473" name="Text Box 16"/>
          <p:cNvSpPr txBox="1">
            <a:spLocks noChangeArrowheads="1"/>
          </p:cNvSpPr>
          <p:nvPr/>
        </p:nvSpPr>
        <p:spPr bwMode="auto">
          <a:xfrm>
            <a:off x="1041501" y="4862221"/>
            <a:ext cx="85311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altLang="x-none" sz="1600" dirty="0" smtClean="0">
                <a:latin typeface="Times New Roman" charset="0"/>
              </a:rPr>
              <a:t>Net </a:t>
            </a:r>
            <a:r>
              <a:rPr lang="en-US" altLang="x-none" sz="1600" dirty="0" err="1" smtClean="0">
                <a:latin typeface="Times New Roman" charset="0"/>
              </a:rPr>
              <a:t>intf</a:t>
            </a:r>
            <a:endParaRPr lang="en-US" altLang="x-none" sz="1600" dirty="0">
              <a:latin typeface="Times New Roman" charset="0"/>
            </a:endParaRPr>
          </a:p>
        </p:txBody>
      </p:sp>
      <p:sp>
        <p:nvSpPr>
          <p:cNvPr id="19474" name="Line 17"/>
          <p:cNvSpPr>
            <a:spLocks noChangeShapeType="1"/>
          </p:cNvSpPr>
          <p:nvPr/>
        </p:nvSpPr>
        <p:spPr bwMode="auto">
          <a:xfrm flipH="1">
            <a:off x="284539" y="5033671"/>
            <a:ext cx="64008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79" name="Rectangle 22"/>
          <p:cNvSpPr>
            <a:spLocks noChangeArrowheads="1"/>
          </p:cNvSpPr>
          <p:nvPr/>
        </p:nvSpPr>
        <p:spPr bwMode="auto">
          <a:xfrm flipH="1">
            <a:off x="4813726" y="3776372"/>
            <a:ext cx="1071133" cy="5429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19480" name="Rectangle 23"/>
          <p:cNvSpPr>
            <a:spLocks noChangeArrowheads="1"/>
          </p:cNvSpPr>
          <p:nvPr/>
        </p:nvSpPr>
        <p:spPr bwMode="auto">
          <a:xfrm flipH="1">
            <a:off x="4456540" y="3933533"/>
            <a:ext cx="357187" cy="228600"/>
          </a:xfrm>
          <a:prstGeom prst="rect">
            <a:avLst/>
          </a:prstGeom>
          <a:solidFill>
            <a:srgbClr val="808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19481" name="Text Box 24"/>
          <p:cNvSpPr txBox="1">
            <a:spLocks noChangeArrowheads="1"/>
          </p:cNvSpPr>
          <p:nvPr/>
        </p:nvSpPr>
        <p:spPr bwMode="auto">
          <a:xfrm flipH="1">
            <a:off x="4930590" y="3876383"/>
            <a:ext cx="85311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altLang="x-none" sz="1600" dirty="0" smtClean="0">
                <a:latin typeface="Times New Roman" charset="0"/>
              </a:rPr>
              <a:t>Net </a:t>
            </a:r>
            <a:r>
              <a:rPr lang="en-US" altLang="x-none" sz="1600" dirty="0" err="1" smtClean="0">
                <a:latin typeface="Times New Roman" charset="0"/>
              </a:rPr>
              <a:t>intf</a:t>
            </a:r>
            <a:endParaRPr lang="en-US" altLang="x-none" sz="1600" dirty="0">
              <a:latin typeface="Times New Roman" charset="0"/>
            </a:endParaRPr>
          </a:p>
        </p:txBody>
      </p:sp>
      <p:sp>
        <p:nvSpPr>
          <p:cNvPr id="19482" name="Line 25"/>
          <p:cNvSpPr>
            <a:spLocks noChangeShapeType="1"/>
          </p:cNvSpPr>
          <p:nvPr/>
        </p:nvSpPr>
        <p:spPr bwMode="auto">
          <a:xfrm>
            <a:off x="5906173" y="4047833"/>
            <a:ext cx="64008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83" name="Rectangle 26"/>
          <p:cNvSpPr>
            <a:spLocks noChangeArrowheads="1"/>
          </p:cNvSpPr>
          <p:nvPr/>
        </p:nvSpPr>
        <p:spPr bwMode="auto">
          <a:xfrm flipH="1">
            <a:off x="4804201" y="4771734"/>
            <a:ext cx="1071133" cy="5429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19484" name="Rectangle 27"/>
          <p:cNvSpPr>
            <a:spLocks noChangeArrowheads="1"/>
          </p:cNvSpPr>
          <p:nvPr/>
        </p:nvSpPr>
        <p:spPr bwMode="auto">
          <a:xfrm flipH="1">
            <a:off x="4447015" y="4928896"/>
            <a:ext cx="357187" cy="228600"/>
          </a:xfrm>
          <a:prstGeom prst="rect">
            <a:avLst/>
          </a:prstGeom>
          <a:solidFill>
            <a:srgbClr val="808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19485" name="Text Box 28"/>
          <p:cNvSpPr txBox="1">
            <a:spLocks noChangeArrowheads="1"/>
          </p:cNvSpPr>
          <p:nvPr/>
        </p:nvSpPr>
        <p:spPr bwMode="auto">
          <a:xfrm flipH="1">
            <a:off x="4907208" y="4871746"/>
            <a:ext cx="85311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altLang="x-none" sz="1600" dirty="0" smtClean="0">
                <a:latin typeface="Times New Roman" charset="0"/>
              </a:rPr>
              <a:t>Net </a:t>
            </a:r>
            <a:r>
              <a:rPr lang="en-US" altLang="x-none" sz="1600" dirty="0" err="1" smtClean="0">
                <a:latin typeface="Times New Roman" charset="0"/>
              </a:rPr>
              <a:t>intf</a:t>
            </a:r>
            <a:endParaRPr lang="en-US" altLang="x-none" sz="1600" dirty="0">
              <a:latin typeface="Times New Roman" charset="0"/>
            </a:endParaRPr>
          </a:p>
        </p:txBody>
      </p:sp>
      <p:sp>
        <p:nvSpPr>
          <p:cNvPr id="19486" name="Line 29"/>
          <p:cNvSpPr>
            <a:spLocks noChangeShapeType="1"/>
          </p:cNvSpPr>
          <p:nvPr/>
        </p:nvSpPr>
        <p:spPr bwMode="auto">
          <a:xfrm>
            <a:off x="5896648" y="5043196"/>
            <a:ext cx="64008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89" name="Text Box 32"/>
          <p:cNvSpPr txBox="1">
            <a:spLocks noChangeArrowheads="1"/>
          </p:cNvSpPr>
          <p:nvPr/>
        </p:nvSpPr>
        <p:spPr bwMode="auto">
          <a:xfrm>
            <a:off x="854036" y="2531772"/>
            <a:ext cx="145264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dirty="0">
                <a:solidFill>
                  <a:srgbClr val="0000FF"/>
                </a:solidFill>
              </a:rPr>
              <a:t>d</a:t>
            </a:r>
            <a:r>
              <a:rPr lang="en-US" altLang="x-none" dirty="0" smtClean="0">
                <a:solidFill>
                  <a:srgbClr val="0000FF"/>
                </a:solidFill>
              </a:rPr>
              <a:t>ata </a:t>
            </a:r>
            <a:r>
              <a:rPr lang="en-US" altLang="x-none" dirty="0">
                <a:solidFill>
                  <a:srgbClr val="0000FF"/>
                </a:solidFill>
              </a:rPr>
              <a:t>plane</a:t>
            </a:r>
          </a:p>
        </p:txBody>
      </p:sp>
      <p:sp>
        <p:nvSpPr>
          <p:cNvPr id="19490" name="Freeform 33"/>
          <p:cNvSpPr>
            <a:spLocks/>
          </p:cNvSpPr>
          <p:nvPr/>
        </p:nvSpPr>
        <p:spPr bwMode="auto">
          <a:xfrm>
            <a:off x="4547932" y="2702227"/>
            <a:ext cx="652463" cy="319088"/>
          </a:xfrm>
          <a:custGeom>
            <a:avLst/>
            <a:gdLst>
              <a:gd name="T0" fmla="*/ 652463 w 411"/>
              <a:gd name="T1" fmla="*/ 0 h 201"/>
              <a:gd name="T2" fmla="*/ 384175 w 411"/>
              <a:gd name="T3" fmla="*/ 268288 h 201"/>
              <a:gd name="T4" fmla="*/ 0 w 411"/>
              <a:gd name="T5" fmla="*/ 306388 h 201"/>
              <a:gd name="T6" fmla="*/ 0 60000 65536"/>
              <a:gd name="T7" fmla="*/ 0 60000 65536"/>
              <a:gd name="T8" fmla="*/ 0 60000 65536"/>
              <a:gd name="T9" fmla="*/ 0 w 411"/>
              <a:gd name="T10" fmla="*/ 0 h 201"/>
              <a:gd name="T11" fmla="*/ 411 w 411"/>
              <a:gd name="T12" fmla="*/ 201 h 20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11" h="201">
                <a:moveTo>
                  <a:pt x="411" y="0"/>
                </a:moveTo>
                <a:cubicBezTo>
                  <a:pt x="360" y="68"/>
                  <a:pt x="310" y="137"/>
                  <a:pt x="242" y="169"/>
                </a:cubicBezTo>
                <a:cubicBezTo>
                  <a:pt x="174" y="201"/>
                  <a:pt x="87" y="197"/>
                  <a:pt x="0" y="193"/>
                </a:cubicBezTo>
              </a:path>
            </a:pathLst>
          </a:custGeom>
          <a:noFill/>
          <a:ln w="38100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19491" name="Text Box 34"/>
          <p:cNvSpPr txBox="1">
            <a:spLocks noChangeArrowheads="1"/>
          </p:cNvSpPr>
          <p:nvPr/>
        </p:nvSpPr>
        <p:spPr bwMode="auto">
          <a:xfrm>
            <a:off x="4624497" y="1670816"/>
            <a:ext cx="1151277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dirty="0" smtClean="0">
                <a:solidFill>
                  <a:srgbClr val="0432FF"/>
                </a:solidFill>
              </a:rPr>
              <a:t>(part of)</a:t>
            </a:r>
          </a:p>
          <a:p>
            <a:pPr eaLnBrk="1" hangingPunct="1"/>
            <a:r>
              <a:rPr lang="en-US" altLang="x-none" dirty="0">
                <a:solidFill>
                  <a:srgbClr val="0432FF"/>
                </a:solidFill>
              </a:rPr>
              <a:t>c</a:t>
            </a:r>
            <a:r>
              <a:rPr lang="en-US" altLang="x-none" dirty="0" smtClean="0">
                <a:solidFill>
                  <a:srgbClr val="0432FF"/>
                </a:solidFill>
              </a:rPr>
              <a:t>ontrol </a:t>
            </a:r>
          </a:p>
          <a:p>
            <a:pPr eaLnBrk="1" hangingPunct="1"/>
            <a:r>
              <a:rPr lang="en-US" altLang="x-none" dirty="0" smtClean="0">
                <a:solidFill>
                  <a:srgbClr val="0432FF"/>
                </a:solidFill>
              </a:rPr>
              <a:t>plane</a:t>
            </a:r>
            <a:endParaRPr lang="en-US" altLang="x-none" dirty="0">
              <a:solidFill>
                <a:srgbClr val="0432FF"/>
              </a:solidFill>
            </a:endParaRPr>
          </a:p>
        </p:txBody>
      </p:sp>
      <p:pic>
        <p:nvPicPr>
          <p:cNvPr id="41" name="Picture 11" descr="image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0132" y="42471"/>
            <a:ext cx="1143000" cy="1249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8518235" y="230886"/>
            <a:ext cx="28957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0432FF"/>
                </a:solidFill>
                <a:latin typeface="Helvetica" charset="0"/>
                <a:ea typeface="Helvetica" charset="0"/>
                <a:cs typeface="Helvetica" charset="0"/>
              </a:rPr>
              <a:t>Management plane</a:t>
            </a:r>
            <a:endParaRPr lang="en-US" sz="2000" b="1" dirty="0">
              <a:solidFill>
                <a:srgbClr val="0432FF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" name="Rectangular Callout 2"/>
          <p:cNvSpPr/>
          <p:nvPr/>
        </p:nvSpPr>
        <p:spPr>
          <a:xfrm>
            <a:off x="679938" y="1673727"/>
            <a:ext cx="5411813" cy="3951218"/>
          </a:xfrm>
          <a:prstGeom prst="wedgeRectCallout">
            <a:avLst>
              <a:gd name="adj1" fmla="val 19509"/>
              <a:gd name="adj2" fmla="val 4999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Content Placeholder 2"/>
          <p:cNvSpPr txBox="1">
            <a:spLocks/>
          </p:cNvSpPr>
          <p:nvPr/>
        </p:nvSpPr>
        <p:spPr>
          <a:xfrm>
            <a:off x="6661119" y="1586864"/>
            <a:ext cx="5262049" cy="516241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600" kern="1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Data plane implements per-packet decisions</a:t>
            </a:r>
          </a:p>
          <a:p>
            <a:pPr lvl="1"/>
            <a:r>
              <a:rPr lang="en-US" dirty="0" smtClean="0"/>
              <a:t>On behalf of control &amp; management planes</a:t>
            </a:r>
          </a:p>
          <a:p>
            <a:endParaRPr lang="en-US" dirty="0" smtClean="0"/>
          </a:p>
          <a:p>
            <a:r>
              <a:rPr lang="en-US" dirty="0" smtClean="0"/>
              <a:t>Forward packets at high speed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Manage contention for switch/link resources</a:t>
            </a:r>
          </a:p>
          <a:p>
            <a:pPr lvl="1"/>
            <a:endParaRPr lang="en-US" dirty="0" smtClean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249306" y="2976161"/>
            <a:ext cx="152400" cy="652403"/>
          </a:xfrm>
          <a:prstGeom prst="straightConnector1">
            <a:avLst/>
          </a:prstGeom>
          <a:ln w="38100">
            <a:solidFill>
              <a:srgbClr val="0432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1844762" y="2974754"/>
            <a:ext cx="852721" cy="552874"/>
          </a:xfrm>
          <a:prstGeom prst="straightConnector1">
            <a:avLst/>
          </a:prstGeom>
          <a:ln w="38100">
            <a:solidFill>
              <a:srgbClr val="0432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Freeform 33"/>
          <p:cNvSpPr>
            <a:spLocks/>
          </p:cNvSpPr>
          <p:nvPr/>
        </p:nvSpPr>
        <p:spPr bwMode="auto">
          <a:xfrm flipH="1" flipV="1">
            <a:off x="6330334" y="598057"/>
            <a:ext cx="1166671" cy="757736"/>
          </a:xfrm>
          <a:custGeom>
            <a:avLst/>
            <a:gdLst>
              <a:gd name="T0" fmla="*/ 652463 w 411"/>
              <a:gd name="T1" fmla="*/ 0 h 201"/>
              <a:gd name="T2" fmla="*/ 384175 w 411"/>
              <a:gd name="T3" fmla="*/ 268288 h 201"/>
              <a:gd name="T4" fmla="*/ 0 w 411"/>
              <a:gd name="T5" fmla="*/ 306388 h 201"/>
              <a:gd name="T6" fmla="*/ 0 60000 65536"/>
              <a:gd name="T7" fmla="*/ 0 60000 65536"/>
              <a:gd name="T8" fmla="*/ 0 60000 65536"/>
              <a:gd name="T9" fmla="*/ 0 w 411"/>
              <a:gd name="T10" fmla="*/ 0 h 201"/>
              <a:gd name="T11" fmla="*/ 411 w 411"/>
              <a:gd name="T12" fmla="*/ 201 h 20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11" h="201">
                <a:moveTo>
                  <a:pt x="411" y="0"/>
                </a:moveTo>
                <a:cubicBezTo>
                  <a:pt x="360" y="68"/>
                  <a:pt x="310" y="137"/>
                  <a:pt x="242" y="169"/>
                </a:cubicBezTo>
                <a:cubicBezTo>
                  <a:pt x="174" y="201"/>
                  <a:pt x="87" y="197"/>
                  <a:pt x="0" y="193"/>
                </a:cubicBezTo>
              </a:path>
            </a:pathLst>
          </a:custGeom>
          <a:noFill/>
          <a:ln w="38100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61" name="Freeform 33"/>
          <p:cNvSpPr>
            <a:spLocks/>
          </p:cNvSpPr>
          <p:nvPr/>
        </p:nvSpPr>
        <p:spPr bwMode="auto">
          <a:xfrm rot="20681253">
            <a:off x="6719049" y="924906"/>
            <a:ext cx="886885" cy="550537"/>
          </a:xfrm>
          <a:custGeom>
            <a:avLst/>
            <a:gdLst>
              <a:gd name="T0" fmla="*/ 652463 w 411"/>
              <a:gd name="T1" fmla="*/ 0 h 201"/>
              <a:gd name="T2" fmla="*/ 384175 w 411"/>
              <a:gd name="T3" fmla="*/ 268288 h 201"/>
              <a:gd name="T4" fmla="*/ 0 w 411"/>
              <a:gd name="T5" fmla="*/ 306388 h 201"/>
              <a:gd name="T6" fmla="*/ 0 60000 65536"/>
              <a:gd name="T7" fmla="*/ 0 60000 65536"/>
              <a:gd name="T8" fmla="*/ 0 60000 65536"/>
              <a:gd name="T9" fmla="*/ 0 w 411"/>
              <a:gd name="T10" fmla="*/ 0 h 201"/>
              <a:gd name="T11" fmla="*/ 411 w 411"/>
              <a:gd name="T12" fmla="*/ 201 h 20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11" h="201">
                <a:moveTo>
                  <a:pt x="411" y="0"/>
                </a:moveTo>
                <a:cubicBezTo>
                  <a:pt x="360" y="68"/>
                  <a:pt x="310" y="137"/>
                  <a:pt x="242" y="169"/>
                </a:cubicBezTo>
                <a:cubicBezTo>
                  <a:pt x="174" y="201"/>
                  <a:pt x="87" y="197"/>
                  <a:pt x="0" y="193"/>
                </a:cubicBezTo>
              </a:path>
            </a:pathLst>
          </a:custGeom>
          <a:noFill/>
          <a:ln w="38100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1786259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on router data planes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Speed!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261" y="2047945"/>
            <a:ext cx="6583680" cy="460857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772041" y="2789695"/>
            <a:ext cx="288268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Helvetica" charset="0"/>
                <a:ea typeface="Helvetica" charset="0"/>
                <a:cs typeface="Helvetica" charset="0"/>
              </a:rPr>
              <a:t>Inherently</a:t>
            </a:r>
          </a:p>
          <a:p>
            <a:r>
              <a:rPr lang="en-US" sz="2800" dirty="0">
                <a:latin typeface="Helvetica" charset="0"/>
                <a:ea typeface="Helvetica" charset="0"/>
                <a:cs typeface="Helvetica" charset="0"/>
              </a:rPr>
              <a:t>p</a:t>
            </a:r>
            <a:r>
              <a:rPr lang="en-US" sz="2800" dirty="0" smtClean="0">
                <a:latin typeface="Helvetica" charset="0"/>
                <a:ea typeface="Helvetica" charset="0"/>
                <a:cs typeface="Helvetica" charset="0"/>
              </a:rPr>
              <a:t>arallel workload </a:t>
            </a:r>
          </a:p>
          <a:p>
            <a:endParaRPr lang="en-US" sz="2800" dirty="0" smtClean="0">
              <a:latin typeface="Helvetica" charset="0"/>
              <a:ea typeface="Helvetica" charset="0"/>
              <a:cs typeface="Helvetica" charset="0"/>
              <a:sym typeface="Wingdings"/>
            </a:endParaRPr>
          </a:p>
          <a:p>
            <a:r>
              <a:rPr lang="en-US" sz="2800" dirty="0" smtClean="0">
                <a:latin typeface="Helvetica" charset="0"/>
                <a:ea typeface="Helvetica" charset="0"/>
                <a:cs typeface="Helvetica" charset="0"/>
                <a:sym typeface="Wingdings"/>
              </a:rPr>
              <a:t> Leverage hardware parallelism!</a:t>
            </a:r>
            <a:endParaRPr lang="en-US" sz="2800" dirty="0" smtClean="0"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2462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on router data planes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Speed!</a:t>
            </a:r>
          </a:p>
          <a:p>
            <a:endParaRPr lang="en-US" dirty="0" smtClean="0"/>
          </a:p>
          <a:p>
            <a:r>
              <a:rPr lang="en-US" dirty="0" smtClean="0"/>
              <a:t>Area &amp; footprint</a:t>
            </a:r>
          </a:p>
          <a:p>
            <a:endParaRPr lang="en-US" dirty="0" smtClean="0"/>
          </a:p>
          <a:p>
            <a:r>
              <a:rPr lang="en-US" dirty="0" smtClean="0"/>
              <a:t>Power</a:t>
            </a:r>
          </a:p>
          <a:p>
            <a:endParaRPr lang="en-US" dirty="0" smtClean="0"/>
          </a:p>
          <a:p>
            <a:r>
              <a:rPr lang="en-US" dirty="0" smtClean="0"/>
              <a:t>Port density</a:t>
            </a:r>
          </a:p>
          <a:p>
            <a:endParaRPr lang="en-US" dirty="0" smtClean="0"/>
          </a:p>
          <a:p>
            <a:r>
              <a:rPr lang="en-US" dirty="0" smtClean="0"/>
              <a:t>Programmability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9010" y="1949193"/>
            <a:ext cx="7253208" cy="2803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853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router functionality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16139"/>
          </a:xfrm>
        </p:spPr>
        <p:txBody>
          <a:bodyPr>
            <a:normAutofit/>
          </a:bodyPr>
          <a:lstStyle/>
          <a:p>
            <a:r>
              <a:rPr lang="en-US" dirty="0" smtClean="0"/>
              <a:t>Different routers are very different</a:t>
            </a:r>
          </a:p>
          <a:p>
            <a:pPr lvl="1"/>
            <a:r>
              <a:rPr lang="en-US" dirty="0" smtClean="0"/>
              <a:t>Historically evolving, multiple concurrent designs</a:t>
            </a:r>
          </a:p>
          <a:p>
            <a:pPr lvl="1"/>
            <a:r>
              <a:rPr lang="is-IS" dirty="0" smtClean="0"/>
              <a:t>… </a:t>
            </a:r>
            <a:r>
              <a:rPr lang="en-US" dirty="0"/>
              <a:t>b</a:t>
            </a:r>
            <a:r>
              <a:rPr lang="en-US" dirty="0" smtClean="0"/>
              <a:t>ut there are many commonalities (Ex: MGR, RMT)</a:t>
            </a:r>
          </a:p>
          <a:p>
            <a:r>
              <a:rPr lang="en-US" dirty="0" smtClean="0"/>
              <a:t>Packet receive/transmit from/to physical interfaces</a:t>
            </a:r>
            <a:endParaRPr lang="en-US" dirty="0"/>
          </a:p>
          <a:p>
            <a:r>
              <a:rPr lang="en-US" dirty="0" smtClean="0"/>
              <a:t>Packet and header parsing</a:t>
            </a:r>
          </a:p>
          <a:p>
            <a:r>
              <a:rPr lang="en-US" dirty="0" smtClean="0"/>
              <a:t>Packet lookup and modification: ingress &amp; egress processing</a:t>
            </a:r>
          </a:p>
          <a:p>
            <a:r>
              <a:rPr lang="en-US" dirty="0" smtClean="0"/>
              <a:t>High-speed switching fabric to connect different interfaces</a:t>
            </a:r>
            <a:endParaRPr lang="en-US" dirty="0"/>
          </a:p>
          <a:p>
            <a:r>
              <a:rPr lang="en-US" dirty="0" smtClean="0"/>
              <a:t>Traffic management: fair sharing, rate limiting, </a:t>
            </a:r>
            <a:r>
              <a:rPr lang="is-IS" dirty="0" smtClean="0"/>
              <a:t>prioritization</a:t>
            </a:r>
          </a:p>
          <a:p>
            <a:r>
              <a:rPr lang="is-IS" dirty="0" smtClean="0"/>
              <a:t>Buffer management: admission into switch memory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93702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499587"/>
            <a:ext cx="10515600" cy="1147762"/>
          </a:xfrm>
        </p:spPr>
        <p:txBody>
          <a:bodyPr/>
          <a:lstStyle/>
          <a:p>
            <a:r>
              <a:rPr lang="en-US" dirty="0" smtClean="0"/>
              <a:t>Life of a packet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3257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(1) Receive data at line cards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1126492" cy="503237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Circuitry to interface with physical medium: </a:t>
            </a:r>
            <a:r>
              <a:rPr lang="en-US" dirty="0" err="1" smtClean="0"/>
              <a:t>CoAx</a:t>
            </a:r>
            <a:r>
              <a:rPr lang="en-US" dirty="0" smtClean="0"/>
              <a:t>, optical</a:t>
            </a:r>
          </a:p>
          <a:p>
            <a:pPr lvl="1"/>
            <a:r>
              <a:rPr lang="en-US" dirty="0" err="1" smtClean="0"/>
              <a:t>SerDes</a:t>
            </a:r>
            <a:r>
              <a:rPr lang="en-US" dirty="0" smtClean="0"/>
              <a:t>/IO modules: serialize/</a:t>
            </a:r>
            <a:r>
              <a:rPr lang="en-US" dirty="0" err="1" smtClean="0"/>
              <a:t>deserialize</a:t>
            </a:r>
            <a:r>
              <a:rPr lang="en-US" dirty="0" smtClean="0"/>
              <a:t> data from the wire</a:t>
            </a:r>
          </a:p>
          <a:p>
            <a:pPr lvl="1"/>
            <a:r>
              <a:rPr lang="en-US" dirty="0" smtClean="0"/>
              <a:t>Interfaces just keep getting faster: more parallelism</a:t>
            </a:r>
          </a:p>
          <a:p>
            <a:pPr lvl="1"/>
            <a:r>
              <a:rPr lang="is-IS" dirty="0" smtClean="0"/>
              <a:t>… </a:t>
            </a:r>
            <a:r>
              <a:rPr lang="en-US" dirty="0"/>
              <a:t>b</a:t>
            </a:r>
            <a:r>
              <a:rPr lang="en-US" dirty="0" smtClean="0"/>
              <a:t>ut stay the same size</a:t>
            </a:r>
          </a:p>
          <a:p>
            <a:endParaRPr lang="en-US" dirty="0"/>
          </a:p>
          <a:p>
            <a:r>
              <a:rPr lang="en-US" dirty="0" smtClean="0"/>
              <a:t>Multiple network interfaces on a single line card</a:t>
            </a:r>
          </a:p>
          <a:p>
            <a:pPr lvl="1"/>
            <a:r>
              <a:rPr lang="en-US" dirty="0" smtClean="0"/>
              <a:t>Component detachable from the rest of the switch</a:t>
            </a:r>
          </a:p>
          <a:p>
            <a:pPr lvl="1"/>
            <a:r>
              <a:rPr lang="en-US" dirty="0" smtClean="0"/>
              <a:t>Ex: upgrade multiple 10 </a:t>
            </a:r>
            <a:r>
              <a:rPr lang="en-US" dirty="0" err="1" smtClean="0"/>
              <a:t>Gbit</a:t>
            </a:r>
            <a:r>
              <a:rPr lang="en-US" dirty="0" smtClean="0"/>
              <a:t>/s interfaces to 40 </a:t>
            </a:r>
            <a:r>
              <a:rPr lang="en-US" dirty="0" err="1" smtClean="0"/>
              <a:t>Gbit</a:t>
            </a:r>
            <a:r>
              <a:rPr lang="en-US" dirty="0" smtClean="0"/>
              <a:t>/s in one shot</a:t>
            </a:r>
          </a:p>
          <a:p>
            <a:endParaRPr lang="en-US" dirty="0"/>
          </a:p>
          <a:p>
            <a:r>
              <a:rPr lang="en-US" dirty="0" smtClean="0"/>
              <a:t>Preliminary header processing possible</a:t>
            </a:r>
          </a:p>
          <a:p>
            <a:pPr lvl="1"/>
            <a:r>
              <a:rPr lang="en-US" dirty="0" smtClean="0"/>
              <a:t>MGR: convert link-layer headers to standard format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7641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1526" y="4260445"/>
            <a:ext cx="2691539" cy="22320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(2) Packet parsing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0909515" cy="4869643"/>
          </a:xfrm>
        </p:spPr>
        <p:txBody>
          <a:bodyPr/>
          <a:lstStyle/>
          <a:p>
            <a:r>
              <a:rPr lang="en-US" dirty="0" smtClean="0"/>
              <a:t>Extract header fields:</a:t>
            </a:r>
            <a:r>
              <a:rPr lang="en-US" dirty="0"/>
              <a:t> </a:t>
            </a:r>
            <a:r>
              <a:rPr lang="en-US" dirty="0" smtClean="0"/>
              <a:t>branching, looped processing</a:t>
            </a:r>
          </a:p>
          <a:p>
            <a:pPr lvl="1"/>
            <a:r>
              <a:rPr lang="en-US" dirty="0" smtClean="0"/>
              <a:t>Ex: Determine transport-level protocol based on IP protocol type</a:t>
            </a:r>
          </a:p>
          <a:p>
            <a:pPr lvl="1"/>
            <a:r>
              <a:rPr lang="en-US" dirty="0" smtClean="0"/>
              <a:t>Ex: Multiple encapsulations of VLAN or MPLS headers</a:t>
            </a:r>
            <a:endParaRPr lang="en-US" dirty="0"/>
          </a:p>
          <a:p>
            <a:r>
              <a:rPr lang="en-US" dirty="0" smtClean="0"/>
              <a:t>Outcome: parse graph and data in the parsed regions</a:t>
            </a:r>
          </a:p>
          <a:p>
            <a:r>
              <a:rPr lang="en-US" dirty="0" smtClean="0"/>
              <a:t>MGR: done in software using bit slicing of header memory</a:t>
            </a:r>
          </a:p>
          <a:p>
            <a:r>
              <a:rPr lang="en-US" dirty="0" smtClean="0"/>
              <a:t>RMT: programmable packet parsing </a:t>
            </a:r>
            <a:r>
              <a:rPr lang="en-US" i="1" dirty="0" smtClean="0"/>
              <a:t>in hardware</a:t>
            </a:r>
          </a:p>
          <a:p>
            <a:endParaRPr lang="en-US" i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8330" y="4664318"/>
            <a:ext cx="5658281" cy="2165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2078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5080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508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 dirty="0" smtClean="0">
            <a:latin typeface="Helvetica" charset="0"/>
            <a:ea typeface="Helvetica" charset="0"/>
            <a:cs typeface="Helvetica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6699</TotalTime>
  <Words>919</Words>
  <Application>Microsoft Macintosh PowerPoint</Application>
  <PresentationFormat>Widescreen</PresentationFormat>
  <Paragraphs>161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Calibri</vt:lpstr>
      <vt:lpstr>Helvetica</vt:lpstr>
      <vt:lpstr>Times New Roman</vt:lpstr>
      <vt:lpstr>Wingdings</vt:lpstr>
      <vt:lpstr>Arial</vt:lpstr>
      <vt:lpstr>Office Theme</vt:lpstr>
      <vt:lpstr>Project proposal: Questions to answer</vt:lpstr>
      <vt:lpstr>PowerPoint Presentation</vt:lpstr>
      <vt:lpstr>The router data plane</vt:lpstr>
      <vt:lpstr>Requirements on router data planes</vt:lpstr>
      <vt:lpstr>Requirements on router data planes</vt:lpstr>
      <vt:lpstr>Overview of router functionality</vt:lpstr>
      <vt:lpstr>Life of a packet</vt:lpstr>
      <vt:lpstr>(1) Receive data at line cards</vt:lpstr>
      <vt:lpstr>(2) Packet parsing</vt:lpstr>
      <vt:lpstr>(2) Packet parsing</vt:lpstr>
      <vt:lpstr>(3) Packet lookup</vt:lpstr>
      <vt:lpstr>(3) Packet lookup: Pipelined parallelism</vt:lpstr>
      <vt:lpstr>(3) Packet lookup: Memory layout matters!</vt:lpstr>
      <vt:lpstr>(3) Packet lookup: Memory layout matters!</vt:lpstr>
      <vt:lpstr>(4) Interconnect/Switching Fabric</vt:lpstr>
      <vt:lpstr>(4) Crossbars: The scheduling problem</vt:lpstr>
      <vt:lpstr>(5) Queueing: Traffic management</vt:lpstr>
      <vt:lpstr>(5) Queueing: Traffic Management</vt:lpstr>
      <vt:lpstr>(5) Queueing: Buffer Management</vt:lpstr>
      <vt:lpstr>(6) Egress processing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552: Computer Networks</dc:title>
  <dc:creator>Srinivas NG</dc:creator>
  <cp:lastModifiedBy>Srinivas NG</cp:lastModifiedBy>
  <cp:revision>4623</cp:revision>
  <dcterms:created xsi:type="dcterms:W3CDTF">2018-09-05T17:47:04Z</dcterms:created>
  <dcterms:modified xsi:type="dcterms:W3CDTF">2018-10-16T22:55:57Z</dcterms:modified>
</cp:coreProperties>
</file>