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421" r:id="rId2"/>
    <p:sldId id="673" r:id="rId3"/>
    <p:sldId id="404" r:id="rId4"/>
    <p:sldId id="953" r:id="rId5"/>
    <p:sldId id="688" r:id="rId6"/>
    <p:sldId id="690" r:id="rId7"/>
    <p:sldId id="687" r:id="rId8"/>
    <p:sldId id="691" r:id="rId9"/>
    <p:sldId id="693" r:id="rId10"/>
    <p:sldId id="1086" r:id="rId11"/>
    <p:sldId id="1084" r:id="rId12"/>
    <p:sldId id="623" r:id="rId13"/>
    <p:sldId id="963" r:id="rId14"/>
    <p:sldId id="628" r:id="rId15"/>
    <p:sldId id="1088" r:id="rId16"/>
    <p:sldId id="350" r:id="rId17"/>
    <p:sldId id="351" r:id="rId18"/>
    <p:sldId id="1225" r:id="rId19"/>
    <p:sldId id="376" r:id="rId20"/>
    <p:sldId id="355" r:id="rId21"/>
    <p:sldId id="12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9"/>
    <p:restoredTop sz="94643"/>
  </p:normalViewPr>
  <p:slideViewPr>
    <p:cSldViewPr snapToGrid="0" snapToObjects="1">
      <p:cViewPr varScale="1">
        <p:scale>
          <a:sx n="133" d="100"/>
          <a:sy n="133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Transport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D916-A47E-47E4-CD08-9023F1A92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0674-2CB9-14D4-6E5C-711F7D6A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impact of BDP &amp;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B04C-B1D0-6E60-65BC-3984E455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</a:t>
            </a:r>
          </a:p>
          <a:p>
            <a:r>
              <a:rPr lang="en-US" dirty="0"/>
              <a:t>Congestion window</a:t>
            </a:r>
          </a:p>
        </p:txBody>
      </p:sp>
    </p:spTree>
    <p:extLst>
      <p:ext uri="{BB962C8B-B14F-4D97-AF65-F5344CB8AC3E}">
        <p14:creationId xmlns:p14="http://schemas.microsoft.com/office/powerpoint/2010/main" val="368757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5B3C-A8A5-5A57-D230-0BA72E7F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Better to Packet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8692B-DA24-6A3F-3590-10F36A3DF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02505" cy="5087302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Fast retransmit:</a:t>
            </a:r>
            <a:r>
              <a:rPr lang="en-US" dirty="0"/>
              <a:t> (1) Immediately retransmit packet</a:t>
            </a:r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cwnd</a:t>
            </a:r>
            <a:r>
              <a:rPr lang="en-US" dirty="0"/>
              <a:t> reduction gentler than setting </a:t>
            </a:r>
            <a:r>
              <a:rPr lang="en-US" dirty="0" err="1"/>
              <a:t>cwnd</a:t>
            </a:r>
            <a:r>
              <a:rPr lang="en-US" dirty="0"/>
              <a:t> = 1; recover faster</a:t>
            </a:r>
          </a:p>
          <a:p>
            <a:pPr lvl="1"/>
            <a:r>
              <a:rPr lang="en-US" dirty="0"/>
              <a:t>Fast retransmit: </a:t>
            </a:r>
            <a:r>
              <a:rPr lang="en-US" dirty="0">
                <a:solidFill>
                  <a:srgbClr val="C00000"/>
                </a:solidFill>
              </a:rPr>
              <a:t>(2) reduce window to half of its current value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805921" y="4227513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151138" y="3903144"/>
            <a:ext cx="1439951" cy="10851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3" y="3968674"/>
            <a:ext cx="19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(2) 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New Reno </a:t>
            </a:r>
            <a:r>
              <a:rPr lang="en-US" sz="4200" dirty="0">
                <a:latin typeface="Helvetica" pitchFamily="2" charset="0"/>
              </a:rPr>
              <a:t>performs additive increase and multiplicative decrease of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algorithms. 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CCC9-26FD-1B52-D752-DCACDEFE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multiplicative decrease help?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FAA70-3F51-1455-63B9-535045853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Efficiency and Fairness</a:t>
            </a:r>
          </a:p>
          <a:p>
            <a:r>
              <a:rPr lang="en-US" dirty="0"/>
              <a:t>Chiu and Jain, “Increase and decrease algorithms for congestion avoidance”</a:t>
            </a:r>
          </a:p>
        </p:txBody>
      </p:sp>
    </p:spTree>
    <p:extLst>
      <p:ext uri="{BB962C8B-B14F-4D97-AF65-F5344CB8AC3E}">
        <p14:creationId xmlns:p14="http://schemas.microsoft.com/office/powerpoint/2010/main" val="283739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Efficient allocation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690687"/>
            <a:ext cx="5550574" cy="50307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dirty="0"/>
              <a:t>Don’t want sources to transmit either too slow or too fast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Slow: Underutilize the network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Fast: High delays, lose packets</a:t>
            </a:r>
          </a:p>
          <a:p>
            <a:pPr>
              <a:lnSpc>
                <a:spcPct val="80000"/>
              </a:lnSpc>
            </a:pPr>
            <a:r>
              <a:rPr lang="en-US" altLang="x-none" dirty="0"/>
              <a:t>Every endpoint is reacting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May </a:t>
            </a:r>
            <a:r>
              <a:rPr lang="en-US" altLang="x-none" i="1" dirty="0"/>
              <a:t>all</a:t>
            </a:r>
            <a:r>
              <a:rPr lang="en-US" altLang="x-none" dirty="0"/>
              <a:t> under/overshoot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sym typeface="Symbol" charset="2"/>
              </a:rPr>
              <a:t>Large oscillations possible!</a:t>
            </a:r>
          </a:p>
          <a:p>
            <a:pPr>
              <a:lnSpc>
                <a:spcPct val="80000"/>
              </a:lnSpc>
            </a:pPr>
            <a:r>
              <a:rPr lang="en-US" altLang="x-none" dirty="0">
                <a:sym typeface="Symbol" charset="2"/>
              </a:rPr>
              <a:t>Optimal efficiency: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sym typeface="Symbol" charset="2"/>
              </a:rPr>
              <a:t></a:t>
            </a:r>
            <a:r>
              <a:rPr lang="en-US" altLang="x-none" i="1" dirty="0">
                <a:latin typeface="Times New Roman" charset="0"/>
                <a:sym typeface="Symbol" charset="2"/>
              </a:rPr>
              <a:t>x</a:t>
            </a:r>
            <a:r>
              <a:rPr lang="en-US" altLang="x-none" i="1" baseline="-25000" dirty="0">
                <a:latin typeface="Times New Roman" charset="0"/>
                <a:sym typeface="Symbol" charset="2"/>
              </a:rPr>
              <a:t>i </a:t>
            </a:r>
            <a:r>
              <a:rPr lang="en-US" altLang="x-none" dirty="0">
                <a:latin typeface="Times New Roman" charset="0"/>
                <a:sym typeface="Symbol" charset="2"/>
              </a:rPr>
              <a:t>= </a:t>
            </a:r>
            <a:r>
              <a:rPr lang="en-US" altLang="x-none" i="1" dirty="0" err="1">
                <a:latin typeface="Times New Roman" charset="0"/>
                <a:sym typeface="Symbol" charset="2"/>
              </a:rPr>
              <a:t>X</a:t>
            </a:r>
            <a:r>
              <a:rPr lang="en-US" altLang="x-none" i="1" baseline="-25000" dirty="0" err="1">
                <a:latin typeface="Times New Roman" charset="0"/>
                <a:sym typeface="Symbol" charset="2"/>
              </a:rPr>
              <a:t>goal</a:t>
            </a:r>
            <a:r>
              <a:rPr lang="en-US" altLang="x-none" i="1" dirty="0">
                <a:latin typeface="Times New Roman" charset="0"/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e.g., link capacity</a:t>
            </a: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/>
              <a:t>Efficiency = 1 - distance from efficiency line</a:t>
            </a:r>
          </a:p>
        </p:txBody>
      </p:sp>
      <p:sp>
        <p:nvSpPr>
          <p:cNvPr id="532484" name="Line 4"/>
          <p:cNvSpPr>
            <a:spLocks noChangeShapeType="1"/>
          </p:cNvSpPr>
          <p:nvPr/>
        </p:nvSpPr>
        <p:spPr bwMode="auto">
          <a:xfrm flipH="1" flipV="1">
            <a:off x="6934200" y="1889125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485" name="Line 5"/>
          <p:cNvSpPr>
            <a:spLocks noChangeShapeType="1"/>
          </p:cNvSpPr>
          <p:nvPr/>
        </p:nvSpPr>
        <p:spPr bwMode="auto">
          <a:xfrm>
            <a:off x="6934200" y="4784725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489" name="Text Box 9"/>
          <p:cNvSpPr txBox="1">
            <a:spLocks noChangeArrowheads="1"/>
          </p:cNvSpPr>
          <p:nvPr/>
        </p:nvSpPr>
        <p:spPr bwMode="auto">
          <a:xfrm>
            <a:off x="7780339" y="49403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32490" name="Text Box 10"/>
          <p:cNvSpPr txBox="1">
            <a:spLocks noChangeArrowheads="1"/>
          </p:cNvSpPr>
          <p:nvPr/>
        </p:nvSpPr>
        <p:spPr bwMode="auto">
          <a:xfrm rot="16200000">
            <a:off x="6046202" y="347898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32503" name="Line 23"/>
          <p:cNvSpPr>
            <a:spLocks noChangeShapeType="1"/>
          </p:cNvSpPr>
          <p:nvPr/>
        </p:nvSpPr>
        <p:spPr bwMode="auto">
          <a:xfrm>
            <a:off x="6934200" y="2651125"/>
            <a:ext cx="21336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504" name="Text Box 24"/>
          <p:cNvSpPr txBox="1">
            <a:spLocks noChangeArrowheads="1"/>
          </p:cNvSpPr>
          <p:nvPr/>
        </p:nvSpPr>
        <p:spPr bwMode="auto">
          <a:xfrm>
            <a:off x="8991600" y="3946525"/>
            <a:ext cx="114037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Efficiency</a:t>
            </a:r>
          </a:p>
          <a:p>
            <a:r>
              <a:rPr lang="en-US" altLang="x-none">
                <a:latin typeface="Times New Roman" charset="0"/>
              </a:rPr>
              <a:t>line</a:t>
            </a:r>
            <a:endParaRPr lang="en-US" altLang="x-none" baseline="-25000">
              <a:latin typeface="Times New Roman" charset="0"/>
            </a:endParaRPr>
          </a:p>
        </p:txBody>
      </p:sp>
      <p:sp>
        <p:nvSpPr>
          <p:cNvPr id="532505" name="Text Box 25"/>
          <p:cNvSpPr txBox="1">
            <a:spLocks noChangeArrowheads="1"/>
          </p:cNvSpPr>
          <p:nvPr/>
        </p:nvSpPr>
        <p:spPr bwMode="auto">
          <a:xfrm>
            <a:off x="7696200" y="1889126"/>
            <a:ext cx="15805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2 user example</a:t>
            </a:r>
            <a:endParaRPr lang="en-US" altLang="x-none" baseline="-25000">
              <a:latin typeface="Times New Roman" charset="0"/>
            </a:endParaRPr>
          </a:p>
        </p:txBody>
      </p:sp>
      <p:sp>
        <p:nvSpPr>
          <p:cNvPr id="532506" name="Text Box 26"/>
          <p:cNvSpPr txBox="1">
            <a:spLocks noChangeArrowheads="1"/>
          </p:cNvSpPr>
          <p:nvPr/>
        </p:nvSpPr>
        <p:spPr bwMode="auto">
          <a:xfrm>
            <a:off x="8229600" y="3184525"/>
            <a:ext cx="8111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overload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32507" name="Text Box 27"/>
          <p:cNvSpPr txBox="1">
            <a:spLocks noChangeArrowheads="1"/>
          </p:cNvSpPr>
          <p:nvPr/>
        </p:nvSpPr>
        <p:spPr bwMode="auto">
          <a:xfrm>
            <a:off x="7270751" y="4022725"/>
            <a:ext cx="90088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underload</a:t>
            </a:r>
            <a:endParaRPr lang="en-US" altLang="x-none" sz="1400" baseline="-250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nimBg="1"/>
      <p:bldP spid="532485" grpId="0" animBg="1"/>
      <p:bldP spid="532489" grpId="0"/>
      <p:bldP spid="532490" grpId="0"/>
      <p:bldP spid="532503" grpId="0" animBg="1"/>
      <p:bldP spid="532504" grpId="0"/>
      <p:bldP spid="532505" grpId="0"/>
      <p:bldP spid="532506" grpId="0"/>
      <p:bldP spid="5325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7C1E-238E-9F45-B033-B0B705A00296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Fair allocation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169" y="1670050"/>
            <a:ext cx="5570512" cy="46863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dirty="0">
                <a:solidFill>
                  <a:srgbClr val="C00000"/>
                </a:solidFill>
              </a:rPr>
              <a:t>Max-min fairness</a:t>
            </a:r>
          </a:p>
          <a:p>
            <a:pPr>
              <a:lnSpc>
                <a:spcPct val="80000"/>
              </a:lnSpc>
            </a:pPr>
            <a:r>
              <a:rPr lang="en-US" altLang="x-none" dirty="0"/>
              <a:t>Flows which share the same bottleneck get the same amount of bandwidth</a:t>
            </a:r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/>
              <a:t>Fairness = 1 - distance from fairness line</a:t>
            </a:r>
          </a:p>
        </p:txBody>
      </p:sp>
      <p:sp>
        <p:nvSpPr>
          <p:cNvPr id="533508" name="Line 4"/>
          <p:cNvSpPr>
            <a:spLocks noChangeShapeType="1"/>
          </p:cNvSpPr>
          <p:nvPr/>
        </p:nvSpPr>
        <p:spPr bwMode="auto">
          <a:xfrm flipH="1" flipV="1">
            <a:off x="6932613" y="1889125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3509" name="Line 5"/>
          <p:cNvSpPr>
            <a:spLocks noChangeShapeType="1"/>
          </p:cNvSpPr>
          <p:nvPr/>
        </p:nvSpPr>
        <p:spPr bwMode="auto">
          <a:xfrm>
            <a:off x="6932613" y="4784725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7778751" y="49403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 rot="16200000">
            <a:off x="6044614" y="347898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33512" name="Line 8"/>
          <p:cNvSpPr>
            <a:spLocks noChangeShapeType="1"/>
          </p:cNvSpPr>
          <p:nvPr/>
        </p:nvSpPr>
        <p:spPr bwMode="auto">
          <a:xfrm flipH="1">
            <a:off x="6934200" y="2438400"/>
            <a:ext cx="2362200" cy="23622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3513" name="Text Box 9"/>
          <p:cNvSpPr txBox="1">
            <a:spLocks noChangeArrowheads="1"/>
          </p:cNvSpPr>
          <p:nvPr/>
        </p:nvSpPr>
        <p:spPr bwMode="auto">
          <a:xfrm>
            <a:off x="7694613" y="1889126"/>
            <a:ext cx="15805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2 user example</a:t>
            </a:r>
            <a:endParaRPr lang="en-US" altLang="x-none" baseline="-25000">
              <a:latin typeface="Times New Roman" charset="0"/>
            </a:endParaRP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7142164" y="2819401"/>
            <a:ext cx="85600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2 getting</a:t>
            </a:r>
          </a:p>
          <a:p>
            <a:r>
              <a:rPr lang="en-US" altLang="x-none" sz="1400">
                <a:latin typeface="Times New Roman" charset="0"/>
              </a:rPr>
              <a:t>too much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8153400" y="4191001"/>
            <a:ext cx="86081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1 getting </a:t>
            </a:r>
          </a:p>
          <a:p>
            <a:r>
              <a:rPr lang="en-US" altLang="x-none" sz="1400">
                <a:latin typeface="Times New Roman" charset="0"/>
              </a:rPr>
              <a:t>too much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9215439" y="2819400"/>
            <a:ext cx="9008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fairness</a:t>
            </a:r>
          </a:p>
          <a:p>
            <a:r>
              <a:rPr lang="en-US" altLang="x-none">
                <a:latin typeface="Times New Roman" charset="0"/>
              </a:rPr>
              <a:t>line</a:t>
            </a:r>
            <a:endParaRPr lang="en-US" altLang="x-none" baseline="-25000">
              <a:latin typeface="Times New Roman" charset="0"/>
            </a:endParaRPr>
          </a:p>
        </p:txBody>
      </p:sp>
      <p:graphicFrame>
        <p:nvGraphicFramePr>
          <p:cNvPr id="533518" name="Object 14"/>
          <p:cNvGraphicFramePr>
            <a:graphicFrameLocks noChangeAspect="1"/>
          </p:cNvGraphicFramePr>
          <p:nvPr/>
        </p:nvGraphicFramePr>
        <p:xfrm>
          <a:off x="1976438" y="3340056"/>
          <a:ext cx="2057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507960" progId="Equation.3">
                  <p:embed/>
                </p:oleObj>
              </mc:Choice>
              <mc:Fallback>
                <p:oleObj name="Equation" r:id="rId2" imgW="990360" imgH="507960" progId="Equation.3">
                  <p:embed/>
                  <p:pic>
                    <p:nvPicPr>
                      <p:cNvPr id="5335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340056"/>
                        <a:ext cx="2057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8" grpId="0" animBg="1"/>
      <p:bldP spid="533509" grpId="0" animBg="1"/>
      <p:bldP spid="533510" grpId="0"/>
      <p:bldP spid="533511" grpId="0"/>
      <p:bldP spid="533512" grpId="0" animBg="1"/>
      <p:bldP spid="533513" grpId="0"/>
      <p:bldP spid="533514" grpId="0"/>
      <p:bldP spid="533515" grpId="0"/>
      <p:bldP spid="5335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EFE5-623E-EE21-3585-D2977507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transports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12CE-E245-36EA-D000-80CC1F1B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efficiency and fairness goals above, how should transports behave?</a:t>
            </a:r>
          </a:p>
          <a:p>
            <a:endParaRPr lang="en-US" dirty="0"/>
          </a:p>
          <a:p>
            <a:r>
              <a:rPr lang="en-US" dirty="0"/>
              <a:t>Consider x(t), window or rate of a source, evolving over time t</a:t>
            </a:r>
          </a:p>
          <a:p>
            <a:endParaRPr lang="en-US" dirty="0"/>
          </a:p>
          <a:p>
            <a:r>
              <a:rPr lang="en-US" dirty="0"/>
              <a:t>Assume discrete time steps. </a:t>
            </a:r>
          </a:p>
          <a:p>
            <a:r>
              <a:rPr lang="en-US" dirty="0"/>
              <a:t>x(t + 1) =  function of x(t), feedback from the network</a:t>
            </a:r>
          </a:p>
        </p:txBody>
      </p:sp>
    </p:spTree>
    <p:extLst>
      <p:ext uri="{BB962C8B-B14F-4D97-AF65-F5344CB8AC3E}">
        <p14:creationId xmlns:p14="http://schemas.microsoft.com/office/powerpoint/2010/main" val="1586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</a:t>
            </a:r>
            <a:r>
              <a:rPr lang="en-US" dirty="0"/>
              <a:t> control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14" y="1458227"/>
            <a:ext cx="8028736" cy="174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217038"/>
            <a:ext cx="105584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800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(t): window or rate of the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baseline="30000" dirty="0" err="1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user at time 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: constant increase/decrease coefficients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Assumption: All users receive same network feedback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Binary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feedback: sense congestion or available capacity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Assumption: All users increase or decrease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2915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slow start, additive </a:t>
            </a:r>
            <a:r>
              <a:rPr lang="en-US" dirty="0" err="1"/>
              <a:t>inc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69712-B3EE-877F-7BD9-921E798D6FCD}"/>
              </a:ext>
            </a:extLst>
          </p:cNvPr>
          <p:cNvSpPr txBox="1"/>
          <p:nvPr/>
        </p:nvSpPr>
        <p:spPr>
          <a:xfrm>
            <a:off x="8741455" y="293179"/>
            <a:ext cx="333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AI is slow.</a:t>
            </a:r>
          </a:p>
          <a:p>
            <a:r>
              <a:rPr lang="en-US" sz="2400" dirty="0">
                <a:latin typeface="Helvetica" pitchFamily="2" charset="0"/>
              </a:rPr>
              <a:t>Persistent connections</a:t>
            </a:r>
          </a:p>
          <a:p>
            <a:r>
              <a:rPr lang="en-US" sz="2400" dirty="0">
                <a:latin typeface="Helvetica" pitchFamily="2" charset="0"/>
              </a:rPr>
              <a:t>Large window sizes</a:t>
            </a:r>
          </a:p>
          <a:p>
            <a:r>
              <a:rPr lang="en-US" sz="2400" dirty="0">
                <a:latin typeface="Helvetica" pitchFamily="2" charset="0"/>
              </a:rPr>
              <a:t>Different laws to evolve congestion window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20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1" y="1371600"/>
            <a:ext cx="2105025" cy="2057400"/>
            <a:chOff x="3024" y="864"/>
            <a:chExt cx="1326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696" y="1248"/>
              <a:ext cx="654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(b</a:t>
              </a:r>
              <a:r>
                <a:rPr lang="en-US" altLang="x-none" baseline="-25000" dirty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x</a:t>
              </a:r>
              <a:r>
                <a:rPr lang="en-US" altLang="x-none" baseline="-25000" dirty="0">
                  <a:latin typeface="Times New Roman" charset="0"/>
                </a:rPr>
                <a:t>1</a:t>
              </a:r>
              <a:r>
                <a:rPr lang="en-US" altLang="x-none" dirty="0">
                  <a:latin typeface="Times New Roman" charset="0"/>
                </a:rPr>
                <a:t>+a</a:t>
              </a:r>
              <a:r>
                <a:rPr lang="en-US" altLang="x-none" baseline="-25000" dirty="0">
                  <a:latin typeface="Times New Roman" charset="0"/>
                </a:rPr>
                <a:t>I</a:t>
              </a:r>
              <a:r>
                <a:rPr lang="en-US" altLang="x-none" dirty="0">
                  <a:latin typeface="Times New Roman" charset="0"/>
                </a:rPr>
                <a:t>,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b</a:t>
              </a:r>
              <a:r>
                <a:rPr lang="en-US" altLang="x-none" baseline="-25000" dirty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x</a:t>
              </a:r>
              <a:r>
                <a:rPr lang="en-US" altLang="x-none" baseline="-25000" dirty="0">
                  <a:latin typeface="Times New Roman" charset="0"/>
                </a:rPr>
                <a:t>2</a:t>
              </a:r>
              <a:r>
                <a:rPr lang="en-US" altLang="x-none" dirty="0">
                  <a:latin typeface="Times New Roman" charset="0"/>
                </a:rPr>
                <a:t>+a</a:t>
              </a:r>
              <a:r>
                <a:rPr lang="en-US" altLang="x-none" baseline="-25000" dirty="0">
                  <a:latin typeface="Times New Roman" charset="0"/>
                </a:rPr>
                <a:t>I</a:t>
              </a:r>
              <a:r>
                <a:rPr lang="en-US" altLang="x-none" dirty="0">
                  <a:latin typeface="Times New Roman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444414" y="3385317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74219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fairness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897683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efficiency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77906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>
                <a:latin typeface="Times New Roman" charset="0"/>
              </a:rPr>
              <a:t>(x</a:t>
            </a:r>
            <a:r>
              <a:rPr lang="en-US" altLang="x-none" baseline="-25000" dirty="0">
                <a:latin typeface="Times New Roman" charset="0"/>
              </a:rPr>
              <a:t>1</a:t>
            </a:r>
            <a:r>
              <a:rPr lang="en-US" altLang="x-none" dirty="0">
                <a:latin typeface="Times New Roman" charset="0"/>
              </a:rPr>
              <a:t>,x</a:t>
            </a:r>
            <a:r>
              <a:rPr lang="en-US" altLang="x-none" baseline="-25000" dirty="0">
                <a:latin typeface="Times New Roman" charset="0"/>
              </a:rPr>
              <a:t>2</a:t>
            </a:r>
            <a:r>
              <a:rPr lang="en-US" altLang="x-none" dirty="0">
                <a:latin typeface="Times New Roman" charset="0"/>
              </a:rPr>
              <a:t>)</a:t>
            </a:r>
            <a:endParaRPr lang="en-US" altLang="x-none" baseline="-25000" dirty="0">
              <a:latin typeface="Times New Roman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1" y="2286000"/>
            <a:ext cx="1524000" cy="3429000"/>
            <a:chOff x="2400" y="1440"/>
            <a:chExt cx="960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(b</a:t>
              </a:r>
              <a:r>
                <a:rPr lang="en-US" altLang="x-none" baseline="-25000" dirty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x</a:t>
              </a:r>
              <a:r>
                <a:rPr lang="en-US" altLang="x-none" baseline="-25000" dirty="0">
                  <a:latin typeface="Times New Roman" charset="0"/>
                </a:rPr>
                <a:t>1</a:t>
              </a:r>
              <a:r>
                <a:rPr lang="en-US" altLang="x-none" dirty="0">
                  <a:latin typeface="Times New Roman" charset="0"/>
                </a:rPr>
                <a:t>,b</a:t>
              </a:r>
              <a:r>
                <a:rPr lang="en-US" altLang="x-none" baseline="-25000" dirty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x</a:t>
              </a:r>
              <a:r>
                <a:rPr lang="en-US" altLang="x-none" baseline="-25000" dirty="0">
                  <a:latin typeface="Times New Roman" charset="0"/>
                </a:rPr>
                <a:t>2</a:t>
              </a:r>
              <a:r>
                <a:rPr lang="en-US" altLang="x-none" dirty="0">
                  <a:latin typeface="Times New Roman" charset="0"/>
                </a:rPr>
                <a:t>)</a:t>
              </a:r>
              <a:endParaRPr lang="en-US" altLang="x-none" baseline="-25000" dirty="0">
                <a:latin typeface="Times New Roman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x-none" dirty="0" err="1"/>
              <a:t>b</a:t>
            </a:r>
            <a:r>
              <a:rPr lang="en-US" altLang="x-none" baseline="-25000" dirty="0" err="1"/>
              <a:t>I</a:t>
            </a:r>
            <a:r>
              <a:rPr lang="en-US" altLang="x-none" dirty="0"/>
              <a:t> = 1, </a:t>
            </a:r>
            <a:r>
              <a:rPr lang="en-US" altLang="x-none" dirty="0" err="1"/>
              <a:t>a</a:t>
            </a:r>
            <a:r>
              <a:rPr lang="en-US" altLang="x-none" baseline="-25000" dirty="0" err="1"/>
              <a:t>D</a:t>
            </a:r>
            <a:r>
              <a:rPr lang="en-US" altLang="x-none" dirty="0"/>
              <a:t> = 0</a:t>
            </a:r>
          </a:p>
          <a:p>
            <a:endParaRPr lang="en-US" altLang="x-none" dirty="0"/>
          </a:p>
          <a:p>
            <a:r>
              <a:rPr lang="en-US" altLang="x-none" dirty="0"/>
              <a:t>Multiplicative decrease enables converging to fairness</a:t>
            </a:r>
          </a:p>
          <a:p>
            <a:endParaRPr lang="en-US" altLang="x-none" dirty="0"/>
          </a:p>
          <a:p>
            <a:r>
              <a:rPr lang="en-US" altLang="x-none" dirty="0"/>
              <a:t>Oscillates around the most efficient point</a:t>
            </a:r>
          </a:p>
          <a:p>
            <a:endParaRPr lang="en-US" altLang="x-none" dirty="0"/>
          </a:p>
          <a:p>
            <a:endParaRPr lang="en-US" altLang="x-none" dirty="0"/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increase, 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6D1CB9-5DC4-F8E9-7425-8183CD118F52}"/>
              </a:ext>
            </a:extLst>
          </p:cNvPr>
          <p:cNvCxnSpPr/>
          <p:nvPr/>
        </p:nvCxnSpPr>
        <p:spPr>
          <a:xfrm flipV="1">
            <a:off x="7078316" y="3253839"/>
            <a:ext cx="745284" cy="70262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4391E88-5CD9-9440-44C7-89C0C4FE0DF5}"/>
              </a:ext>
            </a:extLst>
          </p:cNvPr>
          <p:cNvSpPr/>
          <p:nvPr/>
        </p:nvSpPr>
        <p:spPr>
          <a:xfrm>
            <a:off x="7255382" y="3443783"/>
            <a:ext cx="348235" cy="36933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6814-BAA9-AB94-B345-CB9B41B7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Convergent doesn’t mean static</a:t>
            </a:r>
          </a:p>
        </p:txBody>
      </p:sp>
      <p:pic>
        <p:nvPicPr>
          <p:cNvPr id="5" name="Content Placeholder 4" descr="A diagram of a smoothness curve&#10;&#10;Description automatically generated">
            <a:extLst>
              <a:ext uri="{FF2B5EF4-FFF2-40B4-BE49-F238E27FC236}">
                <a16:creationId xmlns:a16="http://schemas.microsoft.com/office/drawing/2014/main" id="{C675CB98-46C1-3DCB-B391-22163CFC5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902" y="1690688"/>
            <a:ext cx="5805331" cy="4786852"/>
          </a:xfrm>
        </p:spPr>
      </p:pic>
    </p:spTree>
    <p:extLst>
      <p:ext uri="{BB962C8B-B14F-4D97-AF65-F5344CB8AC3E}">
        <p14:creationId xmlns:p14="http://schemas.microsoft.com/office/powerpoint/2010/main" val="380555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components of delay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747 0.18981 " pathEditMode="relative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8" grpId="1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9B5-6D64-7840-BFE9-93DBCB6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897E-C5DB-D94C-9E65-8A43BB9D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70"/>
            <a:ext cx="11049000" cy="5246430"/>
          </a:xfrm>
        </p:spPr>
        <p:txBody>
          <a:bodyPr>
            <a:normAutofit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state: highest sending rate with no bottleneck congestion</a:t>
            </a:r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BDP is a crucial value for 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Bandwidth-Delay Product (BDP) governs the window size of a single flow at steady state</a:t>
            </a:r>
          </a:p>
          <a:p>
            <a:endParaRPr lang="en-US" dirty="0"/>
          </a:p>
          <a:p>
            <a:r>
              <a:rPr lang="en-US" dirty="0"/>
              <a:t>The bottleneck router buffer size governs how much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exceed the BDP before packet drops occur</a:t>
            </a:r>
          </a:p>
          <a:p>
            <a:endParaRPr lang="en-US" dirty="0"/>
          </a:p>
          <a:p>
            <a:r>
              <a:rPr lang="en-US" dirty="0"/>
              <a:t>BDP is the ideal desired window size to use the full bottleneck link, without any queueing. </a:t>
            </a:r>
          </a:p>
          <a:p>
            <a:pPr lvl="1"/>
            <a:r>
              <a:rPr lang="en-US" dirty="0"/>
              <a:t>Accommodating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  <a:r>
              <a:rPr lang="en-US" dirty="0"/>
              <a:t>, also the min socket buffer size to use the bottleneck link fully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6071</TotalTime>
  <Words>1016</Words>
  <Application>Microsoft Macintosh PowerPoint</Application>
  <PresentationFormat>Widescreen</PresentationFormat>
  <Paragraphs>180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</vt:lpstr>
      <vt:lpstr>Helvetica</vt:lpstr>
      <vt:lpstr>Symbol</vt:lpstr>
      <vt:lpstr>Times New Roman</vt:lpstr>
      <vt:lpstr>Office Theme</vt:lpstr>
      <vt:lpstr>Equation</vt:lpstr>
      <vt:lpstr>PowerPoint Presentation</vt:lpstr>
      <vt:lpstr>Review: slow start, additive inc</vt:lpstr>
      <vt:lpstr>The components of delay</vt:lpstr>
      <vt:lpstr>Bandwidth-Delay Product</vt:lpstr>
      <vt:lpstr>Steady state cwnd for a single flow</vt:lpstr>
      <vt:lpstr>The Bandwidth-Delay Product</vt:lpstr>
      <vt:lpstr>The Bandwidth-Delay Product</vt:lpstr>
      <vt:lpstr>Router buffers and the max cwnd</vt:lpstr>
      <vt:lpstr>BDP is a crucial value for a flow</vt:lpstr>
      <vt:lpstr>Demo of the impact of BDP &amp; B</vt:lpstr>
      <vt:lpstr>Detecting and Reacting Better to Packet Loss</vt:lpstr>
      <vt:lpstr>Can we detect loss earlier than RTO?</vt:lpstr>
      <vt:lpstr>Additive Increase/Multiplicative Decrease</vt:lpstr>
      <vt:lpstr>PowerPoint Presentation</vt:lpstr>
      <vt:lpstr>Why does multiplicative decrease help?</vt:lpstr>
      <vt:lpstr>Efficient allocation</vt:lpstr>
      <vt:lpstr>Fair allocation</vt:lpstr>
      <vt:lpstr>How should transports react?</vt:lpstr>
      <vt:lpstr>Linear control rules</vt:lpstr>
      <vt:lpstr>Additive increase, multiplicative decrease</vt:lpstr>
      <vt:lpstr>Convergent doesn’t mean static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1629</cp:revision>
  <dcterms:created xsi:type="dcterms:W3CDTF">2018-09-05T17:47:04Z</dcterms:created>
  <dcterms:modified xsi:type="dcterms:W3CDTF">2024-02-14T00:30:41Z</dcterms:modified>
</cp:coreProperties>
</file>