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1104" r:id="rId2"/>
    <p:sldId id="1159" r:id="rId3"/>
    <p:sldId id="1170" r:id="rId4"/>
    <p:sldId id="1173" r:id="rId5"/>
    <p:sldId id="1160" r:id="rId6"/>
    <p:sldId id="1180" r:id="rId7"/>
    <p:sldId id="1186" r:id="rId8"/>
    <p:sldId id="1174" r:id="rId9"/>
    <p:sldId id="1196" r:id="rId10"/>
    <p:sldId id="1197" r:id="rId11"/>
    <p:sldId id="1199" r:id="rId12"/>
    <p:sldId id="1187" r:id="rId13"/>
    <p:sldId id="1201" r:id="rId14"/>
    <p:sldId id="1202" r:id="rId15"/>
    <p:sldId id="1203" r:id="rId16"/>
    <p:sldId id="1191" r:id="rId17"/>
    <p:sldId id="1192" r:id="rId18"/>
    <p:sldId id="1189" r:id="rId19"/>
    <p:sldId id="120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41"/>
    <p:restoredTop sz="94664"/>
  </p:normalViewPr>
  <p:slideViewPr>
    <p:cSldViewPr snapToGrid="0" snapToObjects="1">
      <p:cViewPr varScale="1">
        <p:scale>
          <a:sx n="116" d="100"/>
          <a:sy n="116" d="100"/>
        </p:scale>
        <p:origin x="22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rutgers.edu/~sn624/553-S25" TargetMode="External"/><Relationship Id="rId2" Type="http://schemas.openxmlformats.org/officeDocument/2006/relationships/hyperlink" Target="http://www.cs.rutgers.edu/~sn624/352-F2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rverless/examples" TargetMode="External"/><Relationship Id="rId2" Type="http://schemas.openxmlformats.org/officeDocument/2006/relationships/hyperlink" Target="https://github.com/serverless/examples/blob/v4/aws-python-alexa-skill/handler.p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0493D-C5C0-6A56-D13C-9FE1EB409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F052574-BED7-99C3-5F3B-A0A59B53FA7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48747" y="1813812"/>
            <a:ext cx="10753442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Application Architecture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2428306-E984-BB32-F5B3-C418EB3F1DC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8999"/>
            <a:ext cx="9144000" cy="234462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7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</a:rPr>
              <a:t>Srinivas Narayana</a:t>
            </a:r>
            <a:endParaRPr lang="en-US" sz="2800" dirty="0">
              <a:ea typeface="ＭＳ Ｐゴシック" charset="0"/>
              <a:hlinkClick r:id="rId2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3"/>
              </a:rPr>
              <a:t>http://www.cs.rutgers.edu/~sn624/553-S25</a:t>
            </a:r>
            <a:endParaRPr lang="en-US" sz="2800" dirty="0">
              <a:ea typeface="ＭＳ Ｐゴシック" charset="0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605A7E2C-33E9-35B3-C60C-8BFF4B8B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2095B7-C945-339E-8DF0-894BDC310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1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oftware development process&#10;&#10;AI-generated content may be incorrect.">
            <a:extLst>
              <a:ext uri="{FF2B5EF4-FFF2-40B4-BE49-F238E27FC236}">
                <a16:creationId xmlns:a16="http://schemas.microsoft.com/office/drawing/2014/main" id="{4D9A7AE6-1551-16CB-C0B9-2F2A96B42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116" y="3585218"/>
            <a:ext cx="5169277" cy="36253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9BA37B-1AAD-06AF-1B27-4DDF1D61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app deployments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2AFC3-B476-A333-A14D-2FF367577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simple model to build and run your Internet application:</a:t>
            </a:r>
          </a:p>
          <a:p>
            <a:r>
              <a:rPr lang="en-US" dirty="0"/>
              <a:t>Develop application in the language of choice</a:t>
            </a:r>
          </a:p>
          <a:p>
            <a:r>
              <a:rPr lang="en-US" dirty="0"/>
              <a:t>Build &amp; test</a:t>
            </a:r>
          </a:p>
          <a:p>
            <a:r>
              <a:rPr lang="en-US" dirty="0"/>
              <a:t>Deploy over on-premise equipment (bare-metal servers) or cloud (virtual machines, containers,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C00000"/>
                </a:solidFill>
              </a:rPr>
              <a:t>Manage these resources</a:t>
            </a:r>
          </a:p>
        </p:txBody>
      </p:sp>
    </p:spTree>
    <p:extLst>
      <p:ext uri="{BB962C8B-B14F-4D97-AF65-F5344CB8AC3E}">
        <p14:creationId xmlns:p14="http://schemas.microsoft.com/office/powerpoint/2010/main" val="308502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890E-5C21-8758-A2A4-70EF7F95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“_____ as a service”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7857D-58C5-9E05-07F6-F84AEE0B1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85123"/>
            <a:ext cx="10515600" cy="54734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cloud.google.com</a:t>
            </a:r>
            <a:r>
              <a:rPr lang="en-US" dirty="0"/>
              <a:t>/learn/</a:t>
            </a:r>
            <a:r>
              <a:rPr lang="en-US" dirty="0" err="1"/>
              <a:t>paas</a:t>
            </a:r>
            <a:r>
              <a:rPr lang="en-US" dirty="0"/>
              <a:t>-vs-</a:t>
            </a:r>
            <a:r>
              <a:rPr lang="en-US" dirty="0" err="1"/>
              <a:t>iaas</a:t>
            </a:r>
            <a:r>
              <a:rPr lang="en-US" dirty="0"/>
              <a:t>-vs-</a:t>
            </a:r>
            <a:r>
              <a:rPr lang="en-US" dirty="0" err="1"/>
              <a:t>saas</a:t>
            </a:r>
            <a:endParaRPr lang="en-US" dirty="0"/>
          </a:p>
        </p:txBody>
      </p:sp>
      <p:pic>
        <p:nvPicPr>
          <p:cNvPr id="4" name="Picture 3" descr="A diagram of a cloud service&#10;&#10;AI-generated content may be incorrect.">
            <a:extLst>
              <a:ext uri="{FF2B5EF4-FFF2-40B4-BE49-F238E27FC236}">
                <a16:creationId xmlns:a16="http://schemas.microsoft.com/office/drawing/2014/main" id="{EEB52B20-94FA-1AC0-6C2E-8714BE4C8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537" y="1463052"/>
            <a:ext cx="8572572" cy="482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10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C5A4E-6F79-A4A3-0D05-0CDC27AD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Serverless</a:t>
            </a:r>
            <a:r>
              <a:rPr lang="en-US" dirty="0"/>
              <a:t>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44B6B-B994-9CAB-8D91-847E7D119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67944"/>
            <a:ext cx="10916798" cy="3010257"/>
          </a:xfrm>
        </p:spPr>
        <p:txBody>
          <a:bodyPr>
            <a:normAutofit/>
          </a:bodyPr>
          <a:lstStyle/>
          <a:p>
            <a:r>
              <a:rPr lang="en-US" dirty="0"/>
              <a:t>Even those unfamiliar with such resource management can deliver (scalable, high performance, high availability, etc.) services</a:t>
            </a:r>
          </a:p>
          <a:p>
            <a:r>
              <a:rPr lang="en-US" dirty="0"/>
              <a:t>Often only provide source code for the framework/runtime (e.g. python)</a:t>
            </a:r>
          </a:p>
          <a:p>
            <a:r>
              <a:rPr lang="en-US" dirty="0"/>
              <a:t>Many commercial offerings available today (AWS, Azure, Google)</a:t>
            </a:r>
          </a:p>
          <a:p>
            <a:pPr lvl="1"/>
            <a:r>
              <a:rPr lang="en-US" dirty="0"/>
              <a:t>Bindings in </a:t>
            </a:r>
            <a:r>
              <a:rPr lang="en-US" dirty="0" err="1"/>
              <a:t>Javascript</a:t>
            </a:r>
            <a:r>
              <a:rPr lang="en-US" dirty="0"/>
              <a:t>, Python, C#,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logo in a circle&#10;&#10;AI-generated content may be incorrect.">
            <a:extLst>
              <a:ext uri="{FF2B5EF4-FFF2-40B4-BE49-F238E27FC236}">
                <a16:creationId xmlns:a16="http://schemas.microsoft.com/office/drawing/2014/main" id="{C0E12C4F-3925-B0CF-0AEA-0236A09DF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939" y="0"/>
            <a:ext cx="3455624" cy="34556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60D25D-B4CB-7EC4-AC67-E77E000D87C8}"/>
              </a:ext>
            </a:extLst>
          </p:cNvPr>
          <p:cNvSpPr txBox="1"/>
          <p:nvPr/>
        </p:nvSpPr>
        <p:spPr>
          <a:xfrm>
            <a:off x="838200" y="1421176"/>
            <a:ext cx="77880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What if you could write code that deploys directly into a managed (cloud-like) environment?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Programming model/abstraction reminiscent of 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2772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4B526-45D4-BB1C-91D3-320A35D2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88B6E-D995-0C01-51F0-916D8DB01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4664"/>
          </a:xfrm>
        </p:spPr>
        <p:txBody>
          <a:bodyPr>
            <a:normAutofit/>
          </a:bodyPr>
          <a:lstStyle/>
          <a:p>
            <a:r>
              <a:rPr lang="en-US" dirty="0"/>
              <a:t>Stateless functions</a:t>
            </a:r>
          </a:p>
          <a:p>
            <a:pPr lvl="1"/>
            <a:r>
              <a:rPr lang="en-US" dirty="0"/>
              <a:t>No persistent memory across invocations</a:t>
            </a:r>
          </a:p>
          <a:p>
            <a:r>
              <a:rPr lang="en-US" dirty="0"/>
              <a:t>Event-triggered:</a:t>
            </a:r>
          </a:p>
          <a:p>
            <a:pPr lvl="1"/>
            <a:r>
              <a:rPr lang="en-US" dirty="0"/>
              <a:t>E.g. HTTP request</a:t>
            </a:r>
          </a:p>
          <a:p>
            <a:pPr lvl="1"/>
            <a:r>
              <a:rPr lang="en-US" dirty="0"/>
              <a:t>E.g. notification from a message router</a:t>
            </a:r>
          </a:p>
          <a:p>
            <a:r>
              <a:rPr lang="en-US" dirty="0"/>
              <a:t>Computation decoupled from where/how it is run</a:t>
            </a:r>
          </a:p>
          <a:p>
            <a:pPr lvl="1"/>
            <a:r>
              <a:rPr lang="en-US" dirty="0"/>
              <a:t>Placement, scaling, and fault tolerance are managed by someone else</a:t>
            </a:r>
          </a:p>
          <a:p>
            <a:r>
              <a:rPr lang="en-US" dirty="0"/>
              <a:t>Charged for execution time, not allocated resources</a:t>
            </a:r>
          </a:p>
          <a:p>
            <a:pPr lvl="1"/>
            <a:r>
              <a:rPr lang="en-US" dirty="0"/>
              <a:t>“pay as you go”</a:t>
            </a:r>
          </a:p>
          <a:p>
            <a:pPr lvl="1"/>
            <a:r>
              <a:rPr lang="en-US" dirty="0"/>
              <a:t>Scale down to zero cost when service is idle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70508-7547-FDC2-6CC8-41BF4F3FFC23}"/>
              </a:ext>
            </a:extLst>
          </p:cNvPr>
          <p:cNvSpPr txBox="1"/>
          <p:nvPr/>
        </p:nvSpPr>
        <p:spPr>
          <a:xfrm>
            <a:off x="4594033" y="1367522"/>
            <a:ext cx="3833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Servers required</a:t>
            </a:r>
          </a:p>
          <a:p>
            <a:r>
              <a:rPr lang="en-US" dirty="0">
                <a:latin typeface="Helvetica" pitchFamily="2" charset="0"/>
              </a:rPr>
              <a:t>But someone else manages them</a:t>
            </a:r>
          </a:p>
        </p:txBody>
      </p:sp>
      <p:pic>
        <p:nvPicPr>
          <p:cNvPr id="5" name="Picture 4" descr="A logo in a circle&#10;&#10;AI-generated content may be incorrect.">
            <a:extLst>
              <a:ext uri="{FF2B5EF4-FFF2-40B4-BE49-F238E27FC236}">
                <a16:creationId xmlns:a16="http://schemas.microsoft.com/office/drawing/2014/main" id="{70579A37-154B-6707-A03F-09700E767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209" y="137711"/>
            <a:ext cx="3455624" cy="345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1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1F49-2A49-DB06-D8EA-FC80DFD4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9856A-E2B1-5158-EA44-6F0E4C67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hello(event, context):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body =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"message": "Go Serverless v4.0! Your function executed successfully!",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 = {"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statusCode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": 200, "body":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json.dumps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(body)}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response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49DE60-EA5D-943D-9C84-03F13CE6E0CF}"/>
              </a:ext>
            </a:extLst>
          </p:cNvPr>
          <p:cNvSpPr txBox="1"/>
          <p:nvPr/>
        </p:nvSpPr>
        <p:spPr>
          <a:xfrm>
            <a:off x="286438" y="6176963"/>
            <a:ext cx="1122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https://</a:t>
            </a:r>
            <a:r>
              <a:rPr lang="en-US" sz="2400" dirty="0" err="1">
                <a:latin typeface="Helvetica" pitchFamily="2" charset="0"/>
              </a:rPr>
              <a:t>github.com</a:t>
            </a:r>
            <a:r>
              <a:rPr lang="en-US" sz="2400" dirty="0">
                <a:latin typeface="Helvetica" pitchFamily="2" charset="0"/>
              </a:rPr>
              <a:t>/serverless/examples/blob/v4/</a:t>
            </a:r>
            <a:r>
              <a:rPr lang="en-US" sz="2400" dirty="0" err="1">
                <a:latin typeface="Helvetica" pitchFamily="2" charset="0"/>
              </a:rPr>
              <a:t>aws</a:t>
            </a:r>
            <a:r>
              <a:rPr lang="en-US" sz="2400" dirty="0">
                <a:latin typeface="Helvetica" pitchFamily="2" charset="0"/>
              </a:rPr>
              <a:t>-python-http-</a:t>
            </a:r>
            <a:r>
              <a:rPr lang="en-US" sz="2400" dirty="0" err="1">
                <a:latin typeface="Helvetica" pitchFamily="2" charset="0"/>
              </a:rPr>
              <a:t>api</a:t>
            </a:r>
            <a:r>
              <a:rPr lang="en-US" sz="2400" dirty="0">
                <a:latin typeface="Helvetica" pitchFamily="2" charset="0"/>
              </a:rPr>
              <a:t>/</a:t>
            </a:r>
            <a:r>
              <a:rPr lang="en-US" sz="2400" dirty="0" err="1">
                <a:latin typeface="Helvetica" pitchFamily="2" charset="0"/>
              </a:rPr>
              <a:t>handler.py</a:t>
            </a:r>
            <a:endParaRPr 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506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BA0E5-0C7D-78A6-286F-1FD3DFC23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E5110-E057-8960-C97E-9F03967A3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7EAF7-AAA6-ED45-94AB-B886608AA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209"/>
            <a:ext cx="10515600" cy="46786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lucky_number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(event, context):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upperLimit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number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upperLimit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 =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'version': '1.0',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'response':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outputSpeech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':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'type': 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PlainText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'text': 'Your lucky number is ' + str(number),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response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CA847-F28D-D6EF-5FB7-5C11BFB71811}"/>
              </a:ext>
            </a:extLst>
          </p:cNvPr>
          <p:cNvSpPr txBox="1"/>
          <p:nvPr/>
        </p:nvSpPr>
        <p:spPr>
          <a:xfrm>
            <a:off x="286438" y="6121878"/>
            <a:ext cx="11226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  <a:hlinkClick r:id="rId2"/>
              </a:rPr>
              <a:t>https://github.com/serverless/examples/blob/v4/aws-python-alexa-skill/handler.py</a:t>
            </a:r>
            <a:endParaRPr lang="en-US" sz="24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  <a:hlinkClick r:id="rId3"/>
              </a:rPr>
              <a:t>https://github.com/serverless/examples</a:t>
            </a:r>
            <a:endParaRPr lang="en-US" sz="2400" dirty="0">
              <a:latin typeface="Helvetica" pitchFamily="2" charset="0"/>
            </a:endParaRPr>
          </a:p>
          <a:p>
            <a:endParaRPr 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609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rectangle with black text&#10;&#10;AI-generated content may be incorrect.">
            <a:extLst>
              <a:ext uri="{FF2B5EF4-FFF2-40B4-BE49-F238E27FC236}">
                <a16:creationId xmlns:a16="http://schemas.microsoft.com/office/drawing/2014/main" id="{C654F129-4E33-A78D-4456-8E1596C36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391" y="1256127"/>
            <a:ext cx="5237450" cy="8691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2B6779-AC1B-3572-93F3-79AF8755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01E3-B986-C2D8-5553-59D26F32A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57"/>
            <a:ext cx="6146494" cy="5146766"/>
          </a:xfrm>
        </p:spPr>
        <p:txBody>
          <a:bodyPr>
            <a:normAutofit/>
          </a:bodyPr>
          <a:lstStyle/>
          <a:p>
            <a:r>
              <a:rPr lang="en-US" dirty="0"/>
              <a:t>Event processing</a:t>
            </a:r>
          </a:p>
          <a:p>
            <a:r>
              <a:rPr lang="en-US" dirty="0"/>
              <a:t>Offloading computation from mobile apps</a:t>
            </a:r>
          </a:p>
          <a:p>
            <a:r>
              <a:rPr lang="en-US" dirty="0"/>
              <a:t>Coordination service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Edge computation (CDNs, IoTs)</a:t>
            </a:r>
          </a:p>
          <a:p>
            <a:r>
              <a:rPr lang="en-US" dirty="0"/>
              <a:t>Chatbots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 descr="A diagram of a weather forecast service&#10;&#10;AI-generated content may be incorrect.">
            <a:extLst>
              <a:ext uri="{FF2B5EF4-FFF2-40B4-BE49-F238E27FC236}">
                <a16:creationId xmlns:a16="http://schemas.microsoft.com/office/drawing/2014/main" id="{FE26957D-9134-A027-DC73-89EE71AF5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629" y="2261443"/>
            <a:ext cx="4869159" cy="2931911"/>
          </a:xfrm>
          <a:prstGeom prst="rect">
            <a:avLst/>
          </a:prstGeom>
        </p:spPr>
      </p:pic>
      <p:pic>
        <p:nvPicPr>
          <p:cNvPr id="12" name="Picture 11" descr="A diagram of a data processing process&#10;&#10;AI-generated content may be incorrect.">
            <a:extLst>
              <a:ext uri="{FF2B5EF4-FFF2-40B4-BE49-F238E27FC236}">
                <a16:creationId xmlns:a16="http://schemas.microsoft.com/office/drawing/2014/main" id="{4C0BD467-45DB-AB09-5992-EF50CAA15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834" y="3596856"/>
            <a:ext cx="4613166" cy="15964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AA1DFC-1453-FAB1-BF12-D158ECF05E59}"/>
              </a:ext>
            </a:extLst>
          </p:cNvPr>
          <p:cNvSpPr txBox="1"/>
          <p:nvPr/>
        </p:nvSpPr>
        <p:spPr>
          <a:xfrm>
            <a:off x="6984694" y="5847021"/>
            <a:ext cx="4627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Bursty, compute-intensive, 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short lived</a:t>
            </a:r>
          </a:p>
        </p:txBody>
      </p:sp>
    </p:spTree>
    <p:extLst>
      <p:ext uri="{BB962C8B-B14F-4D97-AF65-F5344CB8AC3E}">
        <p14:creationId xmlns:p14="http://schemas.microsoft.com/office/powerpoint/2010/main" val="162259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3F49-CFA9-276D-E3D4-5A9F57AD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serverless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46F0B-3662-7335-176E-8CCDE0F5D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2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Stateless: Database/storage integration becomes necessary</a:t>
            </a:r>
          </a:p>
          <a:p>
            <a:pPr lvl="1"/>
            <a:r>
              <a:rPr lang="en-US" dirty="0"/>
              <a:t>Storage options: ephemeral?  Long-term? High IOPS? Low latency?</a:t>
            </a:r>
          </a:p>
          <a:p>
            <a:r>
              <a:rPr lang="en-US" dirty="0"/>
              <a:t>Ecosystem of other tools: </a:t>
            </a:r>
          </a:p>
          <a:p>
            <a:pPr lvl="1"/>
            <a:r>
              <a:rPr lang="en-US" dirty="0"/>
              <a:t>Manage state, record logs, send alerts, perform authentication and authorization, messaging queues, cloud-based storage</a:t>
            </a:r>
          </a:p>
          <a:p>
            <a:pPr lvl="1"/>
            <a:r>
              <a:rPr lang="en-US" dirty="0"/>
              <a:t>Prone to vendor lock-in!</a:t>
            </a:r>
          </a:p>
          <a:p>
            <a:r>
              <a:rPr lang="en-US" dirty="0"/>
              <a:t>Relinquish control of resource provisioning, monitoring, maintenance, scalability, fault tolerance, placement, logging, …</a:t>
            </a:r>
          </a:p>
          <a:p>
            <a:r>
              <a:rPr lang="en-US" dirty="0"/>
              <a:t>Cost-driven decision making</a:t>
            </a:r>
          </a:p>
          <a:p>
            <a:pPr lvl="1"/>
            <a:r>
              <a:rPr lang="en-US" dirty="0"/>
              <a:t>Your billing tier depends on memory provisioned</a:t>
            </a:r>
          </a:p>
          <a:p>
            <a:pPr lvl="1"/>
            <a:r>
              <a:rPr lang="en-US" dirty="0"/>
              <a:t>Packages and software libraries that inflate memory size</a:t>
            </a:r>
          </a:p>
          <a:p>
            <a:pPr lvl="1"/>
            <a:r>
              <a:rPr lang="en-US" dirty="0"/>
              <a:t>Consequences of long polling, </a:t>
            </a:r>
            <a:r>
              <a:rPr lang="en-US" dirty="0" err="1"/>
              <a:t>websockets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1146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8A83-20F9-A288-A855-8FF817A6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serverless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074F6-7116-F3B2-EE11-762DB8559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97629" cy="4770384"/>
          </a:xfrm>
        </p:spPr>
        <p:txBody>
          <a:bodyPr>
            <a:normAutofit/>
          </a:bodyPr>
          <a:lstStyle/>
          <a:p>
            <a:r>
              <a:rPr lang="en-US" dirty="0"/>
              <a:t>Supporting stateful interactions (HTTP cookies, sessions)</a:t>
            </a:r>
          </a:p>
          <a:p>
            <a:pPr lvl="1"/>
            <a:r>
              <a:rPr lang="en-US" dirty="0"/>
              <a:t>Retrieve session state from storage across several connections/requests</a:t>
            </a:r>
          </a:p>
          <a:p>
            <a:pPr lvl="1"/>
            <a:r>
              <a:rPr lang="en-US" dirty="0"/>
              <a:t>Dedicated proxy to supply the session state</a:t>
            </a:r>
          </a:p>
          <a:p>
            <a:r>
              <a:rPr lang="en-US" dirty="0"/>
              <a:t>How to compose multiple stateless functions?</a:t>
            </a:r>
          </a:p>
          <a:p>
            <a:pPr lvl="1"/>
            <a:r>
              <a:rPr lang="en-US" dirty="0"/>
              <a:t>Coordination server (always on, itself not serverless)</a:t>
            </a:r>
          </a:p>
          <a:p>
            <a:pPr lvl="1"/>
            <a:r>
              <a:rPr lang="en-US" dirty="0"/>
              <a:t>Use a messaging queue (message router/broker)</a:t>
            </a:r>
          </a:p>
          <a:p>
            <a:r>
              <a:rPr lang="en-US" dirty="0"/>
              <a:t>May need frameworks and tools to turn existing high-level language code (e.g. legacy applications) into serverless functions</a:t>
            </a:r>
          </a:p>
          <a:p>
            <a:pPr lvl="1"/>
            <a:r>
              <a:rPr lang="en-US" dirty="0"/>
              <a:t>e.g. python decorator </a:t>
            </a:r>
            <a:r>
              <a:rPr lang="en-US" dirty="0" err="1"/>
              <a:t>app.route</a:t>
            </a:r>
            <a:r>
              <a:rPr lang="en-US" dirty="0"/>
              <a:t>(…) web-hook</a:t>
            </a:r>
          </a:p>
          <a:p>
            <a:r>
              <a:rPr lang="en-US" dirty="0"/>
              <a:t>Unpredictable performance</a:t>
            </a:r>
          </a:p>
          <a:p>
            <a:pPr lvl="1"/>
            <a:r>
              <a:rPr lang="en-US" dirty="0"/>
              <a:t>Functions may run on different kinds of machines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2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94254-1A07-CBC7-2CEE-BF3F7D78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the hosting platform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C5EAC-D85E-29B0-60A6-5E498397C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1445"/>
          </a:xfrm>
        </p:spPr>
        <p:txBody>
          <a:bodyPr>
            <a:normAutofit/>
          </a:bodyPr>
          <a:lstStyle/>
          <a:p>
            <a:r>
              <a:rPr lang="en-US" dirty="0"/>
              <a:t>Take an event sent over HTTP or from an event source</a:t>
            </a:r>
          </a:p>
          <a:p>
            <a:pPr lvl="1"/>
            <a:r>
              <a:rPr lang="en-US" dirty="0"/>
              <a:t>Determine which function(s) to which to dispatch the event</a:t>
            </a:r>
          </a:p>
          <a:p>
            <a:pPr lvl="1"/>
            <a:r>
              <a:rPr lang="en-US" dirty="0"/>
              <a:t>Send event to a function instance</a:t>
            </a:r>
          </a:p>
          <a:p>
            <a:pPr lvl="1"/>
            <a:r>
              <a:rPr lang="en-US" dirty="0"/>
              <a:t>Wait for a response, make it available to the user</a:t>
            </a:r>
          </a:p>
          <a:p>
            <a:pPr lvl="1"/>
            <a:r>
              <a:rPr lang="en-US" dirty="0"/>
              <a:t>Gather execution logs</a:t>
            </a:r>
          </a:p>
          <a:p>
            <a:pPr lvl="1"/>
            <a:r>
              <a:rPr lang="en-US" dirty="0"/>
              <a:t>Stop function when idle</a:t>
            </a:r>
          </a:p>
          <a:p>
            <a:r>
              <a:rPr lang="en-US" dirty="0"/>
              <a:t>Isolate functions</a:t>
            </a:r>
          </a:p>
          <a:p>
            <a:r>
              <a:rPr lang="en-US" dirty="0"/>
              <a:t>Orchestrate, scale</a:t>
            </a:r>
          </a:p>
          <a:p>
            <a:r>
              <a:rPr lang="en-US" dirty="0"/>
              <a:t>Fault tolerance</a:t>
            </a:r>
          </a:p>
          <a:p>
            <a:r>
              <a:rPr lang="en-US" dirty="0"/>
              <a:t>Locality: code, data, package</a:t>
            </a:r>
          </a:p>
          <a:p>
            <a:endParaRPr lang="en-US" dirty="0"/>
          </a:p>
        </p:txBody>
      </p:sp>
      <p:pic>
        <p:nvPicPr>
          <p:cNvPr id="4" name="Picture 3" descr="A diagram of a workflow&#10;&#10;AI-generated content may be incorrect.">
            <a:extLst>
              <a:ext uri="{FF2B5EF4-FFF2-40B4-BE49-F238E27FC236}">
                <a16:creationId xmlns:a16="http://schemas.microsoft.com/office/drawing/2014/main" id="{D812A491-5947-7DB2-3F4B-BB28A337F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642" y="3702993"/>
            <a:ext cx="6483426" cy="301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9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383D-2A34-7A27-0BAC-58E1FBC3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Offline and Online components</a:t>
            </a:r>
          </a:p>
        </p:txBody>
      </p:sp>
      <p:pic>
        <p:nvPicPr>
          <p:cNvPr id="4" name="Picture 25">
            <a:extLst>
              <a:ext uri="{FF2B5EF4-FFF2-40B4-BE49-F238E27FC236}">
                <a16:creationId xmlns:a16="http://schemas.microsoft.com/office/drawing/2014/main" id="{9171E0A0-D536-E8C6-46C2-B917D2622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465" y="2033973"/>
            <a:ext cx="888408" cy="1177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3792FE5-B42A-CA09-B537-DFE853848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32" y="3259771"/>
            <a:ext cx="953830" cy="710299"/>
          </a:xfrm>
          <a:prstGeom prst="rect">
            <a:avLst/>
          </a:prstGeom>
        </p:spPr>
      </p:pic>
      <p:pic>
        <p:nvPicPr>
          <p:cNvPr id="6" name="Picture 25">
            <a:extLst>
              <a:ext uri="{FF2B5EF4-FFF2-40B4-BE49-F238E27FC236}">
                <a16:creationId xmlns:a16="http://schemas.microsoft.com/office/drawing/2014/main" id="{88E478F0-1E1C-1859-6B12-39E1240BA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465" y="3381431"/>
            <a:ext cx="888408" cy="1177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" name="Picture 25">
            <a:extLst>
              <a:ext uri="{FF2B5EF4-FFF2-40B4-BE49-F238E27FC236}">
                <a16:creationId xmlns:a16="http://schemas.microsoft.com/office/drawing/2014/main" id="{99E01BE3-44CA-3CC1-8A6C-BDBE9B37A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465" y="4728889"/>
            <a:ext cx="888408" cy="1177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25">
            <a:extLst>
              <a:ext uri="{FF2B5EF4-FFF2-40B4-BE49-F238E27FC236}">
                <a16:creationId xmlns:a16="http://schemas.microsoft.com/office/drawing/2014/main" id="{42DD1BCA-F250-4A27-B182-635127D44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143" y="1587909"/>
            <a:ext cx="649189" cy="8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" name="Picture 25">
            <a:extLst>
              <a:ext uri="{FF2B5EF4-FFF2-40B4-BE49-F238E27FC236}">
                <a16:creationId xmlns:a16="http://schemas.microsoft.com/office/drawing/2014/main" id="{4066CA5C-06DF-A8A2-0CAA-C86D37A91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143" y="2568724"/>
            <a:ext cx="649189" cy="8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1" name="Picture 25">
            <a:extLst>
              <a:ext uri="{FF2B5EF4-FFF2-40B4-BE49-F238E27FC236}">
                <a16:creationId xmlns:a16="http://schemas.microsoft.com/office/drawing/2014/main" id="{888838E9-4C46-754D-816E-ADD9BDE97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142" y="3585009"/>
            <a:ext cx="649189" cy="8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" name="Picture 25">
            <a:extLst>
              <a:ext uri="{FF2B5EF4-FFF2-40B4-BE49-F238E27FC236}">
                <a16:creationId xmlns:a16="http://schemas.microsoft.com/office/drawing/2014/main" id="{7ECD315F-7468-500F-EFD8-0A26EAABB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142" y="4625797"/>
            <a:ext cx="649189" cy="8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3" name="Picture 25">
            <a:extLst>
              <a:ext uri="{FF2B5EF4-FFF2-40B4-BE49-F238E27FC236}">
                <a16:creationId xmlns:a16="http://schemas.microsoft.com/office/drawing/2014/main" id="{7393B787-7551-00D5-2A3F-A1A1DFF6C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141" y="5692870"/>
            <a:ext cx="649189" cy="8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5" name="Picture 14" descr="A logo of a company&#10;&#10;AI-generated content may be incorrect.">
            <a:extLst>
              <a:ext uri="{FF2B5EF4-FFF2-40B4-BE49-F238E27FC236}">
                <a16:creationId xmlns:a16="http://schemas.microsoft.com/office/drawing/2014/main" id="{8EEF49DD-962D-03EB-308C-04610E97E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440" y="1810674"/>
            <a:ext cx="499421" cy="499421"/>
          </a:xfrm>
          <a:prstGeom prst="rect">
            <a:avLst/>
          </a:prstGeom>
        </p:spPr>
      </p:pic>
      <p:pic>
        <p:nvPicPr>
          <p:cNvPr id="16" name="Picture 15" descr="A picture containing shape&#10;&#10;Description automatically generated">
            <a:extLst>
              <a:ext uri="{FF2B5EF4-FFF2-40B4-BE49-F238E27FC236}">
                <a16:creationId xmlns:a16="http://schemas.microsoft.com/office/drawing/2014/main" id="{8E15A2C1-4532-7611-BA88-88E55F86C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440" y="2949954"/>
            <a:ext cx="499421" cy="600022"/>
          </a:xfrm>
          <a:prstGeom prst="rect">
            <a:avLst/>
          </a:prstGeom>
        </p:spPr>
      </p:pic>
      <p:pic>
        <p:nvPicPr>
          <p:cNvPr id="17" name="Picture 19" descr="Router Clip Art">
            <a:extLst>
              <a:ext uri="{FF2B5EF4-FFF2-40B4-BE49-F238E27FC236}">
                <a16:creationId xmlns:a16="http://schemas.microsoft.com/office/drawing/2014/main" id="{26C0D13E-A9DD-C10D-CF34-99586D34B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789" y="3306718"/>
            <a:ext cx="755602" cy="556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9" descr="Router Clip Art">
            <a:extLst>
              <a:ext uri="{FF2B5EF4-FFF2-40B4-BE49-F238E27FC236}">
                <a16:creationId xmlns:a16="http://schemas.microsoft.com/office/drawing/2014/main" id="{114E3A5E-0CEE-4C14-40F0-3CE4CACD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753" y="2790365"/>
            <a:ext cx="499421" cy="36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9" descr="Router Clip Art">
            <a:extLst>
              <a:ext uri="{FF2B5EF4-FFF2-40B4-BE49-F238E27FC236}">
                <a16:creationId xmlns:a16="http://schemas.microsoft.com/office/drawing/2014/main" id="{DA87157A-0866-F1AB-0C63-A2F0FDF04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752" y="3716794"/>
            <a:ext cx="499421" cy="36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Router Clip Art">
            <a:extLst>
              <a:ext uri="{FF2B5EF4-FFF2-40B4-BE49-F238E27FC236}">
                <a16:creationId xmlns:a16="http://schemas.microsoft.com/office/drawing/2014/main" id="{4948A2E9-7F1C-2B08-D8DB-3C6A39715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751" y="4861392"/>
            <a:ext cx="499421" cy="36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9" descr="Router Clip Art">
            <a:extLst>
              <a:ext uri="{FF2B5EF4-FFF2-40B4-BE49-F238E27FC236}">
                <a16:creationId xmlns:a16="http://schemas.microsoft.com/office/drawing/2014/main" id="{3DB674FB-92D4-79A5-A508-6EFF51DDE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94" y="2352121"/>
            <a:ext cx="499421" cy="36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9" descr="Router Clip Art">
            <a:extLst>
              <a:ext uri="{FF2B5EF4-FFF2-40B4-BE49-F238E27FC236}">
                <a16:creationId xmlns:a16="http://schemas.microsoft.com/office/drawing/2014/main" id="{B2DB8A9B-1F02-0E42-9B6B-280B41A03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169" y="3332900"/>
            <a:ext cx="499421" cy="36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9" descr="Router Clip Art">
            <a:extLst>
              <a:ext uri="{FF2B5EF4-FFF2-40B4-BE49-F238E27FC236}">
                <a16:creationId xmlns:a16="http://schemas.microsoft.com/office/drawing/2014/main" id="{D48E3EAE-97FA-D7C2-6D9E-D7F9D699E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94" y="4417355"/>
            <a:ext cx="499421" cy="36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9" descr="Router Clip Art">
            <a:extLst>
              <a:ext uri="{FF2B5EF4-FFF2-40B4-BE49-F238E27FC236}">
                <a16:creationId xmlns:a16="http://schemas.microsoft.com/office/drawing/2014/main" id="{04BC57AF-EF43-B93F-3BF2-585903FAD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94" y="5478581"/>
            <a:ext cx="499421" cy="36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 descr="A picture containing shape&#10;&#10;Description automatically generated">
            <a:extLst>
              <a:ext uri="{FF2B5EF4-FFF2-40B4-BE49-F238E27FC236}">
                <a16:creationId xmlns:a16="http://schemas.microsoft.com/office/drawing/2014/main" id="{12D464A0-CEF6-62A1-DC9E-C9CDAE574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603" y="4030263"/>
            <a:ext cx="499421" cy="600022"/>
          </a:xfrm>
          <a:prstGeom prst="rect">
            <a:avLst/>
          </a:prstGeom>
        </p:spPr>
      </p:pic>
      <p:sp>
        <p:nvSpPr>
          <p:cNvPr id="32" name="Freeform 31">
            <a:extLst>
              <a:ext uri="{FF2B5EF4-FFF2-40B4-BE49-F238E27FC236}">
                <a16:creationId xmlns:a16="http://schemas.microsoft.com/office/drawing/2014/main" id="{BCBB2156-3709-E72C-39BD-44B745A76054}"/>
              </a:ext>
            </a:extLst>
          </p:cNvPr>
          <p:cNvSpPr/>
          <p:nvPr/>
        </p:nvSpPr>
        <p:spPr>
          <a:xfrm>
            <a:off x="4009981" y="2240520"/>
            <a:ext cx="1620232" cy="3892990"/>
          </a:xfrm>
          <a:custGeom>
            <a:avLst/>
            <a:gdLst>
              <a:gd name="connsiteX0" fmla="*/ 1629624 w 1629624"/>
              <a:gd name="connsiteY0" fmla="*/ 0 h 4030250"/>
              <a:gd name="connsiteX1" fmla="*/ 1013989 w 1629624"/>
              <a:gd name="connsiteY1" fmla="*/ 669957 h 4030250"/>
              <a:gd name="connsiteX2" fmla="*/ 660903 w 1629624"/>
              <a:gd name="connsiteY2" fmla="*/ 3530852 h 4030250"/>
              <a:gd name="connsiteX3" fmla="*/ 0 w 1629624"/>
              <a:gd name="connsiteY3" fmla="*/ 4010686 h 403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9624" h="4030250">
                <a:moveTo>
                  <a:pt x="1629624" y="0"/>
                </a:moveTo>
                <a:cubicBezTo>
                  <a:pt x="1402533" y="40741"/>
                  <a:pt x="1175442" y="81482"/>
                  <a:pt x="1013989" y="669957"/>
                </a:cubicBezTo>
                <a:cubicBezTo>
                  <a:pt x="852535" y="1258432"/>
                  <a:pt x="829901" y="2974064"/>
                  <a:pt x="660903" y="3530852"/>
                </a:cubicBezTo>
                <a:cubicBezTo>
                  <a:pt x="491905" y="4087640"/>
                  <a:pt x="245952" y="4049163"/>
                  <a:pt x="0" y="4010686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3F3238C2-3064-3D55-6770-350E6DC0B3BE}"/>
              </a:ext>
            </a:extLst>
          </p:cNvPr>
          <p:cNvSpPr/>
          <p:nvPr/>
        </p:nvSpPr>
        <p:spPr>
          <a:xfrm flipH="1">
            <a:off x="4148737" y="2240520"/>
            <a:ext cx="1620232" cy="3892990"/>
          </a:xfrm>
          <a:custGeom>
            <a:avLst/>
            <a:gdLst>
              <a:gd name="connsiteX0" fmla="*/ 1629624 w 1629624"/>
              <a:gd name="connsiteY0" fmla="*/ 0 h 4030250"/>
              <a:gd name="connsiteX1" fmla="*/ 1013989 w 1629624"/>
              <a:gd name="connsiteY1" fmla="*/ 669957 h 4030250"/>
              <a:gd name="connsiteX2" fmla="*/ 660903 w 1629624"/>
              <a:gd name="connsiteY2" fmla="*/ 3530852 h 4030250"/>
              <a:gd name="connsiteX3" fmla="*/ 0 w 1629624"/>
              <a:gd name="connsiteY3" fmla="*/ 4010686 h 403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9624" h="4030250">
                <a:moveTo>
                  <a:pt x="1629624" y="0"/>
                </a:moveTo>
                <a:cubicBezTo>
                  <a:pt x="1402533" y="40741"/>
                  <a:pt x="1175442" y="81482"/>
                  <a:pt x="1013989" y="669957"/>
                </a:cubicBezTo>
                <a:cubicBezTo>
                  <a:pt x="852535" y="1258432"/>
                  <a:pt x="829901" y="2974064"/>
                  <a:pt x="660903" y="3530852"/>
                </a:cubicBezTo>
                <a:cubicBezTo>
                  <a:pt x="491905" y="4087640"/>
                  <a:pt x="245952" y="4049163"/>
                  <a:pt x="0" y="4010686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8AE4E34-8420-B223-F598-56CD346A25C1}"/>
              </a:ext>
            </a:extLst>
          </p:cNvPr>
          <p:cNvSpPr/>
          <p:nvPr/>
        </p:nvSpPr>
        <p:spPr>
          <a:xfrm>
            <a:off x="4146447" y="1690687"/>
            <a:ext cx="1516868" cy="4802188"/>
          </a:xfrm>
          <a:prstGeom prst="roundRect">
            <a:avLst/>
          </a:prstGeom>
          <a:noFill/>
          <a:ln w="508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B5B4713-6983-8480-9C57-F196A0A67E41}"/>
              </a:ext>
            </a:extLst>
          </p:cNvPr>
          <p:cNvCxnSpPr>
            <a:cxnSpLocks/>
          </p:cNvCxnSpPr>
          <p:nvPr/>
        </p:nvCxnSpPr>
        <p:spPr>
          <a:xfrm>
            <a:off x="99431" y="3716794"/>
            <a:ext cx="98050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3837AB7-2324-0869-B1D7-F0FC6B9EFD40}"/>
              </a:ext>
            </a:extLst>
          </p:cNvPr>
          <p:cNvSpPr txBox="1"/>
          <p:nvPr/>
        </p:nvSpPr>
        <p:spPr>
          <a:xfrm>
            <a:off x="-153562" y="2691647"/>
            <a:ext cx="1494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User request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BAD78B3-790E-980B-101E-F7FEAA4AE3FA}"/>
              </a:ext>
            </a:extLst>
          </p:cNvPr>
          <p:cNvSpPr/>
          <p:nvPr/>
        </p:nvSpPr>
        <p:spPr>
          <a:xfrm>
            <a:off x="1178805" y="1440977"/>
            <a:ext cx="6103344" cy="5246210"/>
          </a:xfrm>
          <a:prstGeom prst="roundRect">
            <a:avLst/>
          </a:prstGeom>
          <a:noFill/>
          <a:ln w="508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40" name="Picture 25">
            <a:extLst>
              <a:ext uri="{FF2B5EF4-FFF2-40B4-BE49-F238E27FC236}">
                <a16:creationId xmlns:a16="http://schemas.microsoft.com/office/drawing/2014/main" id="{96D50C3E-123F-973D-4275-89DFDD8CE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773" y="1510260"/>
            <a:ext cx="649189" cy="8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1" name="Picture 25">
            <a:extLst>
              <a:ext uri="{FF2B5EF4-FFF2-40B4-BE49-F238E27FC236}">
                <a16:creationId xmlns:a16="http://schemas.microsoft.com/office/drawing/2014/main" id="{12AF9DFC-8FFA-486E-DA40-4A68D61A4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716" y="2458225"/>
            <a:ext cx="649189" cy="8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2" name="Picture 25">
            <a:extLst>
              <a:ext uri="{FF2B5EF4-FFF2-40B4-BE49-F238E27FC236}">
                <a16:creationId xmlns:a16="http://schemas.microsoft.com/office/drawing/2014/main" id="{8D1BED17-96A2-3688-3254-F5CB6B299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123" y="1492590"/>
            <a:ext cx="649189" cy="8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3" name="Picture 25">
            <a:extLst>
              <a:ext uri="{FF2B5EF4-FFF2-40B4-BE49-F238E27FC236}">
                <a16:creationId xmlns:a16="http://schemas.microsoft.com/office/drawing/2014/main" id="{A9F9B31E-FFE8-74B3-F85D-C932461E6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135" y="2464681"/>
            <a:ext cx="649189" cy="8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4" name="Picture 25">
            <a:extLst>
              <a:ext uri="{FF2B5EF4-FFF2-40B4-BE49-F238E27FC236}">
                <a16:creationId xmlns:a16="http://schemas.microsoft.com/office/drawing/2014/main" id="{3FFC23AB-3A92-06AC-9D83-67DC6DE89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715" y="3540731"/>
            <a:ext cx="649189" cy="8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5" name="Picture 25">
            <a:extLst>
              <a:ext uri="{FF2B5EF4-FFF2-40B4-BE49-F238E27FC236}">
                <a16:creationId xmlns:a16="http://schemas.microsoft.com/office/drawing/2014/main" id="{7152CD87-A08B-69ED-80D2-830C96767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773" y="4455211"/>
            <a:ext cx="649189" cy="8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6" name="Picture 25">
            <a:extLst>
              <a:ext uri="{FF2B5EF4-FFF2-40B4-BE49-F238E27FC236}">
                <a16:creationId xmlns:a16="http://schemas.microsoft.com/office/drawing/2014/main" id="{26F66880-CD69-3769-C565-377DD1D54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312" y="3632007"/>
            <a:ext cx="649189" cy="8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7" name="Picture 25">
            <a:extLst>
              <a:ext uri="{FF2B5EF4-FFF2-40B4-BE49-F238E27FC236}">
                <a16:creationId xmlns:a16="http://schemas.microsoft.com/office/drawing/2014/main" id="{2DABC342-9088-8ED2-4A79-30AE9252E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123" y="4437541"/>
            <a:ext cx="649189" cy="86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B90C407-FC7A-A60F-9EBE-222D995774C6}"/>
              </a:ext>
            </a:extLst>
          </p:cNvPr>
          <p:cNvSpPr/>
          <p:nvPr/>
        </p:nvSpPr>
        <p:spPr>
          <a:xfrm>
            <a:off x="9103413" y="2484255"/>
            <a:ext cx="1274899" cy="1916752"/>
          </a:xfrm>
          <a:prstGeom prst="roundRect">
            <a:avLst/>
          </a:prstGeom>
          <a:noFill/>
          <a:ln w="508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49" name="Picture 19" descr="Router Clip Art">
            <a:extLst>
              <a:ext uri="{FF2B5EF4-FFF2-40B4-BE49-F238E27FC236}">
                <a16:creationId xmlns:a16="http://schemas.microsoft.com/office/drawing/2014/main" id="{EFD361F9-0F5C-AC15-0379-0AEAA7587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866" y="2950624"/>
            <a:ext cx="499421" cy="36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9" descr="Router Clip Art">
            <a:extLst>
              <a:ext uri="{FF2B5EF4-FFF2-40B4-BE49-F238E27FC236}">
                <a16:creationId xmlns:a16="http://schemas.microsoft.com/office/drawing/2014/main" id="{E0199175-0E14-4F98-0808-460B71F4F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679" y="3011690"/>
            <a:ext cx="499421" cy="36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9" descr="Router Clip Art">
            <a:extLst>
              <a:ext uri="{FF2B5EF4-FFF2-40B4-BE49-F238E27FC236}">
                <a16:creationId xmlns:a16="http://schemas.microsoft.com/office/drawing/2014/main" id="{65AFBA60-CDD9-BA80-1974-F2C563EF3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004" y="3481206"/>
            <a:ext cx="499421" cy="36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19" descr="Router Clip Art">
            <a:extLst>
              <a:ext uri="{FF2B5EF4-FFF2-40B4-BE49-F238E27FC236}">
                <a16:creationId xmlns:a16="http://schemas.microsoft.com/office/drawing/2014/main" id="{74AED3C0-7006-2788-5FF2-5000F879D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712" y="3493286"/>
            <a:ext cx="499421" cy="36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Freeform 53">
            <a:extLst>
              <a:ext uri="{FF2B5EF4-FFF2-40B4-BE49-F238E27FC236}">
                <a16:creationId xmlns:a16="http://schemas.microsoft.com/office/drawing/2014/main" id="{93DF716C-13A2-8839-4F00-2A828665BABB}"/>
              </a:ext>
            </a:extLst>
          </p:cNvPr>
          <p:cNvSpPr/>
          <p:nvPr/>
        </p:nvSpPr>
        <p:spPr>
          <a:xfrm>
            <a:off x="9198761" y="2630192"/>
            <a:ext cx="1172224" cy="1693420"/>
          </a:xfrm>
          <a:custGeom>
            <a:avLst/>
            <a:gdLst>
              <a:gd name="connsiteX0" fmla="*/ 1629624 w 1629624"/>
              <a:gd name="connsiteY0" fmla="*/ 0 h 4030250"/>
              <a:gd name="connsiteX1" fmla="*/ 1013989 w 1629624"/>
              <a:gd name="connsiteY1" fmla="*/ 669957 h 4030250"/>
              <a:gd name="connsiteX2" fmla="*/ 660903 w 1629624"/>
              <a:gd name="connsiteY2" fmla="*/ 3530852 h 4030250"/>
              <a:gd name="connsiteX3" fmla="*/ 0 w 1629624"/>
              <a:gd name="connsiteY3" fmla="*/ 4010686 h 403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9624" h="4030250">
                <a:moveTo>
                  <a:pt x="1629624" y="0"/>
                </a:moveTo>
                <a:cubicBezTo>
                  <a:pt x="1402533" y="40741"/>
                  <a:pt x="1175442" y="81482"/>
                  <a:pt x="1013989" y="669957"/>
                </a:cubicBezTo>
                <a:cubicBezTo>
                  <a:pt x="852535" y="1258432"/>
                  <a:pt x="829901" y="2974064"/>
                  <a:pt x="660903" y="3530852"/>
                </a:cubicBezTo>
                <a:cubicBezTo>
                  <a:pt x="491905" y="4087640"/>
                  <a:pt x="245952" y="4049163"/>
                  <a:pt x="0" y="4010686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A8FB3E60-3267-5CD0-CE2C-396B66604F71}"/>
              </a:ext>
            </a:extLst>
          </p:cNvPr>
          <p:cNvSpPr/>
          <p:nvPr/>
        </p:nvSpPr>
        <p:spPr>
          <a:xfrm flipH="1">
            <a:off x="9113201" y="2630192"/>
            <a:ext cx="1253931" cy="1693420"/>
          </a:xfrm>
          <a:custGeom>
            <a:avLst/>
            <a:gdLst>
              <a:gd name="connsiteX0" fmla="*/ 1629624 w 1629624"/>
              <a:gd name="connsiteY0" fmla="*/ 0 h 4030250"/>
              <a:gd name="connsiteX1" fmla="*/ 1013989 w 1629624"/>
              <a:gd name="connsiteY1" fmla="*/ 669957 h 4030250"/>
              <a:gd name="connsiteX2" fmla="*/ 660903 w 1629624"/>
              <a:gd name="connsiteY2" fmla="*/ 3530852 h 4030250"/>
              <a:gd name="connsiteX3" fmla="*/ 0 w 1629624"/>
              <a:gd name="connsiteY3" fmla="*/ 4010686 h 403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9624" h="4030250">
                <a:moveTo>
                  <a:pt x="1629624" y="0"/>
                </a:moveTo>
                <a:cubicBezTo>
                  <a:pt x="1402533" y="40741"/>
                  <a:pt x="1175442" y="81482"/>
                  <a:pt x="1013989" y="669957"/>
                </a:cubicBezTo>
                <a:cubicBezTo>
                  <a:pt x="852535" y="1258432"/>
                  <a:pt x="829901" y="2974064"/>
                  <a:pt x="660903" y="3530852"/>
                </a:cubicBezTo>
                <a:cubicBezTo>
                  <a:pt x="491905" y="4087640"/>
                  <a:pt x="245952" y="4049163"/>
                  <a:pt x="0" y="4010686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B0E7915-75AE-9AD7-F21B-33E5B27E77B9}"/>
              </a:ext>
            </a:extLst>
          </p:cNvPr>
          <p:cNvSpPr txBox="1"/>
          <p:nvPr/>
        </p:nvSpPr>
        <p:spPr>
          <a:xfrm>
            <a:off x="1171853" y="5248402"/>
            <a:ext cx="2107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Online</a:t>
            </a:r>
            <a:r>
              <a:rPr lang="en-US" sz="2400" dirty="0">
                <a:latin typeface="Helvetica" pitchFamily="2" charset="0"/>
              </a:rPr>
              <a:t>, real-time request processing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022C3A6-4681-70FF-5BE3-155BBF23502B}"/>
              </a:ext>
            </a:extLst>
          </p:cNvPr>
          <p:cNvSpPr/>
          <p:nvPr/>
        </p:nvSpPr>
        <p:spPr>
          <a:xfrm>
            <a:off x="7466861" y="1336055"/>
            <a:ext cx="4519491" cy="5387505"/>
          </a:xfrm>
          <a:prstGeom prst="roundRect">
            <a:avLst/>
          </a:prstGeom>
          <a:noFill/>
          <a:ln w="508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EF3B9B-D570-E67F-CD88-9D99BEDA8F01}"/>
              </a:ext>
            </a:extLst>
          </p:cNvPr>
          <p:cNvSpPr txBox="1"/>
          <p:nvPr/>
        </p:nvSpPr>
        <p:spPr>
          <a:xfrm>
            <a:off x="7484358" y="5300706"/>
            <a:ext cx="4402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Offline</a:t>
            </a:r>
            <a:r>
              <a:rPr lang="en-US" sz="2400" dirty="0">
                <a:latin typeface="Helvetica" pitchFamily="2" charset="0"/>
              </a:rPr>
              <a:t> processing: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Batch processing; stream events; ML training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6D39D4F-0D75-6A1B-AF83-81716ADC10E3}"/>
              </a:ext>
            </a:extLst>
          </p:cNvPr>
          <p:cNvCxnSpPr/>
          <p:nvPr/>
        </p:nvCxnSpPr>
        <p:spPr>
          <a:xfrm flipH="1">
            <a:off x="6776861" y="3318501"/>
            <a:ext cx="1342570" cy="14399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DA3A17A-FD28-2D45-45F7-1ACB2D79BBFD}"/>
              </a:ext>
            </a:extLst>
          </p:cNvPr>
          <p:cNvCxnSpPr/>
          <p:nvPr/>
        </p:nvCxnSpPr>
        <p:spPr>
          <a:xfrm flipH="1">
            <a:off x="6764964" y="4330274"/>
            <a:ext cx="1342570" cy="14399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0A83FA1-0219-8A2C-64E1-97886B805E0D}"/>
              </a:ext>
            </a:extLst>
          </p:cNvPr>
          <p:cNvCxnSpPr>
            <a:cxnSpLocks/>
          </p:cNvCxnSpPr>
          <p:nvPr/>
        </p:nvCxnSpPr>
        <p:spPr>
          <a:xfrm flipH="1">
            <a:off x="6683945" y="2073637"/>
            <a:ext cx="2103238" cy="56068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04B9060-07E6-8803-09F9-2B8F1ACF2C5A}"/>
              </a:ext>
            </a:extLst>
          </p:cNvPr>
          <p:cNvSpPr txBox="1"/>
          <p:nvPr/>
        </p:nvSpPr>
        <p:spPr>
          <a:xfrm>
            <a:off x="1289262" y="1477520"/>
            <a:ext cx="2107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Services, databases, ML inference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15AF914-FD69-715E-C7E3-436739819984}"/>
              </a:ext>
            </a:extLst>
          </p:cNvPr>
          <p:cNvSpPr txBox="1"/>
          <p:nvPr/>
        </p:nvSpPr>
        <p:spPr>
          <a:xfrm>
            <a:off x="7428279" y="1650194"/>
            <a:ext cx="131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update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E3795D-D2FC-B89A-1C27-968B9A0A6FC0}"/>
              </a:ext>
            </a:extLst>
          </p:cNvPr>
          <p:cNvSpPr txBox="1"/>
          <p:nvPr/>
        </p:nvSpPr>
        <p:spPr>
          <a:xfrm>
            <a:off x="7405521" y="2790365"/>
            <a:ext cx="131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update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5121916-777E-D34E-70FC-B6693CCE5F7B}"/>
              </a:ext>
            </a:extLst>
          </p:cNvPr>
          <p:cNvSpPr txBox="1"/>
          <p:nvPr/>
        </p:nvSpPr>
        <p:spPr>
          <a:xfrm>
            <a:off x="7415556" y="3863231"/>
            <a:ext cx="1315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update</a:t>
            </a:r>
          </a:p>
        </p:txBody>
      </p:sp>
      <p:pic>
        <p:nvPicPr>
          <p:cNvPr id="67" name="Picture 66" descr="A picture containing shape&#10;&#10;Description automatically generated">
            <a:extLst>
              <a:ext uri="{FF2B5EF4-FFF2-40B4-BE49-F238E27FC236}">
                <a16:creationId xmlns:a16="http://schemas.microsoft.com/office/drawing/2014/main" id="{624B371B-DF07-6C9B-BD07-1CB922FEA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1111" y="4149674"/>
            <a:ext cx="499421" cy="600022"/>
          </a:xfrm>
          <a:prstGeom prst="rect">
            <a:avLst/>
          </a:prstGeom>
        </p:spPr>
      </p:pic>
      <p:pic>
        <p:nvPicPr>
          <p:cNvPr id="68" name="Picture 67" descr="A picture containing shape&#10;&#10;Description automatically generated">
            <a:extLst>
              <a:ext uri="{FF2B5EF4-FFF2-40B4-BE49-F238E27FC236}">
                <a16:creationId xmlns:a16="http://schemas.microsoft.com/office/drawing/2014/main" id="{34565C88-B603-4B05-30BA-C4AB58384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6147" y="2882147"/>
            <a:ext cx="499421" cy="600022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9567EBD-77A7-967D-820B-2EDB6EAB1329}"/>
              </a:ext>
            </a:extLst>
          </p:cNvPr>
          <p:cNvCxnSpPr>
            <a:cxnSpLocks/>
          </p:cNvCxnSpPr>
          <p:nvPr/>
        </p:nvCxnSpPr>
        <p:spPr>
          <a:xfrm flipV="1">
            <a:off x="6344913" y="4785232"/>
            <a:ext cx="1875322" cy="1189110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A picture containing shape&#10;&#10;Description automatically generated">
            <a:extLst>
              <a:ext uri="{FF2B5EF4-FFF2-40B4-BE49-F238E27FC236}">
                <a16:creationId xmlns:a16="http://schemas.microsoft.com/office/drawing/2014/main" id="{206BE97D-1FC7-14D8-9645-2AF87FB05D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7762" y="4289431"/>
            <a:ext cx="499421" cy="60002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8B009A8C-BD40-DC65-F46F-A80FF4A2C9B5}"/>
              </a:ext>
            </a:extLst>
          </p:cNvPr>
          <p:cNvSpPr txBox="1"/>
          <p:nvPr/>
        </p:nvSpPr>
        <p:spPr>
          <a:xfrm rot="19762515">
            <a:off x="6074897" y="5419124"/>
            <a:ext cx="1315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Data, events, </a:t>
            </a:r>
          </a:p>
          <a:p>
            <a:pPr algn="ctr"/>
            <a:r>
              <a:rPr lang="en-US" dirty="0" err="1">
                <a:latin typeface="Helvetica" pitchFamily="2" charset="0"/>
              </a:rPr>
              <a:t>etc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76" name="Picture 75" descr="A logo of a company&#10;&#10;AI-generated content may be incorrect.">
            <a:extLst>
              <a:ext uri="{FF2B5EF4-FFF2-40B4-BE49-F238E27FC236}">
                <a16:creationId xmlns:a16="http://schemas.microsoft.com/office/drawing/2014/main" id="{70C7ED8F-F14E-79BC-1DED-A71E0EA9B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2381" y="1280100"/>
            <a:ext cx="499421" cy="49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0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7" grpId="0"/>
      <p:bldP spid="38" grpId="0" animBg="1"/>
      <p:bldP spid="48" grpId="0" animBg="1"/>
      <p:bldP spid="54" grpId="0" animBg="1"/>
      <p:bldP spid="55" grpId="0" animBg="1"/>
      <p:bldP spid="56" grpId="0"/>
      <p:bldP spid="57" grpId="0" animBg="1"/>
      <p:bldP spid="58" grpId="0"/>
      <p:bldP spid="63" grpId="0"/>
      <p:bldP spid="64" grpId="0"/>
      <p:bldP spid="65" grpId="0"/>
      <p:bldP spid="66" grpId="0"/>
      <p:bldP spid="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program&#10;&#10;AI-generated content may be incorrect.">
            <a:extLst>
              <a:ext uri="{FF2B5EF4-FFF2-40B4-BE49-F238E27FC236}">
                <a16:creationId xmlns:a16="http://schemas.microsoft.com/office/drawing/2014/main" id="{02BF1E92-44C4-5C10-442D-E0E033B26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05" y="0"/>
            <a:ext cx="9989224" cy="677537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DDE644B-D79E-9170-8FA0-5E46B80FC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441" y="234245"/>
            <a:ext cx="5088708" cy="6294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E32DC8-54BA-C8A5-7FE2-1EA3424E49A4}"/>
              </a:ext>
            </a:extLst>
          </p:cNvPr>
          <p:cNvSpPr txBox="1"/>
          <p:nvPr/>
        </p:nvSpPr>
        <p:spPr>
          <a:xfrm>
            <a:off x="463074" y="399708"/>
            <a:ext cx="4758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Helvetica" pitchFamily="2" charset="0"/>
              </a:rPr>
              <a:t>Review: Map-Reduce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69C0E4-3CBC-1A1D-6ADC-A6F3A99FBBDE}"/>
              </a:ext>
            </a:extLst>
          </p:cNvPr>
          <p:cNvSpPr txBox="1"/>
          <p:nvPr/>
        </p:nvSpPr>
        <p:spPr>
          <a:xfrm>
            <a:off x="7425368" y="1203740"/>
            <a:ext cx="2346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Different (intermediate) key 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A6743B-504A-AA88-F172-61D46069A6FA}"/>
              </a:ext>
            </a:extLst>
          </p:cNvPr>
          <p:cNvSpPr txBox="1"/>
          <p:nvPr/>
        </p:nvSpPr>
        <p:spPr>
          <a:xfrm>
            <a:off x="9561556" y="1388405"/>
            <a:ext cx="2346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Same key space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424E0B-EDA5-FA08-8844-1E412A6DD497}"/>
              </a:ext>
            </a:extLst>
          </p:cNvPr>
          <p:cNvCxnSpPr/>
          <p:nvPr/>
        </p:nvCxnSpPr>
        <p:spPr>
          <a:xfrm flipH="1" flipV="1">
            <a:off x="9032599" y="863685"/>
            <a:ext cx="1323256" cy="44732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D74881-FAB0-30E4-7F64-5FCFD010EE69}"/>
              </a:ext>
            </a:extLst>
          </p:cNvPr>
          <p:cNvCxnSpPr>
            <a:cxnSpLocks/>
          </p:cNvCxnSpPr>
          <p:nvPr/>
        </p:nvCxnSpPr>
        <p:spPr>
          <a:xfrm flipV="1">
            <a:off x="10560866" y="863685"/>
            <a:ext cx="389290" cy="44732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0422A2-E031-E37B-D020-6AD25978AF10}"/>
              </a:ext>
            </a:extLst>
          </p:cNvPr>
          <p:cNvCxnSpPr>
            <a:cxnSpLocks/>
          </p:cNvCxnSpPr>
          <p:nvPr/>
        </p:nvCxnSpPr>
        <p:spPr>
          <a:xfrm flipH="1" flipV="1">
            <a:off x="8060644" y="508697"/>
            <a:ext cx="766944" cy="69504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8F2AA1-2464-D1A2-03E8-DC60DE251B53}"/>
              </a:ext>
            </a:extLst>
          </p:cNvPr>
          <p:cNvCxnSpPr>
            <a:cxnSpLocks/>
          </p:cNvCxnSpPr>
          <p:nvPr/>
        </p:nvCxnSpPr>
        <p:spPr>
          <a:xfrm flipV="1">
            <a:off x="8968346" y="477466"/>
            <a:ext cx="1502028" cy="7262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35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program&#10;&#10;AI-generated content may be incorrect.">
            <a:extLst>
              <a:ext uri="{FF2B5EF4-FFF2-40B4-BE49-F238E27FC236}">
                <a16:creationId xmlns:a16="http://schemas.microsoft.com/office/drawing/2014/main" id="{A7C4F1ED-EA3F-AF42-CCB7-05EF074B2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981" y="1"/>
            <a:ext cx="3250019" cy="2204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6F29FC-9433-7542-E6B9-18C4058C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steps in 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C30C3-79CD-6999-56CF-1A9AC5339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1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Input data consumed from a distributed filesystem</a:t>
            </a:r>
          </a:p>
          <a:p>
            <a:r>
              <a:rPr lang="en-US" dirty="0"/>
              <a:t>Master ships code to the worker node closest to data, if possible (CPU, memory constraints permitting)</a:t>
            </a:r>
          </a:p>
          <a:p>
            <a:r>
              <a:rPr lang="en-US" dirty="0"/>
              <a:t>Each mapper partitions its input data by the reducer key </a:t>
            </a:r>
          </a:p>
          <a:p>
            <a:pPr lvl="1"/>
            <a:r>
              <a:rPr lang="en-US" dirty="0"/>
              <a:t>Typically, through a hash function, e.g., hash (key) mod R == r</a:t>
            </a:r>
          </a:p>
          <a:p>
            <a:r>
              <a:rPr lang="en-US" dirty="0"/>
              <a:t>Sort output data (per partition) by the key; run map function</a:t>
            </a:r>
          </a:p>
          <a:p>
            <a:r>
              <a:rPr lang="en-US" dirty="0"/>
              <a:t>Reducers are informed of partial result at each mapper</a:t>
            </a:r>
          </a:p>
          <a:p>
            <a:r>
              <a:rPr lang="en-US" dirty="0"/>
              <a:t>Reducer pulls files from mappers through RPC</a:t>
            </a:r>
          </a:p>
          <a:p>
            <a:r>
              <a:rPr lang="en-US" dirty="0"/>
              <a:t>Output persisted to distributed filesystem (typically involves replication)</a:t>
            </a:r>
          </a:p>
          <a:p>
            <a:r>
              <a:rPr lang="en-US" dirty="0"/>
              <a:t>Result: R output files in the DFS (one per reducer partition)</a:t>
            </a:r>
          </a:p>
        </p:txBody>
      </p:sp>
    </p:spTree>
    <p:extLst>
      <p:ext uri="{BB962C8B-B14F-4D97-AF65-F5344CB8AC3E}">
        <p14:creationId xmlns:p14="http://schemas.microsoft.com/office/powerpoint/2010/main" val="8570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program&#10;&#10;AI-generated content may be incorrect.">
            <a:extLst>
              <a:ext uri="{FF2B5EF4-FFF2-40B4-BE49-F238E27FC236}">
                <a16:creationId xmlns:a16="http://schemas.microsoft.com/office/drawing/2014/main" id="{9EFC0359-D6BB-2671-E549-C7E6A044E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178" y="365125"/>
            <a:ext cx="5211574" cy="35348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E0A8BF-58BF-D486-F58A-FE2AB1ED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3CF3A-EAE5-F37B-8A85-BCC789FBA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locality</a:t>
            </a:r>
          </a:p>
          <a:p>
            <a:pPr lvl="1"/>
            <a:r>
              <a:rPr lang="en-US" dirty="0"/>
              <a:t>Reduce network bandwidth: ship code to data</a:t>
            </a:r>
          </a:p>
          <a:p>
            <a:pPr lvl="1"/>
            <a:r>
              <a:rPr lang="en-US" dirty="0"/>
              <a:t>Locally persist (not DFS) intermediate results</a:t>
            </a:r>
          </a:p>
          <a:p>
            <a:r>
              <a:rPr lang="en-US" dirty="0"/>
              <a:t>Handle failures by re-doing </a:t>
            </a:r>
            <a:r>
              <a:rPr lang="en-US" dirty="0">
                <a:solidFill>
                  <a:srgbClr val="C00000"/>
                </a:solidFill>
              </a:rPr>
              <a:t>compute</a:t>
            </a:r>
          </a:p>
          <a:p>
            <a:pPr lvl="1"/>
            <a:r>
              <a:rPr lang="en-US" dirty="0"/>
              <a:t>No fancy hardware fault tolerance (e.g., RAID)</a:t>
            </a:r>
          </a:p>
          <a:p>
            <a:pPr lvl="1"/>
            <a:r>
              <a:rPr lang="en-US" dirty="0"/>
              <a:t>Mapper failure: restart map job</a:t>
            </a:r>
          </a:p>
          <a:p>
            <a:pPr lvl="1"/>
            <a:r>
              <a:rPr lang="en-US" dirty="0"/>
              <a:t>Assume deterministic operations</a:t>
            </a:r>
          </a:p>
          <a:p>
            <a:pPr lvl="1"/>
            <a:r>
              <a:rPr lang="en-US" dirty="0"/>
              <a:t>Reducer failure (after completion): no problem (DFS)</a:t>
            </a:r>
          </a:p>
          <a:p>
            <a:r>
              <a:rPr lang="en-US" dirty="0"/>
              <a:t>Identify and skip shards with </a:t>
            </a:r>
            <a:r>
              <a:rPr lang="en-US" dirty="0">
                <a:solidFill>
                  <a:srgbClr val="C00000"/>
                </a:solidFill>
              </a:rPr>
              <a:t>deterministic </a:t>
            </a:r>
            <a:r>
              <a:rPr lang="en-US" dirty="0"/>
              <a:t>faults</a:t>
            </a:r>
          </a:p>
          <a:p>
            <a:r>
              <a:rPr lang="en-US" dirty="0"/>
              <a:t>Mitigate </a:t>
            </a:r>
            <a:r>
              <a:rPr lang="en-US" dirty="0">
                <a:solidFill>
                  <a:srgbClr val="C00000"/>
                </a:solidFill>
              </a:rPr>
              <a:t>stragglers</a:t>
            </a:r>
            <a:r>
              <a:rPr lang="en-US" dirty="0"/>
              <a:t> through </a:t>
            </a:r>
            <a:r>
              <a:rPr lang="en-US" dirty="0">
                <a:solidFill>
                  <a:srgbClr val="C00000"/>
                </a:solidFill>
              </a:rPr>
              <a:t>eager replication of compute </a:t>
            </a:r>
            <a:r>
              <a:rPr lang="en-US" dirty="0"/>
              <a:t>close to job completion</a:t>
            </a:r>
          </a:p>
          <a:p>
            <a:r>
              <a:rPr lang="en-US" dirty="0">
                <a:solidFill>
                  <a:srgbClr val="C00000"/>
                </a:solidFill>
              </a:rPr>
              <a:t>Combiners</a:t>
            </a:r>
            <a:r>
              <a:rPr lang="en-US" dirty="0"/>
              <a:t> at mapper: preliminary reduce for associative and commutative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2AC62E66-8CAF-E460-905E-E79F1C152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984" y="1571200"/>
            <a:ext cx="423534" cy="508849"/>
          </a:xfrm>
          <a:prstGeom prst="rect">
            <a:avLst/>
          </a:prstGeom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A2A255F7-0B7D-A10C-91BB-798E1D9FE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746" y="2327143"/>
            <a:ext cx="398010" cy="47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8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3B3A-EB20-B128-B6CC-B4EA7CC05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 of using map-reduce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433C1-B8FF-583C-F5A7-D7DF21F68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Joins</a:t>
            </a:r>
          </a:p>
          <a:p>
            <a:pPr lvl="1"/>
            <a:r>
              <a:rPr lang="en-US" dirty="0"/>
              <a:t>Example: user activity (e.g. URLs) with user information (e.g. age)</a:t>
            </a:r>
          </a:p>
          <a:p>
            <a:r>
              <a:rPr lang="en-US" dirty="0"/>
              <a:t>Grouping (GROUPBY) aggregations: </a:t>
            </a:r>
          </a:p>
          <a:p>
            <a:pPr lvl="1"/>
            <a:r>
              <a:rPr lang="en-US" dirty="0"/>
              <a:t>Count, sum,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Creating the sequence of events in a user session, determining whether e.g. a new version of a web page resulted in better sales</a:t>
            </a:r>
          </a:p>
          <a:p>
            <a:r>
              <a:rPr lang="en-US" dirty="0"/>
              <a:t>Large distributed sorting</a:t>
            </a:r>
          </a:p>
          <a:p>
            <a:r>
              <a:rPr lang="en-US" dirty="0"/>
              <a:t>Output sorting after mapper: important!</a:t>
            </a:r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535A21A8-14F6-EC23-458A-61CC3294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475" y="4438945"/>
            <a:ext cx="2419055" cy="241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1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446E-34C3-CE44-064C-2EB5F36E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Map-Reduce: (1) </a:t>
            </a:r>
            <a:r>
              <a:rPr lang="en-US" dirty="0">
                <a:solidFill>
                  <a:srgbClr val="C00000"/>
                </a:solidFill>
              </a:rPr>
              <a:t>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EA059-B047-78C5-4BB2-54D1560AB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One Map-Reduce job isn’t usually enough</a:t>
            </a:r>
          </a:p>
          <a:p>
            <a:r>
              <a:rPr lang="en-US" dirty="0"/>
              <a:t>Google web search index: pipeline of 10 jobs; recommendation systems: 50—100</a:t>
            </a:r>
          </a:p>
          <a:p>
            <a:r>
              <a:rPr lang="en-US" dirty="0">
                <a:solidFill>
                  <a:srgbClr val="C00000"/>
                </a:solidFill>
              </a:rPr>
              <a:t>Workflows: </a:t>
            </a:r>
            <a:r>
              <a:rPr lang="en-US" dirty="0"/>
              <a:t>Chains of map-reduce jobs</a:t>
            </a:r>
          </a:p>
          <a:p>
            <a:pPr lvl="1"/>
            <a:r>
              <a:rPr lang="en-US" dirty="0"/>
              <a:t>E.g., one MR for counting requests by URL; another to sort count</a:t>
            </a:r>
          </a:p>
          <a:p>
            <a:r>
              <a:rPr lang="en-US" dirty="0"/>
              <a:t>Explicit output files from each? </a:t>
            </a:r>
          </a:p>
          <a:p>
            <a:pPr lvl="1"/>
            <a:r>
              <a:rPr lang="en-US" dirty="0"/>
              <a:t>Like writing to file at the end of each tool in Unix pipeline</a:t>
            </a:r>
          </a:p>
          <a:p>
            <a:pPr lvl="1"/>
            <a:r>
              <a:rPr lang="en-US" dirty="0"/>
              <a:t>Materialization of the intermediate results needed?</a:t>
            </a:r>
          </a:p>
          <a:p>
            <a:r>
              <a:rPr lang="en-US" dirty="0">
                <a:solidFill>
                  <a:srgbClr val="C00000"/>
                </a:solidFill>
              </a:rPr>
              <a:t>Stragglers </a:t>
            </a:r>
            <a:r>
              <a:rPr lang="en-US" dirty="0"/>
              <a:t>make workflows slower</a:t>
            </a:r>
          </a:p>
          <a:p>
            <a:r>
              <a:rPr lang="en-US" dirty="0"/>
              <a:t>Separate systems needed just to orchestrate the workflows correctly</a:t>
            </a:r>
          </a:p>
        </p:txBody>
      </p:sp>
    </p:spTree>
    <p:extLst>
      <p:ext uri="{BB962C8B-B14F-4D97-AF65-F5344CB8AC3E}">
        <p14:creationId xmlns:p14="http://schemas.microsoft.com/office/powerpoint/2010/main" val="288096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for a company&#10;&#10;AI-generated content may be incorrect.">
            <a:extLst>
              <a:ext uri="{FF2B5EF4-FFF2-40B4-BE49-F238E27FC236}">
                <a16:creationId xmlns:a16="http://schemas.microsoft.com/office/drawing/2014/main" id="{DCDBEA88-B980-493B-B256-D7BE2BBD3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696" y="1119207"/>
            <a:ext cx="3009900" cy="1689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84D17E-D117-5C78-D3CF-0A7ED4C3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Map-Reduce: (2) Dataflow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0B7F3-CC27-E6D2-D7B8-90380BB6C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Dataflow engines: </a:t>
            </a:r>
            <a:r>
              <a:rPr lang="en-US" dirty="0"/>
              <a:t>handle the entire workflow</a:t>
            </a:r>
          </a:p>
          <a:p>
            <a:pPr lvl="1"/>
            <a:r>
              <a:rPr lang="en-US" dirty="0"/>
              <a:t>“Operators”: chain map-reduce functions</a:t>
            </a:r>
          </a:p>
          <a:p>
            <a:pPr lvl="1"/>
            <a:r>
              <a:rPr lang="en-US" dirty="0"/>
              <a:t>Only persist intermediate outputs to DFS when necessary</a:t>
            </a:r>
          </a:p>
          <a:p>
            <a:pPr lvl="1"/>
            <a:r>
              <a:rPr lang="en-US" dirty="0"/>
              <a:t>Chain reducers (no explicit mappers) when the key is the same</a:t>
            </a:r>
          </a:p>
          <a:p>
            <a:pPr lvl="1"/>
            <a:r>
              <a:rPr lang="en-US" dirty="0"/>
              <a:t>Don’t wait for stragglers of the previous job</a:t>
            </a:r>
          </a:p>
          <a:p>
            <a:endParaRPr lang="en-US" dirty="0"/>
          </a:p>
          <a:p>
            <a:r>
              <a:rPr lang="en-US" dirty="0"/>
              <a:t>Stream Processing</a:t>
            </a:r>
          </a:p>
          <a:p>
            <a:pPr lvl="1"/>
            <a:r>
              <a:rPr lang="en-US" dirty="0"/>
              <a:t>Incremental execution of batch jobs when new data arrives</a:t>
            </a:r>
          </a:p>
          <a:p>
            <a:pPr lvl="1"/>
            <a:endParaRPr lang="en-US" dirty="0"/>
          </a:p>
          <a:p>
            <a:r>
              <a:rPr lang="en-US" dirty="0"/>
              <a:t>Selectively materialize or recompute intermediate results</a:t>
            </a:r>
          </a:p>
          <a:p>
            <a:pPr lvl="1"/>
            <a:r>
              <a:rPr lang="en-US" dirty="0"/>
              <a:t>Lineages (RDD/Spark) or checkpoint</a:t>
            </a:r>
          </a:p>
        </p:txBody>
      </p:sp>
    </p:spTree>
    <p:extLst>
      <p:ext uri="{BB962C8B-B14F-4D97-AF65-F5344CB8AC3E}">
        <p14:creationId xmlns:p14="http://schemas.microsoft.com/office/powerpoint/2010/main" val="394697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ECAE-0E6D-F1FB-867A-55B285946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82A5D-4861-E6D5-9CAC-0D32005773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9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 sz="32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24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3772</TotalTime>
  <Words>1202</Words>
  <Application>Microsoft Macintosh PowerPoint</Application>
  <PresentationFormat>Widescreen</PresentationFormat>
  <Paragraphs>173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ＭＳ Ｐゴシック</vt:lpstr>
      <vt:lpstr>Arial</vt:lpstr>
      <vt:lpstr>Calibri</vt:lpstr>
      <vt:lpstr>Courier New</vt:lpstr>
      <vt:lpstr>Helvetica</vt:lpstr>
      <vt:lpstr>Times New Roman</vt:lpstr>
      <vt:lpstr>Office Theme</vt:lpstr>
      <vt:lpstr>Application Architecture</vt:lpstr>
      <vt:lpstr>Review: Offline and Online components</vt:lpstr>
      <vt:lpstr>PowerPoint Presentation</vt:lpstr>
      <vt:lpstr>Processing steps in MapReduce</vt:lpstr>
      <vt:lpstr>Implementation Key Principles</vt:lpstr>
      <vt:lpstr>More examples of using map-reduce</vt:lpstr>
      <vt:lpstr>Building on Map-Reduce: (1) Workflows</vt:lpstr>
      <vt:lpstr>Building on Map-Reduce: (2) Dataflow</vt:lpstr>
      <vt:lpstr>Serverless</vt:lpstr>
      <vt:lpstr>Managing app deployments</vt:lpstr>
      <vt:lpstr>“_____ as a service”</vt:lpstr>
      <vt:lpstr>Serverless computing</vt:lpstr>
      <vt:lpstr>Serverless Abstractions</vt:lpstr>
      <vt:lpstr>Example (1/3)</vt:lpstr>
      <vt:lpstr>Example (2/3)</vt:lpstr>
      <vt:lpstr>More examples (3/3)</vt:lpstr>
      <vt:lpstr>Consequences of serverless abstraction</vt:lpstr>
      <vt:lpstr>Consequences of serverless abstraction</vt:lpstr>
      <vt:lpstr>What should the hosting platform do?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3115</cp:revision>
  <dcterms:created xsi:type="dcterms:W3CDTF">2019-01-23T03:40:12Z</dcterms:created>
  <dcterms:modified xsi:type="dcterms:W3CDTF">2025-03-05T13:08:22Z</dcterms:modified>
</cp:coreProperties>
</file>