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99" r:id="rId2"/>
    <p:sldId id="516" r:id="rId3"/>
    <p:sldId id="507" r:id="rId4"/>
    <p:sldId id="512" r:id="rId5"/>
    <p:sldId id="469" r:id="rId6"/>
    <p:sldId id="485" r:id="rId7"/>
    <p:sldId id="513" r:id="rId8"/>
    <p:sldId id="468" r:id="rId9"/>
    <p:sldId id="471" r:id="rId10"/>
    <p:sldId id="472" r:id="rId11"/>
    <p:sldId id="473" r:id="rId12"/>
    <p:sldId id="470" r:id="rId13"/>
    <p:sldId id="475" r:id="rId14"/>
    <p:sldId id="514" r:id="rId15"/>
    <p:sldId id="515" r:id="rId16"/>
    <p:sldId id="498" r:id="rId17"/>
    <p:sldId id="329" r:id="rId18"/>
    <p:sldId id="501" r:id="rId19"/>
    <p:sldId id="263" r:id="rId20"/>
    <p:sldId id="482" r:id="rId21"/>
    <p:sldId id="521" r:id="rId22"/>
    <p:sldId id="421" r:id="rId23"/>
    <p:sldId id="422" r:id="rId24"/>
    <p:sldId id="518" r:id="rId25"/>
    <p:sldId id="427" r:id="rId26"/>
    <p:sldId id="423" r:id="rId27"/>
    <p:sldId id="505" r:id="rId28"/>
    <p:sldId id="506" r:id="rId29"/>
    <p:sldId id="508" r:id="rId30"/>
    <p:sldId id="484" r:id="rId31"/>
    <p:sldId id="425" r:id="rId32"/>
    <p:sldId id="426" r:id="rId33"/>
    <p:sldId id="520" r:id="rId34"/>
    <p:sldId id="429" r:id="rId35"/>
    <p:sldId id="51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2"/>
    <p:restoredTop sz="94664"/>
  </p:normalViewPr>
  <p:slideViewPr>
    <p:cSldViewPr snapToGrid="0" snapToObjects="1">
      <p:cViewPr varScale="1">
        <p:scale>
          <a:sx n="110" d="100"/>
          <a:sy n="110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dnsop-svcb-https/00/" TargetMode="External"/><Relationship Id="rId2" Type="http://schemas.openxmlformats.org/officeDocument/2006/relationships/hyperlink" Target="https://www.rfc-editor.org/rfc/rfc8162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DNS, HTTP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4</a:t>
            </a:r>
            <a:br>
              <a:rPr lang="en-US" sz="2800" dirty="0">
                <a:ea typeface="ＭＳ Ｐゴシック" charset="0"/>
              </a:rPr>
            </a:br>
            <a:r>
              <a:rPr lang="en-US" sz="28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5E586C-6C00-7245-9074-C9DE5018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protocol, messages</a:t>
            </a:r>
            <a:endParaRPr lang="en-US" altLang="en-US"/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77" y="1827283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6" y="2830514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query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34" y="3559343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110" y="4511843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6" y="320040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6" y="4743451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1282701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resolver) must be known a priori </a:t>
            </a:r>
          </a:p>
          <a:p>
            <a:pPr marL="73025" indent="-293688"/>
            <a:r>
              <a:rPr lang="en-US" altLang="en-US" dirty="0"/>
              <a:t>The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…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Embodies several scaling principles</a:t>
            </a:r>
          </a:p>
          <a:p>
            <a:pPr lvl="1"/>
            <a:r>
              <a:rPr lang="en-US" altLang="en-US" dirty="0"/>
              <a:t>Partitioning through a hierarchy</a:t>
            </a:r>
          </a:p>
          <a:p>
            <a:pPr lvl="1"/>
            <a:r>
              <a:rPr lang="en-US" altLang="en-US" dirty="0"/>
              <a:t>Load distribution through replication at each level of hierarchy</a:t>
            </a:r>
          </a:p>
          <a:p>
            <a:pPr lvl="1"/>
            <a:r>
              <a:rPr lang="en-US" altLang="en-US" dirty="0"/>
              <a:t>Caching</a:t>
            </a:r>
          </a:p>
          <a:p>
            <a:r>
              <a:rPr lang="en-US" altLang="en-US" sz="2400" dirty="0"/>
              <a:t>Once you have a reliable DB, can implement many useful things on top! </a:t>
            </a:r>
          </a:p>
          <a:p>
            <a:r>
              <a:rPr lang="en-US" altLang="en-US" sz="2400" dirty="0"/>
              <a:t>Example 1: Scaling large web services, e.g., google search, by redirecting different clients to different servers (IP addresses)</a:t>
            </a:r>
          </a:p>
          <a:p>
            <a:pPr lvl="1"/>
            <a:r>
              <a:rPr lang="en-US" altLang="en-US" sz="2000" dirty="0"/>
              <a:t>Reliability, load balancing, performance optimization</a:t>
            </a:r>
          </a:p>
          <a:p>
            <a:r>
              <a:rPr lang="en-US" altLang="en-US" sz="2400" dirty="0"/>
              <a:t>Example 2: Associating certificates, keys (security info) with domain names</a:t>
            </a:r>
          </a:p>
          <a:p>
            <a:pPr lvl="1"/>
            <a:r>
              <a:rPr lang="en-US" altLang="en-US" sz="2000" dirty="0">
                <a:hlinkClick r:id="rId2"/>
              </a:rPr>
              <a:t>https://www.rfc-editor.org/rfc/rfc8162.html</a:t>
            </a:r>
            <a:endParaRPr lang="en-US" altLang="en-US" sz="2000" dirty="0"/>
          </a:p>
          <a:p>
            <a:pPr lvl="1"/>
            <a:r>
              <a:rPr lang="en-US" altLang="en-US" sz="2000" dirty="0">
                <a:hlinkClick r:id="rId3"/>
              </a:rPr>
              <a:t>https://datatracker.ietf.org/doc/draft-ietf-dnsop-svcb-https/00/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themes and observations on DNS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Request/response nature of the protocol</a:t>
            </a:r>
          </a:p>
          <a:p>
            <a:endParaRPr lang="en-US" altLang="en-US" sz="2400" dirty="0"/>
          </a:p>
          <a:p>
            <a:r>
              <a:rPr lang="en-US" altLang="en-US" dirty="0"/>
              <a:t>How messages are structured: simple, text-based protocol</a:t>
            </a:r>
          </a:p>
          <a:p>
            <a:pPr lvl="1"/>
            <a:r>
              <a:rPr lang="en-US" altLang="en-US" dirty="0"/>
              <a:t>Similar in HTTP, SMTP, FTP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Load distribution through hierarchy and replication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Caching</a:t>
            </a:r>
            <a:r>
              <a:rPr lang="en-US" altLang="en-US" dirty="0"/>
              <a:t> is an effective method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8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F35-FA93-B945-8726-C7AD554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FB4D-4BD2-2345-995F-5459ED37C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0" y="1395663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6599283" y="1690688"/>
            <a:ext cx="5462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Info containing links to other info, accessible remotely, through a standardized mechanism.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His boss is said to have written on his proposal: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“vague, but exciting”</a:t>
            </a: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Some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HTTP stands for “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Protocol”</a:t>
            </a:r>
          </a:p>
          <a:p>
            <a:r>
              <a:rPr lang="en-US" altLang="en-US" sz="2400" dirty="0"/>
              <a:t>A web page consists of many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includes several referenced objects. 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uniform resource locator (URL)</a:t>
            </a:r>
          </a:p>
          <a:p>
            <a:pPr lvl="1"/>
            <a:r>
              <a:rPr lang="en-US" altLang="en-US" sz="2000" dirty="0"/>
              <a:t>sometimes also referred to as </a:t>
            </a:r>
            <a:r>
              <a:rPr lang="en-US" altLang="en-US" sz="2000" dirty="0">
                <a:solidFill>
                  <a:srgbClr val="C00000"/>
                </a:solidFill>
              </a:rPr>
              <a:t>uniform resource identifier (URI)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725739" y="5008564"/>
            <a:ext cx="6835775" cy="1144587"/>
            <a:chOff x="788" y="2955"/>
            <a:chExt cx="4306" cy="721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2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www.cs.rutgers.edu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/~sn624/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index.html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Helvetica" pitchFamily="2" charset="0"/>
                </a:rPr>
                <a:t>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9C47-3FE2-3947-BBC2-FE980F6A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9B66-B662-F940-A803-FF53F1540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>
            <a:extLst>
              <a:ext uri="{FF2B5EF4-FFF2-40B4-BE49-F238E27FC236}">
                <a16:creationId xmlns:a16="http://schemas.microsoft.com/office/drawing/2014/main" id="{F54CE4FB-5DD6-2542-9265-79BFCF17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74E2EAC-EBBE-7044-9319-1397EF56B0A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FFC227-9CE4-AA4E-959B-628091754F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348508" cy="435133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HTTP: hypertext transfer protocol</a:t>
            </a:r>
          </a:p>
          <a:p>
            <a:r>
              <a:rPr lang="en-US" altLang="en-US" sz="2400" dirty="0"/>
              <a:t>Client/server model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Client:</a:t>
            </a:r>
            <a:r>
              <a:rPr lang="en-US" altLang="en-US" dirty="0"/>
              <a:t> browser that requests, receives, “displays” Web objects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Server:</a:t>
            </a:r>
            <a:r>
              <a:rPr lang="en-US" altLang="en-US" dirty="0"/>
              <a:t> Web server sends objects in response to requests</a:t>
            </a:r>
          </a:p>
          <a:p>
            <a:r>
              <a:rPr lang="en-US" altLang="en-US" sz="2400" dirty="0"/>
              <a:t>HTTP 1.0: RFC 1945</a:t>
            </a:r>
          </a:p>
          <a:p>
            <a:r>
              <a:rPr lang="en-US" altLang="en-US" sz="2400" dirty="0"/>
              <a:t>HTTP 1.1: RFC 2068</a:t>
            </a:r>
          </a:p>
        </p:txBody>
      </p:sp>
      <p:graphicFrame>
        <p:nvGraphicFramePr>
          <p:cNvPr id="30725" name="Object 1024">
            <a:extLst>
              <a:ext uri="{FF2B5EF4-FFF2-40B4-BE49-F238E27FC236}">
                <a16:creationId xmlns:a16="http://schemas.microsoft.com/office/drawing/2014/main" id="{162547B5-D88B-6B48-B3F6-56078791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6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0725" name="Object 1024">
                        <a:extLst>
                          <a:ext uri="{FF2B5EF4-FFF2-40B4-BE49-F238E27FC236}">
                            <a16:creationId xmlns:a16="http://schemas.microsoft.com/office/drawing/2014/main" id="{162547B5-D88B-6B48-B3F6-560787912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>
            <a:extLst>
              <a:ext uri="{FF2B5EF4-FFF2-40B4-BE49-F238E27FC236}">
                <a16:creationId xmlns:a16="http://schemas.microsoft.com/office/drawing/2014/main" id="{891250B1-14C2-D547-8ED6-ED88676B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225" y="2601759"/>
            <a:ext cx="1468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Chrome</a:t>
            </a:r>
          </a:p>
        </p:txBody>
      </p:sp>
      <p:graphicFrame>
        <p:nvGraphicFramePr>
          <p:cNvPr id="30727" name="Object 1025">
            <a:extLst>
              <a:ext uri="{FF2B5EF4-FFF2-40B4-BE49-F238E27FC236}">
                <a16:creationId xmlns:a16="http://schemas.microsoft.com/office/drawing/2014/main" id="{DC08D6F5-5353-C54A-A69D-8FE0A40FC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3676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4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30727" name="Object 1025">
                        <a:extLst>
                          <a:ext uri="{FF2B5EF4-FFF2-40B4-BE49-F238E27FC236}">
                            <a16:creationId xmlns:a16="http://schemas.microsoft.com/office/drawing/2014/main" id="{DC08D6F5-5353-C54A-A69D-8FE0A40FC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6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9">
            <a:extLst>
              <a:ext uri="{FF2B5EF4-FFF2-40B4-BE49-F238E27FC236}">
                <a16:creationId xmlns:a16="http://schemas.microsoft.com/office/drawing/2014/main" id="{A26F3156-54E8-8640-B585-E4BF7E36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947" y="4025214"/>
            <a:ext cx="23507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Web 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e.g., Apache HTTP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server, </a:t>
            </a:r>
            <a:r>
              <a:rPr lang="en-US" altLang="en-US" sz="2000" dirty="0" err="1">
                <a:latin typeface="Helvetica" pitchFamily="2" charset="0"/>
              </a:rPr>
              <a:t>nginx</a:t>
            </a:r>
            <a:r>
              <a:rPr lang="en-US" altLang="en-US" sz="2000" dirty="0">
                <a:latin typeface="Helvetica" pitchFamily="2" charset="0"/>
              </a:rPr>
              <a:t>, etc.</a:t>
            </a:r>
            <a:endParaRPr lang="en-US" altLang="en-US" sz="3200" dirty="0">
              <a:latin typeface="Helvetica" pitchFamily="2" charset="0"/>
            </a:endParaRPr>
          </a:p>
        </p:txBody>
      </p:sp>
      <p:grpSp>
        <p:nvGrpSpPr>
          <p:cNvPr id="30729" name="Group 10">
            <a:extLst>
              <a:ext uri="{FF2B5EF4-FFF2-40B4-BE49-F238E27FC236}">
                <a16:creationId xmlns:a16="http://schemas.microsoft.com/office/drawing/2014/main" id="{290D49F8-316A-8B45-9DAC-58E13C75CB6F}"/>
              </a:ext>
            </a:extLst>
          </p:cNvPr>
          <p:cNvGrpSpPr>
            <a:grpSpLocks/>
          </p:cNvGrpSpPr>
          <p:nvPr/>
        </p:nvGrpSpPr>
        <p:grpSpPr bwMode="auto">
          <a:xfrm>
            <a:off x="9434514" y="2725738"/>
            <a:ext cx="504825" cy="1071562"/>
            <a:chOff x="4180" y="783"/>
            <a:chExt cx="150" cy="307"/>
          </a:xfrm>
        </p:grpSpPr>
        <p:sp>
          <p:nvSpPr>
            <p:cNvPr id="30739" name="AutoShape 11">
              <a:extLst>
                <a:ext uri="{FF2B5EF4-FFF2-40B4-BE49-F238E27FC236}">
                  <a16:creationId xmlns:a16="http://schemas.microsoft.com/office/drawing/2014/main" id="{7E8CC64D-AF88-7F48-8E73-8340ECC2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0" name="Rectangle 12">
              <a:extLst>
                <a:ext uri="{FF2B5EF4-FFF2-40B4-BE49-F238E27FC236}">
                  <a16:creationId xmlns:a16="http://schemas.microsoft.com/office/drawing/2014/main" id="{39390ED7-3BF4-F849-A27E-CC16FAC7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1" name="Rectangle 13">
              <a:extLst>
                <a:ext uri="{FF2B5EF4-FFF2-40B4-BE49-F238E27FC236}">
                  <a16:creationId xmlns:a16="http://schemas.microsoft.com/office/drawing/2014/main" id="{85A3B4BD-33E0-9144-B952-E57003C5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2" name="AutoShape 14">
              <a:extLst>
                <a:ext uri="{FF2B5EF4-FFF2-40B4-BE49-F238E27FC236}">
                  <a16:creationId xmlns:a16="http://schemas.microsoft.com/office/drawing/2014/main" id="{5E692796-8228-B343-AE9E-1AF8821C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3" name="Line 15">
              <a:extLst>
                <a:ext uri="{FF2B5EF4-FFF2-40B4-BE49-F238E27FC236}">
                  <a16:creationId xmlns:a16="http://schemas.microsoft.com/office/drawing/2014/main" id="{5059864B-D703-6449-BEC5-33E3CD849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16">
              <a:extLst>
                <a:ext uri="{FF2B5EF4-FFF2-40B4-BE49-F238E27FC236}">
                  <a16:creationId xmlns:a16="http://schemas.microsoft.com/office/drawing/2014/main" id="{BC45BB83-A8FE-C349-9E94-A9B1104DD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17">
              <a:extLst>
                <a:ext uri="{FF2B5EF4-FFF2-40B4-BE49-F238E27FC236}">
                  <a16:creationId xmlns:a16="http://schemas.microsoft.com/office/drawing/2014/main" id="{CFE11C02-0AAD-A84D-9E33-D5F235BD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6" name="Rectangle 18">
              <a:extLst>
                <a:ext uri="{FF2B5EF4-FFF2-40B4-BE49-F238E27FC236}">
                  <a16:creationId xmlns:a16="http://schemas.microsoft.com/office/drawing/2014/main" id="{C0E408E0-435B-6C4E-AC17-AFA6952E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30730" name="Line 19">
            <a:extLst>
              <a:ext uri="{FF2B5EF4-FFF2-40B4-BE49-F238E27FC236}">
                <a16:creationId xmlns:a16="http://schemas.microsoft.com/office/drawing/2014/main" id="{341B97EC-E690-4644-92D6-46E0BB184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7576" y="2133601"/>
            <a:ext cx="2085975" cy="962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20">
            <a:extLst>
              <a:ext uri="{FF2B5EF4-FFF2-40B4-BE49-F238E27FC236}">
                <a16:creationId xmlns:a16="http://schemas.microsoft.com/office/drawing/2014/main" id="{897DB92D-7CF9-EB48-A825-BF88829D9F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4726" y="2333626"/>
            <a:ext cx="1971675" cy="9048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21">
            <a:extLst>
              <a:ext uri="{FF2B5EF4-FFF2-40B4-BE49-F238E27FC236}">
                <a16:creationId xmlns:a16="http://schemas.microsoft.com/office/drawing/2014/main" id="{71F15FF4-3F67-C441-9404-CD426FFD6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8051" y="3505201"/>
            <a:ext cx="2047875" cy="10953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22">
            <a:extLst>
              <a:ext uri="{FF2B5EF4-FFF2-40B4-BE49-F238E27FC236}">
                <a16:creationId xmlns:a16="http://schemas.microsoft.com/office/drawing/2014/main" id="{71052687-8C9F-3849-9EFF-287207493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4251" y="3629026"/>
            <a:ext cx="2047875" cy="11334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575E8D60-3BDB-5F49-A3AB-79B46620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9" y="5247983"/>
            <a:ext cx="15953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Safari</a:t>
            </a: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19BCE4D-BFF6-0146-84E0-2E5FE480118D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7621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20664CDC-F11C-1248-A9F7-B76384A5333F}"/>
              </a:ext>
            </a:extLst>
          </p:cNvPr>
          <p:cNvSpPr txBox="1">
            <a:spLocks noChangeArrowheads="1"/>
          </p:cNvSpPr>
          <p:nvPr/>
        </p:nvSpPr>
        <p:spPr bwMode="auto">
          <a:xfrm rot="19907361">
            <a:off x="7412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7CE7F399-EE5B-4C4C-B4CB-E82B11E9460F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7434264" y="2741613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8" name="Text Box 28">
            <a:extLst>
              <a:ext uri="{FF2B5EF4-FFF2-40B4-BE49-F238E27FC236}">
                <a16:creationId xmlns:a16="http://schemas.microsoft.com/office/drawing/2014/main" id="{AF0E9EB7-78A8-7247-A821-3FC95FC93489}"/>
              </a:ext>
            </a:extLst>
          </p:cNvPr>
          <p:cNvSpPr txBox="1">
            <a:spLocks noChangeArrowheads="1"/>
          </p:cNvSpPr>
          <p:nvPr/>
        </p:nvSpPr>
        <p:spPr bwMode="auto">
          <a:xfrm rot="19862217">
            <a:off x="7615239" y="4122738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B3021-31C8-8841-9FF2-6623C98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85CAB-E701-5144-BA17-BF3E99893533}"/>
              </a:ext>
            </a:extLst>
          </p:cNvPr>
          <p:cNvGrpSpPr/>
          <p:nvPr/>
        </p:nvGrpSpPr>
        <p:grpSpPr>
          <a:xfrm>
            <a:off x="806021" y="1437366"/>
            <a:ext cx="3586406" cy="3377285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0B4067-921A-054F-8815-970525DAA4CB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4" name="Picture 3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13BF3AC1-5A0D-C847-AC64-190970207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CEC419AE-AA3E-B14A-8ABC-493764AC5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1D52B-E5CC-E443-97EA-8D0EEC1F9B8D}"/>
                </a:ext>
              </a:extLst>
            </p:cNvPr>
            <p:cNvSpPr txBox="1"/>
            <p:nvPr/>
          </p:nvSpPr>
          <p:spPr>
            <a:xfrm rot="485961">
              <a:off x="1175776" y="3696073"/>
              <a:ext cx="211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Application layer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D2E150-5710-9145-9424-73EA065850E0}"/>
              </a:ext>
            </a:extLst>
          </p:cNvPr>
          <p:cNvGrpSpPr/>
          <p:nvPr/>
        </p:nvGrpSpPr>
        <p:grpSpPr>
          <a:xfrm>
            <a:off x="7238299" y="3783260"/>
            <a:ext cx="1822017" cy="369332"/>
            <a:chOff x="5997799" y="3676600"/>
            <a:chExt cx="1822017" cy="369332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7C4AB8D0-5275-5D4B-89E4-B1F7200AB566}"/>
                </a:ext>
              </a:extLst>
            </p:cNvPr>
            <p:cNvSpPr/>
            <p:nvPr/>
          </p:nvSpPr>
          <p:spPr>
            <a:xfrm rot="5400000">
              <a:off x="6739739" y="2950258"/>
              <a:ext cx="338137" cy="182201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548B92-D173-004D-8161-8464CA014AD3}"/>
                </a:ext>
              </a:extLst>
            </p:cNvPr>
            <p:cNvSpPr txBox="1"/>
            <p:nvPr/>
          </p:nvSpPr>
          <p:spPr>
            <a:xfrm>
              <a:off x="6399866" y="3676600"/>
              <a:ext cx="119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  <a:latin typeface="Helvetica" pitchFamily="2" charset="0"/>
                </a:rPr>
                <a:t>Internet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3A546D-3EB0-9B4C-8F5F-B4411025401E}"/>
              </a:ext>
            </a:extLst>
          </p:cNvPr>
          <p:cNvGrpSpPr/>
          <p:nvPr/>
        </p:nvGrpSpPr>
        <p:grpSpPr>
          <a:xfrm>
            <a:off x="5418046" y="1507540"/>
            <a:ext cx="1599266" cy="2460386"/>
            <a:chOff x="4710104" y="1744274"/>
            <a:chExt cx="1599266" cy="246038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CAE61C-86B2-1643-8940-513C3BF03008}"/>
                </a:ext>
              </a:extLst>
            </p:cNvPr>
            <p:cNvGrpSpPr/>
            <p:nvPr/>
          </p:nvGrpSpPr>
          <p:grpSpPr>
            <a:xfrm>
              <a:off x="4869988" y="1744274"/>
              <a:ext cx="1254126" cy="1730037"/>
              <a:chOff x="5006462" y="1737057"/>
              <a:chExt cx="1254126" cy="1730037"/>
            </a:xfrm>
          </p:grpSpPr>
          <p:pic>
            <p:nvPicPr>
              <p:cNvPr id="9" name="Picture 31" descr="ANd9GcRPBOggjlkDezYUAVBu7bpZ7WvibrFbTBk14wIRvrsKgiiq1INs_A">
                <a:extLst>
                  <a:ext uri="{FF2B5EF4-FFF2-40B4-BE49-F238E27FC236}">
                    <a16:creationId xmlns:a16="http://schemas.microsoft.com/office/drawing/2014/main" id="{AC534BB4-C4C0-BA47-A276-A3A035088A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4251" y="1737057"/>
                <a:ext cx="659412" cy="619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" name="Group 37">
                <a:extLst>
                  <a:ext uri="{FF2B5EF4-FFF2-40B4-BE49-F238E27FC236}">
                    <a16:creationId xmlns:a16="http://schemas.microsoft.com/office/drawing/2014/main" id="{75864C2C-280D-6345-8C75-68A91B957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6462" y="2436345"/>
                <a:ext cx="1254126" cy="619124"/>
                <a:chOff x="3046" y="1508"/>
                <a:chExt cx="790" cy="390"/>
              </a:xfrm>
            </p:grpSpPr>
            <p:sp>
              <p:nvSpPr>
                <p:cNvPr id="11" name="Oval 38">
                  <a:extLst>
                    <a:ext uri="{FF2B5EF4-FFF2-40B4-BE49-F238E27FC236}">
                      <a16:creationId xmlns:a16="http://schemas.microsoft.com/office/drawing/2014/main" id="{9F6AD5FC-1F5A-064A-A0AE-76E081F37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508"/>
                  <a:ext cx="790" cy="3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buChar char="r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buSzPct val="7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Font typeface="ZapfDingbats" pitchFamily="82" charset="2"/>
                    <a:buNone/>
                  </a:pPr>
                  <a:endParaRPr lang="en-US" altLang="en-US" sz="2400"/>
                </a:p>
              </p:txBody>
            </p:sp>
            <p:sp>
              <p:nvSpPr>
                <p:cNvPr id="12" name="Text Box 39">
                  <a:extLst>
                    <a:ext uri="{FF2B5EF4-FFF2-40B4-BE49-F238E27FC236}">
                      <a16:creationId xmlns:a16="http://schemas.microsoft.com/office/drawing/2014/main" id="{5D0BCA3B-7216-EA4A-910C-99DFC3B5FB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1" y="1578"/>
                  <a:ext cx="71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buChar char="r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buSzPct val="7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>
                      <a:latin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sp>
            <p:nvSpPr>
              <p:cNvPr id="13" name="Rectangle 40">
                <a:extLst>
                  <a:ext uri="{FF2B5EF4-FFF2-40B4-BE49-F238E27FC236}">
                    <a16:creationId xmlns:a16="http://schemas.microsoft.com/office/drawing/2014/main" id="{07A3BEDF-18A5-E548-B82B-4590CE184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059" y="3067044"/>
                <a:ext cx="897452" cy="4000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imes New Roman" panose="02020603050405020304" pitchFamily="18" charset="0"/>
                  </a:rPr>
                  <a:t>socket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BA8666-1291-8B44-98AC-AFD2477E7800}"/>
                </a:ext>
              </a:extLst>
            </p:cNvPr>
            <p:cNvSpPr/>
            <p:nvPr/>
          </p:nvSpPr>
          <p:spPr>
            <a:xfrm>
              <a:off x="4710104" y="3505702"/>
              <a:ext cx="1599266" cy="6989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pitchFamily="2" charset="0"/>
                </a:rPr>
                <a:t>Operating system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EAA4C4-0C3F-8D41-B215-FE65515CB773}"/>
              </a:ext>
            </a:extLst>
          </p:cNvPr>
          <p:cNvGrpSpPr/>
          <p:nvPr/>
        </p:nvGrpSpPr>
        <p:grpSpPr>
          <a:xfrm>
            <a:off x="9281304" y="1493834"/>
            <a:ext cx="1599266" cy="2460386"/>
            <a:chOff x="4710104" y="1744274"/>
            <a:chExt cx="1599266" cy="24603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50A4B2-299F-D740-B70C-726B75745C5D}"/>
                </a:ext>
              </a:extLst>
            </p:cNvPr>
            <p:cNvGrpSpPr/>
            <p:nvPr/>
          </p:nvGrpSpPr>
          <p:grpSpPr>
            <a:xfrm>
              <a:off x="4869988" y="1744274"/>
              <a:ext cx="1254126" cy="1730037"/>
              <a:chOff x="5006462" y="1737057"/>
              <a:chExt cx="1254126" cy="1730037"/>
            </a:xfrm>
          </p:grpSpPr>
          <p:pic>
            <p:nvPicPr>
              <p:cNvPr id="31" name="Picture 31" descr="ANd9GcRPBOggjlkDezYUAVBu7bpZ7WvibrFbTBk14wIRvrsKgiiq1INs_A">
                <a:extLst>
                  <a:ext uri="{FF2B5EF4-FFF2-40B4-BE49-F238E27FC236}">
                    <a16:creationId xmlns:a16="http://schemas.microsoft.com/office/drawing/2014/main" id="{5FF7EA6B-6044-6B45-87A4-CD317FD4D8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4251" y="1737057"/>
                <a:ext cx="659412" cy="619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" name="Group 37">
                <a:extLst>
                  <a:ext uri="{FF2B5EF4-FFF2-40B4-BE49-F238E27FC236}">
                    <a16:creationId xmlns:a16="http://schemas.microsoft.com/office/drawing/2014/main" id="{0C2ED74B-E106-8F45-9684-E475FCF79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6462" y="2436345"/>
                <a:ext cx="1254126" cy="619124"/>
                <a:chOff x="3046" y="1508"/>
                <a:chExt cx="790" cy="390"/>
              </a:xfrm>
            </p:grpSpPr>
            <p:sp>
              <p:nvSpPr>
                <p:cNvPr id="34" name="Oval 38">
                  <a:extLst>
                    <a:ext uri="{FF2B5EF4-FFF2-40B4-BE49-F238E27FC236}">
                      <a16:creationId xmlns:a16="http://schemas.microsoft.com/office/drawing/2014/main" id="{AD2E2C92-46DC-E34C-9677-1997878F2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508"/>
                  <a:ext cx="790" cy="3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buChar char="r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buSzPct val="7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Font typeface="ZapfDingbats" pitchFamily="82" charset="2"/>
                    <a:buNone/>
                  </a:pPr>
                  <a:endParaRPr lang="en-US" altLang="en-US" sz="2400"/>
                </a:p>
              </p:txBody>
            </p:sp>
            <p:sp>
              <p:nvSpPr>
                <p:cNvPr id="35" name="Text Box 39">
                  <a:extLst>
                    <a:ext uri="{FF2B5EF4-FFF2-40B4-BE49-F238E27FC236}">
                      <a16:creationId xmlns:a16="http://schemas.microsoft.com/office/drawing/2014/main" id="{990308BC-13B6-494B-9659-6996580912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1" y="1578"/>
                  <a:ext cx="71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buChar char="r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buSzPct val="7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sp>
            <p:nvSpPr>
              <p:cNvPr id="33" name="Rectangle 40">
                <a:extLst>
                  <a:ext uri="{FF2B5EF4-FFF2-40B4-BE49-F238E27FC236}">
                    <a16:creationId xmlns:a16="http://schemas.microsoft.com/office/drawing/2014/main" id="{48D2F172-442D-BD4E-8FBA-2206B5B12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059" y="3067044"/>
                <a:ext cx="897452" cy="4000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imes New Roman" panose="02020603050405020304" pitchFamily="18" charset="0"/>
                  </a:rPr>
                  <a:t>socket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A0C642-40B9-C142-9181-6F04722A4B0A}"/>
                </a:ext>
              </a:extLst>
            </p:cNvPr>
            <p:cNvSpPr/>
            <p:nvPr/>
          </p:nvSpPr>
          <p:spPr>
            <a:xfrm>
              <a:off x="4710104" y="3505702"/>
              <a:ext cx="1599266" cy="6989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pitchFamily="2" charset="0"/>
                </a:rPr>
                <a:t>Operating system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0C1E06-43B7-C448-8B5B-20F023A6F1E6}"/>
              </a:ext>
            </a:extLst>
          </p:cNvPr>
          <p:cNvGrpSpPr/>
          <p:nvPr/>
        </p:nvGrpSpPr>
        <p:grpSpPr>
          <a:xfrm>
            <a:off x="5418046" y="4129038"/>
            <a:ext cx="6240994" cy="392886"/>
            <a:chOff x="5418046" y="4129038"/>
            <a:chExt cx="6240994" cy="3928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622B0D-1BA2-F34C-8B40-498F79C014E9}"/>
                </a:ext>
              </a:extLst>
            </p:cNvPr>
            <p:cNvSpPr txBox="1"/>
            <p:nvPr/>
          </p:nvSpPr>
          <p:spPr>
            <a:xfrm>
              <a:off x="5418046" y="4152592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Client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D87E5B-9D0A-FF47-A47B-EE5178E1A7B1}"/>
                </a:ext>
              </a:extLst>
            </p:cNvPr>
            <p:cNvSpPr txBox="1"/>
            <p:nvPr/>
          </p:nvSpPr>
          <p:spPr>
            <a:xfrm>
              <a:off x="9678977" y="4129038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Server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2F81283-C912-B24D-A55A-F2FE9FE4E241}"/>
              </a:ext>
            </a:extLst>
          </p:cNvPr>
          <p:cNvGrpSpPr/>
          <p:nvPr/>
        </p:nvGrpSpPr>
        <p:grpSpPr>
          <a:xfrm>
            <a:off x="5418046" y="4537774"/>
            <a:ext cx="6240994" cy="392886"/>
            <a:chOff x="5418046" y="4537774"/>
            <a:chExt cx="6240994" cy="392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B2F239-00C0-B942-BFEA-C4DF11528CE2}"/>
                </a:ext>
              </a:extLst>
            </p:cNvPr>
            <p:cNvSpPr txBox="1"/>
            <p:nvPr/>
          </p:nvSpPr>
          <p:spPr>
            <a:xfrm>
              <a:off x="5418046" y="4561328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Peer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73FF4E-50CC-E047-A50E-503D936F768A}"/>
                </a:ext>
              </a:extLst>
            </p:cNvPr>
            <p:cNvSpPr txBox="1"/>
            <p:nvPr/>
          </p:nvSpPr>
          <p:spPr>
            <a:xfrm>
              <a:off x="9678977" y="4537774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Peer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4410E-23BB-184A-88D9-C6706EF6F203}"/>
              </a:ext>
            </a:extLst>
          </p:cNvPr>
          <p:cNvSpPr txBox="1"/>
          <p:nvPr/>
        </p:nvSpPr>
        <p:spPr>
          <a:xfrm>
            <a:off x="767664" y="5159024"/>
            <a:ext cx="438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Domain Name System</a:t>
            </a:r>
          </a:p>
        </p:txBody>
      </p:sp>
      <p:pic>
        <p:nvPicPr>
          <p:cNvPr id="42" name="Picture 41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3C8C455-B685-0E4B-96D8-85964321B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511" y="4814650"/>
            <a:ext cx="1034481" cy="1914891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E2372FD-89AF-DD4B-A840-33AA4173D0BC}"/>
              </a:ext>
            </a:extLst>
          </p:cNvPr>
          <p:cNvGrpSpPr/>
          <p:nvPr/>
        </p:nvGrpSpPr>
        <p:grpSpPr>
          <a:xfrm>
            <a:off x="6829916" y="2233771"/>
            <a:ext cx="2625767" cy="1036746"/>
            <a:chOff x="6829916" y="2233771"/>
            <a:chExt cx="2625767" cy="103674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870BC5-162E-304C-8AF9-73EA2ED306B9}"/>
                </a:ext>
              </a:extLst>
            </p:cNvPr>
            <p:cNvSpPr txBox="1"/>
            <p:nvPr/>
          </p:nvSpPr>
          <p:spPr>
            <a:xfrm>
              <a:off x="6829916" y="2622637"/>
              <a:ext cx="11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addr</a:t>
              </a:r>
              <a:r>
                <a:rPr lang="en-US" dirty="0">
                  <a:latin typeface="Helvetica" pitchFamily="2" charset="0"/>
                </a:rPr>
                <a:t>,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56AC57-9162-8D4C-A55C-419B65AB8A38}"/>
                </a:ext>
              </a:extLst>
            </p:cNvPr>
            <p:cNvSpPr txBox="1"/>
            <p:nvPr/>
          </p:nvSpPr>
          <p:spPr>
            <a:xfrm>
              <a:off x="8320621" y="2624186"/>
              <a:ext cx="11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addr</a:t>
              </a:r>
              <a:r>
                <a:rPr lang="en-US" dirty="0">
                  <a:latin typeface="Helvetica" pitchFamily="2" charset="0"/>
                </a:rPr>
                <a:t>,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224E8F-AED7-C845-AD79-6A3B0D1327CA}"/>
                </a:ext>
              </a:extLst>
            </p:cNvPr>
            <p:cNvSpPr txBox="1"/>
            <p:nvPr/>
          </p:nvSpPr>
          <p:spPr>
            <a:xfrm>
              <a:off x="7060950" y="2233771"/>
              <a:ext cx="227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Connection 4-tuple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7C1E4A7-E06A-CD4D-9F4F-DC73AE076BEB}"/>
              </a:ext>
            </a:extLst>
          </p:cNvPr>
          <p:cNvSpPr txBox="1"/>
          <p:nvPr/>
        </p:nvSpPr>
        <p:spPr>
          <a:xfrm>
            <a:off x="3218856" y="6021226"/>
            <a:ext cx="17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128.45.10?.??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1A6333-CAF7-4C4B-B302-68CFE33333AC}"/>
              </a:ext>
            </a:extLst>
          </p:cNvPr>
          <p:cNvGrpSpPr/>
          <p:nvPr/>
        </p:nvGrpSpPr>
        <p:grpSpPr>
          <a:xfrm>
            <a:off x="6090916" y="4665335"/>
            <a:ext cx="2399479" cy="1891875"/>
            <a:chOff x="6178253" y="5001116"/>
            <a:chExt cx="2399479" cy="1891875"/>
          </a:xfrm>
        </p:grpSpPr>
        <p:pic>
          <p:nvPicPr>
            <p:cNvPr id="50" name="Picture 49" descr="Map&#10;&#10;Description automatically generated">
              <a:extLst>
                <a:ext uri="{FF2B5EF4-FFF2-40B4-BE49-F238E27FC236}">
                  <a16:creationId xmlns:a16="http://schemas.microsoft.com/office/drawing/2014/main" id="{22EC051D-F9D9-F744-8BEE-FA59F9244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5693" y="5570289"/>
              <a:ext cx="682039" cy="1271205"/>
            </a:xfrm>
            <a:prstGeom prst="rect">
              <a:avLst/>
            </a:prstGeom>
          </p:spPr>
        </p:pic>
        <p:pic>
          <p:nvPicPr>
            <p:cNvPr id="51" name="Picture 50" descr="Map&#10;&#10;Description automatically generated">
              <a:extLst>
                <a:ext uri="{FF2B5EF4-FFF2-40B4-BE49-F238E27FC236}">
                  <a16:creationId xmlns:a16="http://schemas.microsoft.com/office/drawing/2014/main" id="{A9B51509-AD18-E042-BAB3-5D43713D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8253" y="5001116"/>
              <a:ext cx="1079577" cy="901925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3E3EF5-3886-6D46-9E86-9A97BB629B8C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63" y="5682244"/>
              <a:ext cx="1036132" cy="121074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C30A36A-10AB-DA47-9237-2DCEB79CE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381" y="5385623"/>
              <a:ext cx="1269926" cy="12755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1C66AD-8522-8449-BC5C-AE06839B9421}"/>
              </a:ext>
            </a:extLst>
          </p:cNvPr>
          <p:cNvGrpSpPr/>
          <p:nvPr/>
        </p:nvGrpSpPr>
        <p:grpSpPr>
          <a:xfrm>
            <a:off x="8525631" y="4916755"/>
            <a:ext cx="2732475" cy="1959080"/>
            <a:chOff x="8938507" y="4938422"/>
            <a:chExt cx="2732475" cy="1959080"/>
          </a:xfrm>
        </p:grpSpPr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A4B8BE77-5180-BA48-9A1F-0D3C03A06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0466" y="5318220"/>
              <a:ext cx="469052" cy="2538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FB943C-607A-2E4B-9ECA-15DA183C0FDB}"/>
                </a:ext>
              </a:extLst>
            </p:cNvPr>
            <p:cNvSpPr txBox="1"/>
            <p:nvPr/>
          </p:nvSpPr>
          <p:spPr>
            <a:xfrm>
              <a:off x="9753288" y="4938422"/>
              <a:ext cx="120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Root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F2F4AE-12BA-DE47-A4C2-98E02C70D246}"/>
                </a:ext>
              </a:extLst>
            </p:cNvPr>
            <p:cNvSpPr txBox="1"/>
            <p:nvPr/>
          </p:nvSpPr>
          <p:spPr>
            <a:xfrm>
              <a:off x="8938507" y="5559672"/>
              <a:ext cx="712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TLD</a:t>
              </a:r>
            </a:p>
          </p:txBody>
        </p:sp>
        <p:sp>
          <p:nvSpPr>
            <p:cNvPr id="60" name="Line 7">
              <a:extLst>
                <a:ext uri="{FF2B5EF4-FFF2-40B4-BE49-F238E27FC236}">
                  <a16:creationId xmlns:a16="http://schemas.microsoft.com/office/drawing/2014/main" id="{5DD04453-4653-FC44-911B-A7F9B5F42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0099" y="5349688"/>
              <a:ext cx="71377" cy="22234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938B87A-02A8-F440-8C31-092F5359D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3068" y="5307753"/>
              <a:ext cx="351409" cy="2223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92B5DE9-CC85-584F-9D5F-461EE920748A}"/>
                </a:ext>
              </a:extLst>
            </p:cNvPr>
            <p:cNvSpPr txBox="1"/>
            <p:nvPr/>
          </p:nvSpPr>
          <p:spPr>
            <a:xfrm>
              <a:off x="9771166" y="5615958"/>
              <a:ext cx="712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TLD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6831811-F808-A540-BF46-336F3D391BCC}"/>
                </a:ext>
              </a:extLst>
            </p:cNvPr>
            <p:cNvSpPr txBox="1"/>
            <p:nvPr/>
          </p:nvSpPr>
          <p:spPr>
            <a:xfrm>
              <a:off x="10700573" y="5497773"/>
              <a:ext cx="712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TLD</a:t>
              </a:r>
            </a:p>
          </p:txBody>
        </p:sp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97AD7E0C-B081-E244-BB9B-FA8D6A7D7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7604" y="5870680"/>
              <a:ext cx="191810" cy="1312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EA4272-8BB7-E345-ADE8-B928EE3EC912}"/>
                </a:ext>
              </a:extLst>
            </p:cNvPr>
            <p:cNvSpPr txBox="1"/>
            <p:nvPr/>
          </p:nvSpPr>
          <p:spPr>
            <a:xfrm>
              <a:off x="9307644" y="6043098"/>
              <a:ext cx="170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Main domain</a:t>
              </a:r>
            </a:p>
          </p:txBody>
        </p:sp>
        <p:sp>
          <p:nvSpPr>
            <p:cNvPr id="67" name="Line 7">
              <a:extLst>
                <a:ext uri="{FF2B5EF4-FFF2-40B4-BE49-F238E27FC236}">
                  <a16:creationId xmlns:a16="http://schemas.microsoft.com/office/drawing/2014/main" id="{1DC0F11E-162F-224D-AB0F-A266B8789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7413" y="6404616"/>
              <a:ext cx="191810" cy="1312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923FDB-CAAF-9B4C-AFAB-0F64DE8492D5}"/>
                </a:ext>
              </a:extLst>
            </p:cNvPr>
            <p:cNvSpPr txBox="1"/>
            <p:nvPr/>
          </p:nvSpPr>
          <p:spPr>
            <a:xfrm>
              <a:off x="9968455" y="6528170"/>
              <a:ext cx="170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Subdomain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D5A2156-EC76-C84E-918B-F1D5D6E0993B}"/>
              </a:ext>
            </a:extLst>
          </p:cNvPr>
          <p:cNvSpPr txBox="1"/>
          <p:nvPr/>
        </p:nvSpPr>
        <p:spPr>
          <a:xfrm>
            <a:off x="590309" y="5845438"/>
            <a:ext cx="247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Distributed database of name to IP </a:t>
            </a:r>
            <a:r>
              <a:rPr lang="en-US" dirty="0" err="1">
                <a:latin typeface="Helvetica" pitchFamily="2" charset="0"/>
              </a:rPr>
              <a:t>addr</a:t>
            </a:r>
            <a:r>
              <a:rPr lang="en-US" dirty="0">
                <a:latin typeface="Helvetica" pitchFamily="2" charset="0"/>
              </a:rPr>
              <a:t> mappings.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9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server exchanges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841116"/>
              </p:ext>
            </p:extLst>
          </p:nvPr>
        </p:nvGraphicFramePr>
        <p:xfrm>
          <a:off x="4957762" y="1671638"/>
          <a:ext cx="365283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Cs.Rutgers.edu</a:t>
                      </a:r>
                      <a:endParaRPr lang="en-US" sz="18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10.0.1.2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2786" name="Object 1024">
            <a:extLst>
              <a:ext uri="{FF2B5EF4-FFF2-40B4-BE49-F238E27FC236}">
                <a16:creationId xmlns:a16="http://schemas.microsoft.com/office/drawing/2014/main" id="{1AE67006-AA87-734C-87F0-57136B711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34486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0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2786" name="Object 1024">
                        <a:extLst>
                          <a:ext uri="{FF2B5EF4-FFF2-40B4-BE49-F238E27FC236}">
                            <a16:creationId xmlns:a16="http://schemas.microsoft.com/office/drawing/2014/main" id="{1AE67006-AA87-734C-87F0-57136B711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344863"/>
                        <a:ext cx="7524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198" y="215820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27388"/>
            <a:ext cx="2659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Server 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1222376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3650368" y="4144488"/>
            <a:ext cx="4788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 err="1">
                <a:latin typeface="Helvetica" pitchFamily="2" charset="0"/>
              </a:rPr>
              <a:t>clientIP</a:t>
            </a:r>
            <a:r>
              <a:rPr lang="en-US" altLang="en-US" sz="2000" dirty="0">
                <a:latin typeface="Helvetica" pitchFamily="2" charset="0"/>
              </a:rPr>
              <a:t>, </a:t>
            </a:r>
            <a:r>
              <a:rPr lang="en-US" altLang="en-US" sz="2000" dirty="0" err="1">
                <a:latin typeface="Helvetica" pitchFamily="2" charset="0"/>
              </a:rPr>
              <a:t>clientPort</a:t>
            </a:r>
            <a:r>
              <a:rPr lang="en-US" altLang="en-US" sz="2000" dirty="0">
                <a:latin typeface="Helvetica" pitchFamily="2" charset="0"/>
              </a:rPr>
              <a:t>, server IP Address,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2551111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297714"/>
            <a:ext cx="6072824" cy="37442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18" y="6125368"/>
            <a:ext cx="2471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HTTP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506B9-DE05-7343-B73C-7D7AE8B7CA38}"/>
              </a:ext>
            </a:extLst>
          </p:cNvPr>
          <p:cNvSpPr txBox="1"/>
          <p:nvPr/>
        </p:nvSpPr>
        <p:spPr>
          <a:xfrm>
            <a:off x="9342437" y="3665752"/>
            <a:ext cx="232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application typically associated with port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737F-505F-1E41-9262-A57BE1B96EED}"/>
              </a:ext>
            </a:extLst>
          </p:cNvPr>
          <p:cNvSpPr txBox="1"/>
          <p:nvPr/>
        </p:nvSpPr>
        <p:spPr>
          <a:xfrm rot="325234">
            <a:off x="4829944" y="4596853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61D42-80E0-0945-9A09-B049F7DEF8D9}"/>
              </a:ext>
            </a:extLst>
          </p:cNvPr>
          <p:cNvSpPr txBox="1"/>
          <p:nvPr/>
        </p:nvSpPr>
        <p:spPr>
          <a:xfrm rot="21414183">
            <a:off x="5213477" y="5537092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response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553F935-2929-044E-BB2A-F63A2DA8DC71}"/>
              </a:ext>
            </a:extLst>
          </p:cNvPr>
          <p:cNvSpPr/>
          <p:nvPr/>
        </p:nvSpPr>
        <p:spPr>
          <a:xfrm>
            <a:off x="130721" y="2082908"/>
            <a:ext cx="2568858" cy="11906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browse </a:t>
            </a:r>
            <a:r>
              <a:rPr lang="en-US" dirty="0" err="1"/>
              <a:t>cs.rutgers.edu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C1CCC8-A338-954A-BB18-DBF4511B0518}"/>
              </a:ext>
            </a:extLst>
          </p:cNvPr>
          <p:cNvSpPr/>
          <p:nvPr/>
        </p:nvSpPr>
        <p:spPr>
          <a:xfrm>
            <a:off x="2326032" y="324416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B3A086-6AF7-EF4C-A2D3-1F337B5379E2}"/>
              </a:ext>
            </a:extLst>
          </p:cNvPr>
          <p:cNvSpPr/>
          <p:nvPr/>
        </p:nvSpPr>
        <p:spPr>
          <a:xfrm>
            <a:off x="2062444" y="320818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0" grpId="0"/>
      <p:bldP spid="32791" grpId="0"/>
      <p:bldP spid="32792" grpId="0"/>
      <p:bldP spid="32794" grpId="0"/>
      <p:bldP spid="2" grpId="0"/>
      <p:bldP spid="3" grpId="0"/>
      <p:bldP spid="31" grpId="0"/>
      <p:bldP spid="4" grpId="0" animBg="1"/>
      <p:bldP spid="5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9D5-BBA7-3D43-8702-3BDCE895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9D4F-08AC-5E46-BCDC-1362520C9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messages: request message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ASCII (human-readable format)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486" y="2792661"/>
            <a:ext cx="684354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GET /352/</a:t>
            </a:r>
            <a:r>
              <a:rPr lang="en-US" altLang="en-US" b="1" dirty="0" err="1">
                <a:latin typeface="Courier New" panose="02070309020205020404" pitchFamily="49" charset="0"/>
              </a:rPr>
              <a:t>syllabus.html</a:t>
            </a:r>
            <a:r>
              <a:rPr lang="en-US" altLang="en-US" b="1" dirty="0">
                <a:latin typeface="Courier New" panose="02070309020205020404" pitchFamily="49" charset="0"/>
              </a:rPr>
              <a:t>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Host: </a:t>
            </a:r>
            <a:r>
              <a:rPr lang="en-US" altLang="en-US" b="1" dirty="0" err="1">
                <a:latin typeface="Courier New" panose="02070309020205020404" pitchFamily="49" charset="0"/>
              </a:rPr>
              <a:t>www.cs.rutgers.edu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Accept-language:en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3" y="2756814"/>
            <a:ext cx="31614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 commands)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1" y="3048000"/>
            <a:ext cx="1131888" cy="266701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314067" y="3290095"/>
            <a:ext cx="265309" cy="173910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508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48" y="4467554"/>
            <a:ext cx="2660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Header lines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771" y="5675085"/>
            <a:ext cx="1370467" cy="4354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00" y="5116374"/>
            <a:ext cx="2805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of header</a:t>
            </a:r>
            <a:endParaRPr lang="en-US" alt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 animBg="1"/>
      <p:bldP spid="31752" grpId="0" animBg="1"/>
      <p:bldP spid="31753" grpId="0"/>
      <p:bldP spid="31754" grpId="0" animBg="1"/>
      <p:bldP spid="317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81" y="1690688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881" y="6048573"/>
            <a:ext cx="5189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Request: General format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3976C-9566-9149-BE6B-3EBBC5260D3F}"/>
              </a:ext>
            </a:extLst>
          </p:cNvPr>
          <p:cNvSpPr txBox="1"/>
          <p:nvPr/>
        </p:nvSpPr>
        <p:spPr>
          <a:xfrm>
            <a:off x="8509342" y="1801256"/>
            <a:ext cx="3346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Sidebar: Protocol headers and formats in the exam?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In general, you don’t need to memorize protocol message formats in this course (they are easily looked up)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However, you may be asked to interpret protocol headers based on a general  (conceptual) understanding of the protocol.</a:t>
            </a:r>
          </a:p>
        </p:txBody>
      </p: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CB0A-E321-BA48-9AFF-D1754A96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405C-D418-DC4D-8CFF-D37EA7FD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Resource Locator: a way to name objects on server</a:t>
            </a:r>
          </a:p>
          <a:p>
            <a:r>
              <a:rPr lang="en-US" dirty="0"/>
              <a:t>But can also name an application </a:t>
            </a:r>
            <a:r>
              <a:rPr lang="en-US" dirty="0">
                <a:solidFill>
                  <a:srgbClr val="C00000"/>
                </a:solidFill>
              </a:rPr>
              <a:t>process </a:t>
            </a:r>
            <a:r>
              <a:rPr lang="en-US" dirty="0"/>
              <a:t>on the server!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Data storage from data entered in web forms</a:t>
            </a:r>
          </a:p>
          <a:p>
            <a:pPr lvl="1"/>
            <a:r>
              <a:rPr lang="en-US" dirty="0"/>
              <a:t>Login pages</a:t>
            </a:r>
          </a:p>
          <a:p>
            <a:pPr lvl="1"/>
            <a:r>
              <a:rPr lang="en-US" dirty="0"/>
              <a:t>Web carts</a:t>
            </a:r>
          </a:p>
          <a:p>
            <a:r>
              <a:rPr lang="en-US" dirty="0"/>
              <a:t>Providing almost any service requires data handling by running code at the server </a:t>
            </a:r>
          </a:p>
          <a:p>
            <a:pPr lvl="1"/>
            <a:r>
              <a:rPr lang="en-US" dirty="0"/>
              <a:t>Not just rendering “static” resources</a:t>
            </a:r>
          </a:p>
        </p:txBody>
      </p:sp>
    </p:spTree>
    <p:extLst>
      <p:ext uri="{BB962C8B-B14F-4D97-AF65-F5344CB8AC3E}">
        <p14:creationId xmlns:p14="http://schemas.microsoft.com/office/powerpoint/2010/main" val="242865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7"/>
            <a:ext cx="5334000" cy="503078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altLang="en-US" sz="2000" dirty="0"/>
              <a:t>Get the resource specified in the requested URL (could be a process)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POST</a:t>
            </a:r>
          </a:p>
          <a:p>
            <a:pPr lvl="1">
              <a:defRPr/>
            </a:pPr>
            <a:r>
              <a:rPr lang="en-US" altLang="en-US" sz="2000" dirty="0"/>
              <a:t>Send entities (specified in the entity body) to a data-handling process at the requested URL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response, but send the rest of the response</a:t>
            </a:r>
          </a:p>
          <a:p>
            <a:pPr lvl="1">
              <a:defRPr/>
            </a:pPr>
            <a:r>
              <a:rPr lang="en-US" altLang="en-US" sz="2000" dirty="0"/>
              <a:t>Useful for debugging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89914" y="1847850"/>
            <a:ext cx="5181600" cy="4351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PUT</a:t>
            </a:r>
          </a:p>
          <a:p>
            <a:pPr lvl="1"/>
            <a:r>
              <a:rPr lang="en-US" altLang="en-US" sz="2000" dirty="0"/>
              <a:t>Update a resource at the requested URL with the new entity specified in the entity body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altLang="en-US" sz="2000" dirty="0"/>
              <a:t>Deletes file specified in the URL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and other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335209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austen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94A-ACC3-804B-99AD-F0C5258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B2E4-C622-7047-A0BE-BDF1D3720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POST: the URL of the request identifies the resource that </a:t>
            </a:r>
            <a:r>
              <a:rPr lang="en-US" dirty="0">
                <a:solidFill>
                  <a:srgbClr val="C00000"/>
                </a:solidFill>
              </a:rPr>
              <a:t>processes</a:t>
            </a:r>
            <a:r>
              <a:rPr lang="en-US" dirty="0"/>
              <a:t> the entity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DE18-B5C9-6C48-85A4-E4D34246F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PUT: the URL of the request identifies the resource that is </a:t>
            </a:r>
            <a:r>
              <a:rPr lang="en-US" dirty="0">
                <a:solidFill>
                  <a:srgbClr val="C00000"/>
                </a:solidFill>
              </a:rPr>
              <a:t>contained in</a:t>
            </a:r>
            <a:r>
              <a:rPr lang="en-US" dirty="0"/>
              <a:t> the entity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C7E0-F32C-0945-96B3-34A7EB029E20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371464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796C-6F23-7A43-9475-F61F358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HEAD and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4DE-4AF9-FD49-BE51-0E4405F2A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GET:  return the requested resource in the entity body of the response along with response headers (we’ll see these shortly)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0D976-BC6C-3445-865C-AE3A6CAF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HEAD: return all the response headers in the GET response, but </a:t>
            </a:r>
            <a:r>
              <a:rPr lang="en-US" dirty="0">
                <a:solidFill>
                  <a:srgbClr val="C00000"/>
                </a:solidFill>
              </a:rPr>
              <a:t>without the resource</a:t>
            </a:r>
            <a:r>
              <a:rPr lang="en-US" dirty="0"/>
              <a:t> in the entity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E7965-3874-9742-90FB-7B602ED6B33C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111181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8D-61B6-2147-A63A-4239AD6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GET and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BFBD-6B34-BA41-B248-033925B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2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0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75437205-D781-9540-B043-9FB70AA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3A62222-1D19-4343-91F5-8DE14316DA8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7892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7FA435C-D8A4-3E40-99ED-B65AACB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041525"/>
            <a:ext cx="7448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>
            <a:extLst>
              <a:ext uri="{FF2B5EF4-FFF2-40B4-BE49-F238E27FC236}">
                <a16:creationId xmlns:a16="http://schemas.microsoft.com/office/drawing/2014/main" id="{628FA8FB-7805-764C-9219-15EAC134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6" y="2453859"/>
            <a:ext cx="19576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Unlike HTTP request, No method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DE5FA-B4EA-D642-86A4-4B1EFE4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message: response message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673" y="2804578"/>
            <a:ext cx="70054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4" y="1735991"/>
            <a:ext cx="24641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7945" y="2638041"/>
            <a:ext cx="1728830" cy="35068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22500" y="3183990"/>
            <a:ext cx="260449" cy="214275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19" y="4144120"/>
            <a:ext cx="16658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748" y="5872692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0458" y="5847521"/>
            <a:ext cx="44852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 in entity body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285" y="4144120"/>
            <a:ext cx="1584490" cy="641402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7" grpId="1" build="allAtOnce"/>
      <p:bldP spid="38918" grpId="0" animBg="1"/>
      <p:bldP spid="38919" grpId="0" animBg="1"/>
      <p:bldP spid="38920" grpId="0"/>
      <p:bldP spid="38921" grpId="0" animBg="1"/>
      <p:bldP spid="38922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15879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403 Forbidden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Insufficient permissions to access the resource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6736-95A4-0948-A838-52DBD0B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AA15-3D59-524B-AC90-648CE701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wget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google.com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web.mit.edu</a:t>
            </a:r>
            <a:r>
              <a:rPr lang="en-US" dirty="0">
                <a:latin typeface="Courier" pitchFamily="2" charset="0"/>
              </a:rPr>
              <a:t> 80</a:t>
            </a:r>
          </a:p>
          <a:p>
            <a:pPr lvl="1"/>
            <a:r>
              <a:rPr lang="en-US" dirty="0">
                <a:latin typeface="Courier" pitchFamily="2" charset="0"/>
              </a:rPr>
              <a:t>GET / HTTP/1.1</a:t>
            </a:r>
          </a:p>
          <a:p>
            <a:pPr lvl="1"/>
            <a:r>
              <a:rPr lang="en-US" dirty="0">
                <a:latin typeface="Courier" pitchFamily="2" charset="0"/>
              </a:rPr>
              <a:t>Host: </a:t>
            </a:r>
            <a:r>
              <a:rPr lang="en-US" dirty="0" err="1">
                <a:latin typeface="Courier" pitchFamily="2" charset="0"/>
              </a:rPr>
              <a:t>web.mit.edu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8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>
            <a:extLst>
              <a:ext uri="{FF2B5EF4-FFF2-40B4-BE49-F238E27FC236}">
                <a16:creationId xmlns:a16="http://schemas.microsoft.com/office/drawing/2014/main" id="{EAA4B06B-E922-6343-A792-34C158E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4F4121C-D1EA-954F-9387-592A5770F5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1B9C8D4-B865-A849-BE60-3EFAB221A7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60289" y="2051050"/>
            <a:ext cx="809625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1. Telnet to your favorite Web server:</a:t>
            </a:r>
          </a:p>
          <a:p>
            <a:pPr lvl="2">
              <a:buFontTx/>
              <a:buNone/>
            </a:pPr>
            <a:endParaRPr lang="en-US" altLang="en-US" sz="1800" dirty="0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52BB54EC-BE5A-0248-989A-9A3DB4E7F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718" y="2489397"/>
            <a:ext cx="36006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(default HTTP server port).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port 80 at </a:t>
            </a:r>
            <a:r>
              <a:rPr lang="en-US" altLang="en-US" sz="1800" dirty="0" err="1">
                <a:latin typeface="Helvetica" pitchFamily="2" charset="0"/>
              </a:rPr>
              <a:t>web.mit.edu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F34493D2-B95C-4F4B-B079-144EFE0F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2904895"/>
            <a:ext cx="3079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telnet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80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B0F500E9-24B9-234A-81F7-A7786297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398621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2. Type in a GET HTTP request: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A6EA34C5-936C-2245-8E19-52B1D82A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4855696"/>
            <a:ext cx="2282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Host: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9" name="Text Box 8">
            <a:extLst>
              <a:ext uri="{FF2B5EF4-FFF2-40B4-BE49-F238E27FC236}">
                <a16:creationId xmlns:a16="http://schemas.microsoft.com/office/drawing/2014/main" id="{8EC91330-FD9F-4844-A65E-4DDD4C7C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20" y="4557534"/>
            <a:ext cx="31132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GET request to HTTP 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70" name="Freeform 9">
            <a:extLst>
              <a:ext uri="{FF2B5EF4-FFF2-40B4-BE49-F238E27FC236}">
                <a16:creationId xmlns:a16="http://schemas.microsoft.com/office/drawing/2014/main" id="{6FC1FA26-181C-994C-84C9-D0262A83BD9B}"/>
              </a:ext>
            </a:extLst>
          </p:cNvPr>
          <p:cNvSpPr>
            <a:spLocks/>
          </p:cNvSpPr>
          <p:nvPr/>
        </p:nvSpPr>
        <p:spPr bwMode="auto">
          <a:xfrm>
            <a:off x="5819481" y="2559247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Freeform 10">
            <a:extLst>
              <a:ext uri="{FF2B5EF4-FFF2-40B4-BE49-F238E27FC236}">
                <a16:creationId xmlns:a16="http://schemas.microsoft.com/office/drawing/2014/main" id="{D9F1D18C-0F38-8147-A2D0-B3AFF2A73432}"/>
              </a:ext>
            </a:extLst>
          </p:cNvPr>
          <p:cNvSpPr>
            <a:spLocks/>
          </p:cNvSpPr>
          <p:nvPr/>
        </p:nvSpPr>
        <p:spPr bwMode="auto">
          <a:xfrm>
            <a:off x="5361983" y="4552772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54583D04-8E05-8C43-8FDD-69347942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605986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3. Look at response message sent by HTTP server!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368B7-66C2-BA47-AC29-8597D31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 sending a HTTP request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  <p:bldP spid="40969" grpId="0"/>
      <p:bldP spid="40971" grpId="0" animBg="1"/>
      <p:bldP spid="409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53AE-E0C8-4646-98E0-1F59C14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3446-CB7F-2240-830F-BFA8A22AC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4328-192D-DF4E-B8A8-B308A3B1F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(headers):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48739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0297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9902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IPv6</a:t>
            </a:r>
            <a:r>
              <a:rPr lang="en-US" altLang="en-US" sz="2000" dirty="0">
                <a:latin typeface="Helvetica" pitchFamily="2" charset="0"/>
              </a:rPr>
              <a:t>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209833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/>
          <a:lstStyle/>
          <a:p>
            <a:r>
              <a:rPr lang="en-US" altLang="en-US" sz="2400" dirty="0"/>
              <a:t>Once (any) name server learns a name to IP address mapping, it </a:t>
            </a:r>
            <a:r>
              <a:rPr lang="en-US" altLang="en-US" sz="2400" i="1" dirty="0">
                <a:solidFill>
                  <a:srgbClr val="C00000"/>
                </a:solidFill>
              </a:rPr>
              <a:t>caches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mapping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Cache entries timeout (disappear) after some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TLD servers typically cached in local name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practice, root name servers aren’t visited often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 and updating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7820025" cy="514350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i="1" dirty="0">
                <a:solidFill>
                  <a:srgbClr val="FF0000"/>
                </a:solidFill>
              </a:rPr>
              <a:t>message format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identification:</a:t>
            </a:r>
            <a:r>
              <a:rPr lang="en-US" altLang="en-US" sz="2000" dirty="0">
                <a:latin typeface="Helvetica" pitchFamily="2" charset="0"/>
              </a:rPr>
              <a:t>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flags:</a:t>
            </a:r>
            <a:endParaRPr lang="en-US" altLang="en-US" sz="2000" dirty="0"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1805</Words>
  <Application>Microsoft Macintosh PowerPoint</Application>
  <PresentationFormat>Widescreen</PresentationFormat>
  <Paragraphs>353</Paragraphs>
  <Slides>35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Comic Sans MS</vt:lpstr>
      <vt:lpstr>Courier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The Application Layer: DNS, HTTP</vt:lpstr>
      <vt:lpstr>Quick recap of concepts</vt:lpstr>
      <vt:lpstr>DNS Resource Records</vt:lpstr>
      <vt:lpstr>DNS is a distributed database</vt:lpstr>
      <vt:lpstr>DNS records</vt:lpstr>
      <vt:lpstr>DNS record example</vt:lpstr>
      <vt:lpstr>DNS record types</vt:lpstr>
      <vt:lpstr>DNS caching and updating records</vt:lpstr>
      <vt:lpstr>DNS protocol messages</vt:lpstr>
      <vt:lpstr>DNS protocol, messages</vt:lpstr>
      <vt:lpstr>Bootstrapping DNS</vt:lpstr>
      <vt:lpstr>Summary of DNS</vt:lpstr>
      <vt:lpstr>Some themes and observations on DNS</vt:lpstr>
      <vt:lpstr>PowerPoint Presentation</vt:lpstr>
      <vt:lpstr>The Web: HTTP</vt:lpstr>
      <vt:lpstr>The Web: Humble origins</vt:lpstr>
      <vt:lpstr>Web and HTTP: Some terms</vt:lpstr>
      <vt:lpstr>HTTP Protocol Overview</vt:lpstr>
      <vt:lpstr>HTTP overview</vt:lpstr>
      <vt:lpstr>Client server exchanges</vt:lpstr>
      <vt:lpstr>HTTP Messages</vt:lpstr>
      <vt:lpstr>HTTP messages: request message</vt:lpstr>
      <vt:lpstr>HTTP Request: General format</vt:lpstr>
      <vt:lpstr>The URL</vt:lpstr>
      <vt:lpstr>HTTP method types</vt:lpstr>
      <vt:lpstr>Uploading form input: GET and POST</vt:lpstr>
      <vt:lpstr>Difference between POST and PUT</vt:lpstr>
      <vt:lpstr>Difference between HEAD and GET</vt:lpstr>
      <vt:lpstr>Observing HTTP GET and POST</vt:lpstr>
      <vt:lpstr>HTTP Response: General format</vt:lpstr>
      <vt:lpstr>HTTP message: response message</vt:lpstr>
      <vt:lpstr>HTTP response status codes</vt:lpstr>
      <vt:lpstr>Observing response codes</vt:lpstr>
      <vt:lpstr>Try sending a HTTP request yourself!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1579</cp:revision>
  <dcterms:created xsi:type="dcterms:W3CDTF">2019-01-23T03:40:12Z</dcterms:created>
  <dcterms:modified xsi:type="dcterms:W3CDTF">2022-01-27T00:48:41Z</dcterms:modified>
</cp:coreProperties>
</file>