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499" r:id="rId2"/>
    <p:sldId id="516" r:id="rId3"/>
    <p:sldId id="594" r:id="rId4"/>
    <p:sldId id="911" r:id="rId5"/>
    <p:sldId id="442" r:id="rId6"/>
    <p:sldId id="928" r:id="rId7"/>
    <p:sldId id="613" r:id="rId8"/>
    <p:sldId id="617" r:id="rId9"/>
    <p:sldId id="616" r:id="rId10"/>
    <p:sldId id="578" r:id="rId11"/>
    <p:sldId id="929" r:id="rId12"/>
    <p:sldId id="924" r:id="rId13"/>
    <p:sldId id="925" r:id="rId14"/>
    <p:sldId id="930" r:id="rId15"/>
    <p:sldId id="621" r:id="rId16"/>
    <p:sldId id="926" r:id="rId17"/>
    <p:sldId id="418" r:id="rId18"/>
    <p:sldId id="420" r:id="rId19"/>
    <p:sldId id="603" r:id="rId20"/>
    <p:sldId id="421" r:id="rId21"/>
    <p:sldId id="423" r:id="rId22"/>
    <p:sldId id="931" r:id="rId23"/>
    <p:sldId id="632" r:id="rId24"/>
    <p:sldId id="633" r:id="rId25"/>
    <p:sldId id="634" r:id="rId26"/>
    <p:sldId id="912" r:id="rId27"/>
    <p:sldId id="913" r:id="rId28"/>
    <p:sldId id="914" r:id="rId29"/>
    <p:sldId id="623" r:id="rId30"/>
    <p:sldId id="605" r:id="rId31"/>
    <p:sldId id="625" r:id="rId32"/>
    <p:sldId id="62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05"/>
    <p:restoredTop sz="94664"/>
  </p:normalViewPr>
  <p:slideViewPr>
    <p:cSldViewPr snapToGrid="0" snapToObjects="1">
      <p:cViewPr>
        <p:scale>
          <a:sx n="100" d="100"/>
          <a:sy n="100" d="100"/>
        </p:scale>
        <p:origin x="43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olutions/tcp-optimization-for-network-performance-in-gcp-and-hybrid" TargetMode="External"/><Relationship Id="rId2" Type="http://schemas.openxmlformats.org/officeDocument/2006/relationships/hyperlink" Target="https://www.ibm.com/support/knowledgecenter/linuxonibm/liaag/wkvm/wkvm_c_tune_tcpip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0348" y="1341783"/>
            <a:ext cx="777240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Reliability (wrap-up); Ordering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Lecture 13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  <a:hlinkClick r:id="rId2"/>
              </a:rPr>
              <a:t>http://www.cs.rutgers.edu/~sn624/352-S22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8924-BD56-3A4B-BF05-74B53EF3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a TCP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B96C3-4F7A-7D48-90A4-E13837CB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Courier" pitchFamily="2" charset="0"/>
              </a:rPr>
              <a:t>sudo</a:t>
            </a:r>
            <a:r>
              <a:rPr lang="en-IN" dirty="0">
                <a:latin typeface="Courier" pitchFamily="2" charset="0"/>
              </a:rPr>
              <a:t> </a:t>
            </a:r>
            <a:r>
              <a:rPr lang="en-IN" dirty="0" err="1">
                <a:latin typeface="Courier" pitchFamily="2" charset="0"/>
              </a:rPr>
              <a:t>tcpdump</a:t>
            </a:r>
            <a:r>
              <a:rPr lang="en-IN" dirty="0">
                <a:latin typeface="Courier" pitchFamily="2" charset="0"/>
              </a:rPr>
              <a:t> -</a:t>
            </a:r>
            <a:r>
              <a:rPr lang="en-IN" dirty="0" err="1">
                <a:latin typeface="Courier" pitchFamily="2" charset="0"/>
              </a:rPr>
              <a:t>i</a:t>
            </a:r>
            <a:r>
              <a:rPr lang="en-IN" dirty="0">
                <a:latin typeface="Courier" pitchFamily="2" charset="0"/>
              </a:rPr>
              <a:t> eno1 </a:t>
            </a:r>
            <a:r>
              <a:rPr lang="en-IN" dirty="0" err="1">
                <a:latin typeface="Courier" pitchFamily="2" charset="0"/>
              </a:rPr>
              <a:t>tcp</a:t>
            </a:r>
            <a:r>
              <a:rPr lang="en-IN" dirty="0">
                <a:latin typeface="Courier" pitchFamily="2" charset="0"/>
              </a:rPr>
              <a:t> </a:t>
            </a:r>
            <a:r>
              <a:rPr lang="en-IN" dirty="0" err="1">
                <a:latin typeface="Courier" pitchFamily="2" charset="0"/>
              </a:rPr>
              <a:t>portrange</a:t>
            </a:r>
            <a:r>
              <a:rPr lang="en-IN" dirty="0">
                <a:latin typeface="Courier" pitchFamily="2" charset="0"/>
              </a:rPr>
              <a:t> 56000-56010</a:t>
            </a:r>
          </a:p>
          <a:p>
            <a:endParaRPr lang="en-IN" dirty="0">
              <a:latin typeface="Courier" pitchFamily="2" charset="0"/>
            </a:endParaRPr>
          </a:p>
          <a:p>
            <a:r>
              <a:rPr lang="en-IN" dirty="0">
                <a:latin typeface="Courier" pitchFamily="2" charset="0"/>
              </a:rPr>
              <a:t>curl --local-port 56000-56010 https://</a:t>
            </a:r>
            <a:r>
              <a:rPr lang="en-IN" dirty="0" err="1">
                <a:latin typeface="Courier" pitchFamily="2" charset="0"/>
              </a:rPr>
              <a:t>www.google.com</a:t>
            </a:r>
            <a:r>
              <a:rPr lang="en-IN" dirty="0">
                <a:latin typeface="Courier" pitchFamily="2" charset="0"/>
              </a:rPr>
              <a:t> &gt; </a:t>
            </a:r>
            <a:r>
              <a:rPr lang="en-IN" dirty="0" err="1">
                <a:latin typeface="Courier" pitchFamily="2" charset="0"/>
              </a:rPr>
              <a:t>output.html</a:t>
            </a:r>
            <a:endParaRPr lang="en-IN" dirty="0">
              <a:latin typeface="Courier" pitchFamily="2" charset="0"/>
            </a:endParaRPr>
          </a:p>
          <a:p>
            <a:endParaRPr lang="en-IN" dirty="0">
              <a:latin typeface="Courier" pitchFamily="2" charset="0"/>
            </a:endParaRPr>
          </a:p>
          <a:p>
            <a:r>
              <a:rPr lang="en-IN" dirty="0"/>
              <a:t>Bonus: Try crafting TCP packets with </a:t>
            </a:r>
            <a:r>
              <a:rPr lang="en-IN" dirty="0" err="1">
                <a:latin typeface="Courier" pitchFamily="2" charset="0"/>
              </a:rPr>
              <a:t>scapy</a:t>
            </a:r>
            <a:r>
              <a:rPr lang="en-IN" dirty="0">
                <a:latin typeface="Courier" pitchFamily="2" charset="0"/>
              </a:rPr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2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28248" y="2306983"/>
            <a:ext cx="777240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Buffering and Ordering in TCP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2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61C6-CA85-7A49-8902-8ABCE2AA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Buffers at the Transport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23F0B-602F-DE4F-A986-5B7FDF741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9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1041-EC4D-5A47-B739-7EB0A7F4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3379" cy="1325563"/>
          </a:xfrm>
        </p:spPr>
        <p:txBody>
          <a:bodyPr/>
          <a:lstStyle/>
          <a:p>
            <a:r>
              <a:rPr lang="en-US" dirty="0"/>
              <a:t>Sockets need receive-side memory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C438-AD85-114C-A0C1-6DF95B276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93378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TCP uses selective repeat, the receiver must </a:t>
            </a:r>
            <a:r>
              <a:rPr lang="en-US" dirty="0">
                <a:solidFill>
                  <a:srgbClr val="C00000"/>
                </a:solidFill>
              </a:rPr>
              <a:t>buffer</a:t>
            </a:r>
            <a:r>
              <a:rPr lang="en-US" dirty="0"/>
              <a:t> data that is received after loss:</a:t>
            </a:r>
          </a:p>
          <a:p>
            <a:pPr lvl="1"/>
            <a:r>
              <a:rPr lang="en-US" dirty="0"/>
              <a:t>e.g., hold packets so that only the “holes” (due to loss) need to be filled in later, without having to retransmit packets that were received successfully</a:t>
            </a:r>
          </a:p>
          <a:p>
            <a:pPr lvl="1"/>
            <a:endParaRPr lang="en-US" dirty="0"/>
          </a:p>
          <a:p>
            <a:r>
              <a:rPr lang="en-US" dirty="0"/>
              <a:t>Apps read from the receive-side socket buffer when you do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call.</a:t>
            </a:r>
          </a:p>
          <a:p>
            <a:endParaRPr lang="en-US" dirty="0"/>
          </a:p>
          <a:p>
            <a:r>
              <a:rPr lang="en-US" dirty="0"/>
              <a:t>Even if data is always reliably received, applications may not always read the data immediately</a:t>
            </a:r>
          </a:p>
          <a:p>
            <a:pPr lvl="1"/>
            <a:r>
              <a:rPr lang="en-US" dirty="0"/>
              <a:t>What if you invoked </a:t>
            </a:r>
            <a:r>
              <a:rPr lang="en-US" dirty="0" err="1">
                <a:latin typeface="Courier" pitchFamily="2" charset="0"/>
              </a:rPr>
              <a:t>recv</a:t>
            </a:r>
            <a:r>
              <a:rPr lang="en-US" dirty="0">
                <a:latin typeface="Courier" pitchFamily="2" charset="0"/>
              </a:rPr>
              <a:t>() </a:t>
            </a:r>
            <a:r>
              <a:rPr lang="en-US" dirty="0"/>
              <a:t>in your program infrequently (or never)?</a:t>
            </a:r>
          </a:p>
          <a:p>
            <a:pPr lvl="1"/>
            <a:r>
              <a:rPr lang="en-US" dirty="0"/>
              <a:t>For the same reason, UDP sockets also have receive-side buffers</a:t>
            </a:r>
          </a:p>
        </p:txBody>
      </p:sp>
    </p:spTree>
    <p:extLst>
      <p:ext uri="{BB962C8B-B14F-4D97-AF65-F5344CB8AC3E}">
        <p14:creationId xmlns:p14="http://schemas.microsoft.com/office/powerpoint/2010/main" val="11241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app’s interaction with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146"/>
            <a:ext cx="6644671" cy="5032375"/>
          </a:xfrm>
        </p:spPr>
        <p:txBody>
          <a:bodyPr>
            <a:normAutofit/>
          </a:bodyPr>
          <a:lstStyle/>
          <a:p>
            <a:r>
              <a:rPr lang="en-US" dirty="0"/>
              <a:t>Upon reception of data, the receiver’s TCP stack deposits the data in the receive-side socket buffer</a:t>
            </a:r>
          </a:p>
          <a:p>
            <a:endParaRPr lang="en-US" dirty="0"/>
          </a:p>
          <a:p>
            <a:r>
              <a:rPr lang="en-US" dirty="0"/>
              <a:t>An app with a TCP socket reads from the TCP receive socket buffer</a:t>
            </a:r>
          </a:p>
          <a:p>
            <a:pPr lvl="1"/>
            <a:r>
              <a:rPr lang="en-US" dirty="0"/>
              <a:t>e.g., when you do </a:t>
            </a:r>
            <a:r>
              <a:rPr lang="en-US" sz="2000" dirty="0">
                <a:latin typeface="Courier" pitchFamily="2" charset="0"/>
              </a:rPr>
              <a:t>data = </a:t>
            </a:r>
            <a:r>
              <a:rPr lang="en-US" sz="2000" dirty="0" err="1">
                <a:latin typeface="Courier" pitchFamily="2" charset="0"/>
              </a:rPr>
              <a:t>sock.recv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endParaRPr lang="en-US" dirty="0"/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1758F573-E68B-A84B-A136-216A80A72173}"/>
              </a:ext>
            </a:extLst>
          </p:cNvPr>
          <p:cNvSpPr>
            <a:spLocks/>
          </p:cNvSpPr>
          <p:nvPr/>
        </p:nvSpPr>
        <p:spPr bwMode="auto">
          <a:xfrm>
            <a:off x="10360514" y="1413670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86F1A53-7AED-D44D-83B5-C40FEE81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213" y="15216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F3086DB7-C245-C547-93F0-BA4B673D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63" y="15787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8" name="Group 47">
            <a:extLst>
              <a:ext uri="{FF2B5EF4-FFF2-40B4-BE49-F238E27FC236}">
                <a16:creationId xmlns:a16="http://schemas.microsoft.com/office/drawing/2014/main" id="{B5F3CCE2-05AB-8F4C-8E8E-E2A62F9CB998}"/>
              </a:ext>
            </a:extLst>
          </p:cNvPr>
          <p:cNvGrpSpPr>
            <a:grpSpLocks/>
          </p:cNvGrpSpPr>
          <p:nvPr/>
        </p:nvGrpSpPr>
        <p:grpSpPr bwMode="auto">
          <a:xfrm>
            <a:off x="8141189" y="2647157"/>
            <a:ext cx="1795463" cy="688975"/>
            <a:chOff x="1173" y="2345"/>
            <a:chExt cx="1131" cy="43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9DB296F3-C5FE-4C4E-AE7D-3E19B5A6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46">
              <a:extLst>
                <a:ext uri="{FF2B5EF4-FFF2-40B4-BE49-F238E27FC236}">
                  <a16:creationId xmlns:a16="http://schemas.microsoft.com/office/drawing/2014/main" id="{35150531-3552-7348-8185-9AED8DC8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1" name="Oval 48">
            <a:extLst>
              <a:ext uri="{FF2B5EF4-FFF2-40B4-BE49-F238E27FC236}">
                <a16:creationId xmlns:a16="http://schemas.microsoft.com/office/drawing/2014/main" id="{2707E3CA-9C5F-6146-906D-AB57DC181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63" y="36710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6E499CE8-DE7E-9A4B-8240-CFB2B2FC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752" y="3694906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7CA9465A-7008-514B-8F16-7326E66ACF22}"/>
              </a:ext>
            </a:extLst>
          </p:cNvPr>
          <p:cNvSpPr>
            <a:spLocks/>
          </p:cNvSpPr>
          <p:nvPr/>
        </p:nvSpPr>
        <p:spPr bwMode="auto">
          <a:xfrm>
            <a:off x="8819052" y="3213895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9">
            <a:extLst>
              <a:ext uri="{FF2B5EF4-FFF2-40B4-BE49-F238E27FC236}">
                <a16:creationId xmlns:a16="http://schemas.microsoft.com/office/drawing/2014/main" id="{7DA925BF-D65C-3A45-BCC0-F8C55192A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563" y="25550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CBE0BCB5-7531-9D42-9372-2C6842CE1A28}"/>
              </a:ext>
            </a:extLst>
          </p:cNvPr>
          <p:cNvSpPr>
            <a:spLocks/>
          </p:cNvSpPr>
          <p:nvPr/>
        </p:nvSpPr>
        <p:spPr bwMode="auto">
          <a:xfrm rot="10800000">
            <a:off x="8807939" y="2108994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EAA811A9-AC8A-1D41-AF48-758763B4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39" y="3415506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32" name="Text Box 103">
            <a:extLst>
              <a:ext uri="{FF2B5EF4-FFF2-40B4-BE49-F238E27FC236}">
                <a16:creationId xmlns:a16="http://schemas.microsoft.com/office/drawing/2014/main" id="{703FFB93-6E5C-B14B-85EC-CD808E11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8257" y="5800664"/>
            <a:ext cx="2926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TCP interaction</a:t>
            </a: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9B7D2294-7986-0A44-88E0-27E0DE5E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4381255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40" name="Group 124">
            <a:extLst>
              <a:ext uri="{FF2B5EF4-FFF2-40B4-BE49-F238E27FC236}">
                <a16:creationId xmlns:a16="http://schemas.microsoft.com/office/drawing/2014/main" id="{3FBB3F12-F705-8743-A0D3-E515DB7019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93876" y="4925219"/>
            <a:ext cx="869950" cy="906462"/>
            <a:chOff x="-44" y="1473"/>
            <a:chExt cx="981" cy="1105"/>
          </a:xfrm>
        </p:grpSpPr>
        <p:pic>
          <p:nvPicPr>
            <p:cNvPr id="41" name="Picture 125" descr="desktop_computer_stylized_medium">
              <a:extLst>
                <a:ext uri="{FF2B5EF4-FFF2-40B4-BE49-F238E27FC236}">
                  <a16:creationId xmlns:a16="http://schemas.microsoft.com/office/drawing/2014/main" id="{BAF3362E-58BD-B64C-971C-DDDE05DFD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26">
              <a:extLst>
                <a:ext uri="{FF2B5EF4-FFF2-40B4-BE49-F238E27FC236}">
                  <a16:creationId xmlns:a16="http://schemas.microsoft.com/office/drawing/2014/main" id="{D2A874E4-E03E-AE48-874B-FE1C36EC45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53EE9-8681-204A-BAD9-1EE0F0B64B6B}"/>
              </a:ext>
            </a:extLst>
          </p:cNvPr>
          <p:cNvCxnSpPr/>
          <p:nvPr/>
        </p:nvCxnSpPr>
        <p:spPr>
          <a:xfrm>
            <a:off x="8899146" y="4878327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4907B3-1A01-A149-A82F-1B893859F02E}"/>
              </a:ext>
            </a:extLst>
          </p:cNvPr>
          <p:cNvCxnSpPr/>
          <p:nvPr/>
        </p:nvCxnSpPr>
        <p:spPr>
          <a:xfrm>
            <a:off x="9249252" y="4866604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0483F-26CF-6149-8B36-38F17A6B6CA3}"/>
              </a:ext>
            </a:extLst>
          </p:cNvPr>
          <p:cNvSpPr txBox="1"/>
          <p:nvPr/>
        </p:nvSpPr>
        <p:spPr>
          <a:xfrm>
            <a:off x="9349277" y="2175669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609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5" grpId="0" animBg="1"/>
      <p:bldP spid="23" grpId="0" animBg="1"/>
      <p:bldP spid="29" grpId="0" animBg="1"/>
      <p:bldP spid="38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CF79-8918-B845-84F6-75FF3FC1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4621" cy="1325563"/>
          </a:xfrm>
        </p:spPr>
        <p:txBody>
          <a:bodyPr/>
          <a:lstStyle/>
          <a:p>
            <a:r>
              <a:rPr lang="en-US" dirty="0"/>
              <a:t>Sockets need send-side memory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F13A-C56A-3143-878F-BBC81DE0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467600" cy="4829175"/>
          </a:xfrm>
        </p:spPr>
        <p:txBody>
          <a:bodyPr>
            <a:normAutofit/>
          </a:bodyPr>
          <a:lstStyle/>
          <a:p>
            <a:r>
              <a:rPr lang="en-US" dirty="0"/>
              <a:t>The possibility of </a:t>
            </a:r>
            <a:r>
              <a:rPr lang="en-US" dirty="0">
                <a:solidFill>
                  <a:srgbClr val="C00000"/>
                </a:solidFill>
              </a:rPr>
              <a:t>packet retransmission </a:t>
            </a:r>
            <a:r>
              <a:rPr lang="en-US" dirty="0"/>
              <a:t>in the future means that data can’t be immediately discarded from the sender once transmitted. </a:t>
            </a:r>
          </a:p>
          <a:p>
            <a:endParaRPr lang="en-US" dirty="0"/>
          </a:p>
          <a:p>
            <a:r>
              <a:rPr lang="en-US" dirty="0"/>
              <a:t>App has issued </a:t>
            </a:r>
            <a:r>
              <a:rPr lang="en-US" dirty="0">
                <a:latin typeface="Courier" pitchFamily="2" charset="0"/>
              </a:rPr>
              <a:t>send()</a:t>
            </a:r>
            <a:r>
              <a:rPr lang="en-US" dirty="0"/>
              <a:t> and moved on; TCP stack must buffer this data</a:t>
            </a:r>
          </a:p>
          <a:p>
            <a:endParaRPr lang="en-US" dirty="0"/>
          </a:p>
          <a:p>
            <a:r>
              <a:rPr lang="en-US" dirty="0"/>
              <a:t>Transport layer must wait for ACK of a piece of data before reclaiming (freeing) the memory for that data.</a:t>
            </a:r>
          </a:p>
          <a:p>
            <a:endParaRPr lang="en-US" dirty="0"/>
          </a:p>
        </p:txBody>
      </p:sp>
      <p:sp>
        <p:nvSpPr>
          <p:cNvPr id="4" name="Freeform 32">
            <a:extLst>
              <a:ext uri="{FF2B5EF4-FFF2-40B4-BE49-F238E27FC236}">
                <a16:creationId xmlns:a16="http://schemas.microsoft.com/office/drawing/2014/main" id="{1777A393-D7CA-234E-8C56-C3B0E0A479C0}"/>
              </a:ext>
            </a:extLst>
          </p:cNvPr>
          <p:cNvSpPr>
            <a:spLocks/>
          </p:cNvSpPr>
          <p:nvPr/>
        </p:nvSpPr>
        <p:spPr bwMode="auto">
          <a:xfrm>
            <a:off x="10868771" y="1582739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2D263DE2-0DFF-A442-BA46-2F5BC1A94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470" y="1690688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6" name="Oval 31">
            <a:extLst>
              <a:ext uri="{FF2B5EF4-FFF2-40B4-BE49-F238E27FC236}">
                <a16:creationId xmlns:a16="http://schemas.microsoft.com/office/drawing/2014/main" id="{F8130527-AEA0-F84B-A42A-7EEA37AB5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220" y="1747838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7" name="Group 47">
            <a:extLst>
              <a:ext uri="{FF2B5EF4-FFF2-40B4-BE49-F238E27FC236}">
                <a16:creationId xmlns:a16="http://schemas.microsoft.com/office/drawing/2014/main" id="{93C6D9F2-AAD8-D14E-B43E-7034F1D3850D}"/>
              </a:ext>
            </a:extLst>
          </p:cNvPr>
          <p:cNvGrpSpPr>
            <a:grpSpLocks/>
          </p:cNvGrpSpPr>
          <p:nvPr/>
        </p:nvGrpSpPr>
        <p:grpSpPr bwMode="auto">
          <a:xfrm>
            <a:off x="8649446" y="2816226"/>
            <a:ext cx="1795463" cy="688975"/>
            <a:chOff x="1173" y="2345"/>
            <a:chExt cx="1131" cy="434"/>
          </a:xfrm>
        </p:grpSpPr>
        <p:sp>
          <p:nvSpPr>
            <p:cNvPr id="8" name="Rectangle 44">
              <a:extLst>
                <a:ext uri="{FF2B5EF4-FFF2-40B4-BE49-F238E27FC236}">
                  <a16:creationId xmlns:a16="http://schemas.microsoft.com/office/drawing/2014/main" id="{958304C7-2CF8-E543-AF13-71F1D0CFB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" name="Text Box 46">
              <a:extLst>
                <a:ext uri="{FF2B5EF4-FFF2-40B4-BE49-F238E27FC236}">
                  <a16:creationId xmlns:a16="http://schemas.microsoft.com/office/drawing/2014/main" id="{6F6C3A91-A4AE-9146-8A9F-5A9E32275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2" y="2368"/>
              <a:ext cx="94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sender buffers</a:t>
              </a:r>
            </a:p>
          </p:txBody>
        </p:sp>
      </p:grpSp>
      <p:sp>
        <p:nvSpPr>
          <p:cNvPr id="10" name="Oval 48">
            <a:extLst>
              <a:ext uri="{FF2B5EF4-FFF2-40B4-BE49-F238E27FC236}">
                <a16:creationId xmlns:a16="http://schemas.microsoft.com/office/drawing/2014/main" id="{AA37B21A-6F2D-414C-983B-67F2E1AFD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7720" y="3840163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1" name="Text Box 64">
            <a:extLst>
              <a:ext uri="{FF2B5EF4-FFF2-40B4-BE49-F238E27FC236}">
                <a16:creationId xmlns:a16="http://schemas.microsoft.com/office/drawing/2014/main" id="{AAF26565-B0D5-1A4B-B893-19F62035D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1009" y="3863975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2" name="Freeform 61">
            <a:extLst>
              <a:ext uri="{FF2B5EF4-FFF2-40B4-BE49-F238E27FC236}">
                <a16:creationId xmlns:a16="http://schemas.microsoft.com/office/drawing/2014/main" id="{E0D98C70-1C2A-E94D-9D56-A53FAB0E99FB}"/>
              </a:ext>
            </a:extLst>
          </p:cNvPr>
          <p:cNvSpPr>
            <a:spLocks/>
          </p:cNvSpPr>
          <p:nvPr/>
        </p:nvSpPr>
        <p:spPr bwMode="auto">
          <a:xfrm>
            <a:off x="9327309" y="3382964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Line 69">
            <a:extLst>
              <a:ext uri="{FF2B5EF4-FFF2-40B4-BE49-F238E27FC236}">
                <a16:creationId xmlns:a16="http://schemas.microsoft.com/office/drawing/2014/main" id="{72D03B9D-7024-6641-A0D2-51380B6B0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7820" y="2724150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Freeform 63">
            <a:extLst>
              <a:ext uri="{FF2B5EF4-FFF2-40B4-BE49-F238E27FC236}">
                <a16:creationId xmlns:a16="http://schemas.microsoft.com/office/drawing/2014/main" id="{63C8B976-4EB7-1048-AF4F-650810ED4925}"/>
              </a:ext>
            </a:extLst>
          </p:cNvPr>
          <p:cNvSpPr>
            <a:spLocks/>
          </p:cNvSpPr>
          <p:nvPr/>
        </p:nvSpPr>
        <p:spPr bwMode="auto">
          <a:xfrm rot="10800000">
            <a:off x="9316196" y="2278063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86">
            <a:extLst>
              <a:ext uri="{FF2B5EF4-FFF2-40B4-BE49-F238E27FC236}">
                <a16:creationId xmlns:a16="http://schemas.microsoft.com/office/drawing/2014/main" id="{E820C040-4A52-094C-8376-309753010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796" y="3584575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6" name="Text Box 103">
            <a:extLst>
              <a:ext uri="{FF2B5EF4-FFF2-40B4-BE49-F238E27FC236}">
                <a16:creationId xmlns:a16="http://schemas.microsoft.com/office/drawing/2014/main" id="{68ADD9C8-7914-6D43-B49D-FB0FBBDEE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637" y="5969733"/>
            <a:ext cx="2798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 TCP interaction</a:t>
            </a:r>
          </a:p>
        </p:txBody>
      </p:sp>
      <p:sp>
        <p:nvSpPr>
          <p:cNvPr id="17" name="Text Box 116">
            <a:extLst>
              <a:ext uri="{FF2B5EF4-FFF2-40B4-BE49-F238E27FC236}">
                <a16:creationId xmlns:a16="http://schemas.microsoft.com/office/drawing/2014/main" id="{50FC299B-8557-8A47-9B7F-7050CBA24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622" y="4550324"/>
            <a:ext cx="10198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to receiver</a:t>
            </a:r>
          </a:p>
        </p:txBody>
      </p:sp>
      <p:grpSp>
        <p:nvGrpSpPr>
          <p:cNvPr id="18" name="Group 124">
            <a:extLst>
              <a:ext uri="{FF2B5EF4-FFF2-40B4-BE49-F238E27FC236}">
                <a16:creationId xmlns:a16="http://schemas.microsoft.com/office/drawing/2014/main" id="{7EF78402-C6AB-BB43-BEB4-3DD8272FF2E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02133" y="5094288"/>
            <a:ext cx="869950" cy="906462"/>
            <a:chOff x="-44" y="1473"/>
            <a:chExt cx="981" cy="1105"/>
          </a:xfrm>
        </p:grpSpPr>
        <p:pic>
          <p:nvPicPr>
            <p:cNvPr id="19" name="Picture 125" descr="desktop_computer_stylized_medium">
              <a:extLst>
                <a:ext uri="{FF2B5EF4-FFF2-40B4-BE49-F238E27FC236}">
                  <a16:creationId xmlns:a16="http://schemas.microsoft.com/office/drawing/2014/main" id="{FDEE5FF4-6263-1548-8B62-5DC6E75F8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Freeform 126">
              <a:extLst>
                <a:ext uri="{FF2B5EF4-FFF2-40B4-BE49-F238E27FC236}">
                  <a16:creationId xmlns:a16="http://schemas.microsoft.com/office/drawing/2014/main" id="{259BEF92-5774-3A4A-9170-BDE56A4E53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A96473-5D5C-EB44-BF23-81C5EDD26FD2}"/>
              </a:ext>
            </a:extLst>
          </p:cNvPr>
          <p:cNvCxnSpPr/>
          <p:nvPr/>
        </p:nvCxnSpPr>
        <p:spPr>
          <a:xfrm>
            <a:off x="9407403" y="5047396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0C7AB4-5952-7B4B-A99E-383F1341A750}"/>
              </a:ext>
            </a:extLst>
          </p:cNvPr>
          <p:cNvCxnSpPr/>
          <p:nvPr/>
        </p:nvCxnSpPr>
        <p:spPr>
          <a:xfrm>
            <a:off x="9757509" y="5035673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242F3C-024B-BC43-B2A0-864385BDB315}"/>
              </a:ext>
            </a:extLst>
          </p:cNvPr>
          <p:cNvSpPr txBox="1"/>
          <p:nvPr/>
        </p:nvSpPr>
        <p:spPr>
          <a:xfrm>
            <a:off x="8434588" y="2318122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send()</a:t>
            </a:r>
          </a:p>
        </p:txBody>
      </p:sp>
    </p:spTree>
    <p:extLst>
      <p:ext uri="{BB962C8B-B14F-4D97-AF65-F5344CB8AC3E}">
        <p14:creationId xmlns:p14="http://schemas.microsoft.com/office/powerpoint/2010/main" val="336752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  <p:bldP spid="12" grpId="0" animBg="1"/>
      <p:bldP spid="14" grpId="0" animBg="1"/>
      <p:bldP spid="15" grpId="0" animBg="1"/>
      <p:bldP spid="17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D788-8E65-C341-8B4B-C6BB2A36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3F8D-469A-2642-B3B8-4EB0A285E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1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packets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suppose receiver gets packets 1, 2, and 4, but not 3 (dropped)</a:t>
            </a:r>
          </a:p>
          <a:p>
            <a:endParaRPr lang="en-US" dirty="0"/>
          </a:p>
          <a:p>
            <a:r>
              <a:rPr lang="en-US" dirty="0"/>
              <a:t>Suppose you’re trying to download a document containing a report</a:t>
            </a:r>
          </a:p>
          <a:p>
            <a:endParaRPr lang="en-US" dirty="0"/>
          </a:p>
          <a:p>
            <a:r>
              <a:rPr lang="en-US" dirty="0"/>
              <a:t>What would happen if transport at the receiver directly presents packets 1, 2, and 4 to the application (i.e., receiving 1,2,4 through the </a:t>
            </a:r>
            <a:r>
              <a:rPr lang="en-US" dirty="0" err="1">
                <a:latin typeface="Courier" pitchFamily="2" charset="0"/>
              </a:rPr>
              <a:t>recv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 call)?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1253301" cy="30929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pic>
        <p:nvPicPr>
          <p:cNvPr id="27" name="Picture 26" descr="A close up of a flower&#10;&#10;Description automatically generated">
            <a:extLst>
              <a:ext uri="{FF2B5EF4-FFF2-40B4-BE49-F238E27FC236}">
                <a16:creationId xmlns:a16="http://schemas.microsoft.com/office/drawing/2014/main" id="{BFB74EC6-AE87-D544-8B1C-92FDC47E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239" y="2611363"/>
            <a:ext cx="651545" cy="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packets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27" y="1825624"/>
            <a:ext cx="8108879" cy="4879975"/>
          </a:xfrm>
        </p:spPr>
        <p:txBody>
          <a:bodyPr>
            <a:normAutofit/>
          </a:bodyPr>
          <a:lstStyle/>
          <a:p>
            <a:r>
              <a:rPr lang="en-US" dirty="0"/>
              <a:t>Reordering can happen for a few reasons:</a:t>
            </a:r>
          </a:p>
          <a:p>
            <a:pPr lvl="1"/>
            <a:r>
              <a:rPr lang="en-US" dirty="0"/>
              <a:t>Drops</a:t>
            </a:r>
          </a:p>
          <a:p>
            <a:pPr lvl="1"/>
            <a:r>
              <a:rPr lang="en-US" dirty="0"/>
              <a:t>Packets taking different paths through a network</a:t>
            </a:r>
          </a:p>
          <a:p>
            <a:r>
              <a:rPr lang="en-US" dirty="0"/>
              <a:t>Receiver needs a general strategy to ensure that data is presented to the application </a:t>
            </a:r>
            <a:r>
              <a:rPr lang="en-US" dirty="0">
                <a:solidFill>
                  <a:srgbClr val="C00000"/>
                </a:solidFill>
              </a:rPr>
              <a:t>in the same order that the sender pushed it</a:t>
            </a:r>
          </a:p>
          <a:p>
            <a:r>
              <a:rPr lang="en-US" dirty="0"/>
              <a:t>To implement ordered delivery, the receiver uses</a:t>
            </a:r>
          </a:p>
          <a:p>
            <a:pPr lvl="1"/>
            <a:r>
              <a:rPr lang="en-US" dirty="0"/>
              <a:t>Sequence numbers </a:t>
            </a:r>
          </a:p>
          <a:p>
            <a:pPr lvl="1"/>
            <a:r>
              <a:rPr lang="en-US" dirty="0"/>
              <a:t>Receiver socket buffer</a:t>
            </a:r>
          </a:p>
          <a:p>
            <a:r>
              <a:rPr lang="en-US" dirty="0"/>
              <a:t>We’ve already seen the use of these for reliability; but they can be used to order too!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8353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7441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90076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7202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4772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9324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90200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9904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958264" y="2915101"/>
            <a:ext cx="2560636" cy="1176721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9904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9142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9548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6606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8656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100801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3067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100756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9051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5357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4072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437BBC-BFFA-824A-BD88-7A0B372B6F4C}"/>
              </a:ext>
            </a:extLst>
          </p:cNvPr>
          <p:cNvCxnSpPr>
            <a:cxnSpLocks/>
          </p:cNvCxnSpPr>
          <p:nvPr/>
        </p:nvCxnSpPr>
        <p:spPr>
          <a:xfrm flipH="1">
            <a:off x="8923365" y="4087005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355AB6-8C17-2246-9A7C-93478FE2F190}"/>
              </a:ext>
            </a:extLst>
          </p:cNvPr>
          <p:cNvSpPr txBox="1"/>
          <p:nvPr/>
        </p:nvSpPr>
        <p:spPr>
          <a:xfrm>
            <a:off x="9344864" y="487505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8069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4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Receive-side app and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146"/>
            <a:ext cx="6644671" cy="5032375"/>
          </a:xfrm>
        </p:spPr>
        <p:txBody>
          <a:bodyPr>
            <a:normAutofit/>
          </a:bodyPr>
          <a:lstStyle/>
          <a:p>
            <a:r>
              <a:rPr lang="en-US" dirty="0"/>
              <a:t>TCP receiver software only releases the data from the receive-side socket buffer to the application if:</a:t>
            </a:r>
          </a:p>
          <a:p>
            <a:endParaRPr lang="en-US" dirty="0"/>
          </a:p>
          <a:p>
            <a:pPr lvl="1"/>
            <a:r>
              <a:rPr lang="en-US" sz="2800" dirty="0"/>
              <a:t>the data is </a:t>
            </a:r>
            <a:r>
              <a:rPr lang="en-US" sz="2800" dirty="0">
                <a:solidFill>
                  <a:srgbClr val="C00000"/>
                </a:solidFill>
              </a:rPr>
              <a:t>in order </a:t>
            </a:r>
            <a:r>
              <a:rPr lang="en-US" sz="2800" dirty="0"/>
              <a:t>relative to all other data already read by the application</a:t>
            </a:r>
          </a:p>
          <a:p>
            <a:endParaRPr lang="en-US" dirty="0"/>
          </a:p>
          <a:p>
            <a:r>
              <a:rPr lang="en-US" dirty="0"/>
              <a:t>This process is called </a:t>
            </a:r>
            <a:r>
              <a:rPr lang="en-US" dirty="0">
                <a:solidFill>
                  <a:srgbClr val="C00000"/>
                </a:solidFill>
              </a:rPr>
              <a:t>TCP reassembly</a:t>
            </a:r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1758F573-E68B-A84B-A136-216A80A72173}"/>
              </a:ext>
            </a:extLst>
          </p:cNvPr>
          <p:cNvSpPr>
            <a:spLocks/>
          </p:cNvSpPr>
          <p:nvPr/>
        </p:nvSpPr>
        <p:spPr bwMode="auto">
          <a:xfrm>
            <a:off x="10360514" y="1413670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86F1A53-7AED-D44D-83B5-C40FEE81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213" y="15216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F3086DB7-C245-C547-93F0-BA4B673D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63" y="15787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8" name="Group 47">
            <a:extLst>
              <a:ext uri="{FF2B5EF4-FFF2-40B4-BE49-F238E27FC236}">
                <a16:creationId xmlns:a16="http://schemas.microsoft.com/office/drawing/2014/main" id="{B5F3CCE2-05AB-8F4C-8E8E-E2A62F9CB998}"/>
              </a:ext>
            </a:extLst>
          </p:cNvPr>
          <p:cNvGrpSpPr>
            <a:grpSpLocks/>
          </p:cNvGrpSpPr>
          <p:nvPr/>
        </p:nvGrpSpPr>
        <p:grpSpPr bwMode="auto">
          <a:xfrm>
            <a:off x="8141189" y="2647157"/>
            <a:ext cx="1795463" cy="688975"/>
            <a:chOff x="1173" y="2345"/>
            <a:chExt cx="1131" cy="43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9DB296F3-C5FE-4C4E-AE7D-3E19B5A6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46">
              <a:extLst>
                <a:ext uri="{FF2B5EF4-FFF2-40B4-BE49-F238E27FC236}">
                  <a16:creationId xmlns:a16="http://schemas.microsoft.com/office/drawing/2014/main" id="{35150531-3552-7348-8185-9AED8DC8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1" name="Oval 48">
            <a:extLst>
              <a:ext uri="{FF2B5EF4-FFF2-40B4-BE49-F238E27FC236}">
                <a16:creationId xmlns:a16="http://schemas.microsoft.com/office/drawing/2014/main" id="{2707E3CA-9C5F-6146-906D-AB57DC181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63" y="36710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6E499CE8-DE7E-9A4B-8240-CFB2B2FC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752" y="3694906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7CA9465A-7008-514B-8F16-7326E66ACF22}"/>
              </a:ext>
            </a:extLst>
          </p:cNvPr>
          <p:cNvSpPr>
            <a:spLocks/>
          </p:cNvSpPr>
          <p:nvPr/>
        </p:nvSpPr>
        <p:spPr bwMode="auto">
          <a:xfrm>
            <a:off x="8819052" y="3213895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9">
            <a:extLst>
              <a:ext uri="{FF2B5EF4-FFF2-40B4-BE49-F238E27FC236}">
                <a16:creationId xmlns:a16="http://schemas.microsoft.com/office/drawing/2014/main" id="{7DA925BF-D65C-3A45-BCC0-F8C55192A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563" y="25550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CBE0BCB5-7531-9D42-9372-2C6842CE1A28}"/>
              </a:ext>
            </a:extLst>
          </p:cNvPr>
          <p:cNvSpPr>
            <a:spLocks/>
          </p:cNvSpPr>
          <p:nvPr/>
        </p:nvSpPr>
        <p:spPr bwMode="auto">
          <a:xfrm rot="10800000">
            <a:off x="8807939" y="2108994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EAA811A9-AC8A-1D41-AF48-758763B4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39" y="3415506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32" name="Text Box 103">
            <a:extLst>
              <a:ext uri="{FF2B5EF4-FFF2-40B4-BE49-F238E27FC236}">
                <a16:creationId xmlns:a16="http://schemas.microsoft.com/office/drawing/2014/main" id="{703FFB93-6E5C-B14B-85EC-CD808E11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5800664"/>
            <a:ext cx="27478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protocol stack</a:t>
            </a: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9B7D2294-7986-0A44-88E0-27E0DE5E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4381255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40" name="Group 124">
            <a:extLst>
              <a:ext uri="{FF2B5EF4-FFF2-40B4-BE49-F238E27FC236}">
                <a16:creationId xmlns:a16="http://schemas.microsoft.com/office/drawing/2014/main" id="{3FBB3F12-F705-8743-A0D3-E515DB7019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93876" y="4925219"/>
            <a:ext cx="869950" cy="906462"/>
            <a:chOff x="-44" y="1473"/>
            <a:chExt cx="981" cy="1105"/>
          </a:xfrm>
        </p:grpSpPr>
        <p:pic>
          <p:nvPicPr>
            <p:cNvPr id="41" name="Picture 125" descr="desktop_computer_stylized_medium">
              <a:extLst>
                <a:ext uri="{FF2B5EF4-FFF2-40B4-BE49-F238E27FC236}">
                  <a16:creationId xmlns:a16="http://schemas.microsoft.com/office/drawing/2014/main" id="{BAF3362E-58BD-B64C-971C-DDDE05DFD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26">
              <a:extLst>
                <a:ext uri="{FF2B5EF4-FFF2-40B4-BE49-F238E27FC236}">
                  <a16:creationId xmlns:a16="http://schemas.microsoft.com/office/drawing/2014/main" id="{D2A874E4-E03E-AE48-874B-FE1C36EC45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53EE9-8681-204A-BAD9-1EE0F0B64B6B}"/>
              </a:ext>
            </a:extLst>
          </p:cNvPr>
          <p:cNvCxnSpPr/>
          <p:nvPr/>
        </p:nvCxnSpPr>
        <p:spPr>
          <a:xfrm>
            <a:off x="8899146" y="4878327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4907B3-1A01-A149-A82F-1B893859F02E}"/>
              </a:ext>
            </a:extLst>
          </p:cNvPr>
          <p:cNvCxnSpPr/>
          <p:nvPr/>
        </p:nvCxnSpPr>
        <p:spPr>
          <a:xfrm>
            <a:off x="9249252" y="4866604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0483F-26CF-6149-8B36-38F17A6B6CA3}"/>
              </a:ext>
            </a:extLst>
          </p:cNvPr>
          <p:cNvSpPr txBox="1"/>
          <p:nvPr/>
        </p:nvSpPr>
        <p:spPr>
          <a:xfrm>
            <a:off x="9349277" y="2175669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1820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5" grpId="0" animBg="1"/>
      <p:bldP spid="23" grpId="0" animBg="1"/>
      <p:bldP spid="29" grpId="0" animBg="1"/>
      <p:bldP spid="38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9B0D-9911-EB4F-86F7-7909C88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concepts</a:t>
            </a:r>
          </a:p>
        </p:txBody>
      </p:sp>
      <p:pic>
        <p:nvPicPr>
          <p:cNvPr id="12" name="Picture 11" descr="A piece of cake on a plate&#10;&#10;Description automatically generated">
            <a:extLst>
              <a:ext uri="{FF2B5EF4-FFF2-40B4-BE49-F238E27FC236}">
                <a16:creationId xmlns:a16="http://schemas.microsoft.com/office/drawing/2014/main" id="{8F51016F-AD39-C542-BE76-85F5C31A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7" y="1554505"/>
            <a:ext cx="2265987" cy="1699490"/>
          </a:xfrm>
          <a:prstGeom prst="rect">
            <a:avLst/>
          </a:prstGeom>
        </p:spPr>
      </p:pic>
      <p:pic>
        <p:nvPicPr>
          <p:cNvPr id="13" name="Picture 12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6B41F76E-802C-1448-A141-BB1907FF0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72" y="1579317"/>
            <a:ext cx="1104982" cy="8000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3D5503-113A-6443-BB7A-5540B5AECB30}"/>
              </a:ext>
            </a:extLst>
          </p:cNvPr>
          <p:cNvSpPr txBox="1"/>
          <p:nvPr/>
        </p:nvSpPr>
        <p:spPr>
          <a:xfrm rot="485961">
            <a:off x="1204574" y="2070710"/>
            <a:ext cx="233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Helvetica" pitchFamily="2" charset="0"/>
              </a:rPr>
              <a:t>Tp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 layer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7A8332-FC69-D943-97EC-6B4A76CCE3F0}"/>
              </a:ext>
            </a:extLst>
          </p:cNvPr>
          <p:cNvSpPr txBox="1"/>
          <p:nvPr/>
        </p:nvSpPr>
        <p:spPr>
          <a:xfrm>
            <a:off x="4068675" y="1474601"/>
            <a:ext cx="434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TCP: </a:t>
            </a:r>
            <a:r>
              <a:rPr lang="en-US" sz="2400" dirty="0">
                <a:latin typeface="Helvetica" pitchFamily="2" charset="0"/>
              </a:rPr>
              <a:t>Connection-oriented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74644-E356-6D43-B077-7DD65AAA8218}"/>
              </a:ext>
            </a:extLst>
          </p:cNvPr>
          <p:cNvSpPr txBox="1"/>
          <p:nvPr/>
        </p:nvSpPr>
        <p:spPr>
          <a:xfrm>
            <a:off x="1020322" y="3376362"/>
            <a:ext cx="3040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Stop and Wait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1933FC-F134-8D4F-888D-A83A410B24AF}"/>
              </a:ext>
            </a:extLst>
          </p:cNvPr>
          <p:cNvCxnSpPr>
            <a:cxnSpLocks/>
          </p:cNvCxnSpPr>
          <p:nvPr/>
        </p:nvCxnSpPr>
        <p:spPr>
          <a:xfrm>
            <a:off x="1127800" y="4080482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350629-159A-184D-99AC-21E675891AD1}"/>
              </a:ext>
            </a:extLst>
          </p:cNvPr>
          <p:cNvCxnSpPr>
            <a:cxnSpLocks/>
          </p:cNvCxnSpPr>
          <p:nvPr/>
        </p:nvCxnSpPr>
        <p:spPr>
          <a:xfrm>
            <a:off x="1328585" y="4157649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4112AF-0D4F-C14C-818D-6D2D33F04BD2}"/>
              </a:ext>
            </a:extLst>
          </p:cNvPr>
          <p:cNvGrpSpPr/>
          <p:nvPr/>
        </p:nvGrpSpPr>
        <p:grpSpPr>
          <a:xfrm>
            <a:off x="3265263" y="4180419"/>
            <a:ext cx="515705" cy="320943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59AA93C-7019-F943-8BF4-05432F21F4D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4A183B3-87A1-5B4A-8920-D26EA71007E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6A3B4D-1F23-AC4D-A497-A1E28B24F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E31741-4581-104A-9217-2B14CB01284C}"/>
              </a:ext>
            </a:extLst>
          </p:cNvPr>
          <p:cNvCxnSpPr>
            <a:cxnSpLocks/>
          </p:cNvCxnSpPr>
          <p:nvPr/>
        </p:nvCxnSpPr>
        <p:spPr>
          <a:xfrm flipH="1">
            <a:off x="1255005" y="4858461"/>
            <a:ext cx="2591357" cy="893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615A39B-4125-6646-8A2C-58075C46468A}"/>
              </a:ext>
            </a:extLst>
          </p:cNvPr>
          <p:cNvGrpSpPr/>
          <p:nvPr/>
        </p:nvGrpSpPr>
        <p:grpSpPr>
          <a:xfrm>
            <a:off x="2972198" y="5343382"/>
            <a:ext cx="453882" cy="281889"/>
            <a:chOff x="9342783" y="1192696"/>
            <a:chExt cx="2011017" cy="101941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F145CEE-6D98-A541-A936-534F12BD6D6E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DA11BA-7DBA-3748-A618-3C8C6070B83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8262D75-D806-4B47-9649-016E9B3164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37BCD0-B261-984D-9503-76AB9327D5EA}"/>
              </a:ext>
            </a:extLst>
          </p:cNvPr>
          <p:cNvCxnSpPr/>
          <p:nvPr/>
        </p:nvCxnSpPr>
        <p:spPr>
          <a:xfrm>
            <a:off x="1297648" y="6184261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A680BF-7352-074B-B8BA-72C8C0EB6E31}"/>
              </a:ext>
            </a:extLst>
          </p:cNvPr>
          <p:cNvCxnSpPr>
            <a:cxnSpLocks/>
          </p:cNvCxnSpPr>
          <p:nvPr/>
        </p:nvCxnSpPr>
        <p:spPr>
          <a:xfrm>
            <a:off x="1328585" y="4194457"/>
            <a:ext cx="0" cy="143216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47F653-83A6-6A41-AF52-A40D02306F52}"/>
              </a:ext>
            </a:extLst>
          </p:cNvPr>
          <p:cNvSpPr txBox="1"/>
          <p:nvPr/>
        </p:nvSpPr>
        <p:spPr>
          <a:xfrm rot="5400000">
            <a:off x="1054256" y="4807605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4480B9-6CCF-F34A-AD82-4E540792BB6B}"/>
              </a:ext>
            </a:extLst>
          </p:cNvPr>
          <p:cNvSpPr txBox="1"/>
          <p:nvPr/>
        </p:nvSpPr>
        <p:spPr>
          <a:xfrm>
            <a:off x="1167225" y="6256534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659B3A-52FE-0340-ADB2-F9A6ACD4C6A4}"/>
              </a:ext>
            </a:extLst>
          </p:cNvPr>
          <p:cNvSpPr txBox="1"/>
          <p:nvPr/>
        </p:nvSpPr>
        <p:spPr>
          <a:xfrm>
            <a:off x="3064431" y="3865173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E1C5E6-3D9E-9646-BF0A-B106146F896F}"/>
              </a:ext>
            </a:extLst>
          </p:cNvPr>
          <p:cNvSpPr txBox="1"/>
          <p:nvPr/>
        </p:nvSpPr>
        <p:spPr>
          <a:xfrm>
            <a:off x="3013569" y="5721355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EBF595-7399-0E42-BD61-8C5539776E8F}"/>
              </a:ext>
            </a:extLst>
          </p:cNvPr>
          <p:cNvCxnSpPr>
            <a:cxnSpLocks/>
          </p:cNvCxnSpPr>
          <p:nvPr/>
        </p:nvCxnSpPr>
        <p:spPr>
          <a:xfrm>
            <a:off x="1266713" y="6236903"/>
            <a:ext cx="2667577" cy="3026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B5C93B1-61B2-1D4A-AC6F-DE6790E7850C}"/>
              </a:ext>
            </a:extLst>
          </p:cNvPr>
          <p:cNvSpPr txBox="1"/>
          <p:nvPr/>
        </p:nvSpPr>
        <p:spPr>
          <a:xfrm rot="464203">
            <a:off x="2128514" y="6421617"/>
            <a:ext cx="151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Retransmit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C23814-AA84-A84E-A9C3-314B9AED687B}"/>
              </a:ext>
            </a:extLst>
          </p:cNvPr>
          <p:cNvSpPr txBox="1"/>
          <p:nvPr/>
        </p:nvSpPr>
        <p:spPr>
          <a:xfrm>
            <a:off x="2341651" y="5333636"/>
            <a:ext cx="8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ACK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7365AD0-6727-9D4E-8DFE-CCB1C0760BBC}"/>
              </a:ext>
            </a:extLst>
          </p:cNvPr>
          <p:cNvCxnSpPr>
            <a:cxnSpLocks/>
          </p:cNvCxnSpPr>
          <p:nvPr/>
        </p:nvCxnSpPr>
        <p:spPr>
          <a:xfrm>
            <a:off x="4013126" y="4096973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AA4F320-A7B5-7E46-A762-C49260122F8A}"/>
              </a:ext>
            </a:extLst>
          </p:cNvPr>
          <p:cNvGrpSpPr/>
          <p:nvPr/>
        </p:nvGrpSpPr>
        <p:grpSpPr>
          <a:xfrm>
            <a:off x="3192431" y="6047696"/>
            <a:ext cx="515705" cy="320943"/>
            <a:chOff x="9342783" y="1192696"/>
            <a:chExt cx="2011017" cy="1019419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C87E58C7-98C9-BF41-920D-F6AF28ADE4F3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C667B5-5E73-D344-93D7-E1F5A33771A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313F45A-F7D4-BE4A-90D5-6875599FC6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7C0201D-72DC-CA41-B7F1-5C6827FC0A8E}"/>
              </a:ext>
            </a:extLst>
          </p:cNvPr>
          <p:cNvSpPr txBox="1"/>
          <p:nvPr/>
        </p:nvSpPr>
        <p:spPr>
          <a:xfrm>
            <a:off x="8322591" y="1231644"/>
            <a:ext cx="3717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Pipelined Reliability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1B1381F-2CD5-424C-B16D-7D25B1CC9E61}"/>
              </a:ext>
            </a:extLst>
          </p:cNvPr>
          <p:cNvCxnSpPr>
            <a:cxnSpLocks/>
          </p:cNvCxnSpPr>
          <p:nvPr/>
        </p:nvCxnSpPr>
        <p:spPr>
          <a:xfrm>
            <a:off x="8792919" y="1938263"/>
            <a:ext cx="0" cy="33649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5805E2E-1B30-C44C-BE62-8515CE4EC745}"/>
              </a:ext>
            </a:extLst>
          </p:cNvPr>
          <p:cNvCxnSpPr>
            <a:cxnSpLocks/>
          </p:cNvCxnSpPr>
          <p:nvPr/>
        </p:nvCxnSpPr>
        <p:spPr>
          <a:xfrm>
            <a:off x="8993704" y="201543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F8B0844-7773-0E4A-834F-24B5FE0768E4}"/>
              </a:ext>
            </a:extLst>
          </p:cNvPr>
          <p:cNvGrpSpPr/>
          <p:nvPr/>
        </p:nvGrpSpPr>
        <p:grpSpPr>
          <a:xfrm>
            <a:off x="10930382" y="2038200"/>
            <a:ext cx="515705" cy="320943"/>
            <a:chOff x="9342783" y="1192696"/>
            <a:chExt cx="2011017" cy="1019419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DA5A68CD-27CF-1F48-AAD2-EACFDE563C83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E514C3B-1226-8544-A917-94C58A3F8AF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E33B4CD-CE62-994A-8D19-A28145FF30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F7A8B5D-F217-914B-9B2A-8A8CF059527B}"/>
              </a:ext>
            </a:extLst>
          </p:cNvPr>
          <p:cNvSpPr txBox="1"/>
          <p:nvPr/>
        </p:nvSpPr>
        <p:spPr>
          <a:xfrm rot="736554">
            <a:off x="9573557" y="191710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3FE58D0-F0AD-D743-8C46-E65823F7773F}"/>
              </a:ext>
            </a:extLst>
          </p:cNvPr>
          <p:cNvCxnSpPr>
            <a:cxnSpLocks/>
          </p:cNvCxnSpPr>
          <p:nvPr/>
        </p:nvCxnSpPr>
        <p:spPr>
          <a:xfrm>
            <a:off x="11678245" y="1954754"/>
            <a:ext cx="0" cy="33319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635CAF-5E37-D046-95C0-33DC9F01B5FE}"/>
              </a:ext>
            </a:extLst>
          </p:cNvPr>
          <p:cNvCxnSpPr>
            <a:cxnSpLocks/>
          </p:cNvCxnSpPr>
          <p:nvPr/>
        </p:nvCxnSpPr>
        <p:spPr>
          <a:xfrm>
            <a:off x="8993703" y="226837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DC8C112-CB17-1844-94CC-DAC20F2F5288}"/>
              </a:ext>
            </a:extLst>
          </p:cNvPr>
          <p:cNvCxnSpPr>
            <a:cxnSpLocks/>
          </p:cNvCxnSpPr>
          <p:nvPr/>
        </p:nvCxnSpPr>
        <p:spPr>
          <a:xfrm>
            <a:off x="8993702" y="253386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772A07E-130E-D74E-A87A-2CC59A0F5C94}"/>
              </a:ext>
            </a:extLst>
          </p:cNvPr>
          <p:cNvCxnSpPr>
            <a:cxnSpLocks/>
          </p:cNvCxnSpPr>
          <p:nvPr/>
        </p:nvCxnSpPr>
        <p:spPr>
          <a:xfrm>
            <a:off x="8666662" y="2002288"/>
            <a:ext cx="0" cy="290825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8D76922-BACA-F042-9808-342D40708BF2}"/>
              </a:ext>
            </a:extLst>
          </p:cNvPr>
          <p:cNvSpPr txBox="1"/>
          <p:nvPr/>
        </p:nvSpPr>
        <p:spPr>
          <a:xfrm rot="5400000">
            <a:off x="8530622" y="3302651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6D90A2-2AF7-3C4C-9FF7-C329354E7D37}"/>
              </a:ext>
            </a:extLst>
          </p:cNvPr>
          <p:cNvCxnSpPr>
            <a:cxnSpLocks/>
          </p:cNvCxnSpPr>
          <p:nvPr/>
        </p:nvCxnSpPr>
        <p:spPr>
          <a:xfrm flipH="1">
            <a:off x="8885222" y="2566163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7A02B7C-0B7C-E147-961D-B89091E87E4F}"/>
              </a:ext>
            </a:extLst>
          </p:cNvPr>
          <p:cNvCxnSpPr>
            <a:cxnSpLocks/>
          </p:cNvCxnSpPr>
          <p:nvPr/>
        </p:nvCxnSpPr>
        <p:spPr>
          <a:xfrm>
            <a:off x="8968622" y="284206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BBAAFB0-50F6-1C43-9305-D04896C34D97}"/>
              </a:ext>
            </a:extLst>
          </p:cNvPr>
          <p:cNvSpPr txBox="1"/>
          <p:nvPr/>
        </p:nvSpPr>
        <p:spPr>
          <a:xfrm>
            <a:off x="8901162" y="5339317"/>
            <a:ext cx="3343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Q2. Which packets were successfully delivered?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B41050E-2C6A-7448-8E88-856824126AAF}"/>
              </a:ext>
            </a:extLst>
          </p:cNvPr>
          <p:cNvSpPr txBox="1"/>
          <p:nvPr/>
        </p:nvSpPr>
        <p:spPr>
          <a:xfrm>
            <a:off x="8874471" y="6076902"/>
            <a:ext cx="35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Q3. Which packets should the sender retransmit?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2AFE0DF-7AB4-3F48-AA8B-5389D070C518}"/>
              </a:ext>
            </a:extLst>
          </p:cNvPr>
          <p:cNvSpPr txBox="1"/>
          <p:nvPr/>
        </p:nvSpPr>
        <p:spPr>
          <a:xfrm>
            <a:off x="4361772" y="2152206"/>
            <a:ext cx="3563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Q1. Which packets are currently in flight?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AC91456-A56E-E541-BE64-03AEFDCABDA5}"/>
              </a:ext>
            </a:extLst>
          </p:cNvPr>
          <p:cNvSpPr txBox="1"/>
          <p:nvPr/>
        </p:nvSpPr>
        <p:spPr>
          <a:xfrm rot="746861">
            <a:off x="9516242" y="2183923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D58EDD7-ADB8-EF42-B707-1C2D82F4A11C}"/>
              </a:ext>
            </a:extLst>
          </p:cNvPr>
          <p:cNvSpPr txBox="1"/>
          <p:nvPr/>
        </p:nvSpPr>
        <p:spPr>
          <a:xfrm rot="746861">
            <a:off x="9434446" y="2439750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991F27E-689B-8B4D-A32F-D4B4949506BF}"/>
              </a:ext>
            </a:extLst>
          </p:cNvPr>
          <p:cNvSpPr txBox="1"/>
          <p:nvPr/>
        </p:nvSpPr>
        <p:spPr>
          <a:xfrm rot="746861">
            <a:off x="9350645" y="270573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3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335EAEC-5081-6C4C-A73D-BE73DE3F0F1C}"/>
              </a:ext>
            </a:extLst>
          </p:cNvPr>
          <p:cNvGrpSpPr/>
          <p:nvPr/>
        </p:nvGrpSpPr>
        <p:grpSpPr>
          <a:xfrm>
            <a:off x="4252105" y="3159517"/>
            <a:ext cx="4064955" cy="417751"/>
            <a:chOff x="4322691" y="3757484"/>
            <a:chExt cx="4064955" cy="41775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C101F27-BA67-B04A-A326-469F8F59E0EC}"/>
                </a:ext>
              </a:extLst>
            </p:cNvPr>
            <p:cNvGrpSpPr/>
            <p:nvPr/>
          </p:nvGrpSpPr>
          <p:grpSpPr>
            <a:xfrm>
              <a:off x="4766168" y="3765088"/>
              <a:ext cx="451030" cy="410147"/>
              <a:chOff x="4512954" y="3550990"/>
              <a:chExt cx="451030" cy="410147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8426E74-598F-9C43-93DC-5390B61D4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9A8C71A-1D3B-D04D-8CF6-37F405DEE278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FC23C84-A9E4-904A-9C71-BACFBECD1CFA}"/>
                </a:ext>
              </a:extLst>
            </p:cNvPr>
            <p:cNvGrpSpPr/>
            <p:nvPr/>
          </p:nvGrpSpPr>
          <p:grpSpPr>
            <a:xfrm>
              <a:off x="5215587" y="3764768"/>
              <a:ext cx="451030" cy="410147"/>
              <a:chOff x="4512954" y="3550990"/>
              <a:chExt cx="451030" cy="410147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ECAD1BBD-E941-6146-813E-E72C56025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FFDA7BB-FB6B-4143-B87B-3D98221309E7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4803C4D-62DC-1A4D-83ED-1C0584231BB5}"/>
                </a:ext>
              </a:extLst>
            </p:cNvPr>
            <p:cNvGrpSpPr/>
            <p:nvPr/>
          </p:nvGrpSpPr>
          <p:grpSpPr>
            <a:xfrm>
              <a:off x="5665006" y="3762340"/>
              <a:ext cx="451030" cy="410147"/>
              <a:chOff x="4512954" y="3550990"/>
              <a:chExt cx="451030" cy="410147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6135BA2-51AC-734C-9A52-823853E58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163DC47-BA6A-7F4B-BF60-93680E3A2F80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B019C57-B651-EE40-8396-9CC9C320CF57}"/>
                </a:ext>
              </a:extLst>
            </p:cNvPr>
            <p:cNvGrpSpPr/>
            <p:nvPr/>
          </p:nvGrpSpPr>
          <p:grpSpPr>
            <a:xfrm>
              <a:off x="6111886" y="3762340"/>
              <a:ext cx="451030" cy="410147"/>
              <a:chOff x="4512954" y="3550990"/>
              <a:chExt cx="451030" cy="410147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9548AB7F-3648-3A45-9754-E2DAAA1FC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8D5D305-B0FB-3847-8390-81251D430D8A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89C7591-6680-9842-9087-C03BC7F8C297}"/>
                </a:ext>
              </a:extLst>
            </p:cNvPr>
            <p:cNvGrpSpPr/>
            <p:nvPr/>
          </p:nvGrpSpPr>
          <p:grpSpPr>
            <a:xfrm>
              <a:off x="6565403" y="3762340"/>
              <a:ext cx="451030" cy="410147"/>
              <a:chOff x="4512954" y="3550990"/>
              <a:chExt cx="451030" cy="41014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7631CCF-81FA-4646-8D40-C3FB6BF14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A2B26B9-E460-3A45-BE77-AEE3E09FA9F2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61E3BC1-6767-4D43-B405-3CDB59C6F629}"/>
                </a:ext>
              </a:extLst>
            </p:cNvPr>
            <p:cNvGrpSpPr/>
            <p:nvPr/>
          </p:nvGrpSpPr>
          <p:grpSpPr>
            <a:xfrm>
              <a:off x="7014822" y="3759912"/>
              <a:ext cx="451030" cy="410147"/>
              <a:chOff x="4512954" y="3550990"/>
              <a:chExt cx="451030" cy="410147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2F445C6-C43F-2D4F-AF34-711A74E5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05A6EDE-5B8A-0146-A568-E0E51EE653A9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561936A3-514A-2245-BC61-3532F0A04BB8}"/>
                </a:ext>
              </a:extLst>
            </p:cNvPr>
            <p:cNvGrpSpPr/>
            <p:nvPr/>
          </p:nvGrpSpPr>
          <p:grpSpPr>
            <a:xfrm>
              <a:off x="7473934" y="3757484"/>
              <a:ext cx="451030" cy="410147"/>
              <a:chOff x="4512954" y="3550990"/>
              <a:chExt cx="451030" cy="410147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806CF3A-4AD6-9E45-8DFD-85374DB94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EF0C85E-E8D8-9E44-9765-371F733CEB14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BB1A40DB-F138-F841-AD2F-397127EEF8C3}"/>
                </a:ext>
              </a:extLst>
            </p:cNvPr>
            <p:cNvGrpSpPr/>
            <p:nvPr/>
          </p:nvGrpSpPr>
          <p:grpSpPr>
            <a:xfrm>
              <a:off x="7936616" y="3757484"/>
              <a:ext cx="451030" cy="410147"/>
              <a:chOff x="4512954" y="3550990"/>
              <a:chExt cx="451030" cy="410147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BFD8666B-7224-F74B-928B-F06C85F8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DDF8497-D7CA-E343-AB47-4F285779AEAE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C499A995-316F-7948-856B-C9FE1173294C}"/>
                </a:ext>
              </a:extLst>
            </p:cNvPr>
            <p:cNvGrpSpPr/>
            <p:nvPr/>
          </p:nvGrpSpPr>
          <p:grpSpPr>
            <a:xfrm>
              <a:off x="4322691" y="3764118"/>
              <a:ext cx="451030" cy="410147"/>
              <a:chOff x="4512954" y="3550990"/>
              <a:chExt cx="451030" cy="410147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7F980E07-247F-014B-BCAE-CAB7A14AF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377050C-E068-0E48-871F-B1AFFCACA42F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</p:grp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0C4100B-6097-4E40-B122-539E3839605A}"/>
              </a:ext>
            </a:extLst>
          </p:cNvPr>
          <p:cNvCxnSpPr>
            <a:cxnSpLocks/>
          </p:cNvCxnSpPr>
          <p:nvPr/>
        </p:nvCxnSpPr>
        <p:spPr>
          <a:xfrm flipH="1">
            <a:off x="8885222" y="2830489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E3FD696-40B5-F940-8A2B-81428943E566}"/>
              </a:ext>
            </a:extLst>
          </p:cNvPr>
          <p:cNvCxnSpPr>
            <a:cxnSpLocks/>
          </p:cNvCxnSpPr>
          <p:nvPr/>
        </p:nvCxnSpPr>
        <p:spPr>
          <a:xfrm flipH="1">
            <a:off x="8885222" y="3104060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16F5A9D-9CFC-A046-BC7D-EF62E96AF1FB}"/>
              </a:ext>
            </a:extLst>
          </p:cNvPr>
          <p:cNvCxnSpPr>
            <a:cxnSpLocks/>
          </p:cNvCxnSpPr>
          <p:nvPr/>
        </p:nvCxnSpPr>
        <p:spPr>
          <a:xfrm flipH="1">
            <a:off x="8874471" y="3400040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62560FD-C1B2-B046-A85D-5FD7EA5730AA}"/>
              </a:ext>
            </a:extLst>
          </p:cNvPr>
          <p:cNvGrpSpPr/>
          <p:nvPr/>
        </p:nvGrpSpPr>
        <p:grpSpPr>
          <a:xfrm>
            <a:off x="5029384" y="2842065"/>
            <a:ext cx="3584766" cy="1988341"/>
            <a:chOff x="5029384" y="2842065"/>
            <a:chExt cx="3584766" cy="1988341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371AE2E-F430-CC41-9C04-B9EE31B26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5640" y="3587356"/>
              <a:ext cx="0" cy="5039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6FC33ABD-6147-6B45-9213-AD5C16DBF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905" y="3600439"/>
              <a:ext cx="0" cy="5039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63665F2-B7D3-374D-977B-156D615B392D}"/>
                </a:ext>
              </a:extLst>
            </p:cNvPr>
            <p:cNvSpPr txBox="1"/>
            <p:nvPr/>
          </p:nvSpPr>
          <p:spPr>
            <a:xfrm>
              <a:off x="5029384" y="4170448"/>
              <a:ext cx="981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Latest </a:t>
              </a:r>
            </a:p>
            <a:p>
              <a:pPr algn="l"/>
              <a:r>
                <a:rPr lang="en-US" dirty="0" err="1">
                  <a:latin typeface="Helvetica" pitchFamily="2" charset="0"/>
                </a:rPr>
                <a:t>ACK’ed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5711A55-1F61-0844-8C46-4411E904FF13}"/>
                </a:ext>
              </a:extLst>
            </p:cNvPr>
            <p:cNvSpPr txBox="1"/>
            <p:nvPr/>
          </p:nvSpPr>
          <p:spPr>
            <a:xfrm>
              <a:off x="6357815" y="4184075"/>
              <a:ext cx="2256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Latest transmitted (or) acceptable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0F8E4958-5E3E-8A42-BD74-92832D785F5B}"/>
                </a:ext>
              </a:extLst>
            </p:cNvPr>
            <p:cNvSpPr/>
            <p:nvPr/>
          </p:nvSpPr>
          <p:spPr>
            <a:xfrm>
              <a:off x="5485237" y="2842065"/>
              <a:ext cx="1492085" cy="115033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54391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985BF29A-EB07-5544-84D1-ED3C49B43701}"/>
              </a:ext>
            </a:extLst>
          </p:cNvPr>
          <p:cNvSpPr txBox="1"/>
          <p:nvPr/>
        </p:nvSpPr>
        <p:spPr>
          <a:xfrm>
            <a:off x="4725820" y="4945074"/>
            <a:ext cx="3930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ACK pkts after a drop?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871FA84-E674-4345-A49D-126397FCC9FD}"/>
              </a:ext>
            </a:extLst>
          </p:cNvPr>
          <p:cNvCxnSpPr>
            <a:cxnSpLocks/>
          </p:cNvCxnSpPr>
          <p:nvPr/>
        </p:nvCxnSpPr>
        <p:spPr>
          <a:xfrm flipH="1">
            <a:off x="4775063" y="5460595"/>
            <a:ext cx="437108" cy="3088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8CD61EF-819C-1748-9434-C7AB95EE4F65}"/>
              </a:ext>
            </a:extLst>
          </p:cNvPr>
          <p:cNvSpPr txBox="1"/>
          <p:nvPr/>
        </p:nvSpPr>
        <p:spPr>
          <a:xfrm>
            <a:off x="4070489" y="5769143"/>
            <a:ext cx="1833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Go-back-N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04BFE0A-C7D0-394F-8A9D-9A50D75D4AC7}"/>
              </a:ext>
            </a:extLst>
          </p:cNvPr>
          <p:cNvSpPr txBox="1"/>
          <p:nvPr/>
        </p:nvSpPr>
        <p:spPr>
          <a:xfrm>
            <a:off x="4326434" y="5369033"/>
            <a:ext cx="56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No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ABA21EB-AB90-AD48-A52D-E8895A46FA9B}"/>
              </a:ext>
            </a:extLst>
          </p:cNvPr>
          <p:cNvCxnSpPr>
            <a:cxnSpLocks/>
          </p:cNvCxnSpPr>
          <p:nvPr/>
        </p:nvCxnSpPr>
        <p:spPr>
          <a:xfrm>
            <a:off x="7061892" y="5418367"/>
            <a:ext cx="277695" cy="4478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133C00EB-55BF-4641-8579-6BC553F7BCF0}"/>
              </a:ext>
            </a:extLst>
          </p:cNvPr>
          <p:cNvSpPr txBox="1"/>
          <p:nvPr/>
        </p:nvSpPr>
        <p:spPr>
          <a:xfrm>
            <a:off x="6297956" y="5868478"/>
            <a:ext cx="237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Selective repeat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469B76C-6EDA-4646-A7D0-B8100E00256B}"/>
              </a:ext>
            </a:extLst>
          </p:cNvPr>
          <p:cNvSpPr txBox="1"/>
          <p:nvPr/>
        </p:nvSpPr>
        <p:spPr>
          <a:xfrm>
            <a:off x="7366850" y="5511143"/>
            <a:ext cx="772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Yes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4391C64-2A90-6D4B-9569-1DA39047FADF}"/>
              </a:ext>
            </a:extLst>
          </p:cNvPr>
          <p:cNvSpPr txBox="1"/>
          <p:nvPr/>
        </p:nvSpPr>
        <p:spPr>
          <a:xfrm>
            <a:off x="4217187" y="6324777"/>
            <a:ext cx="254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Cumulative ACK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03048E8-C56A-FE4E-89FB-67F44BB898C6}"/>
              </a:ext>
            </a:extLst>
          </p:cNvPr>
          <p:cNvSpPr txBox="1"/>
          <p:nvPr/>
        </p:nvSpPr>
        <p:spPr>
          <a:xfrm>
            <a:off x="7365515" y="6437215"/>
            <a:ext cx="2376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Selective ACK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38725EB-3614-CD48-9E10-6D9FE58D17B4}"/>
              </a:ext>
            </a:extLst>
          </p:cNvPr>
          <p:cNvCxnSpPr>
            <a:cxnSpLocks/>
          </p:cNvCxnSpPr>
          <p:nvPr/>
        </p:nvCxnSpPr>
        <p:spPr>
          <a:xfrm flipV="1">
            <a:off x="6219119" y="6263222"/>
            <a:ext cx="842773" cy="16762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26C466D-2CD1-5C4C-BE98-FBB4007873A9}"/>
              </a:ext>
            </a:extLst>
          </p:cNvPr>
          <p:cNvCxnSpPr>
            <a:cxnSpLocks/>
          </p:cNvCxnSpPr>
          <p:nvPr/>
        </p:nvCxnSpPr>
        <p:spPr>
          <a:xfrm flipH="1" flipV="1">
            <a:off x="7339588" y="6276021"/>
            <a:ext cx="977472" cy="1548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18233887-4CFB-3143-9F69-A09610BBF8C5}"/>
              </a:ext>
            </a:extLst>
          </p:cNvPr>
          <p:cNvSpPr txBox="1"/>
          <p:nvPr/>
        </p:nvSpPr>
        <p:spPr>
          <a:xfrm>
            <a:off x="3828292" y="2815885"/>
            <a:ext cx="214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Sliding windows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BDAA223F-3517-5C45-8177-4C5EAC8DD45E}"/>
              </a:ext>
            </a:extLst>
          </p:cNvPr>
          <p:cNvSpPr/>
          <p:nvPr/>
        </p:nvSpPr>
        <p:spPr>
          <a:xfrm rot="19640621">
            <a:off x="10547085" y="3632016"/>
            <a:ext cx="759772" cy="3677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4638AF8-901A-7141-805E-DFBACD15E481}"/>
              </a:ext>
            </a:extLst>
          </p:cNvPr>
          <p:cNvSpPr txBox="1"/>
          <p:nvPr/>
        </p:nvSpPr>
        <p:spPr>
          <a:xfrm rot="19723867">
            <a:off x="9245541" y="3274090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60EE458-3EFA-7943-9334-93C6A1EAC755}"/>
              </a:ext>
            </a:extLst>
          </p:cNvPr>
          <p:cNvSpPr txBox="1"/>
          <p:nvPr/>
        </p:nvSpPr>
        <p:spPr>
          <a:xfrm rot="19723867">
            <a:off x="9357446" y="3518097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2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79924BB-6B73-6043-B1CA-E6895D40DF96}"/>
              </a:ext>
            </a:extLst>
          </p:cNvPr>
          <p:cNvSpPr txBox="1"/>
          <p:nvPr/>
        </p:nvSpPr>
        <p:spPr>
          <a:xfrm rot="19723867">
            <a:off x="9469348" y="3726272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8C9507A-0627-7049-B3BA-6E8AC3A1C396}"/>
              </a:ext>
            </a:extLst>
          </p:cNvPr>
          <p:cNvSpPr txBox="1"/>
          <p:nvPr/>
        </p:nvSpPr>
        <p:spPr>
          <a:xfrm rot="19723867">
            <a:off x="9581251" y="3944384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4</a:t>
            </a:r>
          </a:p>
        </p:txBody>
      </p:sp>
    </p:spTree>
    <p:extLst>
      <p:ext uri="{BB962C8B-B14F-4D97-AF65-F5344CB8AC3E}">
        <p14:creationId xmlns:p14="http://schemas.microsoft.com/office/powerpoint/2010/main" val="13736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0.0401 0.0044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5" grpId="0"/>
      <p:bldP spid="39" grpId="0"/>
      <p:bldP spid="45" grpId="0"/>
      <p:bldP spid="46" grpId="0"/>
      <p:bldP spid="47" grpId="0"/>
      <p:bldP spid="53" grpId="0"/>
      <p:bldP spid="53" grpId="1"/>
      <p:bldP spid="20" grpId="0"/>
      <p:bldP spid="69" grpId="0"/>
      <p:bldP spid="77" grpId="0"/>
      <p:bldP spid="85" grpId="0"/>
      <p:bldP spid="92" grpId="0"/>
      <p:bldP spid="93" grpId="0"/>
      <p:bldP spid="95" grpId="0"/>
      <p:bldP spid="96" grpId="0"/>
      <p:bldP spid="98" grpId="0"/>
      <p:bldP spid="98" grpId="1"/>
      <p:bldP spid="99" grpId="0"/>
      <p:bldP spid="161" grpId="0"/>
      <p:bldP spid="164" grpId="0"/>
      <p:bldP spid="165" grpId="0"/>
      <p:bldP spid="167" grpId="0"/>
      <p:bldP spid="168" grpId="0"/>
      <p:bldP spid="170" grpId="0"/>
      <p:bldP spid="171" grpId="0"/>
      <p:bldP spid="181" grpId="0"/>
      <p:bldP spid="182" grpId="0" animBg="1"/>
      <p:bldP spid="183" grpId="0"/>
      <p:bldP spid="184" grpId="0"/>
      <p:bldP spid="185" grpId="0"/>
      <p:bldP spid="185" grpId="1"/>
      <p:bldP spid="18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4F1-D6E9-C34B-AEA5-020AC06E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TCP Reassembly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E5B4F-1E6D-554D-A850-9E8DCCF31280}"/>
              </a:ext>
            </a:extLst>
          </p:cNvPr>
          <p:cNvSpPr/>
          <p:nvPr/>
        </p:nvSpPr>
        <p:spPr>
          <a:xfrm>
            <a:off x="2637183" y="2471668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C456-9565-8E40-8525-8544A7B46384}"/>
              </a:ext>
            </a:extLst>
          </p:cNvPr>
          <p:cNvSpPr/>
          <p:nvPr/>
        </p:nvSpPr>
        <p:spPr>
          <a:xfrm>
            <a:off x="2756452" y="2559394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AA84B-C400-6E48-B447-3D309C3357FE}"/>
              </a:ext>
            </a:extLst>
          </p:cNvPr>
          <p:cNvSpPr/>
          <p:nvPr/>
        </p:nvSpPr>
        <p:spPr>
          <a:xfrm>
            <a:off x="4224144" y="2559035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59663-288D-3F41-8356-CE0BF3369C19}"/>
              </a:ext>
            </a:extLst>
          </p:cNvPr>
          <p:cNvSpPr txBox="1"/>
          <p:nvPr/>
        </p:nvSpPr>
        <p:spPr>
          <a:xfrm>
            <a:off x="3233531" y="269263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00CDB-8FFB-DE41-900B-37586A1151C0}"/>
              </a:ext>
            </a:extLst>
          </p:cNvPr>
          <p:cNvSpPr txBox="1"/>
          <p:nvPr/>
        </p:nvSpPr>
        <p:spPr>
          <a:xfrm>
            <a:off x="4737655" y="2719500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A2F38-BC8D-A644-A539-127813D4B0F9}"/>
              </a:ext>
            </a:extLst>
          </p:cNvPr>
          <p:cNvSpPr/>
          <p:nvPr/>
        </p:nvSpPr>
        <p:spPr>
          <a:xfrm>
            <a:off x="2635529" y="3896277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6969B-A3A2-974B-BF28-DCCFD6F62E8D}"/>
              </a:ext>
            </a:extLst>
          </p:cNvPr>
          <p:cNvSpPr/>
          <p:nvPr/>
        </p:nvSpPr>
        <p:spPr>
          <a:xfrm>
            <a:off x="2754798" y="39840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02CE6-88E6-C347-A0AC-C606371620A1}"/>
              </a:ext>
            </a:extLst>
          </p:cNvPr>
          <p:cNvSpPr/>
          <p:nvPr/>
        </p:nvSpPr>
        <p:spPr>
          <a:xfrm>
            <a:off x="4222477" y="39894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37B8-EFF8-0D4D-B6BD-785393AE8DF4}"/>
              </a:ext>
            </a:extLst>
          </p:cNvPr>
          <p:cNvSpPr/>
          <p:nvPr/>
        </p:nvSpPr>
        <p:spPr>
          <a:xfrm>
            <a:off x="7108135" y="3974961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345B4-CD8B-724B-94A8-65459A47FAC7}"/>
              </a:ext>
            </a:extLst>
          </p:cNvPr>
          <p:cNvSpPr txBox="1"/>
          <p:nvPr/>
        </p:nvSpPr>
        <p:spPr>
          <a:xfrm>
            <a:off x="3231877" y="411724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23DCA-AEFF-2949-AE1B-5274066A947B}"/>
              </a:ext>
            </a:extLst>
          </p:cNvPr>
          <p:cNvSpPr txBox="1"/>
          <p:nvPr/>
        </p:nvSpPr>
        <p:spPr>
          <a:xfrm>
            <a:off x="4736001" y="414410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7AB826-5E94-5347-89AA-C10FB9E6382F}"/>
              </a:ext>
            </a:extLst>
          </p:cNvPr>
          <p:cNvSpPr txBox="1"/>
          <p:nvPr/>
        </p:nvSpPr>
        <p:spPr>
          <a:xfrm>
            <a:off x="7611720" y="4123366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A82B2-41E5-9449-BEC0-152CB2D5EF1F}"/>
              </a:ext>
            </a:extLst>
          </p:cNvPr>
          <p:cNvSpPr/>
          <p:nvPr/>
        </p:nvSpPr>
        <p:spPr>
          <a:xfrm>
            <a:off x="2633875" y="5395360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92E084-1B7C-1041-A273-E6A0A772B01A}"/>
              </a:ext>
            </a:extLst>
          </p:cNvPr>
          <p:cNvSpPr/>
          <p:nvPr/>
        </p:nvSpPr>
        <p:spPr>
          <a:xfrm>
            <a:off x="2753144" y="54830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BD15C-6C94-7343-8EDF-A78B6F8F90DA}"/>
              </a:ext>
            </a:extLst>
          </p:cNvPr>
          <p:cNvSpPr/>
          <p:nvPr/>
        </p:nvSpPr>
        <p:spPr>
          <a:xfrm>
            <a:off x="4220823" y="54884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14FCD-94D8-A04A-A40A-5EDDE31D60C4}"/>
              </a:ext>
            </a:extLst>
          </p:cNvPr>
          <p:cNvSpPr/>
          <p:nvPr/>
        </p:nvSpPr>
        <p:spPr>
          <a:xfrm>
            <a:off x="7106481" y="548729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B266F-C0C9-924D-960E-446541F944F1}"/>
              </a:ext>
            </a:extLst>
          </p:cNvPr>
          <p:cNvSpPr txBox="1"/>
          <p:nvPr/>
        </p:nvSpPr>
        <p:spPr>
          <a:xfrm>
            <a:off x="3230223" y="561633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71F6F-2773-614E-8CDC-B07B6E098FB8}"/>
              </a:ext>
            </a:extLst>
          </p:cNvPr>
          <p:cNvSpPr txBox="1"/>
          <p:nvPr/>
        </p:nvSpPr>
        <p:spPr>
          <a:xfrm>
            <a:off x="4734347" y="5643192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98C28-35EB-0F46-833B-7B4AA0FEF749}"/>
              </a:ext>
            </a:extLst>
          </p:cNvPr>
          <p:cNvSpPr txBox="1"/>
          <p:nvPr/>
        </p:nvSpPr>
        <p:spPr>
          <a:xfrm>
            <a:off x="7610066" y="562244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FFC444-B2B0-D143-89E0-0547167C8BEC}"/>
              </a:ext>
            </a:extLst>
          </p:cNvPr>
          <p:cNvSpPr/>
          <p:nvPr/>
        </p:nvSpPr>
        <p:spPr>
          <a:xfrm>
            <a:off x="5670281" y="5478030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032B9F-0A81-1F4E-9097-620CC53C114F}"/>
              </a:ext>
            </a:extLst>
          </p:cNvPr>
          <p:cNvSpPr txBox="1"/>
          <p:nvPr/>
        </p:nvSpPr>
        <p:spPr>
          <a:xfrm>
            <a:off x="6210308" y="565138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990D8-BA94-1B4F-97CB-6C194DE24647}"/>
              </a:ext>
            </a:extLst>
          </p:cNvPr>
          <p:cNvSpPr txBox="1"/>
          <p:nvPr/>
        </p:nvSpPr>
        <p:spPr>
          <a:xfrm>
            <a:off x="9435547" y="1829277"/>
            <a:ext cx="2438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Application can </a:t>
            </a:r>
            <a:r>
              <a:rPr lang="en-US" sz="3200" dirty="0" err="1">
                <a:latin typeface="Courier" pitchFamily="2" charset="0"/>
              </a:rPr>
              <a:t>recv</a:t>
            </a:r>
            <a:r>
              <a:rPr lang="en-US" sz="3200" dirty="0">
                <a:latin typeface="Courier" pitchFamily="2" charset="0"/>
              </a:rPr>
              <a:t>()</a:t>
            </a:r>
            <a:r>
              <a:rPr lang="en-US" sz="3200" dirty="0">
                <a:latin typeface="Helvetica" pitchFamily="2" charset="0"/>
              </a:rPr>
              <a:t> up to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DD625-CA73-1143-9BA9-FC64582B8D3A}"/>
              </a:ext>
            </a:extLst>
          </p:cNvPr>
          <p:cNvSpPr txBox="1"/>
          <p:nvPr/>
        </p:nvSpPr>
        <p:spPr>
          <a:xfrm>
            <a:off x="125211" y="1645560"/>
            <a:ext cx="231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Sender/Net writes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63519-F30F-A34B-B000-9FB1D6045801}"/>
              </a:ext>
            </a:extLst>
          </p:cNvPr>
          <p:cNvSpPr txBox="1"/>
          <p:nvPr/>
        </p:nvSpPr>
        <p:spPr>
          <a:xfrm>
            <a:off x="2902735" y="6393154"/>
            <a:ext cx="711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Socket buffer memory on the receiver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D2656B-0264-DA47-870C-396D9A5A04AF}"/>
              </a:ext>
            </a:extLst>
          </p:cNvPr>
          <p:cNvSpPr/>
          <p:nvPr/>
        </p:nvSpPr>
        <p:spPr>
          <a:xfrm>
            <a:off x="2358887" y="1829277"/>
            <a:ext cx="2312494" cy="556114"/>
          </a:xfrm>
          <a:custGeom>
            <a:avLst/>
            <a:gdLst>
              <a:gd name="connsiteX0" fmla="*/ 0 w 980661"/>
              <a:gd name="connsiteY0" fmla="*/ 224810 h 556114"/>
              <a:gd name="connsiteX1" fmla="*/ 742122 w 980661"/>
              <a:gd name="connsiteY1" fmla="*/ 12775 h 556114"/>
              <a:gd name="connsiteX2" fmla="*/ 980661 w 980661"/>
              <a:gd name="connsiteY2" fmla="*/ 556114 h 5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661" h="556114">
                <a:moveTo>
                  <a:pt x="0" y="224810"/>
                </a:moveTo>
                <a:cubicBezTo>
                  <a:pt x="289339" y="91184"/>
                  <a:pt x="578679" y="-42442"/>
                  <a:pt x="742122" y="12775"/>
                </a:cubicBezTo>
                <a:cubicBezTo>
                  <a:pt x="905565" y="67992"/>
                  <a:pt x="943113" y="312053"/>
                  <a:pt x="980661" y="55611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ACA6A42-077C-9548-B9C8-6D7CC1EA9931}"/>
              </a:ext>
            </a:extLst>
          </p:cNvPr>
          <p:cNvSpPr/>
          <p:nvPr/>
        </p:nvSpPr>
        <p:spPr>
          <a:xfrm>
            <a:off x="4871855" y="1470153"/>
            <a:ext cx="4550441" cy="888734"/>
          </a:xfrm>
          <a:custGeom>
            <a:avLst/>
            <a:gdLst>
              <a:gd name="connsiteX0" fmla="*/ 5698435 w 5698435"/>
              <a:gd name="connsiteY0" fmla="*/ 636943 h 888734"/>
              <a:gd name="connsiteX1" fmla="*/ 2199861 w 5698435"/>
              <a:gd name="connsiteY1" fmla="*/ 186369 h 888734"/>
              <a:gd name="connsiteX2" fmla="*/ 503582 w 5698435"/>
              <a:gd name="connsiteY2" fmla="*/ 40595 h 888734"/>
              <a:gd name="connsiteX3" fmla="*/ 0 w 5698435"/>
              <a:gd name="connsiteY3" fmla="*/ 888734 h 88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8435" h="888734">
                <a:moveTo>
                  <a:pt x="5698435" y="636943"/>
                </a:moveTo>
                <a:lnTo>
                  <a:pt x="2199861" y="186369"/>
                </a:lnTo>
                <a:cubicBezTo>
                  <a:pt x="1334052" y="86978"/>
                  <a:pt x="870226" y="-76466"/>
                  <a:pt x="503582" y="40595"/>
                </a:cubicBezTo>
                <a:cubicBezTo>
                  <a:pt x="136938" y="157656"/>
                  <a:pt x="68469" y="523195"/>
                  <a:pt x="0" y="88873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31B74CD-3AC9-B24D-90AB-368CFBFA9CB3}"/>
              </a:ext>
            </a:extLst>
          </p:cNvPr>
          <p:cNvSpPr/>
          <p:nvPr/>
        </p:nvSpPr>
        <p:spPr>
          <a:xfrm>
            <a:off x="1343553" y="2809461"/>
            <a:ext cx="6743588" cy="1166191"/>
          </a:xfrm>
          <a:custGeom>
            <a:avLst/>
            <a:gdLst>
              <a:gd name="connsiteX0" fmla="*/ 312969 w 3528302"/>
              <a:gd name="connsiteY0" fmla="*/ 0 h 1166191"/>
              <a:gd name="connsiteX1" fmla="*/ 259960 w 3528302"/>
              <a:gd name="connsiteY1" fmla="*/ 781878 h 1166191"/>
              <a:gd name="connsiteX2" fmla="*/ 3135682 w 3528302"/>
              <a:gd name="connsiteY2" fmla="*/ 848139 h 1166191"/>
              <a:gd name="connsiteX3" fmla="*/ 3427230 w 3528302"/>
              <a:gd name="connsiteY3" fmla="*/ 1166191 h 11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02" h="1166191">
                <a:moveTo>
                  <a:pt x="312969" y="0"/>
                </a:moveTo>
                <a:cubicBezTo>
                  <a:pt x="51238" y="320261"/>
                  <a:pt x="-210492" y="640522"/>
                  <a:pt x="259960" y="781878"/>
                </a:cubicBezTo>
                <a:cubicBezTo>
                  <a:pt x="730412" y="923234"/>
                  <a:pt x="2607804" y="784087"/>
                  <a:pt x="3135682" y="848139"/>
                </a:cubicBezTo>
                <a:cubicBezTo>
                  <a:pt x="3663560" y="912191"/>
                  <a:pt x="3545395" y="1039191"/>
                  <a:pt x="3427230" y="1166191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5290CC-F25F-684F-BD90-18C4E3561BFD}"/>
              </a:ext>
            </a:extLst>
          </p:cNvPr>
          <p:cNvSpPr/>
          <p:nvPr/>
        </p:nvSpPr>
        <p:spPr>
          <a:xfrm>
            <a:off x="4876800" y="3273287"/>
            <a:ext cx="4757530" cy="1868579"/>
          </a:xfrm>
          <a:custGeom>
            <a:avLst/>
            <a:gdLst>
              <a:gd name="connsiteX0" fmla="*/ 4757530 w 4757530"/>
              <a:gd name="connsiteY0" fmla="*/ 0 h 1868579"/>
              <a:gd name="connsiteX1" fmla="*/ 3988904 w 4757530"/>
              <a:gd name="connsiteY1" fmla="*/ 1391478 h 1868579"/>
              <a:gd name="connsiteX2" fmla="*/ 2915478 w 4757530"/>
              <a:gd name="connsiteY2" fmla="*/ 1789043 h 1868579"/>
              <a:gd name="connsiteX3" fmla="*/ 821635 w 4757530"/>
              <a:gd name="connsiteY3" fmla="*/ 1842052 h 1868579"/>
              <a:gd name="connsiteX4" fmla="*/ 0 w 4757530"/>
              <a:gd name="connsiteY4" fmla="*/ 1470991 h 186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7530" h="1868579">
                <a:moveTo>
                  <a:pt x="4757530" y="0"/>
                </a:moveTo>
                <a:cubicBezTo>
                  <a:pt x="4526721" y="546652"/>
                  <a:pt x="4295913" y="1093304"/>
                  <a:pt x="3988904" y="1391478"/>
                </a:cubicBezTo>
                <a:cubicBezTo>
                  <a:pt x="3681895" y="1689652"/>
                  <a:pt x="3443356" y="1713947"/>
                  <a:pt x="2915478" y="1789043"/>
                </a:cubicBezTo>
                <a:cubicBezTo>
                  <a:pt x="2387600" y="1864139"/>
                  <a:pt x="1307548" y="1895061"/>
                  <a:pt x="821635" y="1842052"/>
                </a:cubicBezTo>
                <a:cubicBezTo>
                  <a:pt x="335722" y="1789043"/>
                  <a:pt x="167861" y="1630017"/>
                  <a:pt x="0" y="1470991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194831C-857A-C542-B93E-A886BC45E956}"/>
              </a:ext>
            </a:extLst>
          </p:cNvPr>
          <p:cNvSpPr/>
          <p:nvPr/>
        </p:nvSpPr>
        <p:spPr>
          <a:xfrm>
            <a:off x="751646" y="2835965"/>
            <a:ext cx="5105815" cy="2557670"/>
          </a:xfrm>
          <a:custGeom>
            <a:avLst/>
            <a:gdLst>
              <a:gd name="connsiteX0" fmla="*/ 202511 w 5105815"/>
              <a:gd name="connsiteY0" fmla="*/ 0 h 2557670"/>
              <a:gd name="connsiteX1" fmla="*/ 401293 w 5105815"/>
              <a:gd name="connsiteY1" fmla="*/ 2292626 h 2557670"/>
              <a:gd name="connsiteX2" fmla="*/ 3820354 w 5105815"/>
              <a:gd name="connsiteY2" fmla="*/ 2252870 h 2557670"/>
              <a:gd name="connsiteX3" fmla="*/ 5105815 w 5105815"/>
              <a:gd name="connsiteY3" fmla="*/ 255767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815" h="2557670">
                <a:moveTo>
                  <a:pt x="202511" y="0"/>
                </a:moveTo>
                <a:cubicBezTo>
                  <a:pt x="415" y="958574"/>
                  <a:pt x="-201681" y="1917148"/>
                  <a:pt x="401293" y="2292626"/>
                </a:cubicBezTo>
                <a:cubicBezTo>
                  <a:pt x="1004267" y="2668104"/>
                  <a:pt x="3036267" y="2208696"/>
                  <a:pt x="3820354" y="2252870"/>
                </a:cubicBezTo>
                <a:cubicBezTo>
                  <a:pt x="4604441" y="2297044"/>
                  <a:pt x="4855128" y="2427357"/>
                  <a:pt x="5105815" y="255767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EEEDCEE-7640-C744-86E6-6B6586FFBF36}"/>
              </a:ext>
            </a:extLst>
          </p:cNvPr>
          <p:cNvSpPr/>
          <p:nvPr/>
        </p:nvSpPr>
        <p:spPr>
          <a:xfrm>
            <a:off x="8454887" y="3551583"/>
            <a:ext cx="1563756" cy="2279374"/>
          </a:xfrm>
          <a:custGeom>
            <a:avLst/>
            <a:gdLst>
              <a:gd name="connsiteX0" fmla="*/ 1563756 w 1563756"/>
              <a:gd name="connsiteY0" fmla="*/ 0 h 2279374"/>
              <a:gd name="connsiteX1" fmla="*/ 821635 w 1563756"/>
              <a:gd name="connsiteY1" fmla="*/ 1643269 h 2279374"/>
              <a:gd name="connsiteX2" fmla="*/ 0 w 1563756"/>
              <a:gd name="connsiteY2" fmla="*/ 2279374 h 227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56" h="2279374">
                <a:moveTo>
                  <a:pt x="1563756" y="0"/>
                </a:moveTo>
                <a:cubicBezTo>
                  <a:pt x="1323008" y="631686"/>
                  <a:pt x="1082261" y="1263373"/>
                  <a:pt x="821635" y="1643269"/>
                </a:cubicBezTo>
                <a:cubicBezTo>
                  <a:pt x="561009" y="2023165"/>
                  <a:pt x="280504" y="2151269"/>
                  <a:pt x="0" y="227937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2" grpId="0"/>
      <p:bldP spid="33" grpId="0"/>
      <p:bldP spid="35" grpId="0" animBg="1"/>
      <p:bldP spid="37" grpId="0" animBg="1"/>
      <p:bldP spid="38" grpId="0" animBg="1"/>
      <p:bldP spid="42" grpId="0" animBg="1"/>
      <p:bldP spid="43" grpId="0" animBg="1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336"/>
          </a:xfrm>
        </p:spPr>
        <p:txBody>
          <a:bodyPr>
            <a:normAutofit/>
          </a:bodyPr>
          <a:lstStyle/>
          <a:p>
            <a:r>
              <a:rPr lang="en-US" dirty="0"/>
              <a:t>Packets cannot be delivered to the application if there is an </a:t>
            </a:r>
            <a:r>
              <a:rPr lang="en-US" dirty="0">
                <a:solidFill>
                  <a:srgbClr val="C00000"/>
                </a:solidFill>
              </a:rPr>
              <a:t>in-order packet missing</a:t>
            </a:r>
            <a:r>
              <a:rPr lang="en-US" dirty="0"/>
              <a:t> from the receiver’s buffer</a:t>
            </a:r>
          </a:p>
          <a:p>
            <a:pPr lvl="1"/>
            <a:r>
              <a:rPr lang="en-US" dirty="0"/>
              <a:t>The receiver can only buffer so much out-of-order data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Subsequent out-of-order packets dropped </a:t>
            </a:r>
          </a:p>
          <a:p>
            <a:pPr lvl="1"/>
            <a:r>
              <a:rPr lang="en-US" dirty="0"/>
              <a:t>It won’t matter that those packets successfully arrive at the receiver from the sender over the network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TCP application-level throughput will suffer </a:t>
            </a:r>
            <a:r>
              <a:rPr lang="en-US" dirty="0"/>
              <a:t>if there is too much packet reordering in the network</a:t>
            </a:r>
          </a:p>
          <a:p>
            <a:pPr lvl="1"/>
            <a:r>
              <a:rPr lang="en-US" dirty="0"/>
              <a:t>Data may have reached the receiver, but won’t be delivered to apps upon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(...</a:t>
            </a:r>
            <a:r>
              <a:rPr lang="en-US" dirty="0">
                <a:cs typeface="Consolas" panose="020B0609020204030204" pitchFamily="49" charset="0"/>
              </a:rPr>
              <a:t>or may not even be buffered!)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3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5E80-F129-4D4E-B31A-DACE02F2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Stream-Oriented Data Transfer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3E919-CCD3-FE4F-90B8-AA9BDCE16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43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A654-E220-D94F-841A-DF2E16F8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9577"/>
            <a:ext cx="10515600" cy="19927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TCP uses byte sequence numbers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17002F-67C3-6242-B59C-312DEEE81707}"/>
              </a:ext>
            </a:extLst>
          </p:cNvPr>
          <p:cNvGrpSpPr/>
          <p:nvPr/>
        </p:nvGrpSpPr>
        <p:grpSpPr>
          <a:xfrm>
            <a:off x="3314178" y="3519036"/>
            <a:ext cx="4983271" cy="369332"/>
            <a:chOff x="3314178" y="3519036"/>
            <a:chExt cx="498327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73C9-C27C-E647-8560-6B8684DAD846}"/>
                </a:ext>
              </a:extLst>
            </p:cNvPr>
            <p:cNvSpPr txBox="1"/>
            <p:nvPr/>
          </p:nvSpPr>
          <p:spPr>
            <a:xfrm>
              <a:off x="3314178" y="3519036"/>
              <a:ext cx="39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Increasing sequence #s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122483-94D6-1841-B116-E9B85834F252}"/>
                </a:ext>
              </a:extLst>
            </p:cNvPr>
            <p:cNvCxnSpPr/>
            <p:nvPr/>
          </p:nvCxnSpPr>
          <p:spPr>
            <a:xfrm>
              <a:off x="6343389" y="373308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7EC746-70E8-4547-9BA1-CD6EBF522A7E}"/>
              </a:ext>
            </a:extLst>
          </p:cNvPr>
          <p:cNvGrpSpPr/>
          <p:nvPr/>
        </p:nvGrpSpPr>
        <p:grpSpPr>
          <a:xfrm>
            <a:off x="1052186" y="2192055"/>
            <a:ext cx="10083453" cy="1054274"/>
            <a:chOff x="1052186" y="2192055"/>
            <a:chExt cx="10083453" cy="10542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C901B8-3955-C94A-B996-466D47CF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367" y="2192055"/>
              <a:ext cx="7515617" cy="14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30C4D0-B57D-1344-8F3C-D06046950F26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67" y="3246329"/>
              <a:ext cx="75156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03922B-82BF-0144-86F3-6650A7ECA069}"/>
                </a:ext>
              </a:extLst>
            </p:cNvPr>
            <p:cNvSpPr txBox="1"/>
            <p:nvPr/>
          </p:nvSpPr>
          <p:spPr>
            <a:xfrm>
              <a:off x="1052186" y="2284494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C251DE-C09A-EB49-8B7C-DD695FB0E61D}"/>
                </a:ext>
              </a:extLst>
            </p:cNvPr>
            <p:cNvSpPr txBox="1"/>
            <p:nvPr/>
          </p:nvSpPr>
          <p:spPr>
            <a:xfrm>
              <a:off x="10020822" y="2192055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DA436B-FFF1-464E-92AD-6FED346A4CCE}"/>
              </a:ext>
            </a:extLst>
          </p:cNvPr>
          <p:cNvGrpSpPr/>
          <p:nvPr/>
        </p:nvGrpSpPr>
        <p:grpSpPr>
          <a:xfrm>
            <a:off x="3444658" y="2192055"/>
            <a:ext cx="5559468" cy="1054274"/>
            <a:chOff x="3444658" y="2192055"/>
            <a:chExt cx="5559468" cy="105427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A9ED89-A6E6-8843-9513-A2AC195C1DC7}"/>
                </a:ext>
              </a:extLst>
            </p:cNvPr>
            <p:cNvCxnSpPr/>
            <p:nvPr/>
          </p:nvCxnSpPr>
          <p:spPr>
            <a:xfrm>
              <a:off x="3444658" y="2192055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4D6C99-4C28-624C-8F6B-CD1A824D5171}"/>
                </a:ext>
              </a:extLst>
            </p:cNvPr>
            <p:cNvCxnSpPr/>
            <p:nvPr/>
          </p:nvCxnSpPr>
          <p:spPr>
            <a:xfrm>
              <a:off x="4599140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6B1B52-D3C5-6848-A48F-727387594A95}"/>
                </a:ext>
              </a:extLst>
            </p:cNvPr>
            <p:cNvCxnSpPr/>
            <p:nvPr/>
          </p:nvCxnSpPr>
          <p:spPr>
            <a:xfrm>
              <a:off x="567846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E5E27F-B3EF-1D45-A693-56F9F8842AEB}"/>
                </a:ext>
              </a:extLst>
            </p:cNvPr>
            <p:cNvCxnSpPr/>
            <p:nvPr/>
          </p:nvCxnSpPr>
          <p:spPr>
            <a:xfrm>
              <a:off x="6770318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465F6F-ECD6-A041-A60E-2D4AB103B407}"/>
                </a:ext>
              </a:extLst>
            </p:cNvPr>
            <p:cNvCxnSpPr/>
            <p:nvPr/>
          </p:nvCxnSpPr>
          <p:spPr>
            <a:xfrm>
              <a:off x="7849644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D2B7A-6BB5-4C4D-B8DD-C549CD4E6E25}"/>
                </a:ext>
              </a:extLst>
            </p:cNvPr>
            <p:cNvCxnSpPr/>
            <p:nvPr/>
          </p:nvCxnSpPr>
          <p:spPr>
            <a:xfrm>
              <a:off x="900412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105573-630E-DA4E-BA09-983F87D60187}"/>
                </a:ext>
              </a:extLst>
            </p:cNvPr>
            <p:cNvSpPr txBox="1"/>
            <p:nvPr/>
          </p:nvSpPr>
          <p:spPr>
            <a:xfrm>
              <a:off x="3584532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6362-346E-954F-A7AA-708CAC4C7064}"/>
                </a:ext>
              </a:extLst>
            </p:cNvPr>
            <p:cNvSpPr txBox="1"/>
            <p:nvPr/>
          </p:nvSpPr>
          <p:spPr>
            <a:xfrm>
              <a:off x="4705611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7CB14-1D19-4145-902D-521B03AA3B39}"/>
                </a:ext>
              </a:extLst>
            </p:cNvPr>
            <p:cNvSpPr txBox="1"/>
            <p:nvPr/>
          </p:nvSpPr>
          <p:spPr>
            <a:xfrm>
              <a:off x="5809989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7A9794-B742-744F-9E68-4DCC30EE8FC1}"/>
                </a:ext>
              </a:extLst>
            </p:cNvPr>
            <p:cNvSpPr txBox="1"/>
            <p:nvPr/>
          </p:nvSpPr>
          <p:spPr>
            <a:xfrm>
              <a:off x="6870526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E1EFD-37DA-CB42-B2C2-6E8F4EC0D65B}"/>
                </a:ext>
              </a:extLst>
            </p:cNvPr>
            <p:cNvSpPr txBox="1"/>
            <p:nvPr/>
          </p:nvSpPr>
          <p:spPr>
            <a:xfrm>
              <a:off x="8025007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646331"/>
            <a:chOff x="2677437" y="1561439"/>
            <a:chExt cx="6226480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pPr algn="l"/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758696-5480-9749-A6AF-F50F68F4166D}"/>
              </a:ext>
            </a:extLst>
          </p:cNvPr>
          <p:cNvGrpSpPr/>
          <p:nvPr/>
        </p:nvGrpSpPr>
        <p:grpSpPr>
          <a:xfrm>
            <a:off x="3399827" y="2195374"/>
            <a:ext cx="6252459" cy="393256"/>
            <a:chOff x="3399827" y="2195374"/>
            <a:chExt cx="6252459" cy="39325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CD3BF1-F5E5-6442-89F3-BF9D857F7117}"/>
                </a:ext>
              </a:extLst>
            </p:cNvPr>
            <p:cNvSpPr txBox="1"/>
            <p:nvPr/>
          </p:nvSpPr>
          <p:spPr>
            <a:xfrm>
              <a:off x="3399827" y="2195374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01517-877D-FD41-845F-DA7843B7A373}"/>
                </a:ext>
              </a:extLst>
            </p:cNvPr>
            <p:cNvSpPr txBox="1"/>
            <p:nvPr/>
          </p:nvSpPr>
          <p:spPr>
            <a:xfrm>
              <a:off x="4557582" y="2207443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150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D4A782-DE1E-4143-8837-55C975E93E9E}"/>
                </a:ext>
              </a:extLst>
            </p:cNvPr>
            <p:cNvSpPr txBox="1"/>
            <p:nvPr/>
          </p:nvSpPr>
          <p:spPr>
            <a:xfrm>
              <a:off x="5671239" y="2203477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180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93B305-FCAE-F54F-82EB-2B1E816E5771}"/>
                </a:ext>
              </a:extLst>
            </p:cNvPr>
            <p:cNvSpPr txBox="1"/>
            <p:nvPr/>
          </p:nvSpPr>
          <p:spPr>
            <a:xfrm>
              <a:off x="6739002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240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997A82-57B2-8044-B2F5-00036AB6F8C6}"/>
                </a:ext>
              </a:extLst>
            </p:cNvPr>
            <p:cNvSpPr txBox="1"/>
            <p:nvPr/>
          </p:nvSpPr>
          <p:spPr>
            <a:xfrm>
              <a:off x="7823575" y="2219298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273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D4190D-20BB-9A4B-8408-C700D0487747}"/>
                </a:ext>
              </a:extLst>
            </p:cNvPr>
            <p:cNvSpPr txBox="1"/>
            <p:nvPr/>
          </p:nvSpPr>
          <p:spPr>
            <a:xfrm>
              <a:off x="8998898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98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A654-E220-D94F-841A-DF2E16F8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9577"/>
            <a:ext cx="10863020" cy="156738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dirty="0"/>
              <a:t>Packet boundaries aren’t important for TCP software</a:t>
            </a:r>
          </a:p>
          <a:p>
            <a:pPr marL="0" indent="0" algn="ctr">
              <a:buNone/>
            </a:pPr>
            <a:r>
              <a:rPr lang="en-US" sz="3600" dirty="0"/>
              <a:t>TCP is a </a:t>
            </a:r>
            <a:r>
              <a:rPr lang="en-US" sz="3600" dirty="0">
                <a:solidFill>
                  <a:srgbClr val="C00000"/>
                </a:solidFill>
              </a:rPr>
              <a:t>stream-oriented </a:t>
            </a:r>
            <a:r>
              <a:rPr lang="en-US" sz="3600" dirty="0"/>
              <a:t>protocol</a:t>
            </a:r>
          </a:p>
          <a:p>
            <a:pPr marL="0" indent="0" algn="ctr">
              <a:buNone/>
            </a:pPr>
            <a:r>
              <a:rPr lang="en-US" sz="3000" dirty="0"/>
              <a:t>(We use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SOCK_STREAM</a:t>
            </a:r>
            <a:r>
              <a:rPr lang="en-US" sz="3000" dirty="0"/>
              <a:t> when creating sockets)</a:t>
            </a:r>
          </a:p>
          <a:p>
            <a:pPr marL="0" indent="0" algn="ctr">
              <a:buNone/>
            </a:pPr>
            <a:endParaRPr lang="en-US" sz="3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17002F-67C3-6242-B59C-312DEEE81707}"/>
              </a:ext>
            </a:extLst>
          </p:cNvPr>
          <p:cNvGrpSpPr/>
          <p:nvPr/>
        </p:nvGrpSpPr>
        <p:grpSpPr>
          <a:xfrm>
            <a:off x="3314178" y="3519036"/>
            <a:ext cx="4983271" cy="369332"/>
            <a:chOff x="3314178" y="3519036"/>
            <a:chExt cx="498327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73C9-C27C-E647-8560-6B8684DAD846}"/>
                </a:ext>
              </a:extLst>
            </p:cNvPr>
            <p:cNvSpPr txBox="1"/>
            <p:nvPr/>
          </p:nvSpPr>
          <p:spPr>
            <a:xfrm>
              <a:off x="3314178" y="3519036"/>
              <a:ext cx="39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Increasing sequence #s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122483-94D6-1841-B116-E9B85834F252}"/>
                </a:ext>
              </a:extLst>
            </p:cNvPr>
            <p:cNvCxnSpPr/>
            <p:nvPr/>
          </p:nvCxnSpPr>
          <p:spPr>
            <a:xfrm>
              <a:off x="6343389" y="373308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F5F5993-358E-284B-ABC9-D45DDAF83827}"/>
              </a:ext>
            </a:extLst>
          </p:cNvPr>
          <p:cNvGrpSpPr/>
          <p:nvPr/>
        </p:nvGrpSpPr>
        <p:grpSpPr>
          <a:xfrm>
            <a:off x="1052186" y="2192055"/>
            <a:ext cx="10083453" cy="1054274"/>
            <a:chOff x="1052186" y="2192055"/>
            <a:chExt cx="10083453" cy="10542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C901B8-3955-C94A-B996-466D47CF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367" y="2192055"/>
              <a:ext cx="7515617" cy="14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30C4D0-B57D-1344-8F3C-D06046950F26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67" y="3246329"/>
              <a:ext cx="75156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A9ED89-A6E6-8843-9513-A2AC195C1DC7}"/>
                </a:ext>
              </a:extLst>
            </p:cNvPr>
            <p:cNvCxnSpPr/>
            <p:nvPr/>
          </p:nvCxnSpPr>
          <p:spPr>
            <a:xfrm>
              <a:off x="3444658" y="2192055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4D6C99-4C28-624C-8F6B-CD1A824D5171}"/>
                </a:ext>
              </a:extLst>
            </p:cNvPr>
            <p:cNvCxnSpPr/>
            <p:nvPr/>
          </p:nvCxnSpPr>
          <p:spPr>
            <a:xfrm>
              <a:off x="4599140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6B1B52-D3C5-6848-A48F-727387594A95}"/>
                </a:ext>
              </a:extLst>
            </p:cNvPr>
            <p:cNvCxnSpPr/>
            <p:nvPr/>
          </p:nvCxnSpPr>
          <p:spPr>
            <a:xfrm>
              <a:off x="567846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E5E27F-B3EF-1D45-A693-56F9F8842AEB}"/>
                </a:ext>
              </a:extLst>
            </p:cNvPr>
            <p:cNvCxnSpPr/>
            <p:nvPr/>
          </p:nvCxnSpPr>
          <p:spPr>
            <a:xfrm>
              <a:off x="6770318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465F6F-ECD6-A041-A60E-2D4AB103B407}"/>
                </a:ext>
              </a:extLst>
            </p:cNvPr>
            <p:cNvCxnSpPr/>
            <p:nvPr/>
          </p:nvCxnSpPr>
          <p:spPr>
            <a:xfrm>
              <a:off x="7849644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D2B7A-6BB5-4C4D-B8DD-C549CD4E6E25}"/>
                </a:ext>
              </a:extLst>
            </p:cNvPr>
            <p:cNvCxnSpPr/>
            <p:nvPr/>
          </p:nvCxnSpPr>
          <p:spPr>
            <a:xfrm>
              <a:off x="900412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03922B-82BF-0144-86F3-6650A7ECA069}"/>
                </a:ext>
              </a:extLst>
            </p:cNvPr>
            <p:cNvSpPr txBox="1"/>
            <p:nvPr/>
          </p:nvSpPr>
          <p:spPr>
            <a:xfrm>
              <a:off x="1052186" y="2284494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C251DE-C09A-EB49-8B7C-DD695FB0E61D}"/>
                </a:ext>
              </a:extLst>
            </p:cNvPr>
            <p:cNvSpPr txBox="1"/>
            <p:nvPr/>
          </p:nvSpPr>
          <p:spPr>
            <a:xfrm>
              <a:off x="10020822" y="2192055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105573-630E-DA4E-BA09-983F87D60187}"/>
                </a:ext>
              </a:extLst>
            </p:cNvPr>
            <p:cNvSpPr txBox="1"/>
            <p:nvPr/>
          </p:nvSpPr>
          <p:spPr>
            <a:xfrm>
              <a:off x="3584532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6362-346E-954F-A7AA-708CAC4C7064}"/>
                </a:ext>
              </a:extLst>
            </p:cNvPr>
            <p:cNvSpPr txBox="1"/>
            <p:nvPr/>
          </p:nvSpPr>
          <p:spPr>
            <a:xfrm>
              <a:off x="4705611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7CB14-1D19-4145-902D-521B03AA3B39}"/>
                </a:ext>
              </a:extLst>
            </p:cNvPr>
            <p:cNvSpPr txBox="1"/>
            <p:nvPr/>
          </p:nvSpPr>
          <p:spPr>
            <a:xfrm>
              <a:off x="5809989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7A9794-B742-744F-9E68-4DCC30EE8FC1}"/>
                </a:ext>
              </a:extLst>
            </p:cNvPr>
            <p:cNvSpPr txBox="1"/>
            <p:nvPr/>
          </p:nvSpPr>
          <p:spPr>
            <a:xfrm>
              <a:off x="6870526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E1EFD-37DA-CB42-B2C2-6E8F4EC0D65B}"/>
                </a:ext>
              </a:extLst>
            </p:cNvPr>
            <p:cNvSpPr txBox="1"/>
            <p:nvPr/>
          </p:nvSpPr>
          <p:spPr>
            <a:xfrm>
              <a:off x="8025007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923330"/>
            <a:chOff x="2677437" y="1561439"/>
            <a:chExt cx="622648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  <a:p>
              <a:pPr algn="l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1B687C-490E-4843-9174-B7535AEEADD8}"/>
              </a:ext>
            </a:extLst>
          </p:cNvPr>
          <p:cNvGrpSpPr/>
          <p:nvPr/>
        </p:nvGrpSpPr>
        <p:grpSpPr>
          <a:xfrm>
            <a:off x="3399827" y="2195374"/>
            <a:ext cx="6252459" cy="393256"/>
            <a:chOff x="3399827" y="2195374"/>
            <a:chExt cx="6252459" cy="3932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C35D4E-708A-0A42-BE8D-CC553F991E51}"/>
                </a:ext>
              </a:extLst>
            </p:cNvPr>
            <p:cNvSpPr txBox="1"/>
            <p:nvPr/>
          </p:nvSpPr>
          <p:spPr>
            <a:xfrm>
              <a:off x="3399827" y="2195374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85FAED-EA74-4543-B649-8A4AAA3A1DF5}"/>
                </a:ext>
              </a:extLst>
            </p:cNvPr>
            <p:cNvSpPr txBox="1"/>
            <p:nvPr/>
          </p:nvSpPr>
          <p:spPr>
            <a:xfrm>
              <a:off x="4557582" y="2207443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150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AD3E31-1A4F-564C-AAE2-4BBE818A3D3C}"/>
                </a:ext>
              </a:extLst>
            </p:cNvPr>
            <p:cNvSpPr txBox="1"/>
            <p:nvPr/>
          </p:nvSpPr>
          <p:spPr>
            <a:xfrm>
              <a:off x="5671239" y="2203477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180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7D725B-F375-7848-B4B8-07494D8AA4EC}"/>
                </a:ext>
              </a:extLst>
            </p:cNvPr>
            <p:cNvSpPr txBox="1"/>
            <p:nvPr/>
          </p:nvSpPr>
          <p:spPr>
            <a:xfrm>
              <a:off x="6739002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240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3BAE08-F192-F14F-8628-BABCC52D5B25}"/>
                </a:ext>
              </a:extLst>
            </p:cNvPr>
            <p:cNvSpPr txBox="1"/>
            <p:nvPr/>
          </p:nvSpPr>
          <p:spPr>
            <a:xfrm>
              <a:off x="7823575" y="2219298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273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CFB7AD-73E7-B94B-80A5-9A0255ABA9CE}"/>
                </a:ext>
              </a:extLst>
            </p:cNvPr>
            <p:cNvSpPr txBox="1"/>
            <p:nvPr/>
          </p:nvSpPr>
          <p:spPr>
            <a:xfrm>
              <a:off x="8998898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225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C901B8-3955-C94A-B996-466D47CF5660}"/>
              </a:ext>
            </a:extLst>
          </p:cNvPr>
          <p:cNvCxnSpPr>
            <a:cxnSpLocks/>
          </p:cNvCxnSpPr>
          <p:nvPr/>
        </p:nvCxnSpPr>
        <p:spPr>
          <a:xfrm flipV="1">
            <a:off x="2342367" y="2192055"/>
            <a:ext cx="7515617" cy="146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30C4D0-B57D-1344-8F3C-D06046950F26}"/>
              </a:ext>
            </a:extLst>
          </p:cNvPr>
          <p:cNvCxnSpPr>
            <a:cxnSpLocks/>
          </p:cNvCxnSpPr>
          <p:nvPr/>
        </p:nvCxnSpPr>
        <p:spPr>
          <a:xfrm>
            <a:off x="2342367" y="3246329"/>
            <a:ext cx="751561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A9ED89-A6E6-8843-9513-A2AC195C1DC7}"/>
              </a:ext>
            </a:extLst>
          </p:cNvPr>
          <p:cNvCxnSpPr/>
          <p:nvPr/>
        </p:nvCxnSpPr>
        <p:spPr>
          <a:xfrm>
            <a:off x="3444658" y="2192055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4D6C99-4C28-624C-8F6B-CD1A824D5171}"/>
              </a:ext>
            </a:extLst>
          </p:cNvPr>
          <p:cNvCxnSpPr/>
          <p:nvPr/>
        </p:nvCxnSpPr>
        <p:spPr>
          <a:xfrm>
            <a:off x="4599140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6B1B52-D3C5-6848-A48F-727387594A95}"/>
              </a:ext>
            </a:extLst>
          </p:cNvPr>
          <p:cNvCxnSpPr/>
          <p:nvPr/>
        </p:nvCxnSpPr>
        <p:spPr>
          <a:xfrm>
            <a:off x="5678466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E5E27F-B3EF-1D45-A693-56F9F8842AEB}"/>
              </a:ext>
            </a:extLst>
          </p:cNvPr>
          <p:cNvCxnSpPr/>
          <p:nvPr/>
        </p:nvCxnSpPr>
        <p:spPr>
          <a:xfrm>
            <a:off x="6770318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465F6F-ECD6-A041-A60E-2D4AB103B407}"/>
              </a:ext>
            </a:extLst>
          </p:cNvPr>
          <p:cNvCxnSpPr/>
          <p:nvPr/>
        </p:nvCxnSpPr>
        <p:spPr>
          <a:xfrm>
            <a:off x="7849644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0D2B7A-6BB5-4C4D-B8DD-C549CD4E6E25}"/>
              </a:ext>
            </a:extLst>
          </p:cNvPr>
          <p:cNvCxnSpPr/>
          <p:nvPr/>
        </p:nvCxnSpPr>
        <p:spPr>
          <a:xfrm>
            <a:off x="9004126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03922B-82BF-0144-86F3-6650A7ECA069}"/>
              </a:ext>
            </a:extLst>
          </p:cNvPr>
          <p:cNvSpPr txBox="1"/>
          <p:nvPr/>
        </p:nvSpPr>
        <p:spPr>
          <a:xfrm>
            <a:off x="1052186" y="2284494"/>
            <a:ext cx="111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Helvetica" pitchFamily="2" charset="0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251DE-C09A-EB49-8B7C-DD695FB0E61D}"/>
              </a:ext>
            </a:extLst>
          </p:cNvPr>
          <p:cNvSpPr txBox="1"/>
          <p:nvPr/>
        </p:nvSpPr>
        <p:spPr>
          <a:xfrm>
            <a:off x="10020822" y="2192055"/>
            <a:ext cx="111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Helvetica" pitchFamily="2" charset="0"/>
              </a:rPr>
              <a:t>…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923330"/>
            <a:chOff x="2677437" y="1561439"/>
            <a:chExt cx="622648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  <a:p>
              <a:pPr algn="l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F186A99-B361-F548-AE42-1745033EEAEE}"/>
              </a:ext>
            </a:extLst>
          </p:cNvPr>
          <p:cNvSpPr txBox="1"/>
          <p:nvPr/>
        </p:nvSpPr>
        <p:spPr>
          <a:xfrm>
            <a:off x="3814600" y="5635841"/>
            <a:ext cx="4185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 does a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sz="3200" dirty="0">
                <a:latin typeface="Helvetica" pitchFamily="2" charset="0"/>
              </a:rPr>
              <a:t>()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7CCAFD-B3CC-9149-8D5A-80F4D5D9A6D5}"/>
              </a:ext>
            </a:extLst>
          </p:cNvPr>
          <p:cNvCxnSpPr/>
          <p:nvPr/>
        </p:nvCxnSpPr>
        <p:spPr>
          <a:xfrm>
            <a:off x="4184542" y="2206669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B3C09B-2D59-0045-B8C5-92D182D80D09}"/>
              </a:ext>
            </a:extLst>
          </p:cNvPr>
          <p:cNvCxnSpPr/>
          <p:nvPr/>
        </p:nvCxnSpPr>
        <p:spPr>
          <a:xfrm>
            <a:off x="3444658" y="3735092"/>
            <a:ext cx="7398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2F0822-B8CF-A941-8EB4-13D2A6AFE2BF}"/>
              </a:ext>
            </a:extLst>
          </p:cNvPr>
          <p:cNvCxnSpPr/>
          <p:nvPr/>
        </p:nvCxnSpPr>
        <p:spPr>
          <a:xfrm>
            <a:off x="5293996" y="2249378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B1267D-A7E1-A348-B0C9-5319ED4EAC82}"/>
              </a:ext>
            </a:extLst>
          </p:cNvPr>
          <p:cNvCxnSpPr/>
          <p:nvPr/>
        </p:nvCxnSpPr>
        <p:spPr>
          <a:xfrm>
            <a:off x="7926887" y="2206669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CF16C1-B565-3845-A900-540237522E55}"/>
              </a:ext>
            </a:extLst>
          </p:cNvPr>
          <p:cNvCxnSpPr>
            <a:cxnSpLocks/>
          </p:cNvCxnSpPr>
          <p:nvPr/>
        </p:nvCxnSpPr>
        <p:spPr>
          <a:xfrm>
            <a:off x="4229198" y="3735092"/>
            <a:ext cx="106479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2D3B23-E9D4-8F48-97BD-E771971D594E}"/>
              </a:ext>
            </a:extLst>
          </p:cNvPr>
          <p:cNvCxnSpPr/>
          <p:nvPr/>
        </p:nvCxnSpPr>
        <p:spPr>
          <a:xfrm>
            <a:off x="9066118" y="2190287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183FFF-C30D-524B-83FD-B31B127E76C3}"/>
              </a:ext>
            </a:extLst>
          </p:cNvPr>
          <p:cNvCxnSpPr>
            <a:cxnSpLocks/>
          </p:cNvCxnSpPr>
          <p:nvPr/>
        </p:nvCxnSpPr>
        <p:spPr>
          <a:xfrm>
            <a:off x="7849644" y="3735092"/>
            <a:ext cx="115448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196A61-95A5-8F4E-B87A-E66131EF2C8B}"/>
              </a:ext>
            </a:extLst>
          </p:cNvPr>
          <p:cNvCxnSpPr/>
          <p:nvPr/>
        </p:nvCxnSpPr>
        <p:spPr>
          <a:xfrm>
            <a:off x="3510685" y="2221283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F0BDAA0-2BD3-1B4E-A768-DDD34B8EB61F}"/>
              </a:ext>
            </a:extLst>
          </p:cNvPr>
          <p:cNvSpPr txBox="1"/>
          <p:nvPr/>
        </p:nvSpPr>
        <p:spPr>
          <a:xfrm>
            <a:off x="3269752" y="3915195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1st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2CE614-2E16-AB47-BFFB-640F6D3B2CFD}"/>
              </a:ext>
            </a:extLst>
          </p:cNvPr>
          <p:cNvSpPr txBox="1"/>
          <p:nvPr/>
        </p:nvSpPr>
        <p:spPr>
          <a:xfrm>
            <a:off x="4229198" y="3915194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2nd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063116-8DDB-E540-954B-596634476BB6}"/>
              </a:ext>
            </a:extLst>
          </p:cNvPr>
          <p:cNvSpPr txBox="1"/>
          <p:nvPr/>
        </p:nvSpPr>
        <p:spPr>
          <a:xfrm>
            <a:off x="6057235" y="3949849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3rd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AF950D-2F84-CF47-80B9-D2ADCAAFA438}"/>
              </a:ext>
            </a:extLst>
          </p:cNvPr>
          <p:cNvSpPr txBox="1"/>
          <p:nvPr/>
        </p:nvSpPr>
        <p:spPr>
          <a:xfrm>
            <a:off x="7814222" y="4010910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4th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3E18730-1A1E-554C-BEC0-EECDA1205E58}"/>
              </a:ext>
            </a:extLst>
          </p:cNvPr>
          <p:cNvSpPr/>
          <p:nvPr/>
        </p:nvSpPr>
        <p:spPr>
          <a:xfrm>
            <a:off x="2782533" y="3363132"/>
            <a:ext cx="1355514" cy="2417736"/>
          </a:xfrm>
          <a:custGeom>
            <a:avLst/>
            <a:gdLst>
              <a:gd name="connsiteX0" fmla="*/ 642592 w 1355514"/>
              <a:gd name="connsiteY0" fmla="*/ 0 h 2417736"/>
              <a:gd name="connsiteX1" fmla="*/ 22660 w 1355514"/>
              <a:gd name="connsiteY1" fmla="*/ 1193370 h 2417736"/>
              <a:gd name="connsiteX2" fmla="*/ 1355514 w 1355514"/>
              <a:gd name="connsiteY2" fmla="*/ 2417736 h 241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5514" h="2417736">
                <a:moveTo>
                  <a:pt x="642592" y="0"/>
                </a:moveTo>
                <a:cubicBezTo>
                  <a:pt x="273216" y="395207"/>
                  <a:pt x="-96160" y="790414"/>
                  <a:pt x="22660" y="1193370"/>
                </a:cubicBezTo>
                <a:cubicBezTo>
                  <a:pt x="141480" y="1596326"/>
                  <a:pt x="748497" y="2007031"/>
                  <a:pt x="1355514" y="2417736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97691191-B4DB-7B4C-A01A-8AD00DC9A4B6}"/>
              </a:ext>
            </a:extLst>
          </p:cNvPr>
          <p:cNvSpPr/>
          <p:nvPr/>
        </p:nvSpPr>
        <p:spPr>
          <a:xfrm>
            <a:off x="4169044" y="3332136"/>
            <a:ext cx="604434" cy="2278250"/>
          </a:xfrm>
          <a:custGeom>
            <a:avLst/>
            <a:gdLst>
              <a:gd name="connsiteX0" fmla="*/ 0 w 604434"/>
              <a:gd name="connsiteY0" fmla="*/ 0 h 2278250"/>
              <a:gd name="connsiteX1" fmla="*/ 185980 w 604434"/>
              <a:gd name="connsiteY1" fmla="*/ 1673817 h 2278250"/>
              <a:gd name="connsiteX2" fmla="*/ 604434 w 604434"/>
              <a:gd name="connsiteY2" fmla="*/ 2278250 h 227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434" h="2278250">
                <a:moveTo>
                  <a:pt x="0" y="0"/>
                </a:moveTo>
                <a:cubicBezTo>
                  <a:pt x="42620" y="647054"/>
                  <a:pt x="85241" y="1294109"/>
                  <a:pt x="185980" y="1673817"/>
                </a:cubicBezTo>
                <a:cubicBezTo>
                  <a:pt x="286719" y="2053525"/>
                  <a:pt x="445576" y="2165887"/>
                  <a:pt x="604434" y="2278250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C3FB5F86-2212-CE4C-8DA1-4475EF846612}"/>
              </a:ext>
            </a:extLst>
          </p:cNvPr>
          <p:cNvSpPr/>
          <p:nvPr/>
        </p:nvSpPr>
        <p:spPr>
          <a:xfrm>
            <a:off x="5331417" y="3378631"/>
            <a:ext cx="278969" cy="2200759"/>
          </a:xfrm>
          <a:custGeom>
            <a:avLst/>
            <a:gdLst>
              <a:gd name="connsiteX0" fmla="*/ 0 w 278969"/>
              <a:gd name="connsiteY0" fmla="*/ 0 h 2200759"/>
              <a:gd name="connsiteX1" fmla="*/ 139485 w 278969"/>
              <a:gd name="connsiteY1" fmla="*/ 1441342 h 2200759"/>
              <a:gd name="connsiteX2" fmla="*/ 278969 w 278969"/>
              <a:gd name="connsiteY2" fmla="*/ 2200759 h 2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969" h="2200759">
                <a:moveTo>
                  <a:pt x="0" y="0"/>
                </a:moveTo>
                <a:cubicBezTo>
                  <a:pt x="46495" y="537274"/>
                  <a:pt x="92990" y="1074549"/>
                  <a:pt x="139485" y="1441342"/>
                </a:cubicBezTo>
                <a:cubicBezTo>
                  <a:pt x="185980" y="1808135"/>
                  <a:pt x="232474" y="2004447"/>
                  <a:pt x="278969" y="2200759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30FAB656-0326-7143-BEAA-3FDDB8BC850D}"/>
              </a:ext>
            </a:extLst>
          </p:cNvPr>
          <p:cNvSpPr/>
          <p:nvPr/>
        </p:nvSpPr>
        <p:spPr>
          <a:xfrm>
            <a:off x="6494285" y="3378631"/>
            <a:ext cx="1441342" cy="2200760"/>
          </a:xfrm>
          <a:custGeom>
            <a:avLst/>
            <a:gdLst>
              <a:gd name="connsiteX0" fmla="*/ 1441342 w 1441342"/>
              <a:gd name="connsiteY0" fmla="*/ 0 h 2200760"/>
              <a:gd name="connsiteX1" fmla="*/ 929898 w 1441342"/>
              <a:gd name="connsiteY1" fmla="*/ 1472339 h 2200760"/>
              <a:gd name="connsiteX2" fmla="*/ 0 w 1441342"/>
              <a:gd name="connsiteY2" fmla="*/ 2200760 h 220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1342" h="2200760">
                <a:moveTo>
                  <a:pt x="1441342" y="0"/>
                </a:moveTo>
                <a:cubicBezTo>
                  <a:pt x="1305732" y="552773"/>
                  <a:pt x="1170122" y="1105546"/>
                  <a:pt x="929898" y="1472339"/>
                </a:cubicBezTo>
                <a:cubicBezTo>
                  <a:pt x="689674" y="1839132"/>
                  <a:pt x="344837" y="2019946"/>
                  <a:pt x="0" y="2200760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98FD7A-F659-8546-9828-B11A6494D094}"/>
              </a:ext>
            </a:extLst>
          </p:cNvPr>
          <p:cNvCxnSpPr>
            <a:cxnSpLocks/>
          </p:cNvCxnSpPr>
          <p:nvPr/>
        </p:nvCxnSpPr>
        <p:spPr>
          <a:xfrm>
            <a:off x="5363157" y="3735092"/>
            <a:ext cx="248648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6C0268B-A64D-6A42-A49B-CB8BF7581781}"/>
              </a:ext>
            </a:extLst>
          </p:cNvPr>
          <p:cNvSpPr txBox="1"/>
          <p:nvPr/>
        </p:nvSpPr>
        <p:spPr>
          <a:xfrm>
            <a:off x="9059537" y="4238359"/>
            <a:ext cx="3110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 </a:t>
            </a:r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 </a:t>
            </a:r>
            <a:r>
              <a:rPr lang="en-US" sz="2400" dirty="0">
                <a:latin typeface="Helvetica" pitchFamily="2" charset="0"/>
              </a:rPr>
              <a:t>call may return a part of a packet, a full packet, or multiple packets together.</a:t>
            </a:r>
          </a:p>
        </p:txBody>
      </p:sp>
    </p:spTree>
    <p:extLst>
      <p:ext uri="{BB962C8B-B14F-4D97-AF65-F5344CB8AC3E}">
        <p14:creationId xmlns:p14="http://schemas.microsoft.com/office/powerpoint/2010/main" val="268584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9A9C-7E6D-3643-A8DA-12402AA4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DE459-A0ED-E747-A73A-52F361B0B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79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BC12-31CC-3C41-944E-4EE97E8A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187E-7383-154E-9BBC-276CF144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07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3E63-8FA1-194A-846F-F75665A0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9F88-2F42-2447-8135-3EB6CA6E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66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F23C-1034-0C4B-82AF-5A2C8A93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data to keep in flight?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7258D-721E-2F4D-8B1D-89F1A49E4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3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69E-B0D0-9247-8689-6C2D64D7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Cumulative 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54E5F-11CF-A947-8266-53A0A29E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427290"/>
            <a:ext cx="820738" cy="257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B5390E7-4B0D-1C47-B1A4-4320FB99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A5AABFB-17DA-1C44-90B7-B11D09864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A74D1A7-E452-D346-8A6C-18BC4CEEB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0B221B2-5F27-5C47-B6CB-5449CB69774B}"/>
              </a:ext>
            </a:extLst>
          </p:cNvPr>
          <p:cNvSpPr>
            <a:spLocks/>
          </p:cNvSpPr>
          <p:nvPr/>
        </p:nvSpPr>
        <p:spPr bwMode="auto">
          <a:xfrm>
            <a:off x="5867400" y="4649788"/>
            <a:ext cx="1295400" cy="227012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A8243-D8AB-B74C-B94F-44E53EF5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94" y="4876802"/>
            <a:ext cx="1325684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Buffered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 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its memory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B41E9-0A8E-1C4D-BBEA-52231F242D17}"/>
              </a:ext>
            </a:extLst>
          </p:cNvPr>
          <p:cNvSpPr>
            <a:spLocks/>
          </p:cNvSpPr>
          <p:nvPr/>
        </p:nvSpPr>
        <p:spPr bwMode="auto">
          <a:xfrm>
            <a:off x="3810000" y="4572000"/>
            <a:ext cx="889000" cy="660611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09B18-34E2-7A46-96C8-AF6CCAA9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793" y="5232611"/>
            <a:ext cx="246130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Packet with error (or)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dropped packet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6122D-8F0D-4840-846A-F59E6153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743" y="1905000"/>
            <a:ext cx="61516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9DAEC-2FE4-EF45-91E7-78C33E67EA7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F86DE90-9FE9-224C-9476-E4007B69D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398" y="5249676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F6642-50B4-4B43-B16C-539A653D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187" y="4959163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A31C-894E-3B49-820F-A6E7A1DF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0E480-57FF-0A4F-8970-BD386D11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AC285E1-3AFB-704E-BC5F-1DFDBDB2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A4153FA-EFCD-A74F-A978-36D1386A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A318F-9367-2340-9FEA-FD80404C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DDC99-F586-A746-ADF7-AF55F8E2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99833E-40DD-5D49-A7AF-03B7E4A7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2DA04-5064-2B4B-B672-DF5E6C1F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1C9E676-4922-134D-8909-62F9850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34A4B-FECA-F048-A0F9-E5AB8DEB130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5B3D2-C030-B544-93A9-96DB3A06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4FBC331D-31B3-324B-BFE5-23F4156A3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7A9F49B-0F2A-5A48-9FAB-EE53D2EA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FF5A38-9522-8943-B2B5-965E6C21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3C2FB125-99DD-BF4A-87A4-44BEF8EA6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1BA239-FE3D-A348-A89A-FDBE7052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1C10B900-8D2B-D74C-AE08-7486CA1DB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E9840-7D3B-CF4C-A85B-D316877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05775-FA0B-0346-884B-BA15B29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5868CC83-67D6-7E46-9392-DF94801E8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9E157C-794D-2D49-95FE-CB9A831B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3A12CDD0-7BDE-5C47-A6A8-F2E3D7C28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622873-AD6A-3C40-AA0A-97A7EDBE862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6458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EFEAB2-CFF6-D740-AA28-BBEB4EA6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5DAA1C6F-C7E3-854E-89FE-DF5C5F7D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427AA4-08F1-CD4F-91AD-860AA766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32E17995-2118-B142-ABAE-46C0C3767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5CAB77-BF66-2C49-A8D2-522B31FB40B6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7458" y="340717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0050CE-916E-0A45-8AE1-909E1DE8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9D106AEE-6DC4-5C43-A0C0-FC670AE4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E7A4F1CE-5F3B-8B43-9082-01A460ADB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7B475E-84E3-384D-920B-1314B3F6489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74670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660D4187-AB66-DD4E-93AC-A2FAF173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4C881F3D-D549-AF40-AA37-E6EE894AD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3E1E9F6C-AA4B-0646-B38D-C41F70AE4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8D6DDF-F425-A24E-BB4A-A0A2DBC5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028C66-659D-A24E-8295-1E675DF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35E79FC2-04CB-D042-85A1-9EAFEB849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F1C100-35E1-B747-94F4-641D389EE390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5851147" y="3016645"/>
            <a:ext cx="57066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rgbClr val="C00000"/>
                </a:solidFill>
                <a:latin typeface="Helvetica" pitchFamily="2" charset="0"/>
              </a:rPr>
              <a:t>ACK 2</a:t>
            </a: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7333D0F5-5336-7540-891E-C0C1207D4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0B5004C9-F9BE-9441-BB7A-7B15DB8BF3A9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6648865" y="3202381"/>
            <a:ext cx="57066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rgbClr val="C00000"/>
                </a:solidFill>
                <a:latin typeface="Helvetica" pitchFamily="2" charset="0"/>
              </a:rPr>
              <a:t>ACK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E7A499-2E67-0442-8BF9-9984420920B8}"/>
              </a:ext>
            </a:extLst>
          </p:cNvPr>
          <p:cNvSpPr/>
          <p:nvPr/>
        </p:nvSpPr>
        <p:spPr>
          <a:xfrm>
            <a:off x="7180265" y="3140077"/>
            <a:ext cx="335855" cy="874711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50F584-8516-5140-83F9-9A10D2D18CA5}"/>
              </a:ext>
            </a:extLst>
          </p:cNvPr>
          <p:cNvSpPr txBox="1"/>
          <p:nvPr/>
        </p:nvSpPr>
        <p:spPr>
          <a:xfrm>
            <a:off x="561231" y="5870777"/>
            <a:ext cx="8818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Subtle: Even if there were multiple drops, retransmission after an RTO only includes the first dropped sequence number. Recovering each drop will require one RTO after corresponding packet was transmitted.</a:t>
            </a:r>
          </a:p>
        </p:txBody>
      </p:sp>
    </p:spTree>
    <p:extLst>
      <p:ext uri="{BB962C8B-B14F-4D97-AF65-F5344CB8AC3E}">
        <p14:creationId xmlns:p14="http://schemas.microsoft.com/office/powerpoint/2010/main" val="253361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8" grpId="1" build="allAtOnce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/>
      <p:bldP spid="3" grpId="0" animBg="1"/>
      <p:bldP spid="5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7A61-0EC7-244D-8DF3-F3562CE4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data to keep in flight?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DC9F-4B9E-5C40-ABD5-44C4A027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dirty="0"/>
              <a:t>Challenging question! We want to increase throughput. But: </a:t>
            </a:r>
          </a:p>
          <a:p>
            <a:r>
              <a:rPr lang="en-US" dirty="0"/>
              <a:t>The receiving app must keep up: otherwise, </a:t>
            </a:r>
            <a:r>
              <a:rPr lang="en-US" dirty="0">
                <a:solidFill>
                  <a:srgbClr val="C00000"/>
                </a:solidFill>
              </a:rPr>
              <a:t>receiver socket buffer will fill up</a:t>
            </a:r>
            <a:r>
              <a:rPr lang="en-US" dirty="0"/>
              <a:t>. Once full, subsequent packets are dropped.</a:t>
            </a:r>
          </a:p>
          <a:p>
            <a:r>
              <a:rPr lang="en-US" dirty="0"/>
              <a:t>Even if receiving app is fast, there must be sufficient </a:t>
            </a:r>
            <a:r>
              <a:rPr lang="en-US" dirty="0">
                <a:solidFill>
                  <a:srgbClr val="C00000"/>
                </a:solidFill>
              </a:rPr>
              <a:t>buffering for selective repeat</a:t>
            </a:r>
            <a:r>
              <a:rPr lang="en-US" dirty="0"/>
              <a:t>, if some data is dropped/corrupted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network path </a:t>
            </a:r>
            <a:r>
              <a:rPr lang="en-US" dirty="0"/>
              <a:t>must be able to keep up.</a:t>
            </a:r>
          </a:p>
          <a:p>
            <a:r>
              <a:rPr lang="en-US" dirty="0"/>
              <a:t>We don’t want window to be so large that </a:t>
            </a:r>
            <a:r>
              <a:rPr lang="en-US" dirty="0" err="1"/>
              <a:t>pkts</a:t>
            </a:r>
            <a:r>
              <a:rPr lang="en-US" dirty="0"/>
              <a:t> dropped anyway</a:t>
            </a:r>
          </a:p>
          <a:p>
            <a:r>
              <a:rPr lang="en-US" dirty="0">
                <a:solidFill>
                  <a:srgbClr val="C00000"/>
                </a:solidFill>
              </a:rPr>
              <a:t>Challenge: The sender must figure out where the bottleneck is: receiving app? Socket buffer? A link along the network path?</a:t>
            </a:r>
          </a:p>
          <a:p>
            <a:r>
              <a:rPr lang="en-US" dirty="0"/>
              <a:t>Flow control and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9022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E8FC-75E3-AB4A-98B6-6097EF11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TCP stack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C657-621C-1143-AB09-DE3A906EF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</p:txBody>
      </p:sp>
    </p:spTree>
    <p:extLst>
      <p:ext uri="{BB962C8B-B14F-4D97-AF65-F5344CB8AC3E}">
        <p14:creationId xmlns:p14="http://schemas.microsoft.com/office/powerpoint/2010/main" val="2654198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2854-F98C-1C49-88C2-37A717A7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on (tuning) TCP stack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685E-C9A6-0844-8D41-3673F7A7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https://www.ibm.com/support/knowledgecenter/linuxonibm/liaag/wkvm/wkvm_c_tune_tcpip.htm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https://cloud.google.com/solutions/tcp-optimization-for-network-performance-in-gcp-and-hybrid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9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69E-B0D0-9247-8689-6C2D64D7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</a:t>
            </a:r>
            <a:r>
              <a:rPr lang="en-US" dirty="0">
                <a:solidFill>
                  <a:srgbClr val="C00000"/>
                </a:solidFill>
              </a:rPr>
              <a:t>selective 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54E5F-11CF-A947-8266-53A0A29E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427290"/>
            <a:ext cx="820738" cy="257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B5390E7-4B0D-1C47-B1A4-4320FB99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A5AABFB-17DA-1C44-90B7-B11D09864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A74D1A7-E452-D346-8A6C-18BC4CEEB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0B221B2-5F27-5C47-B6CB-5449CB69774B}"/>
              </a:ext>
            </a:extLst>
          </p:cNvPr>
          <p:cNvSpPr>
            <a:spLocks/>
          </p:cNvSpPr>
          <p:nvPr/>
        </p:nvSpPr>
        <p:spPr bwMode="auto">
          <a:xfrm>
            <a:off x="5867400" y="4649788"/>
            <a:ext cx="1295400" cy="227012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A8243-D8AB-B74C-B94F-44E53EF5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92" y="4876802"/>
            <a:ext cx="1325684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Buffered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 in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its memory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B41E9-0A8E-1C4D-BBEA-52231F242D17}"/>
              </a:ext>
            </a:extLst>
          </p:cNvPr>
          <p:cNvSpPr>
            <a:spLocks/>
          </p:cNvSpPr>
          <p:nvPr/>
        </p:nvSpPr>
        <p:spPr bwMode="auto">
          <a:xfrm>
            <a:off x="3900488" y="4572000"/>
            <a:ext cx="798512" cy="703284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09B18-34E2-7A46-96C8-AF6CCAA9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721" y="5299146"/>
            <a:ext cx="157895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Packet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error (or) drop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6122D-8F0D-4840-846A-F59E6153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010" y="1974585"/>
            <a:ext cx="61516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9DAEC-2FE4-EF45-91E7-78C33E67EA7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F86DE90-9FE9-224C-9476-E4007B69D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6906" y="5217220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F6642-50B4-4B43-B16C-539A653D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695" y="4926707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A31C-894E-3B49-820F-A6E7A1DF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0E480-57FF-0A4F-8970-BD386D11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AC285E1-3AFB-704E-BC5F-1DFDBDB2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A4153FA-EFCD-A74F-A978-36D1386A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A318F-9367-2340-9FEA-FD80404C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DDC99-F586-A746-ADF7-AF55F8E2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99833E-40DD-5D49-A7AF-03B7E4A7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2DA04-5064-2B4B-B672-DF5E6C1F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1C9E676-4922-134D-8909-62F9850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34A4B-FECA-F048-A0F9-E5AB8DEB130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5B3D2-C030-B544-93A9-96DB3A06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4FBC331D-31B3-324B-BFE5-23F4156A3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7A9F49B-0F2A-5A48-9FAB-EE53D2EA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FF5A38-9522-8943-B2B5-965E6C21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3C2FB125-99DD-BF4A-87A4-44BEF8EA6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1BA239-FE3D-A348-A89A-FDBE7052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1C10B900-8D2B-D74C-AE08-7486CA1DB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E9840-7D3B-CF4C-A85B-D316877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05775-FA0B-0346-884B-BA15B29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6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5868CC83-67D6-7E46-9392-DF94801E8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EFEAB2-CFF6-D740-AA28-BBEB4EA6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2</a:t>
            </a: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5DAA1C6F-C7E3-854E-89FE-DF5C5F7D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427AA4-08F1-CD4F-91AD-860AA766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6</a:t>
            </a: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32E17995-2118-B142-ABAE-46C0C3767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0050CE-916E-0A45-8AE1-909E1DE8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2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9D106AEE-6DC4-5C43-A0C0-FC670AE4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E7A4F1CE-5F3B-8B43-9082-01A460ADB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7B475E-84E3-384D-920B-1314B3F6489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8830439" y="3260681"/>
            <a:ext cx="1250342" cy="42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latin typeface="Helvetica" pitchFamily="2" charset="0"/>
              </a:rPr>
              <a:t>ACK 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C00000"/>
                </a:solidFill>
                <a:latin typeface="Helvetica" pitchFamily="2" charset="0"/>
              </a:rPr>
              <a:t>SACK 0—4, 6—6</a:t>
            </a: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660D4187-AB66-DD4E-93AC-A2FAF173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1999" y="2285999"/>
            <a:ext cx="4432297" cy="342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4C881F3D-D549-AF40-AA37-E6EE894AD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3E1E9F6C-AA4B-0646-B38D-C41F70AE4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4296" y="218610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8D6DDF-F425-A24E-BB4A-A0A2DBC5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028C66-659D-A24E-8295-1E675DF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35E79FC2-04CB-D042-85A1-9EAFEB849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F1C100-35E1-B747-94F4-641D389EE390}"/>
              </a:ext>
            </a:extLst>
          </p:cNvPr>
          <p:cNvSpPr>
            <a:spLocks noChangeArrowheads="1"/>
          </p:cNvSpPr>
          <p:nvPr/>
        </p:nvSpPr>
        <p:spPr bwMode="auto">
          <a:xfrm rot="16746493">
            <a:off x="5287384" y="3186665"/>
            <a:ext cx="139577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Helvetica" pitchFamily="2" charset="0"/>
              </a:rPr>
              <a:t>ACK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C00000"/>
                </a:solidFill>
                <a:latin typeface="Helvetica" pitchFamily="2" charset="0"/>
              </a:rPr>
              <a:t>SACK 0--1, 3--3</a:t>
            </a: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7333D0F5-5336-7540-891E-C0C1207D4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0B5004C9-F9BE-9441-BB7A-7B15DB8BF3A9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5964811" y="3174552"/>
            <a:ext cx="177208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Helvetica" pitchFamily="2" charset="0"/>
              </a:rPr>
              <a:t>ACK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C00000"/>
                </a:solidFill>
                <a:latin typeface="Helvetica" pitchFamily="2" charset="0"/>
              </a:rPr>
              <a:t>SACK 0--1, 3--4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E7A499-2E67-0442-8BF9-9984420920B8}"/>
              </a:ext>
            </a:extLst>
          </p:cNvPr>
          <p:cNvSpPr/>
          <p:nvPr/>
        </p:nvSpPr>
        <p:spPr>
          <a:xfrm rot="593825">
            <a:off x="9146492" y="2706764"/>
            <a:ext cx="604618" cy="1638991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 Box 27">
            <a:extLst>
              <a:ext uri="{FF2B5EF4-FFF2-40B4-BE49-F238E27FC236}">
                <a16:creationId xmlns:a16="http://schemas.microsoft.com/office/drawing/2014/main" id="{7306D157-8E2E-984B-9F61-1CD5AFA0E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656" y="4259055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60" name="Rectangle 53">
            <a:extLst>
              <a:ext uri="{FF2B5EF4-FFF2-40B4-BE49-F238E27FC236}">
                <a16:creationId xmlns:a16="http://schemas.microsoft.com/office/drawing/2014/main" id="{915CFACA-3DF8-3D4A-966C-7308276D7367}"/>
              </a:ext>
            </a:extLst>
          </p:cNvPr>
          <p:cNvSpPr>
            <a:spLocks noChangeArrowheads="1"/>
          </p:cNvSpPr>
          <p:nvPr/>
        </p:nvSpPr>
        <p:spPr bwMode="auto">
          <a:xfrm rot="16775992">
            <a:off x="6732465" y="3155382"/>
            <a:ext cx="177208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Helvetica" pitchFamily="2" charset="0"/>
              </a:rPr>
              <a:t>ACK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C00000"/>
                </a:solidFill>
                <a:latin typeface="Helvetica" pitchFamily="2" charset="0"/>
              </a:rPr>
              <a:t>SACK 0--1, 3—4, 6--6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731BA12-DEDB-9E46-9569-7917C34423F8}"/>
              </a:ext>
            </a:extLst>
          </p:cNvPr>
          <p:cNvCxnSpPr>
            <a:cxnSpLocks/>
          </p:cNvCxnSpPr>
          <p:nvPr/>
        </p:nvCxnSpPr>
        <p:spPr>
          <a:xfrm flipH="1">
            <a:off x="7155656" y="4700359"/>
            <a:ext cx="429421" cy="340142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5CC838F-E1DA-844E-8814-4592AEE0D16D}"/>
              </a:ext>
            </a:extLst>
          </p:cNvPr>
          <p:cNvSpPr txBox="1"/>
          <p:nvPr/>
        </p:nvSpPr>
        <p:spPr>
          <a:xfrm>
            <a:off x="561231" y="5870777"/>
            <a:ext cx="10792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This slide assumes retransmissions are only triggered by an RTO.</a:t>
            </a:r>
          </a:p>
          <a:p>
            <a:pPr algn="l"/>
            <a:r>
              <a:rPr lang="en-US" dirty="0">
                <a:latin typeface="Helvetica" pitchFamily="2" charset="0"/>
              </a:rPr>
              <a:t>If other signals were to be used to retransmit earlier (e.g., triple dup ACK -- more on this soon), </a:t>
            </a:r>
          </a:p>
          <a:p>
            <a:pPr algn="l"/>
            <a:r>
              <a:rPr lang="en-US" dirty="0">
                <a:latin typeface="Helvetica" pitchFamily="2" charset="0"/>
              </a:rPr>
              <a:t>SACK significantly reduces the number of duplicate transmissions compared to cumulative-only ACKs.</a:t>
            </a:r>
          </a:p>
        </p:txBody>
      </p:sp>
    </p:spTree>
    <p:extLst>
      <p:ext uri="{BB962C8B-B14F-4D97-AF65-F5344CB8AC3E}">
        <p14:creationId xmlns:p14="http://schemas.microsoft.com/office/powerpoint/2010/main" val="4880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/>
      <p:bldP spid="3" grpId="0" animBg="1"/>
      <p:bldP spid="57" grpId="0"/>
      <p:bldP spid="60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Cumulative &amp; Selective 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2E6F-4432-7E4E-9311-65C64205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3981" cy="4879976"/>
          </a:xfrm>
        </p:spPr>
        <p:txBody>
          <a:bodyPr>
            <a:normAutofit/>
          </a:bodyPr>
          <a:lstStyle/>
          <a:p>
            <a:r>
              <a:rPr lang="en-US" dirty="0"/>
              <a:t>Sender retransmits the seq #s it thinks aren’t received successfully yet</a:t>
            </a:r>
          </a:p>
          <a:p>
            <a:r>
              <a:rPr lang="en-US" dirty="0"/>
              <a:t>Pros &amp; cons: selective vs. cumulative ACKs</a:t>
            </a:r>
          </a:p>
          <a:p>
            <a:pPr lvl="1"/>
            <a:r>
              <a:rPr lang="en-US" dirty="0"/>
              <a:t>Precision of info available to sender</a:t>
            </a:r>
          </a:p>
          <a:p>
            <a:pPr lvl="1"/>
            <a:r>
              <a:rPr lang="en-US" dirty="0"/>
              <a:t>Redundancy of retransmissions</a:t>
            </a:r>
          </a:p>
          <a:p>
            <a:pPr lvl="1"/>
            <a:r>
              <a:rPr lang="en-US" dirty="0"/>
              <a:t>Packet header space</a:t>
            </a:r>
          </a:p>
          <a:p>
            <a:pPr lvl="1"/>
            <a:r>
              <a:rPr lang="en-US" dirty="0"/>
              <a:t>Complexity (and bugs) in transport software</a:t>
            </a:r>
          </a:p>
          <a:p>
            <a:r>
              <a:rPr lang="en-US" dirty="0"/>
              <a:t>On modern Linux, TCP uses selective ACKs by default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5F2A9-5501-E340-A26A-B43655D435DB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7A0B2-7CA0-B44E-803B-D58E486DEB90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F72158-9419-AA44-B1C7-724E24E7354F}"/>
              </a:ext>
            </a:extLst>
          </p:cNvPr>
          <p:cNvSpPr txBox="1"/>
          <p:nvPr/>
        </p:nvSpPr>
        <p:spPr>
          <a:xfrm>
            <a:off x="9548676" y="4007463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96AF0B-EDB1-3E40-81C2-A61220FEE38D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6319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106F-9B36-C14D-8CB4-066B72F1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reliability metadata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24BC3-8315-DD4A-B785-7DEDF48C7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7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D91-E69A-4B42-909D-89A28EFE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on TCP packets for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1861-0130-4A43-993E-89FFDFB6C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uses metadata in the form of sequence #s and ACK #s</a:t>
            </a:r>
          </a:p>
          <a:p>
            <a:endParaRPr lang="en-US" dirty="0"/>
          </a:p>
          <a:p>
            <a:r>
              <a:rPr lang="en-US" dirty="0"/>
              <a:t>Where are these stored? Naturally, in the packet header!</a:t>
            </a:r>
          </a:p>
        </p:txBody>
      </p:sp>
    </p:spTree>
    <p:extLst>
      <p:ext uri="{BB962C8B-B14F-4D97-AF65-F5344CB8AC3E}">
        <p14:creationId xmlns:p14="http://schemas.microsoft.com/office/powerpoint/2010/main" val="306673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D91-E69A-4B42-909D-89A28EFE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1861-0130-4A43-993E-89FFDFB6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1" y="1796128"/>
            <a:ext cx="4235245" cy="4351338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dirty="0"/>
              <a:t>Source port, destination port (connection demultiplexing)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Size of the TCP header (in 32-bit words)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Basic error detection through checksums (similar to UDP)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4FFA4B-960A-F043-9642-FC6433AD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569" y="1690688"/>
            <a:ext cx="7227431" cy="485221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C7D1E0F-7D01-E74A-A783-3E732F3AC03C}"/>
              </a:ext>
            </a:extLst>
          </p:cNvPr>
          <p:cNvGrpSpPr/>
          <p:nvPr/>
        </p:nvGrpSpPr>
        <p:grpSpPr>
          <a:xfrm>
            <a:off x="4624126" y="4205325"/>
            <a:ext cx="3476426" cy="606885"/>
            <a:chOff x="6518063" y="2639961"/>
            <a:chExt cx="3476426" cy="60688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6B830-446A-0645-B066-6663362D71BF}"/>
                </a:ext>
              </a:extLst>
            </p:cNvPr>
            <p:cNvSpPr/>
            <p:nvPr/>
          </p:nvSpPr>
          <p:spPr>
            <a:xfrm>
              <a:off x="7462684" y="2639961"/>
              <a:ext cx="253180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BB0187-0A46-1049-87D7-60C454BCFF8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6518063" y="2890684"/>
              <a:ext cx="944621" cy="356162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8A80B-63F1-CF4C-B745-A954A3203B5C}"/>
              </a:ext>
            </a:extLst>
          </p:cNvPr>
          <p:cNvGrpSpPr/>
          <p:nvPr/>
        </p:nvGrpSpPr>
        <p:grpSpPr>
          <a:xfrm>
            <a:off x="4624126" y="2168012"/>
            <a:ext cx="6729674" cy="579185"/>
            <a:chOff x="4624126" y="2168012"/>
            <a:chExt cx="6729674" cy="57918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1E0F24-2D63-5B44-8C5D-2CE333389E84}"/>
                </a:ext>
              </a:extLst>
            </p:cNvPr>
            <p:cNvGrpSpPr/>
            <p:nvPr/>
          </p:nvGrpSpPr>
          <p:grpSpPr>
            <a:xfrm>
              <a:off x="4624126" y="2168012"/>
              <a:ext cx="6729674" cy="567123"/>
              <a:chOff x="3004261" y="2574283"/>
              <a:chExt cx="6729674" cy="56712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785B6A5-9DB1-ED45-87E3-A22F5D57B182}"/>
                  </a:ext>
                </a:extLst>
              </p:cNvPr>
              <p:cNvSpPr/>
              <p:nvPr/>
            </p:nvSpPr>
            <p:spPr>
              <a:xfrm>
                <a:off x="7462684" y="2639961"/>
                <a:ext cx="2271251" cy="501445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C961085-0D70-0F42-9BD2-82DFE83328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04261" y="2574283"/>
                <a:ext cx="4458425" cy="227912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469621-F0B7-0849-8A4C-2DD2ABB8EF5F}"/>
                </a:ext>
              </a:extLst>
            </p:cNvPr>
            <p:cNvSpPr/>
            <p:nvPr/>
          </p:nvSpPr>
          <p:spPr>
            <a:xfrm>
              <a:off x="5829301" y="2245752"/>
              <a:ext cx="2271251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6A65F0-5114-E241-B41E-28E9134B640D}"/>
              </a:ext>
            </a:extLst>
          </p:cNvPr>
          <p:cNvGrpSpPr/>
          <p:nvPr/>
        </p:nvGrpSpPr>
        <p:grpSpPr>
          <a:xfrm>
            <a:off x="4624126" y="3542544"/>
            <a:ext cx="1540700" cy="501445"/>
            <a:chOff x="7311656" y="2611190"/>
            <a:chExt cx="1540700" cy="5014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BB8E9F9-029B-1A47-8B55-9558257A0BB7}"/>
                </a:ext>
              </a:extLst>
            </p:cNvPr>
            <p:cNvSpPr/>
            <p:nvPr/>
          </p:nvSpPr>
          <p:spPr>
            <a:xfrm>
              <a:off x="7878961" y="2611190"/>
              <a:ext cx="97339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712BD96-1F19-9941-8DED-E8B68C73F885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7311656" y="2861913"/>
              <a:ext cx="56730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70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D91-E69A-4B42-909D-89A28EFE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1861-0130-4A43-993E-89FFDFB6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1" y="1796128"/>
            <a:ext cx="4235245" cy="493013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/>
              <a:t>Identifies data in the packet from sender’s perspective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C00000"/>
                </a:solidFill>
              </a:rPr>
              <a:t>TCP uses byte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#s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Identifies the data being </a:t>
            </a:r>
            <a:r>
              <a:rPr lang="en-US" dirty="0" err="1"/>
              <a:t>ACKed</a:t>
            </a:r>
            <a:r>
              <a:rPr lang="en-US" dirty="0"/>
              <a:t> from the receiver’s perspective.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C00000"/>
                </a:solidFill>
              </a:rPr>
              <a:t>TCP uses next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# that the receiver is expecting. 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4FFA4B-960A-F043-9642-FC6433AD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569" y="1690688"/>
            <a:ext cx="7227431" cy="485221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E1E0F24-2D63-5B44-8C5D-2CE333389E84}"/>
              </a:ext>
            </a:extLst>
          </p:cNvPr>
          <p:cNvGrpSpPr/>
          <p:nvPr/>
        </p:nvGrpSpPr>
        <p:grpSpPr>
          <a:xfrm>
            <a:off x="4624126" y="2418735"/>
            <a:ext cx="5109809" cy="722671"/>
            <a:chOff x="4624126" y="2418735"/>
            <a:chExt cx="5109809" cy="7226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85B6A5-9DB1-ED45-87E3-A22F5D57B182}"/>
                </a:ext>
              </a:extLst>
            </p:cNvPr>
            <p:cNvSpPr/>
            <p:nvPr/>
          </p:nvSpPr>
          <p:spPr>
            <a:xfrm>
              <a:off x="7462684" y="2639961"/>
              <a:ext cx="2271251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961085-0D70-0F42-9BD2-82DFE83328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24126" y="2418735"/>
              <a:ext cx="2838559" cy="38346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7D1E0F-7D01-E74A-A783-3E732F3AC03C}"/>
              </a:ext>
            </a:extLst>
          </p:cNvPr>
          <p:cNvGrpSpPr/>
          <p:nvPr/>
        </p:nvGrpSpPr>
        <p:grpSpPr>
          <a:xfrm>
            <a:off x="4624126" y="3028797"/>
            <a:ext cx="5109809" cy="1232399"/>
            <a:chOff x="4884680" y="2639961"/>
            <a:chExt cx="5109809" cy="123239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6B830-446A-0645-B066-6663362D71BF}"/>
                </a:ext>
              </a:extLst>
            </p:cNvPr>
            <p:cNvSpPr/>
            <p:nvPr/>
          </p:nvSpPr>
          <p:spPr>
            <a:xfrm>
              <a:off x="7462684" y="2639961"/>
              <a:ext cx="253180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BB0187-0A46-1049-87D7-60C454BCFF8E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H="1">
              <a:off x="4884680" y="2988545"/>
              <a:ext cx="2578004" cy="883815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543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3281</TotalTime>
  <Words>1514</Words>
  <Application>Microsoft Macintosh PowerPoint</Application>
  <PresentationFormat>Widescreen</PresentationFormat>
  <Paragraphs>349</Paragraphs>
  <Slides>32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Courier</vt:lpstr>
      <vt:lpstr>Helvetica</vt:lpstr>
      <vt:lpstr>Times New Roman</vt:lpstr>
      <vt:lpstr>Office Theme</vt:lpstr>
      <vt:lpstr>Reliability (wrap-up); Ordering</vt:lpstr>
      <vt:lpstr>Quick recap of concepts</vt:lpstr>
      <vt:lpstr>Review: Cumulative ACK</vt:lpstr>
      <vt:lpstr>Selective repeat with selective ACK</vt:lpstr>
      <vt:lpstr>TCP: Cumulative &amp; Selective ACKs</vt:lpstr>
      <vt:lpstr>TCP reliability metadata</vt:lpstr>
      <vt:lpstr>Metadata on TCP packets for Reliability</vt:lpstr>
      <vt:lpstr>TCP header structure</vt:lpstr>
      <vt:lpstr>TCP header structure</vt:lpstr>
      <vt:lpstr>Observing a TCP exchange</vt:lpstr>
      <vt:lpstr>Buffering and Ordering in TCP</vt:lpstr>
      <vt:lpstr>Memory Buffers at the Transport Layer</vt:lpstr>
      <vt:lpstr>Sockets need receive-side memory buffers</vt:lpstr>
      <vt:lpstr>Receiver app’s interaction with TCP</vt:lpstr>
      <vt:lpstr>Sockets need send-side memory buffers</vt:lpstr>
      <vt:lpstr>Ordered Delivery</vt:lpstr>
      <vt:lpstr>Reordering packets at the receiver side</vt:lpstr>
      <vt:lpstr>Reordering packets at the receiver side</vt:lpstr>
      <vt:lpstr>Receive-side app and TCP</vt:lpstr>
      <vt:lpstr>TCP Reassembly</vt:lpstr>
      <vt:lpstr>Implications of ordered delivery</vt:lpstr>
      <vt:lpstr>Stream-Oriented Data Transfer</vt:lpstr>
      <vt:lpstr>Sequence numbers in the app’s stream</vt:lpstr>
      <vt:lpstr>Sequence numbers in the app’s stream</vt:lpstr>
      <vt:lpstr>Sequence numbers in the app’s stream</vt:lpstr>
      <vt:lpstr>PowerPoint Presentation</vt:lpstr>
      <vt:lpstr>PowerPoint Presentation</vt:lpstr>
      <vt:lpstr>PowerPoint Presentation</vt:lpstr>
      <vt:lpstr>How much data to keep in flight?</vt:lpstr>
      <vt:lpstr>How much data to keep in flight?</vt:lpstr>
      <vt:lpstr>Inspecting TCP stack parameters</vt:lpstr>
      <vt:lpstr>Info on (tuning) TCP stack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3230</cp:revision>
  <dcterms:created xsi:type="dcterms:W3CDTF">2019-01-23T03:40:12Z</dcterms:created>
  <dcterms:modified xsi:type="dcterms:W3CDTF">2022-03-04T03:11:33Z</dcterms:modified>
</cp:coreProperties>
</file>