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4" r:id="rId2"/>
    <p:sldId id="385" r:id="rId3"/>
    <p:sldId id="447" r:id="rId4"/>
    <p:sldId id="387" r:id="rId5"/>
    <p:sldId id="448" r:id="rId6"/>
    <p:sldId id="450" r:id="rId7"/>
    <p:sldId id="451" r:id="rId8"/>
    <p:sldId id="452" r:id="rId9"/>
    <p:sldId id="454" r:id="rId10"/>
    <p:sldId id="455" r:id="rId11"/>
    <p:sldId id="388" r:id="rId12"/>
    <p:sldId id="290" r:id="rId13"/>
    <p:sldId id="291" r:id="rId14"/>
    <p:sldId id="292" r:id="rId15"/>
    <p:sldId id="293" r:id="rId16"/>
    <p:sldId id="296" r:id="rId17"/>
    <p:sldId id="456" r:id="rId18"/>
    <p:sldId id="457" r:id="rId19"/>
    <p:sldId id="458" r:id="rId20"/>
    <p:sldId id="459" r:id="rId21"/>
    <p:sldId id="460" r:id="rId22"/>
    <p:sldId id="313" r:id="rId23"/>
    <p:sldId id="317" r:id="rId24"/>
    <p:sldId id="312" r:id="rId25"/>
    <p:sldId id="314" r:id="rId26"/>
    <p:sldId id="315" r:id="rId27"/>
    <p:sldId id="390" r:id="rId28"/>
    <p:sldId id="39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4"/>
    <p:restoredTop sz="81181"/>
  </p:normalViewPr>
  <p:slideViewPr>
    <p:cSldViewPr snapToGrid="0" snapToObjects="1">
      <p:cViewPr varScale="1">
        <p:scale>
          <a:sx n="108" d="100"/>
          <a:sy n="108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62C408AF-0509-ED4E-BA0B-CA5E8002EE5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F9960DE9-5513-DE47-89AB-3B23B6B3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the very first thing that comes to mind with multipath TCP, and it’s something that many other people have solved in different ways.</a:t>
            </a:r>
          </a:p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This is just a warm-up... Design Goal 3 is a much “richer” generalization of this goal, which accommodates different topologies, different RTTs. So there’s no point giving an evaluation here.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CF38EDB1-940B-FF42-BE64-4AEECD0FD8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51CF7D7-949D-1540-855C-4ED5E828248D}" type="slidenum">
              <a:rPr lang="en-GB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 sz="13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21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E2817BC5-B54B-534C-A27D-6229FF20C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2DFA002D-ADC4-614F-A9DE-F6061C42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I’m thinking of the paths as given. MPTCP has the choice of how to split its traffic over those given paths.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6AC11DAE-8E4C-9247-B53E-0F0F3EC14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8CB976-8500-8044-997F-5163DD3719F5}" type="slidenum">
              <a:rPr lang="en-GB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 sz="13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778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3B140F29-9BAF-EA4F-B4B4-54A58B3A03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494A0467-4F94-E648-B15B-0D24ED7F9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C18B3D56-4310-FE41-BE0B-134F8F557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5726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572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268C64F-C366-1048-9715-EDE51464D7D7}" type="slidenum">
              <a:rPr lang="en-GB" altLang="en-US" sz="1300" smtClean="0"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 sz="13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0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20,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Multi-Path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65E-6034-FC48-B115-299B20B1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D607-F9D0-F547-B7E5-CEC4683DB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07684"/>
          </a:xfrm>
        </p:spPr>
        <p:txBody>
          <a:bodyPr>
            <a:normAutofit/>
          </a:bodyPr>
          <a:lstStyle/>
          <a:p>
            <a:r>
              <a:rPr lang="en-US" dirty="0"/>
              <a:t>Throughput depends </a:t>
            </a:r>
            <a:r>
              <a:rPr lang="en-US" dirty="0">
                <a:solidFill>
                  <a:srgbClr val="C00000"/>
                </a:solidFill>
              </a:rPr>
              <a:t>inversely on sqrt of loss rate</a:t>
            </a:r>
            <a:r>
              <a:rPr lang="en-US" dirty="0"/>
              <a:t>, p</a:t>
            </a:r>
            <a:r>
              <a:rPr lang="en-US" baseline="30000" dirty="0"/>
              <a:t>-1/2</a:t>
            </a:r>
          </a:p>
          <a:p>
            <a:pPr lvl="1"/>
            <a:r>
              <a:rPr lang="en-US" dirty="0"/>
              <a:t>Throughput drops steeply with increasing loss rate</a:t>
            </a:r>
          </a:p>
          <a:p>
            <a:pPr lvl="1"/>
            <a:r>
              <a:rPr lang="en-US" dirty="0"/>
              <a:t>Ideal: want it to be linear drop, </a:t>
            </a:r>
            <a:r>
              <a:rPr lang="en-US" dirty="0" err="1"/>
              <a:t>ie</a:t>
            </a:r>
            <a:r>
              <a:rPr lang="en-US" dirty="0"/>
              <a:t>: C*(1-p)</a:t>
            </a:r>
          </a:p>
          <a:p>
            <a:endParaRPr lang="en-US" dirty="0"/>
          </a:p>
          <a:p>
            <a:r>
              <a:rPr lang="en-US" dirty="0"/>
              <a:t>Throughput depends inversely on the RTT</a:t>
            </a:r>
          </a:p>
          <a:p>
            <a:pPr lvl="1"/>
            <a:r>
              <a:rPr lang="en-US" dirty="0"/>
              <a:t>An issue known as </a:t>
            </a:r>
            <a:r>
              <a:rPr lang="en-US" dirty="0">
                <a:solidFill>
                  <a:srgbClr val="C00000"/>
                </a:solidFill>
              </a:rPr>
              <a:t>RTT unfairness: </a:t>
            </a:r>
            <a:r>
              <a:rPr lang="en-US" dirty="0"/>
              <a:t>lower-RTT connection on a bottleneck gets higher throughput than higher-RTT connection</a:t>
            </a:r>
          </a:p>
          <a:p>
            <a:pPr lvl="1"/>
            <a:r>
              <a:rPr lang="en-US" dirty="0"/>
              <a:t>Ideal: independent of RTT</a:t>
            </a:r>
          </a:p>
          <a:p>
            <a:pPr lvl="1"/>
            <a:endParaRPr lang="en-US" dirty="0"/>
          </a:p>
          <a:p>
            <a:r>
              <a:rPr lang="en-US" dirty="0"/>
              <a:t>Is throughput independent of the link rate and buffer size?</a:t>
            </a:r>
          </a:p>
        </p:txBody>
      </p:sp>
    </p:spTree>
    <p:extLst>
      <p:ext uri="{BB962C8B-B14F-4D97-AF65-F5344CB8AC3E}">
        <p14:creationId xmlns:p14="http://schemas.microsoft.com/office/powerpoint/2010/main" val="344276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98A6-D96F-E247-8B3B-9F4951AF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Multipath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FCEDE-FF42-9449-8308-6ED1EB6B0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of the congestion control algorithm</a:t>
            </a:r>
          </a:p>
          <a:p>
            <a:endParaRPr lang="en-US" dirty="0"/>
          </a:p>
          <a:p>
            <a:r>
              <a:rPr lang="en-US" dirty="0"/>
              <a:t>Slides adapted from Damon </a:t>
            </a:r>
            <a:r>
              <a:rPr lang="en-US" dirty="0" err="1"/>
              <a:t>Wischik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77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DCEA1-1642-A844-A419-53DEADF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Goal #1: Fairness at Shared Bottlenecks</a:t>
            </a:r>
            <a:endParaRPr lang="en-GB" dirty="0"/>
          </a:p>
        </p:txBody>
      </p:sp>
      <p:sp>
        <p:nvSpPr>
          <p:cNvPr id="28674" name="Content Placeholder 4">
            <a:extLst>
              <a:ext uri="{FF2B5EF4-FFF2-40B4-BE49-F238E27FC236}">
                <a16:creationId xmlns:a16="http://schemas.microsoft.com/office/drawing/2014/main" id="{74505DC1-70EA-C248-B6A0-B8AA9C36B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921" y="1658260"/>
            <a:ext cx="9027257" cy="5063173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endParaRPr lang="en-US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Why not just open multiple TCP connections?</a:t>
            </a:r>
          </a:p>
          <a:p>
            <a:pPr marL="0" indent="0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To be fair, Multipath TCP should take as much capacity as TCP at a bottleneck link, no matter how many paths it is using.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grpSp>
        <p:nvGrpSpPr>
          <p:cNvPr id="28676" name="Group 14">
            <a:extLst>
              <a:ext uri="{FF2B5EF4-FFF2-40B4-BE49-F238E27FC236}">
                <a16:creationId xmlns:a16="http://schemas.microsoft.com/office/drawing/2014/main" id="{6717B5D7-4656-284E-A24B-CC62A09EF24F}"/>
              </a:ext>
            </a:extLst>
          </p:cNvPr>
          <p:cNvGrpSpPr>
            <a:grpSpLocks/>
          </p:cNvGrpSpPr>
          <p:nvPr/>
        </p:nvGrpSpPr>
        <p:grpSpPr bwMode="auto">
          <a:xfrm>
            <a:off x="4198938" y="2276475"/>
            <a:ext cx="4273550" cy="1511300"/>
            <a:chOff x="2259807" y="2492896"/>
            <a:chExt cx="4273550" cy="1511300"/>
          </a:xfrm>
        </p:grpSpPr>
        <p:sp>
          <p:nvSpPr>
            <p:cNvPr id="6" name="Oval 18">
              <a:extLst>
                <a:ext uri="{FF2B5EF4-FFF2-40B4-BE49-F238E27FC236}">
                  <a16:creationId xmlns:a16="http://schemas.microsoft.com/office/drawing/2014/main" id="{980D1B7E-F1F9-2944-8939-E1DE8652AC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3440113" y="2874690"/>
              <a:ext cx="987425" cy="34766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905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1pPr>
              <a:lvl2pPr marL="742950" indent="-28575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2pPr>
              <a:lvl3pPr marL="11430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3pPr>
              <a:lvl4pPr marL="16002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4pPr>
              <a:lvl5pPr marL="2057400" indent="-228600" algn="ctr"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ＭＳ Ｐゴシック" charset="-128"/>
                </a:defRPr>
              </a:lvl9pPr>
            </a:lstStyle>
            <a:p>
              <a:pPr eaLnBrk="1" hangingPunct="1">
                <a:defRPr/>
              </a:pPr>
              <a:endParaRPr lang="en-GB" altLang="x-none" sz="1800">
                <a:latin typeface="Arial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58E6BAA-B2BD-C946-BC58-9FA3DB138DBF}"/>
                </a:ext>
              </a:extLst>
            </p:cNvPr>
            <p:cNvSpPr/>
            <p:nvPr/>
          </p:nvSpPr>
          <p:spPr bwMode="auto">
            <a:xfrm flipV="1">
              <a:off x="2259807" y="2834209"/>
              <a:ext cx="3998912" cy="506412"/>
            </a:xfrm>
            <a:custGeom>
              <a:avLst/>
              <a:gdLst>
                <a:gd name="connsiteX0" fmla="*/ 0 w 2328530"/>
                <a:gd name="connsiteY0" fmla="*/ 411125 h 517451"/>
                <a:gd name="connsiteX1" fmla="*/ 446567 w 2328530"/>
                <a:gd name="connsiteY1" fmla="*/ 464288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11125 h 517451"/>
                <a:gd name="connsiteX1" fmla="*/ 511338 w 2328530"/>
                <a:gd name="connsiteY1" fmla="*/ 413116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05256 h 511582"/>
                <a:gd name="connsiteX1" fmla="*/ 511338 w 2328530"/>
                <a:gd name="connsiteY1" fmla="*/ 407247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398499 h 464284"/>
                <a:gd name="connsiteX1" fmla="*/ 368462 w 2328530"/>
                <a:gd name="connsiteY1" fmla="*/ 400489 h 464284"/>
                <a:gd name="connsiteX2" fmla="*/ 725652 w 2328530"/>
                <a:gd name="connsiteY2" fmla="*/ 114738 h 464284"/>
                <a:gd name="connsiteX3" fmla="*/ 1690577 w 2328530"/>
                <a:gd name="connsiteY3" fmla="*/ 47625 h 464284"/>
                <a:gd name="connsiteX4" fmla="*/ 1940098 w 2328530"/>
                <a:gd name="connsiteY4" fmla="*/ 400489 h 464284"/>
                <a:gd name="connsiteX5" fmla="*/ 2328530 w 2328530"/>
                <a:gd name="connsiteY5" fmla="*/ 430397 h 464284"/>
                <a:gd name="connsiteX6" fmla="*/ 2328530 w 2328530"/>
                <a:gd name="connsiteY6" fmla="*/ 430397 h 464284"/>
                <a:gd name="connsiteX0" fmla="*/ 0 w 2328530"/>
                <a:gd name="connsiteY0" fmla="*/ 331387 h 385987"/>
                <a:gd name="connsiteX1" fmla="*/ 368462 w 2328530"/>
                <a:gd name="connsiteY1" fmla="*/ 333377 h 385987"/>
                <a:gd name="connsiteX2" fmla="*/ 725652 w 2328530"/>
                <a:gd name="connsiteY2" fmla="*/ 47626 h 385987"/>
                <a:gd name="connsiteX3" fmla="*/ 1654346 w 2328530"/>
                <a:gd name="connsiteY3" fmla="*/ 47625 h 385987"/>
                <a:gd name="connsiteX4" fmla="*/ 1940098 w 2328530"/>
                <a:gd name="connsiteY4" fmla="*/ 333377 h 385987"/>
                <a:gd name="connsiteX5" fmla="*/ 2328530 w 2328530"/>
                <a:gd name="connsiteY5" fmla="*/ 363285 h 385987"/>
                <a:gd name="connsiteX6" fmla="*/ 2328530 w 2328530"/>
                <a:gd name="connsiteY6" fmla="*/ 363285 h 385987"/>
                <a:gd name="connsiteX0" fmla="*/ 50138 w 2378668"/>
                <a:gd name="connsiteY0" fmla="*/ 331387 h 405148"/>
                <a:gd name="connsiteX1" fmla="*/ 61410 w 2378668"/>
                <a:gd name="connsiteY1" fmla="*/ 404816 h 405148"/>
                <a:gd name="connsiteX2" fmla="*/ 418600 w 2378668"/>
                <a:gd name="connsiteY2" fmla="*/ 333377 h 405148"/>
                <a:gd name="connsiteX3" fmla="*/ 775790 w 2378668"/>
                <a:gd name="connsiteY3" fmla="*/ 47626 h 405148"/>
                <a:gd name="connsiteX4" fmla="*/ 1704484 w 2378668"/>
                <a:gd name="connsiteY4" fmla="*/ 47625 h 405148"/>
                <a:gd name="connsiteX5" fmla="*/ 1990236 w 2378668"/>
                <a:gd name="connsiteY5" fmla="*/ 333377 h 405148"/>
                <a:gd name="connsiteX6" fmla="*/ 2378668 w 2378668"/>
                <a:gd name="connsiteY6" fmla="*/ 363285 h 405148"/>
                <a:gd name="connsiteX7" fmla="*/ 2378668 w 2378668"/>
                <a:gd name="connsiteY7" fmla="*/ 363285 h 405148"/>
                <a:gd name="connsiteX0" fmla="*/ 0 w 2317258"/>
                <a:gd name="connsiteY0" fmla="*/ 404816 h 405148"/>
                <a:gd name="connsiteX1" fmla="*/ 357190 w 2317258"/>
                <a:gd name="connsiteY1" fmla="*/ 333377 h 405148"/>
                <a:gd name="connsiteX2" fmla="*/ 714380 w 2317258"/>
                <a:gd name="connsiteY2" fmla="*/ 47626 h 405148"/>
                <a:gd name="connsiteX3" fmla="*/ 1643074 w 2317258"/>
                <a:gd name="connsiteY3" fmla="*/ 47625 h 405148"/>
                <a:gd name="connsiteX4" fmla="*/ 1928826 w 2317258"/>
                <a:gd name="connsiteY4" fmla="*/ 333377 h 405148"/>
                <a:gd name="connsiteX5" fmla="*/ 2317258 w 2317258"/>
                <a:gd name="connsiteY5" fmla="*/ 363285 h 405148"/>
                <a:gd name="connsiteX6" fmla="*/ 2317258 w 2317258"/>
                <a:gd name="connsiteY6" fmla="*/ 363285 h 405148"/>
                <a:gd name="connsiteX0" fmla="*/ 0 w 2284006"/>
                <a:gd name="connsiteY0" fmla="*/ 379349 h 388664"/>
                <a:gd name="connsiteX1" fmla="*/ 323938 w 2284006"/>
                <a:gd name="connsiteY1" fmla="*/ 333377 h 388664"/>
                <a:gd name="connsiteX2" fmla="*/ 681128 w 2284006"/>
                <a:gd name="connsiteY2" fmla="*/ 47626 h 388664"/>
                <a:gd name="connsiteX3" fmla="*/ 1609822 w 2284006"/>
                <a:gd name="connsiteY3" fmla="*/ 47625 h 388664"/>
                <a:gd name="connsiteX4" fmla="*/ 1895574 w 2284006"/>
                <a:gd name="connsiteY4" fmla="*/ 333377 h 388664"/>
                <a:gd name="connsiteX5" fmla="*/ 2284006 w 2284006"/>
                <a:gd name="connsiteY5" fmla="*/ 363285 h 388664"/>
                <a:gd name="connsiteX6" fmla="*/ 2284006 w 2284006"/>
                <a:gd name="connsiteY6" fmla="*/ 363285 h 388664"/>
                <a:gd name="connsiteX0" fmla="*/ 0 w 6434934"/>
                <a:gd name="connsiteY0" fmla="*/ 379349 h 388664"/>
                <a:gd name="connsiteX1" fmla="*/ 323938 w 6434934"/>
                <a:gd name="connsiteY1" fmla="*/ 333377 h 388664"/>
                <a:gd name="connsiteX2" fmla="*/ 681128 w 6434934"/>
                <a:gd name="connsiteY2" fmla="*/ 47626 h 388664"/>
                <a:gd name="connsiteX3" fmla="*/ 1609822 w 6434934"/>
                <a:gd name="connsiteY3" fmla="*/ 47625 h 388664"/>
                <a:gd name="connsiteX4" fmla="*/ 1895574 w 6434934"/>
                <a:gd name="connsiteY4" fmla="*/ 333377 h 388664"/>
                <a:gd name="connsiteX5" fmla="*/ 2284006 w 6434934"/>
                <a:gd name="connsiteY5" fmla="*/ 363285 h 388664"/>
                <a:gd name="connsiteX6" fmla="*/ 6434934 w 6434934"/>
                <a:gd name="connsiteY6" fmla="*/ 317754 h 388664"/>
                <a:gd name="connsiteX0" fmla="*/ 0 w 6434934"/>
                <a:gd name="connsiteY0" fmla="*/ 379348 h 388663"/>
                <a:gd name="connsiteX1" fmla="*/ 323938 w 6434934"/>
                <a:gd name="connsiteY1" fmla="*/ 333376 h 388663"/>
                <a:gd name="connsiteX2" fmla="*/ 681128 w 6434934"/>
                <a:gd name="connsiteY2" fmla="*/ 47625 h 388663"/>
                <a:gd name="connsiteX3" fmla="*/ 1609822 w 6434934"/>
                <a:gd name="connsiteY3" fmla="*/ 47624 h 388663"/>
                <a:gd name="connsiteX4" fmla="*/ 1930479 w 6434934"/>
                <a:gd name="connsiteY4" fmla="*/ 254202 h 388663"/>
                <a:gd name="connsiteX5" fmla="*/ 2284006 w 6434934"/>
                <a:gd name="connsiteY5" fmla="*/ 363284 h 388663"/>
                <a:gd name="connsiteX6" fmla="*/ 6434934 w 6434934"/>
                <a:gd name="connsiteY6" fmla="*/ 317753 h 388663"/>
                <a:gd name="connsiteX0" fmla="*/ 0 w 6434934"/>
                <a:gd name="connsiteY0" fmla="*/ 379348 h 388663"/>
                <a:gd name="connsiteX1" fmla="*/ 323938 w 6434934"/>
                <a:gd name="connsiteY1" fmla="*/ 333376 h 388663"/>
                <a:gd name="connsiteX2" fmla="*/ 681128 w 6434934"/>
                <a:gd name="connsiteY2" fmla="*/ 47625 h 388663"/>
                <a:gd name="connsiteX3" fmla="*/ 1609822 w 6434934"/>
                <a:gd name="connsiteY3" fmla="*/ 47624 h 388663"/>
                <a:gd name="connsiteX4" fmla="*/ 1930479 w 6434934"/>
                <a:gd name="connsiteY4" fmla="*/ 254202 h 388663"/>
                <a:gd name="connsiteX5" fmla="*/ 2298189 w 6434934"/>
                <a:gd name="connsiteY5" fmla="*/ 254201 h 388663"/>
                <a:gd name="connsiteX6" fmla="*/ 6434934 w 6434934"/>
                <a:gd name="connsiteY6" fmla="*/ 317753 h 388663"/>
                <a:gd name="connsiteX0" fmla="*/ 0 w 6434934"/>
                <a:gd name="connsiteY0" fmla="*/ 379348 h 388663"/>
                <a:gd name="connsiteX1" fmla="*/ 323938 w 6434934"/>
                <a:gd name="connsiteY1" fmla="*/ 333376 h 388663"/>
                <a:gd name="connsiteX2" fmla="*/ 681128 w 6434934"/>
                <a:gd name="connsiteY2" fmla="*/ 47625 h 388663"/>
                <a:gd name="connsiteX3" fmla="*/ 1609822 w 6434934"/>
                <a:gd name="connsiteY3" fmla="*/ 47624 h 388663"/>
                <a:gd name="connsiteX4" fmla="*/ 1930479 w 6434934"/>
                <a:gd name="connsiteY4" fmla="*/ 254202 h 388663"/>
                <a:gd name="connsiteX5" fmla="*/ 2298189 w 6434934"/>
                <a:gd name="connsiteY5" fmla="*/ 317752 h 388663"/>
                <a:gd name="connsiteX6" fmla="*/ 6434934 w 6434934"/>
                <a:gd name="connsiteY6" fmla="*/ 317753 h 388663"/>
                <a:gd name="connsiteX0" fmla="*/ 0 w 6434934"/>
                <a:gd name="connsiteY0" fmla="*/ 379348 h 388663"/>
                <a:gd name="connsiteX1" fmla="*/ 323938 w 6434934"/>
                <a:gd name="connsiteY1" fmla="*/ 333376 h 388663"/>
                <a:gd name="connsiteX2" fmla="*/ 681128 w 6434934"/>
                <a:gd name="connsiteY2" fmla="*/ 47625 h 388663"/>
                <a:gd name="connsiteX3" fmla="*/ 1609822 w 6434934"/>
                <a:gd name="connsiteY3" fmla="*/ 47624 h 388663"/>
                <a:gd name="connsiteX4" fmla="*/ 1930479 w 6434934"/>
                <a:gd name="connsiteY4" fmla="*/ 254202 h 388663"/>
                <a:gd name="connsiteX5" fmla="*/ 2298189 w 6434934"/>
                <a:gd name="connsiteY5" fmla="*/ 317752 h 388663"/>
                <a:gd name="connsiteX6" fmla="*/ 5483670 w 6434934"/>
                <a:gd name="connsiteY6" fmla="*/ 326716 h 388663"/>
                <a:gd name="connsiteX7" fmla="*/ 6434934 w 6434934"/>
                <a:gd name="connsiteY7" fmla="*/ 317753 h 388663"/>
                <a:gd name="connsiteX0" fmla="*/ 0 w 6434934"/>
                <a:gd name="connsiteY0" fmla="*/ 379348 h 445163"/>
                <a:gd name="connsiteX1" fmla="*/ 323938 w 6434934"/>
                <a:gd name="connsiteY1" fmla="*/ 333376 h 445163"/>
                <a:gd name="connsiteX2" fmla="*/ 681128 w 6434934"/>
                <a:gd name="connsiteY2" fmla="*/ 47625 h 445163"/>
                <a:gd name="connsiteX3" fmla="*/ 1609822 w 6434934"/>
                <a:gd name="connsiteY3" fmla="*/ 47624 h 445163"/>
                <a:gd name="connsiteX4" fmla="*/ 1930479 w 6434934"/>
                <a:gd name="connsiteY4" fmla="*/ 254202 h 445163"/>
                <a:gd name="connsiteX5" fmla="*/ 2298189 w 6434934"/>
                <a:gd name="connsiteY5" fmla="*/ 317752 h 445163"/>
                <a:gd name="connsiteX6" fmla="*/ 5483670 w 6434934"/>
                <a:gd name="connsiteY6" fmla="*/ 326716 h 445163"/>
                <a:gd name="connsiteX7" fmla="*/ 6434934 w 6434934"/>
                <a:gd name="connsiteY7" fmla="*/ 317753 h 445163"/>
                <a:gd name="connsiteX0" fmla="*/ 0 w 6322175"/>
                <a:gd name="connsiteY0" fmla="*/ 379348 h 445163"/>
                <a:gd name="connsiteX1" fmla="*/ 323938 w 6322175"/>
                <a:gd name="connsiteY1" fmla="*/ 333376 h 445163"/>
                <a:gd name="connsiteX2" fmla="*/ 681128 w 6322175"/>
                <a:gd name="connsiteY2" fmla="*/ 47625 h 445163"/>
                <a:gd name="connsiteX3" fmla="*/ 1609822 w 6322175"/>
                <a:gd name="connsiteY3" fmla="*/ 47624 h 445163"/>
                <a:gd name="connsiteX4" fmla="*/ 1930479 w 6322175"/>
                <a:gd name="connsiteY4" fmla="*/ 254202 h 445163"/>
                <a:gd name="connsiteX5" fmla="*/ 2298189 w 6322175"/>
                <a:gd name="connsiteY5" fmla="*/ 317752 h 445163"/>
                <a:gd name="connsiteX6" fmla="*/ 5483670 w 6322175"/>
                <a:gd name="connsiteY6" fmla="*/ 326716 h 445163"/>
                <a:gd name="connsiteX7" fmla="*/ 6322175 w 6322175"/>
                <a:gd name="connsiteY7" fmla="*/ 433933 h 445163"/>
                <a:gd name="connsiteX0" fmla="*/ 0 w 6322175"/>
                <a:gd name="connsiteY0" fmla="*/ 379348 h 436921"/>
                <a:gd name="connsiteX1" fmla="*/ 323938 w 6322175"/>
                <a:gd name="connsiteY1" fmla="*/ 333376 h 436921"/>
                <a:gd name="connsiteX2" fmla="*/ 681128 w 6322175"/>
                <a:gd name="connsiteY2" fmla="*/ 47625 h 436921"/>
                <a:gd name="connsiteX3" fmla="*/ 1609822 w 6322175"/>
                <a:gd name="connsiteY3" fmla="*/ 47624 h 436921"/>
                <a:gd name="connsiteX4" fmla="*/ 1930479 w 6322175"/>
                <a:gd name="connsiteY4" fmla="*/ 254202 h 436921"/>
                <a:gd name="connsiteX5" fmla="*/ 2298189 w 6322175"/>
                <a:gd name="connsiteY5" fmla="*/ 317752 h 436921"/>
                <a:gd name="connsiteX6" fmla="*/ 5483670 w 6322175"/>
                <a:gd name="connsiteY6" fmla="*/ 326716 h 436921"/>
                <a:gd name="connsiteX7" fmla="*/ 6322175 w 6322175"/>
                <a:gd name="connsiteY7" fmla="*/ 433933 h 436921"/>
                <a:gd name="connsiteX0" fmla="*/ 0 w 6322175"/>
                <a:gd name="connsiteY0" fmla="*/ 379348 h 451286"/>
                <a:gd name="connsiteX1" fmla="*/ 323938 w 6322175"/>
                <a:gd name="connsiteY1" fmla="*/ 333376 h 451286"/>
                <a:gd name="connsiteX2" fmla="*/ 681128 w 6322175"/>
                <a:gd name="connsiteY2" fmla="*/ 47625 h 451286"/>
                <a:gd name="connsiteX3" fmla="*/ 1609822 w 6322175"/>
                <a:gd name="connsiteY3" fmla="*/ 47624 h 451286"/>
                <a:gd name="connsiteX4" fmla="*/ 1930479 w 6322175"/>
                <a:gd name="connsiteY4" fmla="*/ 254202 h 451286"/>
                <a:gd name="connsiteX5" fmla="*/ 2298189 w 6322175"/>
                <a:gd name="connsiteY5" fmla="*/ 317752 h 451286"/>
                <a:gd name="connsiteX6" fmla="*/ 5483670 w 6322175"/>
                <a:gd name="connsiteY6" fmla="*/ 326716 h 451286"/>
                <a:gd name="connsiteX7" fmla="*/ 6322175 w 6322175"/>
                <a:gd name="connsiteY7" fmla="*/ 433933 h 451286"/>
                <a:gd name="connsiteX0" fmla="*/ 0 w 6322175"/>
                <a:gd name="connsiteY0" fmla="*/ 379348 h 451286"/>
                <a:gd name="connsiteX1" fmla="*/ 323938 w 6322175"/>
                <a:gd name="connsiteY1" fmla="*/ 333376 h 451286"/>
                <a:gd name="connsiteX2" fmla="*/ 681128 w 6322175"/>
                <a:gd name="connsiteY2" fmla="*/ 47625 h 451286"/>
                <a:gd name="connsiteX3" fmla="*/ 1609822 w 6322175"/>
                <a:gd name="connsiteY3" fmla="*/ 47624 h 451286"/>
                <a:gd name="connsiteX4" fmla="*/ 1930479 w 6322175"/>
                <a:gd name="connsiteY4" fmla="*/ 254202 h 451286"/>
                <a:gd name="connsiteX5" fmla="*/ 2298189 w 6322175"/>
                <a:gd name="connsiteY5" fmla="*/ 317752 h 451286"/>
                <a:gd name="connsiteX6" fmla="*/ 5483670 w 6322175"/>
                <a:gd name="connsiteY6" fmla="*/ 326716 h 451286"/>
                <a:gd name="connsiteX7" fmla="*/ 6322175 w 6322175"/>
                <a:gd name="connsiteY7" fmla="*/ 433933 h 451286"/>
                <a:gd name="connsiteX0" fmla="*/ 0 w 6210342"/>
                <a:gd name="connsiteY0" fmla="*/ 379348 h 451287"/>
                <a:gd name="connsiteX1" fmla="*/ 323938 w 6210342"/>
                <a:gd name="connsiteY1" fmla="*/ 333376 h 451287"/>
                <a:gd name="connsiteX2" fmla="*/ 681128 w 6210342"/>
                <a:gd name="connsiteY2" fmla="*/ 47625 h 451287"/>
                <a:gd name="connsiteX3" fmla="*/ 1609822 w 6210342"/>
                <a:gd name="connsiteY3" fmla="*/ 47624 h 451287"/>
                <a:gd name="connsiteX4" fmla="*/ 1930479 w 6210342"/>
                <a:gd name="connsiteY4" fmla="*/ 254202 h 451287"/>
                <a:gd name="connsiteX5" fmla="*/ 2298189 w 6210342"/>
                <a:gd name="connsiteY5" fmla="*/ 317752 h 451287"/>
                <a:gd name="connsiteX6" fmla="*/ 5483670 w 6210342"/>
                <a:gd name="connsiteY6" fmla="*/ 326716 h 451287"/>
                <a:gd name="connsiteX7" fmla="*/ 6210342 w 6210342"/>
                <a:gd name="connsiteY7" fmla="*/ 433934 h 451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10342" h="451287">
                  <a:moveTo>
                    <a:pt x="0" y="379348"/>
                  </a:moveTo>
                  <a:cubicBezTo>
                    <a:pt x="61410" y="379680"/>
                    <a:pt x="210417" y="388663"/>
                    <a:pt x="323938" y="333376"/>
                  </a:cubicBezTo>
                  <a:cubicBezTo>
                    <a:pt x="437459" y="278089"/>
                    <a:pt x="466814" y="95250"/>
                    <a:pt x="681128" y="47625"/>
                  </a:cubicBezTo>
                  <a:cubicBezTo>
                    <a:pt x="895442" y="0"/>
                    <a:pt x="1401597" y="13195"/>
                    <a:pt x="1609822" y="47624"/>
                  </a:cubicBezTo>
                  <a:cubicBezTo>
                    <a:pt x="1818047" y="82054"/>
                    <a:pt x="1815751" y="209181"/>
                    <a:pt x="1930479" y="254202"/>
                  </a:cubicBezTo>
                  <a:cubicBezTo>
                    <a:pt x="2045207" y="299223"/>
                    <a:pt x="2132876" y="316090"/>
                    <a:pt x="2298189" y="317752"/>
                  </a:cubicBezTo>
                  <a:lnTo>
                    <a:pt x="5483670" y="326716"/>
                  </a:lnTo>
                  <a:cubicBezTo>
                    <a:pt x="5869146" y="327373"/>
                    <a:pt x="5583901" y="451287"/>
                    <a:pt x="6210342" y="433934"/>
                  </a:cubicBezTo>
                </a:path>
              </a:pathLst>
            </a:custGeom>
            <a:ln w="101600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5ABAF4C4-36E1-6F41-ABCF-8CDB46115072}"/>
                </a:ext>
              </a:extLst>
            </p:cNvPr>
            <p:cNvSpPr/>
            <p:nvPr/>
          </p:nvSpPr>
          <p:spPr bwMode="auto">
            <a:xfrm>
              <a:off x="2267744" y="2492896"/>
              <a:ext cx="4135438" cy="438150"/>
            </a:xfrm>
            <a:custGeom>
              <a:avLst/>
              <a:gdLst>
                <a:gd name="connsiteX0" fmla="*/ 0 w 2328530"/>
                <a:gd name="connsiteY0" fmla="*/ 411125 h 517451"/>
                <a:gd name="connsiteX1" fmla="*/ 446567 w 2328530"/>
                <a:gd name="connsiteY1" fmla="*/ 464288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11125 h 517451"/>
                <a:gd name="connsiteX1" fmla="*/ 511338 w 2328530"/>
                <a:gd name="connsiteY1" fmla="*/ 413116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05256 h 511582"/>
                <a:gd name="connsiteX1" fmla="*/ 511338 w 2328530"/>
                <a:gd name="connsiteY1" fmla="*/ 407247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398499 h 464284"/>
                <a:gd name="connsiteX1" fmla="*/ 368462 w 2328530"/>
                <a:gd name="connsiteY1" fmla="*/ 400489 h 464284"/>
                <a:gd name="connsiteX2" fmla="*/ 725652 w 2328530"/>
                <a:gd name="connsiteY2" fmla="*/ 114738 h 464284"/>
                <a:gd name="connsiteX3" fmla="*/ 1690577 w 2328530"/>
                <a:gd name="connsiteY3" fmla="*/ 47625 h 464284"/>
                <a:gd name="connsiteX4" fmla="*/ 1940098 w 2328530"/>
                <a:gd name="connsiteY4" fmla="*/ 400489 h 464284"/>
                <a:gd name="connsiteX5" fmla="*/ 2328530 w 2328530"/>
                <a:gd name="connsiteY5" fmla="*/ 430397 h 464284"/>
                <a:gd name="connsiteX6" fmla="*/ 2328530 w 2328530"/>
                <a:gd name="connsiteY6" fmla="*/ 430397 h 464284"/>
                <a:gd name="connsiteX0" fmla="*/ 0 w 2328530"/>
                <a:gd name="connsiteY0" fmla="*/ 331387 h 385987"/>
                <a:gd name="connsiteX1" fmla="*/ 368462 w 2328530"/>
                <a:gd name="connsiteY1" fmla="*/ 333377 h 385987"/>
                <a:gd name="connsiteX2" fmla="*/ 725652 w 2328530"/>
                <a:gd name="connsiteY2" fmla="*/ 47626 h 385987"/>
                <a:gd name="connsiteX3" fmla="*/ 1654346 w 2328530"/>
                <a:gd name="connsiteY3" fmla="*/ 47625 h 385987"/>
                <a:gd name="connsiteX4" fmla="*/ 1940098 w 2328530"/>
                <a:gd name="connsiteY4" fmla="*/ 333377 h 385987"/>
                <a:gd name="connsiteX5" fmla="*/ 2328530 w 2328530"/>
                <a:gd name="connsiteY5" fmla="*/ 363285 h 385987"/>
                <a:gd name="connsiteX6" fmla="*/ 2328530 w 2328530"/>
                <a:gd name="connsiteY6" fmla="*/ 363285 h 385987"/>
                <a:gd name="connsiteX0" fmla="*/ 0 w 2328530"/>
                <a:gd name="connsiteY0" fmla="*/ 331387 h 389771"/>
                <a:gd name="connsiteX1" fmla="*/ 71438 w 2328530"/>
                <a:gd name="connsiteY1" fmla="*/ 385987 h 389771"/>
                <a:gd name="connsiteX2" fmla="*/ 368462 w 2328530"/>
                <a:gd name="connsiteY2" fmla="*/ 333377 h 389771"/>
                <a:gd name="connsiteX3" fmla="*/ 725652 w 2328530"/>
                <a:gd name="connsiteY3" fmla="*/ 47626 h 389771"/>
                <a:gd name="connsiteX4" fmla="*/ 1654346 w 2328530"/>
                <a:gd name="connsiteY4" fmla="*/ 47625 h 389771"/>
                <a:gd name="connsiteX5" fmla="*/ 1940098 w 2328530"/>
                <a:gd name="connsiteY5" fmla="*/ 333377 h 389771"/>
                <a:gd name="connsiteX6" fmla="*/ 2328530 w 2328530"/>
                <a:gd name="connsiteY6" fmla="*/ 363285 h 389771"/>
                <a:gd name="connsiteX7" fmla="*/ 2328530 w 2328530"/>
                <a:gd name="connsiteY7" fmla="*/ 363285 h 389771"/>
                <a:gd name="connsiteX0" fmla="*/ 0 w 2257092"/>
                <a:gd name="connsiteY0" fmla="*/ 385987 h 389771"/>
                <a:gd name="connsiteX1" fmla="*/ 297024 w 2257092"/>
                <a:gd name="connsiteY1" fmla="*/ 333377 h 389771"/>
                <a:gd name="connsiteX2" fmla="*/ 654214 w 2257092"/>
                <a:gd name="connsiteY2" fmla="*/ 47626 h 389771"/>
                <a:gd name="connsiteX3" fmla="*/ 1582908 w 2257092"/>
                <a:gd name="connsiteY3" fmla="*/ 47625 h 389771"/>
                <a:gd name="connsiteX4" fmla="*/ 1868660 w 2257092"/>
                <a:gd name="connsiteY4" fmla="*/ 333377 h 389771"/>
                <a:gd name="connsiteX5" fmla="*/ 2257092 w 2257092"/>
                <a:gd name="connsiteY5" fmla="*/ 363285 h 389771"/>
                <a:gd name="connsiteX6" fmla="*/ 2257092 w 2257092"/>
                <a:gd name="connsiteY6" fmla="*/ 363285 h 389771"/>
                <a:gd name="connsiteX0" fmla="*/ 0 w 6421916"/>
                <a:gd name="connsiteY0" fmla="*/ 385987 h 389771"/>
                <a:gd name="connsiteX1" fmla="*/ 297024 w 6421916"/>
                <a:gd name="connsiteY1" fmla="*/ 333377 h 389771"/>
                <a:gd name="connsiteX2" fmla="*/ 654214 w 6421916"/>
                <a:gd name="connsiteY2" fmla="*/ 47626 h 389771"/>
                <a:gd name="connsiteX3" fmla="*/ 1582908 w 6421916"/>
                <a:gd name="connsiteY3" fmla="*/ 47625 h 389771"/>
                <a:gd name="connsiteX4" fmla="*/ 1868660 w 6421916"/>
                <a:gd name="connsiteY4" fmla="*/ 333377 h 389771"/>
                <a:gd name="connsiteX5" fmla="*/ 2257092 w 6421916"/>
                <a:gd name="connsiteY5" fmla="*/ 363285 h 389771"/>
                <a:gd name="connsiteX6" fmla="*/ 6421916 w 6421916"/>
                <a:gd name="connsiteY6" fmla="*/ 309610 h 389771"/>
                <a:gd name="connsiteX0" fmla="*/ 0 w 6421916"/>
                <a:gd name="connsiteY0" fmla="*/ 385987 h 389771"/>
                <a:gd name="connsiteX1" fmla="*/ 297024 w 6421916"/>
                <a:gd name="connsiteY1" fmla="*/ 333377 h 389771"/>
                <a:gd name="connsiteX2" fmla="*/ 654214 w 6421916"/>
                <a:gd name="connsiteY2" fmla="*/ 47626 h 389771"/>
                <a:gd name="connsiteX3" fmla="*/ 1582908 w 6421916"/>
                <a:gd name="connsiteY3" fmla="*/ 47625 h 389771"/>
                <a:gd name="connsiteX4" fmla="*/ 1868660 w 6421916"/>
                <a:gd name="connsiteY4" fmla="*/ 333377 h 389771"/>
                <a:gd name="connsiteX5" fmla="*/ 2192971 w 6421916"/>
                <a:gd name="connsiteY5" fmla="*/ 309610 h 389771"/>
                <a:gd name="connsiteX6" fmla="*/ 6421916 w 6421916"/>
                <a:gd name="connsiteY6" fmla="*/ 309610 h 389771"/>
                <a:gd name="connsiteX0" fmla="*/ 0 w 6421916"/>
                <a:gd name="connsiteY0" fmla="*/ 385986 h 389770"/>
                <a:gd name="connsiteX1" fmla="*/ 297024 w 6421916"/>
                <a:gd name="connsiteY1" fmla="*/ 333376 h 389770"/>
                <a:gd name="connsiteX2" fmla="*/ 654214 w 6421916"/>
                <a:gd name="connsiteY2" fmla="*/ 47625 h 389770"/>
                <a:gd name="connsiteX3" fmla="*/ 1582908 w 6421916"/>
                <a:gd name="connsiteY3" fmla="*/ 47624 h 389770"/>
                <a:gd name="connsiteX4" fmla="*/ 1825237 w 6421916"/>
                <a:gd name="connsiteY4" fmla="*/ 309609 h 389770"/>
                <a:gd name="connsiteX5" fmla="*/ 2192971 w 6421916"/>
                <a:gd name="connsiteY5" fmla="*/ 309609 h 389770"/>
                <a:gd name="connsiteX6" fmla="*/ 6421916 w 6421916"/>
                <a:gd name="connsiteY6" fmla="*/ 309609 h 389770"/>
                <a:gd name="connsiteX0" fmla="*/ 0 w 6421916"/>
                <a:gd name="connsiteY0" fmla="*/ 385986 h 389770"/>
                <a:gd name="connsiteX1" fmla="*/ 297024 w 6421916"/>
                <a:gd name="connsiteY1" fmla="*/ 333376 h 389770"/>
                <a:gd name="connsiteX2" fmla="*/ 654214 w 6421916"/>
                <a:gd name="connsiteY2" fmla="*/ 47625 h 389770"/>
                <a:gd name="connsiteX3" fmla="*/ 1582908 w 6421916"/>
                <a:gd name="connsiteY3" fmla="*/ 47624 h 389770"/>
                <a:gd name="connsiteX4" fmla="*/ 1825237 w 6421916"/>
                <a:gd name="connsiteY4" fmla="*/ 245974 h 389770"/>
                <a:gd name="connsiteX5" fmla="*/ 2192971 w 6421916"/>
                <a:gd name="connsiteY5" fmla="*/ 309609 h 389770"/>
                <a:gd name="connsiteX6" fmla="*/ 6421916 w 6421916"/>
                <a:gd name="connsiteY6" fmla="*/ 309609 h 389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916" h="389770">
                  <a:moveTo>
                    <a:pt x="0" y="385986"/>
                  </a:moveTo>
                  <a:cubicBezTo>
                    <a:pt x="61410" y="386318"/>
                    <a:pt x="187988" y="389770"/>
                    <a:pt x="297024" y="333376"/>
                  </a:cubicBezTo>
                  <a:cubicBezTo>
                    <a:pt x="406060" y="276983"/>
                    <a:pt x="439900" y="95250"/>
                    <a:pt x="654214" y="47625"/>
                  </a:cubicBezTo>
                  <a:cubicBezTo>
                    <a:pt x="868528" y="0"/>
                    <a:pt x="1387738" y="14566"/>
                    <a:pt x="1582908" y="47624"/>
                  </a:cubicBezTo>
                  <a:cubicBezTo>
                    <a:pt x="1778079" y="80682"/>
                    <a:pt x="1723560" y="202310"/>
                    <a:pt x="1825237" y="245974"/>
                  </a:cubicBezTo>
                  <a:cubicBezTo>
                    <a:pt x="1926914" y="289638"/>
                    <a:pt x="2128232" y="304624"/>
                    <a:pt x="2192971" y="309609"/>
                  </a:cubicBezTo>
                  <a:lnTo>
                    <a:pt x="6421916" y="309609"/>
                  </a:lnTo>
                </a:path>
              </a:pathLst>
            </a:custGeom>
            <a:ln w="101600">
              <a:solidFill>
                <a:schemeClr val="bg1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F98456D-8F20-FB4E-888A-215480A7F4D5}"/>
                </a:ext>
              </a:extLst>
            </p:cNvPr>
            <p:cNvSpPr/>
            <p:nvPr/>
          </p:nvSpPr>
          <p:spPr bwMode="auto">
            <a:xfrm>
              <a:off x="2616994" y="3197746"/>
              <a:ext cx="3590925" cy="806450"/>
            </a:xfrm>
            <a:custGeom>
              <a:avLst/>
              <a:gdLst>
                <a:gd name="connsiteX0" fmla="*/ 0 w 2328530"/>
                <a:gd name="connsiteY0" fmla="*/ 411125 h 517451"/>
                <a:gd name="connsiteX1" fmla="*/ 446567 w 2328530"/>
                <a:gd name="connsiteY1" fmla="*/ 464288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11125 h 517451"/>
                <a:gd name="connsiteX1" fmla="*/ 511338 w 2328530"/>
                <a:gd name="connsiteY1" fmla="*/ 413116 h 517451"/>
                <a:gd name="connsiteX2" fmla="*/ 659219 w 2328530"/>
                <a:gd name="connsiteY2" fmla="*/ 92149 h 517451"/>
                <a:gd name="connsiteX3" fmla="*/ 1690577 w 2328530"/>
                <a:gd name="connsiteY3" fmla="*/ 60251 h 517451"/>
                <a:gd name="connsiteX4" fmla="*/ 1977656 w 2328530"/>
                <a:gd name="connsiteY4" fmla="*/ 453656 h 517451"/>
                <a:gd name="connsiteX5" fmla="*/ 2328530 w 2328530"/>
                <a:gd name="connsiteY5" fmla="*/ 443023 h 517451"/>
                <a:gd name="connsiteX6" fmla="*/ 2328530 w 2328530"/>
                <a:gd name="connsiteY6" fmla="*/ 443023 h 517451"/>
                <a:gd name="connsiteX0" fmla="*/ 0 w 2328530"/>
                <a:gd name="connsiteY0" fmla="*/ 405256 h 511582"/>
                <a:gd name="connsiteX1" fmla="*/ 511338 w 2328530"/>
                <a:gd name="connsiteY1" fmla="*/ 407247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405256 h 511582"/>
                <a:gd name="connsiteX1" fmla="*/ 368462 w 2328530"/>
                <a:gd name="connsiteY1" fmla="*/ 407246 h 511582"/>
                <a:gd name="connsiteX2" fmla="*/ 725652 w 2328530"/>
                <a:gd name="connsiteY2" fmla="*/ 121495 h 511582"/>
                <a:gd name="connsiteX3" fmla="*/ 1690577 w 2328530"/>
                <a:gd name="connsiteY3" fmla="*/ 54382 h 511582"/>
                <a:gd name="connsiteX4" fmla="*/ 1977656 w 2328530"/>
                <a:gd name="connsiteY4" fmla="*/ 447787 h 511582"/>
                <a:gd name="connsiteX5" fmla="*/ 2328530 w 2328530"/>
                <a:gd name="connsiteY5" fmla="*/ 437154 h 511582"/>
                <a:gd name="connsiteX6" fmla="*/ 2328530 w 2328530"/>
                <a:gd name="connsiteY6" fmla="*/ 437154 h 511582"/>
                <a:gd name="connsiteX0" fmla="*/ 0 w 2328530"/>
                <a:gd name="connsiteY0" fmla="*/ 398499 h 464284"/>
                <a:gd name="connsiteX1" fmla="*/ 368462 w 2328530"/>
                <a:gd name="connsiteY1" fmla="*/ 400489 h 464284"/>
                <a:gd name="connsiteX2" fmla="*/ 725652 w 2328530"/>
                <a:gd name="connsiteY2" fmla="*/ 114738 h 464284"/>
                <a:gd name="connsiteX3" fmla="*/ 1690577 w 2328530"/>
                <a:gd name="connsiteY3" fmla="*/ 47625 h 464284"/>
                <a:gd name="connsiteX4" fmla="*/ 1940098 w 2328530"/>
                <a:gd name="connsiteY4" fmla="*/ 400489 h 464284"/>
                <a:gd name="connsiteX5" fmla="*/ 2328530 w 2328530"/>
                <a:gd name="connsiteY5" fmla="*/ 430397 h 464284"/>
                <a:gd name="connsiteX6" fmla="*/ 2328530 w 2328530"/>
                <a:gd name="connsiteY6" fmla="*/ 430397 h 464284"/>
                <a:gd name="connsiteX0" fmla="*/ 0 w 2328530"/>
                <a:gd name="connsiteY0" fmla="*/ 331387 h 385987"/>
                <a:gd name="connsiteX1" fmla="*/ 368462 w 2328530"/>
                <a:gd name="connsiteY1" fmla="*/ 333377 h 385987"/>
                <a:gd name="connsiteX2" fmla="*/ 725652 w 2328530"/>
                <a:gd name="connsiteY2" fmla="*/ 47626 h 385987"/>
                <a:gd name="connsiteX3" fmla="*/ 1654346 w 2328530"/>
                <a:gd name="connsiteY3" fmla="*/ 47625 h 385987"/>
                <a:gd name="connsiteX4" fmla="*/ 1940098 w 2328530"/>
                <a:gd name="connsiteY4" fmla="*/ 333377 h 385987"/>
                <a:gd name="connsiteX5" fmla="*/ 2328530 w 2328530"/>
                <a:gd name="connsiteY5" fmla="*/ 363285 h 385987"/>
                <a:gd name="connsiteX6" fmla="*/ 2328530 w 2328530"/>
                <a:gd name="connsiteY6" fmla="*/ 363285 h 385987"/>
                <a:gd name="connsiteX0" fmla="*/ 0 w 2328530"/>
                <a:gd name="connsiteY0" fmla="*/ 331387 h 389771"/>
                <a:gd name="connsiteX1" fmla="*/ 71438 w 2328530"/>
                <a:gd name="connsiteY1" fmla="*/ 385987 h 389771"/>
                <a:gd name="connsiteX2" fmla="*/ 368462 w 2328530"/>
                <a:gd name="connsiteY2" fmla="*/ 333377 h 389771"/>
                <a:gd name="connsiteX3" fmla="*/ 725652 w 2328530"/>
                <a:gd name="connsiteY3" fmla="*/ 47626 h 389771"/>
                <a:gd name="connsiteX4" fmla="*/ 1654346 w 2328530"/>
                <a:gd name="connsiteY4" fmla="*/ 47625 h 389771"/>
                <a:gd name="connsiteX5" fmla="*/ 1940098 w 2328530"/>
                <a:gd name="connsiteY5" fmla="*/ 333377 h 389771"/>
                <a:gd name="connsiteX6" fmla="*/ 2328530 w 2328530"/>
                <a:gd name="connsiteY6" fmla="*/ 363285 h 389771"/>
                <a:gd name="connsiteX7" fmla="*/ 2328530 w 2328530"/>
                <a:gd name="connsiteY7" fmla="*/ 363285 h 389771"/>
                <a:gd name="connsiteX0" fmla="*/ 0 w 2257092"/>
                <a:gd name="connsiteY0" fmla="*/ 385987 h 389771"/>
                <a:gd name="connsiteX1" fmla="*/ 297024 w 2257092"/>
                <a:gd name="connsiteY1" fmla="*/ 333377 h 389771"/>
                <a:gd name="connsiteX2" fmla="*/ 654214 w 2257092"/>
                <a:gd name="connsiteY2" fmla="*/ 47626 h 389771"/>
                <a:gd name="connsiteX3" fmla="*/ 1582908 w 2257092"/>
                <a:gd name="connsiteY3" fmla="*/ 47625 h 389771"/>
                <a:gd name="connsiteX4" fmla="*/ 1868660 w 2257092"/>
                <a:gd name="connsiteY4" fmla="*/ 333377 h 389771"/>
                <a:gd name="connsiteX5" fmla="*/ 2257092 w 2257092"/>
                <a:gd name="connsiteY5" fmla="*/ 363285 h 389771"/>
                <a:gd name="connsiteX6" fmla="*/ 2257092 w 2257092"/>
                <a:gd name="connsiteY6" fmla="*/ 363285 h 389771"/>
                <a:gd name="connsiteX0" fmla="*/ 0 w 2257092"/>
                <a:gd name="connsiteY0" fmla="*/ 385987 h 389771"/>
                <a:gd name="connsiteX1" fmla="*/ 297024 w 2257092"/>
                <a:gd name="connsiteY1" fmla="*/ 333377 h 389771"/>
                <a:gd name="connsiteX2" fmla="*/ 654214 w 2257092"/>
                <a:gd name="connsiteY2" fmla="*/ 47626 h 389771"/>
                <a:gd name="connsiteX3" fmla="*/ 1582908 w 2257092"/>
                <a:gd name="connsiteY3" fmla="*/ 47625 h 389771"/>
                <a:gd name="connsiteX4" fmla="*/ 1868660 w 2257092"/>
                <a:gd name="connsiteY4" fmla="*/ 333377 h 389771"/>
                <a:gd name="connsiteX5" fmla="*/ 2257092 w 2257092"/>
                <a:gd name="connsiteY5" fmla="*/ 363285 h 389771"/>
                <a:gd name="connsiteX6" fmla="*/ 2071841 w 2257092"/>
                <a:gd name="connsiteY6" fmla="*/ 370094 h 389771"/>
                <a:gd name="connsiteX0" fmla="*/ 0 w 2257092"/>
                <a:gd name="connsiteY0" fmla="*/ 385987 h 389771"/>
                <a:gd name="connsiteX1" fmla="*/ 297024 w 2257092"/>
                <a:gd name="connsiteY1" fmla="*/ 333377 h 389771"/>
                <a:gd name="connsiteX2" fmla="*/ 654214 w 2257092"/>
                <a:gd name="connsiteY2" fmla="*/ 47626 h 389771"/>
                <a:gd name="connsiteX3" fmla="*/ 1582908 w 2257092"/>
                <a:gd name="connsiteY3" fmla="*/ 47625 h 389771"/>
                <a:gd name="connsiteX4" fmla="*/ 1868660 w 2257092"/>
                <a:gd name="connsiteY4" fmla="*/ 333377 h 389771"/>
                <a:gd name="connsiteX5" fmla="*/ 2257092 w 2257092"/>
                <a:gd name="connsiteY5" fmla="*/ 363285 h 389771"/>
                <a:gd name="connsiteX0" fmla="*/ 0 w 2154763"/>
                <a:gd name="connsiteY0" fmla="*/ 385987 h 435030"/>
                <a:gd name="connsiteX1" fmla="*/ 297024 w 2154763"/>
                <a:gd name="connsiteY1" fmla="*/ 333377 h 435030"/>
                <a:gd name="connsiteX2" fmla="*/ 654214 w 2154763"/>
                <a:gd name="connsiteY2" fmla="*/ 47626 h 435030"/>
                <a:gd name="connsiteX3" fmla="*/ 1582908 w 2154763"/>
                <a:gd name="connsiteY3" fmla="*/ 47625 h 435030"/>
                <a:gd name="connsiteX4" fmla="*/ 1868660 w 2154763"/>
                <a:gd name="connsiteY4" fmla="*/ 333377 h 435030"/>
                <a:gd name="connsiteX5" fmla="*/ 2154763 w 2154763"/>
                <a:gd name="connsiteY5" fmla="*/ 435030 h 435030"/>
                <a:gd name="connsiteX0" fmla="*/ 0 w 2130886"/>
                <a:gd name="connsiteY0" fmla="*/ 385987 h 389771"/>
                <a:gd name="connsiteX1" fmla="*/ 297024 w 2130886"/>
                <a:gd name="connsiteY1" fmla="*/ 333377 h 389771"/>
                <a:gd name="connsiteX2" fmla="*/ 654214 w 2130886"/>
                <a:gd name="connsiteY2" fmla="*/ 47626 h 389771"/>
                <a:gd name="connsiteX3" fmla="*/ 1582908 w 2130886"/>
                <a:gd name="connsiteY3" fmla="*/ 47625 h 389771"/>
                <a:gd name="connsiteX4" fmla="*/ 1868660 w 2130886"/>
                <a:gd name="connsiteY4" fmla="*/ 333377 h 389771"/>
                <a:gd name="connsiteX5" fmla="*/ 2130886 w 2130886"/>
                <a:gd name="connsiteY5" fmla="*/ 374765 h 389771"/>
                <a:gd name="connsiteX0" fmla="*/ 0 w 2062667"/>
                <a:gd name="connsiteY0" fmla="*/ 385987 h 389771"/>
                <a:gd name="connsiteX1" fmla="*/ 297024 w 2062667"/>
                <a:gd name="connsiteY1" fmla="*/ 333377 h 389771"/>
                <a:gd name="connsiteX2" fmla="*/ 654214 w 2062667"/>
                <a:gd name="connsiteY2" fmla="*/ 47626 h 389771"/>
                <a:gd name="connsiteX3" fmla="*/ 1582908 w 2062667"/>
                <a:gd name="connsiteY3" fmla="*/ 47625 h 389771"/>
                <a:gd name="connsiteX4" fmla="*/ 1868660 w 2062667"/>
                <a:gd name="connsiteY4" fmla="*/ 333377 h 389771"/>
                <a:gd name="connsiteX5" fmla="*/ 2062667 w 2062667"/>
                <a:gd name="connsiteY5" fmla="*/ 374765 h 389771"/>
                <a:gd name="connsiteX0" fmla="*/ 0 w 2062667"/>
                <a:gd name="connsiteY0" fmla="*/ 385987 h 389771"/>
                <a:gd name="connsiteX1" fmla="*/ 297024 w 2062667"/>
                <a:gd name="connsiteY1" fmla="*/ 333377 h 389771"/>
                <a:gd name="connsiteX2" fmla="*/ 654214 w 2062667"/>
                <a:gd name="connsiteY2" fmla="*/ 47626 h 389771"/>
                <a:gd name="connsiteX3" fmla="*/ 1582908 w 2062667"/>
                <a:gd name="connsiteY3" fmla="*/ 47625 h 389771"/>
                <a:gd name="connsiteX4" fmla="*/ 1868660 w 2062667"/>
                <a:gd name="connsiteY4" fmla="*/ 333377 h 389771"/>
                <a:gd name="connsiteX5" fmla="*/ 2062667 w 2062667"/>
                <a:gd name="connsiteY5" fmla="*/ 366156 h 38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667" h="389771">
                  <a:moveTo>
                    <a:pt x="0" y="385987"/>
                  </a:moveTo>
                  <a:cubicBezTo>
                    <a:pt x="61410" y="386319"/>
                    <a:pt x="187988" y="389771"/>
                    <a:pt x="297024" y="333377"/>
                  </a:cubicBezTo>
                  <a:cubicBezTo>
                    <a:pt x="406060" y="276984"/>
                    <a:pt x="439900" y="95251"/>
                    <a:pt x="654214" y="47626"/>
                  </a:cubicBezTo>
                  <a:cubicBezTo>
                    <a:pt x="868528" y="1"/>
                    <a:pt x="1380500" y="0"/>
                    <a:pt x="1582908" y="47625"/>
                  </a:cubicBezTo>
                  <a:cubicBezTo>
                    <a:pt x="1785316" y="95250"/>
                    <a:pt x="1788700" y="280289"/>
                    <a:pt x="1868660" y="333377"/>
                  </a:cubicBezTo>
                  <a:cubicBezTo>
                    <a:pt x="1948620" y="386465"/>
                    <a:pt x="1997928" y="361171"/>
                    <a:pt x="2062667" y="366156"/>
                  </a:cubicBezTo>
                </a:path>
              </a:pathLst>
            </a:custGeom>
            <a:ln w="241300">
              <a:solidFill>
                <a:schemeClr val="accent3">
                  <a:lumMod val="75000"/>
                </a:schemeClr>
              </a:solidFill>
              <a:headEnd type="none" w="med" len="med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2150D66-12A7-BD4B-A040-785F9E81E2FA}"/>
                </a:ext>
              </a:extLst>
            </p:cNvPr>
            <p:cNvSpPr/>
            <p:nvPr/>
          </p:nvSpPr>
          <p:spPr bwMode="auto">
            <a:xfrm flipV="1">
              <a:off x="3955257" y="2554809"/>
              <a:ext cx="1662112" cy="984250"/>
            </a:xfrm>
            <a:custGeom>
              <a:avLst/>
              <a:gdLst>
                <a:gd name="connsiteX0" fmla="*/ 480237 w 4150242"/>
                <a:gd name="connsiteY0" fmla="*/ 145312 h 2691810"/>
                <a:gd name="connsiteX1" fmla="*/ 3584944 w 4150242"/>
                <a:gd name="connsiteY1" fmla="*/ 145312 h 2691810"/>
                <a:gd name="connsiteX2" fmla="*/ 3872023 w 4150242"/>
                <a:gd name="connsiteY2" fmla="*/ 1017182 h 2691810"/>
                <a:gd name="connsiteX3" fmla="*/ 3797595 w 4150242"/>
                <a:gd name="connsiteY3" fmla="*/ 2006010 h 2691810"/>
                <a:gd name="connsiteX4" fmla="*/ 3584944 w 4150242"/>
                <a:gd name="connsiteY4" fmla="*/ 2590801 h 2691810"/>
                <a:gd name="connsiteX5" fmla="*/ 480237 w 4150242"/>
                <a:gd name="connsiteY5" fmla="*/ 2558903 h 2691810"/>
                <a:gd name="connsiteX6" fmla="*/ 714153 w 4150242"/>
                <a:gd name="connsiteY6" fmla="*/ 1793359 h 2691810"/>
                <a:gd name="connsiteX7" fmla="*/ 703521 w 4150242"/>
                <a:gd name="connsiteY7" fmla="*/ 762001 h 2691810"/>
                <a:gd name="connsiteX8" fmla="*/ 480237 w 4150242"/>
                <a:gd name="connsiteY8" fmla="*/ 145312 h 2691810"/>
                <a:gd name="connsiteX0" fmla="*/ 480237 w 4152201"/>
                <a:gd name="connsiteY0" fmla="*/ 195710 h 2681730"/>
                <a:gd name="connsiteX1" fmla="*/ 3586623 w 4152201"/>
                <a:gd name="connsiteY1" fmla="*/ 135232 h 2681730"/>
                <a:gd name="connsiteX2" fmla="*/ 3873702 w 4152201"/>
                <a:gd name="connsiteY2" fmla="*/ 1007102 h 2681730"/>
                <a:gd name="connsiteX3" fmla="*/ 3799274 w 4152201"/>
                <a:gd name="connsiteY3" fmla="*/ 1995930 h 2681730"/>
                <a:gd name="connsiteX4" fmla="*/ 3586623 w 4152201"/>
                <a:gd name="connsiteY4" fmla="*/ 2580721 h 2681730"/>
                <a:gd name="connsiteX5" fmla="*/ 481916 w 4152201"/>
                <a:gd name="connsiteY5" fmla="*/ 2548823 h 2681730"/>
                <a:gd name="connsiteX6" fmla="*/ 715832 w 4152201"/>
                <a:gd name="connsiteY6" fmla="*/ 1783279 h 2681730"/>
                <a:gd name="connsiteX7" fmla="*/ 705200 w 4152201"/>
                <a:gd name="connsiteY7" fmla="*/ 751921 h 2681730"/>
                <a:gd name="connsiteX8" fmla="*/ 480237 w 4152201"/>
                <a:gd name="connsiteY8" fmla="*/ 195710 h 2681730"/>
                <a:gd name="connsiteX0" fmla="*/ 480237 w 4152199"/>
                <a:gd name="connsiteY0" fmla="*/ 255242 h 2669824"/>
                <a:gd name="connsiteX1" fmla="*/ 3586622 w 4152199"/>
                <a:gd name="connsiteY1" fmla="*/ 123326 h 2669824"/>
                <a:gd name="connsiteX2" fmla="*/ 3873701 w 4152199"/>
                <a:gd name="connsiteY2" fmla="*/ 995196 h 2669824"/>
                <a:gd name="connsiteX3" fmla="*/ 3799273 w 4152199"/>
                <a:gd name="connsiteY3" fmla="*/ 1984024 h 2669824"/>
                <a:gd name="connsiteX4" fmla="*/ 3586622 w 4152199"/>
                <a:gd name="connsiteY4" fmla="*/ 2568815 h 2669824"/>
                <a:gd name="connsiteX5" fmla="*/ 481915 w 4152199"/>
                <a:gd name="connsiteY5" fmla="*/ 2536917 h 2669824"/>
                <a:gd name="connsiteX6" fmla="*/ 715831 w 4152199"/>
                <a:gd name="connsiteY6" fmla="*/ 1771373 h 2669824"/>
                <a:gd name="connsiteX7" fmla="*/ 705199 w 4152199"/>
                <a:gd name="connsiteY7" fmla="*/ 740015 h 2669824"/>
                <a:gd name="connsiteX8" fmla="*/ 480237 w 4152199"/>
                <a:gd name="connsiteY8" fmla="*/ 255242 h 2669824"/>
                <a:gd name="connsiteX0" fmla="*/ 480237 w 4152199"/>
                <a:gd name="connsiteY0" fmla="*/ 255242 h 2669824"/>
                <a:gd name="connsiteX1" fmla="*/ 3586622 w 4152199"/>
                <a:gd name="connsiteY1" fmla="*/ 123326 h 2669824"/>
                <a:gd name="connsiteX2" fmla="*/ 3873701 w 4152199"/>
                <a:gd name="connsiteY2" fmla="*/ 995196 h 2669824"/>
                <a:gd name="connsiteX3" fmla="*/ 3799273 w 4152199"/>
                <a:gd name="connsiteY3" fmla="*/ 1984024 h 2669824"/>
                <a:gd name="connsiteX4" fmla="*/ 3586622 w 4152199"/>
                <a:gd name="connsiteY4" fmla="*/ 2568815 h 2669824"/>
                <a:gd name="connsiteX5" fmla="*/ 481915 w 4152199"/>
                <a:gd name="connsiteY5" fmla="*/ 2536917 h 2669824"/>
                <a:gd name="connsiteX6" fmla="*/ 715831 w 4152199"/>
                <a:gd name="connsiteY6" fmla="*/ 1771373 h 2669824"/>
                <a:gd name="connsiteX7" fmla="*/ 705199 w 4152199"/>
                <a:gd name="connsiteY7" fmla="*/ 740015 h 2669824"/>
                <a:gd name="connsiteX8" fmla="*/ 480237 w 4152199"/>
                <a:gd name="connsiteY8" fmla="*/ 255242 h 2669824"/>
                <a:gd name="connsiteX0" fmla="*/ 480237 w 4152199"/>
                <a:gd name="connsiteY0" fmla="*/ 136178 h 2693636"/>
                <a:gd name="connsiteX1" fmla="*/ 3586622 w 4152199"/>
                <a:gd name="connsiteY1" fmla="*/ 147138 h 2693636"/>
                <a:gd name="connsiteX2" fmla="*/ 3873701 w 4152199"/>
                <a:gd name="connsiteY2" fmla="*/ 1019008 h 2693636"/>
                <a:gd name="connsiteX3" fmla="*/ 3799273 w 4152199"/>
                <a:gd name="connsiteY3" fmla="*/ 2007836 h 2693636"/>
                <a:gd name="connsiteX4" fmla="*/ 3586622 w 4152199"/>
                <a:gd name="connsiteY4" fmla="*/ 2592627 h 2693636"/>
                <a:gd name="connsiteX5" fmla="*/ 481915 w 4152199"/>
                <a:gd name="connsiteY5" fmla="*/ 2560729 h 2693636"/>
                <a:gd name="connsiteX6" fmla="*/ 715831 w 4152199"/>
                <a:gd name="connsiteY6" fmla="*/ 1795185 h 2693636"/>
                <a:gd name="connsiteX7" fmla="*/ 705199 w 4152199"/>
                <a:gd name="connsiteY7" fmla="*/ 763827 h 2693636"/>
                <a:gd name="connsiteX8" fmla="*/ 480237 w 4152199"/>
                <a:gd name="connsiteY8" fmla="*/ 136178 h 2693636"/>
                <a:gd name="connsiteX0" fmla="*/ 480237 w 4152199"/>
                <a:gd name="connsiteY0" fmla="*/ 136178 h 2693636"/>
                <a:gd name="connsiteX1" fmla="*/ 3586622 w 4152199"/>
                <a:gd name="connsiteY1" fmla="*/ 147138 h 2693636"/>
                <a:gd name="connsiteX2" fmla="*/ 3873701 w 4152199"/>
                <a:gd name="connsiteY2" fmla="*/ 1019008 h 2693636"/>
                <a:gd name="connsiteX3" fmla="*/ 3799273 w 4152199"/>
                <a:gd name="connsiteY3" fmla="*/ 2007836 h 2693636"/>
                <a:gd name="connsiteX4" fmla="*/ 3586622 w 4152199"/>
                <a:gd name="connsiteY4" fmla="*/ 2592627 h 2693636"/>
                <a:gd name="connsiteX5" fmla="*/ 481915 w 4152199"/>
                <a:gd name="connsiteY5" fmla="*/ 2560729 h 2693636"/>
                <a:gd name="connsiteX6" fmla="*/ 715831 w 4152199"/>
                <a:gd name="connsiteY6" fmla="*/ 1795185 h 2693636"/>
                <a:gd name="connsiteX7" fmla="*/ 705199 w 4152199"/>
                <a:gd name="connsiteY7" fmla="*/ 763827 h 2693636"/>
                <a:gd name="connsiteX8" fmla="*/ 480237 w 4152199"/>
                <a:gd name="connsiteY8" fmla="*/ 136178 h 2693636"/>
                <a:gd name="connsiteX0" fmla="*/ 480237 w 4152199"/>
                <a:gd name="connsiteY0" fmla="*/ 136178 h 2693636"/>
                <a:gd name="connsiteX1" fmla="*/ 3586622 w 4152199"/>
                <a:gd name="connsiteY1" fmla="*/ 147138 h 2693636"/>
                <a:gd name="connsiteX2" fmla="*/ 3873701 w 4152199"/>
                <a:gd name="connsiteY2" fmla="*/ 1019008 h 2693636"/>
                <a:gd name="connsiteX3" fmla="*/ 3799273 w 4152199"/>
                <a:gd name="connsiteY3" fmla="*/ 2007836 h 2693636"/>
                <a:gd name="connsiteX4" fmla="*/ 3586622 w 4152199"/>
                <a:gd name="connsiteY4" fmla="*/ 2592627 h 2693636"/>
                <a:gd name="connsiteX5" fmla="*/ 481915 w 4152199"/>
                <a:gd name="connsiteY5" fmla="*/ 2560729 h 2693636"/>
                <a:gd name="connsiteX6" fmla="*/ 715831 w 4152199"/>
                <a:gd name="connsiteY6" fmla="*/ 1795185 h 2693636"/>
                <a:gd name="connsiteX7" fmla="*/ 705199 w 4152199"/>
                <a:gd name="connsiteY7" fmla="*/ 763827 h 2693636"/>
                <a:gd name="connsiteX8" fmla="*/ 480237 w 4152199"/>
                <a:gd name="connsiteY8" fmla="*/ 136178 h 2693636"/>
                <a:gd name="connsiteX0" fmla="*/ 480237 w 4152199"/>
                <a:gd name="connsiteY0" fmla="*/ 136178 h 2693636"/>
                <a:gd name="connsiteX1" fmla="*/ 3586622 w 4152199"/>
                <a:gd name="connsiteY1" fmla="*/ 147138 h 2693636"/>
                <a:gd name="connsiteX2" fmla="*/ 3873701 w 4152199"/>
                <a:gd name="connsiteY2" fmla="*/ 1019008 h 2693636"/>
                <a:gd name="connsiteX3" fmla="*/ 3799273 w 4152199"/>
                <a:gd name="connsiteY3" fmla="*/ 2007836 h 2693636"/>
                <a:gd name="connsiteX4" fmla="*/ 3586622 w 4152199"/>
                <a:gd name="connsiteY4" fmla="*/ 2592627 h 2693636"/>
                <a:gd name="connsiteX5" fmla="*/ 481915 w 4152199"/>
                <a:gd name="connsiteY5" fmla="*/ 2560729 h 2693636"/>
                <a:gd name="connsiteX6" fmla="*/ 715831 w 4152199"/>
                <a:gd name="connsiteY6" fmla="*/ 1795185 h 2693636"/>
                <a:gd name="connsiteX7" fmla="*/ 705199 w 4152199"/>
                <a:gd name="connsiteY7" fmla="*/ 763827 h 2693636"/>
                <a:gd name="connsiteX8" fmla="*/ 480237 w 4152199"/>
                <a:gd name="connsiteY8" fmla="*/ 136178 h 2693636"/>
                <a:gd name="connsiteX0" fmla="*/ 480237 w 4152199"/>
                <a:gd name="connsiteY0" fmla="*/ 136178 h 2693636"/>
                <a:gd name="connsiteX1" fmla="*/ 3586622 w 4152199"/>
                <a:gd name="connsiteY1" fmla="*/ 147138 h 2693636"/>
                <a:gd name="connsiteX2" fmla="*/ 3873701 w 4152199"/>
                <a:gd name="connsiteY2" fmla="*/ 1019008 h 2693636"/>
                <a:gd name="connsiteX3" fmla="*/ 3799273 w 4152199"/>
                <a:gd name="connsiteY3" fmla="*/ 2007836 h 2693636"/>
                <a:gd name="connsiteX4" fmla="*/ 3586622 w 4152199"/>
                <a:gd name="connsiteY4" fmla="*/ 2592627 h 2693636"/>
                <a:gd name="connsiteX5" fmla="*/ 481915 w 4152199"/>
                <a:gd name="connsiteY5" fmla="*/ 2560729 h 2693636"/>
                <a:gd name="connsiteX6" fmla="*/ 715831 w 4152199"/>
                <a:gd name="connsiteY6" fmla="*/ 1795185 h 2693636"/>
                <a:gd name="connsiteX7" fmla="*/ 705199 w 4152199"/>
                <a:gd name="connsiteY7" fmla="*/ 763827 h 2693636"/>
                <a:gd name="connsiteX8" fmla="*/ 480237 w 4152199"/>
                <a:gd name="connsiteY8" fmla="*/ 136178 h 2693636"/>
                <a:gd name="connsiteX0" fmla="*/ 480237 w 4152199"/>
                <a:gd name="connsiteY0" fmla="*/ 136178 h 2592627"/>
                <a:gd name="connsiteX1" fmla="*/ 3586622 w 4152199"/>
                <a:gd name="connsiteY1" fmla="*/ 147138 h 2592627"/>
                <a:gd name="connsiteX2" fmla="*/ 3873701 w 4152199"/>
                <a:gd name="connsiteY2" fmla="*/ 1019008 h 2592627"/>
                <a:gd name="connsiteX3" fmla="*/ 3799273 w 4152199"/>
                <a:gd name="connsiteY3" fmla="*/ 2007836 h 2592627"/>
                <a:gd name="connsiteX4" fmla="*/ 3586622 w 4152199"/>
                <a:gd name="connsiteY4" fmla="*/ 2592627 h 2592627"/>
                <a:gd name="connsiteX5" fmla="*/ 481915 w 4152199"/>
                <a:gd name="connsiteY5" fmla="*/ 2560729 h 2592627"/>
                <a:gd name="connsiteX6" fmla="*/ 715831 w 4152199"/>
                <a:gd name="connsiteY6" fmla="*/ 1795185 h 2592627"/>
                <a:gd name="connsiteX7" fmla="*/ 705199 w 4152199"/>
                <a:gd name="connsiteY7" fmla="*/ 763827 h 2592627"/>
                <a:gd name="connsiteX8" fmla="*/ 480237 w 4152199"/>
                <a:gd name="connsiteY8" fmla="*/ 136178 h 2592627"/>
                <a:gd name="connsiteX0" fmla="*/ 480237 w 4152199"/>
                <a:gd name="connsiteY0" fmla="*/ 0 h 2456449"/>
                <a:gd name="connsiteX1" fmla="*/ 3586622 w 4152199"/>
                <a:gd name="connsiteY1" fmla="*/ 10960 h 2456449"/>
                <a:gd name="connsiteX2" fmla="*/ 3873701 w 4152199"/>
                <a:gd name="connsiteY2" fmla="*/ 882830 h 2456449"/>
                <a:gd name="connsiteX3" fmla="*/ 3799273 w 4152199"/>
                <a:gd name="connsiteY3" fmla="*/ 1871658 h 2456449"/>
                <a:gd name="connsiteX4" fmla="*/ 3586622 w 4152199"/>
                <a:gd name="connsiteY4" fmla="*/ 2456449 h 2456449"/>
                <a:gd name="connsiteX5" fmla="*/ 481915 w 4152199"/>
                <a:gd name="connsiteY5" fmla="*/ 2424551 h 2456449"/>
                <a:gd name="connsiteX6" fmla="*/ 715831 w 4152199"/>
                <a:gd name="connsiteY6" fmla="*/ 1659007 h 2456449"/>
                <a:gd name="connsiteX7" fmla="*/ 705199 w 4152199"/>
                <a:gd name="connsiteY7" fmla="*/ 627649 h 2456449"/>
                <a:gd name="connsiteX8" fmla="*/ 480237 w 4152199"/>
                <a:gd name="connsiteY8" fmla="*/ 0 h 2456449"/>
                <a:gd name="connsiteX0" fmla="*/ 480237 w 4139515"/>
                <a:gd name="connsiteY0" fmla="*/ 0 h 2456449"/>
                <a:gd name="connsiteX1" fmla="*/ 3586622 w 4139515"/>
                <a:gd name="connsiteY1" fmla="*/ 10960 h 2456449"/>
                <a:gd name="connsiteX2" fmla="*/ 3873701 w 4139515"/>
                <a:gd name="connsiteY2" fmla="*/ 882830 h 2456449"/>
                <a:gd name="connsiteX3" fmla="*/ 3799273 w 4139515"/>
                <a:gd name="connsiteY3" fmla="*/ 1871658 h 2456449"/>
                <a:gd name="connsiteX4" fmla="*/ 3586622 w 4139515"/>
                <a:gd name="connsiteY4" fmla="*/ 2456449 h 2456449"/>
                <a:gd name="connsiteX5" fmla="*/ 481915 w 4139515"/>
                <a:gd name="connsiteY5" fmla="*/ 2424551 h 2456449"/>
                <a:gd name="connsiteX6" fmla="*/ 715831 w 4139515"/>
                <a:gd name="connsiteY6" fmla="*/ 1659007 h 2456449"/>
                <a:gd name="connsiteX7" fmla="*/ 705199 w 4139515"/>
                <a:gd name="connsiteY7" fmla="*/ 627649 h 2456449"/>
                <a:gd name="connsiteX8" fmla="*/ 480237 w 4139515"/>
                <a:gd name="connsiteY8" fmla="*/ 0 h 2456449"/>
                <a:gd name="connsiteX0" fmla="*/ 480237 w 4139515"/>
                <a:gd name="connsiteY0" fmla="*/ 0 h 2456449"/>
                <a:gd name="connsiteX1" fmla="*/ 3586622 w 4139515"/>
                <a:gd name="connsiteY1" fmla="*/ 10960 h 2456449"/>
                <a:gd name="connsiteX2" fmla="*/ 3837823 w 4139515"/>
                <a:gd name="connsiteY2" fmla="*/ 1285885 h 2456449"/>
                <a:gd name="connsiteX3" fmla="*/ 3799273 w 4139515"/>
                <a:gd name="connsiteY3" fmla="*/ 1871658 h 2456449"/>
                <a:gd name="connsiteX4" fmla="*/ 3586622 w 4139515"/>
                <a:gd name="connsiteY4" fmla="*/ 2456449 h 2456449"/>
                <a:gd name="connsiteX5" fmla="*/ 481915 w 4139515"/>
                <a:gd name="connsiteY5" fmla="*/ 2424551 h 2456449"/>
                <a:gd name="connsiteX6" fmla="*/ 715831 w 4139515"/>
                <a:gd name="connsiteY6" fmla="*/ 1659007 h 2456449"/>
                <a:gd name="connsiteX7" fmla="*/ 705199 w 4139515"/>
                <a:gd name="connsiteY7" fmla="*/ 627649 h 2456449"/>
                <a:gd name="connsiteX8" fmla="*/ 480237 w 4139515"/>
                <a:gd name="connsiteY8" fmla="*/ 0 h 2456449"/>
                <a:gd name="connsiteX0" fmla="*/ 480237 w 4145940"/>
                <a:gd name="connsiteY0" fmla="*/ 0 h 2456449"/>
                <a:gd name="connsiteX1" fmla="*/ 3586622 w 4145940"/>
                <a:gd name="connsiteY1" fmla="*/ 10960 h 2456449"/>
                <a:gd name="connsiteX2" fmla="*/ 3837823 w 4145940"/>
                <a:gd name="connsiteY2" fmla="*/ 1285885 h 2456449"/>
                <a:gd name="connsiteX3" fmla="*/ 3586622 w 4145940"/>
                <a:gd name="connsiteY3" fmla="*/ 2456449 h 2456449"/>
                <a:gd name="connsiteX4" fmla="*/ 481915 w 4145940"/>
                <a:gd name="connsiteY4" fmla="*/ 2424551 h 2456449"/>
                <a:gd name="connsiteX5" fmla="*/ 715831 w 4145940"/>
                <a:gd name="connsiteY5" fmla="*/ 1659007 h 2456449"/>
                <a:gd name="connsiteX6" fmla="*/ 705199 w 4145940"/>
                <a:gd name="connsiteY6" fmla="*/ 627649 h 2456449"/>
                <a:gd name="connsiteX7" fmla="*/ 480237 w 4145940"/>
                <a:gd name="connsiteY7" fmla="*/ 0 h 2456449"/>
                <a:gd name="connsiteX0" fmla="*/ 480237 w 3987386"/>
                <a:gd name="connsiteY0" fmla="*/ 0 h 2456449"/>
                <a:gd name="connsiteX1" fmla="*/ 3586622 w 3987386"/>
                <a:gd name="connsiteY1" fmla="*/ 10960 h 2456449"/>
                <a:gd name="connsiteX2" fmla="*/ 3837823 w 3987386"/>
                <a:gd name="connsiteY2" fmla="*/ 1285885 h 2456449"/>
                <a:gd name="connsiteX3" fmla="*/ 3586622 w 3987386"/>
                <a:gd name="connsiteY3" fmla="*/ 2456449 h 2456449"/>
                <a:gd name="connsiteX4" fmla="*/ 481915 w 3987386"/>
                <a:gd name="connsiteY4" fmla="*/ 2424551 h 2456449"/>
                <a:gd name="connsiteX5" fmla="*/ 715831 w 3987386"/>
                <a:gd name="connsiteY5" fmla="*/ 1659007 h 2456449"/>
                <a:gd name="connsiteX6" fmla="*/ 705199 w 3987386"/>
                <a:gd name="connsiteY6" fmla="*/ 627649 h 2456449"/>
                <a:gd name="connsiteX7" fmla="*/ 480237 w 3987386"/>
                <a:gd name="connsiteY7" fmla="*/ 0 h 2456449"/>
                <a:gd name="connsiteX0" fmla="*/ 480237 w 3987386"/>
                <a:gd name="connsiteY0" fmla="*/ 0 h 2456449"/>
                <a:gd name="connsiteX1" fmla="*/ 3586622 w 3987386"/>
                <a:gd name="connsiteY1" fmla="*/ 10960 h 2456449"/>
                <a:gd name="connsiteX2" fmla="*/ 3837823 w 3987386"/>
                <a:gd name="connsiteY2" fmla="*/ 1285885 h 2456449"/>
                <a:gd name="connsiteX3" fmla="*/ 3586622 w 3987386"/>
                <a:gd name="connsiteY3" fmla="*/ 2456449 h 2456449"/>
                <a:gd name="connsiteX4" fmla="*/ 481915 w 3987386"/>
                <a:gd name="connsiteY4" fmla="*/ 2424551 h 2456449"/>
                <a:gd name="connsiteX5" fmla="*/ 715831 w 3987386"/>
                <a:gd name="connsiteY5" fmla="*/ 1659007 h 2456449"/>
                <a:gd name="connsiteX6" fmla="*/ 705199 w 3987386"/>
                <a:gd name="connsiteY6" fmla="*/ 627649 h 2456449"/>
                <a:gd name="connsiteX7" fmla="*/ 480237 w 3987386"/>
                <a:gd name="connsiteY7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15831 w 3837823"/>
                <a:gd name="connsiteY5" fmla="*/ 1659007 h 2456449"/>
                <a:gd name="connsiteX6" fmla="*/ 705199 w 3837823"/>
                <a:gd name="connsiteY6" fmla="*/ 627649 h 2456449"/>
                <a:gd name="connsiteX7" fmla="*/ 480237 w 3837823"/>
                <a:gd name="connsiteY7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15831 w 3837823"/>
                <a:gd name="connsiteY5" fmla="*/ 1659007 h 2456449"/>
                <a:gd name="connsiteX6" fmla="*/ 705199 w 3837823"/>
                <a:gd name="connsiteY6" fmla="*/ 627649 h 2456449"/>
                <a:gd name="connsiteX7" fmla="*/ 480237 w 3837823"/>
                <a:gd name="connsiteY7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05199 w 3837823"/>
                <a:gd name="connsiteY5" fmla="*/ 627649 h 2456449"/>
                <a:gd name="connsiteX6" fmla="*/ 480237 w 3837823"/>
                <a:gd name="connsiteY6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65989 w 3837823"/>
                <a:gd name="connsiteY5" fmla="*/ 1214447 h 2456449"/>
                <a:gd name="connsiteX6" fmla="*/ 480237 w 3837823"/>
                <a:gd name="connsiteY6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65989 w 3837823"/>
                <a:gd name="connsiteY5" fmla="*/ 1214447 h 2456449"/>
                <a:gd name="connsiteX6" fmla="*/ 480237 w 3837823"/>
                <a:gd name="connsiteY6" fmla="*/ 0 h 2456449"/>
                <a:gd name="connsiteX0" fmla="*/ 480237 w 3837823"/>
                <a:gd name="connsiteY0" fmla="*/ 0 h 2456449"/>
                <a:gd name="connsiteX1" fmla="*/ 3586622 w 3837823"/>
                <a:gd name="connsiteY1" fmla="*/ 10960 h 2456449"/>
                <a:gd name="connsiteX2" fmla="*/ 3837823 w 3837823"/>
                <a:gd name="connsiteY2" fmla="*/ 1285885 h 2456449"/>
                <a:gd name="connsiteX3" fmla="*/ 3586622 w 3837823"/>
                <a:gd name="connsiteY3" fmla="*/ 2456449 h 2456449"/>
                <a:gd name="connsiteX4" fmla="*/ 481915 w 3837823"/>
                <a:gd name="connsiteY4" fmla="*/ 2424551 h 2456449"/>
                <a:gd name="connsiteX5" fmla="*/ 765989 w 3837823"/>
                <a:gd name="connsiteY5" fmla="*/ 1285885 h 2456449"/>
                <a:gd name="connsiteX6" fmla="*/ 480237 w 3837823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2 w 3357586"/>
                <a:gd name="connsiteY5" fmla="*/ 1285885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2 w 3357586"/>
                <a:gd name="connsiteY5" fmla="*/ 1285885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85751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14313 w 3357586"/>
                <a:gd name="connsiteY5" fmla="*/ 1214447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46210 w 3357586"/>
                <a:gd name="connsiteY5" fmla="*/ 1246345 h 2456449"/>
                <a:gd name="connsiteX6" fmla="*/ 0 w 3357586"/>
                <a:gd name="connsiteY6" fmla="*/ 0 h 2456449"/>
                <a:gd name="connsiteX0" fmla="*/ 0 w 3357586"/>
                <a:gd name="connsiteY0" fmla="*/ 0 h 2456449"/>
                <a:gd name="connsiteX1" fmla="*/ 3106385 w 3357586"/>
                <a:gd name="connsiteY1" fmla="*/ 10960 h 2456449"/>
                <a:gd name="connsiteX2" fmla="*/ 3357586 w 3357586"/>
                <a:gd name="connsiteY2" fmla="*/ 1285885 h 2456449"/>
                <a:gd name="connsiteX3" fmla="*/ 3106385 w 3357586"/>
                <a:gd name="connsiteY3" fmla="*/ 2456449 h 2456449"/>
                <a:gd name="connsiteX4" fmla="*/ 1678 w 3357586"/>
                <a:gd name="connsiteY4" fmla="*/ 2424551 h 2456449"/>
                <a:gd name="connsiteX5" fmla="*/ 246210 w 3357586"/>
                <a:gd name="connsiteY5" fmla="*/ 1246345 h 2456449"/>
                <a:gd name="connsiteX6" fmla="*/ 0 w 3357586"/>
                <a:gd name="connsiteY6" fmla="*/ 0 h 2456449"/>
                <a:gd name="connsiteX0" fmla="*/ 0 w 3363734"/>
                <a:gd name="connsiteY0" fmla="*/ 0 h 2428893"/>
                <a:gd name="connsiteX1" fmla="*/ 3106385 w 3363734"/>
                <a:gd name="connsiteY1" fmla="*/ 10960 h 2428893"/>
                <a:gd name="connsiteX2" fmla="*/ 3357586 w 3363734"/>
                <a:gd name="connsiteY2" fmla="*/ 1285885 h 2428893"/>
                <a:gd name="connsiteX3" fmla="*/ 3143271 w 3363734"/>
                <a:gd name="connsiteY3" fmla="*/ 2428893 h 2428893"/>
                <a:gd name="connsiteX4" fmla="*/ 1678 w 3363734"/>
                <a:gd name="connsiteY4" fmla="*/ 2424551 h 2428893"/>
                <a:gd name="connsiteX5" fmla="*/ 246210 w 3363734"/>
                <a:gd name="connsiteY5" fmla="*/ 1246345 h 2428893"/>
                <a:gd name="connsiteX6" fmla="*/ 0 w 3363734"/>
                <a:gd name="connsiteY6" fmla="*/ 0 h 2428893"/>
                <a:gd name="connsiteX0" fmla="*/ 0 w 3363734"/>
                <a:gd name="connsiteY0" fmla="*/ 0 h 2428893"/>
                <a:gd name="connsiteX1" fmla="*/ 3106385 w 3363734"/>
                <a:gd name="connsiteY1" fmla="*/ 10960 h 2428893"/>
                <a:gd name="connsiteX2" fmla="*/ 3357586 w 3363734"/>
                <a:gd name="connsiteY2" fmla="*/ 1285885 h 2428893"/>
                <a:gd name="connsiteX3" fmla="*/ 3143271 w 3363734"/>
                <a:gd name="connsiteY3" fmla="*/ 2428893 h 2428893"/>
                <a:gd name="connsiteX4" fmla="*/ 1678 w 3363734"/>
                <a:gd name="connsiteY4" fmla="*/ 2424551 h 2428893"/>
                <a:gd name="connsiteX5" fmla="*/ 246210 w 3363734"/>
                <a:gd name="connsiteY5" fmla="*/ 1246345 h 2428893"/>
                <a:gd name="connsiteX6" fmla="*/ 0 w 3363734"/>
                <a:gd name="connsiteY6" fmla="*/ 0 h 2428893"/>
                <a:gd name="connsiteX0" fmla="*/ 0 w 3399613"/>
                <a:gd name="connsiteY0" fmla="*/ 0 h 2428893"/>
                <a:gd name="connsiteX1" fmla="*/ 3106385 w 3399613"/>
                <a:gd name="connsiteY1" fmla="*/ 10960 h 2428893"/>
                <a:gd name="connsiteX2" fmla="*/ 3393465 w 3399613"/>
                <a:gd name="connsiteY2" fmla="*/ 1244338 h 2428893"/>
                <a:gd name="connsiteX3" fmla="*/ 3143271 w 3399613"/>
                <a:gd name="connsiteY3" fmla="*/ 2428893 h 2428893"/>
                <a:gd name="connsiteX4" fmla="*/ 1678 w 3399613"/>
                <a:gd name="connsiteY4" fmla="*/ 2424551 h 2428893"/>
                <a:gd name="connsiteX5" fmla="*/ 246210 w 3399613"/>
                <a:gd name="connsiteY5" fmla="*/ 1246345 h 2428893"/>
                <a:gd name="connsiteX6" fmla="*/ 0 w 3399613"/>
                <a:gd name="connsiteY6" fmla="*/ 0 h 2428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99613" h="2428893">
                  <a:moveTo>
                    <a:pt x="0" y="0"/>
                  </a:moveTo>
                  <a:lnTo>
                    <a:pt x="3106385" y="10960"/>
                  </a:lnTo>
                  <a:cubicBezTo>
                    <a:pt x="3325724" y="102265"/>
                    <a:pt x="3387317" y="841349"/>
                    <a:pt x="3393465" y="1244338"/>
                  </a:cubicBezTo>
                  <a:cubicBezTo>
                    <a:pt x="3399613" y="1647327"/>
                    <a:pt x="3360333" y="2202172"/>
                    <a:pt x="3143271" y="2428893"/>
                  </a:cubicBezTo>
                  <a:lnTo>
                    <a:pt x="1678" y="2424551"/>
                  </a:lnTo>
                  <a:cubicBezTo>
                    <a:pt x="214572" y="2273571"/>
                    <a:pt x="233519" y="1692739"/>
                    <a:pt x="246210" y="1246345"/>
                  </a:cubicBezTo>
                  <a:cubicBezTo>
                    <a:pt x="209662" y="797020"/>
                    <a:pt x="223526" y="15162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  <a:alpha val="58824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4FC5D-BB34-174A-99C5-29566F8E0716}"/>
                </a:ext>
              </a:extLst>
            </p:cNvPr>
            <p:cNvCxnSpPr>
              <a:stCxn id="9" idx="5"/>
            </p:cNvCxnSpPr>
            <p:nvPr/>
          </p:nvCxnSpPr>
          <p:spPr>
            <a:xfrm>
              <a:off x="6207919" y="3954984"/>
              <a:ext cx="325438" cy="4762"/>
            </a:xfrm>
            <a:prstGeom prst="line">
              <a:avLst/>
            </a:prstGeom>
            <a:ln w="101600">
              <a:solidFill>
                <a:schemeClr val="accent3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77" name="TextBox 11">
            <a:extLst>
              <a:ext uri="{FF2B5EF4-FFF2-40B4-BE49-F238E27FC236}">
                <a16:creationId xmlns:a16="http://schemas.microsoft.com/office/drawing/2014/main" id="{3606C2BE-09D8-DB43-B69C-2DF22FCE2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84" y="2276475"/>
            <a:ext cx="37594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GB" altLang="en-US" sz="2400" dirty="0">
                <a:solidFill>
                  <a:srgbClr val="000000"/>
                </a:solidFill>
                <a:latin typeface="Helvetica" pitchFamily="2" charset="0"/>
              </a:rPr>
              <a:t>A multipath TCP flow with two </a:t>
            </a:r>
            <a:r>
              <a:rPr lang="en-GB" altLang="en-US" sz="2400" dirty="0" err="1">
                <a:solidFill>
                  <a:srgbClr val="000000"/>
                </a:solidFill>
                <a:latin typeface="Helvetica" pitchFamily="2" charset="0"/>
              </a:rPr>
              <a:t>subflows</a:t>
            </a:r>
            <a:endParaRPr lang="en-GB" altLang="en-US" sz="240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1F6AD-C5F9-9F4F-A390-0D5E4F0E0794}"/>
              </a:ext>
            </a:extLst>
          </p:cNvPr>
          <p:cNvSpPr txBox="1"/>
          <p:nvPr/>
        </p:nvSpPr>
        <p:spPr>
          <a:xfrm>
            <a:off x="1310007" y="3571895"/>
            <a:ext cx="28794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hangingPunct="1">
              <a:defRPr/>
            </a:pPr>
            <a:r>
              <a:rPr lang="en-GB" sz="2400" dirty="0">
                <a:latin typeface="Helvetica" charset="0"/>
                <a:ea typeface="ＭＳ Ｐゴシック" charset="0"/>
                <a:cs typeface="ＭＳ Ｐゴシック" charset="0"/>
              </a:rPr>
              <a:t>Regular TCP</a:t>
            </a:r>
          </a:p>
        </p:txBody>
      </p:sp>
    </p:spTree>
    <p:extLst>
      <p:ext uri="{BB962C8B-B14F-4D97-AF65-F5344CB8AC3E}">
        <p14:creationId xmlns:p14="http://schemas.microsoft.com/office/powerpoint/2010/main" val="3405438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DEA3-C61D-7E4C-9A5D-78610D73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Goal #2: Use Efficient Paths</a:t>
            </a:r>
            <a:endParaRPr lang="en-GB" dirty="0"/>
          </a:p>
        </p:txBody>
      </p:sp>
      <p:sp>
        <p:nvSpPr>
          <p:cNvPr id="30722" name="Content Placeholder 4">
            <a:extLst>
              <a:ext uri="{FF2B5EF4-FFF2-40B4-BE49-F238E27FC236}">
                <a16:creationId xmlns:a16="http://schemas.microsoft.com/office/drawing/2014/main" id="{8B7A9A87-A418-FF42-B2A9-2C36F9022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573"/>
            <a:ext cx="9601200" cy="1990717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Each flow has a choice of a 1-hop and a 2-hop path. </a:t>
            </a:r>
          </a:p>
          <a:p>
            <a:pPr marL="0" indent="0">
              <a:buNone/>
            </a:pPr>
            <a:endParaRPr lang="en-US" altLang="en-US" sz="32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3200" dirty="0">
                <a:ea typeface="ＭＳ Ｐゴシック" panose="020B0600070205080204" pitchFamily="34" charset="-128"/>
              </a:rPr>
              <a:t>How should each flow split its traffic?</a:t>
            </a:r>
          </a:p>
        </p:txBody>
      </p:sp>
      <p:sp>
        <p:nvSpPr>
          <p:cNvPr id="30724" name="Oval 18">
            <a:extLst>
              <a:ext uri="{FF2B5EF4-FFF2-40B4-BE49-F238E27FC236}">
                <a16:creationId xmlns:a16="http://schemas.microsoft.com/office/drawing/2014/main" id="{2DAEC3C6-F6DE-2048-8DE5-5ED377B67F2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0725" name="Oval 18">
            <a:extLst>
              <a:ext uri="{FF2B5EF4-FFF2-40B4-BE49-F238E27FC236}">
                <a16:creationId xmlns:a16="http://schemas.microsoft.com/office/drawing/2014/main" id="{678E20E0-5DD6-4A40-91D4-42A5C02E1501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0726" name="Oval 18">
            <a:extLst>
              <a:ext uri="{FF2B5EF4-FFF2-40B4-BE49-F238E27FC236}">
                <a16:creationId xmlns:a16="http://schemas.microsoft.com/office/drawing/2014/main" id="{7F9439EE-E05E-574C-8F71-AB743BB839E3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8" name="Group 36">
            <a:extLst>
              <a:ext uri="{FF2B5EF4-FFF2-40B4-BE49-F238E27FC236}">
                <a16:creationId xmlns:a16="http://schemas.microsoft.com/office/drawing/2014/main" id="{EE7C673B-BA00-C34C-B230-93AC8D30034B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F11BD9A9-5E50-174B-96AA-F7AB28917A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7166181-74C7-E14F-935C-7CC6748CD749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0728" name="Group 35">
            <a:extLst>
              <a:ext uri="{FF2B5EF4-FFF2-40B4-BE49-F238E27FC236}">
                <a16:creationId xmlns:a16="http://schemas.microsoft.com/office/drawing/2014/main" id="{ED59D05A-D3F9-1147-BD8B-124A49F94029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3EE1DD6B-2718-FE4A-9EB1-3CAF59F2E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E6160B2-A211-1745-8C77-D84CFA82C66C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14" name="Group 34">
            <a:extLst>
              <a:ext uri="{FF2B5EF4-FFF2-40B4-BE49-F238E27FC236}">
                <a16:creationId xmlns:a16="http://schemas.microsoft.com/office/drawing/2014/main" id="{B7768044-40D9-A647-AFC4-6B5AF290A995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2D3CC61A-8680-2646-98FE-7E4B292E84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659EA4B-5A6B-0044-9512-37327BF1B80A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A22B6AB3-E53A-364E-B6E9-279526C79A9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A7FFCE7C-03B6-444B-B357-0C572798426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A115E281-5AB6-3549-AD0F-B90EC35941C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0733" name="TextBox 22">
            <a:extLst>
              <a:ext uri="{FF2B5EF4-FFF2-40B4-BE49-F238E27FC236}">
                <a16:creationId xmlns:a16="http://schemas.microsoft.com/office/drawing/2014/main" id="{DC820488-DE48-704D-87AD-39133B25A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9" y="1931988"/>
            <a:ext cx="1081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0734" name="TextBox 23">
            <a:extLst>
              <a:ext uri="{FF2B5EF4-FFF2-40B4-BE49-F238E27FC236}">
                <a16:creationId xmlns:a16="http://schemas.microsoft.com/office/drawing/2014/main" id="{CCEC749A-7C6D-2F45-9421-37AA93DB7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639" y="3144838"/>
            <a:ext cx="1158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0735" name="TextBox 24">
            <a:extLst>
              <a:ext uri="{FF2B5EF4-FFF2-40B4-BE49-F238E27FC236}">
                <a16:creationId xmlns:a16="http://schemas.microsoft.com/office/drawing/2014/main" id="{9D4FF0C8-7E7D-1B4E-8F30-CB713714D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3573463"/>
            <a:ext cx="1231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0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AAE9D-1809-5640-9423-3D7BC3D5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2771" name="Content Placeholder 4">
            <a:extLst>
              <a:ext uri="{FF2B5EF4-FFF2-40B4-BE49-F238E27FC236}">
                <a16:creationId xmlns:a16="http://schemas.microsoft.com/office/drawing/2014/main" id="{8AA811F3-5123-9F42-8D33-38E85C186B2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35034" y="2200276"/>
            <a:ext cx="10616540" cy="367801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Equal-window TCP (EWTCP):</a:t>
            </a:r>
            <a:r>
              <a:rPr lang="en-US" altLang="en-US" dirty="0">
                <a:ea typeface="ＭＳ Ｐゴシック" panose="020B0600070205080204" pitchFamily="34" charset="-128"/>
              </a:rPr>
              <a:t> split flow traffic 1:1 over paths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	Achieve fairness using </a:t>
            </a:r>
            <a:r>
              <a:rPr lang="en-US" altLang="en-US" dirty="0" err="1"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:= </a:t>
            </a:r>
            <a:r>
              <a:rPr lang="en-US" altLang="en-US" dirty="0" err="1"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+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 </a:t>
            </a:r>
            <a:r>
              <a:rPr lang="en-US" altLang="en-US" dirty="0">
                <a:ea typeface="ＭＳ Ｐゴシック" panose="020B0600070205080204" pitchFamily="34" charset="-128"/>
              </a:rPr>
              <a:t>(RTT), a &lt; 1 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2772" name="Oval 18">
            <a:extLst>
              <a:ext uri="{FF2B5EF4-FFF2-40B4-BE49-F238E27FC236}">
                <a16:creationId xmlns:a16="http://schemas.microsoft.com/office/drawing/2014/main" id="{EDA538B2-62CD-8544-A0FB-924C02F8C615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2773" name="Oval 18">
            <a:extLst>
              <a:ext uri="{FF2B5EF4-FFF2-40B4-BE49-F238E27FC236}">
                <a16:creationId xmlns:a16="http://schemas.microsoft.com/office/drawing/2014/main" id="{F81D8F64-F621-1A4A-AEFC-9726BED6B23E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2774" name="Oval 18">
            <a:extLst>
              <a:ext uri="{FF2B5EF4-FFF2-40B4-BE49-F238E27FC236}">
                <a16:creationId xmlns:a16="http://schemas.microsoft.com/office/drawing/2014/main" id="{6A6A39B2-735B-544A-B318-581668A06017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2775" name="Group 36">
            <a:extLst>
              <a:ext uri="{FF2B5EF4-FFF2-40B4-BE49-F238E27FC236}">
                <a16:creationId xmlns:a16="http://schemas.microsoft.com/office/drawing/2014/main" id="{92F33D38-54BC-604B-B6E8-598C5419E6CC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3C6BCE15-4287-3E47-B2E8-0EDE9707A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72FF04FC-1407-1540-84AB-E550CE8F23F7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2776" name="Group 35">
            <a:extLst>
              <a:ext uri="{FF2B5EF4-FFF2-40B4-BE49-F238E27FC236}">
                <a16:creationId xmlns:a16="http://schemas.microsoft.com/office/drawing/2014/main" id="{043744DA-1B25-0A46-8E2C-AADDE6AFA60C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F1F848B1-F452-5645-B833-FC593D5EA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762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06EFB00-229E-D843-BDB4-B393C7560184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762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2777" name="Group 34">
            <a:extLst>
              <a:ext uri="{FF2B5EF4-FFF2-40B4-BE49-F238E27FC236}">
                <a16:creationId xmlns:a16="http://schemas.microsoft.com/office/drawing/2014/main" id="{D0A2D6C7-FC69-504A-9EBB-436D1063621F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E9800368-C4A4-5541-8B96-E1D44460F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762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4340CF7-7DF1-1942-B771-95AD0BAB2C45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6D196EAF-A6B0-1346-84B1-42F1C9E8488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867B9007-12A2-E44B-8456-1C8BFC95F71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0CC22385-FFC2-534B-BD2A-6827D318377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2781" name="TextBox 19">
            <a:extLst>
              <a:ext uri="{FF2B5EF4-FFF2-40B4-BE49-F238E27FC236}">
                <a16:creationId xmlns:a16="http://schemas.microsoft.com/office/drawing/2014/main" id="{DD7297BA-4D2F-CD40-876F-B540E8D7E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7613" y="2317750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8Mb/s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2782" name="TextBox 20">
            <a:extLst>
              <a:ext uri="{FF2B5EF4-FFF2-40B4-BE49-F238E27FC236}">
                <a16:creationId xmlns:a16="http://schemas.microsoft.com/office/drawing/2014/main" id="{52B36D63-5518-644B-9495-AAC6DEEE5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852738"/>
            <a:ext cx="906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8Mb/s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2783" name="TextBox 21">
            <a:extLst>
              <a:ext uri="{FF2B5EF4-FFF2-40B4-BE49-F238E27FC236}">
                <a16:creationId xmlns:a16="http://schemas.microsoft.com/office/drawing/2014/main" id="{48D6122D-2667-BE4A-8F7D-78EADA790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3355975"/>
            <a:ext cx="94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8Mb/s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2784" name="TextBox 22">
            <a:extLst>
              <a:ext uri="{FF2B5EF4-FFF2-40B4-BE49-F238E27FC236}">
                <a16:creationId xmlns:a16="http://schemas.microsoft.com/office/drawing/2014/main" id="{3AC105FF-C59C-C443-904F-CF9417A9C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2060575"/>
            <a:ext cx="123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2785" name="TextBox 23">
            <a:extLst>
              <a:ext uri="{FF2B5EF4-FFF2-40B4-BE49-F238E27FC236}">
                <a16:creationId xmlns:a16="http://schemas.microsoft.com/office/drawing/2014/main" id="{A272EAD7-5CFA-3A49-A3A3-32E36DA7B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9" y="3160713"/>
            <a:ext cx="10429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2786" name="TextBox 24">
            <a:extLst>
              <a:ext uri="{FF2B5EF4-FFF2-40B4-BE49-F238E27FC236}">
                <a16:creationId xmlns:a16="http://schemas.microsoft.com/office/drawing/2014/main" id="{B8929EF2-447D-7540-82F7-21B912F22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1" y="3573463"/>
            <a:ext cx="9763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bg1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chemeClr val="bg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63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3F3E-2601-8A41-83E1-4CB89C66C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4819" name="Content Placeholder 4">
            <a:extLst>
              <a:ext uri="{FF2B5EF4-FFF2-40B4-BE49-F238E27FC236}">
                <a16:creationId xmlns:a16="http://schemas.microsoft.com/office/drawing/2014/main" id="{87A057FA-7FB1-6148-99DC-B8067C8232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351086" y="2060575"/>
            <a:ext cx="7775575" cy="352082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Move some traffic to better paths: </a:t>
            </a:r>
          </a:p>
          <a:p>
            <a:pPr marL="0" indent="0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 if each flow split its traffic 2:1?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4820" name="Oval 18">
            <a:extLst>
              <a:ext uri="{FF2B5EF4-FFF2-40B4-BE49-F238E27FC236}">
                <a16:creationId xmlns:a16="http://schemas.microsoft.com/office/drawing/2014/main" id="{E9308B52-F419-5B46-94FE-D7F25736076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4821" name="Oval 18">
            <a:extLst>
              <a:ext uri="{FF2B5EF4-FFF2-40B4-BE49-F238E27FC236}">
                <a16:creationId xmlns:a16="http://schemas.microsoft.com/office/drawing/2014/main" id="{61F4DADF-5BDB-5447-954F-6F6186ED960E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4822" name="Oval 18">
            <a:extLst>
              <a:ext uri="{FF2B5EF4-FFF2-40B4-BE49-F238E27FC236}">
                <a16:creationId xmlns:a16="http://schemas.microsoft.com/office/drawing/2014/main" id="{BA0DC056-8335-7C46-A7C5-2FFE975025E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4823" name="Group 36">
            <a:extLst>
              <a:ext uri="{FF2B5EF4-FFF2-40B4-BE49-F238E27FC236}">
                <a16:creationId xmlns:a16="http://schemas.microsoft.com/office/drawing/2014/main" id="{0E58D177-7438-C04D-A49C-7FDC382465B7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BC756DBC-1135-2E4E-B95A-A61ECCCB5D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1143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F000780-AF32-594D-BCAF-FD0D8804918F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571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4824" name="Group 35">
            <a:extLst>
              <a:ext uri="{FF2B5EF4-FFF2-40B4-BE49-F238E27FC236}">
                <a16:creationId xmlns:a16="http://schemas.microsoft.com/office/drawing/2014/main" id="{2499BE43-0635-BB4E-8494-6FA60C9E214A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875ECD65-8CB0-5E4B-81EF-24407E5A4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1143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7490E78-9FC7-2A49-9DEA-C18D72919BC3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571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4825" name="Group 34">
            <a:extLst>
              <a:ext uri="{FF2B5EF4-FFF2-40B4-BE49-F238E27FC236}">
                <a16:creationId xmlns:a16="http://schemas.microsoft.com/office/drawing/2014/main" id="{3C5AAA1C-CF70-F643-9654-BAE2B3A2D6CF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DBFE8379-57F8-F247-8199-3D09CDEA40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1143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21B80D8-E71B-CB40-B74F-8E6F2994C4B0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912A2DF0-E422-F442-BC49-2A75FAA91D1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DF7C8325-93D0-6345-B9C5-4D3E51103FB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7B6DF7BA-CB92-AC45-BB3D-584E40A2C20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4829" name="TextBox 19">
            <a:extLst>
              <a:ext uri="{FF2B5EF4-FFF2-40B4-BE49-F238E27FC236}">
                <a16:creationId xmlns:a16="http://schemas.microsoft.com/office/drawing/2014/main" id="{170D0553-BBD7-7749-A0F4-26EC3B8D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17750"/>
            <a:ext cx="996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9Mb/s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4830" name="TextBox 20">
            <a:extLst>
              <a:ext uri="{FF2B5EF4-FFF2-40B4-BE49-F238E27FC236}">
                <a16:creationId xmlns:a16="http://schemas.microsoft.com/office/drawing/2014/main" id="{271BB53D-1169-9D48-92A6-FB167392C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1" y="2852738"/>
            <a:ext cx="9255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chemeClr val="accent1"/>
                </a:solidFill>
                <a:latin typeface="Helvetica" pitchFamily="2" charset="0"/>
              </a:rPr>
              <a:t>9Mb/s</a:t>
            </a:r>
            <a:endParaRPr lang="en-GB" altLang="en-US" sz="2000" i="1">
              <a:solidFill>
                <a:schemeClr val="accent1"/>
              </a:solidFill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A2C81E-FF33-6242-89CD-ADBC168087F2}"/>
              </a:ext>
            </a:extLst>
          </p:cNvPr>
          <p:cNvSpPr txBox="1"/>
          <p:nvPr/>
        </p:nvSpPr>
        <p:spPr>
          <a:xfrm>
            <a:off x="8915401" y="3355975"/>
            <a:ext cx="925513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i="1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ＭＳ Ｐゴシック" charset="0"/>
                <a:cs typeface="ＭＳ Ｐゴシック" charset="0"/>
              </a:rPr>
              <a:t>9Mb/s</a:t>
            </a:r>
            <a:endParaRPr lang="en-GB" i="1" dirty="0">
              <a:solidFill>
                <a:schemeClr val="accent3">
                  <a:lumMod val="75000"/>
                </a:schemeClr>
              </a:solidFill>
              <a:latin typeface="Helvetic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4832" name="TextBox 22">
            <a:extLst>
              <a:ext uri="{FF2B5EF4-FFF2-40B4-BE49-F238E27FC236}">
                <a16:creationId xmlns:a16="http://schemas.microsoft.com/office/drawing/2014/main" id="{DDA352EA-8324-924B-B66D-E3DC97762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2060575"/>
            <a:ext cx="1160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4833" name="TextBox 23">
            <a:extLst>
              <a:ext uri="{FF2B5EF4-FFF2-40B4-BE49-F238E27FC236}">
                <a16:creationId xmlns:a16="http://schemas.microsoft.com/office/drawing/2014/main" id="{272A8DB6-175F-FB43-9A15-5EC0FE58C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3538" y="3144838"/>
            <a:ext cx="1162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4834" name="TextBox 24">
            <a:extLst>
              <a:ext uri="{FF2B5EF4-FFF2-40B4-BE49-F238E27FC236}">
                <a16:creationId xmlns:a16="http://schemas.microsoft.com/office/drawing/2014/main" id="{8883CACA-EF67-564A-ACCD-57E621424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9" y="3605213"/>
            <a:ext cx="1152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910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6475-06B1-114E-8EE0-0B0186A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7438F84-8E0B-1741-8EE6-161CA5AA0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35678" y="2622551"/>
            <a:ext cx="9084623" cy="387032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Best</a:t>
            </a:r>
            <a:r>
              <a:rPr lang="en-GB" altLang="en-US" dirty="0">
                <a:ea typeface="ＭＳ Ｐゴシック" panose="020B0600070205080204" pitchFamily="34" charset="-128"/>
              </a:rPr>
              <a:t>: Each connection on its one-hop path</a:t>
            </a: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  <a:sym typeface="Wingdings" pitchFamily="2" charset="2"/>
              </a:rPr>
              <a:t> </a:t>
            </a:r>
            <a:r>
              <a:rPr lang="en-GB" altLang="en-US" dirty="0">
                <a:ea typeface="ＭＳ Ｐゴシック" panose="020B0600070205080204" pitchFamily="34" charset="-128"/>
              </a:rPr>
              <a:t>Least congested path</a:t>
            </a:r>
          </a:p>
        </p:txBody>
      </p:sp>
      <p:sp>
        <p:nvSpPr>
          <p:cNvPr id="35844" name="Oval 18">
            <a:extLst>
              <a:ext uri="{FF2B5EF4-FFF2-40B4-BE49-F238E27FC236}">
                <a16:creationId xmlns:a16="http://schemas.microsoft.com/office/drawing/2014/main" id="{048CAE6F-7491-604A-AFC8-02F9A7DFF06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5" name="Oval 18">
            <a:extLst>
              <a:ext uri="{FF2B5EF4-FFF2-40B4-BE49-F238E27FC236}">
                <a16:creationId xmlns:a16="http://schemas.microsoft.com/office/drawing/2014/main" id="{CAAA71F2-B04B-4040-8806-96115D82650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6" name="Oval 18">
            <a:extLst>
              <a:ext uri="{FF2B5EF4-FFF2-40B4-BE49-F238E27FC236}">
                <a16:creationId xmlns:a16="http://schemas.microsoft.com/office/drawing/2014/main" id="{7AD60639-81D8-A642-9A41-C0FE3864D0E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5847" name="Group 36">
            <a:extLst>
              <a:ext uri="{FF2B5EF4-FFF2-40B4-BE49-F238E27FC236}">
                <a16:creationId xmlns:a16="http://schemas.microsoft.com/office/drawing/2014/main" id="{3411637D-A684-FF42-9A83-327109DF9801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0265ADBB-2663-B746-B2FC-FFD63EF47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2286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39553E-84DC-9B4E-8F88-99B97B34CD29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8" name="Group 35">
            <a:extLst>
              <a:ext uri="{FF2B5EF4-FFF2-40B4-BE49-F238E27FC236}">
                <a16:creationId xmlns:a16="http://schemas.microsoft.com/office/drawing/2014/main" id="{7A57447E-69A9-DE45-9C80-FE68FB9D469F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5412A1D3-A9DB-2048-9B54-DA6A6CCC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2286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6A4425D-091C-5640-BE5F-A50A2F053154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9" name="Group 34">
            <a:extLst>
              <a:ext uri="{FF2B5EF4-FFF2-40B4-BE49-F238E27FC236}">
                <a16:creationId xmlns:a16="http://schemas.microsoft.com/office/drawing/2014/main" id="{90E487CF-B496-7B43-A061-BA348ACEBD42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1BC13EA3-B806-5C4F-9C7E-2BD535C1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2286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96EC86-64EC-464F-A0F5-541CFF74A938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DCFCA58F-1E6D-AC4E-9DB8-7749D52903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D8D8CB5-E348-114A-9577-7EABE293F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D446526-83B1-2248-8937-B8B2ED95D94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5853" name="TextBox 19">
            <a:extLst>
              <a:ext uri="{FF2B5EF4-FFF2-40B4-BE49-F238E27FC236}">
                <a16:creationId xmlns:a16="http://schemas.microsoft.com/office/drawing/2014/main" id="{CE8547CC-799B-894A-939A-345032F4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17750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4" name="TextBox 20">
            <a:extLst>
              <a:ext uri="{FF2B5EF4-FFF2-40B4-BE49-F238E27FC236}">
                <a16:creationId xmlns:a16="http://schemas.microsoft.com/office/drawing/2014/main" id="{AA43409F-E82B-5140-A156-3635C340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852738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5" name="TextBox 21">
            <a:extLst>
              <a:ext uri="{FF2B5EF4-FFF2-40B4-BE49-F238E27FC236}">
                <a16:creationId xmlns:a16="http://schemas.microsoft.com/office/drawing/2014/main" id="{B61BA69A-11A8-AC40-A464-8DDE7D89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355975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6" name="TextBox 22">
            <a:extLst>
              <a:ext uri="{FF2B5EF4-FFF2-40B4-BE49-F238E27FC236}">
                <a16:creationId xmlns:a16="http://schemas.microsoft.com/office/drawing/2014/main" id="{D4006AD4-C827-0B4A-A742-29E6BAB1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060575"/>
            <a:ext cx="104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7" name="TextBox 23">
            <a:extLst>
              <a:ext uri="{FF2B5EF4-FFF2-40B4-BE49-F238E27FC236}">
                <a16:creationId xmlns:a16="http://schemas.microsoft.com/office/drawing/2014/main" id="{271913DD-BA1C-8648-8A48-3D20DECD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3121025"/>
            <a:ext cx="1122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8" name="TextBox 24">
            <a:extLst>
              <a:ext uri="{FF2B5EF4-FFF2-40B4-BE49-F238E27FC236}">
                <a16:creationId xmlns:a16="http://schemas.microsoft.com/office/drawing/2014/main" id="{068442E4-7C90-D641-BF28-7B8966F3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9" y="3573463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207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6475-06B1-114E-8EE0-0B0186A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7438F84-8E0B-1741-8EE6-161CA5AA0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35678" y="2622551"/>
            <a:ext cx="9084623" cy="387032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Goal: Get each flow to send all its traffic on the least-congested path</a:t>
            </a:r>
          </a:p>
          <a:p>
            <a:pPr marL="0" indent="0"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Achieve by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coupling </a:t>
            </a:r>
            <a:r>
              <a:rPr lang="en-GB" altLang="en-US" dirty="0">
                <a:ea typeface="ＭＳ Ｐゴシック" panose="020B0600070205080204" pitchFamily="34" charset="-128"/>
              </a:rPr>
              <a:t>the </a:t>
            </a:r>
            <a:r>
              <a:rPr lang="en-GB" altLang="en-US" dirty="0" err="1">
                <a:ea typeface="ＭＳ Ｐゴシック" panose="020B0600070205080204" pitchFamily="34" charset="-128"/>
              </a:rPr>
              <a:t>subflow</a:t>
            </a:r>
            <a:r>
              <a:rPr lang="en-GB" altLang="en-US" dirty="0">
                <a:ea typeface="ＭＳ Ｐゴシック" panose="020B0600070205080204" pitchFamily="34" charset="-128"/>
              </a:rPr>
              <a:t> TCP window updates</a:t>
            </a:r>
          </a:p>
          <a:p>
            <a:pPr marL="0" indent="0">
              <a:buNone/>
            </a:pP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+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1/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baseline="-25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(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ack</a:t>
            </a:r>
            <a:r>
              <a:rPr lang="en-GB" altLang="en-US" dirty="0">
                <a:ea typeface="ＭＳ Ｐゴシック" panose="020B0600070205080204" pitchFamily="34" charset="-128"/>
              </a:rPr>
              <a:t>),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–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/2</a:t>
            </a:r>
            <a:r>
              <a:rPr lang="en-GB" altLang="en-US" dirty="0">
                <a:ea typeface="ＭＳ Ｐゴシック" panose="020B0600070205080204" pitchFamily="34" charset="-128"/>
              </a:rPr>
              <a:t> (drop)</a:t>
            </a:r>
          </a:p>
        </p:txBody>
      </p:sp>
      <p:sp>
        <p:nvSpPr>
          <p:cNvPr id="35844" name="Oval 18">
            <a:extLst>
              <a:ext uri="{FF2B5EF4-FFF2-40B4-BE49-F238E27FC236}">
                <a16:creationId xmlns:a16="http://schemas.microsoft.com/office/drawing/2014/main" id="{048CAE6F-7491-604A-AFC8-02F9A7DFF06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5" name="Oval 18">
            <a:extLst>
              <a:ext uri="{FF2B5EF4-FFF2-40B4-BE49-F238E27FC236}">
                <a16:creationId xmlns:a16="http://schemas.microsoft.com/office/drawing/2014/main" id="{CAAA71F2-B04B-4040-8806-96115D82650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6" name="Oval 18">
            <a:extLst>
              <a:ext uri="{FF2B5EF4-FFF2-40B4-BE49-F238E27FC236}">
                <a16:creationId xmlns:a16="http://schemas.microsoft.com/office/drawing/2014/main" id="{7AD60639-81D8-A642-9A41-C0FE3864D0E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5847" name="Group 36">
            <a:extLst>
              <a:ext uri="{FF2B5EF4-FFF2-40B4-BE49-F238E27FC236}">
                <a16:creationId xmlns:a16="http://schemas.microsoft.com/office/drawing/2014/main" id="{3411637D-A684-FF42-9A83-327109DF9801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0265ADBB-2663-B746-B2FC-FFD63EF47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2286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39553E-84DC-9B4E-8F88-99B97B34CD29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8" name="Group 35">
            <a:extLst>
              <a:ext uri="{FF2B5EF4-FFF2-40B4-BE49-F238E27FC236}">
                <a16:creationId xmlns:a16="http://schemas.microsoft.com/office/drawing/2014/main" id="{7A57447E-69A9-DE45-9C80-FE68FB9D469F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5412A1D3-A9DB-2048-9B54-DA6A6CCC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2286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6A4425D-091C-5640-BE5F-A50A2F053154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9" name="Group 34">
            <a:extLst>
              <a:ext uri="{FF2B5EF4-FFF2-40B4-BE49-F238E27FC236}">
                <a16:creationId xmlns:a16="http://schemas.microsoft.com/office/drawing/2014/main" id="{90E487CF-B496-7B43-A061-BA348ACEBD42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1BC13EA3-B806-5C4F-9C7E-2BD535C1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2286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96EC86-64EC-464F-A0F5-541CFF74A938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DCFCA58F-1E6D-AC4E-9DB8-7749D52903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D8D8CB5-E348-114A-9577-7EABE293F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D446526-83B1-2248-8937-B8B2ED95D94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5853" name="TextBox 19">
            <a:extLst>
              <a:ext uri="{FF2B5EF4-FFF2-40B4-BE49-F238E27FC236}">
                <a16:creationId xmlns:a16="http://schemas.microsoft.com/office/drawing/2014/main" id="{CE8547CC-799B-894A-939A-345032F4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17750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4" name="TextBox 20">
            <a:extLst>
              <a:ext uri="{FF2B5EF4-FFF2-40B4-BE49-F238E27FC236}">
                <a16:creationId xmlns:a16="http://schemas.microsoft.com/office/drawing/2014/main" id="{AA43409F-E82B-5140-A156-3635C340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852738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5" name="TextBox 21">
            <a:extLst>
              <a:ext uri="{FF2B5EF4-FFF2-40B4-BE49-F238E27FC236}">
                <a16:creationId xmlns:a16="http://schemas.microsoft.com/office/drawing/2014/main" id="{B61BA69A-11A8-AC40-A464-8DDE7D89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355975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6" name="TextBox 22">
            <a:extLst>
              <a:ext uri="{FF2B5EF4-FFF2-40B4-BE49-F238E27FC236}">
                <a16:creationId xmlns:a16="http://schemas.microsoft.com/office/drawing/2014/main" id="{D4006AD4-C827-0B4A-A742-29E6BAB1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060575"/>
            <a:ext cx="104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7" name="TextBox 23">
            <a:extLst>
              <a:ext uri="{FF2B5EF4-FFF2-40B4-BE49-F238E27FC236}">
                <a16:creationId xmlns:a16="http://schemas.microsoft.com/office/drawing/2014/main" id="{271913DD-BA1C-8648-8A48-3D20DECD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3121025"/>
            <a:ext cx="1122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8" name="TextBox 24">
            <a:extLst>
              <a:ext uri="{FF2B5EF4-FFF2-40B4-BE49-F238E27FC236}">
                <a16:creationId xmlns:a16="http://schemas.microsoft.com/office/drawing/2014/main" id="{068442E4-7C90-D641-BF28-7B8966F3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9" y="3573463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267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6475-06B1-114E-8EE0-0B0186A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7438F84-8E0B-1741-8EE6-161CA5AA0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5488" y="2903537"/>
            <a:ext cx="9084623" cy="387032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+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1/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baseline="-25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(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ack</a:t>
            </a:r>
            <a:r>
              <a:rPr lang="en-GB" altLang="en-US" dirty="0">
                <a:ea typeface="ＭＳ Ｐゴシック" panose="020B0600070205080204" pitchFamily="34" charset="-128"/>
              </a:rPr>
              <a:t>),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–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/2</a:t>
            </a:r>
            <a:r>
              <a:rPr lang="en-GB" altLang="en-US" dirty="0">
                <a:ea typeface="ＭＳ Ｐゴシック" panose="020B0600070205080204" pitchFamily="34" charset="-128"/>
              </a:rPr>
              <a:t> (drop)</a:t>
            </a:r>
          </a:p>
          <a:p>
            <a:pPr marL="0" indent="0"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Consequence:  the more drops a </a:t>
            </a:r>
            <a:r>
              <a:rPr lang="en-GB" altLang="en-US" dirty="0" err="1">
                <a:ea typeface="ＭＳ Ｐゴシック" panose="020B0600070205080204" pitchFamily="34" charset="-128"/>
              </a:rPr>
              <a:t>subflow</a:t>
            </a:r>
            <a:r>
              <a:rPr lang="en-GB" altLang="en-US" dirty="0">
                <a:ea typeface="ＭＳ Ｐゴシック" panose="020B0600070205080204" pitchFamily="34" charset="-128"/>
              </a:rPr>
              <a:t> sees, the faster its window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reduces (note: increments same across all paths)</a:t>
            </a:r>
          </a:p>
          <a:p>
            <a:pPr marL="0" indent="0">
              <a:buNone/>
            </a:pP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More lossy paths have zero window in the limit</a:t>
            </a:r>
          </a:p>
        </p:txBody>
      </p:sp>
      <p:sp>
        <p:nvSpPr>
          <p:cNvPr id="35844" name="Oval 18">
            <a:extLst>
              <a:ext uri="{FF2B5EF4-FFF2-40B4-BE49-F238E27FC236}">
                <a16:creationId xmlns:a16="http://schemas.microsoft.com/office/drawing/2014/main" id="{048CAE6F-7491-604A-AFC8-02F9A7DFF06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5" name="Oval 18">
            <a:extLst>
              <a:ext uri="{FF2B5EF4-FFF2-40B4-BE49-F238E27FC236}">
                <a16:creationId xmlns:a16="http://schemas.microsoft.com/office/drawing/2014/main" id="{CAAA71F2-B04B-4040-8806-96115D82650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6" name="Oval 18">
            <a:extLst>
              <a:ext uri="{FF2B5EF4-FFF2-40B4-BE49-F238E27FC236}">
                <a16:creationId xmlns:a16="http://schemas.microsoft.com/office/drawing/2014/main" id="{7AD60639-81D8-A642-9A41-C0FE3864D0E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5847" name="Group 36">
            <a:extLst>
              <a:ext uri="{FF2B5EF4-FFF2-40B4-BE49-F238E27FC236}">
                <a16:creationId xmlns:a16="http://schemas.microsoft.com/office/drawing/2014/main" id="{3411637D-A684-FF42-9A83-327109DF9801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0265ADBB-2663-B746-B2FC-FFD63EF47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2286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39553E-84DC-9B4E-8F88-99B97B34CD29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8" name="Group 35">
            <a:extLst>
              <a:ext uri="{FF2B5EF4-FFF2-40B4-BE49-F238E27FC236}">
                <a16:creationId xmlns:a16="http://schemas.microsoft.com/office/drawing/2014/main" id="{7A57447E-69A9-DE45-9C80-FE68FB9D469F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5412A1D3-A9DB-2048-9B54-DA6A6CCC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2286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6A4425D-091C-5640-BE5F-A50A2F053154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9" name="Group 34">
            <a:extLst>
              <a:ext uri="{FF2B5EF4-FFF2-40B4-BE49-F238E27FC236}">
                <a16:creationId xmlns:a16="http://schemas.microsoft.com/office/drawing/2014/main" id="{90E487CF-B496-7B43-A061-BA348ACEBD42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1BC13EA3-B806-5C4F-9C7E-2BD535C1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2286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96EC86-64EC-464F-A0F5-541CFF74A938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DCFCA58F-1E6D-AC4E-9DB8-7749D52903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D8D8CB5-E348-114A-9577-7EABE293F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D446526-83B1-2248-8937-B8B2ED95D94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5853" name="TextBox 19">
            <a:extLst>
              <a:ext uri="{FF2B5EF4-FFF2-40B4-BE49-F238E27FC236}">
                <a16:creationId xmlns:a16="http://schemas.microsoft.com/office/drawing/2014/main" id="{CE8547CC-799B-894A-939A-345032F4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17750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4" name="TextBox 20">
            <a:extLst>
              <a:ext uri="{FF2B5EF4-FFF2-40B4-BE49-F238E27FC236}">
                <a16:creationId xmlns:a16="http://schemas.microsoft.com/office/drawing/2014/main" id="{AA43409F-E82B-5140-A156-3635C340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852738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5" name="TextBox 21">
            <a:extLst>
              <a:ext uri="{FF2B5EF4-FFF2-40B4-BE49-F238E27FC236}">
                <a16:creationId xmlns:a16="http://schemas.microsoft.com/office/drawing/2014/main" id="{B61BA69A-11A8-AC40-A464-8DDE7D89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355975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6" name="TextBox 22">
            <a:extLst>
              <a:ext uri="{FF2B5EF4-FFF2-40B4-BE49-F238E27FC236}">
                <a16:creationId xmlns:a16="http://schemas.microsoft.com/office/drawing/2014/main" id="{D4006AD4-C827-0B4A-A742-29E6BAB1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060575"/>
            <a:ext cx="104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7" name="TextBox 23">
            <a:extLst>
              <a:ext uri="{FF2B5EF4-FFF2-40B4-BE49-F238E27FC236}">
                <a16:creationId xmlns:a16="http://schemas.microsoft.com/office/drawing/2014/main" id="{271913DD-BA1C-8648-8A48-3D20DECD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3121025"/>
            <a:ext cx="1122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8" name="TextBox 24">
            <a:extLst>
              <a:ext uri="{FF2B5EF4-FFF2-40B4-BE49-F238E27FC236}">
                <a16:creationId xmlns:a16="http://schemas.microsoft.com/office/drawing/2014/main" id="{068442E4-7C90-D641-BF28-7B8966F3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9" y="3573463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1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6475-06B1-114E-8EE0-0B0186AE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Use Efficient Paths</a:t>
            </a:r>
            <a:endParaRPr lang="en-GB" dirty="0"/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7438F84-8E0B-1741-8EE6-161CA5AA095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85488" y="2903537"/>
            <a:ext cx="9084623" cy="3870320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+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1/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baseline="-25000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(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ack</a:t>
            </a:r>
            <a:r>
              <a:rPr lang="en-GB" altLang="en-US" dirty="0">
                <a:ea typeface="ＭＳ Ｐゴシック" panose="020B0600070205080204" pitchFamily="34" charset="-128"/>
              </a:rPr>
              <a:t>),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–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/2</a:t>
            </a:r>
            <a:r>
              <a:rPr lang="en-GB" altLang="en-US" dirty="0">
                <a:ea typeface="ＭＳ Ｐゴシック" panose="020B0600070205080204" pitchFamily="34" charset="-128"/>
              </a:rPr>
              <a:t> (drop)</a:t>
            </a:r>
          </a:p>
          <a:p>
            <a:pPr marL="0" indent="0"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Consequence:  Remaining paths have balanced loss rate </a:t>
            </a:r>
            <a:r>
              <a:rPr lang="en-GB" altLang="en-US" dirty="0">
                <a:ea typeface="ＭＳ Ｐゴシック" panose="020B0600070205080204" pitchFamily="34" charset="-128"/>
                <a:sym typeface="Wingdings" pitchFamily="2" charset="2"/>
              </a:rPr>
              <a:t>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equal window </a:t>
            </a:r>
            <a:r>
              <a:rPr lang="en-GB" altLang="en-US" dirty="0">
                <a:ea typeface="ＭＳ Ｐゴシック" panose="020B0600070205080204" pitchFamily="34" charset="-128"/>
              </a:rPr>
              <a:t>if RTTs same</a:t>
            </a:r>
          </a:p>
          <a:p>
            <a:pPr marL="0" indent="0"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If loss not balanced, window would drop to zero</a:t>
            </a:r>
            <a:endParaRPr lang="en-GB" altLang="en-US" dirty="0">
              <a:solidFill>
                <a:srgbClr val="C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35844" name="Oval 18">
            <a:extLst>
              <a:ext uri="{FF2B5EF4-FFF2-40B4-BE49-F238E27FC236}">
                <a16:creationId xmlns:a16="http://schemas.microsoft.com/office/drawing/2014/main" id="{048CAE6F-7491-604A-AFC8-02F9A7DFF062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6813551" y="3319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5" name="Oval 18">
            <a:extLst>
              <a:ext uri="{FF2B5EF4-FFF2-40B4-BE49-F238E27FC236}">
                <a16:creationId xmlns:a16="http://schemas.microsoft.com/office/drawing/2014/main" id="{CAAA71F2-B04B-4040-8806-96115D82650B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3651251" y="2557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sp>
        <p:nvSpPr>
          <p:cNvPr id="35846" name="Oval 18">
            <a:extLst>
              <a:ext uri="{FF2B5EF4-FFF2-40B4-BE49-F238E27FC236}">
                <a16:creationId xmlns:a16="http://schemas.microsoft.com/office/drawing/2014/main" id="{7AD60639-81D8-A642-9A41-C0FE3864D0E6}"/>
              </a:ext>
            </a:extLst>
          </p:cNvPr>
          <p:cNvSpPr>
            <a:spLocks noChangeArrowheads="1"/>
          </p:cNvSpPr>
          <p:nvPr/>
        </p:nvSpPr>
        <p:spPr bwMode="auto">
          <a:xfrm rot="16200000" flipV="1">
            <a:off x="5251451" y="2938463"/>
            <a:ext cx="485775" cy="171450"/>
          </a:xfrm>
          <a:prstGeom prst="ellipse">
            <a:avLst/>
          </a:prstGeom>
          <a:solidFill>
            <a:srgbClr val="6792C5"/>
          </a:solidFill>
          <a:ln w="19050">
            <a:solidFill>
              <a:srgbClr val="95B3D7"/>
            </a:solidFill>
            <a:round/>
            <a:headEnd/>
            <a:tailEnd/>
          </a:ln>
        </p:spPr>
        <p:txBody>
          <a:bodyPr rot="10800000" vert="eaVert" wrap="none" anchor="ctr"/>
          <a:lstStyle>
            <a:lvl1pPr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endParaRPr lang="en-GB" altLang="en-US" sz="1800">
              <a:latin typeface="Arial" panose="020B0604020202020204" pitchFamily="34" charset="0"/>
            </a:endParaRPr>
          </a:p>
        </p:txBody>
      </p:sp>
      <p:grpSp>
        <p:nvGrpSpPr>
          <p:cNvPr id="35847" name="Group 36">
            <a:extLst>
              <a:ext uri="{FF2B5EF4-FFF2-40B4-BE49-F238E27FC236}">
                <a16:creationId xmlns:a16="http://schemas.microsoft.com/office/drawing/2014/main" id="{3411637D-A684-FF42-9A83-327109DF9801}"/>
              </a:ext>
            </a:extLst>
          </p:cNvPr>
          <p:cNvGrpSpPr>
            <a:grpSpLocks/>
          </p:cNvGrpSpPr>
          <p:nvPr/>
        </p:nvGrpSpPr>
        <p:grpSpPr bwMode="auto">
          <a:xfrm>
            <a:off x="3049589" y="2762251"/>
            <a:ext cx="5851525" cy="785813"/>
            <a:chOff x="661958" y="1428960"/>
            <a:chExt cx="5852026" cy="786106"/>
          </a:xfrm>
        </p:grpSpPr>
        <p:sp>
          <p:nvSpPr>
            <p:cNvPr id="9" name="Line 1066">
              <a:extLst>
                <a:ext uri="{FF2B5EF4-FFF2-40B4-BE49-F238E27FC236}">
                  <a16:creationId xmlns:a16="http://schemas.microsoft.com/office/drawing/2014/main" id="{0265ADBB-2663-B746-B2FC-FFD63EF47A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185" y="2205537"/>
              <a:ext cx="5829799" cy="0"/>
            </a:xfrm>
            <a:prstGeom prst="line">
              <a:avLst/>
            </a:prstGeom>
            <a:noFill/>
            <a:ln w="228600">
              <a:solidFill>
                <a:schemeClr val="accent3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139553E-84DC-9B4E-8F88-99B97B34CD29}"/>
                </a:ext>
              </a:extLst>
            </p:cNvPr>
            <p:cNvSpPr/>
            <p:nvPr/>
          </p:nvSpPr>
          <p:spPr>
            <a:xfrm>
              <a:off x="661958" y="1428960"/>
              <a:ext cx="5777407" cy="786106"/>
            </a:xfrm>
            <a:custGeom>
              <a:avLst/>
              <a:gdLst>
                <a:gd name="connsiteX0" fmla="*/ 0 w 5778111"/>
                <a:gd name="connsiteY0" fmla="*/ 792853 h 834927"/>
                <a:gd name="connsiteX1" fmla="*/ 224393 w 5778111"/>
                <a:gd name="connsiteY1" fmla="*/ 792853 h 834927"/>
                <a:gd name="connsiteX2" fmla="*/ 353419 w 5778111"/>
                <a:gd name="connsiteY2" fmla="*/ 697487 h 834927"/>
                <a:gd name="connsiteX3" fmla="*/ 645129 w 5778111"/>
                <a:gd name="connsiteY3" fmla="*/ 170164 h 834927"/>
                <a:gd name="connsiteX4" fmla="*/ 841473 w 5778111"/>
                <a:gd name="connsiteY4" fmla="*/ 24309 h 834927"/>
                <a:gd name="connsiteX5" fmla="*/ 1918557 w 5778111"/>
                <a:gd name="connsiteY5" fmla="*/ 24309 h 834927"/>
                <a:gd name="connsiteX6" fmla="*/ 2098071 w 5778111"/>
                <a:gd name="connsiteY6" fmla="*/ 97236 h 834927"/>
                <a:gd name="connsiteX7" fmla="*/ 2294415 w 5778111"/>
                <a:gd name="connsiteY7" fmla="*/ 102846 h 834927"/>
                <a:gd name="connsiteX8" fmla="*/ 4689806 w 5778111"/>
                <a:gd name="connsiteY8" fmla="*/ 108456 h 834927"/>
                <a:gd name="connsiteX9" fmla="*/ 5127372 w 5778111"/>
                <a:gd name="connsiteY9" fmla="*/ 316019 h 834927"/>
                <a:gd name="connsiteX10" fmla="*/ 5458351 w 5778111"/>
                <a:gd name="connsiteY10" fmla="*/ 753585 h 834927"/>
                <a:gd name="connsiteX11" fmla="*/ 5778111 w 5778111"/>
                <a:gd name="connsiteY11" fmla="*/ 804073 h 834927"/>
                <a:gd name="connsiteX12" fmla="*/ 5778111 w 5778111"/>
                <a:gd name="connsiteY12" fmla="*/ 804073 h 834927"/>
                <a:gd name="connsiteX0" fmla="*/ 0 w 5778111"/>
                <a:gd name="connsiteY0" fmla="*/ 794394 h 836468"/>
                <a:gd name="connsiteX1" fmla="*/ 224393 w 5778111"/>
                <a:gd name="connsiteY1" fmla="*/ 794394 h 836468"/>
                <a:gd name="connsiteX2" fmla="*/ 353419 w 5778111"/>
                <a:gd name="connsiteY2" fmla="*/ 699028 h 836468"/>
                <a:gd name="connsiteX3" fmla="*/ 645129 w 5778111"/>
                <a:gd name="connsiteY3" fmla="*/ 171705 h 836468"/>
                <a:gd name="connsiteX4" fmla="*/ 885706 w 5778111"/>
                <a:gd name="connsiteY4" fmla="*/ 24309 h 836468"/>
                <a:gd name="connsiteX5" fmla="*/ 1918557 w 5778111"/>
                <a:gd name="connsiteY5" fmla="*/ 25850 h 836468"/>
                <a:gd name="connsiteX6" fmla="*/ 2098071 w 5778111"/>
                <a:gd name="connsiteY6" fmla="*/ 98777 h 836468"/>
                <a:gd name="connsiteX7" fmla="*/ 2294415 w 5778111"/>
                <a:gd name="connsiteY7" fmla="*/ 104387 h 836468"/>
                <a:gd name="connsiteX8" fmla="*/ 4689806 w 5778111"/>
                <a:gd name="connsiteY8" fmla="*/ 109997 h 836468"/>
                <a:gd name="connsiteX9" fmla="*/ 5127372 w 5778111"/>
                <a:gd name="connsiteY9" fmla="*/ 317560 h 836468"/>
                <a:gd name="connsiteX10" fmla="*/ 5458351 w 5778111"/>
                <a:gd name="connsiteY10" fmla="*/ 755126 h 836468"/>
                <a:gd name="connsiteX11" fmla="*/ 5778111 w 5778111"/>
                <a:gd name="connsiteY11" fmla="*/ 805614 h 836468"/>
                <a:gd name="connsiteX12" fmla="*/ 5778111 w 5778111"/>
                <a:gd name="connsiteY12" fmla="*/ 805614 h 836468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45129 w 5778111"/>
                <a:gd name="connsiteY3" fmla="*/ 14739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597674 w 5778111"/>
                <a:gd name="connsiteY3" fmla="*/ 14401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53419 w 5778111"/>
                <a:gd name="connsiteY2" fmla="*/ 674719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24393 w 5778111"/>
                <a:gd name="connsiteY1" fmla="*/ 770085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098071 w 5778111"/>
                <a:gd name="connsiteY6" fmla="*/ 7446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7200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0085 h 812159"/>
                <a:gd name="connsiteX1" fmla="*/ 205542 w 5778111"/>
                <a:gd name="connsiteY1" fmla="*/ 764912 h 812159"/>
                <a:gd name="connsiteX2" fmla="*/ 375676 w 5778111"/>
                <a:gd name="connsiteY2" fmla="*/ 622828 h 812159"/>
                <a:gd name="connsiteX3" fmla="*/ 628300 w 5778111"/>
                <a:gd name="connsiteY3" fmla="*/ 153006 h 812159"/>
                <a:gd name="connsiteX4" fmla="*/ 885706 w 5778111"/>
                <a:gd name="connsiteY4" fmla="*/ 0 h 812159"/>
                <a:gd name="connsiteX5" fmla="*/ 1918557 w 5778111"/>
                <a:gd name="connsiteY5" fmla="*/ 1541 h 812159"/>
                <a:gd name="connsiteX6" fmla="*/ 2109842 w 5778111"/>
                <a:gd name="connsiteY6" fmla="*/ 49148 h 812159"/>
                <a:gd name="connsiteX7" fmla="*/ 2294415 w 5778111"/>
                <a:gd name="connsiteY7" fmla="*/ 80078 h 812159"/>
                <a:gd name="connsiteX8" fmla="*/ 4689806 w 5778111"/>
                <a:gd name="connsiteY8" fmla="*/ 85688 h 812159"/>
                <a:gd name="connsiteX9" fmla="*/ 5127372 w 5778111"/>
                <a:gd name="connsiteY9" fmla="*/ 293251 h 812159"/>
                <a:gd name="connsiteX10" fmla="*/ 5458351 w 5778111"/>
                <a:gd name="connsiteY10" fmla="*/ 730817 h 812159"/>
                <a:gd name="connsiteX11" fmla="*/ 5778111 w 5778111"/>
                <a:gd name="connsiteY11" fmla="*/ 781305 h 812159"/>
                <a:gd name="connsiteX12" fmla="*/ 5778111 w 5778111"/>
                <a:gd name="connsiteY12" fmla="*/ 781305 h 812159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6960"/>
                <a:gd name="connsiteX1" fmla="*/ 205542 w 5778111"/>
                <a:gd name="connsiteY1" fmla="*/ 769713 h 816960"/>
                <a:gd name="connsiteX2" fmla="*/ 375676 w 5778111"/>
                <a:gd name="connsiteY2" fmla="*/ 627629 h 816960"/>
                <a:gd name="connsiteX3" fmla="*/ 628300 w 5778111"/>
                <a:gd name="connsiteY3" fmla="*/ 157807 h 816960"/>
                <a:gd name="connsiteX4" fmla="*/ 885706 w 5778111"/>
                <a:gd name="connsiteY4" fmla="*/ 4801 h 816960"/>
                <a:gd name="connsiteX5" fmla="*/ 1918557 w 5778111"/>
                <a:gd name="connsiteY5" fmla="*/ 6342 h 816960"/>
                <a:gd name="connsiteX6" fmla="*/ 2109842 w 5778111"/>
                <a:gd name="connsiteY6" fmla="*/ 53949 h 816960"/>
                <a:gd name="connsiteX7" fmla="*/ 2294415 w 5778111"/>
                <a:gd name="connsiteY7" fmla="*/ 84879 h 816960"/>
                <a:gd name="connsiteX8" fmla="*/ 4689806 w 5778111"/>
                <a:gd name="connsiteY8" fmla="*/ 90489 h 816960"/>
                <a:gd name="connsiteX9" fmla="*/ 5127372 w 5778111"/>
                <a:gd name="connsiteY9" fmla="*/ 298052 h 816960"/>
                <a:gd name="connsiteX10" fmla="*/ 5458351 w 5778111"/>
                <a:gd name="connsiteY10" fmla="*/ 735618 h 816960"/>
                <a:gd name="connsiteX11" fmla="*/ 5778111 w 5778111"/>
                <a:gd name="connsiteY11" fmla="*/ 786106 h 816960"/>
                <a:gd name="connsiteX12" fmla="*/ 5778111 w 5778111"/>
                <a:gd name="connsiteY12" fmla="*/ 786106 h 81696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250"/>
                <a:gd name="connsiteX1" fmla="*/ 205542 w 5778111"/>
                <a:gd name="connsiteY1" fmla="*/ 769713 h 818250"/>
                <a:gd name="connsiteX2" fmla="*/ 375676 w 5778111"/>
                <a:gd name="connsiteY2" fmla="*/ 627629 h 818250"/>
                <a:gd name="connsiteX3" fmla="*/ 628300 w 5778111"/>
                <a:gd name="connsiteY3" fmla="*/ 157807 h 818250"/>
                <a:gd name="connsiteX4" fmla="*/ 885706 w 5778111"/>
                <a:gd name="connsiteY4" fmla="*/ 4801 h 818250"/>
                <a:gd name="connsiteX5" fmla="*/ 1918557 w 5778111"/>
                <a:gd name="connsiteY5" fmla="*/ 6342 h 818250"/>
                <a:gd name="connsiteX6" fmla="*/ 2109842 w 5778111"/>
                <a:gd name="connsiteY6" fmla="*/ 53949 h 818250"/>
                <a:gd name="connsiteX7" fmla="*/ 2294415 w 5778111"/>
                <a:gd name="connsiteY7" fmla="*/ 84879 h 818250"/>
                <a:gd name="connsiteX8" fmla="*/ 4689806 w 5778111"/>
                <a:gd name="connsiteY8" fmla="*/ 90489 h 818250"/>
                <a:gd name="connsiteX9" fmla="*/ 5127372 w 5778111"/>
                <a:gd name="connsiteY9" fmla="*/ 298052 h 818250"/>
                <a:gd name="connsiteX10" fmla="*/ 5458351 w 5778111"/>
                <a:gd name="connsiteY10" fmla="*/ 735618 h 818250"/>
                <a:gd name="connsiteX11" fmla="*/ 5651212 w 5778111"/>
                <a:gd name="connsiteY11" fmla="*/ 793843 h 818250"/>
                <a:gd name="connsiteX12" fmla="*/ 5778111 w 5778111"/>
                <a:gd name="connsiteY12" fmla="*/ 786106 h 818250"/>
                <a:gd name="connsiteX13" fmla="*/ 5778111 w 5778111"/>
                <a:gd name="connsiteY13" fmla="*/ 786106 h 818250"/>
                <a:gd name="connsiteX0" fmla="*/ 0 w 5778111"/>
                <a:gd name="connsiteY0" fmla="*/ 774886 h 818757"/>
                <a:gd name="connsiteX1" fmla="*/ 205542 w 5778111"/>
                <a:gd name="connsiteY1" fmla="*/ 769713 h 818757"/>
                <a:gd name="connsiteX2" fmla="*/ 375676 w 5778111"/>
                <a:gd name="connsiteY2" fmla="*/ 627629 h 818757"/>
                <a:gd name="connsiteX3" fmla="*/ 628300 w 5778111"/>
                <a:gd name="connsiteY3" fmla="*/ 157807 h 818757"/>
                <a:gd name="connsiteX4" fmla="*/ 885706 w 5778111"/>
                <a:gd name="connsiteY4" fmla="*/ 4801 h 818757"/>
                <a:gd name="connsiteX5" fmla="*/ 1918557 w 5778111"/>
                <a:gd name="connsiteY5" fmla="*/ 6342 h 818757"/>
                <a:gd name="connsiteX6" fmla="*/ 2109842 w 5778111"/>
                <a:gd name="connsiteY6" fmla="*/ 53949 h 818757"/>
                <a:gd name="connsiteX7" fmla="*/ 2294415 w 5778111"/>
                <a:gd name="connsiteY7" fmla="*/ 84879 h 818757"/>
                <a:gd name="connsiteX8" fmla="*/ 4689806 w 5778111"/>
                <a:gd name="connsiteY8" fmla="*/ 90489 h 818757"/>
                <a:gd name="connsiteX9" fmla="*/ 5127372 w 5778111"/>
                <a:gd name="connsiteY9" fmla="*/ 298052 h 818757"/>
                <a:gd name="connsiteX10" fmla="*/ 5458351 w 5778111"/>
                <a:gd name="connsiteY10" fmla="*/ 735618 h 818757"/>
                <a:gd name="connsiteX11" fmla="*/ 5638234 w 5778111"/>
                <a:gd name="connsiteY11" fmla="*/ 796889 h 818757"/>
                <a:gd name="connsiteX12" fmla="*/ 5778111 w 5778111"/>
                <a:gd name="connsiteY12" fmla="*/ 786106 h 818757"/>
                <a:gd name="connsiteX13" fmla="*/ 5778111 w 5778111"/>
                <a:gd name="connsiteY13" fmla="*/ 786106 h 818757"/>
                <a:gd name="connsiteX0" fmla="*/ 0 w 5778111"/>
                <a:gd name="connsiteY0" fmla="*/ 774886 h 826759"/>
                <a:gd name="connsiteX1" fmla="*/ 205542 w 5778111"/>
                <a:gd name="connsiteY1" fmla="*/ 769713 h 826759"/>
                <a:gd name="connsiteX2" fmla="*/ 375676 w 5778111"/>
                <a:gd name="connsiteY2" fmla="*/ 627629 h 826759"/>
                <a:gd name="connsiteX3" fmla="*/ 628300 w 5778111"/>
                <a:gd name="connsiteY3" fmla="*/ 157807 h 826759"/>
                <a:gd name="connsiteX4" fmla="*/ 885706 w 5778111"/>
                <a:gd name="connsiteY4" fmla="*/ 4801 h 826759"/>
                <a:gd name="connsiteX5" fmla="*/ 1918557 w 5778111"/>
                <a:gd name="connsiteY5" fmla="*/ 6342 h 826759"/>
                <a:gd name="connsiteX6" fmla="*/ 2109842 w 5778111"/>
                <a:gd name="connsiteY6" fmla="*/ 53949 h 826759"/>
                <a:gd name="connsiteX7" fmla="*/ 2294415 w 5778111"/>
                <a:gd name="connsiteY7" fmla="*/ 84879 h 826759"/>
                <a:gd name="connsiteX8" fmla="*/ 4689806 w 5778111"/>
                <a:gd name="connsiteY8" fmla="*/ 90489 h 826759"/>
                <a:gd name="connsiteX9" fmla="*/ 5127372 w 5778111"/>
                <a:gd name="connsiteY9" fmla="*/ 298052 h 826759"/>
                <a:gd name="connsiteX10" fmla="*/ 5493043 w 5778111"/>
                <a:gd name="connsiteY10" fmla="*/ 743620 h 826759"/>
                <a:gd name="connsiteX11" fmla="*/ 5638234 w 5778111"/>
                <a:gd name="connsiteY11" fmla="*/ 796889 h 826759"/>
                <a:gd name="connsiteX12" fmla="*/ 5778111 w 5778111"/>
                <a:gd name="connsiteY12" fmla="*/ 786106 h 826759"/>
                <a:gd name="connsiteX13" fmla="*/ 5778111 w 5778111"/>
                <a:gd name="connsiteY13" fmla="*/ 786106 h 826759"/>
                <a:gd name="connsiteX0" fmla="*/ 0 w 5778111"/>
                <a:gd name="connsiteY0" fmla="*/ 774886 h 824219"/>
                <a:gd name="connsiteX1" fmla="*/ 205542 w 5778111"/>
                <a:gd name="connsiteY1" fmla="*/ 769713 h 824219"/>
                <a:gd name="connsiteX2" fmla="*/ 375676 w 5778111"/>
                <a:gd name="connsiteY2" fmla="*/ 627629 h 824219"/>
                <a:gd name="connsiteX3" fmla="*/ 628300 w 5778111"/>
                <a:gd name="connsiteY3" fmla="*/ 157807 h 824219"/>
                <a:gd name="connsiteX4" fmla="*/ 885706 w 5778111"/>
                <a:gd name="connsiteY4" fmla="*/ 4801 h 824219"/>
                <a:gd name="connsiteX5" fmla="*/ 1918557 w 5778111"/>
                <a:gd name="connsiteY5" fmla="*/ 6342 h 824219"/>
                <a:gd name="connsiteX6" fmla="*/ 2109842 w 5778111"/>
                <a:gd name="connsiteY6" fmla="*/ 53949 h 824219"/>
                <a:gd name="connsiteX7" fmla="*/ 2294415 w 5778111"/>
                <a:gd name="connsiteY7" fmla="*/ 84879 h 824219"/>
                <a:gd name="connsiteX8" fmla="*/ 4689806 w 5778111"/>
                <a:gd name="connsiteY8" fmla="*/ 90489 h 824219"/>
                <a:gd name="connsiteX9" fmla="*/ 5127372 w 5778111"/>
                <a:gd name="connsiteY9" fmla="*/ 298052 h 824219"/>
                <a:gd name="connsiteX10" fmla="*/ 5493043 w 5778111"/>
                <a:gd name="connsiteY10" fmla="*/ 743620 h 824219"/>
                <a:gd name="connsiteX11" fmla="*/ 5653474 w 5778111"/>
                <a:gd name="connsiteY11" fmla="*/ 781649 h 824219"/>
                <a:gd name="connsiteX12" fmla="*/ 5778111 w 5778111"/>
                <a:gd name="connsiteY12" fmla="*/ 786106 h 824219"/>
                <a:gd name="connsiteX13" fmla="*/ 5778111 w 5778111"/>
                <a:gd name="connsiteY13" fmla="*/ 78610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824219"/>
                <a:gd name="connsiteX1" fmla="*/ 205542 w 5789541"/>
                <a:gd name="connsiteY1" fmla="*/ 769713 h 824219"/>
                <a:gd name="connsiteX2" fmla="*/ 375676 w 5789541"/>
                <a:gd name="connsiteY2" fmla="*/ 627629 h 824219"/>
                <a:gd name="connsiteX3" fmla="*/ 628300 w 5789541"/>
                <a:gd name="connsiteY3" fmla="*/ 157807 h 824219"/>
                <a:gd name="connsiteX4" fmla="*/ 885706 w 5789541"/>
                <a:gd name="connsiteY4" fmla="*/ 4801 h 824219"/>
                <a:gd name="connsiteX5" fmla="*/ 1918557 w 5789541"/>
                <a:gd name="connsiteY5" fmla="*/ 6342 h 824219"/>
                <a:gd name="connsiteX6" fmla="*/ 2109842 w 5789541"/>
                <a:gd name="connsiteY6" fmla="*/ 53949 h 824219"/>
                <a:gd name="connsiteX7" fmla="*/ 2294415 w 5789541"/>
                <a:gd name="connsiteY7" fmla="*/ 84879 h 824219"/>
                <a:gd name="connsiteX8" fmla="*/ 4689806 w 5789541"/>
                <a:gd name="connsiteY8" fmla="*/ 90489 h 824219"/>
                <a:gd name="connsiteX9" fmla="*/ 5127372 w 5789541"/>
                <a:gd name="connsiteY9" fmla="*/ 298052 h 824219"/>
                <a:gd name="connsiteX10" fmla="*/ 5493043 w 5789541"/>
                <a:gd name="connsiteY10" fmla="*/ 743620 h 824219"/>
                <a:gd name="connsiteX11" fmla="*/ 5653474 w 5789541"/>
                <a:gd name="connsiteY11" fmla="*/ 781649 h 824219"/>
                <a:gd name="connsiteX12" fmla="*/ 5778111 w 5789541"/>
                <a:gd name="connsiteY12" fmla="*/ 786106 h 824219"/>
                <a:gd name="connsiteX13" fmla="*/ 5789541 w 5789541"/>
                <a:gd name="connsiteY13" fmla="*/ 782296 h 824219"/>
                <a:gd name="connsiteX0" fmla="*/ 0 w 5789541"/>
                <a:gd name="connsiteY0" fmla="*/ 774886 h 789929"/>
                <a:gd name="connsiteX1" fmla="*/ 205542 w 5789541"/>
                <a:gd name="connsiteY1" fmla="*/ 769713 h 789929"/>
                <a:gd name="connsiteX2" fmla="*/ 375676 w 5789541"/>
                <a:gd name="connsiteY2" fmla="*/ 627629 h 789929"/>
                <a:gd name="connsiteX3" fmla="*/ 628300 w 5789541"/>
                <a:gd name="connsiteY3" fmla="*/ 157807 h 789929"/>
                <a:gd name="connsiteX4" fmla="*/ 885706 w 5789541"/>
                <a:gd name="connsiteY4" fmla="*/ 4801 h 789929"/>
                <a:gd name="connsiteX5" fmla="*/ 1918557 w 5789541"/>
                <a:gd name="connsiteY5" fmla="*/ 6342 h 789929"/>
                <a:gd name="connsiteX6" fmla="*/ 2109842 w 5789541"/>
                <a:gd name="connsiteY6" fmla="*/ 53949 h 789929"/>
                <a:gd name="connsiteX7" fmla="*/ 2294415 w 5789541"/>
                <a:gd name="connsiteY7" fmla="*/ 84879 h 789929"/>
                <a:gd name="connsiteX8" fmla="*/ 4689806 w 5789541"/>
                <a:gd name="connsiteY8" fmla="*/ 90489 h 789929"/>
                <a:gd name="connsiteX9" fmla="*/ 5127372 w 5789541"/>
                <a:gd name="connsiteY9" fmla="*/ 298052 h 789929"/>
                <a:gd name="connsiteX10" fmla="*/ 5473993 w 5789541"/>
                <a:gd name="connsiteY10" fmla="*/ 709330 h 789929"/>
                <a:gd name="connsiteX11" fmla="*/ 5653474 w 5789541"/>
                <a:gd name="connsiteY11" fmla="*/ 781649 h 789929"/>
                <a:gd name="connsiteX12" fmla="*/ 5778111 w 5789541"/>
                <a:gd name="connsiteY12" fmla="*/ 786106 h 789929"/>
                <a:gd name="connsiteX13" fmla="*/ 5789541 w 5789541"/>
                <a:gd name="connsiteY13" fmla="*/ 782296 h 789929"/>
                <a:gd name="connsiteX0" fmla="*/ 0 w 5789541"/>
                <a:gd name="connsiteY0" fmla="*/ 774886 h 790799"/>
                <a:gd name="connsiteX1" fmla="*/ 205542 w 5789541"/>
                <a:gd name="connsiteY1" fmla="*/ 769713 h 790799"/>
                <a:gd name="connsiteX2" fmla="*/ 375676 w 5789541"/>
                <a:gd name="connsiteY2" fmla="*/ 627629 h 790799"/>
                <a:gd name="connsiteX3" fmla="*/ 628300 w 5789541"/>
                <a:gd name="connsiteY3" fmla="*/ 157807 h 790799"/>
                <a:gd name="connsiteX4" fmla="*/ 885706 w 5789541"/>
                <a:gd name="connsiteY4" fmla="*/ 4801 h 790799"/>
                <a:gd name="connsiteX5" fmla="*/ 1918557 w 5789541"/>
                <a:gd name="connsiteY5" fmla="*/ 6342 h 790799"/>
                <a:gd name="connsiteX6" fmla="*/ 2109842 w 5789541"/>
                <a:gd name="connsiteY6" fmla="*/ 53949 h 790799"/>
                <a:gd name="connsiteX7" fmla="*/ 2294415 w 5789541"/>
                <a:gd name="connsiteY7" fmla="*/ 84879 h 790799"/>
                <a:gd name="connsiteX8" fmla="*/ 4689806 w 5789541"/>
                <a:gd name="connsiteY8" fmla="*/ 90489 h 790799"/>
                <a:gd name="connsiteX9" fmla="*/ 5134178 w 5789541"/>
                <a:gd name="connsiteY9" fmla="*/ 292833 h 790799"/>
                <a:gd name="connsiteX10" fmla="*/ 5473993 w 5789541"/>
                <a:gd name="connsiteY10" fmla="*/ 709330 h 790799"/>
                <a:gd name="connsiteX11" fmla="*/ 5653474 w 5789541"/>
                <a:gd name="connsiteY11" fmla="*/ 781649 h 790799"/>
                <a:gd name="connsiteX12" fmla="*/ 5778111 w 5789541"/>
                <a:gd name="connsiteY12" fmla="*/ 786106 h 790799"/>
                <a:gd name="connsiteX13" fmla="*/ 5789541 w 5789541"/>
                <a:gd name="connsiteY13" fmla="*/ 782296 h 790799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92704"/>
                <a:gd name="connsiteX1" fmla="*/ 205542 w 5789541"/>
                <a:gd name="connsiteY1" fmla="*/ 769713 h 792704"/>
                <a:gd name="connsiteX2" fmla="*/ 375676 w 5789541"/>
                <a:gd name="connsiteY2" fmla="*/ 627629 h 792704"/>
                <a:gd name="connsiteX3" fmla="*/ 628300 w 5789541"/>
                <a:gd name="connsiteY3" fmla="*/ 157807 h 792704"/>
                <a:gd name="connsiteX4" fmla="*/ 885706 w 5789541"/>
                <a:gd name="connsiteY4" fmla="*/ 4801 h 792704"/>
                <a:gd name="connsiteX5" fmla="*/ 1918557 w 5789541"/>
                <a:gd name="connsiteY5" fmla="*/ 6342 h 792704"/>
                <a:gd name="connsiteX6" fmla="*/ 2109842 w 5789541"/>
                <a:gd name="connsiteY6" fmla="*/ 53949 h 792704"/>
                <a:gd name="connsiteX7" fmla="*/ 2294415 w 5789541"/>
                <a:gd name="connsiteY7" fmla="*/ 84879 h 792704"/>
                <a:gd name="connsiteX8" fmla="*/ 4689806 w 5789541"/>
                <a:gd name="connsiteY8" fmla="*/ 90489 h 792704"/>
                <a:gd name="connsiteX9" fmla="*/ 5164658 w 5789541"/>
                <a:gd name="connsiteY9" fmla="*/ 281403 h 792704"/>
                <a:gd name="connsiteX10" fmla="*/ 5473993 w 5789541"/>
                <a:gd name="connsiteY10" fmla="*/ 709330 h 792704"/>
                <a:gd name="connsiteX11" fmla="*/ 5653474 w 5789541"/>
                <a:gd name="connsiteY11" fmla="*/ 781649 h 792704"/>
                <a:gd name="connsiteX12" fmla="*/ 5778111 w 5789541"/>
                <a:gd name="connsiteY12" fmla="*/ 786106 h 792704"/>
                <a:gd name="connsiteX13" fmla="*/ 5789541 w 5789541"/>
                <a:gd name="connsiteY13" fmla="*/ 782296 h 792704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73993 w 5789541"/>
                <a:gd name="connsiteY10" fmla="*/ 709330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32867 w 5789541"/>
                <a:gd name="connsiteY10" fmla="*/ 69447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89541"/>
                <a:gd name="connsiteY0" fmla="*/ 774886 h 786106"/>
                <a:gd name="connsiteX1" fmla="*/ 205542 w 5789541"/>
                <a:gd name="connsiteY1" fmla="*/ 769713 h 786106"/>
                <a:gd name="connsiteX2" fmla="*/ 375676 w 5789541"/>
                <a:gd name="connsiteY2" fmla="*/ 627629 h 786106"/>
                <a:gd name="connsiteX3" fmla="*/ 628300 w 5789541"/>
                <a:gd name="connsiteY3" fmla="*/ 157807 h 786106"/>
                <a:gd name="connsiteX4" fmla="*/ 885706 w 5789541"/>
                <a:gd name="connsiteY4" fmla="*/ 4801 h 786106"/>
                <a:gd name="connsiteX5" fmla="*/ 1918557 w 5789541"/>
                <a:gd name="connsiteY5" fmla="*/ 6342 h 786106"/>
                <a:gd name="connsiteX6" fmla="*/ 2109842 w 5789541"/>
                <a:gd name="connsiteY6" fmla="*/ 53949 h 786106"/>
                <a:gd name="connsiteX7" fmla="*/ 2294415 w 5789541"/>
                <a:gd name="connsiteY7" fmla="*/ 84879 h 786106"/>
                <a:gd name="connsiteX8" fmla="*/ 4689806 w 5789541"/>
                <a:gd name="connsiteY8" fmla="*/ 90489 h 786106"/>
                <a:gd name="connsiteX9" fmla="*/ 5164658 w 5789541"/>
                <a:gd name="connsiteY9" fmla="*/ 281403 h 786106"/>
                <a:gd name="connsiteX10" fmla="*/ 5451917 w 5789541"/>
                <a:gd name="connsiteY10" fmla="*/ 690662 h 786106"/>
                <a:gd name="connsiteX11" fmla="*/ 5653474 w 5789541"/>
                <a:gd name="connsiteY11" fmla="*/ 781649 h 786106"/>
                <a:gd name="connsiteX12" fmla="*/ 5778111 w 5789541"/>
                <a:gd name="connsiteY12" fmla="*/ 786106 h 786106"/>
                <a:gd name="connsiteX13" fmla="*/ 5789541 w 5789541"/>
                <a:gd name="connsiteY13" fmla="*/ 78229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  <a:gd name="connsiteX0" fmla="*/ 0 w 5778111"/>
                <a:gd name="connsiteY0" fmla="*/ 774886 h 786106"/>
                <a:gd name="connsiteX1" fmla="*/ 205542 w 5778111"/>
                <a:gd name="connsiteY1" fmla="*/ 769713 h 786106"/>
                <a:gd name="connsiteX2" fmla="*/ 375676 w 5778111"/>
                <a:gd name="connsiteY2" fmla="*/ 627629 h 786106"/>
                <a:gd name="connsiteX3" fmla="*/ 628300 w 5778111"/>
                <a:gd name="connsiteY3" fmla="*/ 157807 h 786106"/>
                <a:gd name="connsiteX4" fmla="*/ 885706 w 5778111"/>
                <a:gd name="connsiteY4" fmla="*/ 4801 h 786106"/>
                <a:gd name="connsiteX5" fmla="*/ 1918557 w 5778111"/>
                <a:gd name="connsiteY5" fmla="*/ 6342 h 786106"/>
                <a:gd name="connsiteX6" fmla="*/ 2109842 w 5778111"/>
                <a:gd name="connsiteY6" fmla="*/ 53949 h 786106"/>
                <a:gd name="connsiteX7" fmla="*/ 2294415 w 5778111"/>
                <a:gd name="connsiteY7" fmla="*/ 84879 h 786106"/>
                <a:gd name="connsiteX8" fmla="*/ 4689806 w 5778111"/>
                <a:gd name="connsiteY8" fmla="*/ 90489 h 786106"/>
                <a:gd name="connsiteX9" fmla="*/ 5164658 w 5778111"/>
                <a:gd name="connsiteY9" fmla="*/ 281403 h 786106"/>
                <a:gd name="connsiteX10" fmla="*/ 5451917 w 5778111"/>
                <a:gd name="connsiteY10" fmla="*/ 690662 h 786106"/>
                <a:gd name="connsiteX11" fmla="*/ 5653474 w 5778111"/>
                <a:gd name="connsiteY11" fmla="*/ 781649 h 786106"/>
                <a:gd name="connsiteX12" fmla="*/ 5778111 w 5778111"/>
                <a:gd name="connsiteY12" fmla="*/ 786106 h 786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778111" h="786106">
                  <a:moveTo>
                    <a:pt x="0" y="774886"/>
                  </a:moveTo>
                  <a:lnTo>
                    <a:pt x="205542" y="769713"/>
                  </a:lnTo>
                  <a:cubicBezTo>
                    <a:pt x="268155" y="745170"/>
                    <a:pt x="305216" y="729613"/>
                    <a:pt x="375676" y="627629"/>
                  </a:cubicBezTo>
                  <a:cubicBezTo>
                    <a:pt x="446136" y="525645"/>
                    <a:pt x="543295" y="261612"/>
                    <a:pt x="628300" y="157807"/>
                  </a:cubicBezTo>
                  <a:cubicBezTo>
                    <a:pt x="713305" y="54002"/>
                    <a:pt x="673468" y="29110"/>
                    <a:pt x="885706" y="4801"/>
                  </a:cubicBezTo>
                  <a:lnTo>
                    <a:pt x="1918557" y="6342"/>
                  </a:lnTo>
                  <a:cubicBezTo>
                    <a:pt x="1975838" y="11133"/>
                    <a:pt x="2039024" y="0"/>
                    <a:pt x="2109842" y="53949"/>
                  </a:cubicBezTo>
                  <a:cubicBezTo>
                    <a:pt x="2172990" y="88074"/>
                    <a:pt x="2241963" y="83353"/>
                    <a:pt x="2294415" y="84879"/>
                  </a:cubicBezTo>
                  <a:lnTo>
                    <a:pt x="4689806" y="90489"/>
                  </a:lnTo>
                  <a:cubicBezTo>
                    <a:pt x="4890329" y="89054"/>
                    <a:pt x="5053242" y="160042"/>
                    <a:pt x="5164658" y="281403"/>
                  </a:cubicBezTo>
                  <a:cubicBezTo>
                    <a:pt x="5276074" y="402764"/>
                    <a:pt x="5391358" y="632812"/>
                    <a:pt x="5451917" y="690662"/>
                  </a:cubicBezTo>
                  <a:cubicBezTo>
                    <a:pt x="5512476" y="748512"/>
                    <a:pt x="5559819" y="785428"/>
                    <a:pt x="5653474" y="781649"/>
                  </a:cubicBezTo>
                  <a:lnTo>
                    <a:pt x="5778111" y="786106"/>
                  </a:lnTo>
                </a:path>
              </a:pathLst>
            </a:custGeom>
            <a:ln w="31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8" name="Group 35">
            <a:extLst>
              <a:ext uri="{FF2B5EF4-FFF2-40B4-BE49-F238E27FC236}">
                <a16:creationId xmlns:a16="http://schemas.microsoft.com/office/drawing/2014/main" id="{7A57447E-69A9-DE45-9C80-FE68FB9D469F}"/>
              </a:ext>
            </a:extLst>
          </p:cNvPr>
          <p:cNvGrpSpPr>
            <a:grpSpLocks/>
          </p:cNvGrpSpPr>
          <p:nvPr/>
        </p:nvGrpSpPr>
        <p:grpSpPr bwMode="auto">
          <a:xfrm>
            <a:off x="3073400" y="2503489"/>
            <a:ext cx="5867400" cy="935037"/>
            <a:chOff x="685800" y="1170688"/>
            <a:chExt cx="5867400" cy="934872"/>
          </a:xfrm>
        </p:grpSpPr>
        <p:sp>
          <p:nvSpPr>
            <p:cNvPr id="12" name="Line 1064">
              <a:extLst>
                <a:ext uri="{FF2B5EF4-FFF2-40B4-BE49-F238E27FC236}">
                  <a16:creationId xmlns:a16="http://schemas.microsoft.com/office/drawing/2014/main" id="{5412A1D3-A9DB-2048-9B54-DA6A6CCC59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" y="1172275"/>
              <a:ext cx="5867400" cy="0"/>
            </a:xfrm>
            <a:prstGeom prst="line">
              <a:avLst/>
            </a:prstGeom>
            <a:noFill/>
            <a:ln w="228600">
              <a:solidFill>
                <a:schemeClr val="bg1">
                  <a:lumMod val="6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6A4425D-091C-5640-BE5F-A50A2F053154}"/>
                </a:ext>
              </a:extLst>
            </p:cNvPr>
            <p:cNvSpPr/>
            <p:nvPr/>
          </p:nvSpPr>
          <p:spPr>
            <a:xfrm>
              <a:off x="777875" y="1170688"/>
              <a:ext cx="5684838" cy="934872"/>
            </a:xfrm>
            <a:custGeom>
              <a:avLst/>
              <a:gdLst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72403"/>
                <a:gd name="connsiteX1" fmla="*/ 225188 w 5684293"/>
                <a:gd name="connsiteY1" fmla="*/ 38669 h 972403"/>
                <a:gd name="connsiteX2" fmla="*/ 429905 w 5684293"/>
                <a:gd name="connsiteY2" fmla="*/ 181971 h 972403"/>
                <a:gd name="connsiteX3" fmla="*/ 668741 w 5684293"/>
                <a:gd name="connsiteY3" fmla="*/ 570932 h 972403"/>
                <a:gd name="connsiteX4" fmla="*/ 887105 w 5684293"/>
                <a:gd name="connsiteY4" fmla="*/ 680114 h 972403"/>
                <a:gd name="connsiteX5" fmla="*/ 3330054 w 5684293"/>
                <a:gd name="connsiteY5" fmla="*/ 707409 h 972403"/>
                <a:gd name="connsiteX6" fmla="*/ 3521123 w 5684293"/>
                <a:gd name="connsiteY6" fmla="*/ 782472 h 972403"/>
                <a:gd name="connsiteX7" fmla="*/ 3623481 w 5684293"/>
                <a:gd name="connsiteY7" fmla="*/ 912126 h 972403"/>
                <a:gd name="connsiteX8" fmla="*/ 3841845 w 5684293"/>
                <a:gd name="connsiteY8" fmla="*/ 946245 h 972403"/>
                <a:gd name="connsiteX9" fmla="*/ 4892723 w 5684293"/>
                <a:gd name="connsiteY9" fmla="*/ 953069 h 972403"/>
                <a:gd name="connsiteX10" fmla="*/ 5227093 w 5684293"/>
                <a:gd name="connsiteY10" fmla="*/ 830239 h 972403"/>
                <a:gd name="connsiteX11" fmla="*/ 5377218 w 5684293"/>
                <a:gd name="connsiteY11" fmla="*/ 181971 h 972403"/>
                <a:gd name="connsiteX12" fmla="*/ 5534168 w 5684293"/>
                <a:gd name="connsiteY12" fmla="*/ 25021 h 972403"/>
                <a:gd name="connsiteX13" fmla="*/ 5684293 w 5684293"/>
                <a:gd name="connsiteY13" fmla="*/ 31845 h 972403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31845 h 958755"/>
                <a:gd name="connsiteX1" fmla="*/ 225188 w 5684293"/>
                <a:gd name="connsiteY1" fmla="*/ 38669 h 958755"/>
                <a:gd name="connsiteX2" fmla="*/ 429905 w 5684293"/>
                <a:gd name="connsiteY2" fmla="*/ 181971 h 958755"/>
                <a:gd name="connsiteX3" fmla="*/ 668741 w 5684293"/>
                <a:gd name="connsiteY3" fmla="*/ 570932 h 958755"/>
                <a:gd name="connsiteX4" fmla="*/ 887105 w 5684293"/>
                <a:gd name="connsiteY4" fmla="*/ 680114 h 958755"/>
                <a:gd name="connsiteX5" fmla="*/ 3330054 w 5684293"/>
                <a:gd name="connsiteY5" fmla="*/ 707409 h 958755"/>
                <a:gd name="connsiteX6" fmla="*/ 3521123 w 5684293"/>
                <a:gd name="connsiteY6" fmla="*/ 782472 h 958755"/>
                <a:gd name="connsiteX7" fmla="*/ 3623481 w 5684293"/>
                <a:gd name="connsiteY7" fmla="*/ 912126 h 958755"/>
                <a:gd name="connsiteX8" fmla="*/ 3841845 w 5684293"/>
                <a:gd name="connsiteY8" fmla="*/ 946245 h 958755"/>
                <a:gd name="connsiteX9" fmla="*/ 4892723 w 5684293"/>
                <a:gd name="connsiteY9" fmla="*/ 953069 h 958755"/>
                <a:gd name="connsiteX10" fmla="*/ 5227093 w 5684293"/>
                <a:gd name="connsiteY10" fmla="*/ 830239 h 958755"/>
                <a:gd name="connsiteX11" fmla="*/ 5377218 w 5684293"/>
                <a:gd name="connsiteY11" fmla="*/ 181971 h 958755"/>
                <a:gd name="connsiteX12" fmla="*/ 5534168 w 5684293"/>
                <a:gd name="connsiteY12" fmla="*/ 25021 h 958755"/>
                <a:gd name="connsiteX13" fmla="*/ 5684293 w 5684293"/>
                <a:gd name="connsiteY13" fmla="*/ 31845 h 958755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3734"/>
                <a:gd name="connsiteX1" fmla="*/ 225188 w 5684293"/>
                <a:gd name="connsiteY1" fmla="*/ 13648 h 933734"/>
                <a:gd name="connsiteX2" fmla="*/ 429905 w 5684293"/>
                <a:gd name="connsiteY2" fmla="*/ 156950 h 933734"/>
                <a:gd name="connsiteX3" fmla="*/ 668741 w 5684293"/>
                <a:gd name="connsiteY3" fmla="*/ 545911 h 933734"/>
                <a:gd name="connsiteX4" fmla="*/ 887105 w 5684293"/>
                <a:gd name="connsiteY4" fmla="*/ 655093 h 933734"/>
                <a:gd name="connsiteX5" fmla="*/ 3330054 w 5684293"/>
                <a:gd name="connsiteY5" fmla="*/ 682388 h 933734"/>
                <a:gd name="connsiteX6" fmla="*/ 3521123 w 5684293"/>
                <a:gd name="connsiteY6" fmla="*/ 757451 h 933734"/>
                <a:gd name="connsiteX7" fmla="*/ 3623481 w 5684293"/>
                <a:gd name="connsiteY7" fmla="*/ 887105 h 933734"/>
                <a:gd name="connsiteX8" fmla="*/ 3841845 w 5684293"/>
                <a:gd name="connsiteY8" fmla="*/ 921224 h 933734"/>
                <a:gd name="connsiteX9" fmla="*/ 4892723 w 5684293"/>
                <a:gd name="connsiteY9" fmla="*/ 928048 h 933734"/>
                <a:gd name="connsiteX10" fmla="*/ 5227093 w 5684293"/>
                <a:gd name="connsiteY10" fmla="*/ 805218 h 933734"/>
                <a:gd name="connsiteX11" fmla="*/ 5377218 w 5684293"/>
                <a:gd name="connsiteY11" fmla="*/ 156950 h 933734"/>
                <a:gd name="connsiteX12" fmla="*/ 5534168 w 5684293"/>
                <a:gd name="connsiteY12" fmla="*/ 0 h 933734"/>
                <a:gd name="connsiteX13" fmla="*/ 5684293 w 5684293"/>
                <a:gd name="connsiteY13" fmla="*/ 6824 h 933734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9712"/>
                <a:gd name="connsiteX1" fmla="*/ 225188 w 5684293"/>
                <a:gd name="connsiteY1" fmla="*/ 13648 h 939712"/>
                <a:gd name="connsiteX2" fmla="*/ 429905 w 5684293"/>
                <a:gd name="connsiteY2" fmla="*/ 156950 h 939712"/>
                <a:gd name="connsiteX3" fmla="*/ 668741 w 5684293"/>
                <a:gd name="connsiteY3" fmla="*/ 545911 h 939712"/>
                <a:gd name="connsiteX4" fmla="*/ 887105 w 5684293"/>
                <a:gd name="connsiteY4" fmla="*/ 655093 h 939712"/>
                <a:gd name="connsiteX5" fmla="*/ 3330054 w 5684293"/>
                <a:gd name="connsiteY5" fmla="*/ 682388 h 939712"/>
                <a:gd name="connsiteX6" fmla="*/ 3521123 w 5684293"/>
                <a:gd name="connsiteY6" fmla="*/ 757451 h 939712"/>
                <a:gd name="connsiteX7" fmla="*/ 3623481 w 5684293"/>
                <a:gd name="connsiteY7" fmla="*/ 887105 h 939712"/>
                <a:gd name="connsiteX8" fmla="*/ 3841845 w 5684293"/>
                <a:gd name="connsiteY8" fmla="*/ 921224 h 939712"/>
                <a:gd name="connsiteX9" fmla="*/ 4946206 w 5684293"/>
                <a:gd name="connsiteY9" fmla="*/ 939712 h 939712"/>
                <a:gd name="connsiteX10" fmla="*/ 5227093 w 5684293"/>
                <a:gd name="connsiteY10" fmla="*/ 805218 h 939712"/>
                <a:gd name="connsiteX11" fmla="*/ 5377218 w 5684293"/>
                <a:gd name="connsiteY11" fmla="*/ 156950 h 939712"/>
                <a:gd name="connsiteX12" fmla="*/ 5534168 w 5684293"/>
                <a:gd name="connsiteY12" fmla="*/ 0 h 939712"/>
                <a:gd name="connsiteX13" fmla="*/ 5684293 w 5684293"/>
                <a:gd name="connsiteY13" fmla="*/ 6824 h 93971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23481 w 5684293"/>
                <a:gd name="connsiteY7" fmla="*/ 88710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21123 w 5684293"/>
                <a:gd name="connsiteY6" fmla="*/ 757451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  <a:gd name="connsiteX0" fmla="*/ 0 w 5684293"/>
                <a:gd name="connsiteY0" fmla="*/ 6824 h 934872"/>
                <a:gd name="connsiteX1" fmla="*/ 225188 w 5684293"/>
                <a:gd name="connsiteY1" fmla="*/ 13648 h 934872"/>
                <a:gd name="connsiteX2" fmla="*/ 429905 w 5684293"/>
                <a:gd name="connsiteY2" fmla="*/ 156950 h 934872"/>
                <a:gd name="connsiteX3" fmla="*/ 668741 w 5684293"/>
                <a:gd name="connsiteY3" fmla="*/ 545911 h 934872"/>
                <a:gd name="connsiteX4" fmla="*/ 887105 w 5684293"/>
                <a:gd name="connsiteY4" fmla="*/ 655093 h 934872"/>
                <a:gd name="connsiteX5" fmla="*/ 3330054 w 5684293"/>
                <a:gd name="connsiteY5" fmla="*/ 682388 h 934872"/>
                <a:gd name="connsiteX6" fmla="*/ 3536200 w 5684293"/>
                <a:gd name="connsiteY6" fmla="*/ 726029 h 934872"/>
                <a:gd name="connsiteX7" fmla="*/ 3643953 w 5684293"/>
                <a:gd name="connsiteY7" fmla="*/ 852985 h 934872"/>
                <a:gd name="connsiteX8" fmla="*/ 3841845 w 5684293"/>
                <a:gd name="connsiteY8" fmla="*/ 921224 h 934872"/>
                <a:gd name="connsiteX9" fmla="*/ 4960962 w 5684293"/>
                <a:gd name="connsiteY9" fmla="*/ 934871 h 934872"/>
                <a:gd name="connsiteX10" fmla="*/ 5227093 w 5684293"/>
                <a:gd name="connsiteY10" fmla="*/ 805218 h 934872"/>
                <a:gd name="connsiteX11" fmla="*/ 5377218 w 5684293"/>
                <a:gd name="connsiteY11" fmla="*/ 156950 h 934872"/>
                <a:gd name="connsiteX12" fmla="*/ 5534168 w 5684293"/>
                <a:gd name="connsiteY12" fmla="*/ 0 h 934872"/>
                <a:gd name="connsiteX13" fmla="*/ 5684293 w 5684293"/>
                <a:gd name="connsiteY13" fmla="*/ 6824 h 934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4293" h="934872">
                  <a:moveTo>
                    <a:pt x="0" y="6824"/>
                  </a:moveTo>
                  <a:lnTo>
                    <a:pt x="225188" y="13648"/>
                  </a:lnTo>
                  <a:cubicBezTo>
                    <a:pt x="296839" y="38669"/>
                    <a:pt x="355980" y="68240"/>
                    <a:pt x="429905" y="156950"/>
                  </a:cubicBezTo>
                  <a:cubicBezTo>
                    <a:pt x="503830" y="245660"/>
                    <a:pt x="592541" y="462887"/>
                    <a:pt x="668741" y="545911"/>
                  </a:cubicBezTo>
                  <a:cubicBezTo>
                    <a:pt x="744941" y="628935"/>
                    <a:pt x="798126" y="649407"/>
                    <a:pt x="887105" y="655093"/>
                  </a:cubicBezTo>
                  <a:lnTo>
                    <a:pt x="3330054" y="682388"/>
                  </a:lnTo>
                  <a:cubicBezTo>
                    <a:pt x="3461982" y="678619"/>
                    <a:pt x="3483884" y="697596"/>
                    <a:pt x="3536200" y="726029"/>
                  </a:cubicBezTo>
                  <a:cubicBezTo>
                    <a:pt x="3588516" y="754462"/>
                    <a:pt x="3593012" y="820453"/>
                    <a:pt x="3643953" y="852985"/>
                  </a:cubicBezTo>
                  <a:cubicBezTo>
                    <a:pt x="3694894" y="885517"/>
                    <a:pt x="3685611" y="916383"/>
                    <a:pt x="3841845" y="921224"/>
                  </a:cubicBezTo>
                  <a:lnTo>
                    <a:pt x="4960962" y="934871"/>
                  </a:lnTo>
                  <a:cubicBezTo>
                    <a:pt x="5147518" y="917520"/>
                    <a:pt x="5157717" y="934872"/>
                    <a:pt x="5227093" y="805218"/>
                  </a:cubicBezTo>
                  <a:cubicBezTo>
                    <a:pt x="5296469" y="675565"/>
                    <a:pt x="5326039" y="291153"/>
                    <a:pt x="5377218" y="156950"/>
                  </a:cubicBezTo>
                  <a:cubicBezTo>
                    <a:pt x="5428397" y="22747"/>
                    <a:pt x="5482989" y="25021"/>
                    <a:pt x="5534168" y="0"/>
                  </a:cubicBezTo>
                  <a:lnTo>
                    <a:pt x="5684293" y="6824"/>
                  </a:lnTo>
                </a:path>
              </a:pathLst>
            </a:cu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grpSp>
        <p:nvGrpSpPr>
          <p:cNvPr id="35849" name="Group 34">
            <a:extLst>
              <a:ext uri="{FF2B5EF4-FFF2-40B4-BE49-F238E27FC236}">
                <a16:creationId xmlns:a16="http://schemas.microsoft.com/office/drawing/2014/main" id="{90E487CF-B496-7B43-A061-BA348ACEBD42}"/>
              </a:ext>
            </a:extLst>
          </p:cNvPr>
          <p:cNvGrpSpPr>
            <a:grpSpLocks/>
          </p:cNvGrpSpPr>
          <p:nvPr/>
        </p:nvGrpSpPr>
        <p:grpSpPr bwMode="auto">
          <a:xfrm>
            <a:off x="3071814" y="2646363"/>
            <a:ext cx="5868987" cy="603250"/>
            <a:chOff x="683568" y="1312117"/>
            <a:chExt cx="5869632" cy="604715"/>
          </a:xfrm>
        </p:grpSpPr>
        <p:sp>
          <p:nvSpPr>
            <p:cNvPr id="15" name="Line 1065">
              <a:extLst>
                <a:ext uri="{FF2B5EF4-FFF2-40B4-BE49-F238E27FC236}">
                  <a16:creationId xmlns:a16="http://schemas.microsoft.com/office/drawing/2014/main" id="{1BC13EA3-B806-5C4F-9C7E-2BD535C1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568" y="1700408"/>
              <a:ext cx="5869632" cy="0"/>
            </a:xfrm>
            <a:prstGeom prst="line">
              <a:avLst/>
            </a:prstGeom>
            <a:noFill/>
            <a:ln w="228600">
              <a:solidFill>
                <a:schemeClr val="accent2">
                  <a:lumMod val="75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>
                <a:latin typeface="Helvetica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96EC86-64EC-464F-A0F5-541CFF74A938}"/>
                </a:ext>
              </a:extLst>
            </p:cNvPr>
            <p:cNvSpPr/>
            <p:nvPr/>
          </p:nvSpPr>
          <p:spPr>
            <a:xfrm>
              <a:off x="707383" y="1312117"/>
              <a:ext cx="5483828" cy="604715"/>
            </a:xfrm>
            <a:custGeom>
              <a:avLst/>
              <a:gdLst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93224"/>
                <a:gd name="connsiteY0" fmla="*/ 385549 h 644856"/>
                <a:gd name="connsiteX1" fmla="*/ 37595 w 5493224"/>
                <a:gd name="connsiteY1" fmla="*/ 432701 h 644856"/>
                <a:gd name="connsiteX2" fmla="*/ 204717 w 5493224"/>
                <a:gd name="connsiteY2" fmla="*/ 406020 h 644856"/>
                <a:gd name="connsiteX3" fmla="*/ 341194 w 5493224"/>
                <a:gd name="connsiteY3" fmla="*/ 344605 h 644856"/>
                <a:gd name="connsiteX4" fmla="*/ 566383 w 5493224"/>
                <a:gd name="connsiteY4" fmla="*/ 78474 h 644856"/>
                <a:gd name="connsiteX5" fmla="*/ 825690 w 5493224"/>
                <a:gd name="connsiteY5" fmla="*/ 30707 h 644856"/>
                <a:gd name="connsiteX6" fmla="*/ 3330054 w 5493224"/>
                <a:gd name="connsiteY6" fmla="*/ 23883 h 644856"/>
                <a:gd name="connsiteX7" fmla="*/ 3575714 w 5493224"/>
                <a:gd name="connsiteY7" fmla="*/ 174008 h 644856"/>
                <a:gd name="connsiteX8" fmla="*/ 3698544 w 5493224"/>
                <a:gd name="connsiteY8" fmla="*/ 501555 h 644856"/>
                <a:gd name="connsiteX9" fmla="*/ 3869141 w 5493224"/>
                <a:gd name="connsiteY9" fmla="*/ 624384 h 644856"/>
                <a:gd name="connsiteX10" fmla="*/ 5015553 w 5493224"/>
                <a:gd name="connsiteY10" fmla="*/ 624384 h 644856"/>
                <a:gd name="connsiteX11" fmla="*/ 5138383 w 5493224"/>
                <a:gd name="connsiteY11" fmla="*/ 556146 h 644856"/>
                <a:gd name="connsiteX12" fmla="*/ 5220269 w 5493224"/>
                <a:gd name="connsiteY12" fmla="*/ 433316 h 644856"/>
                <a:gd name="connsiteX13" fmla="*/ 5302156 w 5493224"/>
                <a:gd name="connsiteY13" fmla="*/ 412844 h 644856"/>
                <a:gd name="connsiteX14" fmla="*/ 5486400 w 5493224"/>
                <a:gd name="connsiteY14" fmla="*/ 412844 h 644856"/>
                <a:gd name="connsiteX15" fmla="*/ 5486400 w 5493224"/>
                <a:gd name="connsiteY15" fmla="*/ 412844 h 644856"/>
                <a:gd name="connsiteX16" fmla="*/ 5493224 w 5493224"/>
                <a:gd name="connsiteY16" fmla="*/ 399196 h 644856"/>
                <a:gd name="connsiteX0" fmla="*/ 0 w 5493224"/>
                <a:gd name="connsiteY0" fmla="*/ 385549 h 644856"/>
                <a:gd name="connsiteX1" fmla="*/ 204717 w 5493224"/>
                <a:gd name="connsiteY1" fmla="*/ 406020 h 644856"/>
                <a:gd name="connsiteX2" fmla="*/ 341194 w 5493224"/>
                <a:gd name="connsiteY2" fmla="*/ 344605 h 644856"/>
                <a:gd name="connsiteX3" fmla="*/ 566383 w 5493224"/>
                <a:gd name="connsiteY3" fmla="*/ 78474 h 644856"/>
                <a:gd name="connsiteX4" fmla="*/ 825690 w 5493224"/>
                <a:gd name="connsiteY4" fmla="*/ 30707 h 644856"/>
                <a:gd name="connsiteX5" fmla="*/ 3330054 w 5493224"/>
                <a:gd name="connsiteY5" fmla="*/ 23883 h 644856"/>
                <a:gd name="connsiteX6" fmla="*/ 3575714 w 5493224"/>
                <a:gd name="connsiteY6" fmla="*/ 174008 h 644856"/>
                <a:gd name="connsiteX7" fmla="*/ 3698544 w 5493224"/>
                <a:gd name="connsiteY7" fmla="*/ 501555 h 644856"/>
                <a:gd name="connsiteX8" fmla="*/ 3869141 w 5493224"/>
                <a:gd name="connsiteY8" fmla="*/ 624384 h 644856"/>
                <a:gd name="connsiteX9" fmla="*/ 5015553 w 5493224"/>
                <a:gd name="connsiteY9" fmla="*/ 624384 h 644856"/>
                <a:gd name="connsiteX10" fmla="*/ 5138383 w 5493224"/>
                <a:gd name="connsiteY10" fmla="*/ 556146 h 644856"/>
                <a:gd name="connsiteX11" fmla="*/ 5220269 w 5493224"/>
                <a:gd name="connsiteY11" fmla="*/ 433316 h 644856"/>
                <a:gd name="connsiteX12" fmla="*/ 5302156 w 5493224"/>
                <a:gd name="connsiteY12" fmla="*/ 412844 h 644856"/>
                <a:gd name="connsiteX13" fmla="*/ 5486400 w 5493224"/>
                <a:gd name="connsiteY13" fmla="*/ 412844 h 644856"/>
                <a:gd name="connsiteX14" fmla="*/ 5486400 w 5493224"/>
                <a:gd name="connsiteY14" fmla="*/ 412844 h 644856"/>
                <a:gd name="connsiteX15" fmla="*/ 5493224 w 5493224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454155"/>
                <a:gd name="connsiteY0" fmla="*/ 432048 h 644856"/>
                <a:gd name="connsiteX1" fmla="*/ 165648 w 5454155"/>
                <a:gd name="connsiteY1" fmla="*/ 406020 h 644856"/>
                <a:gd name="connsiteX2" fmla="*/ 302125 w 5454155"/>
                <a:gd name="connsiteY2" fmla="*/ 344605 h 644856"/>
                <a:gd name="connsiteX3" fmla="*/ 527314 w 5454155"/>
                <a:gd name="connsiteY3" fmla="*/ 78474 h 644856"/>
                <a:gd name="connsiteX4" fmla="*/ 786621 w 5454155"/>
                <a:gd name="connsiteY4" fmla="*/ 30707 h 644856"/>
                <a:gd name="connsiteX5" fmla="*/ 3290985 w 5454155"/>
                <a:gd name="connsiteY5" fmla="*/ 23883 h 644856"/>
                <a:gd name="connsiteX6" fmla="*/ 3536645 w 5454155"/>
                <a:gd name="connsiteY6" fmla="*/ 174008 h 644856"/>
                <a:gd name="connsiteX7" fmla="*/ 3659475 w 5454155"/>
                <a:gd name="connsiteY7" fmla="*/ 501555 h 644856"/>
                <a:gd name="connsiteX8" fmla="*/ 3830072 w 5454155"/>
                <a:gd name="connsiteY8" fmla="*/ 624384 h 644856"/>
                <a:gd name="connsiteX9" fmla="*/ 4976484 w 5454155"/>
                <a:gd name="connsiteY9" fmla="*/ 624384 h 644856"/>
                <a:gd name="connsiteX10" fmla="*/ 5099314 w 5454155"/>
                <a:gd name="connsiteY10" fmla="*/ 556146 h 644856"/>
                <a:gd name="connsiteX11" fmla="*/ 5181200 w 5454155"/>
                <a:gd name="connsiteY11" fmla="*/ 433316 h 644856"/>
                <a:gd name="connsiteX12" fmla="*/ 5263087 w 5454155"/>
                <a:gd name="connsiteY12" fmla="*/ 412844 h 644856"/>
                <a:gd name="connsiteX13" fmla="*/ 5447331 w 5454155"/>
                <a:gd name="connsiteY13" fmla="*/ 412844 h 644856"/>
                <a:gd name="connsiteX14" fmla="*/ 5447331 w 5454155"/>
                <a:gd name="connsiteY14" fmla="*/ 412844 h 644856"/>
                <a:gd name="connsiteX15" fmla="*/ 5454155 w 5454155"/>
                <a:gd name="connsiteY15" fmla="*/ 399196 h 644856"/>
                <a:gd name="connsiteX0" fmla="*/ 0 w 5501725"/>
                <a:gd name="connsiteY0" fmla="*/ 421477 h 644856"/>
                <a:gd name="connsiteX1" fmla="*/ 213218 w 5501725"/>
                <a:gd name="connsiteY1" fmla="*/ 406020 h 644856"/>
                <a:gd name="connsiteX2" fmla="*/ 349695 w 5501725"/>
                <a:gd name="connsiteY2" fmla="*/ 344605 h 644856"/>
                <a:gd name="connsiteX3" fmla="*/ 574884 w 5501725"/>
                <a:gd name="connsiteY3" fmla="*/ 78474 h 644856"/>
                <a:gd name="connsiteX4" fmla="*/ 834191 w 5501725"/>
                <a:gd name="connsiteY4" fmla="*/ 30707 h 644856"/>
                <a:gd name="connsiteX5" fmla="*/ 3338555 w 5501725"/>
                <a:gd name="connsiteY5" fmla="*/ 23883 h 644856"/>
                <a:gd name="connsiteX6" fmla="*/ 3584215 w 5501725"/>
                <a:gd name="connsiteY6" fmla="*/ 174008 h 644856"/>
                <a:gd name="connsiteX7" fmla="*/ 3707045 w 5501725"/>
                <a:gd name="connsiteY7" fmla="*/ 501555 h 644856"/>
                <a:gd name="connsiteX8" fmla="*/ 3877642 w 5501725"/>
                <a:gd name="connsiteY8" fmla="*/ 624384 h 644856"/>
                <a:gd name="connsiteX9" fmla="*/ 5024054 w 5501725"/>
                <a:gd name="connsiteY9" fmla="*/ 624384 h 644856"/>
                <a:gd name="connsiteX10" fmla="*/ 5146884 w 5501725"/>
                <a:gd name="connsiteY10" fmla="*/ 556146 h 644856"/>
                <a:gd name="connsiteX11" fmla="*/ 5228770 w 5501725"/>
                <a:gd name="connsiteY11" fmla="*/ 433316 h 644856"/>
                <a:gd name="connsiteX12" fmla="*/ 5310657 w 5501725"/>
                <a:gd name="connsiteY12" fmla="*/ 412844 h 644856"/>
                <a:gd name="connsiteX13" fmla="*/ 5494901 w 5501725"/>
                <a:gd name="connsiteY13" fmla="*/ 412844 h 644856"/>
                <a:gd name="connsiteX14" fmla="*/ 5494901 w 5501725"/>
                <a:gd name="connsiteY14" fmla="*/ 412844 h 644856"/>
                <a:gd name="connsiteX15" fmla="*/ 5501725 w 5501725"/>
                <a:gd name="connsiteY15" fmla="*/ 399196 h 644856"/>
                <a:gd name="connsiteX0" fmla="*/ 0 w 5501725"/>
                <a:gd name="connsiteY0" fmla="*/ 397594 h 620973"/>
                <a:gd name="connsiteX1" fmla="*/ 213218 w 5501725"/>
                <a:gd name="connsiteY1" fmla="*/ 382137 h 620973"/>
                <a:gd name="connsiteX2" fmla="*/ 349695 w 5501725"/>
                <a:gd name="connsiteY2" fmla="*/ 320722 h 620973"/>
                <a:gd name="connsiteX3" fmla="*/ 574884 w 5501725"/>
                <a:gd name="connsiteY3" fmla="*/ 54591 h 620973"/>
                <a:gd name="connsiteX4" fmla="*/ 834191 w 5501725"/>
                <a:gd name="connsiteY4" fmla="*/ 6824 h 620973"/>
                <a:gd name="connsiteX5" fmla="*/ 3338555 w 5501725"/>
                <a:gd name="connsiteY5" fmla="*/ 0 h 620973"/>
                <a:gd name="connsiteX6" fmla="*/ 3584215 w 5501725"/>
                <a:gd name="connsiteY6" fmla="*/ 150125 h 620973"/>
                <a:gd name="connsiteX7" fmla="*/ 3707045 w 5501725"/>
                <a:gd name="connsiteY7" fmla="*/ 477672 h 620973"/>
                <a:gd name="connsiteX8" fmla="*/ 3877642 w 5501725"/>
                <a:gd name="connsiteY8" fmla="*/ 600501 h 620973"/>
                <a:gd name="connsiteX9" fmla="*/ 5024054 w 5501725"/>
                <a:gd name="connsiteY9" fmla="*/ 600501 h 620973"/>
                <a:gd name="connsiteX10" fmla="*/ 5146884 w 5501725"/>
                <a:gd name="connsiteY10" fmla="*/ 532263 h 620973"/>
                <a:gd name="connsiteX11" fmla="*/ 5228770 w 5501725"/>
                <a:gd name="connsiteY11" fmla="*/ 409433 h 620973"/>
                <a:gd name="connsiteX12" fmla="*/ 5310657 w 5501725"/>
                <a:gd name="connsiteY12" fmla="*/ 388961 h 620973"/>
                <a:gd name="connsiteX13" fmla="*/ 5494901 w 5501725"/>
                <a:gd name="connsiteY13" fmla="*/ 388961 h 620973"/>
                <a:gd name="connsiteX14" fmla="*/ 5494901 w 5501725"/>
                <a:gd name="connsiteY14" fmla="*/ 388961 h 620973"/>
                <a:gd name="connsiteX15" fmla="*/ 5501725 w 5501725"/>
                <a:gd name="connsiteY15" fmla="*/ 375313 h 620973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501725"/>
                <a:gd name="connsiteY0" fmla="*/ 397594 h 600501"/>
                <a:gd name="connsiteX1" fmla="*/ 213218 w 5501725"/>
                <a:gd name="connsiteY1" fmla="*/ 382137 h 600501"/>
                <a:gd name="connsiteX2" fmla="*/ 349695 w 5501725"/>
                <a:gd name="connsiteY2" fmla="*/ 320722 h 600501"/>
                <a:gd name="connsiteX3" fmla="*/ 574884 w 5501725"/>
                <a:gd name="connsiteY3" fmla="*/ 54591 h 600501"/>
                <a:gd name="connsiteX4" fmla="*/ 834191 w 5501725"/>
                <a:gd name="connsiteY4" fmla="*/ 6824 h 600501"/>
                <a:gd name="connsiteX5" fmla="*/ 3338555 w 5501725"/>
                <a:gd name="connsiteY5" fmla="*/ 0 h 600501"/>
                <a:gd name="connsiteX6" fmla="*/ 3584215 w 5501725"/>
                <a:gd name="connsiteY6" fmla="*/ 150125 h 600501"/>
                <a:gd name="connsiteX7" fmla="*/ 3707045 w 5501725"/>
                <a:gd name="connsiteY7" fmla="*/ 477672 h 600501"/>
                <a:gd name="connsiteX8" fmla="*/ 3877642 w 5501725"/>
                <a:gd name="connsiteY8" fmla="*/ 600501 h 600501"/>
                <a:gd name="connsiteX9" fmla="*/ 5024054 w 5501725"/>
                <a:gd name="connsiteY9" fmla="*/ 600501 h 600501"/>
                <a:gd name="connsiteX10" fmla="*/ 5146884 w 5501725"/>
                <a:gd name="connsiteY10" fmla="*/ 532263 h 600501"/>
                <a:gd name="connsiteX11" fmla="*/ 5228770 w 5501725"/>
                <a:gd name="connsiteY11" fmla="*/ 409433 h 600501"/>
                <a:gd name="connsiteX12" fmla="*/ 5310657 w 5501725"/>
                <a:gd name="connsiteY12" fmla="*/ 388961 h 600501"/>
                <a:gd name="connsiteX13" fmla="*/ 5494901 w 5501725"/>
                <a:gd name="connsiteY13" fmla="*/ 388961 h 600501"/>
                <a:gd name="connsiteX14" fmla="*/ 5494901 w 5501725"/>
                <a:gd name="connsiteY14" fmla="*/ 388961 h 600501"/>
                <a:gd name="connsiteX15" fmla="*/ 5501725 w 5501725"/>
                <a:gd name="connsiteY15" fmla="*/ 375313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7594 h 600501"/>
                <a:gd name="connsiteX1" fmla="*/ 213218 w 5494901"/>
                <a:gd name="connsiteY1" fmla="*/ 382137 h 600501"/>
                <a:gd name="connsiteX2" fmla="*/ 349695 w 5494901"/>
                <a:gd name="connsiteY2" fmla="*/ 320722 h 600501"/>
                <a:gd name="connsiteX3" fmla="*/ 574884 w 5494901"/>
                <a:gd name="connsiteY3" fmla="*/ 54591 h 600501"/>
                <a:gd name="connsiteX4" fmla="*/ 834191 w 5494901"/>
                <a:gd name="connsiteY4" fmla="*/ 6824 h 600501"/>
                <a:gd name="connsiteX5" fmla="*/ 3338555 w 5494901"/>
                <a:gd name="connsiteY5" fmla="*/ 0 h 600501"/>
                <a:gd name="connsiteX6" fmla="*/ 3584215 w 5494901"/>
                <a:gd name="connsiteY6" fmla="*/ 150125 h 600501"/>
                <a:gd name="connsiteX7" fmla="*/ 3707045 w 5494901"/>
                <a:gd name="connsiteY7" fmla="*/ 477672 h 600501"/>
                <a:gd name="connsiteX8" fmla="*/ 3877642 w 5494901"/>
                <a:gd name="connsiteY8" fmla="*/ 600501 h 600501"/>
                <a:gd name="connsiteX9" fmla="*/ 5024054 w 5494901"/>
                <a:gd name="connsiteY9" fmla="*/ 600501 h 600501"/>
                <a:gd name="connsiteX10" fmla="*/ 5146884 w 5494901"/>
                <a:gd name="connsiteY10" fmla="*/ 532263 h 600501"/>
                <a:gd name="connsiteX11" fmla="*/ 5228770 w 5494901"/>
                <a:gd name="connsiteY11" fmla="*/ 409433 h 600501"/>
                <a:gd name="connsiteX12" fmla="*/ 5310657 w 5494901"/>
                <a:gd name="connsiteY12" fmla="*/ 388961 h 600501"/>
                <a:gd name="connsiteX13" fmla="*/ 5494901 w 5494901"/>
                <a:gd name="connsiteY13" fmla="*/ 388961 h 600501"/>
                <a:gd name="connsiteX14" fmla="*/ 5494901 w 5494901"/>
                <a:gd name="connsiteY14" fmla="*/ 388961 h 600501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119578 w 5494901"/>
                <a:gd name="connsiteY1" fmla="*/ 552782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120093 w 5494901"/>
                <a:gd name="connsiteY1" fmla="*/ 316269 h 601102"/>
                <a:gd name="connsiteX2" fmla="*/ 213218 w 5494901"/>
                <a:gd name="connsiteY2" fmla="*/ 382738 h 601102"/>
                <a:gd name="connsiteX3" fmla="*/ 349695 w 5494901"/>
                <a:gd name="connsiteY3" fmla="*/ 321323 h 601102"/>
                <a:gd name="connsiteX4" fmla="*/ 574884 w 5494901"/>
                <a:gd name="connsiteY4" fmla="*/ 55192 h 601102"/>
                <a:gd name="connsiteX5" fmla="*/ 834191 w 5494901"/>
                <a:gd name="connsiteY5" fmla="*/ 7425 h 601102"/>
                <a:gd name="connsiteX6" fmla="*/ 3338555 w 5494901"/>
                <a:gd name="connsiteY6" fmla="*/ 601 h 601102"/>
                <a:gd name="connsiteX7" fmla="*/ 3584215 w 5494901"/>
                <a:gd name="connsiteY7" fmla="*/ 150726 h 601102"/>
                <a:gd name="connsiteX8" fmla="*/ 3707045 w 5494901"/>
                <a:gd name="connsiteY8" fmla="*/ 478273 h 601102"/>
                <a:gd name="connsiteX9" fmla="*/ 3877642 w 5494901"/>
                <a:gd name="connsiteY9" fmla="*/ 601102 h 601102"/>
                <a:gd name="connsiteX10" fmla="*/ 5024054 w 5494901"/>
                <a:gd name="connsiteY10" fmla="*/ 601102 h 601102"/>
                <a:gd name="connsiteX11" fmla="*/ 5146884 w 5494901"/>
                <a:gd name="connsiteY11" fmla="*/ 532864 h 601102"/>
                <a:gd name="connsiteX12" fmla="*/ 5228770 w 5494901"/>
                <a:gd name="connsiteY12" fmla="*/ 410034 h 601102"/>
                <a:gd name="connsiteX13" fmla="*/ 5310657 w 5494901"/>
                <a:gd name="connsiteY13" fmla="*/ 389562 h 601102"/>
                <a:gd name="connsiteX14" fmla="*/ 5494901 w 5494901"/>
                <a:gd name="connsiteY14" fmla="*/ 389562 h 601102"/>
                <a:gd name="connsiteX15" fmla="*/ 5494901 w 5494901"/>
                <a:gd name="connsiteY15" fmla="*/ 389562 h 601102"/>
                <a:gd name="connsiteX0" fmla="*/ 0 w 5494901"/>
                <a:gd name="connsiteY0" fmla="*/ 398195 h 601102"/>
                <a:gd name="connsiteX1" fmla="*/ 213218 w 5494901"/>
                <a:gd name="connsiteY1" fmla="*/ 382738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8195 h 601102"/>
                <a:gd name="connsiteX1" fmla="*/ 238597 w 5494901"/>
                <a:gd name="connsiteY1" fmla="*/ 389345 h 601102"/>
                <a:gd name="connsiteX2" fmla="*/ 349695 w 5494901"/>
                <a:gd name="connsiteY2" fmla="*/ 321323 h 601102"/>
                <a:gd name="connsiteX3" fmla="*/ 574884 w 5494901"/>
                <a:gd name="connsiteY3" fmla="*/ 55192 h 601102"/>
                <a:gd name="connsiteX4" fmla="*/ 834191 w 5494901"/>
                <a:gd name="connsiteY4" fmla="*/ 7425 h 601102"/>
                <a:gd name="connsiteX5" fmla="*/ 3338555 w 5494901"/>
                <a:gd name="connsiteY5" fmla="*/ 601 h 601102"/>
                <a:gd name="connsiteX6" fmla="*/ 3584215 w 5494901"/>
                <a:gd name="connsiteY6" fmla="*/ 150726 h 601102"/>
                <a:gd name="connsiteX7" fmla="*/ 3707045 w 5494901"/>
                <a:gd name="connsiteY7" fmla="*/ 478273 h 601102"/>
                <a:gd name="connsiteX8" fmla="*/ 3877642 w 5494901"/>
                <a:gd name="connsiteY8" fmla="*/ 601102 h 601102"/>
                <a:gd name="connsiteX9" fmla="*/ 5024054 w 5494901"/>
                <a:gd name="connsiteY9" fmla="*/ 601102 h 601102"/>
                <a:gd name="connsiteX10" fmla="*/ 5146884 w 5494901"/>
                <a:gd name="connsiteY10" fmla="*/ 532864 h 601102"/>
                <a:gd name="connsiteX11" fmla="*/ 5228770 w 5494901"/>
                <a:gd name="connsiteY11" fmla="*/ 410034 h 601102"/>
                <a:gd name="connsiteX12" fmla="*/ 5310657 w 5494901"/>
                <a:gd name="connsiteY12" fmla="*/ 389562 h 601102"/>
                <a:gd name="connsiteX13" fmla="*/ 5494901 w 5494901"/>
                <a:gd name="connsiteY13" fmla="*/ 389562 h 601102"/>
                <a:gd name="connsiteX14" fmla="*/ 5494901 w 5494901"/>
                <a:gd name="connsiteY14" fmla="*/ 389562 h 601102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226"/>
                <a:gd name="connsiteX1" fmla="*/ 238597 w 5494901"/>
                <a:gd name="connsiteY1" fmla="*/ 386469 h 598226"/>
                <a:gd name="connsiteX2" fmla="*/ 349695 w 5494901"/>
                <a:gd name="connsiteY2" fmla="*/ 318447 h 598226"/>
                <a:gd name="connsiteX3" fmla="*/ 574884 w 5494901"/>
                <a:gd name="connsiteY3" fmla="*/ 52316 h 598226"/>
                <a:gd name="connsiteX4" fmla="*/ 834191 w 5494901"/>
                <a:gd name="connsiteY4" fmla="*/ 4549 h 598226"/>
                <a:gd name="connsiteX5" fmla="*/ 3213631 w 5494901"/>
                <a:gd name="connsiteY5" fmla="*/ 8250 h 598226"/>
                <a:gd name="connsiteX6" fmla="*/ 3584215 w 5494901"/>
                <a:gd name="connsiteY6" fmla="*/ 147850 h 598226"/>
                <a:gd name="connsiteX7" fmla="*/ 3707045 w 5494901"/>
                <a:gd name="connsiteY7" fmla="*/ 475397 h 598226"/>
                <a:gd name="connsiteX8" fmla="*/ 3877642 w 5494901"/>
                <a:gd name="connsiteY8" fmla="*/ 598226 h 598226"/>
                <a:gd name="connsiteX9" fmla="*/ 5024054 w 5494901"/>
                <a:gd name="connsiteY9" fmla="*/ 598226 h 598226"/>
                <a:gd name="connsiteX10" fmla="*/ 5146884 w 5494901"/>
                <a:gd name="connsiteY10" fmla="*/ 529988 h 598226"/>
                <a:gd name="connsiteX11" fmla="*/ 5228770 w 5494901"/>
                <a:gd name="connsiteY11" fmla="*/ 407158 h 598226"/>
                <a:gd name="connsiteX12" fmla="*/ 5310657 w 5494901"/>
                <a:gd name="connsiteY12" fmla="*/ 386686 h 598226"/>
                <a:gd name="connsiteX13" fmla="*/ 5494901 w 5494901"/>
                <a:gd name="connsiteY13" fmla="*/ 386686 h 598226"/>
                <a:gd name="connsiteX14" fmla="*/ 5494901 w 5494901"/>
                <a:gd name="connsiteY14" fmla="*/ 386686 h 598226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707045 w 5494901"/>
                <a:gd name="connsiteY7" fmla="*/ 475397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598912"/>
                <a:gd name="connsiteX1" fmla="*/ 238597 w 5494901"/>
                <a:gd name="connsiteY1" fmla="*/ 386469 h 598912"/>
                <a:gd name="connsiteX2" fmla="*/ 349695 w 5494901"/>
                <a:gd name="connsiteY2" fmla="*/ 318447 h 598912"/>
                <a:gd name="connsiteX3" fmla="*/ 574884 w 5494901"/>
                <a:gd name="connsiteY3" fmla="*/ 52316 h 598912"/>
                <a:gd name="connsiteX4" fmla="*/ 834191 w 5494901"/>
                <a:gd name="connsiteY4" fmla="*/ 4549 h 598912"/>
                <a:gd name="connsiteX5" fmla="*/ 3213631 w 5494901"/>
                <a:gd name="connsiteY5" fmla="*/ 8250 h 598912"/>
                <a:gd name="connsiteX6" fmla="*/ 3584215 w 5494901"/>
                <a:gd name="connsiteY6" fmla="*/ 147850 h 598912"/>
                <a:gd name="connsiteX7" fmla="*/ 3692495 w 5494901"/>
                <a:gd name="connsiteY7" fmla="*/ 499850 h 598912"/>
                <a:gd name="connsiteX8" fmla="*/ 3877642 w 5494901"/>
                <a:gd name="connsiteY8" fmla="*/ 598226 h 598912"/>
                <a:gd name="connsiteX9" fmla="*/ 5024054 w 5494901"/>
                <a:gd name="connsiteY9" fmla="*/ 598226 h 598912"/>
                <a:gd name="connsiteX10" fmla="*/ 5146884 w 5494901"/>
                <a:gd name="connsiteY10" fmla="*/ 529988 h 598912"/>
                <a:gd name="connsiteX11" fmla="*/ 5228770 w 5494901"/>
                <a:gd name="connsiteY11" fmla="*/ 407158 h 598912"/>
                <a:gd name="connsiteX12" fmla="*/ 5310657 w 5494901"/>
                <a:gd name="connsiteY12" fmla="*/ 386686 h 598912"/>
                <a:gd name="connsiteX13" fmla="*/ 5494901 w 5494901"/>
                <a:gd name="connsiteY13" fmla="*/ 386686 h 598912"/>
                <a:gd name="connsiteX14" fmla="*/ 5494901 w 5494901"/>
                <a:gd name="connsiteY14" fmla="*/ 386686 h 598912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46884 w 5494901"/>
                <a:gd name="connsiteY10" fmla="*/ 52998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228770 w 5494901"/>
                <a:gd name="connsiteY11" fmla="*/ 407158 h 604715"/>
                <a:gd name="connsiteX12" fmla="*/ 5310657 w 5494901"/>
                <a:gd name="connsiteY12" fmla="*/ 386686 h 604715"/>
                <a:gd name="connsiteX13" fmla="*/ 5494901 w 5494901"/>
                <a:gd name="connsiteY13" fmla="*/ 386686 h 604715"/>
                <a:gd name="connsiteX14" fmla="*/ 5494901 w 5494901"/>
                <a:gd name="connsiteY14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60138 w 5494901"/>
                <a:gd name="connsiteY10" fmla="*/ 477898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310657 w 5494901"/>
                <a:gd name="connsiteY11" fmla="*/ 386686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386686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13" fmla="*/ 5494901 w 5494901"/>
                <a:gd name="connsiteY13" fmla="*/ 402542 h 604715"/>
                <a:gd name="connsiteX0" fmla="*/ 0 w 5494901"/>
                <a:gd name="connsiteY0" fmla="*/ 395319 h 604715"/>
                <a:gd name="connsiteX1" fmla="*/ 238597 w 5494901"/>
                <a:gd name="connsiteY1" fmla="*/ 386469 h 604715"/>
                <a:gd name="connsiteX2" fmla="*/ 349695 w 5494901"/>
                <a:gd name="connsiteY2" fmla="*/ 318447 h 604715"/>
                <a:gd name="connsiteX3" fmla="*/ 574884 w 5494901"/>
                <a:gd name="connsiteY3" fmla="*/ 52316 h 604715"/>
                <a:gd name="connsiteX4" fmla="*/ 834191 w 5494901"/>
                <a:gd name="connsiteY4" fmla="*/ 4549 h 604715"/>
                <a:gd name="connsiteX5" fmla="*/ 3213631 w 5494901"/>
                <a:gd name="connsiteY5" fmla="*/ 8250 h 604715"/>
                <a:gd name="connsiteX6" fmla="*/ 3584215 w 5494901"/>
                <a:gd name="connsiteY6" fmla="*/ 147850 h 604715"/>
                <a:gd name="connsiteX7" fmla="*/ 3692495 w 5494901"/>
                <a:gd name="connsiteY7" fmla="*/ 499850 h 604715"/>
                <a:gd name="connsiteX8" fmla="*/ 3877642 w 5494901"/>
                <a:gd name="connsiteY8" fmla="*/ 598226 h 604715"/>
                <a:gd name="connsiteX9" fmla="*/ 5024054 w 5494901"/>
                <a:gd name="connsiteY9" fmla="*/ 598226 h 604715"/>
                <a:gd name="connsiteX10" fmla="*/ 5180096 w 5494901"/>
                <a:gd name="connsiteY10" fmla="*/ 512922 h 604715"/>
                <a:gd name="connsiteX11" fmla="*/ 5297595 w 5494901"/>
                <a:gd name="connsiteY11" fmla="*/ 403864 h 604715"/>
                <a:gd name="connsiteX12" fmla="*/ 5494901 w 5494901"/>
                <a:gd name="connsiteY12" fmla="*/ 386686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  <a:gd name="connsiteX0" fmla="*/ 0 w 5482523"/>
                <a:gd name="connsiteY0" fmla="*/ 395319 h 604715"/>
                <a:gd name="connsiteX1" fmla="*/ 238597 w 5482523"/>
                <a:gd name="connsiteY1" fmla="*/ 386469 h 604715"/>
                <a:gd name="connsiteX2" fmla="*/ 349695 w 5482523"/>
                <a:gd name="connsiteY2" fmla="*/ 318447 h 604715"/>
                <a:gd name="connsiteX3" fmla="*/ 574884 w 5482523"/>
                <a:gd name="connsiteY3" fmla="*/ 52316 h 604715"/>
                <a:gd name="connsiteX4" fmla="*/ 834191 w 5482523"/>
                <a:gd name="connsiteY4" fmla="*/ 4549 h 604715"/>
                <a:gd name="connsiteX5" fmla="*/ 3213631 w 5482523"/>
                <a:gd name="connsiteY5" fmla="*/ 8250 h 604715"/>
                <a:gd name="connsiteX6" fmla="*/ 3584215 w 5482523"/>
                <a:gd name="connsiteY6" fmla="*/ 147850 h 604715"/>
                <a:gd name="connsiteX7" fmla="*/ 3692495 w 5482523"/>
                <a:gd name="connsiteY7" fmla="*/ 499850 h 604715"/>
                <a:gd name="connsiteX8" fmla="*/ 3877642 w 5482523"/>
                <a:gd name="connsiteY8" fmla="*/ 598226 h 604715"/>
                <a:gd name="connsiteX9" fmla="*/ 5024054 w 5482523"/>
                <a:gd name="connsiteY9" fmla="*/ 598226 h 604715"/>
                <a:gd name="connsiteX10" fmla="*/ 5180096 w 5482523"/>
                <a:gd name="connsiteY10" fmla="*/ 512922 h 604715"/>
                <a:gd name="connsiteX11" fmla="*/ 5297595 w 5482523"/>
                <a:gd name="connsiteY11" fmla="*/ 403864 h 604715"/>
                <a:gd name="connsiteX12" fmla="*/ 5482523 w 5482523"/>
                <a:gd name="connsiteY12" fmla="*/ 398578 h 604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2523" h="604715">
                  <a:moveTo>
                    <a:pt x="0" y="395319"/>
                  </a:moveTo>
                  <a:lnTo>
                    <a:pt x="238597" y="386469"/>
                  </a:lnTo>
                  <a:cubicBezTo>
                    <a:pt x="288951" y="371895"/>
                    <a:pt x="293647" y="374139"/>
                    <a:pt x="349695" y="318447"/>
                  </a:cubicBezTo>
                  <a:cubicBezTo>
                    <a:pt x="405743" y="262755"/>
                    <a:pt x="494135" y="104632"/>
                    <a:pt x="574884" y="52316"/>
                  </a:cubicBezTo>
                  <a:cubicBezTo>
                    <a:pt x="655633" y="0"/>
                    <a:pt x="695632" y="5020"/>
                    <a:pt x="834191" y="4549"/>
                  </a:cubicBezTo>
                  <a:lnTo>
                    <a:pt x="3213631" y="8250"/>
                  </a:lnTo>
                  <a:cubicBezTo>
                    <a:pt x="3389844" y="7649"/>
                    <a:pt x="3504405" y="65917"/>
                    <a:pt x="3584215" y="147850"/>
                  </a:cubicBezTo>
                  <a:cubicBezTo>
                    <a:pt x="3664025" y="229783"/>
                    <a:pt x="3661438" y="417496"/>
                    <a:pt x="3692495" y="499850"/>
                  </a:cubicBezTo>
                  <a:cubicBezTo>
                    <a:pt x="3723552" y="582204"/>
                    <a:pt x="3779025" y="598912"/>
                    <a:pt x="3877642" y="598226"/>
                  </a:cubicBezTo>
                  <a:lnTo>
                    <a:pt x="5024054" y="598226"/>
                  </a:lnTo>
                  <a:cubicBezTo>
                    <a:pt x="5114832" y="604715"/>
                    <a:pt x="5144272" y="563147"/>
                    <a:pt x="5180096" y="512922"/>
                  </a:cubicBezTo>
                  <a:cubicBezTo>
                    <a:pt x="5215920" y="462697"/>
                    <a:pt x="5252873" y="407174"/>
                    <a:pt x="5297595" y="403864"/>
                  </a:cubicBezTo>
                  <a:cubicBezTo>
                    <a:pt x="5342317" y="400554"/>
                    <a:pt x="5420880" y="400340"/>
                    <a:pt x="5482523" y="398578"/>
                  </a:cubicBezTo>
                </a:path>
              </a:pathLst>
            </a:custGeom>
            <a:ln w="31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GB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DCFCA58F-1E6D-AC4E-9DB8-7749D529033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11601" y="2400300"/>
            <a:ext cx="1096963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FD8D8CB5-E348-114A-9577-7EABE293F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19738" y="2781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D446526-83B1-2248-8937-B8B2ED95D94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081838" y="3162300"/>
            <a:ext cx="1096962" cy="484188"/>
          </a:xfrm>
          <a:custGeom>
            <a:avLst/>
            <a:gdLst>
              <a:gd name="T0" fmla="*/ 0 w 3399613"/>
              <a:gd name="T1" fmla="*/ 0 h 2428893"/>
              <a:gd name="T2" fmla="*/ 1003054 w 3399613"/>
              <a:gd name="T3" fmla="*/ 2183 h 2428893"/>
              <a:gd name="T4" fmla="*/ 1095753 w 3399613"/>
              <a:gd name="T5" fmla="*/ 247814 h 2428893"/>
              <a:gd name="T6" fmla="*/ 1014965 w 3399613"/>
              <a:gd name="T7" fmla="*/ 483722 h 2428893"/>
              <a:gd name="T8" fmla="*/ 542 w 3399613"/>
              <a:gd name="T9" fmla="*/ 482857 h 2428893"/>
              <a:gd name="T10" fmla="*/ 79501 w 3399613"/>
              <a:gd name="T11" fmla="*/ 248214 h 2428893"/>
              <a:gd name="T12" fmla="*/ 0 w 3399613"/>
              <a:gd name="T13" fmla="*/ 0 h 24288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399613"/>
              <a:gd name="T22" fmla="*/ 0 h 2428893"/>
              <a:gd name="T23" fmla="*/ 3399613 w 3399613"/>
              <a:gd name="T24" fmla="*/ 2428893 h 242889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399613" h="2428893">
                <a:moveTo>
                  <a:pt x="0" y="0"/>
                </a:moveTo>
                <a:lnTo>
                  <a:pt x="3106385" y="10960"/>
                </a:lnTo>
                <a:cubicBezTo>
                  <a:pt x="3325724" y="102265"/>
                  <a:pt x="3387317" y="841349"/>
                  <a:pt x="3393465" y="1244338"/>
                </a:cubicBezTo>
                <a:cubicBezTo>
                  <a:pt x="3399613" y="1647327"/>
                  <a:pt x="3360333" y="2202172"/>
                  <a:pt x="3143271" y="2428893"/>
                </a:cubicBezTo>
                <a:lnTo>
                  <a:pt x="1678" y="2424551"/>
                </a:lnTo>
                <a:cubicBezTo>
                  <a:pt x="214572" y="2273571"/>
                  <a:pt x="233519" y="1692739"/>
                  <a:pt x="246210" y="1246345"/>
                </a:cubicBezTo>
                <a:cubicBezTo>
                  <a:pt x="209662" y="797020"/>
                  <a:pt x="223526" y="151620"/>
                  <a:pt x="0" y="0"/>
                </a:cubicBezTo>
                <a:close/>
              </a:path>
            </a:pathLst>
          </a:custGeom>
          <a:solidFill>
            <a:srgbClr val="B9CDE5">
              <a:alpha val="40000"/>
            </a:srgbClr>
          </a:solidFill>
          <a:ln w="25400">
            <a:solidFill>
              <a:srgbClr val="95B3D7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>
              <a:defRPr/>
            </a:pPr>
            <a:endParaRPr lang="en-GB">
              <a:solidFill>
                <a:schemeClr val="lt1"/>
              </a:solidFill>
            </a:endParaRPr>
          </a:p>
        </p:txBody>
      </p:sp>
      <p:sp>
        <p:nvSpPr>
          <p:cNvPr id="35853" name="TextBox 19">
            <a:extLst>
              <a:ext uri="{FF2B5EF4-FFF2-40B4-BE49-F238E27FC236}">
                <a16:creationId xmlns:a16="http://schemas.microsoft.com/office/drawing/2014/main" id="{CE8547CC-799B-894A-939A-345032F4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317750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4" name="TextBox 20">
            <a:extLst>
              <a:ext uri="{FF2B5EF4-FFF2-40B4-BE49-F238E27FC236}">
                <a16:creationId xmlns:a16="http://schemas.microsoft.com/office/drawing/2014/main" id="{AA43409F-E82B-5140-A156-3635C3402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2852738"/>
            <a:ext cx="1136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5" name="TextBox 21">
            <a:extLst>
              <a:ext uri="{FF2B5EF4-FFF2-40B4-BE49-F238E27FC236}">
                <a16:creationId xmlns:a16="http://schemas.microsoft.com/office/drawing/2014/main" id="{B61BA69A-11A8-AC40-A464-8DDE7D896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5400" y="3355975"/>
            <a:ext cx="1174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6" name="TextBox 22">
            <a:extLst>
              <a:ext uri="{FF2B5EF4-FFF2-40B4-BE49-F238E27FC236}">
                <a16:creationId xmlns:a16="http://schemas.microsoft.com/office/drawing/2014/main" id="{D4006AD4-C827-0B4A-A742-29E6BAB19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413" y="2060575"/>
            <a:ext cx="1046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7" name="TextBox 23">
            <a:extLst>
              <a:ext uri="{FF2B5EF4-FFF2-40B4-BE49-F238E27FC236}">
                <a16:creationId xmlns:a16="http://schemas.microsoft.com/office/drawing/2014/main" id="{271913DD-BA1C-8648-8A48-3D20DECD3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8" y="3121025"/>
            <a:ext cx="11223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35858" name="TextBox 24">
            <a:extLst>
              <a:ext uri="{FF2B5EF4-FFF2-40B4-BE49-F238E27FC236}">
                <a16:creationId xmlns:a16="http://schemas.microsoft.com/office/drawing/2014/main" id="{068442E4-7C90-D641-BF28-7B8966F3F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9" y="3573463"/>
            <a:ext cx="1127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10000"/>
              </a:spcBef>
              <a:buFont typeface="Helvetica" pitchFamily="2" charset="0"/>
              <a:buChar char="–"/>
              <a:defRPr sz="2400">
                <a:solidFill>
                  <a:schemeClr val="accent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0000"/>
              </a:spcBef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pitchFamily="2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Helvetica" pitchFamily="2" charset="0"/>
              </a:rPr>
              <a:t>12Mb/s</a:t>
            </a:r>
            <a:endParaRPr lang="en-GB" altLang="en-US" sz="2000" i="1">
              <a:solidFill>
                <a:srgbClr val="0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90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48F4-702F-A341-86DB-611C7B2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TCP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5458-E21F-304A-A2BB-A226763D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some </a:t>
            </a:r>
            <a:r>
              <a:rPr lang="en-US" dirty="0">
                <a:solidFill>
                  <a:srgbClr val="C00000"/>
                </a:solidFill>
              </a:rPr>
              <a:t>in-flight</a:t>
            </a:r>
            <a:r>
              <a:rPr lang="en-US" dirty="0"/>
              <a:t> (un-</a:t>
            </a:r>
            <a:r>
              <a:rPr lang="en-US" dirty="0" err="1"/>
              <a:t>ACK’ed</a:t>
            </a:r>
            <a:r>
              <a:rPr lang="en-US" dirty="0"/>
              <a:t>) packets: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Adjust window based on several algorithms:</a:t>
            </a:r>
          </a:p>
          <a:p>
            <a:pPr lvl="1"/>
            <a:r>
              <a:rPr lang="en-US" dirty="0"/>
              <a:t>Startup: slow start</a:t>
            </a:r>
          </a:p>
          <a:p>
            <a:pPr lvl="1"/>
            <a:r>
              <a:rPr lang="en-US" dirty="0"/>
              <a:t>Steady state: AIMD</a:t>
            </a:r>
          </a:p>
          <a:p>
            <a:pPr lvl="1"/>
            <a:r>
              <a:rPr lang="en-US" dirty="0"/>
              <a:t>Loss: fast retransmission, fast recovery</a:t>
            </a:r>
          </a:p>
          <a:p>
            <a:pPr lvl="1"/>
            <a:endParaRPr lang="en-US" dirty="0"/>
          </a:p>
          <a:p>
            <a:r>
              <a:rPr lang="en-US" dirty="0"/>
              <a:t>Classically, TCP uses a </a:t>
            </a:r>
            <a:r>
              <a:rPr lang="en-US" dirty="0">
                <a:solidFill>
                  <a:srgbClr val="C00000"/>
                </a:solidFill>
              </a:rPr>
              <a:t>single </a:t>
            </a:r>
            <a:r>
              <a:rPr lang="en-US" dirty="0"/>
              <a:t>path provided by the underlying network routing	</a:t>
            </a:r>
          </a:p>
        </p:txBody>
      </p:sp>
    </p:spTree>
    <p:extLst>
      <p:ext uri="{BB962C8B-B14F-4D97-AF65-F5344CB8AC3E}">
        <p14:creationId xmlns:p14="http://schemas.microsoft.com/office/powerpoint/2010/main" val="1027223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3B58-CB8D-E840-ABF8-DDE05E4D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Coupled CC can get trapped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DC988-0747-F448-9D91-7A45E626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202"/>
            <a:ext cx="12192000" cy="357608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D1B95-5F09-EE43-9687-585663A2779C}"/>
              </a:ext>
            </a:extLst>
          </p:cNvPr>
          <p:cNvSpPr txBox="1">
            <a:spLocks/>
          </p:cNvSpPr>
          <p:nvPr/>
        </p:nvSpPr>
        <p:spPr>
          <a:xfrm>
            <a:off x="1809525" y="2076450"/>
            <a:ext cx="9544275" cy="441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Keep a little traffic on each path (even if congested) to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probe </a:t>
            </a:r>
            <a:r>
              <a:rPr lang="en-GB" altLang="en-US" dirty="0">
                <a:ea typeface="ＭＳ Ｐゴシック" panose="020B0600070205080204" pitchFamily="34" charset="-128"/>
              </a:rPr>
              <a:t>for capacity always</a:t>
            </a:r>
          </a:p>
          <a:p>
            <a:pPr marL="0" indent="0">
              <a:buFont typeface="Arial"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i.e., keep your options open </a:t>
            </a:r>
            <a:r>
              <a:rPr lang="en-GB" altLang="en-US" dirty="0">
                <a:ea typeface="ＭＳ Ｐゴシック" panose="020B0600070205080204" pitchFamily="34" charset="-128"/>
                <a:sym typeface="Wingdings" pitchFamily="2" charset="2"/>
              </a:rPr>
              <a:t></a:t>
            </a: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5655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3B58-CB8D-E840-ABF8-DDE05E4D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Coupled CC can get trapped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DC988-0747-F448-9D91-7A45E626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202"/>
            <a:ext cx="12192000" cy="357608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1D1B95-5F09-EE43-9687-585663A2779C}"/>
              </a:ext>
            </a:extLst>
          </p:cNvPr>
          <p:cNvSpPr txBox="1">
            <a:spLocks/>
          </p:cNvSpPr>
          <p:nvPr/>
        </p:nvSpPr>
        <p:spPr>
          <a:xfrm>
            <a:off x="1690771" y="2441575"/>
            <a:ext cx="9544275" cy="441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Semi-coupled TCP</a:t>
            </a:r>
          </a:p>
          <a:p>
            <a:pPr marL="0" indent="0">
              <a:buNone/>
            </a:pP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+ </a:t>
            </a:r>
            <a:r>
              <a:rPr lang="en-GB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</a:t>
            </a:r>
            <a:r>
              <a:rPr lang="en-GB" altLang="en-US" dirty="0">
                <a:ea typeface="ＭＳ Ｐゴシック" panose="020B0600070205080204" pitchFamily="34" charset="-128"/>
              </a:rPr>
              <a:t>/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total</a:t>
            </a:r>
            <a:r>
              <a:rPr lang="en-GB" altLang="en-US" baseline="-25000" dirty="0"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ea typeface="ＭＳ Ｐゴシック" panose="020B0600070205080204" pitchFamily="34" charset="-128"/>
              </a:rPr>
              <a:t>(ack),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 – </a:t>
            </a:r>
            <a:r>
              <a:rPr lang="en-GB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ea typeface="ＭＳ Ｐゴシック" panose="020B0600070205080204" pitchFamily="34" charset="-128"/>
              </a:rPr>
              <a:t>/2 (drop)</a:t>
            </a:r>
          </a:p>
          <a:p>
            <a:pPr marL="0" indent="0">
              <a:buNone/>
            </a:pP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Compare with coupled: </a:t>
            </a:r>
          </a:p>
          <a:p>
            <a:pPr marL="0" indent="0">
              <a:buNone/>
            </a:pP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+ 1/</a:t>
            </a: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baseline="-25000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(ack), </a:t>
            </a: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:= </a:t>
            </a: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s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 – </a:t>
            </a:r>
            <a:r>
              <a:rPr lang="en-GB" altLang="en-US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W</a:t>
            </a:r>
            <a:r>
              <a:rPr lang="en-GB" altLang="en-US" baseline="-25000" dirty="0" err="1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total</a:t>
            </a:r>
            <a:r>
              <a:rPr lang="en-GB" altLang="en-US" dirty="0">
                <a:solidFill>
                  <a:schemeClr val="bg1">
                    <a:lumMod val="50000"/>
                  </a:schemeClr>
                </a:solidFill>
                <a:ea typeface="ＭＳ Ｐゴシック" panose="020B0600070205080204" pitchFamily="34" charset="-128"/>
              </a:rPr>
              <a:t>/2 (drop)</a:t>
            </a:r>
          </a:p>
        </p:txBody>
      </p:sp>
    </p:spTree>
    <p:extLst>
      <p:ext uri="{BB962C8B-B14F-4D97-AF65-F5344CB8AC3E}">
        <p14:creationId xmlns:p14="http://schemas.microsoft.com/office/powerpoint/2010/main" val="1064041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E6BAE03E-A7D9-E546-BF3F-86F5B265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Goal #3: Be Fair Compared to TCP</a:t>
            </a:r>
          </a:p>
        </p:txBody>
      </p:sp>
      <p:sp>
        <p:nvSpPr>
          <p:cNvPr id="37890" name="Content Placeholder 5">
            <a:extLst>
              <a:ext uri="{FF2B5EF4-FFF2-40B4-BE49-F238E27FC236}">
                <a16:creationId xmlns:a16="http://schemas.microsoft.com/office/drawing/2014/main" id="{D08124AA-BCF9-8446-86BB-C82E910DB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018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Least-congested paths may not be best</a:t>
            </a:r>
          </a:p>
          <a:p>
            <a:pPr lvl="1"/>
            <a:r>
              <a:rPr lang="en-US" altLang="en-US" dirty="0"/>
              <a:t>Low loss rate, but low throughput due to </a:t>
            </a:r>
            <a:r>
              <a:rPr lang="en-US" altLang="en-US" dirty="0">
                <a:solidFill>
                  <a:srgbClr val="C00000"/>
                </a:solidFill>
              </a:rPr>
              <a:t>differences in RTT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Example: Two paths</a:t>
            </a:r>
          </a:p>
          <a:p>
            <a:pPr lvl="1"/>
            <a:r>
              <a:rPr lang="en-US" altLang="en-US" dirty="0" err="1"/>
              <a:t>WiFi</a:t>
            </a:r>
            <a:r>
              <a:rPr lang="en-US" altLang="en-US" dirty="0"/>
              <a:t>: high loss, low RTT</a:t>
            </a:r>
          </a:p>
          <a:p>
            <a:pPr lvl="1"/>
            <a:r>
              <a:rPr lang="en-US" altLang="en-US" dirty="0"/>
              <a:t>Cellular: low loss, high RTT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Using the least-congested path</a:t>
            </a:r>
          </a:p>
          <a:p>
            <a:pPr lvl="1"/>
            <a:r>
              <a:rPr lang="en-US" altLang="en-US" dirty="0"/>
              <a:t>Choose the cellular path, due to low loss</a:t>
            </a:r>
          </a:p>
          <a:p>
            <a:pPr lvl="1"/>
            <a:r>
              <a:rPr lang="en-US" altLang="en-US" dirty="0"/>
              <a:t>But, the RTT is high</a:t>
            </a:r>
          </a:p>
          <a:p>
            <a:pPr lvl="1"/>
            <a:r>
              <a:rPr lang="en-US" altLang="en-US" dirty="0"/>
              <a:t>So throughput is low!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Formalize fairness requirement using actual throughput</a:t>
            </a:r>
          </a:p>
        </p:txBody>
      </p:sp>
    </p:spTree>
    <p:extLst>
      <p:ext uri="{BB962C8B-B14F-4D97-AF65-F5344CB8AC3E}">
        <p14:creationId xmlns:p14="http://schemas.microsoft.com/office/powerpoint/2010/main" val="36611899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4745BC38-B343-D041-AAAE-BFC7173E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Be Fair Compared to TCP</a:t>
            </a: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C5102228-35D0-8643-8810-6905BE892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be fair, Multipath TCP should give a connection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at least as much throughput as it would get with a single-path TCP </a:t>
            </a:r>
            <a:r>
              <a:rPr lang="en-US" altLang="en-US" dirty="0">
                <a:ea typeface="ＭＳ Ｐゴシック" panose="020B0600070205080204" pitchFamily="34" charset="-128"/>
              </a:rPr>
              <a:t>on the best of its paths,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given the same loss rate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Ensure incentive for deploying MPTCP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A Multipath TCP should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take no more capacity on any path (or collection of paths) than if it was a single-path TCP flow </a:t>
            </a:r>
            <a:r>
              <a:rPr lang="en-US" altLang="en-US" dirty="0">
                <a:ea typeface="ＭＳ Ｐゴシック" panose="020B0600070205080204" pitchFamily="34" charset="-128"/>
              </a:rPr>
              <a:t>using the best of those paths, given the same loss rate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Do no harm</a:t>
            </a:r>
            <a:endParaRPr lang="en-GB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95505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B039A06E-E749-E247-873D-D69C3322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Achieving These Goals</a:t>
            </a:r>
          </a:p>
        </p:txBody>
      </p:sp>
      <p:sp>
        <p:nvSpPr>
          <p:cNvPr id="39938" name="Content Placeholder 3">
            <a:extLst>
              <a:ext uri="{FF2B5EF4-FFF2-40B4-BE49-F238E27FC236}">
                <a16:creationId xmlns:a16="http://schemas.microsoft.com/office/drawing/2014/main" id="{AD92D10C-139F-1240-9F90-9512AAFBF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Regular TCP</a:t>
            </a:r>
          </a:p>
          <a:p>
            <a:pPr lvl="1"/>
            <a:r>
              <a:rPr lang="en-US" altLang="en-US" dirty="0"/>
              <a:t>Maintain a congestion window w</a:t>
            </a:r>
          </a:p>
          <a:p>
            <a:pPr lvl="1"/>
            <a:r>
              <a:rPr lang="en-US" altLang="en-US" dirty="0"/>
              <a:t>On an ACK, increase by 1/w (increase 1 per window)</a:t>
            </a:r>
          </a:p>
          <a:p>
            <a:pPr lvl="1"/>
            <a:r>
              <a:rPr lang="en-US" altLang="en-US" dirty="0"/>
              <a:t>On a loss, decrease by w/2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MPTCP</a:t>
            </a:r>
          </a:p>
          <a:p>
            <a:pPr lvl="1"/>
            <a:r>
              <a:rPr lang="en-US" altLang="en-US" dirty="0"/>
              <a:t>Maintain a congestion window per path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s</a:t>
            </a:r>
            <a:endParaRPr lang="en-US" altLang="en-US" baseline="-25000" dirty="0"/>
          </a:p>
          <a:p>
            <a:pPr lvl="1"/>
            <a:r>
              <a:rPr lang="en-US" altLang="en-US" dirty="0"/>
              <a:t>On an ACK on path s, increase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s</a:t>
            </a:r>
            <a:endParaRPr lang="en-US" altLang="en-US" baseline="-25000" dirty="0"/>
          </a:p>
          <a:p>
            <a:pPr lvl="1"/>
            <a:r>
              <a:rPr lang="en-US" altLang="en-US" dirty="0"/>
              <a:t>On a loss on path s, decrease by 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s</a:t>
            </a:r>
            <a:r>
              <a:rPr lang="en-US" altLang="en-US" dirty="0"/>
              <a:t>/2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How much to increase </a:t>
            </a:r>
            <a:r>
              <a:rPr lang="en-US" altLang="en-US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w</a:t>
            </a:r>
            <a:r>
              <a:rPr lang="en-US" altLang="en-US" baseline="-25000" dirty="0" err="1">
                <a:solidFill>
                  <a:srgbClr val="C0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 on an ACK?</a:t>
            </a:r>
          </a:p>
          <a:p>
            <a:pPr lvl="1"/>
            <a:r>
              <a:rPr lang="en-US" altLang="en-US" dirty="0"/>
              <a:t>If s is the only path at that bottleneck, increase by 1/</a:t>
            </a:r>
            <a:r>
              <a:rPr lang="en-US" altLang="en-US" dirty="0" err="1"/>
              <a:t>w</a:t>
            </a:r>
            <a:r>
              <a:rPr lang="en-US" altLang="en-US" baseline="-25000" dirty="0" err="1"/>
              <a:t>s</a:t>
            </a:r>
            <a:endParaRPr lang="en-US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27646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D0153386-CCFC-D248-84A5-10AF6393A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If Multiple Paths Share Bottleneck?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5EB949FE-5324-9742-97C6-BCD34959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Don’t take any more bandwidth on a link than the best of the TCP paths would</a:t>
            </a:r>
          </a:p>
          <a:p>
            <a:pPr lvl="1"/>
            <a:r>
              <a:rPr lang="en-US" altLang="en-US" dirty="0"/>
              <a:t>But, where might the bottlenecks be?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</a:rPr>
              <a:t>Multiple paths might share the same bottleneck</a:t>
            </a:r>
          </a:p>
          <a:p>
            <a:pPr lvl="1"/>
            <a:r>
              <a:rPr lang="en-US" altLang="en-US" dirty="0"/>
              <a:t>This is hard to know across the Internet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ea typeface="ＭＳ Ｐゴシック" panose="020B0600070205080204" pitchFamily="34" charset="-128"/>
              </a:rPr>
              <a:t>So, consider </a:t>
            </a:r>
            <a:r>
              <a:rPr lang="en-US" altLang="en-US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all possible subsets </a:t>
            </a:r>
            <a:r>
              <a:rPr lang="en-US" altLang="en-US" dirty="0">
                <a:ea typeface="ＭＳ Ｐゴシック" panose="020B0600070205080204" pitchFamily="34" charset="-128"/>
              </a:rPr>
              <a:t>of the paths</a:t>
            </a:r>
          </a:p>
          <a:p>
            <a:pPr lvl="1"/>
            <a:r>
              <a:rPr lang="en-US" altLang="en-US" dirty="0"/>
              <a:t>Set R of paths</a:t>
            </a:r>
          </a:p>
          <a:p>
            <a:pPr lvl="1"/>
            <a:r>
              <a:rPr lang="en-US" altLang="en-US" dirty="0"/>
              <a:t>Subset S of R that includes path r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E.g., consider path 3</a:t>
            </a:r>
          </a:p>
          <a:p>
            <a:pPr lvl="1"/>
            <a:r>
              <a:rPr lang="en-US" altLang="en-US" dirty="0"/>
              <a:t>Suppose paths 1, 3, and 4 share a bottleneck</a:t>
            </a:r>
          </a:p>
          <a:p>
            <a:pPr lvl="1"/>
            <a:r>
              <a:rPr lang="is-IS" altLang="en-US" dirty="0"/>
              <a:t>… b</a:t>
            </a:r>
            <a:r>
              <a:rPr lang="en-US" altLang="en-US" dirty="0" err="1"/>
              <a:t>ut</a:t>
            </a:r>
            <a:r>
              <a:rPr lang="en-US" altLang="en-US" dirty="0"/>
              <a:t>, path 2 does not</a:t>
            </a:r>
          </a:p>
          <a:p>
            <a:pPr lvl="1"/>
            <a:r>
              <a:rPr lang="en-US" altLang="en-US" dirty="0"/>
              <a:t>Then, we care about S = {1,3,4}</a:t>
            </a:r>
          </a:p>
        </p:txBody>
      </p:sp>
    </p:spTree>
    <p:extLst>
      <p:ext uri="{BB962C8B-B14F-4D97-AF65-F5344CB8AC3E}">
        <p14:creationId xmlns:p14="http://schemas.microsoft.com/office/powerpoint/2010/main" val="2920612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0FBBF1E5-122A-F74A-8BB1-5CE704B7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Achieving These Goals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66790437-36E4-BC47-9575-2C549895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What is the </a:t>
            </a:r>
            <a:r>
              <a:rPr lang="en-US" altLang="en-US" i="1">
                <a:ea typeface="ＭＳ Ｐゴシック" panose="020B0600070205080204" pitchFamily="34" charset="-128"/>
              </a:rPr>
              <a:t>best</a:t>
            </a:r>
            <a:r>
              <a:rPr lang="en-US" altLang="en-US">
                <a:ea typeface="ＭＳ Ｐゴシック" panose="020B0600070205080204" pitchFamily="34" charset="-128"/>
              </a:rPr>
              <a:t> of these subflows achieving?</a:t>
            </a:r>
          </a:p>
          <a:p>
            <a:pPr lvl="1"/>
            <a:r>
              <a:rPr lang="en-US" altLang="en-US"/>
              <a:t>Path s is achieving throughput of w</a:t>
            </a:r>
            <a:r>
              <a:rPr lang="en-US" altLang="en-US" baseline="-25000"/>
              <a:t>s</a:t>
            </a:r>
            <a:r>
              <a:rPr lang="en-US" altLang="en-US"/>
              <a:t>/RTT</a:t>
            </a:r>
            <a:r>
              <a:rPr lang="en-US" altLang="en-US" baseline="-25000"/>
              <a:t>s</a:t>
            </a:r>
            <a:endParaRPr lang="en-US" altLang="en-US"/>
          </a:p>
          <a:p>
            <a:pPr lvl="1"/>
            <a:r>
              <a:rPr lang="en-US" altLang="en-US"/>
              <a:t>So best path is getting max</a:t>
            </a:r>
            <a:r>
              <a:rPr lang="en-US" altLang="en-US" baseline="-25000"/>
              <a:t>s</a:t>
            </a:r>
            <a:r>
              <a:rPr lang="en-US" altLang="en-US"/>
              <a:t>(w</a:t>
            </a:r>
            <a:r>
              <a:rPr lang="en-US" altLang="en-US" baseline="-25000"/>
              <a:t>s</a:t>
            </a:r>
            <a:r>
              <a:rPr lang="en-US" altLang="en-US"/>
              <a:t>/RTT</a:t>
            </a:r>
            <a:r>
              <a:rPr lang="en-US" altLang="en-US" baseline="-25000"/>
              <a:t>s</a:t>
            </a:r>
            <a:r>
              <a:rPr lang="en-US" altLang="en-US"/>
              <a:t>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What </a:t>
            </a:r>
            <a:r>
              <a:rPr lang="en-US" altLang="en-US" i="1">
                <a:ea typeface="ＭＳ Ｐゴシック" panose="020B0600070205080204" pitchFamily="34" charset="-128"/>
              </a:rPr>
              <a:t>total</a:t>
            </a:r>
            <a:r>
              <a:rPr lang="en-US" altLang="en-US">
                <a:ea typeface="ＭＳ Ｐゴシック" panose="020B0600070205080204" pitchFamily="34" charset="-128"/>
              </a:rPr>
              <a:t> bandwidth are these subflows getting?</a:t>
            </a:r>
          </a:p>
          <a:p>
            <a:pPr lvl="1"/>
            <a:r>
              <a:rPr lang="en-US" altLang="en-US"/>
              <a:t>Across </a:t>
            </a:r>
            <a:r>
              <a:rPr lang="en-US" altLang="en-US" i="1"/>
              <a:t>all</a:t>
            </a:r>
            <a:r>
              <a:rPr lang="en-US" altLang="en-US"/>
              <a:t> subflows sharing that bottleneck</a:t>
            </a:r>
          </a:p>
          <a:p>
            <a:pPr lvl="1"/>
            <a:r>
              <a:rPr lang="en-US" altLang="en-US"/>
              <a:t>Sum over s in S of w</a:t>
            </a:r>
            <a:r>
              <a:rPr lang="en-US" altLang="en-US" baseline="-25000"/>
              <a:t>s</a:t>
            </a:r>
            <a:r>
              <a:rPr lang="en-US" altLang="en-US"/>
              <a:t>/RTT</a:t>
            </a:r>
            <a:r>
              <a:rPr lang="en-US" altLang="en-US" baseline="-25000"/>
              <a:t>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Consider the </a:t>
            </a:r>
            <a:r>
              <a:rPr lang="en-US" altLang="en-US" i="1">
                <a:ea typeface="ＭＳ Ｐゴシック" panose="020B0600070205080204" pitchFamily="34" charset="-128"/>
              </a:rPr>
              <a:t>ratio</a:t>
            </a:r>
            <a:r>
              <a:rPr lang="en-US" altLang="en-US">
                <a:ea typeface="ＭＳ Ｐゴシック" panose="020B0600070205080204" pitchFamily="34" charset="-128"/>
              </a:rPr>
              <a:t> of the two</a:t>
            </a:r>
          </a:p>
          <a:p>
            <a:pPr lvl="1"/>
            <a:r>
              <a:rPr lang="en-US" altLang="en-US"/>
              <a:t>Increase by less if many subflows are sharing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And pick the results for the set S with min ratio</a:t>
            </a:r>
          </a:p>
          <a:p>
            <a:pPr lvl="1"/>
            <a:r>
              <a:rPr lang="en-US" altLang="en-US"/>
              <a:t>To account for the </a:t>
            </a:r>
            <a:r>
              <a:rPr lang="en-US" altLang="en-US" i="1"/>
              <a:t>most</a:t>
            </a:r>
            <a:r>
              <a:rPr lang="en-US" altLang="en-US"/>
              <a:t> paths sharing a bottleneck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3BF66EE-69F7-9F47-A60E-E29043A6A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5652" y="3574473"/>
            <a:ext cx="3524954" cy="140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563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A1D1-7CB4-2B4A-91FA-791073FE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MPTCP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5C84-881D-4E42-92E7-2E5B809BE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21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50D1-1ABD-C74B-855F-1833A338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FB8C-942E-E24F-930D-7DBE615EF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Buffer space: per-</a:t>
            </a:r>
            <a:r>
              <a:rPr lang="en-US" dirty="0" err="1"/>
              <a:t>subflow</a:t>
            </a:r>
            <a:r>
              <a:rPr lang="en-US" dirty="0"/>
              <a:t> or shared for entire connection?</a:t>
            </a:r>
          </a:p>
          <a:p>
            <a:endParaRPr lang="en-US" dirty="0"/>
          </a:p>
          <a:p>
            <a:r>
              <a:rPr lang="en-US" dirty="0"/>
              <a:t>Reassembly across multiple paths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Different sequence spaces </a:t>
            </a:r>
            <a:r>
              <a:rPr lang="en-US" dirty="0"/>
              <a:t>across </a:t>
            </a:r>
            <a:r>
              <a:rPr lang="en-US" dirty="0" err="1"/>
              <a:t>subflows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But shared flow control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Ensure packets across </a:t>
            </a:r>
            <a:r>
              <a:rPr lang="en-US" dirty="0" err="1">
                <a:solidFill>
                  <a:srgbClr val="C00000"/>
                </a:solidFill>
              </a:rPr>
              <a:t>subflows</a:t>
            </a:r>
            <a:r>
              <a:rPr lang="en-US" dirty="0">
                <a:solidFill>
                  <a:srgbClr val="C00000"/>
                </a:solidFill>
              </a:rPr>
              <a:t> reach at approx. the same time</a:t>
            </a:r>
          </a:p>
          <a:p>
            <a:endParaRPr lang="en-US" dirty="0"/>
          </a:p>
          <a:p>
            <a:r>
              <a:rPr lang="en-US" dirty="0"/>
              <a:t>Middleboxes</a:t>
            </a:r>
          </a:p>
          <a:p>
            <a:pPr lvl="1"/>
            <a:r>
              <a:rPr lang="en-US" dirty="0"/>
              <a:t>Avoid impact due to rewritten sequence numbers</a:t>
            </a:r>
          </a:p>
          <a:p>
            <a:pPr lvl="1"/>
            <a:endParaRPr lang="en-US" dirty="0"/>
          </a:p>
          <a:p>
            <a:r>
              <a:rPr lang="en-US" dirty="0"/>
              <a:t>Initiating new </a:t>
            </a:r>
            <a:r>
              <a:rPr lang="en-US" dirty="0" err="1"/>
              <a:t>subflow</a:t>
            </a:r>
            <a:r>
              <a:rPr lang="en-US" dirty="0"/>
              <a:t>: new TCP flag; auth token</a:t>
            </a:r>
          </a:p>
        </p:txBody>
      </p:sp>
    </p:spTree>
    <p:extLst>
      <p:ext uri="{BB962C8B-B14F-4D97-AF65-F5344CB8AC3E}">
        <p14:creationId xmlns:p14="http://schemas.microsoft.com/office/powerpoint/2010/main" val="312547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642FA-6CF1-7242-A5C5-DAC3A318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 TCP conn could use multiple paths…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AAAE1-01C4-114F-BF22-648BD4967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45"/>
            <a:ext cx="10515600" cy="5239055"/>
          </a:xfrm>
        </p:spPr>
        <p:txBody>
          <a:bodyPr>
            <a:normAutofit/>
          </a:bodyPr>
          <a:lstStyle/>
          <a:p>
            <a:r>
              <a:rPr lang="en-US" dirty="0"/>
              <a:t>Better </a:t>
            </a:r>
            <a:r>
              <a:rPr lang="en-US" dirty="0">
                <a:solidFill>
                  <a:srgbClr val="C00000"/>
                </a:solidFill>
              </a:rPr>
              <a:t>resilience</a:t>
            </a:r>
          </a:p>
          <a:p>
            <a:pPr lvl="1"/>
            <a:r>
              <a:rPr lang="en-US" dirty="0"/>
              <a:t>If one path becomes unavailable, keep traffic flowing over others</a:t>
            </a:r>
          </a:p>
          <a:p>
            <a:r>
              <a:rPr lang="en-US" dirty="0"/>
              <a:t>Higher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pPr lvl="1"/>
            <a:r>
              <a:rPr lang="en-US" dirty="0"/>
              <a:t>Use multiple paths to overcome single-path bottlenecks</a:t>
            </a:r>
          </a:p>
          <a:p>
            <a:r>
              <a:rPr lang="en-US" dirty="0"/>
              <a:t>Seamless </a:t>
            </a:r>
            <a:r>
              <a:rPr lang="en-US" dirty="0">
                <a:solidFill>
                  <a:srgbClr val="C00000"/>
                </a:solidFill>
              </a:rPr>
              <a:t>mobility</a:t>
            </a:r>
          </a:p>
          <a:p>
            <a:pPr lvl="1"/>
            <a:r>
              <a:rPr lang="en-US" dirty="0"/>
              <a:t>More paths as they become available, “handing off” as needed</a:t>
            </a:r>
          </a:p>
          <a:p>
            <a:endParaRPr lang="en-US" dirty="0"/>
          </a:p>
          <a:p>
            <a:r>
              <a:rPr lang="en-US" dirty="0"/>
              <a:t>Example uses</a:t>
            </a:r>
          </a:p>
          <a:p>
            <a:pPr lvl="1"/>
            <a:r>
              <a:rPr lang="en-US" dirty="0"/>
              <a:t>Mobile phone (</a:t>
            </a:r>
            <a:r>
              <a:rPr lang="en-US" dirty="0" err="1"/>
              <a:t>WiFi</a:t>
            </a:r>
            <a:r>
              <a:rPr lang="en-US" dirty="0"/>
              <a:t>/cellular)</a:t>
            </a:r>
          </a:p>
          <a:p>
            <a:pPr lvl="1"/>
            <a:r>
              <a:rPr lang="en-US" dirty="0"/>
              <a:t>High-end servers (multiple NICs)</a:t>
            </a:r>
          </a:p>
          <a:p>
            <a:pPr lvl="1"/>
            <a:r>
              <a:rPr lang="en-US" dirty="0"/>
              <a:t>Data centers (many paths available)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5DA05B-5CEE-514B-B508-2E63D1241E5F}"/>
              </a:ext>
            </a:extLst>
          </p:cNvPr>
          <p:cNvSpPr txBox="1"/>
          <p:nvPr/>
        </p:nvSpPr>
        <p:spPr>
          <a:xfrm>
            <a:off x="7540669" y="4985359"/>
            <a:ext cx="3945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Goal: Do all this without application-level changes</a:t>
            </a:r>
          </a:p>
        </p:txBody>
      </p:sp>
    </p:spTree>
    <p:extLst>
      <p:ext uri="{BB962C8B-B14F-4D97-AF65-F5344CB8AC3E}">
        <p14:creationId xmlns:p14="http://schemas.microsoft.com/office/powerpoint/2010/main" val="185775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A7F-DE50-FB4F-9FAB-CC6711D5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D4B4-1F70-DB48-BBFE-AC1194580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Steady-state behavior</a:t>
            </a:r>
          </a:p>
        </p:txBody>
      </p:sp>
    </p:spTree>
    <p:extLst>
      <p:ext uri="{BB962C8B-B14F-4D97-AF65-F5344CB8AC3E}">
        <p14:creationId xmlns:p14="http://schemas.microsoft.com/office/powerpoint/2010/main" val="338452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single-path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AIMD: </a:t>
            </a:r>
            <a:r>
              <a:rPr lang="en-US" dirty="0"/>
              <a:t>W := W + 1 (RTT), W := W/2 (drop)</a:t>
            </a:r>
          </a:p>
          <a:p>
            <a:r>
              <a:rPr lang="en-US" dirty="0"/>
              <a:t>Only a single flow using the bottleneck link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203282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single-path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Idealization: Repeat </a:t>
            </a:r>
            <a:r>
              <a:rPr lang="en-US" dirty="0">
                <a:solidFill>
                  <a:srgbClr val="C00000"/>
                </a:solidFill>
              </a:rPr>
              <a:t>exactly same window evolution </a:t>
            </a:r>
            <a:r>
              <a:rPr lang="en-US" dirty="0"/>
              <a:t>over multiple epochs of a </a:t>
            </a:r>
            <a:r>
              <a:rPr lang="en-US" dirty="0">
                <a:solidFill>
                  <a:srgbClr val="C00000"/>
                </a:solidFill>
              </a:rPr>
              <a:t>single packet loss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53165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46307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9880" y="463074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2605" y="4829181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3654" y="3939498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09" y="371327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905" y="371089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C4033-BCBE-C944-8574-C42C34D368A3}"/>
              </a:ext>
            </a:extLst>
          </p:cNvPr>
          <p:cNvGrpSpPr/>
          <p:nvPr/>
        </p:nvGrpSpPr>
        <p:grpSpPr>
          <a:xfrm>
            <a:off x="2647690" y="4603458"/>
            <a:ext cx="7506208" cy="1531669"/>
            <a:chOff x="2647690" y="4603458"/>
            <a:chExt cx="7506208" cy="153166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6681E29-F5B5-3F4F-B480-AA1AA9A9327C}"/>
                </a:ext>
              </a:extLst>
            </p:cNvPr>
            <p:cNvGrpSpPr/>
            <p:nvPr/>
          </p:nvGrpSpPr>
          <p:grpSpPr>
            <a:xfrm>
              <a:off x="2647690" y="4682110"/>
              <a:ext cx="5220219" cy="1453017"/>
              <a:chOff x="6438378" y="1975983"/>
              <a:chExt cx="5220219" cy="145301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6B99E7B-84C6-2549-95DE-3007C926EA2F}"/>
                  </a:ext>
                </a:extLst>
              </p:cNvPr>
              <p:cNvCxnSpPr/>
              <p:nvPr/>
            </p:nvCxnSpPr>
            <p:spPr>
              <a:xfrm flipV="1">
                <a:off x="6438378" y="2066795"/>
                <a:ext cx="1791222" cy="136220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A75F14-6751-6A48-94BC-98BD7A5264A2}"/>
                  </a:ext>
                </a:extLst>
              </p:cNvPr>
              <p:cNvCxnSpPr/>
              <p:nvPr/>
            </p:nvCxnSpPr>
            <p:spPr>
              <a:xfrm>
                <a:off x="8229600" y="2091847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736062-F9ED-5544-8CFB-CD5F52CAC2D7}"/>
                  </a:ext>
                </a:extLst>
              </p:cNvPr>
              <p:cNvCxnSpPr/>
              <p:nvPr/>
            </p:nvCxnSpPr>
            <p:spPr>
              <a:xfrm flipV="1">
                <a:off x="8229600" y="2066795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232D962-FEE6-CC47-9462-4BE65C777B8F}"/>
                  </a:ext>
                </a:extLst>
              </p:cNvPr>
              <p:cNvCxnSpPr/>
              <p:nvPr/>
            </p:nvCxnSpPr>
            <p:spPr>
              <a:xfrm>
                <a:off x="9372600" y="2066795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BF8BF-7FA9-9B4A-A8CB-ADAB3FED1B05}"/>
                  </a:ext>
                </a:extLst>
              </p:cNvPr>
              <p:cNvCxnSpPr/>
              <p:nvPr/>
            </p:nvCxnSpPr>
            <p:spPr>
              <a:xfrm flipV="1">
                <a:off x="9372599" y="2021389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0C47009-9693-D345-9136-18F0C163C100}"/>
                  </a:ext>
                </a:extLst>
              </p:cNvPr>
              <p:cNvCxnSpPr/>
              <p:nvPr/>
            </p:nvCxnSpPr>
            <p:spPr>
              <a:xfrm>
                <a:off x="10515599" y="2021389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375826-09BC-1A45-BD41-5A231956C36A}"/>
                  </a:ext>
                </a:extLst>
              </p:cNvPr>
              <p:cNvCxnSpPr/>
              <p:nvPr/>
            </p:nvCxnSpPr>
            <p:spPr>
              <a:xfrm flipV="1">
                <a:off x="10515597" y="1975983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05CC1A-2901-4746-A695-925629BFC780}"/>
                  </a:ext>
                </a:extLst>
              </p:cNvPr>
              <p:cNvCxnSpPr/>
              <p:nvPr/>
            </p:nvCxnSpPr>
            <p:spPr>
              <a:xfrm>
                <a:off x="11658597" y="1975983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BF03-D8F2-4640-92E1-34306156714E}"/>
                </a:ext>
              </a:extLst>
            </p:cNvPr>
            <p:cNvCxnSpPr/>
            <p:nvPr/>
          </p:nvCxnSpPr>
          <p:spPr>
            <a:xfrm flipV="1">
              <a:off x="7867905" y="4652536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BF106C-9C19-E14E-8CF2-F0259B4EAB53}"/>
                </a:ext>
              </a:extLst>
            </p:cNvPr>
            <p:cNvCxnSpPr/>
            <p:nvPr/>
          </p:nvCxnSpPr>
          <p:spPr>
            <a:xfrm>
              <a:off x="9010905" y="4652536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D8F06B-EC2E-4A40-A417-E878B114FD06}"/>
                </a:ext>
              </a:extLst>
            </p:cNvPr>
            <p:cNvCxnSpPr/>
            <p:nvPr/>
          </p:nvCxnSpPr>
          <p:spPr>
            <a:xfrm flipV="1">
              <a:off x="9010898" y="4603458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1DBCF-3227-8E44-B0FE-3900187E96A8}"/>
                </a:ext>
              </a:extLst>
            </p:cNvPr>
            <p:cNvCxnSpPr/>
            <p:nvPr/>
          </p:nvCxnSpPr>
          <p:spPr>
            <a:xfrm>
              <a:off x="10153898" y="4603458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76BB59E-66E5-ED4E-AE96-9FD478FDD217}"/>
              </a:ext>
            </a:extLst>
          </p:cNvPr>
          <p:cNvCxnSpPr/>
          <p:nvPr/>
        </p:nvCxnSpPr>
        <p:spPr>
          <a:xfrm>
            <a:off x="4495803" y="5937994"/>
            <a:ext cx="1067854" cy="0"/>
          </a:xfrm>
          <a:prstGeom prst="line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16">
            <a:extLst>
              <a:ext uri="{FF2B5EF4-FFF2-40B4-BE49-F238E27FC236}">
                <a16:creationId xmlns:a16="http://schemas.microsoft.com/office/drawing/2014/main" id="{CE202A36-7EE5-584A-AABF-4E7F468EF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3607" y="5418411"/>
            <a:ext cx="10583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2478648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single-path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goes from </a:t>
            </a:r>
            <a:r>
              <a:rPr lang="en-US" dirty="0" err="1">
                <a:solidFill>
                  <a:srgbClr val="C00000"/>
                </a:solidFill>
              </a:rPr>
              <a:t>W</a:t>
            </a:r>
            <a:r>
              <a:rPr lang="en-US" baseline="-25000" dirty="0" err="1">
                <a:solidFill>
                  <a:srgbClr val="C00000"/>
                </a:solidFill>
              </a:rPr>
              <a:t>min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</a:t>
            </a:r>
            <a:r>
              <a:rPr lang="en-US" dirty="0">
                <a:solidFill>
                  <a:srgbClr val="C00000"/>
                </a:solidFill>
              </a:rPr>
              <a:t>2 * </a:t>
            </a:r>
            <a:r>
              <a:rPr lang="en-US" dirty="0" err="1">
                <a:solidFill>
                  <a:srgbClr val="C00000"/>
                </a:solidFill>
              </a:rPr>
              <a:t>W</a:t>
            </a:r>
            <a:r>
              <a:rPr lang="en-US" baseline="-25000" dirty="0" err="1">
                <a:solidFill>
                  <a:srgbClr val="C00000"/>
                </a:solidFill>
              </a:rPr>
              <a:t>min</a:t>
            </a:r>
            <a:endParaRPr lang="en-US" baseline="-25000" dirty="0">
              <a:solidFill>
                <a:srgbClr val="C00000"/>
              </a:solidFill>
            </a:endParaRPr>
          </a:p>
          <a:p>
            <a:r>
              <a:rPr lang="en-US" dirty="0"/>
              <a:t>Loss rate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/>
              <a:t>: number of packets dropped per packet sent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53165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46307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9880" y="463074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2605" y="4829181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909" y="371327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905" y="3710898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C4033-BCBE-C944-8574-C42C34D368A3}"/>
              </a:ext>
            </a:extLst>
          </p:cNvPr>
          <p:cNvGrpSpPr/>
          <p:nvPr/>
        </p:nvGrpSpPr>
        <p:grpSpPr>
          <a:xfrm>
            <a:off x="2647690" y="4603458"/>
            <a:ext cx="7506208" cy="1531669"/>
            <a:chOff x="2647690" y="4603458"/>
            <a:chExt cx="7506208" cy="153166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6681E29-F5B5-3F4F-B480-AA1AA9A9327C}"/>
                </a:ext>
              </a:extLst>
            </p:cNvPr>
            <p:cNvGrpSpPr/>
            <p:nvPr/>
          </p:nvGrpSpPr>
          <p:grpSpPr>
            <a:xfrm>
              <a:off x="2647690" y="4682110"/>
              <a:ext cx="5220219" cy="1453017"/>
              <a:chOff x="6438378" y="1975983"/>
              <a:chExt cx="5220219" cy="145301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6B99E7B-84C6-2549-95DE-3007C926EA2F}"/>
                  </a:ext>
                </a:extLst>
              </p:cNvPr>
              <p:cNvCxnSpPr/>
              <p:nvPr/>
            </p:nvCxnSpPr>
            <p:spPr>
              <a:xfrm flipV="1">
                <a:off x="6438378" y="2066795"/>
                <a:ext cx="1791222" cy="136220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A75F14-6751-6A48-94BC-98BD7A5264A2}"/>
                  </a:ext>
                </a:extLst>
              </p:cNvPr>
              <p:cNvCxnSpPr/>
              <p:nvPr/>
            </p:nvCxnSpPr>
            <p:spPr>
              <a:xfrm>
                <a:off x="8229600" y="2091847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736062-F9ED-5544-8CFB-CD5F52CAC2D7}"/>
                  </a:ext>
                </a:extLst>
              </p:cNvPr>
              <p:cNvCxnSpPr/>
              <p:nvPr/>
            </p:nvCxnSpPr>
            <p:spPr>
              <a:xfrm flipV="1">
                <a:off x="8229600" y="2066795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232D962-FEE6-CC47-9462-4BE65C777B8F}"/>
                  </a:ext>
                </a:extLst>
              </p:cNvPr>
              <p:cNvCxnSpPr/>
              <p:nvPr/>
            </p:nvCxnSpPr>
            <p:spPr>
              <a:xfrm>
                <a:off x="9372600" y="2066795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BF8BF-7FA9-9B4A-A8CB-ADAB3FED1B05}"/>
                  </a:ext>
                </a:extLst>
              </p:cNvPr>
              <p:cNvCxnSpPr/>
              <p:nvPr/>
            </p:nvCxnSpPr>
            <p:spPr>
              <a:xfrm flipV="1">
                <a:off x="9372599" y="2021389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0C47009-9693-D345-9136-18F0C163C100}"/>
                  </a:ext>
                </a:extLst>
              </p:cNvPr>
              <p:cNvCxnSpPr/>
              <p:nvPr/>
            </p:nvCxnSpPr>
            <p:spPr>
              <a:xfrm>
                <a:off x="10515599" y="2021389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375826-09BC-1A45-BD41-5A231956C36A}"/>
                  </a:ext>
                </a:extLst>
              </p:cNvPr>
              <p:cNvCxnSpPr/>
              <p:nvPr/>
            </p:nvCxnSpPr>
            <p:spPr>
              <a:xfrm flipV="1">
                <a:off x="10515597" y="1975983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05CC1A-2901-4746-A695-925629BFC780}"/>
                  </a:ext>
                </a:extLst>
              </p:cNvPr>
              <p:cNvCxnSpPr/>
              <p:nvPr/>
            </p:nvCxnSpPr>
            <p:spPr>
              <a:xfrm>
                <a:off x="11658597" y="1975983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BF03-D8F2-4640-92E1-34306156714E}"/>
                </a:ext>
              </a:extLst>
            </p:cNvPr>
            <p:cNvCxnSpPr/>
            <p:nvPr/>
          </p:nvCxnSpPr>
          <p:spPr>
            <a:xfrm flipV="1">
              <a:off x="7867905" y="4652536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BF106C-9C19-E14E-8CF2-F0259B4EAB53}"/>
                </a:ext>
              </a:extLst>
            </p:cNvPr>
            <p:cNvCxnSpPr/>
            <p:nvPr/>
          </p:nvCxnSpPr>
          <p:spPr>
            <a:xfrm>
              <a:off x="9010905" y="4652536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D8F06B-EC2E-4A40-A417-E878B114FD06}"/>
                </a:ext>
              </a:extLst>
            </p:cNvPr>
            <p:cNvCxnSpPr/>
            <p:nvPr/>
          </p:nvCxnSpPr>
          <p:spPr>
            <a:xfrm flipV="1">
              <a:off x="9010898" y="4603458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1DBCF-3227-8E44-B0FE-3900187E96A8}"/>
                </a:ext>
              </a:extLst>
            </p:cNvPr>
            <p:cNvCxnSpPr/>
            <p:nvPr/>
          </p:nvCxnSpPr>
          <p:spPr>
            <a:xfrm>
              <a:off x="10153898" y="4603458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58A96C-5BF8-4842-A3DF-C158D0AAC329}"/>
              </a:ext>
            </a:extLst>
          </p:cNvPr>
          <p:cNvSpPr txBox="1"/>
          <p:nvPr/>
        </p:nvSpPr>
        <p:spPr>
          <a:xfrm>
            <a:off x="5551409" y="5509030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>
                <a:latin typeface="Helvetica" pitchFamily="2" charset="0"/>
              </a:rPr>
              <a:t>W</a:t>
            </a:r>
            <a:r>
              <a:rPr lang="en-US" sz="2400" baseline="-25000" dirty="0" err="1">
                <a:latin typeface="Helvetica" pitchFamily="2" charset="0"/>
              </a:rPr>
              <a:t>min</a:t>
            </a:r>
            <a:endParaRPr lang="en-US" sz="2400" baseline="-250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789439-F7E4-7E47-8801-57132B7DE658}"/>
              </a:ext>
            </a:extLst>
          </p:cNvPr>
          <p:cNvSpPr txBox="1"/>
          <p:nvPr/>
        </p:nvSpPr>
        <p:spPr>
          <a:xfrm>
            <a:off x="5551409" y="4407853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2W</a:t>
            </a:r>
            <a:r>
              <a:rPr lang="en-US" sz="2400" baseline="-25000" dirty="0">
                <a:latin typeface="Helvetica" pitchFamily="2" charset="0"/>
              </a:rPr>
              <a:t>min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016258-9EEF-5647-A970-00B797A2CFCA}"/>
              </a:ext>
            </a:extLst>
          </p:cNvPr>
          <p:cNvCxnSpPr/>
          <p:nvPr/>
        </p:nvCxnSpPr>
        <p:spPr>
          <a:xfrm>
            <a:off x="2667000" y="5461853"/>
            <a:ext cx="2884409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23241B-B59A-3F40-81C5-187808E6B0AC}"/>
              </a:ext>
            </a:extLst>
          </p:cNvPr>
          <p:cNvCxnSpPr/>
          <p:nvPr/>
        </p:nvCxnSpPr>
        <p:spPr>
          <a:xfrm>
            <a:off x="2697502" y="4794874"/>
            <a:ext cx="2884409" cy="0"/>
          </a:xfrm>
          <a:prstGeom prst="line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028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single-path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11"/>
            <a:ext cx="10515600" cy="4351338"/>
          </a:xfrm>
        </p:spPr>
        <p:txBody>
          <a:bodyPr/>
          <a:lstStyle/>
          <a:p>
            <a:r>
              <a:rPr lang="en-US" dirty="0"/>
              <a:t>Loss rate assumed to be </a:t>
            </a:r>
            <a:r>
              <a:rPr lang="en-US" dirty="0">
                <a:solidFill>
                  <a:srgbClr val="C00000"/>
                </a:solidFill>
              </a:rPr>
              <a:t>independent of sending rate</a:t>
            </a:r>
          </a:p>
          <a:p>
            <a:pPr lvl="1"/>
            <a:r>
              <a:rPr lang="en-US" dirty="0"/>
              <a:t>In reality: more you send, more links traversed, more you drop</a:t>
            </a:r>
          </a:p>
          <a:p>
            <a:r>
              <a:rPr lang="en-US" dirty="0"/>
              <a:t>Loss assumed </a:t>
            </a:r>
            <a:r>
              <a:rPr lang="en-US" dirty="0">
                <a:solidFill>
                  <a:srgbClr val="C00000"/>
                </a:solidFill>
              </a:rPr>
              <a:t>deterministic </a:t>
            </a:r>
            <a:r>
              <a:rPr lang="en-US" dirty="0"/>
              <a:t>(e.g., buffer full)</a:t>
            </a:r>
          </a:p>
          <a:p>
            <a:pPr lvl="1"/>
            <a:r>
              <a:rPr lang="en-US" dirty="0"/>
              <a:t>In reality: AQM, stochastic channel loss (e.g., cellular)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53165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46307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9880" y="463074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2605" y="4829181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C4033-BCBE-C944-8574-C42C34D368A3}"/>
              </a:ext>
            </a:extLst>
          </p:cNvPr>
          <p:cNvGrpSpPr/>
          <p:nvPr/>
        </p:nvGrpSpPr>
        <p:grpSpPr>
          <a:xfrm>
            <a:off x="2647690" y="4603458"/>
            <a:ext cx="7506208" cy="1531669"/>
            <a:chOff x="2647690" y="4603458"/>
            <a:chExt cx="7506208" cy="153166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6681E29-F5B5-3F4F-B480-AA1AA9A9327C}"/>
                </a:ext>
              </a:extLst>
            </p:cNvPr>
            <p:cNvGrpSpPr/>
            <p:nvPr/>
          </p:nvGrpSpPr>
          <p:grpSpPr>
            <a:xfrm>
              <a:off x="2647690" y="4682110"/>
              <a:ext cx="5220219" cy="1453017"/>
              <a:chOff x="6438378" y="1975983"/>
              <a:chExt cx="5220219" cy="145301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6B99E7B-84C6-2549-95DE-3007C926EA2F}"/>
                  </a:ext>
                </a:extLst>
              </p:cNvPr>
              <p:cNvCxnSpPr/>
              <p:nvPr/>
            </p:nvCxnSpPr>
            <p:spPr>
              <a:xfrm flipV="1">
                <a:off x="6438378" y="2066795"/>
                <a:ext cx="1791222" cy="136220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A75F14-6751-6A48-94BC-98BD7A5264A2}"/>
                  </a:ext>
                </a:extLst>
              </p:cNvPr>
              <p:cNvCxnSpPr/>
              <p:nvPr/>
            </p:nvCxnSpPr>
            <p:spPr>
              <a:xfrm>
                <a:off x="8229600" y="2091847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736062-F9ED-5544-8CFB-CD5F52CAC2D7}"/>
                  </a:ext>
                </a:extLst>
              </p:cNvPr>
              <p:cNvCxnSpPr/>
              <p:nvPr/>
            </p:nvCxnSpPr>
            <p:spPr>
              <a:xfrm flipV="1">
                <a:off x="8229600" y="2066795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232D962-FEE6-CC47-9462-4BE65C777B8F}"/>
                  </a:ext>
                </a:extLst>
              </p:cNvPr>
              <p:cNvCxnSpPr/>
              <p:nvPr/>
            </p:nvCxnSpPr>
            <p:spPr>
              <a:xfrm>
                <a:off x="9372600" y="2066795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BF8BF-7FA9-9B4A-A8CB-ADAB3FED1B05}"/>
                  </a:ext>
                </a:extLst>
              </p:cNvPr>
              <p:cNvCxnSpPr/>
              <p:nvPr/>
            </p:nvCxnSpPr>
            <p:spPr>
              <a:xfrm flipV="1">
                <a:off x="9372599" y="2021389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0C47009-9693-D345-9136-18F0C163C100}"/>
                  </a:ext>
                </a:extLst>
              </p:cNvPr>
              <p:cNvCxnSpPr/>
              <p:nvPr/>
            </p:nvCxnSpPr>
            <p:spPr>
              <a:xfrm>
                <a:off x="10515599" y="2021389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375826-09BC-1A45-BD41-5A231956C36A}"/>
                  </a:ext>
                </a:extLst>
              </p:cNvPr>
              <p:cNvCxnSpPr/>
              <p:nvPr/>
            </p:nvCxnSpPr>
            <p:spPr>
              <a:xfrm flipV="1">
                <a:off x="10515597" y="1975983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05CC1A-2901-4746-A695-925629BFC780}"/>
                  </a:ext>
                </a:extLst>
              </p:cNvPr>
              <p:cNvCxnSpPr/>
              <p:nvPr/>
            </p:nvCxnSpPr>
            <p:spPr>
              <a:xfrm>
                <a:off x="11658597" y="1975983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BF03-D8F2-4640-92E1-34306156714E}"/>
                </a:ext>
              </a:extLst>
            </p:cNvPr>
            <p:cNvCxnSpPr/>
            <p:nvPr/>
          </p:nvCxnSpPr>
          <p:spPr>
            <a:xfrm flipV="1">
              <a:off x="7867905" y="4652536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BF106C-9C19-E14E-8CF2-F0259B4EAB53}"/>
                </a:ext>
              </a:extLst>
            </p:cNvPr>
            <p:cNvCxnSpPr/>
            <p:nvPr/>
          </p:nvCxnSpPr>
          <p:spPr>
            <a:xfrm>
              <a:off x="9010905" y="4652536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D8F06B-EC2E-4A40-A417-E878B114FD06}"/>
                </a:ext>
              </a:extLst>
            </p:cNvPr>
            <p:cNvCxnSpPr/>
            <p:nvPr/>
          </p:nvCxnSpPr>
          <p:spPr>
            <a:xfrm flipV="1">
              <a:off x="9010898" y="4603458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1DBCF-3227-8E44-B0FE-3900187E96A8}"/>
                </a:ext>
              </a:extLst>
            </p:cNvPr>
            <p:cNvCxnSpPr/>
            <p:nvPr/>
          </p:nvCxnSpPr>
          <p:spPr>
            <a:xfrm>
              <a:off x="10153898" y="4603458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58A96C-5BF8-4842-A3DF-C158D0AAC329}"/>
              </a:ext>
            </a:extLst>
          </p:cNvPr>
          <p:cNvSpPr txBox="1"/>
          <p:nvPr/>
        </p:nvSpPr>
        <p:spPr>
          <a:xfrm>
            <a:off x="5551409" y="5509030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>
                <a:latin typeface="Helvetica" pitchFamily="2" charset="0"/>
              </a:rPr>
              <a:t>W</a:t>
            </a:r>
            <a:r>
              <a:rPr lang="en-US" sz="2400" baseline="-25000" dirty="0" err="1">
                <a:latin typeface="Helvetica" pitchFamily="2" charset="0"/>
              </a:rPr>
              <a:t>min</a:t>
            </a:r>
            <a:endParaRPr lang="en-US" sz="2400" baseline="-250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789439-F7E4-7E47-8801-57132B7DE658}"/>
              </a:ext>
            </a:extLst>
          </p:cNvPr>
          <p:cNvSpPr txBox="1"/>
          <p:nvPr/>
        </p:nvSpPr>
        <p:spPr>
          <a:xfrm>
            <a:off x="5551409" y="4407853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2W</a:t>
            </a:r>
            <a:r>
              <a:rPr lang="en-US" sz="2400" baseline="-25000" dirty="0">
                <a:latin typeface="Helvetica" pitchFamily="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86399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single-path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5611"/>
            <a:ext cx="10515600" cy="4351338"/>
          </a:xfrm>
        </p:spPr>
        <p:txBody>
          <a:bodyPr/>
          <a:lstStyle/>
          <a:p>
            <a:r>
              <a:rPr lang="en-US" dirty="0"/>
              <a:t>Goal: Find TCP’s throughput as a function of link rate, RTT, and packet loss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Throughput = (#packets sent per epoch) / (time per epoch)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53165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1280" y="463074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79880" y="463074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2605" y="4829181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C4033-BCBE-C944-8574-C42C34D368A3}"/>
              </a:ext>
            </a:extLst>
          </p:cNvPr>
          <p:cNvGrpSpPr/>
          <p:nvPr/>
        </p:nvGrpSpPr>
        <p:grpSpPr>
          <a:xfrm>
            <a:off x="2647690" y="4603458"/>
            <a:ext cx="7506208" cy="1531669"/>
            <a:chOff x="2647690" y="4603458"/>
            <a:chExt cx="7506208" cy="153166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6681E29-F5B5-3F4F-B480-AA1AA9A9327C}"/>
                </a:ext>
              </a:extLst>
            </p:cNvPr>
            <p:cNvGrpSpPr/>
            <p:nvPr/>
          </p:nvGrpSpPr>
          <p:grpSpPr>
            <a:xfrm>
              <a:off x="2647690" y="4682110"/>
              <a:ext cx="5220219" cy="1453017"/>
              <a:chOff x="6438378" y="1975983"/>
              <a:chExt cx="5220219" cy="1453017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6B99E7B-84C6-2549-95DE-3007C926EA2F}"/>
                  </a:ext>
                </a:extLst>
              </p:cNvPr>
              <p:cNvCxnSpPr/>
              <p:nvPr/>
            </p:nvCxnSpPr>
            <p:spPr>
              <a:xfrm flipV="1">
                <a:off x="6438378" y="2066795"/>
                <a:ext cx="1791222" cy="1362205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7A75F14-6751-6A48-94BC-98BD7A5264A2}"/>
                  </a:ext>
                </a:extLst>
              </p:cNvPr>
              <p:cNvCxnSpPr/>
              <p:nvPr/>
            </p:nvCxnSpPr>
            <p:spPr>
              <a:xfrm>
                <a:off x="8229600" y="2091847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B736062-F9ED-5544-8CFB-CD5F52CAC2D7}"/>
                  </a:ext>
                </a:extLst>
              </p:cNvPr>
              <p:cNvCxnSpPr/>
              <p:nvPr/>
            </p:nvCxnSpPr>
            <p:spPr>
              <a:xfrm flipV="1">
                <a:off x="8229600" y="2066795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232D962-FEE6-CC47-9462-4BE65C777B8F}"/>
                  </a:ext>
                </a:extLst>
              </p:cNvPr>
              <p:cNvCxnSpPr/>
              <p:nvPr/>
            </p:nvCxnSpPr>
            <p:spPr>
              <a:xfrm>
                <a:off x="9372600" y="2066795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F5BF8BF-7FA9-9B4A-A8CB-ADAB3FED1B05}"/>
                  </a:ext>
                </a:extLst>
              </p:cNvPr>
              <p:cNvCxnSpPr/>
              <p:nvPr/>
            </p:nvCxnSpPr>
            <p:spPr>
              <a:xfrm flipV="1">
                <a:off x="9372599" y="2021389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0C47009-9693-D345-9136-18F0C163C100}"/>
                  </a:ext>
                </a:extLst>
              </p:cNvPr>
              <p:cNvCxnSpPr/>
              <p:nvPr/>
            </p:nvCxnSpPr>
            <p:spPr>
              <a:xfrm>
                <a:off x="10515599" y="2021389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B375826-09BC-1A45-BD41-5A231956C36A}"/>
                  </a:ext>
                </a:extLst>
              </p:cNvPr>
              <p:cNvCxnSpPr/>
              <p:nvPr/>
            </p:nvCxnSpPr>
            <p:spPr>
              <a:xfrm flipV="1">
                <a:off x="10515597" y="1975983"/>
                <a:ext cx="1143000" cy="726509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505CC1A-2901-4746-A695-925629BFC780}"/>
                  </a:ext>
                </a:extLst>
              </p:cNvPr>
              <p:cNvCxnSpPr/>
              <p:nvPr/>
            </p:nvCxnSpPr>
            <p:spPr>
              <a:xfrm>
                <a:off x="11658597" y="1975983"/>
                <a:ext cx="0" cy="688931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74BF03-D8F2-4640-92E1-34306156714E}"/>
                </a:ext>
              </a:extLst>
            </p:cNvPr>
            <p:cNvCxnSpPr/>
            <p:nvPr/>
          </p:nvCxnSpPr>
          <p:spPr>
            <a:xfrm flipV="1">
              <a:off x="7867905" y="4652536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7BF106C-9C19-E14E-8CF2-F0259B4EAB53}"/>
                </a:ext>
              </a:extLst>
            </p:cNvPr>
            <p:cNvCxnSpPr/>
            <p:nvPr/>
          </p:nvCxnSpPr>
          <p:spPr>
            <a:xfrm>
              <a:off x="9010905" y="4652536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8D8F06B-EC2E-4A40-A417-E878B114FD06}"/>
                </a:ext>
              </a:extLst>
            </p:cNvPr>
            <p:cNvCxnSpPr/>
            <p:nvPr/>
          </p:nvCxnSpPr>
          <p:spPr>
            <a:xfrm flipV="1">
              <a:off x="9010898" y="4603458"/>
              <a:ext cx="1143000" cy="72650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1DBCF-3227-8E44-B0FE-3900187E96A8}"/>
                </a:ext>
              </a:extLst>
            </p:cNvPr>
            <p:cNvCxnSpPr/>
            <p:nvPr/>
          </p:nvCxnSpPr>
          <p:spPr>
            <a:xfrm>
              <a:off x="10153898" y="4603458"/>
              <a:ext cx="0" cy="688931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58A96C-5BF8-4842-A3DF-C158D0AAC329}"/>
              </a:ext>
            </a:extLst>
          </p:cNvPr>
          <p:cNvSpPr txBox="1"/>
          <p:nvPr/>
        </p:nvSpPr>
        <p:spPr>
          <a:xfrm>
            <a:off x="5551409" y="5509030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err="1">
                <a:latin typeface="Helvetica" pitchFamily="2" charset="0"/>
              </a:rPr>
              <a:t>W</a:t>
            </a:r>
            <a:r>
              <a:rPr lang="en-US" sz="2400" baseline="-25000" dirty="0" err="1">
                <a:latin typeface="Helvetica" pitchFamily="2" charset="0"/>
              </a:rPr>
              <a:t>min</a:t>
            </a:r>
            <a:endParaRPr lang="en-US" sz="2400" baseline="-25000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5789439-F7E4-7E47-8801-57132B7DE658}"/>
              </a:ext>
            </a:extLst>
          </p:cNvPr>
          <p:cNvSpPr txBox="1"/>
          <p:nvPr/>
        </p:nvSpPr>
        <p:spPr>
          <a:xfrm>
            <a:off x="5551409" y="4407853"/>
            <a:ext cx="1116280" cy="474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2W</a:t>
            </a:r>
            <a:r>
              <a:rPr lang="en-US" sz="2400" baseline="-25000" dirty="0">
                <a:latin typeface="Helvetica" pitchFamily="2" charset="0"/>
              </a:rPr>
              <a:t>min</a:t>
            </a:r>
          </a:p>
        </p:txBody>
      </p:sp>
    </p:spTree>
    <p:extLst>
      <p:ext uri="{BB962C8B-B14F-4D97-AF65-F5344CB8AC3E}">
        <p14:creationId xmlns:p14="http://schemas.microsoft.com/office/powerpoint/2010/main" val="127347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5969</TotalTime>
  <Words>1499</Words>
  <Application>Microsoft Macintosh PowerPoint</Application>
  <PresentationFormat>Widescreen</PresentationFormat>
  <Paragraphs>251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Helvetica</vt:lpstr>
      <vt:lpstr>Times New Roman</vt:lpstr>
      <vt:lpstr>Office Theme</vt:lpstr>
      <vt:lpstr>PowerPoint Presentation</vt:lpstr>
      <vt:lpstr>Review: TCP congestion control</vt:lpstr>
      <vt:lpstr>If a TCP conn could use multiple paths…</vt:lpstr>
      <vt:lpstr>TCP throughput equation</vt:lpstr>
      <vt:lpstr>Model of single-path TCP</vt:lpstr>
      <vt:lpstr>Model of single-path TCP</vt:lpstr>
      <vt:lpstr>Model of single-path TCP</vt:lpstr>
      <vt:lpstr>Model of single-path TCP</vt:lpstr>
      <vt:lpstr>Model of single-path TCP</vt:lpstr>
      <vt:lpstr>TCP throughput equation</vt:lpstr>
      <vt:lpstr>Multipath TCP</vt:lpstr>
      <vt:lpstr>Goal #1: Fairness at Shared Bottlenecks</vt:lpstr>
      <vt:lpstr>Goal #2: Use Efficient Paths</vt:lpstr>
      <vt:lpstr>Use Efficient Paths</vt:lpstr>
      <vt:lpstr>Use Efficient Paths</vt:lpstr>
      <vt:lpstr>Use Efficient Paths</vt:lpstr>
      <vt:lpstr>Use Efficient Paths</vt:lpstr>
      <vt:lpstr>Use Efficient Paths</vt:lpstr>
      <vt:lpstr>Use Efficient Paths</vt:lpstr>
      <vt:lpstr>Coupled CC can get trapped</vt:lpstr>
      <vt:lpstr>Coupled CC can get trapped</vt:lpstr>
      <vt:lpstr>Goal #3: Be Fair Compared to TCP</vt:lpstr>
      <vt:lpstr>Be Fair Compared to TCP</vt:lpstr>
      <vt:lpstr>Achieving These Goals</vt:lpstr>
      <vt:lpstr>If Multiple Paths Share Bottleneck?</vt:lpstr>
      <vt:lpstr>Achieving These Goals</vt:lpstr>
      <vt:lpstr>MPTCP Implementation</vt:lpstr>
      <vt:lpstr>Implementation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2893</cp:revision>
  <cp:lastPrinted>2019-10-03T17:55:02Z</cp:lastPrinted>
  <dcterms:created xsi:type="dcterms:W3CDTF">2019-09-25T10:37:02Z</dcterms:created>
  <dcterms:modified xsi:type="dcterms:W3CDTF">2019-11-18T15:43:13Z</dcterms:modified>
</cp:coreProperties>
</file>