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84" r:id="rId2"/>
    <p:sldId id="298" r:id="rId3"/>
    <p:sldId id="325" r:id="rId4"/>
    <p:sldId id="408" r:id="rId5"/>
    <p:sldId id="429" r:id="rId6"/>
    <p:sldId id="427" r:id="rId7"/>
    <p:sldId id="428" r:id="rId8"/>
    <p:sldId id="430" r:id="rId9"/>
    <p:sldId id="431" r:id="rId10"/>
    <p:sldId id="434" r:id="rId11"/>
    <p:sldId id="433" r:id="rId12"/>
    <p:sldId id="432" r:id="rId13"/>
    <p:sldId id="435" r:id="rId14"/>
    <p:sldId id="436" r:id="rId15"/>
    <p:sldId id="437" r:id="rId16"/>
    <p:sldId id="438" r:id="rId17"/>
    <p:sldId id="439" r:id="rId18"/>
    <p:sldId id="440" r:id="rId19"/>
    <p:sldId id="442" r:id="rId20"/>
    <p:sldId id="443" r:id="rId21"/>
    <p:sldId id="444" r:id="rId22"/>
    <p:sldId id="445" r:id="rId23"/>
    <p:sldId id="446" r:id="rId24"/>
    <p:sldId id="447" r:id="rId25"/>
    <p:sldId id="426" r:id="rId26"/>
    <p:sldId id="421" r:id="rId27"/>
    <p:sldId id="441" r:id="rId28"/>
    <p:sldId id="423" r:id="rId29"/>
    <p:sldId id="44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0"/>
    <p:restoredTop sz="94026"/>
  </p:normalViewPr>
  <p:slideViewPr>
    <p:cSldViewPr snapToGrid="0" snapToObjects="1">
      <p:cViewPr varScale="1">
        <p:scale>
          <a:sx n="107" d="100"/>
          <a:sy n="107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material heavily adapted courtesy of Albert Greenberg, </a:t>
            </a:r>
            <a:r>
              <a:rPr lang="en-US" dirty="0" err="1"/>
              <a:t>Changhoon</a:t>
            </a:r>
            <a:r>
              <a:rPr lang="en-US" dirty="0"/>
              <a:t> Kim, Mohammad Alizadeh.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11,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Flexible Transport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2F6B-4326-5240-969C-B107415D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hard about changing TCP?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60E3-315C-1D44-A359-88C71E153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684"/>
          </a:xfrm>
        </p:spPr>
        <p:txBody>
          <a:bodyPr>
            <a:normAutofit/>
          </a:bodyPr>
          <a:lstStyle/>
          <a:p>
            <a:r>
              <a:rPr lang="en-US" dirty="0"/>
              <a:t>You may need to change the operating system kernel</a:t>
            </a:r>
          </a:p>
          <a:p>
            <a:endParaRPr lang="en-US" dirty="0"/>
          </a:p>
          <a:p>
            <a:r>
              <a:rPr lang="en-US" dirty="0"/>
              <a:t>You may need to change the operating system kernel on all servers and clients (ex: all your laptops and phones!)</a:t>
            </a:r>
          </a:p>
          <a:p>
            <a:endParaRPr lang="en-US" dirty="0"/>
          </a:p>
          <a:p>
            <a:r>
              <a:rPr lang="en-US" dirty="0"/>
              <a:t>You may need to change the entire network!</a:t>
            </a:r>
          </a:p>
          <a:p>
            <a:r>
              <a:rPr lang="en-US" dirty="0">
                <a:solidFill>
                  <a:srgbClr val="C00000"/>
                </a:solidFill>
              </a:rPr>
              <a:t>Middleboxes </a:t>
            </a:r>
            <a:r>
              <a:rPr lang="en-US" dirty="0"/>
              <a:t>sitting in the network may change, drop, or add info on packets</a:t>
            </a:r>
          </a:p>
          <a:p>
            <a:r>
              <a:rPr lang="en-US" dirty="0"/>
              <a:t>Middleboxes may drop packets if they don’t understand something on the packet</a:t>
            </a:r>
          </a:p>
        </p:txBody>
      </p:sp>
    </p:spTree>
    <p:extLst>
      <p:ext uri="{BB962C8B-B14F-4D97-AF65-F5344CB8AC3E}">
        <p14:creationId xmlns:p14="http://schemas.microsoft.com/office/powerpoint/2010/main" val="275608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C387-2743-BF41-A1DC-0EEC872C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9142-0CDA-5640-BC1D-02123FFB7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3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Designed over UDP with fresh packet formats at app layer</a:t>
            </a:r>
          </a:p>
          <a:p>
            <a:endParaRPr lang="en-US" dirty="0"/>
          </a:p>
          <a:p>
            <a:r>
              <a:rPr lang="en-US" dirty="0"/>
              <a:t>Issue #1: Better handshake procedure</a:t>
            </a:r>
          </a:p>
          <a:p>
            <a:pPr lvl="1"/>
            <a:r>
              <a:rPr lang="en-US" dirty="0"/>
              <a:t>Designed with security &amp; encryption in mind from the beginning</a:t>
            </a:r>
          </a:p>
          <a:p>
            <a:pPr lvl="1"/>
            <a:r>
              <a:rPr lang="en-US" dirty="0"/>
              <a:t>Almost everything is encrypted </a:t>
            </a:r>
          </a:p>
          <a:p>
            <a:pPr lvl="1"/>
            <a:r>
              <a:rPr lang="en-US" dirty="0"/>
              <a:t>If middlebox can’t read a piece of info, it can’t make any decisions based on that info</a:t>
            </a:r>
          </a:p>
          <a:p>
            <a:pPr lvl="1"/>
            <a:r>
              <a:rPr lang="en-US" dirty="0"/>
              <a:t>In particular, can’t change packet without endpoints noticing</a:t>
            </a:r>
          </a:p>
          <a:p>
            <a:pPr lvl="1"/>
            <a:endParaRPr lang="en-US" dirty="0"/>
          </a:p>
          <a:p>
            <a:r>
              <a:rPr lang="en-US" dirty="0"/>
              <a:t>Issue #2: Support lightweight streams natively</a:t>
            </a:r>
          </a:p>
          <a:p>
            <a:r>
              <a:rPr lang="en-US" dirty="0"/>
              <a:t>Issue #3: Better RTT estimation for retransmissions</a:t>
            </a:r>
          </a:p>
        </p:txBody>
      </p:sp>
    </p:spTree>
    <p:extLst>
      <p:ext uri="{BB962C8B-B14F-4D97-AF65-F5344CB8AC3E}">
        <p14:creationId xmlns:p14="http://schemas.microsoft.com/office/powerpoint/2010/main" val="417621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9432-8F66-514F-A679-C09A84E0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#2: Streams without HOLB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76BB-257D-CE49-9D8B-80BDFD7B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 supports packet format with frame-level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573DD-3023-BB45-B171-B12910CC9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532" y="2398200"/>
            <a:ext cx="7002936" cy="43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3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1992-AFED-6E41-B3AD-0CADFDD4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#2: Streams without HOLB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B727-178A-624B-B73D-5EC7BB5D6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Stream-level flow control</a:t>
            </a:r>
          </a:p>
          <a:p>
            <a:pPr lvl="1"/>
            <a:r>
              <a:rPr lang="en-US" dirty="0"/>
              <a:t>Separate advertised window per stream and for connection</a:t>
            </a:r>
          </a:p>
          <a:p>
            <a:pPr lvl="1"/>
            <a:r>
              <a:rPr lang="en-US" dirty="0"/>
              <a:t>Window update frames per stream</a:t>
            </a:r>
          </a:p>
          <a:p>
            <a:pPr lvl="1"/>
            <a:endParaRPr lang="en-US" dirty="0"/>
          </a:p>
          <a:p>
            <a:r>
              <a:rPr lang="en-US" dirty="0"/>
              <a:t>Stream-level sending rate mechanisms (“priorities”)</a:t>
            </a:r>
          </a:p>
          <a:p>
            <a:pPr lvl="1"/>
            <a:endParaRPr lang="en-US" dirty="0"/>
          </a:p>
          <a:p>
            <a:r>
              <a:rPr lang="en-US" dirty="0"/>
              <a:t>QUIC receiver can deliver packets to app as long as stream packets received in order (even if connection’s packets are not)</a:t>
            </a:r>
          </a:p>
          <a:p>
            <a:endParaRPr lang="en-US" dirty="0"/>
          </a:p>
          <a:p>
            <a:r>
              <a:rPr lang="en-US" dirty="0"/>
              <a:t>Ideas are known from prior work on “Structured Streaming”</a:t>
            </a:r>
          </a:p>
        </p:txBody>
      </p:sp>
    </p:spTree>
    <p:extLst>
      <p:ext uri="{BB962C8B-B14F-4D97-AF65-F5344CB8AC3E}">
        <p14:creationId xmlns:p14="http://schemas.microsoft.com/office/powerpoint/2010/main" val="100913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 HOLB across streams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5"/>
            <a:ext cx="1348409" cy="35245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6"/>
            <a:ext cx="1348409" cy="35245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063" y="249090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4347" y="2496084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4015841"/>
            <a:ext cx="1348409" cy="33339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0066" y="3942175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87203" y="1692054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Network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3183844" y="6393154"/>
            <a:ext cx="497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Memory on the receiver machine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8365440" y="3306417"/>
            <a:ext cx="1268889" cy="1325563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69D1D-5A5C-5040-A81D-70211CABD99D}"/>
              </a:ext>
            </a:extLst>
          </p:cNvPr>
          <p:cNvSpPr txBox="1"/>
          <p:nvPr/>
        </p:nvSpPr>
        <p:spPr>
          <a:xfrm>
            <a:off x="9600084" y="3815219"/>
            <a:ext cx="24967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Suppose pkt 3 contains object 2 and pkts 1,2,4 contain object 1. 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App can read pkt 4 since stream 1 is in order.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537083-F9F9-3245-B95A-AEDC7AA4D305}"/>
              </a:ext>
            </a:extLst>
          </p:cNvPr>
          <p:cNvSpPr/>
          <p:nvPr/>
        </p:nvSpPr>
        <p:spPr>
          <a:xfrm>
            <a:off x="2753144" y="3997139"/>
            <a:ext cx="1348409" cy="35245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41DDFA-709B-6C45-B2F0-299821A7B980}"/>
              </a:ext>
            </a:extLst>
          </p:cNvPr>
          <p:cNvSpPr/>
          <p:nvPr/>
        </p:nvSpPr>
        <p:spPr>
          <a:xfrm>
            <a:off x="4220836" y="3996780"/>
            <a:ext cx="1348409" cy="35245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04BCC9-C05B-2142-82CE-919DBA896B66}"/>
              </a:ext>
            </a:extLst>
          </p:cNvPr>
          <p:cNvSpPr txBox="1"/>
          <p:nvPr/>
        </p:nvSpPr>
        <p:spPr>
          <a:xfrm>
            <a:off x="3229755" y="3928645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E7DD39-3C91-6645-919F-BB675A4C479D}"/>
              </a:ext>
            </a:extLst>
          </p:cNvPr>
          <p:cNvSpPr txBox="1"/>
          <p:nvPr/>
        </p:nvSpPr>
        <p:spPr>
          <a:xfrm>
            <a:off x="4731039" y="393382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D2465B-921C-EF4E-9233-08A7A889AFF1}"/>
              </a:ext>
            </a:extLst>
          </p:cNvPr>
          <p:cNvSpPr/>
          <p:nvPr/>
        </p:nvSpPr>
        <p:spPr>
          <a:xfrm>
            <a:off x="7108135" y="5499287"/>
            <a:ext cx="1348409" cy="33339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D1039F-3033-3F49-A100-8A8BBDBEFFA9}"/>
              </a:ext>
            </a:extLst>
          </p:cNvPr>
          <p:cNvSpPr txBox="1"/>
          <p:nvPr/>
        </p:nvSpPr>
        <p:spPr>
          <a:xfrm>
            <a:off x="7610066" y="542562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E9D64D2-5100-2546-81E1-6A1D3DC3BF79}"/>
              </a:ext>
            </a:extLst>
          </p:cNvPr>
          <p:cNvSpPr/>
          <p:nvPr/>
        </p:nvSpPr>
        <p:spPr>
          <a:xfrm>
            <a:off x="2753144" y="5480585"/>
            <a:ext cx="1348409" cy="35245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ADC6B32-CDF3-0249-B40C-4B420E63EC4D}"/>
              </a:ext>
            </a:extLst>
          </p:cNvPr>
          <p:cNvSpPr/>
          <p:nvPr/>
        </p:nvSpPr>
        <p:spPr>
          <a:xfrm>
            <a:off x="4220836" y="5480226"/>
            <a:ext cx="1348409" cy="35245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AE3967-48AD-0B4D-824F-55AD173C6C52}"/>
              </a:ext>
            </a:extLst>
          </p:cNvPr>
          <p:cNvSpPr txBox="1"/>
          <p:nvPr/>
        </p:nvSpPr>
        <p:spPr>
          <a:xfrm>
            <a:off x="3229755" y="541209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319579-2AD8-2846-9CF8-0D445BBDAD43}"/>
              </a:ext>
            </a:extLst>
          </p:cNvPr>
          <p:cNvSpPr txBox="1"/>
          <p:nvPr/>
        </p:nvSpPr>
        <p:spPr>
          <a:xfrm>
            <a:off x="4731039" y="5417274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5920AD-F906-0541-A476-B3B3B57B668C}"/>
              </a:ext>
            </a:extLst>
          </p:cNvPr>
          <p:cNvSpPr/>
          <p:nvPr/>
        </p:nvSpPr>
        <p:spPr>
          <a:xfrm>
            <a:off x="5716616" y="5913921"/>
            <a:ext cx="1348409" cy="333395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E018DB-46E5-1541-8225-473E127172B1}"/>
              </a:ext>
            </a:extLst>
          </p:cNvPr>
          <p:cNvSpPr txBox="1"/>
          <p:nvPr/>
        </p:nvSpPr>
        <p:spPr>
          <a:xfrm>
            <a:off x="6218547" y="5840255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A6590A-74B0-3046-AC23-F675D6CAE234}"/>
              </a:ext>
            </a:extLst>
          </p:cNvPr>
          <p:cNvCxnSpPr/>
          <p:nvPr/>
        </p:nvCxnSpPr>
        <p:spPr>
          <a:xfrm flipV="1">
            <a:off x="2276774" y="2933754"/>
            <a:ext cx="6654484" cy="41074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D69ADD6-5AA1-4B44-A018-533DFA2455AB}"/>
              </a:ext>
            </a:extLst>
          </p:cNvPr>
          <p:cNvCxnSpPr/>
          <p:nvPr/>
        </p:nvCxnSpPr>
        <p:spPr>
          <a:xfrm flipV="1">
            <a:off x="2276774" y="4406431"/>
            <a:ext cx="6654484" cy="41074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85E93D4-B928-4640-AB8B-8FCEB8C810CD}"/>
              </a:ext>
            </a:extLst>
          </p:cNvPr>
          <p:cNvCxnSpPr/>
          <p:nvPr/>
        </p:nvCxnSpPr>
        <p:spPr>
          <a:xfrm flipV="1">
            <a:off x="2276774" y="5852835"/>
            <a:ext cx="6654484" cy="41074"/>
          </a:xfrm>
          <a:prstGeom prst="line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2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7E09-22E5-3745-ACCA-F0C3AE84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#3: Better RTT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9FA2-6740-9248-9E05-41489487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separate sequence numbers</a:t>
            </a:r>
            <a:r>
              <a:rPr lang="en-US" dirty="0"/>
              <a:t> for data and packet delivery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8208B5-2E38-5848-8F0B-9911E9ABD4AC}"/>
              </a:ext>
            </a:extLst>
          </p:cNvPr>
          <p:cNvGrpSpPr/>
          <p:nvPr/>
        </p:nvGrpSpPr>
        <p:grpSpPr>
          <a:xfrm>
            <a:off x="2416403" y="2386324"/>
            <a:ext cx="7121689" cy="4317295"/>
            <a:chOff x="4945847" y="2410075"/>
            <a:chExt cx="7121689" cy="43172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798AA1-C8F9-AB45-A908-F24F25355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4600" y="2410075"/>
              <a:ext cx="7002936" cy="4317295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7801FA3-B964-2749-A69B-BA42740AA5E4}"/>
                </a:ext>
              </a:extLst>
            </p:cNvPr>
            <p:cNvSpPr/>
            <p:nvPr/>
          </p:nvSpPr>
          <p:spPr>
            <a:xfrm>
              <a:off x="4945847" y="3603471"/>
              <a:ext cx="2761239" cy="700644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2E82DC-A2F9-5D4D-BA04-374200A5DE00}"/>
                </a:ext>
              </a:extLst>
            </p:cNvPr>
            <p:cNvSpPr/>
            <p:nvPr/>
          </p:nvSpPr>
          <p:spPr>
            <a:xfrm>
              <a:off x="8411462" y="5347762"/>
              <a:ext cx="2761239" cy="700644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16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7E09-22E5-3745-ACCA-F0C3AE84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#3: Better RTT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9FA2-6740-9248-9E05-414894876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Decouple reliability completely from ordered delivery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8208B5-2E38-5848-8F0B-9911E9ABD4AC}"/>
              </a:ext>
            </a:extLst>
          </p:cNvPr>
          <p:cNvGrpSpPr/>
          <p:nvPr/>
        </p:nvGrpSpPr>
        <p:grpSpPr>
          <a:xfrm>
            <a:off x="2416403" y="2386324"/>
            <a:ext cx="7121689" cy="4317295"/>
            <a:chOff x="4945847" y="2410075"/>
            <a:chExt cx="7121689" cy="43172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798AA1-C8F9-AB45-A908-F24F25355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4600" y="2410075"/>
              <a:ext cx="7002936" cy="4317295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7801FA3-B964-2749-A69B-BA42740AA5E4}"/>
                </a:ext>
              </a:extLst>
            </p:cNvPr>
            <p:cNvSpPr/>
            <p:nvPr/>
          </p:nvSpPr>
          <p:spPr>
            <a:xfrm>
              <a:off x="4945847" y="3603471"/>
              <a:ext cx="2761239" cy="700644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2E82DC-A2F9-5D4D-BA04-374200A5DE00}"/>
                </a:ext>
              </a:extLst>
            </p:cNvPr>
            <p:cNvSpPr/>
            <p:nvPr/>
          </p:nvSpPr>
          <p:spPr>
            <a:xfrm>
              <a:off x="8411462" y="5347762"/>
              <a:ext cx="2761239" cy="700644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865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47E09-22E5-3745-ACCA-F0C3AE84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#3: Better RTT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9FA2-6740-9248-9E05-41489487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44003" cy="47889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Decouple reliability completely from ordered delivery</a:t>
            </a:r>
          </a:p>
          <a:p>
            <a:r>
              <a:rPr lang="en-US" dirty="0"/>
              <a:t>Packet numbers are </a:t>
            </a:r>
            <a:r>
              <a:rPr lang="en-US" dirty="0">
                <a:solidFill>
                  <a:srgbClr val="C00000"/>
                </a:solidFill>
              </a:rPr>
              <a:t>monotonically increasing </a:t>
            </a:r>
            <a:r>
              <a:rPr lang="en-US" dirty="0"/>
              <a:t>(and hence unique)</a:t>
            </a:r>
          </a:p>
          <a:p>
            <a:pPr lvl="1"/>
            <a:r>
              <a:rPr lang="en-US" dirty="0"/>
              <a:t>Distinct from frame offsets within stream</a:t>
            </a:r>
          </a:p>
          <a:p>
            <a:endParaRPr lang="en-US" dirty="0"/>
          </a:p>
          <a:p>
            <a:r>
              <a:rPr lang="en-US" dirty="0"/>
              <a:t>Use time between the transmission of a packet and its ACK (identifiable using unique packet number) for RTT estimate</a:t>
            </a:r>
          </a:p>
          <a:p>
            <a:pPr lvl="1"/>
            <a:r>
              <a:rPr lang="en-US" dirty="0"/>
              <a:t>Regardless of original transmission or retransmission</a:t>
            </a:r>
          </a:p>
          <a:p>
            <a:pPr lvl="1"/>
            <a:endParaRPr lang="en-US" dirty="0"/>
          </a:p>
          <a:p>
            <a:r>
              <a:rPr lang="en-US" dirty="0"/>
              <a:t>Better RTTs when you need them the most: loss recovery</a:t>
            </a:r>
          </a:p>
          <a:p>
            <a:endParaRPr lang="en-US" dirty="0"/>
          </a:p>
          <a:p>
            <a:r>
              <a:rPr lang="en-US" dirty="0"/>
              <a:t>Also have </a:t>
            </a:r>
            <a:r>
              <a:rPr lang="en-US" dirty="0">
                <a:solidFill>
                  <a:srgbClr val="C00000"/>
                </a:solidFill>
              </a:rPr>
              <a:t>more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ACK blocks </a:t>
            </a:r>
            <a:r>
              <a:rPr lang="en-US" dirty="0"/>
              <a:t>(256) than TCP SACK</a:t>
            </a:r>
          </a:p>
        </p:txBody>
      </p:sp>
    </p:spTree>
    <p:extLst>
      <p:ext uri="{BB962C8B-B14F-4D97-AF65-F5344CB8AC3E}">
        <p14:creationId xmlns:p14="http://schemas.microsoft.com/office/powerpoint/2010/main" val="392832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C15D-E0CE-904D-B8AF-FF41C9218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Lower-latency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D8DC-F521-4A4C-9E5C-27670A2C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“Common case” 0-RTT handshake</a:t>
            </a:r>
          </a:p>
          <a:p>
            <a:r>
              <a:rPr lang="en-US" dirty="0"/>
              <a:t>Otherwise, 1-RTT or (more rarely) 2-RTT handshake</a:t>
            </a:r>
          </a:p>
          <a:p>
            <a:r>
              <a:rPr lang="en-US" dirty="0"/>
              <a:t>Merge cryptographic information within the first packet</a:t>
            </a:r>
          </a:p>
          <a:p>
            <a:r>
              <a:rPr lang="en-US" dirty="0"/>
              <a:t>Use cached credentials to make subsequent handshakes faster</a:t>
            </a:r>
          </a:p>
          <a:p>
            <a:pPr lvl="1"/>
            <a:r>
              <a:rPr lang="en-US" dirty="0"/>
              <a:t>Optimistically assume handshake succeeds</a:t>
            </a:r>
          </a:p>
          <a:p>
            <a:pPr lvl="1"/>
            <a:r>
              <a:rPr lang="en-US" dirty="0"/>
              <a:t>Server can reject or drop request without doing too much work</a:t>
            </a:r>
          </a:p>
          <a:p>
            <a:r>
              <a:rPr lang="en-US" dirty="0"/>
              <a:t>(More details to come…)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0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32E188-6975-8844-B80D-1AF7D3A6E3EB}"/>
              </a:ext>
            </a:extLst>
          </p:cNvPr>
          <p:cNvSpPr txBox="1"/>
          <p:nvPr/>
        </p:nvSpPr>
        <p:spPr>
          <a:xfrm>
            <a:off x="2458192" y="2814452"/>
            <a:ext cx="7861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Helvetica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6831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613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2BA2-27CB-CE45-8F1F-F0E78183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improvements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8C64B8-6E30-6344-88CA-155051B9A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415" y="1690688"/>
            <a:ext cx="8729169" cy="4836432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E4A8F3B-949F-0F4E-93F2-E70CF69C0FC2}"/>
              </a:ext>
            </a:extLst>
          </p:cNvPr>
          <p:cNvSpPr/>
          <p:nvPr/>
        </p:nvSpPr>
        <p:spPr>
          <a:xfrm>
            <a:off x="3479469" y="3788228"/>
            <a:ext cx="950026" cy="1187533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7BE7DB-D132-D640-97F3-1C381F421AA3}"/>
              </a:ext>
            </a:extLst>
          </p:cNvPr>
          <p:cNvSpPr/>
          <p:nvPr/>
        </p:nvSpPr>
        <p:spPr>
          <a:xfrm>
            <a:off x="5080657" y="3788228"/>
            <a:ext cx="950026" cy="1187533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E51DD1-CABC-A641-ACD4-7EDFA57423FF}"/>
              </a:ext>
            </a:extLst>
          </p:cNvPr>
          <p:cNvSpPr/>
          <p:nvPr/>
        </p:nvSpPr>
        <p:spPr>
          <a:xfrm>
            <a:off x="6753095" y="3842697"/>
            <a:ext cx="3778739" cy="627414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72CC-D068-9641-B5B2-A5F6EDD23CC8}"/>
              </a:ext>
            </a:extLst>
          </p:cNvPr>
          <p:cNvSpPr/>
          <p:nvPr/>
        </p:nvSpPr>
        <p:spPr>
          <a:xfrm>
            <a:off x="3479469" y="5339587"/>
            <a:ext cx="950026" cy="1187533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8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BF64-0E67-BF48-9132-3CA9E6E6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1499" cy="1325563"/>
          </a:xfrm>
        </p:spPr>
        <p:txBody>
          <a:bodyPr/>
          <a:lstStyle/>
          <a:p>
            <a:r>
              <a:rPr lang="en-US" dirty="0"/>
              <a:t>Retransmission prevalence to Google clients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E6745-B27F-E44E-904E-27759219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92" y="1862503"/>
            <a:ext cx="11578416" cy="44314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69377D7-2C81-E646-A12F-B38928986BEC}"/>
              </a:ext>
            </a:extLst>
          </p:cNvPr>
          <p:cNvSpPr/>
          <p:nvPr/>
        </p:nvSpPr>
        <p:spPr>
          <a:xfrm>
            <a:off x="83127" y="2042556"/>
            <a:ext cx="755072" cy="3230088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6728A5-0420-C745-BAFA-2D8C6E5CF3B3}"/>
              </a:ext>
            </a:extLst>
          </p:cNvPr>
          <p:cNvCxnSpPr/>
          <p:nvPr/>
        </p:nvCxnSpPr>
        <p:spPr>
          <a:xfrm flipV="1">
            <a:off x="3360717" y="1900052"/>
            <a:ext cx="6780810" cy="1710047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FF60-0873-4C4F-990B-0DBCCC44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by minimum RTT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2932E06-7573-D244-B627-1311DB38A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111" y="1364015"/>
            <a:ext cx="7077694" cy="54821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DABE5-9E0B-EB4A-983C-3185E7BE083B}"/>
              </a:ext>
            </a:extLst>
          </p:cNvPr>
          <p:cNvSpPr txBox="1"/>
          <p:nvPr/>
        </p:nvSpPr>
        <p:spPr>
          <a:xfrm>
            <a:off x="8562107" y="1239425"/>
            <a:ext cx="3396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Hypothesis: </a:t>
            </a:r>
            <a:r>
              <a:rPr lang="en-US" sz="2200" dirty="0">
                <a:latin typeface="Helvetica" pitchFamily="2" charset="0"/>
              </a:rPr>
              <a:t>better loss recovery behavior of QUIC results in higher improvements as </a:t>
            </a:r>
            <a:r>
              <a:rPr lang="en-US" sz="2200" dirty="0" err="1">
                <a:latin typeface="Helvetica" pitchFamily="2" charset="0"/>
              </a:rPr>
              <a:t>minRTT</a:t>
            </a:r>
            <a:r>
              <a:rPr lang="en-US" sz="2200" dirty="0">
                <a:latin typeface="Helvetica" pitchFamily="2" charset="0"/>
              </a:rPr>
              <a:t> increases</a:t>
            </a:r>
          </a:p>
          <a:p>
            <a:pPr algn="l"/>
            <a:endParaRPr lang="en-US" sz="2200" dirty="0">
              <a:latin typeface="Helvetica" pitchFamily="2" charset="0"/>
            </a:endParaRPr>
          </a:p>
          <a:p>
            <a:pPr algn="l"/>
            <a:r>
              <a:rPr lang="en-US" sz="2200" dirty="0">
                <a:latin typeface="Helvetica" pitchFamily="2" charset="0"/>
              </a:rPr>
              <a:t>Not proven conclusively through targeted experiments in the paper. But possible to do (someone should do it!)</a:t>
            </a:r>
          </a:p>
          <a:p>
            <a:pPr algn="l"/>
            <a:endParaRPr lang="en-US" sz="2200" dirty="0">
              <a:latin typeface="Helvetica" pitchFamily="2" charset="0"/>
            </a:endParaRPr>
          </a:p>
          <a:p>
            <a:pPr algn="l"/>
            <a:r>
              <a:rPr lang="en-US" sz="2200" dirty="0">
                <a:latin typeface="Helvetica" pitchFamily="2" charset="0"/>
              </a:rPr>
              <a:t>In general, good idea to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combine macrobenchmarks with microbenchmarks</a:t>
            </a:r>
          </a:p>
        </p:txBody>
      </p:sp>
    </p:spTree>
    <p:extLst>
      <p:ext uri="{BB962C8B-B14F-4D97-AF65-F5344CB8AC3E}">
        <p14:creationId xmlns:p14="http://schemas.microsoft.com/office/powerpoint/2010/main" val="133408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D594-4D8F-2944-941A-A04E8AB5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rebuffer</a:t>
            </a:r>
            <a:r>
              <a:rPr lang="en-US" dirty="0"/>
              <a:t>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EAEED-1DC2-A244-A089-D0658D64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130930"/>
            <a:ext cx="11222182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12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90E-FDF7-DD4D-8F4C-1536637A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by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BA8BA-41ED-F14A-A304-687ECFC1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026609"/>
            <a:ext cx="11353800" cy="179418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8C72E9E-B646-C64F-BC36-70522723F5D8}"/>
              </a:ext>
            </a:extLst>
          </p:cNvPr>
          <p:cNvSpPr/>
          <p:nvPr/>
        </p:nvSpPr>
        <p:spPr>
          <a:xfrm>
            <a:off x="6000998" y="3764478"/>
            <a:ext cx="744187" cy="1199408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D8EB53-C92F-1345-820A-A73A747016B0}"/>
              </a:ext>
            </a:extLst>
          </p:cNvPr>
          <p:cNvSpPr/>
          <p:nvPr/>
        </p:nvSpPr>
        <p:spPr>
          <a:xfrm>
            <a:off x="3267694" y="3429000"/>
            <a:ext cx="2574966" cy="1665514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AF46D1-4894-0448-A20B-FF744406D771}"/>
              </a:ext>
            </a:extLst>
          </p:cNvPr>
          <p:cNvSpPr/>
          <p:nvPr/>
        </p:nvSpPr>
        <p:spPr>
          <a:xfrm>
            <a:off x="8953995" y="3764478"/>
            <a:ext cx="2818905" cy="486888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380D8-033F-3D43-9ECE-9059A2A4B4C4}"/>
              </a:ext>
            </a:extLst>
          </p:cNvPr>
          <p:cNvSpPr/>
          <p:nvPr/>
        </p:nvSpPr>
        <p:spPr>
          <a:xfrm>
            <a:off x="9086603" y="3789827"/>
            <a:ext cx="744187" cy="1199408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973D-C433-2943-8632-52C6C52A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from QUIC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A958-3AD0-F94D-B3C8-36D0DEBCF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8377" cy="4953866"/>
          </a:xfrm>
        </p:spPr>
        <p:txBody>
          <a:bodyPr>
            <a:normAutofit/>
          </a:bodyPr>
          <a:lstStyle/>
          <a:p>
            <a:r>
              <a:rPr lang="en-US" dirty="0"/>
              <a:t>Layering enables modularity but can hurt performance (TCP+TLS)</a:t>
            </a:r>
          </a:p>
          <a:p>
            <a:r>
              <a:rPr lang="en-US" dirty="0"/>
              <a:t>Benchmark application metrics (macrobenchmarks) and protocol metrics (microbenchmarks) to ensure </a:t>
            </a:r>
          </a:p>
          <a:p>
            <a:pPr lvl="1"/>
            <a:r>
              <a:rPr lang="en-US" dirty="0"/>
              <a:t>That features are working correctly </a:t>
            </a:r>
          </a:p>
          <a:p>
            <a:pPr lvl="1"/>
            <a:r>
              <a:rPr lang="en-US" dirty="0"/>
              <a:t>That features are useful to applications</a:t>
            </a:r>
          </a:p>
          <a:p>
            <a:r>
              <a:rPr lang="en-US" dirty="0"/>
              <a:t>User space networking has performance caveats </a:t>
            </a:r>
          </a:p>
          <a:p>
            <a:pPr lvl="1"/>
            <a:r>
              <a:rPr lang="en-US" dirty="0"/>
              <a:t>High CPU usage</a:t>
            </a:r>
          </a:p>
          <a:p>
            <a:pPr lvl="1"/>
            <a:r>
              <a:rPr lang="en-US" dirty="0"/>
              <a:t>Harder to write applications (PACKET_RX_RING + </a:t>
            </a:r>
            <a:r>
              <a:rPr lang="en-US" dirty="0" err="1"/>
              <a:t>mmap</a:t>
            </a:r>
            <a:r>
              <a:rPr lang="en-US" dirty="0"/>
              <a:t>)</a:t>
            </a:r>
          </a:p>
          <a:p>
            <a:r>
              <a:rPr lang="en-US" dirty="0"/>
              <a:t>Extra data transfer while bandwidth-limited (ex: video start) is bad</a:t>
            </a:r>
          </a:p>
          <a:p>
            <a:pPr lvl="1"/>
            <a:r>
              <a:rPr lang="en-US" dirty="0"/>
              <a:t>Google tried FEC, but performance didn’t improve as imagined</a:t>
            </a:r>
          </a:p>
        </p:txBody>
      </p:sp>
    </p:spTree>
    <p:extLst>
      <p:ext uri="{BB962C8B-B14F-4D97-AF65-F5344CB8AC3E}">
        <p14:creationId xmlns:p14="http://schemas.microsoft.com/office/powerpoint/2010/main" val="4280994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EE7B68-A2EB-1647-86C7-543EA3F820FA}"/>
              </a:ext>
            </a:extLst>
          </p:cNvPr>
          <p:cNvSpPr txBox="1"/>
          <p:nvPr/>
        </p:nvSpPr>
        <p:spPr>
          <a:xfrm>
            <a:off x="2191871" y="2668831"/>
            <a:ext cx="8054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itchFamily="2" charset="0"/>
              </a:rPr>
              <a:t>Discussion of QUIC</a:t>
            </a:r>
          </a:p>
        </p:txBody>
      </p:sp>
    </p:spTree>
    <p:extLst>
      <p:ext uri="{BB962C8B-B14F-4D97-AF65-F5344CB8AC3E}">
        <p14:creationId xmlns:p14="http://schemas.microsoft.com/office/powerpoint/2010/main" val="1061683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6567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E0FF-2DC5-1B4C-B8C8-27CF12B9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 to understand the QUIC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9E01-7DEE-8D43-95B2-A09121BC6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Security and cryptography basics:</a:t>
            </a:r>
          </a:p>
          <a:p>
            <a:pPr lvl="1"/>
            <a:r>
              <a:rPr lang="en-US" dirty="0"/>
              <a:t>Confidentiality. Encryption techniques. Example of a technique (ex: Diffie-</a:t>
            </a:r>
            <a:r>
              <a:rPr lang="en-US" dirty="0" err="1"/>
              <a:t>hellman</a:t>
            </a:r>
            <a:r>
              <a:rPr lang="en-US" dirty="0"/>
              <a:t> key exchange) for secret communication. Difference between public and private key crypto. Forward secrecy. Specific reasons to prefer private or public.</a:t>
            </a:r>
          </a:p>
          <a:p>
            <a:pPr lvl="1"/>
            <a:r>
              <a:rPr lang="en-US" dirty="0"/>
              <a:t>Authentication. How certificates allow you to do this.</a:t>
            </a:r>
          </a:p>
          <a:p>
            <a:pPr lvl="1"/>
            <a:r>
              <a:rPr lang="en-US" dirty="0"/>
              <a:t>Integrity: how one-way functions allow you to do this.</a:t>
            </a:r>
          </a:p>
          <a:p>
            <a:r>
              <a:rPr lang="en-US" dirty="0"/>
              <a:t>TLS: goals: provide server authentication, confidentiality, integrity. The TLS handshake. What it achieves.</a:t>
            </a:r>
          </a:p>
          <a:p>
            <a:r>
              <a:rPr lang="en-US" dirty="0"/>
              <a:t>QUIC handshake: how the different components come together to achieve TLS goals. How the results of the handshake can be used later.</a:t>
            </a:r>
          </a:p>
        </p:txBody>
      </p:sp>
    </p:spTree>
    <p:extLst>
      <p:ext uri="{BB962C8B-B14F-4D97-AF65-F5344CB8AC3E}">
        <p14:creationId xmlns:p14="http://schemas.microsoft.com/office/powerpoint/2010/main" val="4071908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12B8-C4B4-6B4C-8EF0-B7AC1FF5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lessons from QUIC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028F-C6AA-B847-BD4F-70DC160A8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as much as possible:</a:t>
            </a:r>
          </a:p>
          <a:p>
            <a:pPr lvl="1"/>
            <a:r>
              <a:rPr lang="en-US" dirty="0"/>
              <a:t>Security properties, but also avoid protocol entrenchment: need endpoints to be able to change without the core interfering</a:t>
            </a:r>
          </a:p>
          <a:p>
            <a:r>
              <a:rPr lang="en-US" dirty="0"/>
              <a:t>If you exchange metadata in plaintext (e.g., handshake packets), use all the plaintext while generating shared secrets. Otherwise, someone can tamper with integrity. </a:t>
            </a:r>
          </a:p>
          <a:p>
            <a:pPr lvl="1"/>
            <a:r>
              <a:rPr lang="en-US" dirty="0"/>
              <a:t>More a security principle than a networking principle</a:t>
            </a:r>
          </a:p>
          <a:p>
            <a:pPr lvl="1"/>
            <a:r>
              <a:rPr lang="en-US" dirty="0"/>
              <a:t>TLS does the same thing (prevent “downgrade” attacks)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4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Main Transport Layers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User Datagram Protocol (UDP)</a:t>
            </a:r>
          </a:p>
          <a:p>
            <a:pPr lvl="1"/>
            <a:r>
              <a:rPr lang="en-US" altLang="x-none" dirty="0"/>
              <a:t>Abstraction of independent messages between endpoints</a:t>
            </a:r>
          </a:p>
          <a:p>
            <a:pPr lvl="1"/>
            <a:r>
              <a:rPr lang="en-US" altLang="x-none" dirty="0"/>
              <a:t>Just provides </a:t>
            </a:r>
            <a:r>
              <a:rPr lang="en-US" altLang="x-none" dirty="0" err="1"/>
              <a:t>demultiplexing</a:t>
            </a:r>
            <a:r>
              <a:rPr lang="en-US" altLang="x-none" dirty="0"/>
              <a:t> and error detection</a:t>
            </a:r>
          </a:p>
          <a:p>
            <a:pPr lvl="1"/>
            <a:r>
              <a:rPr lang="en-US" altLang="x-none" dirty="0"/>
              <a:t>Header fields: port numbers, checksum, and length</a:t>
            </a:r>
          </a:p>
          <a:p>
            <a:pPr lvl="1"/>
            <a:r>
              <a:rPr lang="en-US" altLang="x-none" dirty="0"/>
              <a:t>Low overhead, good for query/response and multimedia</a:t>
            </a:r>
          </a:p>
          <a:p>
            <a:endParaRPr lang="en-US" altLang="x-none" dirty="0"/>
          </a:p>
          <a:p>
            <a:r>
              <a:rPr lang="en-US" altLang="x-none" dirty="0"/>
              <a:t>Transmission Control Protocol (TCP)</a:t>
            </a:r>
          </a:p>
          <a:p>
            <a:pPr lvl="1"/>
            <a:r>
              <a:rPr lang="en-US" altLang="x-none" dirty="0"/>
              <a:t>Provides support for a </a:t>
            </a:r>
            <a:r>
              <a:rPr lang="en-US" altLang="x-none" dirty="0">
                <a:solidFill>
                  <a:srgbClr val="C00000"/>
                </a:solidFill>
              </a:rPr>
              <a:t>stream of bytes</a:t>
            </a:r>
            <a:r>
              <a:rPr lang="en-US" altLang="x-none" dirty="0"/>
              <a:t> abstraction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9F26B5-109E-D643-85AF-B07E42C71EFB}" type="slidenum">
              <a:rPr lang="en-US" altLang="x-none" sz="1400" b="0">
                <a:latin typeface="Times New Roman" charset="0"/>
              </a:rPr>
              <a:pPr eaLnBrk="1" hangingPunct="1"/>
              <a:t>3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FFF9-4241-704B-A73B-C45AA79F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(TCP)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E5E2-2D84-5142-9439-00D357CF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45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Multiplexing/demultiplexing </a:t>
            </a:r>
          </a:p>
          <a:p>
            <a:pPr lvl="1"/>
            <a:r>
              <a:rPr lang="en-US" dirty="0"/>
              <a:t>Determine which conversation a given packet belongs to</a:t>
            </a:r>
          </a:p>
          <a:p>
            <a:pPr lvl="1"/>
            <a:r>
              <a:rPr lang="en-US" dirty="0"/>
              <a:t>All transports need to do this</a:t>
            </a:r>
          </a:p>
          <a:p>
            <a:endParaRPr lang="en-US" dirty="0"/>
          </a:p>
          <a:p>
            <a:r>
              <a:rPr lang="en-US" dirty="0"/>
              <a:t>Reliability and flow control</a:t>
            </a:r>
          </a:p>
          <a:p>
            <a:pPr lvl="1"/>
            <a:r>
              <a:rPr lang="en-US" dirty="0"/>
              <a:t>Ensure that data sent is delivered to the receiver application</a:t>
            </a:r>
          </a:p>
          <a:p>
            <a:pPr lvl="1"/>
            <a:r>
              <a:rPr lang="en-US" dirty="0"/>
              <a:t>Ensure that receiver buffer doesn’t overflow</a:t>
            </a:r>
          </a:p>
          <a:p>
            <a:pPr lvl="1"/>
            <a:endParaRPr lang="en-US" dirty="0"/>
          </a:p>
          <a:p>
            <a:r>
              <a:rPr lang="en-US" dirty="0"/>
              <a:t>Ordered delivery</a:t>
            </a:r>
          </a:p>
          <a:p>
            <a:pPr lvl="1"/>
            <a:r>
              <a:rPr lang="en-US" dirty="0"/>
              <a:t>Ensure bits pushed by sender arrive at receiver app in order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Ensure that data sent doesn’t overwhelm network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7181-771E-F946-BB24-62BC0EBE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6501" cy="1325563"/>
          </a:xfrm>
        </p:spPr>
        <p:txBody>
          <a:bodyPr/>
          <a:lstStyle/>
          <a:p>
            <a:r>
              <a:rPr lang="en-US" dirty="0"/>
              <a:t>Things we’d like to change about TCP (1/N)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47B6-7DE1-3946-B231-8911EB7B6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3-way handshake: </a:t>
            </a:r>
            <a:r>
              <a:rPr lang="en-US" dirty="0">
                <a:solidFill>
                  <a:srgbClr val="C00000"/>
                </a:solidFill>
              </a:rPr>
              <a:t>too much latency</a:t>
            </a:r>
            <a:r>
              <a:rPr lang="en-US" dirty="0"/>
              <a:t> (esp. small web requests)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61DF9-6494-EE41-B7AA-A507F4A46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95" y="2371725"/>
            <a:ext cx="6365861" cy="4486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837679-D7DE-8E4F-B623-702520DE85CA}"/>
              </a:ext>
            </a:extLst>
          </p:cNvPr>
          <p:cNvSpPr txBox="1"/>
          <p:nvPr/>
        </p:nvSpPr>
        <p:spPr>
          <a:xfrm>
            <a:off x="7846951" y="2578265"/>
            <a:ext cx="3703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Request latencies to Google services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Source: “TCP Fast Open,” </a:t>
            </a:r>
            <a:r>
              <a:rPr lang="en-US" sz="2400" dirty="0" err="1">
                <a:latin typeface="Helvetica" pitchFamily="2" charset="0"/>
              </a:rPr>
              <a:t>CoNext</a:t>
            </a:r>
            <a:r>
              <a:rPr lang="en-US" sz="2400" dirty="0">
                <a:latin typeface="Helvetica" pitchFamily="2" charset="0"/>
              </a:rPr>
              <a:t> 2011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63C8B-6ED4-8B48-B66D-5AFF02D454F4}"/>
              </a:ext>
            </a:extLst>
          </p:cNvPr>
          <p:cNvSpPr txBox="1"/>
          <p:nvPr/>
        </p:nvSpPr>
        <p:spPr>
          <a:xfrm>
            <a:off x="7846951" y="4614862"/>
            <a:ext cx="3953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Problem made worse by adding security (HTTP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 </a:t>
            </a:r>
            <a:r>
              <a:rPr lang="en-US" sz="2400" dirty="0">
                <a:latin typeface="Helvetica" pitchFamily="2" charset="0"/>
              </a:rPr>
              <a:t>/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TLS</a:t>
            </a:r>
            <a:r>
              <a:rPr lang="en-US" sz="2400" dirty="0">
                <a:latin typeface="Helvetica" pitchFamily="2" charset="0"/>
              </a:rPr>
              <a:t>) over TCP. 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TLS handshake </a:t>
            </a:r>
            <a:r>
              <a:rPr lang="en-US" sz="2400" dirty="0">
                <a:latin typeface="Helvetica" pitchFamily="2" charset="0"/>
              </a:rPr>
              <a:t>adds more round trips.</a:t>
            </a:r>
          </a:p>
        </p:txBody>
      </p:sp>
    </p:spTree>
    <p:extLst>
      <p:ext uri="{BB962C8B-B14F-4D97-AF65-F5344CB8AC3E}">
        <p14:creationId xmlns:p14="http://schemas.microsoft.com/office/powerpoint/2010/main" val="151558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7181-771E-F946-BB24-62BC0EBE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1504" cy="1325563"/>
          </a:xfrm>
        </p:spPr>
        <p:txBody>
          <a:bodyPr/>
          <a:lstStyle/>
          <a:p>
            <a:r>
              <a:rPr lang="en-US" dirty="0"/>
              <a:t>Things we’d like to change about TCP (2/N)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947B6-7DE1-3946-B231-8911EB7B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46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Ability to handle streams of data within a connection</a:t>
            </a:r>
          </a:p>
          <a:p>
            <a:pPr lvl="1"/>
            <a:r>
              <a:rPr lang="en-US" dirty="0"/>
              <a:t>Q: examples of apps that might need it?</a:t>
            </a:r>
          </a:p>
          <a:p>
            <a:pPr lvl="1"/>
            <a:r>
              <a:rPr lang="en-US" dirty="0"/>
              <a:t>Typical web page contain tens, if not hundreds of </a:t>
            </a:r>
            <a:r>
              <a:rPr lang="en-US" dirty="0">
                <a:solidFill>
                  <a:srgbClr val="C00000"/>
                </a:solidFill>
              </a:rPr>
              <a:t>objects</a:t>
            </a:r>
          </a:p>
          <a:p>
            <a:pPr lvl="1"/>
            <a:r>
              <a:rPr lang="en-US" dirty="0"/>
              <a:t>A browser could </a:t>
            </a:r>
            <a:r>
              <a:rPr lang="en-US" dirty="0">
                <a:solidFill>
                  <a:srgbClr val="C00000"/>
                </a:solidFill>
              </a:rPr>
              <a:t>render partial pages</a:t>
            </a:r>
            <a:r>
              <a:rPr lang="en-US" dirty="0"/>
              <a:t> with objects that finished downloading to provide a better user experience</a:t>
            </a:r>
          </a:p>
          <a:p>
            <a:pPr lvl="1"/>
            <a:endParaRPr lang="en-US" dirty="0"/>
          </a:p>
          <a:p>
            <a:r>
              <a:rPr lang="en-US" dirty="0"/>
              <a:t>One solution is to open a TCP connection for each object</a:t>
            </a:r>
          </a:p>
          <a:p>
            <a:pPr lvl="1"/>
            <a:r>
              <a:rPr lang="en-US" dirty="0"/>
              <a:t>High overhead -- at client and server</a:t>
            </a:r>
          </a:p>
          <a:p>
            <a:pPr lvl="1"/>
            <a:r>
              <a:rPr lang="en-US" dirty="0"/>
              <a:t>Connections cannot learn about network conditions </a:t>
            </a:r>
            <a:r>
              <a:rPr lang="en-US" dirty="0">
                <a:solidFill>
                  <a:srgbClr val="C00000"/>
                </a:solidFill>
              </a:rPr>
              <a:t>together</a:t>
            </a:r>
          </a:p>
          <a:p>
            <a:pPr lvl="1"/>
            <a:endParaRPr lang="en-US" dirty="0"/>
          </a:p>
          <a:p>
            <a:r>
              <a:rPr lang="en-US" dirty="0"/>
              <a:t>Streams within single TCP connection: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head-of-line blocking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6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Head-of-line blocking at client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87203" y="1692054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Network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3183844" y="6393154"/>
            <a:ext cx="497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Memory on the receiver machine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>
                <a:alpha val="35000"/>
              </a:srgbClr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>
                <a:alpha val="35000"/>
              </a:srgbClr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69D1D-5A5C-5040-A81D-70211CABD99D}"/>
              </a:ext>
            </a:extLst>
          </p:cNvPr>
          <p:cNvSpPr txBox="1"/>
          <p:nvPr/>
        </p:nvSpPr>
        <p:spPr>
          <a:xfrm>
            <a:off x="9208023" y="3888149"/>
            <a:ext cx="2496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Suppose pkt 3 contains object 2 and pkts 1,2,4 contain object 1. 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Browser can’t render object 1.</a:t>
            </a:r>
          </a:p>
        </p:txBody>
      </p:sp>
    </p:spTree>
    <p:extLst>
      <p:ext uri="{BB962C8B-B14F-4D97-AF65-F5344CB8AC3E}">
        <p14:creationId xmlns:p14="http://schemas.microsoft.com/office/powerpoint/2010/main" val="296562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7B8D-CE2B-0342-9C31-EAC8ED78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7753" cy="1325563"/>
          </a:xfrm>
        </p:spPr>
        <p:txBody>
          <a:bodyPr/>
          <a:lstStyle/>
          <a:p>
            <a:r>
              <a:rPr lang="en-US" dirty="0"/>
              <a:t>Things we’d like to change about TCP (3/N)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6EDCB-44EB-4C4F-B6EA-A67171FC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9"/>
            <a:ext cx="11262756" cy="5167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TCP measures a connection round-trip time RTT as the time between transmitting each packet and receiving its ACK</a:t>
            </a:r>
          </a:p>
          <a:p>
            <a:pPr lvl="1"/>
            <a:r>
              <a:rPr lang="en-US" dirty="0"/>
              <a:t>Recall: What’s the RTT useful for?</a:t>
            </a:r>
          </a:p>
          <a:p>
            <a:pPr lvl="1"/>
            <a:r>
              <a:rPr lang="en-US" dirty="0"/>
              <a:t>Good RTT estimate critical to know when to retransmit lost pkts</a:t>
            </a:r>
          </a:p>
          <a:p>
            <a:pPr lvl="1"/>
            <a:r>
              <a:rPr lang="en-US" dirty="0"/>
              <a:t>Also for algorithms using RTT to determine sending rate</a:t>
            </a:r>
          </a:p>
          <a:p>
            <a:pPr lvl="1"/>
            <a:endParaRPr lang="en-US" dirty="0"/>
          </a:p>
          <a:p>
            <a:r>
              <a:rPr lang="en-US" dirty="0"/>
              <a:t>What happens to the RTT estimate when a packet is retransmitted?</a:t>
            </a:r>
          </a:p>
          <a:p>
            <a:pPr lvl="1"/>
            <a:r>
              <a:rPr lang="en-US" dirty="0"/>
              <a:t>Today: </a:t>
            </a:r>
            <a:r>
              <a:rPr lang="en-US" dirty="0">
                <a:solidFill>
                  <a:srgbClr val="C00000"/>
                </a:solidFill>
              </a:rPr>
              <a:t>ignore RTT </a:t>
            </a:r>
            <a:r>
              <a:rPr lang="en-US" dirty="0"/>
              <a:t>for any packet transmitted more than once (</a:t>
            </a:r>
            <a:r>
              <a:rPr lang="en-US" dirty="0" err="1"/>
              <a:t>Karn’s</a:t>
            </a:r>
            <a:r>
              <a:rPr lang="en-US" dirty="0"/>
              <a:t> algorithm)</a:t>
            </a:r>
          </a:p>
          <a:p>
            <a:pPr lvl="1"/>
            <a:endParaRPr lang="en-US" dirty="0"/>
          </a:p>
          <a:p>
            <a:r>
              <a:rPr lang="en-US" dirty="0"/>
              <a:t>Issue: TCP </a:t>
            </a:r>
            <a:r>
              <a:rPr lang="en-US" dirty="0">
                <a:solidFill>
                  <a:srgbClr val="C00000"/>
                </a:solidFill>
              </a:rPr>
              <a:t>conflates two uses </a:t>
            </a:r>
            <a:r>
              <a:rPr lang="en-US" dirty="0"/>
              <a:t>of sequence numbers: </a:t>
            </a:r>
          </a:p>
          <a:p>
            <a:pPr lvl="1"/>
            <a:r>
              <a:rPr lang="en-US" dirty="0"/>
              <a:t>Ordered data delivery (know which data to deliver first to app)</a:t>
            </a:r>
          </a:p>
          <a:p>
            <a:pPr lvl="1"/>
            <a:r>
              <a:rPr lang="en-US" dirty="0"/>
              <a:t>Reliable delivery (track which data was received)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1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7B8D-CE2B-0342-9C31-EAC8ED78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7753" cy="1325563"/>
          </a:xfrm>
        </p:spPr>
        <p:txBody>
          <a:bodyPr/>
          <a:lstStyle/>
          <a:p>
            <a:r>
              <a:rPr lang="en-US" dirty="0"/>
              <a:t>Things we’d like to change about TCP (3/N)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6EDCB-44EB-4C4F-B6EA-A67171FC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9"/>
            <a:ext cx="11262756" cy="5167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TCP measures a connection round-trip time RTT as the time between transmitting each packet and receiving its ACK</a:t>
            </a:r>
          </a:p>
          <a:p>
            <a:pPr lvl="1"/>
            <a:r>
              <a:rPr lang="en-US" dirty="0"/>
              <a:t>Recall: What’s the RTT useful for?</a:t>
            </a:r>
          </a:p>
          <a:p>
            <a:pPr lvl="1"/>
            <a:r>
              <a:rPr lang="en-US" dirty="0"/>
              <a:t>Good RTT estimate critical to know when to retransmit lost pkts</a:t>
            </a:r>
          </a:p>
          <a:p>
            <a:pPr lvl="1"/>
            <a:r>
              <a:rPr lang="en-US" dirty="0"/>
              <a:t>Also for algorithms using RTT to determine sending rate</a:t>
            </a:r>
          </a:p>
          <a:p>
            <a:pPr lvl="1"/>
            <a:endParaRPr lang="en-US" dirty="0"/>
          </a:p>
          <a:p>
            <a:r>
              <a:rPr lang="en-US" dirty="0"/>
              <a:t>What happens to the RTT estimate when a packet is retransmitted?</a:t>
            </a:r>
          </a:p>
          <a:p>
            <a:pPr lvl="1"/>
            <a:r>
              <a:rPr lang="en-US" dirty="0"/>
              <a:t>Today: </a:t>
            </a:r>
            <a:r>
              <a:rPr lang="en-US" dirty="0">
                <a:solidFill>
                  <a:srgbClr val="C00000"/>
                </a:solidFill>
              </a:rPr>
              <a:t>ignore RTT </a:t>
            </a:r>
            <a:r>
              <a:rPr lang="en-US" dirty="0"/>
              <a:t>for any packet transmitted more than once (</a:t>
            </a:r>
            <a:r>
              <a:rPr lang="en-US" dirty="0" err="1"/>
              <a:t>Karn’s</a:t>
            </a:r>
            <a:r>
              <a:rPr lang="en-US" dirty="0"/>
              <a:t> algorithm)</a:t>
            </a:r>
          </a:p>
          <a:p>
            <a:pPr lvl="1"/>
            <a:endParaRPr lang="en-US" dirty="0"/>
          </a:p>
          <a:p>
            <a:r>
              <a:rPr lang="en-US" dirty="0"/>
              <a:t>Issue: TCP </a:t>
            </a:r>
            <a:r>
              <a:rPr lang="en-US" dirty="0">
                <a:solidFill>
                  <a:srgbClr val="C00000"/>
                </a:solidFill>
              </a:rPr>
              <a:t>conflates two uses </a:t>
            </a:r>
            <a:r>
              <a:rPr lang="en-US" dirty="0"/>
              <a:t>of sequence numbers: </a:t>
            </a:r>
          </a:p>
          <a:p>
            <a:pPr lvl="1"/>
            <a:r>
              <a:rPr lang="en-US" dirty="0"/>
              <a:t>Ordered data delivery (know which data to deliver first to app)</a:t>
            </a:r>
          </a:p>
          <a:p>
            <a:pPr lvl="1"/>
            <a:r>
              <a:rPr lang="en-US" dirty="0"/>
              <a:t>Reliable delivery (track which data was received)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8B046D-27E9-994D-BFA2-C043F16FC64C}"/>
              </a:ext>
            </a:extLst>
          </p:cNvPr>
          <p:cNvSpPr/>
          <p:nvPr/>
        </p:nvSpPr>
        <p:spPr>
          <a:xfrm>
            <a:off x="407719" y="1690688"/>
            <a:ext cx="11376562" cy="5030746"/>
          </a:xfrm>
          <a:prstGeom prst="rect">
            <a:avLst/>
          </a:prstGeom>
          <a:solidFill>
            <a:schemeClr val="bg1">
              <a:alpha val="93000"/>
            </a:schemeClr>
          </a:solidFill>
          <a:ln w="63500">
            <a:noFill/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A276D-DCDD-834A-B5D2-0F613876349D}"/>
              </a:ext>
            </a:extLst>
          </p:cNvPr>
          <p:cNvSpPr txBox="1"/>
          <p:nvPr/>
        </p:nvSpPr>
        <p:spPr>
          <a:xfrm>
            <a:off x="1163782" y="3028045"/>
            <a:ext cx="10344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There are many other things we’d like to change, but we’ll only talk about the 3 above in the context of QUIC.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AF34BB-7200-C441-AF87-E51B39C46A8E}"/>
              </a:ext>
            </a:extLst>
          </p:cNvPr>
          <p:cNvCxnSpPr>
            <a:cxnSpLocks/>
          </p:cNvCxnSpPr>
          <p:nvPr/>
        </p:nvCxnSpPr>
        <p:spPr>
          <a:xfrm flipH="1">
            <a:off x="8740239" y="1401288"/>
            <a:ext cx="1793175" cy="173379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ABF1420-1F57-AD46-B9CB-F87BF517E2B0}"/>
              </a:ext>
            </a:extLst>
          </p:cNvPr>
          <p:cNvSpPr/>
          <p:nvPr/>
        </p:nvSpPr>
        <p:spPr>
          <a:xfrm>
            <a:off x="10333512" y="560375"/>
            <a:ext cx="1531916" cy="993746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07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prstDash val="solid"/>
          <a:tailEnd type="triangle" w="lg" len="lg"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1448</Words>
  <Application>Microsoft Macintosh PowerPoint</Application>
  <PresentationFormat>Widescreen</PresentationFormat>
  <Paragraphs>214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Helvetica</vt:lpstr>
      <vt:lpstr>Times New Roman</vt:lpstr>
      <vt:lpstr>Office Theme</vt:lpstr>
      <vt:lpstr>PowerPoint Presentation</vt:lpstr>
      <vt:lpstr>Modularity through layering</vt:lpstr>
      <vt:lpstr>Two Main Transport Layers</vt:lpstr>
      <vt:lpstr>Transmission Control Protocol (TCP)</vt:lpstr>
      <vt:lpstr>Things we’d like to change about TCP (1/N)</vt:lpstr>
      <vt:lpstr>Things we’d like to change about TCP (2/N)</vt:lpstr>
      <vt:lpstr>Head-of-line blocking at client side</vt:lpstr>
      <vt:lpstr>Things we’d like to change about TCP (3/N)</vt:lpstr>
      <vt:lpstr>Things we’d like to change about TCP (3/N)</vt:lpstr>
      <vt:lpstr>What’s so hard about changing TCP?</vt:lpstr>
      <vt:lpstr>QUIC</vt:lpstr>
      <vt:lpstr>#2: Streams without HOLB</vt:lpstr>
      <vt:lpstr>#2: Streams without HOLB</vt:lpstr>
      <vt:lpstr>No HOLB across streams</vt:lpstr>
      <vt:lpstr>#3: Better RTT estimation</vt:lpstr>
      <vt:lpstr>#3: Better RTT estimation</vt:lpstr>
      <vt:lpstr>#3: Better RTT estimation</vt:lpstr>
      <vt:lpstr>#1 Lower-latency handshake</vt:lpstr>
      <vt:lpstr>PowerPoint Presentation</vt:lpstr>
      <vt:lpstr>Latency improvements</vt:lpstr>
      <vt:lpstr>Retransmission prevalence to Google clients</vt:lpstr>
      <vt:lpstr>Improvements by minimum RTT</vt:lpstr>
      <vt:lpstr>Video rebuffer rate</vt:lpstr>
      <vt:lpstr>Improvements by region</vt:lpstr>
      <vt:lpstr>Lessons from QUIC</vt:lpstr>
      <vt:lpstr>PowerPoint Presentation</vt:lpstr>
      <vt:lpstr>PowerPoint Presentation</vt:lpstr>
      <vt:lpstr>What you need to know to understand the QUIC handshake</vt:lpstr>
      <vt:lpstr>Some lessons from QUIC handshake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810</cp:revision>
  <cp:lastPrinted>2019-10-03T17:55:02Z</cp:lastPrinted>
  <dcterms:created xsi:type="dcterms:W3CDTF">2019-09-25T10:37:02Z</dcterms:created>
  <dcterms:modified xsi:type="dcterms:W3CDTF">2019-10-10T02:45:47Z</dcterms:modified>
</cp:coreProperties>
</file>