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87" r:id="rId2"/>
    <p:sldId id="817" r:id="rId3"/>
    <p:sldId id="849" r:id="rId4"/>
    <p:sldId id="813" r:id="rId5"/>
    <p:sldId id="814" r:id="rId6"/>
    <p:sldId id="815" r:id="rId7"/>
    <p:sldId id="816" r:id="rId8"/>
    <p:sldId id="818" r:id="rId9"/>
    <p:sldId id="847" r:id="rId10"/>
    <p:sldId id="848" r:id="rId11"/>
    <p:sldId id="850" r:id="rId12"/>
    <p:sldId id="851" r:id="rId13"/>
    <p:sldId id="819" r:id="rId14"/>
    <p:sldId id="855" r:id="rId15"/>
    <p:sldId id="822" r:id="rId16"/>
    <p:sldId id="820" r:id="rId17"/>
    <p:sldId id="821" r:id="rId18"/>
    <p:sldId id="823" r:id="rId19"/>
    <p:sldId id="854" r:id="rId20"/>
    <p:sldId id="825" r:id="rId21"/>
    <p:sldId id="826" r:id="rId22"/>
    <p:sldId id="834" r:id="rId23"/>
    <p:sldId id="827" r:id="rId24"/>
    <p:sldId id="828" r:id="rId25"/>
    <p:sldId id="829" r:id="rId26"/>
    <p:sldId id="830" r:id="rId27"/>
    <p:sldId id="831" r:id="rId28"/>
    <p:sldId id="856" r:id="rId29"/>
    <p:sldId id="857" r:id="rId30"/>
    <p:sldId id="858" r:id="rId31"/>
    <p:sldId id="845" r:id="rId32"/>
    <p:sldId id="859" r:id="rId33"/>
    <p:sldId id="865" r:id="rId34"/>
    <p:sldId id="866" r:id="rId35"/>
    <p:sldId id="867" r:id="rId36"/>
    <p:sldId id="868" r:id="rId37"/>
    <p:sldId id="869" r:id="rId38"/>
    <p:sldId id="870" r:id="rId39"/>
    <p:sldId id="871" r:id="rId40"/>
    <p:sldId id="87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9"/>
    <p:restoredTop sz="94664"/>
  </p:normalViewPr>
  <p:slideViewPr>
    <p:cSldViewPr snapToGrid="0" snapToObjects="1">
      <p:cViewPr varScale="1">
        <p:scale>
          <a:sx n="142" d="100"/>
          <a:sy n="142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0DB9EFD-2C56-304B-9FF9-80BAF6A94A18}" type="slidenum">
              <a:rPr lang="en-US" i="0" smtClean="0">
                <a:latin typeface="Times New Roman" charset="0"/>
              </a:rPr>
              <a:pPr>
                <a:defRPr/>
              </a:pPr>
              <a:t>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377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FB98862-CCE3-5F4F-B596-A6B08F694823}" type="slidenum">
              <a:rPr lang="en-US" smtClean="0">
                <a:latin typeface="Times New Roman" charset="0"/>
              </a:rPr>
              <a:pPr>
                <a:defRPr/>
              </a:pPr>
              <a:t>19</a:t>
            </a:fld>
            <a:endParaRPr lang="en-US" dirty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497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D203BAE-2A03-E442-A1FF-94B6EE53EDEF}" type="slidenum">
              <a:rPr lang="en-US" smtClean="0">
                <a:latin typeface="Times New Roman" charset="0"/>
              </a:rPr>
              <a:pPr>
                <a:defRPr/>
              </a:pPr>
              <a:t>20</a:t>
            </a:fld>
            <a:endParaRPr lang="en-US" dirty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4768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AE2FBAA-B307-A649-A8FA-CAD53D6EF685}" type="slidenum">
              <a:rPr lang="en-US" smtClean="0">
                <a:latin typeface="Times New Roman" charset="0"/>
              </a:rPr>
              <a:pPr>
                <a:defRPr/>
              </a:pPr>
              <a:t>21</a:t>
            </a:fld>
            <a:endParaRPr lang="en-US" dirty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346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654DFF-FBBA-5345-9626-7694D9606538}" type="slidenum">
              <a:rPr lang="en-US" smtClean="0">
                <a:latin typeface="Times New Roman" charset="0"/>
              </a:rPr>
              <a:pPr>
                <a:defRPr/>
              </a:pPr>
              <a:t>22</a:t>
            </a:fld>
            <a:endParaRPr lang="en-US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8064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93E3C7B-2927-374C-8517-4A0B7CE73961}" type="slidenum">
              <a:rPr lang="en-US" smtClean="0">
                <a:latin typeface="Times New Roman" charset="0"/>
              </a:rPr>
              <a:pPr>
                <a:defRPr/>
              </a:pPr>
              <a:t>23</a:t>
            </a:fld>
            <a:endParaRPr lang="en-US" dirty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760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051B1AB-8823-974A-B45E-8CB1A3769EDC}" type="slidenum">
              <a:rPr lang="en-US" smtClean="0">
                <a:latin typeface="Times New Roman" charset="0"/>
              </a:rPr>
              <a:pPr>
                <a:defRPr/>
              </a:pPr>
              <a:t>24</a:t>
            </a:fld>
            <a:endParaRPr lang="en-US" dirty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580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9AD2B9-3611-9B42-8DC1-EC186A582AA2}" type="slidenum">
              <a:rPr lang="en-US" smtClean="0">
                <a:latin typeface="Times New Roman" charset="0"/>
              </a:rPr>
              <a:pPr>
                <a:defRPr/>
              </a:pPr>
              <a:t>25</a:t>
            </a:fld>
            <a:endParaRPr lang="en-US" dirty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336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2D1ED63-99DF-1446-BB47-4587931CC806}" type="slidenum">
              <a:rPr lang="en-US" smtClean="0">
                <a:latin typeface="Times New Roman" charset="0"/>
              </a:rPr>
              <a:pPr>
                <a:defRPr/>
              </a:pPr>
              <a:t>26</a:t>
            </a:fld>
            <a:endParaRPr lang="en-US" dirty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993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802510A-8295-5A48-B336-0633D29264CC}" type="slidenum">
              <a:rPr lang="en-US" smtClean="0">
                <a:latin typeface="Times New Roman" charset="0"/>
              </a:rPr>
              <a:pPr>
                <a:defRPr/>
              </a:pPr>
              <a:t>27</a:t>
            </a:fld>
            <a:endParaRPr lang="en-US" dirty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634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6C01862-5782-BB43-ADCE-4BC0A1F7BC06}" type="slidenum">
              <a:rPr lang="en-US" smtClean="0">
                <a:latin typeface="Times New Roman" charset="0"/>
              </a:rPr>
              <a:pPr>
                <a:defRPr/>
              </a:pPr>
              <a:t>31</a:t>
            </a:fld>
            <a:endParaRPr lang="en-US" dirty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97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0F50E0-F965-1942-BE28-CD11C3CFEF88}" type="slidenum">
              <a:rPr lang="en-US" smtClean="0">
                <a:latin typeface="Times New Roman" charset="0"/>
              </a:rPr>
              <a:pPr>
                <a:defRPr/>
              </a:pPr>
              <a:t>4</a:t>
            </a:fld>
            <a:endParaRPr lang="en-US" dirty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5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888F129-B7B7-E345-AF85-CD6ECCB7D142}" type="slidenum">
              <a:rPr lang="en-US" smtClean="0">
                <a:latin typeface="Times New Roman" charset="0"/>
              </a:rPr>
              <a:pPr>
                <a:defRPr/>
              </a:pPr>
              <a:t>5</a:t>
            </a:fld>
            <a:endParaRPr lang="en-US" dirty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45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9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ED006D3-7745-F44E-B942-1922EFC6FF09}" type="slidenum">
              <a:rPr lang="en-US" smtClean="0">
                <a:latin typeface="Times New Roman" charset="0"/>
              </a:rPr>
              <a:pPr>
                <a:defRPr/>
              </a:pPr>
              <a:t>13</a:t>
            </a:fld>
            <a:endParaRPr lang="en-US" dirty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9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DD966A1-1D8B-FD43-8877-D68A7C95CBBB}" type="slidenum">
              <a:rPr lang="en-US" smtClean="0">
                <a:latin typeface="Times New Roman" charset="0"/>
              </a:rPr>
              <a:pPr>
                <a:defRPr/>
              </a:pPr>
              <a:t>15</a:t>
            </a:fld>
            <a:endParaRPr lang="en-US" dirty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509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EFB9AD-3DD7-6D49-873A-617A57BA5251}" type="slidenum">
              <a:rPr lang="en-US" smtClean="0">
                <a:latin typeface="Times New Roman" charset="0"/>
              </a:rPr>
              <a:pPr>
                <a:defRPr/>
              </a:pPr>
              <a:t>16</a:t>
            </a:fld>
            <a:endParaRPr lang="en-US" dirty="0">
              <a:latin typeface="Times New Roman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929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3F26244-8005-D541-A87D-C8B0593B5B18}" type="slidenum">
              <a:rPr lang="en-US" smtClean="0">
                <a:latin typeface="Times New Roman" charset="0"/>
              </a:rPr>
              <a:pPr>
                <a:defRPr/>
              </a:pPr>
              <a:t>17</a:t>
            </a:fld>
            <a:endParaRPr lang="en-US" dirty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879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FB98862-CCE3-5F4F-B596-A6B08F694823}" type="slidenum">
              <a:rPr lang="en-US" smtClean="0">
                <a:latin typeface="Times New Roman" charset="0"/>
              </a:rPr>
              <a:pPr>
                <a:defRPr/>
              </a:pPr>
              <a:t>18</a:t>
            </a:fld>
            <a:endParaRPr lang="en-US" dirty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36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102352" y="6400801"/>
            <a:ext cx="5149849" cy="3222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Wireless, Mobile Networks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883901" y="6400800"/>
            <a:ext cx="9017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6-</a:t>
            </a:r>
            <a:fld id="{2B563CA9-DC36-0F41-8F18-C448448A32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6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05097" y="1821459"/>
            <a:ext cx="1118180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Wireless </a:t>
            </a:r>
            <a:r>
              <a:rPr lang="en-US" dirty="0">
                <a:ea typeface="ＭＳ Ｐゴシック" charset="0"/>
              </a:rPr>
              <a:t>link layer:</a:t>
            </a:r>
            <a:br>
              <a:rPr lang="en-US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Cellular Networks; Mobility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25450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17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http://www.cs.rutgers.edu/~sn624/352-S19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(heavily adapted from slides by the textbook authors)</a:t>
            </a:r>
            <a:endParaRPr lang="en-US" sz="2000" dirty="0">
              <a:ea typeface="ＭＳ Ｐゴシック" charset="0"/>
              <a:cs typeface="+mn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1855788" y="230188"/>
            <a:ext cx="56530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latin typeface="Helvetica" pitchFamily="2" charset="0"/>
                <a:ea typeface="ＭＳ Ｐゴシック" charset="0"/>
                <a:cs typeface="Arial" charset="0"/>
              </a:rPr>
              <a:t>4G: differences from 3G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283521"/>
            <a:ext cx="7772400" cy="4648200"/>
          </a:xfrm>
        </p:spPr>
        <p:txBody>
          <a:bodyPr/>
          <a:lstStyle/>
          <a:p>
            <a:pPr marL="238125" indent="-238125"/>
            <a:r>
              <a:rPr lang="en-US" sz="2400" dirty="0"/>
              <a:t>all IP core: IP packets tunneled (through core IP network) from base station to gateway</a:t>
            </a:r>
          </a:p>
          <a:p>
            <a:pPr marL="238125" indent="-238125"/>
            <a:r>
              <a:rPr lang="en-US" sz="2400" dirty="0"/>
              <a:t>no separation between voice and data – all traffic carried over IP core to gateway</a:t>
            </a:r>
          </a:p>
        </p:txBody>
      </p:sp>
      <p:grpSp>
        <p:nvGrpSpPr>
          <p:cNvPr id="487" name="Group 486"/>
          <p:cNvGrpSpPr/>
          <p:nvPr/>
        </p:nvGrpSpPr>
        <p:grpSpPr>
          <a:xfrm>
            <a:off x="2077852" y="5926863"/>
            <a:ext cx="5413375" cy="708025"/>
            <a:chOff x="1495425" y="5249771"/>
            <a:chExt cx="5413375" cy="708025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3942882" y="5386388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1495425" y="5624513"/>
              <a:ext cx="24638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6" name="TextBox 258"/>
            <p:cNvSpPr txBox="1">
              <a:spLocks noChangeArrowheads="1"/>
            </p:cNvSpPr>
            <p:nvPr/>
          </p:nvSpPr>
          <p:spPr bwMode="auto">
            <a:xfrm>
              <a:off x="1660768" y="5249771"/>
              <a:ext cx="2111375" cy="7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radio access 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Universal Terrestrial Radio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Access Network (UTRAN)</a:t>
              </a:r>
            </a:p>
          </p:txBody>
        </p:sp>
        <p:cxnSp>
          <p:nvCxnSpPr>
            <p:cNvPr id="667" name="Straight Connector 666"/>
            <p:cNvCxnSpPr/>
            <p:nvPr/>
          </p:nvCxnSpPr>
          <p:spPr>
            <a:xfrm flipH="1">
              <a:off x="1512888" y="5280025"/>
              <a:ext cx="635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/>
            <p:cNvCxnSpPr/>
            <p:nvPr/>
          </p:nvCxnSpPr>
          <p:spPr>
            <a:xfrm>
              <a:off x="4706079" y="5624513"/>
              <a:ext cx="22027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9" name="TextBox 261"/>
            <p:cNvSpPr txBox="1">
              <a:spLocks noChangeArrowheads="1"/>
            </p:cNvSpPr>
            <p:nvPr/>
          </p:nvSpPr>
          <p:spPr bwMode="auto">
            <a:xfrm>
              <a:off x="4360526" y="5310625"/>
              <a:ext cx="2146241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Evolved Packet Core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(EPC)</a:t>
              </a:r>
              <a:endParaRPr lang="en-US" sz="12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cxnSp>
          <p:nvCxnSpPr>
            <p:cNvPr id="670" name="Straight Connector 669"/>
            <p:cNvCxnSpPr/>
            <p:nvPr/>
          </p:nvCxnSpPr>
          <p:spPr>
            <a:xfrm>
              <a:off x="6908800" y="5348288"/>
              <a:ext cx="0" cy="496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Arrow Connector 670"/>
            <p:cNvCxnSpPr/>
            <p:nvPr/>
          </p:nvCxnSpPr>
          <p:spPr>
            <a:xfrm flipH="1">
              <a:off x="3931902" y="5624513"/>
              <a:ext cx="5921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1" name="Line 96"/>
          <p:cNvSpPr>
            <a:spLocks noChangeShapeType="1"/>
          </p:cNvSpPr>
          <p:nvPr/>
        </p:nvSpPr>
        <p:spPr bwMode="auto">
          <a:xfrm flipV="1">
            <a:off x="3882701" y="5580310"/>
            <a:ext cx="3464419" cy="257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2" name="Line 97"/>
          <p:cNvSpPr>
            <a:spLocks noChangeShapeType="1"/>
          </p:cNvSpPr>
          <p:nvPr/>
        </p:nvSpPr>
        <p:spPr bwMode="auto">
          <a:xfrm>
            <a:off x="4324908" y="5500819"/>
            <a:ext cx="2965063" cy="33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3" name="Line 98"/>
          <p:cNvSpPr>
            <a:spLocks noChangeShapeType="1"/>
          </p:cNvSpPr>
          <p:nvPr/>
        </p:nvSpPr>
        <p:spPr bwMode="auto">
          <a:xfrm>
            <a:off x="3911582" y="5208067"/>
            <a:ext cx="3412259" cy="281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95" name="Picture 122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827" y="5063423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6" name="Group 123"/>
          <p:cNvGrpSpPr>
            <a:grpSpLocks/>
          </p:cNvGrpSpPr>
          <p:nvPr/>
        </p:nvGrpSpPr>
        <p:grpSpPr bwMode="auto">
          <a:xfrm>
            <a:off x="2093589" y="5385416"/>
            <a:ext cx="831850" cy="143387"/>
            <a:chOff x="3072" y="739"/>
            <a:chExt cx="652" cy="146"/>
          </a:xfrm>
        </p:grpSpPr>
        <p:pic>
          <p:nvPicPr>
            <p:cNvPr id="563" name="Picture 124" descr="lgv_fqmg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4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5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497" name="Picture 128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402" y="5649550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8" name="Freeform 222"/>
          <p:cNvSpPr>
            <a:spLocks/>
          </p:cNvSpPr>
          <p:nvPr/>
        </p:nvSpPr>
        <p:spPr bwMode="auto">
          <a:xfrm>
            <a:off x="9010923" y="4837650"/>
            <a:ext cx="1235075" cy="133199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9" name="Text Box 223"/>
          <p:cNvSpPr txBox="1">
            <a:spLocks noChangeArrowheads="1"/>
          </p:cNvSpPr>
          <p:nvPr/>
        </p:nvSpPr>
        <p:spPr bwMode="auto">
          <a:xfrm>
            <a:off x="9118873" y="5109332"/>
            <a:ext cx="8819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Public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Internet</a:t>
            </a:r>
          </a:p>
        </p:txBody>
      </p:sp>
      <p:grpSp>
        <p:nvGrpSpPr>
          <p:cNvPr id="500" name="Group 224"/>
          <p:cNvGrpSpPr>
            <a:grpSpLocks/>
          </p:cNvGrpSpPr>
          <p:nvPr/>
        </p:nvGrpSpPr>
        <p:grpSpPr bwMode="auto">
          <a:xfrm>
            <a:off x="8245748" y="5003679"/>
            <a:ext cx="550863" cy="793661"/>
            <a:chOff x="611" y="3693"/>
            <a:chExt cx="449" cy="287"/>
          </a:xfrm>
        </p:grpSpPr>
        <p:sp>
          <p:nvSpPr>
            <p:cNvPr id="554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55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61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62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56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7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8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59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60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01" name="Text Box 234"/>
          <p:cNvSpPr txBox="1">
            <a:spLocks noChangeArrowheads="1"/>
          </p:cNvSpPr>
          <p:nvPr/>
        </p:nvSpPr>
        <p:spPr bwMode="auto">
          <a:xfrm>
            <a:off x="8193361" y="5782246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P-GW</a:t>
            </a:r>
          </a:p>
        </p:txBody>
      </p:sp>
      <p:sp>
        <p:nvSpPr>
          <p:cNvPr id="502" name="Text Box 235"/>
          <p:cNvSpPr txBox="1">
            <a:spLocks noChangeArrowheads="1"/>
          </p:cNvSpPr>
          <p:nvPr/>
        </p:nvSpPr>
        <p:spPr bwMode="auto">
          <a:xfrm>
            <a:off x="8315597" y="4946525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G</a:t>
            </a:r>
          </a:p>
        </p:txBody>
      </p:sp>
      <p:sp>
        <p:nvSpPr>
          <p:cNvPr id="503" name="Line 240"/>
          <p:cNvSpPr>
            <a:spLocks noChangeShapeType="1"/>
          </p:cNvSpPr>
          <p:nvPr/>
        </p:nvSpPr>
        <p:spPr bwMode="auto">
          <a:xfrm>
            <a:off x="8775972" y="550553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05" name="Group 224"/>
          <p:cNvGrpSpPr>
            <a:grpSpLocks/>
          </p:cNvGrpSpPr>
          <p:nvPr/>
        </p:nvGrpSpPr>
        <p:grpSpPr bwMode="auto">
          <a:xfrm>
            <a:off x="7479680" y="4994616"/>
            <a:ext cx="550863" cy="793661"/>
            <a:chOff x="611" y="3693"/>
            <a:chExt cx="449" cy="287"/>
          </a:xfrm>
        </p:grpSpPr>
        <p:sp>
          <p:nvSpPr>
            <p:cNvPr id="532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33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539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40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34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5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6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7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38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06" name="Text Box 234"/>
          <p:cNvSpPr txBox="1">
            <a:spLocks noChangeArrowheads="1"/>
          </p:cNvSpPr>
          <p:nvPr/>
        </p:nvSpPr>
        <p:spPr bwMode="auto">
          <a:xfrm>
            <a:off x="7427293" y="5773183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S-GW</a:t>
            </a:r>
          </a:p>
        </p:txBody>
      </p:sp>
      <p:sp>
        <p:nvSpPr>
          <p:cNvPr id="507" name="Text Box 235"/>
          <p:cNvSpPr txBox="1">
            <a:spLocks noChangeArrowheads="1"/>
          </p:cNvSpPr>
          <p:nvPr/>
        </p:nvSpPr>
        <p:spPr bwMode="auto">
          <a:xfrm>
            <a:off x="7549529" y="4937462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G</a:t>
            </a:r>
          </a:p>
        </p:txBody>
      </p:sp>
      <p:sp>
        <p:nvSpPr>
          <p:cNvPr id="508" name="Line 240"/>
          <p:cNvSpPr>
            <a:spLocks noChangeShapeType="1"/>
          </p:cNvSpPr>
          <p:nvPr/>
        </p:nvSpPr>
        <p:spPr bwMode="auto">
          <a:xfrm>
            <a:off x="8009904" y="549647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8538" y="3766275"/>
            <a:ext cx="1672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  <a:latin typeface="Helvetica" pitchFamily="2" charset="0"/>
              </a:rPr>
              <a:t>UE</a:t>
            </a:r>
          </a:p>
          <a:p>
            <a:pPr algn="ctr"/>
            <a:r>
              <a:rPr lang="en-US" dirty="0">
                <a:solidFill>
                  <a:srgbClr val="000090"/>
                </a:solidFill>
                <a:latin typeface="Helvetica" pitchFamily="2" charset="0"/>
              </a:rPr>
              <a:t>(user element)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617437" y="4343234"/>
            <a:ext cx="0" cy="6146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2" name="TextBox 671"/>
          <p:cNvSpPr txBox="1"/>
          <p:nvPr/>
        </p:nvSpPr>
        <p:spPr>
          <a:xfrm>
            <a:off x="3226088" y="3766275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  <a:latin typeface="Helvetica" pitchFamily="2" charset="0"/>
              </a:rPr>
              <a:t>eNodeB</a:t>
            </a:r>
          </a:p>
          <a:p>
            <a:pPr algn="ctr"/>
            <a:r>
              <a:rPr lang="en-US" dirty="0">
                <a:solidFill>
                  <a:srgbClr val="000090"/>
                </a:solidFill>
                <a:latin typeface="Helvetica" pitchFamily="2" charset="0"/>
              </a:rPr>
              <a:t>(base station)</a:t>
            </a:r>
          </a:p>
        </p:txBody>
      </p:sp>
      <p:cxnSp>
        <p:nvCxnSpPr>
          <p:cNvPr id="673" name="Straight Connector 672"/>
          <p:cNvCxnSpPr/>
          <p:nvPr/>
        </p:nvCxnSpPr>
        <p:spPr bwMode="auto">
          <a:xfrm>
            <a:off x="3893921" y="4320464"/>
            <a:ext cx="4408" cy="4858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" name="TextBox 674"/>
          <p:cNvSpPr txBox="1"/>
          <p:nvPr/>
        </p:nvSpPr>
        <p:spPr>
          <a:xfrm>
            <a:off x="8522907" y="3376023"/>
            <a:ext cx="1467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  <a:latin typeface="Helvetica" pitchFamily="2" charset="0"/>
              </a:rPr>
              <a:t>Packet data </a:t>
            </a:r>
          </a:p>
          <a:p>
            <a:pPr algn="ctr"/>
            <a:r>
              <a:rPr lang="en-US" dirty="0">
                <a:solidFill>
                  <a:srgbClr val="000090"/>
                </a:solidFill>
                <a:latin typeface="Helvetica" pitchFamily="2" charset="0"/>
              </a:rPr>
              <a:t>network</a:t>
            </a:r>
          </a:p>
          <a:p>
            <a:pPr algn="ctr"/>
            <a:r>
              <a:rPr lang="en-US" dirty="0">
                <a:solidFill>
                  <a:srgbClr val="000090"/>
                </a:solidFill>
                <a:latin typeface="Helvetica" pitchFamily="2" charset="0"/>
              </a:rPr>
              <a:t> Gateway</a:t>
            </a:r>
          </a:p>
          <a:p>
            <a:pPr algn="ctr"/>
            <a:r>
              <a:rPr lang="en-US" dirty="0">
                <a:solidFill>
                  <a:srgbClr val="000090"/>
                </a:solidFill>
                <a:latin typeface="Helvetica" pitchFamily="2" charset="0"/>
              </a:rPr>
              <a:t> (P-GW)</a:t>
            </a:r>
          </a:p>
        </p:txBody>
      </p:sp>
      <p:cxnSp>
        <p:nvCxnSpPr>
          <p:cNvPr id="676" name="Straight Connector 675"/>
          <p:cNvCxnSpPr/>
          <p:nvPr/>
        </p:nvCxnSpPr>
        <p:spPr bwMode="auto">
          <a:xfrm flipH="1">
            <a:off x="8529587" y="4323368"/>
            <a:ext cx="289249" cy="542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7" name="TextBox 676"/>
          <p:cNvSpPr txBox="1"/>
          <p:nvPr/>
        </p:nvSpPr>
        <p:spPr>
          <a:xfrm>
            <a:off x="7662273" y="3396468"/>
            <a:ext cx="1095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  <a:latin typeface="Helvetica" pitchFamily="2" charset="0"/>
              </a:rPr>
              <a:t>Serving </a:t>
            </a:r>
          </a:p>
          <a:p>
            <a:pPr algn="ctr"/>
            <a:r>
              <a:rPr lang="en-US" dirty="0">
                <a:solidFill>
                  <a:srgbClr val="000090"/>
                </a:solidFill>
                <a:latin typeface="Helvetica" pitchFamily="2" charset="0"/>
              </a:rPr>
              <a:t>Gateway</a:t>
            </a:r>
          </a:p>
          <a:p>
            <a:pPr algn="ctr"/>
            <a:r>
              <a:rPr lang="en-US" dirty="0">
                <a:solidFill>
                  <a:srgbClr val="000090"/>
                </a:solidFill>
                <a:latin typeface="Helvetica" pitchFamily="2" charset="0"/>
              </a:rPr>
              <a:t> (S-GW)</a:t>
            </a:r>
          </a:p>
        </p:txBody>
      </p:sp>
      <p:cxnSp>
        <p:nvCxnSpPr>
          <p:cNvPr id="678" name="Straight Connector 677"/>
          <p:cNvCxnSpPr>
            <a:stCxn id="677" idx="2"/>
          </p:cNvCxnSpPr>
          <p:nvPr/>
        </p:nvCxnSpPr>
        <p:spPr bwMode="auto">
          <a:xfrm flipH="1">
            <a:off x="7861071" y="4319798"/>
            <a:ext cx="348788" cy="6195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9" name="TextBox 678"/>
          <p:cNvSpPr txBox="1"/>
          <p:nvPr/>
        </p:nvSpPr>
        <p:spPr>
          <a:xfrm>
            <a:off x="4344094" y="539577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00"/>
                </a:solidFill>
                <a:latin typeface="Helvetica" pitchFamily="2" charset="0"/>
              </a:rPr>
              <a:t>data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911581" y="3037521"/>
            <a:ext cx="3876228" cy="2661882"/>
            <a:chOff x="2387580" y="3037521"/>
            <a:chExt cx="3876228" cy="2661882"/>
          </a:xfrm>
        </p:grpSpPr>
        <p:sp>
          <p:nvSpPr>
            <p:cNvPr id="482" name="Line 238"/>
            <p:cNvSpPr>
              <a:spLocks noChangeShapeType="1"/>
            </p:cNvSpPr>
            <p:nvPr/>
          </p:nvSpPr>
          <p:spPr bwMode="auto">
            <a:xfrm flipH="1">
              <a:off x="2759629" y="4812246"/>
              <a:ext cx="1461475" cy="541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3" name="Line 238"/>
            <p:cNvSpPr>
              <a:spLocks noChangeShapeType="1"/>
            </p:cNvSpPr>
            <p:nvPr/>
          </p:nvSpPr>
          <p:spPr bwMode="auto">
            <a:xfrm flipH="1">
              <a:off x="2436482" y="4807495"/>
              <a:ext cx="1751742" cy="2968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4" name="Line 238"/>
            <p:cNvSpPr>
              <a:spLocks noChangeShapeType="1"/>
            </p:cNvSpPr>
            <p:nvPr/>
          </p:nvSpPr>
          <p:spPr bwMode="auto">
            <a:xfrm flipH="1">
              <a:off x="2387580" y="4864861"/>
              <a:ext cx="1800643" cy="834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Line 238"/>
            <p:cNvSpPr>
              <a:spLocks noChangeShapeType="1"/>
            </p:cNvSpPr>
            <p:nvPr/>
          </p:nvSpPr>
          <p:spPr bwMode="auto">
            <a:xfrm flipH="1" flipV="1">
              <a:off x="4739087" y="4944462"/>
              <a:ext cx="1216590" cy="348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Line 238"/>
            <p:cNvSpPr>
              <a:spLocks noChangeShapeType="1"/>
            </p:cNvSpPr>
            <p:nvPr/>
          </p:nvSpPr>
          <p:spPr bwMode="auto">
            <a:xfrm flipV="1">
              <a:off x="4710870" y="4650826"/>
              <a:ext cx="205932" cy="161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94" name="Group 493"/>
            <p:cNvGrpSpPr/>
            <p:nvPr/>
          </p:nvGrpSpPr>
          <p:grpSpPr>
            <a:xfrm>
              <a:off x="4124725" y="4207019"/>
              <a:ext cx="723200" cy="880827"/>
              <a:chOff x="4804140" y="4632965"/>
              <a:chExt cx="723200" cy="1348762"/>
            </a:xfrm>
          </p:grpSpPr>
          <p:grpSp>
            <p:nvGrpSpPr>
              <p:cNvPr id="566" name="Group 109"/>
              <p:cNvGrpSpPr>
                <a:grpSpLocks/>
              </p:cNvGrpSpPr>
              <p:nvPr/>
            </p:nvGrpSpPr>
            <p:grpSpPr bwMode="auto">
              <a:xfrm>
                <a:off x="4867640" y="5188066"/>
                <a:ext cx="550863" cy="793661"/>
                <a:chOff x="611" y="3693"/>
                <a:chExt cx="449" cy="287"/>
              </a:xfrm>
            </p:grpSpPr>
            <p:sp>
              <p:nvSpPr>
                <p:cNvPr id="568" name="Rectangle 110"/>
                <p:cNvSpPr>
                  <a:spLocks noChangeArrowheads="1"/>
                </p:cNvSpPr>
                <p:nvPr/>
              </p:nvSpPr>
              <p:spPr bwMode="auto">
                <a:xfrm>
                  <a:off x="636" y="3774"/>
                  <a:ext cx="336" cy="2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69" name="Freeform 114"/>
                <p:cNvSpPr>
                  <a:spLocks/>
                </p:cNvSpPr>
                <p:nvPr/>
              </p:nvSpPr>
              <p:spPr bwMode="auto">
                <a:xfrm>
                  <a:off x="975" y="3704"/>
                  <a:ext cx="62" cy="74"/>
                </a:xfrm>
                <a:custGeom>
                  <a:avLst/>
                  <a:gdLst>
                    <a:gd name="T0" fmla="*/ 36 w 62"/>
                    <a:gd name="T1" fmla="*/ 0 h 74"/>
                    <a:gd name="T2" fmla="*/ 62 w 62"/>
                    <a:gd name="T3" fmla="*/ 57 h 74"/>
                    <a:gd name="T4" fmla="*/ 0 w 62"/>
                    <a:gd name="T5" fmla="*/ 74 h 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2" h="74">
                      <a:moveTo>
                        <a:pt x="36" y="0"/>
                      </a:moveTo>
                      <a:lnTo>
                        <a:pt x="62" y="57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0" name="Freeform 115"/>
                <p:cNvSpPr>
                  <a:spLocks/>
                </p:cNvSpPr>
                <p:nvPr/>
              </p:nvSpPr>
              <p:spPr bwMode="auto">
                <a:xfrm>
                  <a:off x="972" y="3764"/>
                  <a:ext cx="63" cy="216"/>
                </a:xfrm>
                <a:custGeom>
                  <a:avLst/>
                  <a:gdLst>
                    <a:gd name="T0" fmla="*/ 2 w 63"/>
                    <a:gd name="T1" fmla="*/ 12 h 225"/>
                    <a:gd name="T2" fmla="*/ 0 w 63"/>
                    <a:gd name="T3" fmla="*/ 176 h 225"/>
                    <a:gd name="T4" fmla="*/ 62 w 63"/>
                    <a:gd name="T5" fmla="*/ 158 h 225"/>
                    <a:gd name="T6" fmla="*/ 63 w 63"/>
                    <a:gd name="T7" fmla="*/ 0 h 225"/>
                    <a:gd name="T8" fmla="*/ 2 w 63"/>
                    <a:gd name="T9" fmla="*/ 12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225">
                      <a:moveTo>
                        <a:pt x="2" y="16"/>
                      </a:moveTo>
                      <a:lnTo>
                        <a:pt x="0" y="225"/>
                      </a:lnTo>
                      <a:lnTo>
                        <a:pt x="62" y="202"/>
                      </a:lnTo>
                      <a:lnTo>
                        <a:pt x="63" y="0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1" name="Freeform 116"/>
                <p:cNvSpPr>
                  <a:spLocks/>
                </p:cNvSpPr>
                <p:nvPr/>
              </p:nvSpPr>
              <p:spPr bwMode="auto">
                <a:xfrm>
                  <a:off x="1013" y="3693"/>
                  <a:ext cx="47" cy="78"/>
                </a:xfrm>
                <a:custGeom>
                  <a:avLst/>
                  <a:gdLst>
                    <a:gd name="T0" fmla="*/ 12 w 47"/>
                    <a:gd name="T1" fmla="*/ 0 h 78"/>
                    <a:gd name="T2" fmla="*/ 47 w 47"/>
                    <a:gd name="T3" fmla="*/ 78 h 78"/>
                    <a:gd name="T4" fmla="*/ 15 w 47"/>
                    <a:gd name="T5" fmla="*/ 77 h 78"/>
                    <a:gd name="T6" fmla="*/ 0 w 47"/>
                    <a:gd name="T7" fmla="*/ 35 h 78"/>
                    <a:gd name="T8" fmla="*/ 12 w 47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7" h="78">
                      <a:moveTo>
                        <a:pt x="12" y="0"/>
                      </a:moveTo>
                      <a:lnTo>
                        <a:pt x="47" y="78"/>
                      </a:lnTo>
                      <a:lnTo>
                        <a:pt x="15" y="77"/>
                      </a:lnTo>
                      <a:lnTo>
                        <a:pt x="0" y="3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2" name="Freeform 117"/>
                <p:cNvSpPr>
                  <a:spLocks/>
                </p:cNvSpPr>
                <p:nvPr/>
              </p:nvSpPr>
              <p:spPr bwMode="auto">
                <a:xfrm>
                  <a:off x="987" y="3728"/>
                  <a:ext cx="44" cy="51"/>
                </a:xfrm>
                <a:custGeom>
                  <a:avLst/>
                  <a:gdLst>
                    <a:gd name="T0" fmla="*/ 23 w 44"/>
                    <a:gd name="T1" fmla="*/ 0 h 51"/>
                    <a:gd name="T2" fmla="*/ 0 w 44"/>
                    <a:gd name="T3" fmla="*/ 51 h 51"/>
                    <a:gd name="T4" fmla="*/ 44 w 44"/>
                    <a:gd name="T5" fmla="*/ 45 h 51"/>
                    <a:gd name="T6" fmla="*/ 23 w 44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51">
                      <a:moveTo>
                        <a:pt x="23" y="0"/>
                      </a:moveTo>
                      <a:lnTo>
                        <a:pt x="0" y="51"/>
                      </a:lnTo>
                      <a:lnTo>
                        <a:pt x="44" y="4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73" name="Freeform 118"/>
                <p:cNvSpPr>
                  <a:spLocks/>
                </p:cNvSpPr>
                <p:nvPr/>
              </p:nvSpPr>
              <p:spPr bwMode="auto">
                <a:xfrm>
                  <a:off x="611" y="3695"/>
                  <a:ext cx="417" cy="95"/>
                </a:xfrm>
                <a:custGeom>
                  <a:avLst/>
                  <a:gdLst>
                    <a:gd name="T0" fmla="*/ 0 w 417"/>
                    <a:gd name="T1" fmla="*/ 95 h 95"/>
                    <a:gd name="T2" fmla="*/ 66 w 417"/>
                    <a:gd name="T3" fmla="*/ 1 h 95"/>
                    <a:gd name="T4" fmla="*/ 417 w 417"/>
                    <a:gd name="T5" fmla="*/ 0 h 95"/>
                    <a:gd name="T6" fmla="*/ 370 w 417"/>
                    <a:gd name="T7" fmla="*/ 95 h 95"/>
                    <a:gd name="T8" fmla="*/ 0 w 417"/>
                    <a:gd name="T9" fmla="*/ 95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7" h="95">
                      <a:moveTo>
                        <a:pt x="0" y="95"/>
                      </a:moveTo>
                      <a:lnTo>
                        <a:pt x="66" y="1"/>
                      </a:lnTo>
                      <a:lnTo>
                        <a:pt x="417" y="0"/>
                      </a:lnTo>
                      <a:lnTo>
                        <a:pt x="37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67" name="Text Box 121"/>
              <p:cNvSpPr txBox="1">
                <a:spLocks noChangeArrowheads="1"/>
              </p:cNvSpPr>
              <p:nvPr/>
            </p:nvSpPr>
            <p:spPr bwMode="auto">
              <a:xfrm>
                <a:off x="4804140" y="4632965"/>
                <a:ext cx="723200" cy="565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Helvetica" pitchFamily="2" charset="0"/>
                    <a:cs typeface="Arial" charset="0"/>
                  </a:rPr>
                  <a:t>MME</a:t>
                </a:r>
              </a:p>
            </p:txBody>
          </p:sp>
        </p:grpSp>
        <p:grpSp>
          <p:nvGrpSpPr>
            <p:cNvPr id="510" name="Group 509"/>
            <p:cNvGrpSpPr/>
            <p:nvPr/>
          </p:nvGrpSpPr>
          <p:grpSpPr>
            <a:xfrm>
              <a:off x="4839014" y="3960851"/>
              <a:ext cx="659293" cy="880827"/>
              <a:chOff x="4804140" y="4632965"/>
              <a:chExt cx="659293" cy="1348762"/>
            </a:xfrm>
          </p:grpSpPr>
          <p:grpSp>
            <p:nvGrpSpPr>
              <p:cNvPr id="511" name="Group 109"/>
              <p:cNvGrpSpPr>
                <a:grpSpLocks/>
              </p:cNvGrpSpPr>
              <p:nvPr/>
            </p:nvGrpSpPr>
            <p:grpSpPr bwMode="auto">
              <a:xfrm>
                <a:off x="4867640" y="5188066"/>
                <a:ext cx="550863" cy="793661"/>
                <a:chOff x="611" y="3693"/>
                <a:chExt cx="449" cy="287"/>
              </a:xfrm>
            </p:grpSpPr>
            <p:sp>
              <p:nvSpPr>
                <p:cNvPr id="513" name="Rectangle 110"/>
                <p:cNvSpPr>
                  <a:spLocks noChangeArrowheads="1"/>
                </p:cNvSpPr>
                <p:nvPr/>
              </p:nvSpPr>
              <p:spPr bwMode="auto">
                <a:xfrm>
                  <a:off x="636" y="3774"/>
                  <a:ext cx="336" cy="20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4" name="Freeform 114"/>
                <p:cNvSpPr>
                  <a:spLocks/>
                </p:cNvSpPr>
                <p:nvPr/>
              </p:nvSpPr>
              <p:spPr bwMode="auto">
                <a:xfrm>
                  <a:off x="975" y="3704"/>
                  <a:ext cx="62" cy="74"/>
                </a:xfrm>
                <a:custGeom>
                  <a:avLst/>
                  <a:gdLst>
                    <a:gd name="T0" fmla="*/ 36 w 62"/>
                    <a:gd name="T1" fmla="*/ 0 h 74"/>
                    <a:gd name="T2" fmla="*/ 62 w 62"/>
                    <a:gd name="T3" fmla="*/ 57 h 74"/>
                    <a:gd name="T4" fmla="*/ 0 w 62"/>
                    <a:gd name="T5" fmla="*/ 74 h 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62" h="74">
                      <a:moveTo>
                        <a:pt x="36" y="0"/>
                      </a:moveTo>
                      <a:lnTo>
                        <a:pt x="62" y="57"/>
                      </a:lnTo>
                      <a:lnTo>
                        <a:pt x="0" y="74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5" name="Freeform 115"/>
                <p:cNvSpPr>
                  <a:spLocks/>
                </p:cNvSpPr>
                <p:nvPr/>
              </p:nvSpPr>
              <p:spPr bwMode="auto">
                <a:xfrm>
                  <a:off x="972" y="3764"/>
                  <a:ext cx="63" cy="216"/>
                </a:xfrm>
                <a:custGeom>
                  <a:avLst/>
                  <a:gdLst>
                    <a:gd name="T0" fmla="*/ 2 w 63"/>
                    <a:gd name="T1" fmla="*/ 12 h 225"/>
                    <a:gd name="T2" fmla="*/ 0 w 63"/>
                    <a:gd name="T3" fmla="*/ 176 h 225"/>
                    <a:gd name="T4" fmla="*/ 62 w 63"/>
                    <a:gd name="T5" fmla="*/ 158 h 225"/>
                    <a:gd name="T6" fmla="*/ 63 w 63"/>
                    <a:gd name="T7" fmla="*/ 0 h 225"/>
                    <a:gd name="T8" fmla="*/ 2 w 63"/>
                    <a:gd name="T9" fmla="*/ 12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3" h="225">
                      <a:moveTo>
                        <a:pt x="2" y="16"/>
                      </a:moveTo>
                      <a:lnTo>
                        <a:pt x="0" y="225"/>
                      </a:lnTo>
                      <a:lnTo>
                        <a:pt x="62" y="202"/>
                      </a:lnTo>
                      <a:lnTo>
                        <a:pt x="63" y="0"/>
                      </a:lnTo>
                      <a:lnTo>
                        <a:pt x="2" y="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6" name="Freeform 116"/>
                <p:cNvSpPr>
                  <a:spLocks/>
                </p:cNvSpPr>
                <p:nvPr/>
              </p:nvSpPr>
              <p:spPr bwMode="auto">
                <a:xfrm>
                  <a:off x="1013" y="3693"/>
                  <a:ext cx="47" cy="78"/>
                </a:xfrm>
                <a:custGeom>
                  <a:avLst/>
                  <a:gdLst>
                    <a:gd name="T0" fmla="*/ 12 w 47"/>
                    <a:gd name="T1" fmla="*/ 0 h 78"/>
                    <a:gd name="T2" fmla="*/ 47 w 47"/>
                    <a:gd name="T3" fmla="*/ 78 h 78"/>
                    <a:gd name="T4" fmla="*/ 15 w 47"/>
                    <a:gd name="T5" fmla="*/ 77 h 78"/>
                    <a:gd name="T6" fmla="*/ 0 w 47"/>
                    <a:gd name="T7" fmla="*/ 35 h 78"/>
                    <a:gd name="T8" fmla="*/ 12 w 47"/>
                    <a:gd name="T9" fmla="*/ 0 h 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7" h="78">
                      <a:moveTo>
                        <a:pt x="12" y="0"/>
                      </a:moveTo>
                      <a:lnTo>
                        <a:pt x="47" y="78"/>
                      </a:lnTo>
                      <a:lnTo>
                        <a:pt x="15" y="77"/>
                      </a:lnTo>
                      <a:lnTo>
                        <a:pt x="0" y="35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7" name="Freeform 117"/>
                <p:cNvSpPr>
                  <a:spLocks/>
                </p:cNvSpPr>
                <p:nvPr/>
              </p:nvSpPr>
              <p:spPr bwMode="auto">
                <a:xfrm>
                  <a:off x="987" y="3728"/>
                  <a:ext cx="44" cy="51"/>
                </a:xfrm>
                <a:custGeom>
                  <a:avLst/>
                  <a:gdLst>
                    <a:gd name="T0" fmla="*/ 23 w 44"/>
                    <a:gd name="T1" fmla="*/ 0 h 51"/>
                    <a:gd name="T2" fmla="*/ 0 w 44"/>
                    <a:gd name="T3" fmla="*/ 51 h 51"/>
                    <a:gd name="T4" fmla="*/ 44 w 44"/>
                    <a:gd name="T5" fmla="*/ 45 h 51"/>
                    <a:gd name="T6" fmla="*/ 23 w 44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51">
                      <a:moveTo>
                        <a:pt x="23" y="0"/>
                      </a:moveTo>
                      <a:lnTo>
                        <a:pt x="0" y="51"/>
                      </a:lnTo>
                      <a:lnTo>
                        <a:pt x="44" y="4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518" name="Freeform 118"/>
                <p:cNvSpPr>
                  <a:spLocks/>
                </p:cNvSpPr>
                <p:nvPr/>
              </p:nvSpPr>
              <p:spPr bwMode="auto">
                <a:xfrm>
                  <a:off x="611" y="3695"/>
                  <a:ext cx="417" cy="95"/>
                </a:xfrm>
                <a:custGeom>
                  <a:avLst/>
                  <a:gdLst>
                    <a:gd name="T0" fmla="*/ 0 w 417"/>
                    <a:gd name="T1" fmla="*/ 95 h 95"/>
                    <a:gd name="T2" fmla="*/ 66 w 417"/>
                    <a:gd name="T3" fmla="*/ 1 h 95"/>
                    <a:gd name="T4" fmla="*/ 417 w 417"/>
                    <a:gd name="T5" fmla="*/ 0 h 95"/>
                    <a:gd name="T6" fmla="*/ 370 w 417"/>
                    <a:gd name="T7" fmla="*/ 95 h 95"/>
                    <a:gd name="T8" fmla="*/ 0 w 417"/>
                    <a:gd name="T9" fmla="*/ 95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17" h="95">
                      <a:moveTo>
                        <a:pt x="0" y="95"/>
                      </a:moveTo>
                      <a:lnTo>
                        <a:pt x="66" y="1"/>
                      </a:lnTo>
                      <a:lnTo>
                        <a:pt x="417" y="0"/>
                      </a:lnTo>
                      <a:lnTo>
                        <a:pt x="370" y="95"/>
                      </a:ln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512" name="Text Box 121"/>
              <p:cNvSpPr txBox="1">
                <a:spLocks noChangeArrowheads="1"/>
              </p:cNvSpPr>
              <p:nvPr/>
            </p:nvSpPr>
            <p:spPr bwMode="auto">
              <a:xfrm>
                <a:off x="4804140" y="4632965"/>
                <a:ext cx="659293" cy="565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Helvetica" pitchFamily="2" charset="0"/>
                    <a:cs typeface="Arial" charset="0"/>
                  </a:rPr>
                  <a:t>HSS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784797" y="3037521"/>
              <a:ext cx="159530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90"/>
                  </a:solidFill>
                  <a:latin typeface="Helvetica" pitchFamily="2" charset="0"/>
                </a:rPr>
                <a:t>Mobility 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  <a:latin typeface="Helvetica" pitchFamily="2" charset="0"/>
                </a:rPr>
                <a:t>Management 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  <a:latin typeface="Helvetica" pitchFamily="2" charset="0"/>
                </a:rPr>
                <a:t>Entity (MME)</a:t>
              </a:r>
            </a:p>
          </p:txBody>
        </p:sp>
        <p:cxnSp>
          <p:nvCxnSpPr>
            <p:cNvPr id="674" name="Straight Connector 673"/>
            <p:cNvCxnSpPr>
              <a:stCxn id="14" idx="2"/>
            </p:cNvCxnSpPr>
            <p:nvPr/>
          </p:nvCxnSpPr>
          <p:spPr bwMode="auto">
            <a:xfrm>
              <a:off x="3582452" y="3960851"/>
              <a:ext cx="885946" cy="252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 rot="21101250">
              <a:off x="2859369" y="4630375"/>
              <a:ext cx="869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control</a:t>
              </a:r>
            </a:p>
          </p:txBody>
        </p:sp>
        <p:sp>
          <p:nvSpPr>
            <p:cNvPr id="680" name="TextBox 679"/>
            <p:cNvSpPr txBox="1"/>
            <p:nvPr/>
          </p:nvSpPr>
          <p:spPr>
            <a:xfrm>
              <a:off x="4232482" y="3058008"/>
              <a:ext cx="20313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90"/>
                  </a:solidFill>
                  <a:latin typeface="Helvetica" pitchFamily="2" charset="0"/>
                </a:rPr>
                <a:t>Home Subscriber 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  <a:latin typeface="Helvetica" pitchFamily="2" charset="0"/>
                </a:rPr>
                <a:t>Server(HSS)</a:t>
              </a:r>
            </a:p>
            <a:p>
              <a:pPr algn="ctr"/>
              <a:r>
                <a:rPr lang="en-US" dirty="0">
                  <a:solidFill>
                    <a:srgbClr val="000090"/>
                  </a:solidFill>
                  <a:latin typeface="Helvetica" pitchFamily="2" charset="0"/>
                </a:rPr>
                <a:t> (like HLR+VLR)</a:t>
              </a:r>
            </a:p>
          </p:txBody>
        </p:sp>
        <p:cxnSp>
          <p:nvCxnSpPr>
            <p:cNvPr id="681" name="Straight Connector 680"/>
            <p:cNvCxnSpPr/>
            <p:nvPr/>
          </p:nvCxnSpPr>
          <p:spPr bwMode="auto">
            <a:xfrm>
              <a:off x="5508556" y="3906197"/>
              <a:ext cx="0" cy="3008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10</a:t>
            </a:fld>
            <a:endParaRPr lang="en-US" sz="1200" dirty="0">
              <a:latin typeface="Helvetica" pitchFamily="2" charset="0"/>
            </a:endParaRPr>
          </a:p>
        </p:txBody>
      </p:sp>
      <p:grpSp>
        <p:nvGrpSpPr>
          <p:cNvPr id="213" name="Group 347"/>
          <p:cNvGrpSpPr>
            <a:grpSpLocks/>
          </p:cNvGrpSpPr>
          <p:nvPr/>
        </p:nvGrpSpPr>
        <p:grpSpPr bwMode="auto">
          <a:xfrm>
            <a:off x="8173123" y="5358253"/>
            <a:ext cx="661282" cy="323815"/>
            <a:chOff x="1871277" y="1576300"/>
            <a:chExt cx="1128371" cy="437861"/>
          </a:xfrm>
        </p:grpSpPr>
        <p:sp>
          <p:nvSpPr>
            <p:cNvPr id="214" name="Oval 21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" name="Oval 21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217" name="Freeform 2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8" name="Freeform 21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9" name="Freeform 21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20" name="Freeform 21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21" name="Straight Connector 220"/>
            <p:cNvCxnSpPr>
              <a:endCxn id="21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347"/>
          <p:cNvGrpSpPr>
            <a:grpSpLocks/>
          </p:cNvGrpSpPr>
          <p:nvPr/>
        </p:nvGrpSpPr>
        <p:grpSpPr bwMode="auto">
          <a:xfrm>
            <a:off x="7353074" y="5351914"/>
            <a:ext cx="661282" cy="323815"/>
            <a:chOff x="1871277" y="1576300"/>
            <a:chExt cx="1128371" cy="437861"/>
          </a:xfrm>
        </p:grpSpPr>
        <p:sp>
          <p:nvSpPr>
            <p:cNvPr id="224" name="Oval 22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26" name="Oval 22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227" name="Freeform 22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28" name="Freeform 22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29" name="Freeform 22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0" name="Freeform 22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31" name="Straight Connector 230"/>
            <p:cNvCxnSpPr>
              <a:endCxn id="22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9" name="Group 782"/>
          <p:cNvGrpSpPr>
            <a:grpSpLocks/>
          </p:cNvGrpSpPr>
          <p:nvPr/>
        </p:nvGrpSpPr>
        <p:grpSpPr bwMode="auto">
          <a:xfrm>
            <a:off x="3691508" y="4862724"/>
            <a:ext cx="333077" cy="421847"/>
            <a:chOff x="742" y="2409"/>
            <a:chExt cx="576" cy="881"/>
          </a:xfrm>
        </p:grpSpPr>
        <p:grpSp>
          <p:nvGrpSpPr>
            <p:cNvPr id="79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79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79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79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79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79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79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79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0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0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0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0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0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0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0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0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791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808" name="Group 782"/>
          <p:cNvGrpSpPr>
            <a:grpSpLocks/>
          </p:cNvGrpSpPr>
          <p:nvPr/>
        </p:nvGrpSpPr>
        <p:grpSpPr bwMode="auto">
          <a:xfrm>
            <a:off x="4101816" y="5214417"/>
            <a:ext cx="333077" cy="421847"/>
            <a:chOff x="742" y="2409"/>
            <a:chExt cx="576" cy="881"/>
          </a:xfrm>
        </p:grpSpPr>
        <p:grpSp>
          <p:nvGrpSpPr>
            <p:cNvPr id="80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8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810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827" name="Group 782"/>
          <p:cNvGrpSpPr>
            <a:grpSpLocks/>
          </p:cNvGrpSpPr>
          <p:nvPr/>
        </p:nvGrpSpPr>
        <p:grpSpPr bwMode="auto">
          <a:xfrm>
            <a:off x="3726678" y="5480141"/>
            <a:ext cx="333077" cy="421847"/>
            <a:chOff x="742" y="2409"/>
            <a:chExt cx="576" cy="881"/>
          </a:xfrm>
        </p:grpSpPr>
        <p:grpSp>
          <p:nvGrpSpPr>
            <p:cNvPr id="82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8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829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3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8275-1BFB-DB4F-8330-C0D00723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5G: the next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939DD-FB3C-FA4D-B56A-841A5AD52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4140"/>
          </a:xfrm>
        </p:spPr>
        <p:txBody>
          <a:bodyPr/>
          <a:lstStyle/>
          <a:p>
            <a:r>
              <a:rPr lang="en-US" dirty="0"/>
              <a:t>Goal: higher data rates, lower delays</a:t>
            </a:r>
          </a:p>
          <a:p>
            <a:endParaRPr lang="en-US" dirty="0"/>
          </a:p>
          <a:p>
            <a:r>
              <a:rPr lang="en-US" dirty="0"/>
              <a:t>Enabled by better transmission technology</a:t>
            </a:r>
          </a:p>
          <a:p>
            <a:pPr lvl="1"/>
            <a:r>
              <a:rPr lang="en-US" dirty="0"/>
              <a:t>(you don’t need to know what these terms mean:)</a:t>
            </a:r>
          </a:p>
          <a:p>
            <a:pPr lvl="1"/>
            <a:r>
              <a:rPr lang="en-US" dirty="0"/>
              <a:t>Multiple input multiple output antennas</a:t>
            </a:r>
          </a:p>
          <a:p>
            <a:pPr lvl="1"/>
            <a:r>
              <a:rPr lang="en-US" dirty="0"/>
              <a:t>New radio frequency bands</a:t>
            </a:r>
          </a:p>
          <a:p>
            <a:pPr lvl="1"/>
            <a:r>
              <a:rPr lang="en-US" dirty="0"/>
              <a:t>Beamforming</a:t>
            </a:r>
          </a:p>
          <a:p>
            <a:pPr lvl="1"/>
            <a:endParaRPr lang="en-US" dirty="0"/>
          </a:p>
          <a:p>
            <a:r>
              <a:rPr lang="en-US" dirty="0"/>
              <a:t>To support novel applications</a:t>
            </a:r>
          </a:p>
          <a:p>
            <a:pPr lvl="1"/>
            <a:r>
              <a:rPr lang="en-US" dirty="0"/>
              <a:t>IoTs, edge networking, SDN, NFV, …</a:t>
            </a:r>
          </a:p>
        </p:txBody>
      </p:sp>
    </p:spTree>
    <p:extLst>
      <p:ext uri="{BB962C8B-B14F-4D97-AF65-F5344CB8AC3E}">
        <p14:creationId xmlns:p14="http://schemas.microsoft.com/office/powerpoint/2010/main" val="216925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F112-E81E-FA42-9B3A-57303900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C3246-2248-A54D-A91B-2C7C347B2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hosts move and still retain network connectivity?</a:t>
            </a:r>
          </a:p>
        </p:txBody>
      </p:sp>
    </p:spTree>
    <p:extLst>
      <p:ext uri="{BB962C8B-B14F-4D97-AF65-F5344CB8AC3E}">
        <p14:creationId xmlns:p14="http://schemas.microsoft.com/office/powerpoint/2010/main" val="25843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mobility?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2163" y="1601789"/>
            <a:ext cx="8197850" cy="574675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spectrum of mobility, from the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C00000"/>
                </a:solidFill>
              </a:rPr>
              <a:t>network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perspective:</a:t>
            </a:r>
          </a:p>
        </p:txBody>
      </p:sp>
      <p:grpSp>
        <p:nvGrpSpPr>
          <p:cNvPr id="96261" name="Group 4"/>
          <p:cNvGrpSpPr>
            <a:grpSpLocks/>
          </p:cNvGrpSpPr>
          <p:nvPr/>
        </p:nvGrpSpPr>
        <p:grpSpPr bwMode="auto">
          <a:xfrm>
            <a:off x="2168526" y="2657476"/>
            <a:ext cx="7623175" cy="771525"/>
            <a:chOff x="390" y="890"/>
            <a:chExt cx="4802" cy="486"/>
          </a:xfrm>
        </p:grpSpPr>
        <p:sp>
          <p:nvSpPr>
            <p:cNvPr id="43022" name="Rectangle 5"/>
            <p:cNvSpPr>
              <a:spLocks noChangeArrowheads="1"/>
            </p:cNvSpPr>
            <p:nvPr/>
          </p:nvSpPr>
          <p:spPr bwMode="auto">
            <a:xfrm>
              <a:off x="392" y="1120"/>
              <a:ext cx="4800" cy="256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2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43023" name="Text Box 6"/>
            <p:cNvSpPr txBox="1">
              <a:spLocks noChangeArrowheads="1"/>
            </p:cNvSpPr>
            <p:nvPr/>
          </p:nvSpPr>
          <p:spPr bwMode="auto">
            <a:xfrm>
              <a:off x="390" y="890"/>
              <a:ext cx="81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no mobility</a:t>
              </a:r>
            </a:p>
          </p:txBody>
        </p:sp>
        <p:sp>
          <p:nvSpPr>
            <p:cNvPr id="43024" name="Text Box 7"/>
            <p:cNvSpPr txBox="1">
              <a:spLocks noChangeArrowheads="1"/>
            </p:cNvSpPr>
            <p:nvPr/>
          </p:nvSpPr>
          <p:spPr bwMode="auto">
            <a:xfrm>
              <a:off x="4246" y="898"/>
              <a:ext cx="9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high mobility</a:t>
              </a:r>
            </a:p>
          </p:txBody>
        </p:sp>
      </p:grpSp>
      <p:sp>
        <p:nvSpPr>
          <p:cNvPr id="43015" name="Text Box 8"/>
          <p:cNvSpPr txBox="1">
            <a:spLocks noChangeArrowheads="1"/>
          </p:cNvSpPr>
          <p:nvPr/>
        </p:nvSpPr>
        <p:spPr bwMode="auto">
          <a:xfrm>
            <a:off x="2092325" y="4081464"/>
            <a:ext cx="27257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Helvetica" pitchFamily="2" charset="0"/>
                <a:cs typeface="Arial" charset="0"/>
              </a:rPr>
              <a:t>mobile wireless user, </a:t>
            </a:r>
          </a:p>
          <a:p>
            <a:pPr>
              <a:defRPr/>
            </a:pPr>
            <a:r>
              <a:rPr lang="en-US" sz="2000" dirty="0">
                <a:latin typeface="Helvetica" pitchFamily="2" charset="0"/>
                <a:cs typeface="Arial" charset="0"/>
              </a:rPr>
              <a:t>using same access </a:t>
            </a:r>
          </a:p>
          <a:p>
            <a:pPr>
              <a:defRPr/>
            </a:pPr>
            <a:r>
              <a:rPr lang="en-US" sz="2000" dirty="0">
                <a:latin typeface="Helvetica" pitchFamily="2" charset="0"/>
                <a:cs typeface="Arial" charset="0"/>
              </a:rPr>
              <a:t>point</a:t>
            </a:r>
          </a:p>
        </p:txBody>
      </p:sp>
      <p:sp>
        <p:nvSpPr>
          <p:cNvPr id="43016" name="Text Box 9"/>
          <p:cNvSpPr txBox="1">
            <a:spLocks noChangeArrowheads="1"/>
          </p:cNvSpPr>
          <p:nvPr/>
        </p:nvSpPr>
        <p:spPr bwMode="auto">
          <a:xfrm>
            <a:off x="7540626" y="4092576"/>
            <a:ext cx="2690813" cy="189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Helvetica" pitchFamily="2" charset="0"/>
                <a:cs typeface="Arial" charset="0"/>
              </a:rPr>
              <a:t>mobile user, passing through multiple access point while maintaining ongoing connections (</a:t>
            </a:r>
            <a:r>
              <a:rPr lang="en-US" dirty="0">
                <a:latin typeface="Helvetica" pitchFamily="2" charset="0"/>
                <a:cs typeface="Arial" charset="0"/>
              </a:rPr>
              <a:t>like cell phone)</a:t>
            </a:r>
          </a:p>
        </p:txBody>
      </p:sp>
      <p:sp>
        <p:nvSpPr>
          <p:cNvPr id="43017" name="Text Box 10"/>
          <p:cNvSpPr txBox="1">
            <a:spLocks noChangeArrowheads="1"/>
          </p:cNvSpPr>
          <p:nvPr/>
        </p:nvSpPr>
        <p:spPr bwMode="auto">
          <a:xfrm>
            <a:off x="4772025" y="4094164"/>
            <a:ext cx="24320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Helvetica" pitchFamily="2" charset="0"/>
                <a:cs typeface="Arial" charset="0"/>
              </a:rPr>
              <a:t>mobile user, connecting/ disconnecting from network using DHCP.  </a:t>
            </a:r>
          </a:p>
        </p:txBody>
      </p:sp>
      <p:sp>
        <p:nvSpPr>
          <p:cNvPr id="43018" name="Line 11"/>
          <p:cNvSpPr>
            <a:spLocks noChangeShapeType="1"/>
          </p:cNvSpPr>
          <p:nvPr/>
        </p:nvSpPr>
        <p:spPr bwMode="auto">
          <a:xfrm flipH="1" flipV="1">
            <a:off x="2527300" y="3225800"/>
            <a:ext cx="215900" cy="8636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H="1" flipV="1">
            <a:off x="5486400" y="3222625"/>
            <a:ext cx="0" cy="8778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 flipV="1">
            <a:off x="8445500" y="3211514"/>
            <a:ext cx="165100" cy="885825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13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68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E0FB-E117-634D-A2EB-FD0AD752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 IP addresses and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375BD-D342-5944-94F1-852009A79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9293"/>
          </a:xfrm>
        </p:spPr>
        <p:txBody>
          <a:bodyPr>
            <a:normAutofit/>
          </a:bodyPr>
          <a:lstStyle/>
          <a:p>
            <a:r>
              <a:rPr lang="en-US" dirty="0"/>
              <a:t>An IP address refers to the point of attachment of a host to a network</a:t>
            </a:r>
          </a:p>
          <a:p>
            <a:endParaRPr lang="en-US" dirty="0"/>
          </a:p>
          <a:p>
            <a:r>
              <a:rPr lang="en-US" dirty="0"/>
              <a:t>So, when a host moves, should its IP address change?</a:t>
            </a:r>
          </a:p>
          <a:p>
            <a:endParaRPr lang="en-US" dirty="0"/>
          </a:p>
          <a:p>
            <a:r>
              <a:rPr lang="en-US" dirty="0"/>
              <a:t>What is the impact on the higher layers of the protocol stack?</a:t>
            </a:r>
          </a:p>
          <a:p>
            <a:endParaRPr lang="en-US" dirty="0"/>
          </a:p>
          <a:p>
            <a:r>
              <a:rPr lang="en-US" dirty="0"/>
              <a:t>How will remote hosts reach (route to) the mobile host?</a:t>
            </a:r>
          </a:p>
          <a:p>
            <a:pPr lvl="1"/>
            <a:r>
              <a:rPr lang="en-US" dirty="0"/>
              <a:t>New connections?</a:t>
            </a:r>
          </a:p>
          <a:p>
            <a:pPr lvl="1"/>
            <a:r>
              <a:rPr lang="en-US" dirty="0"/>
              <a:t>Ongoing connections?</a:t>
            </a:r>
          </a:p>
        </p:txBody>
      </p:sp>
    </p:spTree>
    <p:extLst>
      <p:ext uri="{BB962C8B-B14F-4D97-AF65-F5344CB8AC3E}">
        <p14:creationId xmlns:p14="http://schemas.microsoft.com/office/powerpoint/2010/main" val="400799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1025" y="195263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How do </a:t>
            </a:r>
            <a:r>
              <a:rPr lang="en-US" sz="4000" i="1" dirty="0"/>
              <a:t>you</a:t>
            </a:r>
            <a:r>
              <a:rPr lang="en-US" sz="4000" dirty="0"/>
              <a:t> contact a mobile friend: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60537" y="3008313"/>
            <a:ext cx="3824288" cy="2473325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search all phone books?</a:t>
            </a:r>
          </a:p>
          <a:p>
            <a:pPr>
              <a:defRPr/>
            </a:pPr>
            <a:r>
              <a:rPr lang="en-US" sz="2400" dirty="0"/>
              <a:t>call her parents?</a:t>
            </a:r>
          </a:p>
          <a:p>
            <a:pPr>
              <a:defRPr/>
            </a:pPr>
            <a:r>
              <a:rPr lang="en-US" sz="2400" dirty="0"/>
              <a:t>expect her to let you know where he/she is?</a:t>
            </a:r>
          </a:p>
          <a:p>
            <a:pPr>
              <a:defRPr/>
            </a:pPr>
            <a:r>
              <a:rPr lang="en-US" sz="2400" dirty="0"/>
              <a:t>Facebook!</a:t>
            </a:r>
          </a:p>
        </p:txBody>
      </p:sp>
      <p:pic>
        <p:nvPicPr>
          <p:cNvPr id="102405" name="Picture 4" descr="worldf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84825" y="3729038"/>
            <a:ext cx="4813300" cy="24892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06" name="Picture 5" descr="Ali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89" y="5354639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7" name="Picture 6" descr="Bo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6" y="3151188"/>
            <a:ext cx="676275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7905751" y="1616076"/>
            <a:ext cx="26447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Helvetica" pitchFamily="2" charset="0"/>
                <a:cs typeface="Arial" charset="0"/>
              </a:rPr>
              <a:t>I wonder where Alice moved to?</a:t>
            </a:r>
          </a:p>
        </p:txBody>
      </p:sp>
      <p:sp>
        <p:nvSpPr>
          <p:cNvPr id="46090" name="Oval 8"/>
          <p:cNvSpPr>
            <a:spLocks noChangeArrowheads="1"/>
          </p:cNvSpPr>
          <p:nvPr/>
        </p:nvSpPr>
        <p:spPr bwMode="auto">
          <a:xfrm>
            <a:off x="7499350" y="1528764"/>
            <a:ext cx="3168650" cy="9921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6091" name="Oval 9"/>
          <p:cNvSpPr>
            <a:spLocks noChangeArrowheads="1"/>
          </p:cNvSpPr>
          <p:nvPr/>
        </p:nvSpPr>
        <p:spPr bwMode="auto">
          <a:xfrm>
            <a:off x="7997826" y="2420939"/>
            <a:ext cx="1387475" cy="268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6092" name="Oval 10"/>
          <p:cNvSpPr>
            <a:spLocks noChangeArrowheads="1"/>
          </p:cNvSpPr>
          <p:nvPr/>
        </p:nvSpPr>
        <p:spPr bwMode="auto">
          <a:xfrm>
            <a:off x="7929564" y="2760664"/>
            <a:ext cx="708025" cy="1428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6093" name="Oval 11"/>
          <p:cNvSpPr>
            <a:spLocks noChangeArrowheads="1"/>
          </p:cNvSpPr>
          <p:nvPr/>
        </p:nvSpPr>
        <p:spPr bwMode="auto">
          <a:xfrm>
            <a:off x="8081964" y="2960688"/>
            <a:ext cx="280987" cy="95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6094" name="Rectangle 12"/>
          <p:cNvSpPr>
            <a:spLocks noChangeArrowheads="1"/>
          </p:cNvSpPr>
          <p:nvPr/>
        </p:nvSpPr>
        <p:spPr bwMode="auto">
          <a:xfrm>
            <a:off x="1854200" y="1492250"/>
            <a:ext cx="5322888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800" dirty="0">
                <a:solidFill>
                  <a:srgbClr val="000099"/>
                </a:solidFill>
                <a:latin typeface="Helvetica" pitchFamily="2" charset="0"/>
              </a:rPr>
              <a:t>Consider friend frequently changing addresses, how do you find her?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105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5" name="Group 130"/>
          <p:cNvGrpSpPr>
            <a:grpSpLocks/>
          </p:cNvGrpSpPr>
          <p:nvPr/>
        </p:nvGrpSpPr>
        <p:grpSpPr bwMode="auto">
          <a:xfrm>
            <a:off x="3121025" y="2486026"/>
            <a:ext cx="6654800" cy="3421063"/>
            <a:chOff x="1597027" y="2486025"/>
            <a:chExt cx="6654798" cy="3421063"/>
          </a:xfrm>
        </p:grpSpPr>
        <p:sp>
          <p:nvSpPr>
            <p:cNvPr id="98316" name="Freeform 2"/>
            <p:cNvSpPr>
              <a:spLocks/>
            </p:cNvSpPr>
            <p:nvPr/>
          </p:nvSpPr>
          <p:spPr bwMode="auto">
            <a:xfrm>
              <a:off x="1612900" y="2616200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8317" name="Freeform 96"/>
            <p:cNvSpPr>
              <a:spLocks/>
            </p:cNvSpPr>
            <p:nvPr/>
          </p:nvSpPr>
          <p:spPr bwMode="auto">
            <a:xfrm>
              <a:off x="6413500" y="2486025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8318" name="Freeform 119"/>
            <p:cNvSpPr>
              <a:spLocks/>
            </p:cNvSpPr>
            <p:nvPr/>
          </p:nvSpPr>
          <p:spPr bwMode="auto">
            <a:xfrm>
              <a:off x="3954463" y="3432175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8319" name="Text Box 120"/>
            <p:cNvSpPr txBox="1">
              <a:spLocks noChangeArrowheads="1"/>
            </p:cNvSpPr>
            <p:nvPr/>
          </p:nvSpPr>
          <p:spPr bwMode="auto">
            <a:xfrm>
              <a:off x="4129088" y="3729038"/>
              <a:ext cx="14478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wide area network</a:t>
              </a:r>
            </a:p>
          </p:txBody>
        </p:sp>
        <p:sp>
          <p:nvSpPr>
            <p:cNvPr id="98320" name="Freeform 121"/>
            <p:cNvSpPr>
              <a:spLocks/>
            </p:cNvSpPr>
            <p:nvPr/>
          </p:nvSpPr>
          <p:spPr bwMode="auto">
            <a:xfrm>
              <a:off x="3259138" y="4995863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98321" name="Group 136"/>
            <p:cNvGrpSpPr>
              <a:grpSpLocks/>
            </p:cNvGrpSpPr>
            <p:nvPr/>
          </p:nvGrpSpPr>
          <p:grpSpPr bwMode="auto">
            <a:xfrm>
              <a:off x="1597027" y="2735489"/>
              <a:ext cx="1091746" cy="791482"/>
              <a:chOff x="4089854" y="1363889"/>
              <a:chExt cx="1091746" cy="791482"/>
            </a:xfrm>
          </p:grpSpPr>
          <p:sp>
            <p:nvSpPr>
              <p:cNvPr id="98327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grpSp>
            <p:nvGrpSpPr>
              <p:cNvPr id="98328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98329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8330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pic>
          <p:nvPicPr>
            <p:cNvPr id="4405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5402" y="3570288"/>
              <a:ext cx="684213" cy="24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8323" name="Line 111"/>
            <p:cNvSpPr>
              <a:spLocks noChangeShapeType="1"/>
            </p:cNvSpPr>
            <p:nvPr/>
          </p:nvSpPr>
          <p:spPr bwMode="auto">
            <a:xfrm>
              <a:off x="2218192" y="3269796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8324" name="Line 111"/>
            <p:cNvSpPr>
              <a:spLocks noChangeShapeType="1"/>
            </p:cNvSpPr>
            <p:nvPr/>
          </p:nvSpPr>
          <p:spPr bwMode="auto">
            <a:xfrm flipV="1">
              <a:off x="3242104" y="3690257"/>
              <a:ext cx="948895" cy="15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8325" name="Line 111"/>
            <p:cNvSpPr>
              <a:spLocks noChangeShapeType="1"/>
            </p:cNvSpPr>
            <p:nvPr/>
          </p:nvSpPr>
          <p:spPr bwMode="auto">
            <a:xfrm>
              <a:off x="5594073" y="3861937"/>
              <a:ext cx="1383670" cy="24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44055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9" y="4897438"/>
              <a:ext cx="906462" cy="788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4403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Mobility: vocabulary</a:t>
            </a:r>
          </a:p>
        </p:txBody>
      </p:sp>
      <p:sp>
        <p:nvSpPr>
          <p:cNvPr id="44038" name="Text Box 22"/>
          <p:cNvSpPr txBox="1">
            <a:spLocks noChangeArrowheads="1"/>
          </p:cNvSpPr>
          <p:nvPr/>
        </p:nvSpPr>
        <p:spPr bwMode="auto">
          <a:xfrm>
            <a:off x="2117726" y="1350963"/>
            <a:ext cx="3349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home network: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  <a:r>
              <a:rPr lang="en-US" sz="2000" dirty="0">
                <a:latin typeface="Helvetica" pitchFamily="2" charset="0"/>
                <a:cs typeface="Arial" charset="0"/>
              </a:rPr>
              <a:t>permanent </a:t>
            </a:r>
            <a:r>
              <a:rPr lang="ja-JP" altLang="en-US" sz="2000">
                <a:latin typeface="Helvetica" pitchFamily="2" charset="0"/>
                <a:cs typeface="Arial" charset="0"/>
              </a:rPr>
              <a:t>“</a:t>
            </a:r>
            <a:r>
              <a:rPr lang="en-US" sz="2000" dirty="0">
                <a:latin typeface="Helvetica" pitchFamily="2" charset="0"/>
                <a:cs typeface="Arial" charset="0"/>
              </a:rPr>
              <a:t>home</a:t>
            </a:r>
            <a:r>
              <a:rPr lang="ja-JP" altLang="en-US" sz="2000">
                <a:latin typeface="Helvetica" pitchFamily="2" charset="0"/>
                <a:cs typeface="Arial" charset="0"/>
              </a:rPr>
              <a:t>”</a:t>
            </a:r>
            <a:r>
              <a:rPr lang="en-US" sz="2000" dirty="0">
                <a:latin typeface="Helvetica" pitchFamily="2" charset="0"/>
                <a:cs typeface="Arial" charset="0"/>
              </a:rPr>
              <a:t> of mobile</a:t>
            </a:r>
          </a:p>
          <a:p>
            <a:pPr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(e.g., 128.119.40/24)</a:t>
            </a:r>
          </a:p>
        </p:txBody>
      </p:sp>
      <p:sp>
        <p:nvSpPr>
          <p:cNvPr id="44039" name="Text Box 23"/>
          <p:cNvSpPr txBox="1">
            <a:spLocks noChangeArrowheads="1"/>
          </p:cNvSpPr>
          <p:nvPr/>
        </p:nvSpPr>
        <p:spPr bwMode="auto">
          <a:xfrm>
            <a:off x="1844676" y="4257675"/>
            <a:ext cx="2905125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permanent address: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  <a:r>
              <a:rPr lang="en-US" sz="2000" dirty="0">
                <a:latin typeface="Helvetica" pitchFamily="2" charset="0"/>
                <a:cs typeface="Arial" charset="0"/>
              </a:rPr>
              <a:t>address in home network, </a:t>
            </a:r>
            <a:r>
              <a:rPr lang="en-US" sz="2000" i="1" dirty="0">
                <a:latin typeface="Helvetica" pitchFamily="2" charset="0"/>
                <a:cs typeface="Arial" charset="0"/>
              </a:rPr>
              <a:t>can always</a:t>
            </a:r>
            <a:r>
              <a:rPr lang="en-US" sz="2000" dirty="0">
                <a:latin typeface="Helvetica" pitchFamily="2" charset="0"/>
                <a:cs typeface="Arial" charset="0"/>
              </a:rPr>
              <a:t> be used to reach mobile</a:t>
            </a:r>
          </a:p>
          <a:p>
            <a:pPr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e.g., 128.119.40.186</a:t>
            </a:r>
          </a:p>
        </p:txBody>
      </p:sp>
      <p:sp>
        <p:nvSpPr>
          <p:cNvPr id="44040" name="Text Box 24"/>
          <p:cNvSpPr txBox="1">
            <a:spLocks noChangeArrowheads="1"/>
          </p:cNvSpPr>
          <p:nvPr/>
        </p:nvSpPr>
        <p:spPr bwMode="auto">
          <a:xfrm>
            <a:off x="5756276" y="1423989"/>
            <a:ext cx="39147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home agent: </a:t>
            </a:r>
            <a:r>
              <a:rPr lang="en-US" sz="2000" i="1" dirty="0">
                <a:latin typeface="Helvetica" pitchFamily="2" charset="0"/>
                <a:cs typeface="Arial" charset="0"/>
              </a:rPr>
              <a:t>entity that will perform mobility functions on behalf of mobile, when mobile is remote</a:t>
            </a:r>
            <a:endParaRPr lang="en-US" sz="2000" dirty="0">
              <a:latin typeface="Helvetica" pitchFamily="2" charset="0"/>
              <a:cs typeface="Arial" charset="0"/>
            </a:endParaRPr>
          </a:p>
        </p:txBody>
      </p:sp>
      <p:sp>
        <p:nvSpPr>
          <p:cNvPr id="44041" name="Line 124"/>
          <p:cNvSpPr>
            <a:spLocks noChangeShapeType="1"/>
          </p:cNvSpPr>
          <p:nvPr/>
        </p:nvSpPr>
        <p:spPr bwMode="auto">
          <a:xfrm>
            <a:off x="2693989" y="2298700"/>
            <a:ext cx="511175" cy="71278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4042" name="Line 124"/>
          <p:cNvSpPr>
            <a:spLocks noChangeShapeType="1"/>
          </p:cNvSpPr>
          <p:nvPr/>
        </p:nvSpPr>
        <p:spPr bwMode="auto">
          <a:xfrm flipV="1">
            <a:off x="2579688" y="3359150"/>
            <a:ext cx="766762" cy="973138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4043" name="Line 124"/>
          <p:cNvSpPr>
            <a:spLocks noChangeShapeType="1"/>
          </p:cNvSpPr>
          <p:nvPr/>
        </p:nvSpPr>
        <p:spPr bwMode="auto">
          <a:xfrm flipV="1">
            <a:off x="4518026" y="2003426"/>
            <a:ext cx="1262063" cy="15668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16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085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1"/>
          <p:cNvSpPr>
            <a:spLocks noGrp="1" noChangeArrowheads="1"/>
          </p:cNvSpPr>
          <p:nvPr>
            <p:ph type="title"/>
          </p:nvPr>
        </p:nvSpPr>
        <p:spPr>
          <a:xfrm>
            <a:off x="1839913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Mobility: more vocabulary</a:t>
            </a:r>
          </a:p>
        </p:txBody>
      </p:sp>
      <p:sp>
        <p:nvSpPr>
          <p:cNvPr id="100356" name="Freeform 2"/>
          <p:cNvSpPr>
            <a:spLocks/>
          </p:cNvSpPr>
          <p:nvPr/>
        </p:nvSpPr>
        <p:spPr bwMode="auto">
          <a:xfrm>
            <a:off x="3136900" y="2616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0357" name="Freeform 96"/>
          <p:cNvSpPr>
            <a:spLocks/>
          </p:cNvSpPr>
          <p:nvPr/>
        </p:nvSpPr>
        <p:spPr bwMode="auto">
          <a:xfrm>
            <a:off x="7937501" y="2486026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0358" name="Freeform 119"/>
          <p:cNvSpPr>
            <a:spLocks/>
          </p:cNvSpPr>
          <p:nvPr/>
        </p:nvSpPr>
        <p:spPr bwMode="auto">
          <a:xfrm>
            <a:off x="5478464" y="3432175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0359" name="Text Box 120"/>
          <p:cNvSpPr txBox="1">
            <a:spLocks noChangeArrowheads="1"/>
          </p:cNvSpPr>
          <p:nvPr/>
        </p:nvSpPr>
        <p:spPr bwMode="auto">
          <a:xfrm>
            <a:off x="5653088" y="3729039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wide area network</a:t>
            </a:r>
          </a:p>
        </p:txBody>
      </p:sp>
      <p:sp>
        <p:nvSpPr>
          <p:cNvPr id="100360" name="Freeform 121"/>
          <p:cNvSpPr>
            <a:spLocks/>
          </p:cNvSpPr>
          <p:nvPr/>
        </p:nvSpPr>
        <p:spPr bwMode="auto">
          <a:xfrm>
            <a:off x="4783138" y="4995864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450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01" y="3570288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2" name="Line 111"/>
          <p:cNvSpPr>
            <a:spLocks noChangeShapeType="1"/>
          </p:cNvSpPr>
          <p:nvPr/>
        </p:nvSpPr>
        <p:spPr bwMode="auto">
          <a:xfrm flipV="1">
            <a:off x="4765676" y="3690939"/>
            <a:ext cx="9493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0363" name="Line 111"/>
          <p:cNvSpPr>
            <a:spLocks noChangeShapeType="1"/>
          </p:cNvSpPr>
          <p:nvPr/>
        </p:nvSpPr>
        <p:spPr bwMode="auto">
          <a:xfrm>
            <a:off x="7118351" y="3862389"/>
            <a:ext cx="13827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450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13" y="3711576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0365" name="Line 111"/>
          <p:cNvSpPr>
            <a:spLocks noChangeShapeType="1"/>
          </p:cNvSpPr>
          <p:nvPr/>
        </p:nvSpPr>
        <p:spPr bwMode="auto">
          <a:xfrm flipH="1">
            <a:off x="8805864" y="3378201"/>
            <a:ext cx="346075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100366" name="Group 167"/>
          <p:cNvGrpSpPr>
            <a:grpSpLocks/>
          </p:cNvGrpSpPr>
          <p:nvPr/>
        </p:nvGrpSpPr>
        <p:grpSpPr bwMode="auto">
          <a:xfrm>
            <a:off x="8574088" y="2811463"/>
            <a:ext cx="1092200" cy="792162"/>
            <a:chOff x="4089854" y="1363889"/>
            <a:chExt cx="1091746" cy="791482"/>
          </a:xfrm>
        </p:grpSpPr>
        <p:sp>
          <p:nvSpPr>
            <p:cNvPr id="1003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1003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03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3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4507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4897439"/>
            <a:ext cx="906462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5073" name="Text Box 22"/>
          <p:cNvSpPr txBox="1">
            <a:spLocks noChangeArrowheads="1"/>
          </p:cNvSpPr>
          <p:nvPr/>
        </p:nvSpPr>
        <p:spPr bwMode="auto">
          <a:xfrm>
            <a:off x="4438650" y="2295525"/>
            <a:ext cx="3335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care-of-address: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  <a:r>
              <a:rPr lang="en-US" sz="2000" dirty="0">
                <a:latin typeface="Helvetica" pitchFamily="2" charset="0"/>
                <a:cs typeface="Arial" charset="0"/>
              </a:rPr>
              <a:t>address  in visited network.</a:t>
            </a:r>
          </a:p>
          <a:p>
            <a:pPr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(e.g., 79,129.13.2) </a:t>
            </a:r>
          </a:p>
        </p:txBody>
      </p:sp>
      <p:sp>
        <p:nvSpPr>
          <p:cNvPr id="45074" name="Text Box 124"/>
          <p:cNvSpPr txBox="1">
            <a:spLocks noChangeArrowheads="1"/>
          </p:cNvSpPr>
          <p:nvPr/>
        </p:nvSpPr>
        <p:spPr bwMode="auto">
          <a:xfrm>
            <a:off x="7318376" y="1220789"/>
            <a:ext cx="33496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visited network: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  <a:r>
              <a:rPr lang="en-US" sz="2000" dirty="0">
                <a:latin typeface="Helvetica" pitchFamily="2" charset="0"/>
                <a:cs typeface="Arial" charset="0"/>
              </a:rPr>
              <a:t>network in which mobile currently resides </a:t>
            </a:r>
            <a:r>
              <a:rPr lang="en-US" sz="1600" dirty="0">
                <a:latin typeface="Helvetica" pitchFamily="2" charset="0"/>
                <a:cs typeface="Arial" charset="0"/>
              </a:rPr>
              <a:t>(e.g., 79.129.13/24)</a:t>
            </a:r>
          </a:p>
        </p:txBody>
      </p:sp>
      <p:sp>
        <p:nvSpPr>
          <p:cNvPr id="45075" name="Text Box 125"/>
          <p:cNvSpPr txBox="1">
            <a:spLocks noChangeArrowheads="1"/>
          </p:cNvSpPr>
          <p:nvPr/>
        </p:nvSpPr>
        <p:spPr bwMode="auto">
          <a:xfrm>
            <a:off x="3394075" y="1330326"/>
            <a:ext cx="36718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permanent address: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  <a:r>
              <a:rPr lang="en-US" sz="2000" dirty="0">
                <a:latin typeface="Helvetica" pitchFamily="2" charset="0"/>
                <a:cs typeface="Arial" charset="0"/>
              </a:rPr>
              <a:t>remains constant (</a:t>
            </a:r>
            <a:r>
              <a:rPr lang="en-US" sz="1600" dirty="0">
                <a:latin typeface="Helvetica" pitchFamily="2" charset="0"/>
                <a:cs typeface="Arial" charset="0"/>
              </a:rPr>
              <a:t>e.g., 128.119.40.186)</a:t>
            </a:r>
          </a:p>
        </p:txBody>
      </p:sp>
      <p:sp>
        <p:nvSpPr>
          <p:cNvPr id="45076" name="Text Box 126"/>
          <p:cNvSpPr txBox="1">
            <a:spLocks noChangeArrowheads="1"/>
          </p:cNvSpPr>
          <p:nvPr/>
        </p:nvSpPr>
        <p:spPr bwMode="auto">
          <a:xfrm>
            <a:off x="8105776" y="4370389"/>
            <a:ext cx="27479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foreign agent</a:t>
            </a:r>
            <a:r>
              <a:rPr lang="en-US" sz="2000" i="1" dirty="0">
                <a:solidFill>
                  <a:srgbClr val="FF0000"/>
                </a:solidFill>
                <a:latin typeface="Helvetica" pitchFamily="2" charset="0"/>
                <a:cs typeface="Arial" charset="0"/>
              </a:rPr>
              <a:t>: </a:t>
            </a:r>
            <a:r>
              <a:rPr lang="en-US" sz="2000" i="1" dirty="0">
                <a:latin typeface="Helvetica" pitchFamily="2" charset="0"/>
                <a:cs typeface="Arial" charset="0"/>
              </a:rPr>
              <a:t>entity in visited network that performs mobility functions on behalf of mobile. </a:t>
            </a:r>
            <a:endParaRPr lang="en-US" sz="2000" dirty="0">
              <a:latin typeface="Helvetica" pitchFamily="2" charset="0"/>
              <a:cs typeface="Arial" charset="0"/>
            </a:endParaRPr>
          </a:p>
        </p:txBody>
      </p:sp>
      <p:sp>
        <p:nvSpPr>
          <p:cNvPr id="45077" name="Text Box 128"/>
          <p:cNvSpPr txBox="1">
            <a:spLocks noChangeArrowheads="1"/>
          </p:cNvSpPr>
          <p:nvPr/>
        </p:nvSpPr>
        <p:spPr bwMode="auto">
          <a:xfrm>
            <a:off x="2206626" y="5235576"/>
            <a:ext cx="2747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correspondent: </a:t>
            </a:r>
            <a:r>
              <a:rPr lang="en-US" sz="2000" i="1" dirty="0">
                <a:latin typeface="Helvetica" pitchFamily="2" charset="0"/>
                <a:cs typeface="Arial" charset="0"/>
              </a:rPr>
              <a:t>wants to communicate with mobile</a:t>
            </a:r>
            <a:endParaRPr lang="en-US" sz="2000" dirty="0">
              <a:latin typeface="Helvetica" pitchFamily="2" charset="0"/>
              <a:cs typeface="Arial" charset="0"/>
            </a:endParaRPr>
          </a:p>
        </p:txBody>
      </p:sp>
      <p:sp>
        <p:nvSpPr>
          <p:cNvPr id="45078" name="Line 129"/>
          <p:cNvSpPr>
            <a:spLocks noChangeShapeType="1"/>
          </p:cNvSpPr>
          <p:nvPr/>
        </p:nvSpPr>
        <p:spPr bwMode="auto">
          <a:xfrm flipV="1">
            <a:off x="4668839" y="5403850"/>
            <a:ext cx="1169987" cy="3111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5079" name="Line 129"/>
          <p:cNvSpPr>
            <a:spLocks noChangeShapeType="1"/>
          </p:cNvSpPr>
          <p:nvPr/>
        </p:nvSpPr>
        <p:spPr bwMode="auto">
          <a:xfrm>
            <a:off x="6596064" y="2776538"/>
            <a:ext cx="2047875" cy="4572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5080" name="Line 129"/>
          <p:cNvSpPr>
            <a:spLocks noChangeShapeType="1"/>
          </p:cNvSpPr>
          <p:nvPr/>
        </p:nvSpPr>
        <p:spPr bwMode="auto">
          <a:xfrm>
            <a:off x="6650038" y="1781176"/>
            <a:ext cx="2036762" cy="13430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5081" name="Line 129"/>
          <p:cNvSpPr>
            <a:spLocks noChangeShapeType="1"/>
          </p:cNvSpPr>
          <p:nvPr/>
        </p:nvSpPr>
        <p:spPr bwMode="auto">
          <a:xfrm flipH="1">
            <a:off x="9471025" y="2252663"/>
            <a:ext cx="0" cy="54451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5082" name="Line 129"/>
          <p:cNvSpPr>
            <a:spLocks noChangeShapeType="1"/>
          </p:cNvSpPr>
          <p:nvPr/>
        </p:nvSpPr>
        <p:spPr bwMode="auto">
          <a:xfrm>
            <a:off x="8850314" y="4027489"/>
            <a:ext cx="217487" cy="37623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17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807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2775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Mobility: approaches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5125" y="1467521"/>
            <a:ext cx="8107363" cy="44878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i="1" dirty="0">
                <a:solidFill>
                  <a:srgbClr val="C00000"/>
                </a:solidFill>
              </a:rPr>
              <a:t>let routing handle it: </a:t>
            </a:r>
            <a:r>
              <a:rPr lang="en-US" dirty="0"/>
              <a:t>routers advertise permanent address of mobile-nodes-in-residence via usual routing table exchange.</a:t>
            </a:r>
          </a:p>
          <a:p>
            <a:pPr lvl="1">
              <a:defRPr/>
            </a:pPr>
            <a:r>
              <a:rPr lang="en-US" sz="2800" dirty="0"/>
              <a:t>routing tables indicate where each mobile located</a:t>
            </a:r>
          </a:p>
          <a:p>
            <a:pPr lvl="1">
              <a:defRPr/>
            </a:pPr>
            <a:r>
              <a:rPr lang="en-US" sz="2800" dirty="0"/>
              <a:t>no changes to end-systems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</a:rPr>
              <a:t>let end-systems handle it: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</a:rPr>
              <a:t>indirect routing: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communication from correspondent to mobile goes through home agent, then forwarded to remote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</a:rPr>
              <a:t>direct routing: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correspondent gets </a:t>
            </a:r>
            <a:r>
              <a:rPr lang="en-US" dirty="0"/>
              <a:t>foreign address of mobile, sends directly to mobile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18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21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2775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Mobility: approaches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5125" y="1467521"/>
            <a:ext cx="8107363" cy="44878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let routing handle it: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routers advertise permanent address of mobile-nodes-in-residence via usual routing table exchange.</a:t>
            </a:r>
          </a:p>
          <a:p>
            <a:pPr lvl="1"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routing tables indicate where each mobile located</a:t>
            </a:r>
          </a:p>
          <a:p>
            <a:pPr lvl="1">
              <a:defRPr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no changes to end-systems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</a:rPr>
              <a:t>let end-systems handle it: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</a:rPr>
              <a:t>indirect routing: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communication from correspondent to mobile goes through home agent, then forwarded to remote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</a:rPr>
              <a:t>direct routing: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correspondent gets </a:t>
            </a:r>
            <a:r>
              <a:rPr lang="en-US" dirty="0"/>
              <a:t>foreign address of mobile, sends directly to mobile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19</a:t>
            </a:fld>
            <a:endParaRPr lang="en-US" sz="1200" dirty="0">
              <a:latin typeface="Helvetica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625976" y="1770064"/>
            <a:ext cx="2271713" cy="1743075"/>
            <a:chOff x="3101975" y="1770063"/>
            <a:chExt cx="2271713" cy="1743075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3265488" y="1770063"/>
              <a:ext cx="1887537" cy="174307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3700463" y="1944688"/>
              <a:ext cx="1133475" cy="136525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101975" y="1958975"/>
              <a:ext cx="2271713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000" dirty="0">
                  <a:latin typeface="Helvetica" pitchFamily="2" charset="0"/>
                  <a:cs typeface="Arial" charset="0"/>
                </a:rPr>
                <a:t>not </a:t>
              </a:r>
            </a:p>
            <a:p>
              <a:pPr algn="ctr">
                <a:defRPr/>
              </a:pPr>
              <a:r>
                <a:rPr lang="en-US" sz="2000" dirty="0">
                  <a:latin typeface="Helvetica" pitchFamily="2" charset="0"/>
                  <a:cs typeface="Arial" charset="0"/>
                </a:rPr>
                <a:t>scalable</a:t>
              </a:r>
            </a:p>
            <a:p>
              <a:pPr algn="ctr">
                <a:defRPr/>
              </a:pPr>
              <a:r>
                <a:rPr lang="en-US" sz="2000" dirty="0">
                  <a:latin typeface="Helvetica" pitchFamily="2" charset="0"/>
                  <a:cs typeface="Arial" charset="0"/>
                </a:rPr>
                <a:t> to millions of</a:t>
              </a:r>
            </a:p>
            <a:p>
              <a:pPr algn="ctr">
                <a:defRPr/>
              </a:pPr>
              <a:r>
                <a:rPr lang="en-US" sz="2000" dirty="0">
                  <a:latin typeface="Helvetica" pitchFamily="2" charset="0"/>
                  <a:cs typeface="Arial" charset="0"/>
                </a:rPr>
                <a:t>  mobiles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068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Review: The wireless link layer</a:t>
            </a:r>
            <a:endParaRPr lang="en-US" dirty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1" y="1690688"/>
            <a:ext cx="9847384" cy="4998347"/>
          </a:xfrm>
        </p:spPr>
        <p:txBody>
          <a:bodyPr>
            <a:normAutofit/>
          </a:bodyPr>
          <a:lstStyle/>
          <a:p>
            <a:pPr marL="231775" indent="-231775">
              <a:defRPr/>
            </a:pPr>
            <a:r>
              <a:rPr lang="en-US" dirty="0"/>
              <a:t>Wireless medium is very different from wired</a:t>
            </a:r>
          </a:p>
          <a:p>
            <a:pPr marL="688975" lvl="1" indent="-231775">
              <a:defRPr/>
            </a:pPr>
            <a:r>
              <a:rPr lang="en-US" dirty="0"/>
              <a:t>Signal attenuation (“fading”) much more important to handle</a:t>
            </a:r>
          </a:p>
          <a:p>
            <a:pPr marL="688975" lvl="1" indent="-231775">
              <a:defRPr/>
            </a:pPr>
            <a:r>
              <a:rPr lang="en-US" dirty="0"/>
              <a:t>Hidden terminal problem</a:t>
            </a:r>
          </a:p>
          <a:p>
            <a:pPr marL="231775" indent="-231775">
              <a:defRPr/>
            </a:pPr>
            <a:r>
              <a:rPr lang="en-US" dirty="0"/>
              <a:t>Consequences of differences:</a:t>
            </a:r>
          </a:p>
          <a:p>
            <a:pPr marL="688975" lvl="1" indent="-231775">
              <a:defRPr/>
            </a:pPr>
            <a:r>
              <a:rPr lang="en-US" dirty="0"/>
              <a:t>Link-layer ACKs</a:t>
            </a:r>
          </a:p>
          <a:p>
            <a:pPr marL="688975" lvl="1" indent="-231775">
              <a:defRPr/>
            </a:pPr>
            <a:r>
              <a:rPr lang="en-US" dirty="0"/>
              <a:t>Transmission delays to control contention: SIFS, DIFS</a:t>
            </a:r>
          </a:p>
          <a:p>
            <a:pPr marL="688975" lvl="1" indent="-231775">
              <a:defRPr/>
            </a:pPr>
            <a:r>
              <a:rPr lang="en-US" dirty="0"/>
              <a:t>Link reservation (RTS/CTS)</a:t>
            </a:r>
          </a:p>
          <a:p>
            <a:pPr marL="231775" indent="-231775">
              <a:defRPr/>
            </a:pPr>
            <a:r>
              <a:rPr lang="en-US" dirty="0"/>
              <a:t>Medium access control</a:t>
            </a:r>
          </a:p>
          <a:p>
            <a:pPr marL="688975" lvl="1" indent="-231775">
              <a:defRPr/>
            </a:pPr>
            <a:r>
              <a:rPr lang="en-US" dirty="0"/>
              <a:t>Frequency division multiple access (AP channels in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marL="688975" lvl="1" indent="-231775">
              <a:defRPr/>
            </a:pPr>
            <a:r>
              <a:rPr lang="en-US" dirty="0"/>
              <a:t>Random access (CSMA/CA for transmitting to/from </a:t>
            </a:r>
            <a:r>
              <a:rPr lang="en-US" dirty="0" err="1"/>
              <a:t>WiFi</a:t>
            </a:r>
            <a:r>
              <a:rPr lang="en-US" dirty="0"/>
              <a:t> AP)</a:t>
            </a:r>
          </a:p>
          <a:p>
            <a:pPr marL="688975" lvl="1" indent="-231775">
              <a:defRPr/>
            </a:pPr>
            <a:r>
              <a:rPr lang="en-US" dirty="0"/>
              <a:t>Code division multiple access (simultaneous transmission in cellular networks)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585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Freeform 2"/>
          <p:cNvSpPr>
            <a:spLocks/>
          </p:cNvSpPr>
          <p:nvPr/>
        </p:nvSpPr>
        <p:spPr bwMode="auto">
          <a:xfrm>
            <a:off x="2874963" y="1690689"/>
            <a:ext cx="1866900" cy="1589087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8546" name="Freeform 96"/>
          <p:cNvSpPr>
            <a:spLocks/>
          </p:cNvSpPr>
          <p:nvPr/>
        </p:nvSpPr>
        <p:spPr bwMode="auto">
          <a:xfrm>
            <a:off x="7675564" y="1560514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8547" name="Freeform 119"/>
          <p:cNvSpPr>
            <a:spLocks/>
          </p:cNvSpPr>
          <p:nvPr/>
        </p:nvSpPr>
        <p:spPr bwMode="auto">
          <a:xfrm>
            <a:off x="5216525" y="2506663"/>
            <a:ext cx="2109788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8548" name="Text Box 120"/>
          <p:cNvSpPr txBox="1">
            <a:spLocks noChangeArrowheads="1"/>
          </p:cNvSpPr>
          <p:nvPr/>
        </p:nvSpPr>
        <p:spPr bwMode="auto">
          <a:xfrm>
            <a:off x="5391150" y="2803526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wide area network</a:t>
            </a:r>
          </a:p>
        </p:txBody>
      </p:sp>
      <p:grpSp>
        <p:nvGrpSpPr>
          <p:cNvPr id="108549" name="Group 140"/>
          <p:cNvGrpSpPr>
            <a:grpSpLocks/>
          </p:cNvGrpSpPr>
          <p:nvPr/>
        </p:nvGrpSpPr>
        <p:grpSpPr bwMode="auto">
          <a:xfrm>
            <a:off x="2859088" y="1809751"/>
            <a:ext cx="1092200" cy="792163"/>
            <a:chOff x="4089854" y="1363889"/>
            <a:chExt cx="1091746" cy="791482"/>
          </a:xfrm>
        </p:grpSpPr>
        <p:sp>
          <p:nvSpPr>
            <p:cNvPr id="108583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pic>
          <p:nvPicPr>
            <p:cNvPr id="108584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915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463" y="2644776"/>
            <a:ext cx="6858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551" name="Line 111"/>
          <p:cNvSpPr>
            <a:spLocks noChangeShapeType="1"/>
          </p:cNvSpPr>
          <p:nvPr/>
        </p:nvSpPr>
        <p:spPr bwMode="auto">
          <a:xfrm>
            <a:off x="3481389" y="2344738"/>
            <a:ext cx="503237" cy="311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8552" name="Line 111"/>
          <p:cNvSpPr>
            <a:spLocks noChangeShapeType="1"/>
          </p:cNvSpPr>
          <p:nvPr/>
        </p:nvSpPr>
        <p:spPr bwMode="auto">
          <a:xfrm flipV="1">
            <a:off x="4505325" y="2765425"/>
            <a:ext cx="9477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8553" name="Line 111"/>
          <p:cNvSpPr>
            <a:spLocks noChangeShapeType="1"/>
          </p:cNvSpPr>
          <p:nvPr/>
        </p:nvSpPr>
        <p:spPr bwMode="auto">
          <a:xfrm>
            <a:off x="6856413" y="2936875"/>
            <a:ext cx="13843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4916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6" y="278606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8555" name="Line 111"/>
          <p:cNvSpPr>
            <a:spLocks noChangeShapeType="1"/>
          </p:cNvSpPr>
          <p:nvPr/>
        </p:nvSpPr>
        <p:spPr bwMode="auto">
          <a:xfrm flipH="1">
            <a:off x="8545514" y="2452688"/>
            <a:ext cx="346075" cy="323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108556" name="Group 151"/>
          <p:cNvGrpSpPr>
            <a:grpSpLocks/>
          </p:cNvGrpSpPr>
          <p:nvPr/>
        </p:nvGrpSpPr>
        <p:grpSpPr bwMode="auto">
          <a:xfrm>
            <a:off x="8313738" y="1885951"/>
            <a:ext cx="1092200" cy="792163"/>
            <a:chOff x="4089854" y="1363889"/>
            <a:chExt cx="1091746" cy="791482"/>
          </a:xfrm>
        </p:grpSpPr>
        <p:sp>
          <p:nvSpPr>
            <p:cNvPr id="108579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108580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0858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858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9168" name="Rectangle 21"/>
          <p:cNvSpPr>
            <a:spLocks noGrp="1" noChangeArrowheads="1"/>
          </p:cNvSpPr>
          <p:nvPr>
            <p:ph type="title"/>
          </p:nvPr>
        </p:nvSpPr>
        <p:spPr>
          <a:xfrm>
            <a:off x="1882775" y="1190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Mobility: registration</a:t>
            </a:r>
          </a:p>
        </p:txBody>
      </p:sp>
      <p:sp>
        <p:nvSpPr>
          <p:cNvPr id="434198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2438400" y="5029200"/>
            <a:ext cx="7772400" cy="18288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/>
              <a:t>end result:</a:t>
            </a:r>
          </a:p>
          <a:p>
            <a:pPr>
              <a:defRPr/>
            </a:pPr>
            <a:r>
              <a:rPr lang="en-US" sz="2400" dirty="0"/>
              <a:t>foreign agent knows about mobile</a:t>
            </a:r>
          </a:p>
          <a:p>
            <a:pPr>
              <a:defRPr/>
            </a:pPr>
            <a:r>
              <a:rPr lang="en-US" sz="2400" dirty="0"/>
              <a:t>home agent knows location of mobile</a:t>
            </a:r>
          </a:p>
        </p:txBody>
      </p:sp>
      <p:sp>
        <p:nvSpPr>
          <p:cNvPr id="49170" name="Text Box 119"/>
          <p:cNvSpPr txBox="1">
            <a:spLocks noChangeArrowheads="1"/>
          </p:cNvSpPr>
          <p:nvPr/>
        </p:nvSpPr>
        <p:spPr bwMode="auto">
          <a:xfrm>
            <a:off x="3159125" y="1535114"/>
            <a:ext cx="1887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Helvetica" pitchFamily="2" charset="0"/>
                <a:cs typeface="Arial" charset="0"/>
              </a:rPr>
              <a:t>home network</a:t>
            </a:r>
          </a:p>
        </p:txBody>
      </p:sp>
      <p:sp>
        <p:nvSpPr>
          <p:cNvPr id="49171" name="Text Box 120"/>
          <p:cNvSpPr txBox="1">
            <a:spLocks noChangeArrowheads="1"/>
          </p:cNvSpPr>
          <p:nvPr/>
        </p:nvSpPr>
        <p:spPr bwMode="auto">
          <a:xfrm>
            <a:off x="7385051" y="1300164"/>
            <a:ext cx="2265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Helvetica" pitchFamily="2" charset="0"/>
                <a:cs typeface="Arial" charset="0"/>
              </a:rPr>
              <a:t>visited network</a:t>
            </a:r>
          </a:p>
        </p:txBody>
      </p:sp>
      <p:grpSp>
        <p:nvGrpSpPr>
          <p:cNvPr id="434297" name="Group 121"/>
          <p:cNvGrpSpPr>
            <a:grpSpLocks/>
          </p:cNvGrpSpPr>
          <p:nvPr/>
        </p:nvGrpSpPr>
        <p:grpSpPr bwMode="auto">
          <a:xfrm>
            <a:off x="8124825" y="2409826"/>
            <a:ext cx="2141538" cy="2341563"/>
            <a:chOff x="4158" y="1518"/>
            <a:chExt cx="1349" cy="1475"/>
          </a:xfrm>
        </p:grpSpPr>
        <p:sp>
          <p:nvSpPr>
            <p:cNvPr id="49182" name="Line 122"/>
            <p:cNvSpPr>
              <a:spLocks noChangeShapeType="1"/>
            </p:cNvSpPr>
            <p:nvPr/>
          </p:nvSpPr>
          <p:spPr bwMode="auto">
            <a:xfrm flipV="1">
              <a:off x="4261" y="1538"/>
              <a:ext cx="310" cy="25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08574" name="Group 123"/>
            <p:cNvGrpSpPr>
              <a:grpSpLocks/>
            </p:cNvGrpSpPr>
            <p:nvPr/>
          </p:nvGrpSpPr>
          <p:grpSpPr bwMode="auto">
            <a:xfrm>
              <a:off x="4324" y="1518"/>
              <a:ext cx="207" cy="233"/>
              <a:chOff x="618" y="3500"/>
              <a:chExt cx="207" cy="233"/>
            </a:xfrm>
          </p:grpSpPr>
          <p:sp>
            <p:nvSpPr>
              <p:cNvPr id="49186" name="Oval 124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9187" name="Text Box 125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Helvetica" pitchFamily="2" charset="0"/>
                  </a:rPr>
                  <a:t>1</a:t>
                </a:r>
              </a:p>
            </p:txBody>
          </p:sp>
        </p:grpSp>
        <p:sp>
          <p:nvSpPr>
            <p:cNvPr id="49184" name="Text Box 126"/>
            <p:cNvSpPr txBox="1">
              <a:spLocks noChangeArrowheads="1"/>
            </p:cNvSpPr>
            <p:nvPr/>
          </p:nvSpPr>
          <p:spPr bwMode="auto">
            <a:xfrm>
              <a:off x="4158" y="2167"/>
              <a:ext cx="1349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Helvetica" pitchFamily="2" charset="0"/>
                  <a:cs typeface="Arial" charset="0"/>
                </a:rPr>
                <a:t>mobile contacts foreign agent on entering visited network</a:t>
              </a:r>
            </a:p>
          </p:txBody>
        </p:sp>
        <p:sp>
          <p:nvSpPr>
            <p:cNvPr id="49185" name="Line 127"/>
            <p:cNvSpPr>
              <a:spLocks noChangeShapeType="1"/>
            </p:cNvSpPr>
            <p:nvPr/>
          </p:nvSpPr>
          <p:spPr bwMode="auto">
            <a:xfrm>
              <a:off x="4512" y="1760"/>
              <a:ext cx="56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434304" name="Group 128"/>
          <p:cNvGrpSpPr>
            <a:grpSpLocks/>
          </p:cNvGrpSpPr>
          <p:nvPr/>
        </p:nvGrpSpPr>
        <p:grpSpPr bwMode="auto">
          <a:xfrm>
            <a:off x="3959225" y="2676526"/>
            <a:ext cx="4046538" cy="2087563"/>
            <a:chOff x="1534" y="1686"/>
            <a:chExt cx="2549" cy="1315"/>
          </a:xfrm>
        </p:grpSpPr>
        <p:sp>
          <p:nvSpPr>
            <p:cNvPr id="49176" name="Line 129"/>
            <p:cNvSpPr>
              <a:spLocks noChangeShapeType="1"/>
            </p:cNvSpPr>
            <p:nvPr/>
          </p:nvSpPr>
          <p:spPr bwMode="auto">
            <a:xfrm flipH="1" flipV="1">
              <a:off x="1801" y="1762"/>
              <a:ext cx="2167" cy="1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08568" name="Group 130"/>
            <p:cNvGrpSpPr>
              <a:grpSpLocks/>
            </p:cNvGrpSpPr>
            <p:nvPr/>
          </p:nvGrpSpPr>
          <p:grpSpPr bwMode="auto">
            <a:xfrm>
              <a:off x="2724" y="1686"/>
              <a:ext cx="214" cy="231"/>
              <a:chOff x="618" y="3500"/>
              <a:chExt cx="214" cy="231"/>
            </a:xfrm>
          </p:grpSpPr>
          <p:sp>
            <p:nvSpPr>
              <p:cNvPr id="49180" name="Oval 131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9181" name="Text Box 132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Helvetica" pitchFamily="2" charset="0"/>
                  </a:rPr>
                  <a:t>2</a:t>
                </a:r>
              </a:p>
            </p:txBody>
          </p:sp>
        </p:grpSp>
        <p:sp>
          <p:nvSpPr>
            <p:cNvPr id="49178" name="Text Box 133"/>
            <p:cNvSpPr txBox="1">
              <a:spLocks noChangeArrowheads="1"/>
            </p:cNvSpPr>
            <p:nvPr/>
          </p:nvSpPr>
          <p:spPr bwMode="auto">
            <a:xfrm>
              <a:off x="1534" y="2367"/>
              <a:ext cx="2549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latin typeface="Helvetica" pitchFamily="2" charset="0"/>
                  <a:cs typeface="Arial" charset="0"/>
                </a:rPr>
                <a:t>foreign agent contacts home agent home: </a:t>
              </a:r>
              <a:r>
                <a:rPr lang="ja-JP" altLang="en-US" sz="2000">
                  <a:latin typeface="Helvetica" pitchFamily="2" charset="0"/>
                  <a:cs typeface="Arial" charset="0"/>
                </a:rPr>
                <a:t>“</a:t>
              </a:r>
              <a:r>
                <a:rPr lang="en-US" sz="2000" dirty="0">
                  <a:latin typeface="Helvetica" pitchFamily="2" charset="0"/>
                  <a:cs typeface="Arial" charset="0"/>
                </a:rPr>
                <a:t>this mobile is resident in my network</a:t>
              </a:r>
              <a:r>
                <a:rPr lang="ja-JP" altLang="en-US" sz="2000">
                  <a:latin typeface="Helvetica" pitchFamily="2" charset="0"/>
                  <a:cs typeface="Arial" charset="0"/>
                </a:rPr>
                <a:t>”</a:t>
              </a:r>
              <a:endParaRPr lang="en-US" sz="2000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49179" name="Line 134"/>
            <p:cNvSpPr>
              <a:spLocks noChangeShapeType="1"/>
            </p:cNvSpPr>
            <p:nvPr/>
          </p:nvSpPr>
          <p:spPr bwMode="auto">
            <a:xfrm flipH="1" flipV="1">
              <a:off x="2824" y="1944"/>
              <a:ext cx="0" cy="4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108565" name="Freeform 96"/>
          <p:cNvSpPr>
            <a:spLocks/>
          </p:cNvSpPr>
          <p:nvPr/>
        </p:nvSpPr>
        <p:spPr bwMode="auto">
          <a:xfrm>
            <a:off x="2986089" y="1857376"/>
            <a:ext cx="998537" cy="823913"/>
          </a:xfrm>
          <a:custGeom>
            <a:avLst/>
            <a:gdLst>
              <a:gd name="T0" fmla="*/ 9955803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4436681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9955803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20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81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9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1"/>
          <p:cNvSpPr>
            <a:spLocks noGrp="1" noChangeArrowheads="1"/>
          </p:cNvSpPr>
          <p:nvPr>
            <p:ph type="title"/>
          </p:nvPr>
        </p:nvSpPr>
        <p:spPr>
          <a:xfrm>
            <a:off x="1831975" y="1571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Mobility via indirect routing</a:t>
            </a:r>
          </a:p>
        </p:txBody>
      </p:sp>
      <p:sp>
        <p:nvSpPr>
          <p:cNvPr id="110596" name="Freeform 2"/>
          <p:cNvSpPr>
            <a:spLocks/>
          </p:cNvSpPr>
          <p:nvPr/>
        </p:nvSpPr>
        <p:spPr bwMode="auto">
          <a:xfrm>
            <a:off x="3089275" y="2689225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10597" name="Freeform 96"/>
          <p:cNvSpPr>
            <a:spLocks/>
          </p:cNvSpPr>
          <p:nvPr/>
        </p:nvSpPr>
        <p:spPr bwMode="auto">
          <a:xfrm>
            <a:off x="7889876" y="2559051"/>
            <a:ext cx="1838325" cy="17113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10598" name="Freeform 119"/>
          <p:cNvSpPr>
            <a:spLocks/>
          </p:cNvSpPr>
          <p:nvPr/>
        </p:nvSpPr>
        <p:spPr bwMode="auto">
          <a:xfrm>
            <a:off x="5430839" y="3505200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10599" name="Text Box 120"/>
          <p:cNvSpPr txBox="1">
            <a:spLocks noChangeArrowheads="1"/>
          </p:cNvSpPr>
          <p:nvPr/>
        </p:nvSpPr>
        <p:spPr bwMode="auto">
          <a:xfrm>
            <a:off x="5605463" y="3802064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wide area network</a:t>
            </a:r>
          </a:p>
        </p:txBody>
      </p:sp>
      <p:grpSp>
        <p:nvGrpSpPr>
          <p:cNvPr id="110600" name="Group 140"/>
          <p:cNvGrpSpPr>
            <a:grpSpLocks/>
          </p:cNvGrpSpPr>
          <p:nvPr/>
        </p:nvGrpSpPr>
        <p:grpSpPr bwMode="auto">
          <a:xfrm>
            <a:off x="3073400" y="2808289"/>
            <a:ext cx="1092200" cy="790575"/>
            <a:chOff x="4089854" y="1363889"/>
            <a:chExt cx="1091746" cy="791482"/>
          </a:xfrm>
        </p:grpSpPr>
        <p:sp>
          <p:nvSpPr>
            <p:cNvPr id="110650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pic>
          <p:nvPicPr>
            <p:cNvPr id="110651" name="Picture 354" descr="laptop_stylized_smal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5429" y="1550204"/>
              <a:ext cx="629104" cy="42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018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6" y="3643313"/>
            <a:ext cx="684213" cy="24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602" name="Line 111"/>
          <p:cNvSpPr>
            <a:spLocks noChangeShapeType="1"/>
          </p:cNvSpPr>
          <p:nvPr/>
        </p:nvSpPr>
        <p:spPr bwMode="auto">
          <a:xfrm>
            <a:off x="3694114" y="3341689"/>
            <a:ext cx="503237" cy="3127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10603" name="Line 111"/>
          <p:cNvSpPr>
            <a:spLocks noChangeShapeType="1"/>
          </p:cNvSpPr>
          <p:nvPr/>
        </p:nvSpPr>
        <p:spPr bwMode="auto">
          <a:xfrm flipV="1">
            <a:off x="4718051" y="3762375"/>
            <a:ext cx="9493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10604" name="Line 111"/>
          <p:cNvSpPr>
            <a:spLocks noChangeShapeType="1"/>
          </p:cNvSpPr>
          <p:nvPr/>
        </p:nvSpPr>
        <p:spPr bwMode="auto">
          <a:xfrm>
            <a:off x="7070725" y="3933826"/>
            <a:ext cx="138430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5019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288" y="3784601"/>
            <a:ext cx="684212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0606" name="Line 111"/>
          <p:cNvSpPr>
            <a:spLocks noChangeShapeType="1"/>
          </p:cNvSpPr>
          <p:nvPr/>
        </p:nvSpPr>
        <p:spPr bwMode="auto">
          <a:xfrm flipH="1">
            <a:off x="8759825" y="3451226"/>
            <a:ext cx="344488" cy="322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110607" name="Group 151"/>
          <p:cNvGrpSpPr>
            <a:grpSpLocks/>
          </p:cNvGrpSpPr>
          <p:nvPr/>
        </p:nvGrpSpPr>
        <p:grpSpPr bwMode="auto">
          <a:xfrm>
            <a:off x="8528051" y="2884489"/>
            <a:ext cx="1090613" cy="790575"/>
            <a:chOff x="4089854" y="1363889"/>
            <a:chExt cx="1091746" cy="791482"/>
          </a:xfrm>
        </p:grpSpPr>
        <p:sp>
          <p:nvSpPr>
            <p:cNvPr id="110646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110647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10648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0649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10608" name="Freeform 96"/>
          <p:cNvSpPr>
            <a:spLocks/>
          </p:cNvSpPr>
          <p:nvPr/>
        </p:nvSpPr>
        <p:spPr bwMode="auto">
          <a:xfrm>
            <a:off x="3198814" y="2854325"/>
            <a:ext cx="1000125" cy="825500"/>
          </a:xfrm>
          <a:custGeom>
            <a:avLst/>
            <a:gdLst>
              <a:gd name="T0" fmla="*/ 100035003 w 10000"/>
              <a:gd name="T1" fmla="*/ 2147483647 h 10305"/>
              <a:gd name="T2" fmla="*/ 2147483647 w 10000"/>
              <a:gd name="T3" fmla="*/ 2147483647 h 10305"/>
              <a:gd name="T4" fmla="*/ 2147483647 w 10000"/>
              <a:gd name="T5" fmla="*/ 205622798 h 10305"/>
              <a:gd name="T6" fmla="*/ 2147483647 w 10000"/>
              <a:gd name="T7" fmla="*/ 2147483647 h 10305"/>
              <a:gd name="T8" fmla="*/ 2147483647 w 10000"/>
              <a:gd name="T9" fmla="*/ 2147483647 h 10305"/>
              <a:gd name="T10" fmla="*/ 2147483647 w 10000"/>
              <a:gd name="T11" fmla="*/ 2147483647 h 10305"/>
              <a:gd name="T12" fmla="*/ 2147483647 w 10000"/>
              <a:gd name="T13" fmla="*/ 2147483647 h 10305"/>
              <a:gd name="T14" fmla="*/ 2147483647 w 10000"/>
              <a:gd name="T15" fmla="*/ 2147483647 h 10305"/>
              <a:gd name="T16" fmla="*/ 2147483647 w 10000"/>
              <a:gd name="T17" fmla="*/ 2147483647 h 10305"/>
              <a:gd name="T18" fmla="*/ 2147483647 w 10000"/>
              <a:gd name="T19" fmla="*/ 2147483647 h 10305"/>
              <a:gd name="T20" fmla="*/ 100035003 w 10000"/>
              <a:gd name="T21" fmla="*/ 2147483647 h 1030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000" h="10305">
                <a:moveTo>
                  <a:pt x="1" y="4863"/>
                </a:moveTo>
                <a:cubicBezTo>
                  <a:pt x="1" y="3794"/>
                  <a:pt x="5" y="1801"/>
                  <a:pt x="686" y="991"/>
                </a:cubicBezTo>
                <a:cubicBezTo>
                  <a:pt x="1367" y="181"/>
                  <a:pt x="2904" y="-40"/>
                  <a:pt x="4086" y="5"/>
                </a:cubicBezTo>
                <a:cubicBezTo>
                  <a:pt x="5268" y="50"/>
                  <a:pt x="6836" y="553"/>
                  <a:pt x="7779" y="1264"/>
                </a:cubicBezTo>
                <a:cubicBezTo>
                  <a:pt x="8722" y="1975"/>
                  <a:pt x="9397" y="2830"/>
                  <a:pt x="9747" y="4270"/>
                </a:cubicBezTo>
                <a:cubicBezTo>
                  <a:pt x="10096" y="5710"/>
                  <a:pt x="10030" y="8980"/>
                  <a:pt x="9875" y="9905"/>
                </a:cubicBezTo>
                <a:cubicBezTo>
                  <a:pt x="9719" y="10828"/>
                  <a:pt x="9488" y="9873"/>
                  <a:pt x="8815" y="9814"/>
                </a:cubicBezTo>
                <a:cubicBezTo>
                  <a:pt x="8140" y="9757"/>
                  <a:pt x="6708" y="9565"/>
                  <a:pt x="5830" y="9554"/>
                </a:cubicBezTo>
                <a:cubicBezTo>
                  <a:pt x="4953" y="9543"/>
                  <a:pt x="4372" y="9985"/>
                  <a:pt x="3546" y="9748"/>
                </a:cubicBezTo>
                <a:cubicBezTo>
                  <a:pt x="2722" y="9508"/>
                  <a:pt x="1457" y="8935"/>
                  <a:pt x="867" y="8121"/>
                </a:cubicBezTo>
                <a:cubicBezTo>
                  <a:pt x="276" y="7307"/>
                  <a:pt x="-15" y="6195"/>
                  <a:pt x="1" y="4863"/>
                </a:cubicBezTo>
                <a:close/>
              </a:path>
            </a:pathLst>
          </a:custGeom>
          <a:solidFill>
            <a:srgbClr val="33CCCC">
              <a:alpha val="7803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10609" name="Freeform 121"/>
          <p:cNvSpPr>
            <a:spLocks/>
          </p:cNvSpPr>
          <p:nvPr/>
        </p:nvSpPr>
        <p:spPr bwMode="auto">
          <a:xfrm>
            <a:off x="5091113" y="5114926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50195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5126038"/>
            <a:ext cx="78105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0196" name="Text Box 120"/>
          <p:cNvSpPr txBox="1">
            <a:spLocks noChangeArrowheads="1"/>
          </p:cNvSpPr>
          <p:nvPr/>
        </p:nvSpPr>
        <p:spPr bwMode="auto">
          <a:xfrm>
            <a:off x="1997075" y="2852739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Helvetica" pitchFamily="2" charset="0"/>
                <a:cs typeface="Arial" charset="0"/>
              </a:rPr>
              <a:t>home</a:t>
            </a:r>
          </a:p>
          <a:p>
            <a:pPr>
              <a:defRPr/>
            </a:pPr>
            <a:r>
              <a:rPr lang="en-US" sz="2000" dirty="0">
                <a:latin typeface="Helvetica" pitchFamily="2" charset="0"/>
                <a:cs typeface="Arial" charset="0"/>
              </a:rPr>
              <a:t>network</a:t>
            </a:r>
          </a:p>
        </p:txBody>
      </p:sp>
      <p:sp>
        <p:nvSpPr>
          <p:cNvPr id="50197" name="Text Box 121"/>
          <p:cNvSpPr txBox="1">
            <a:spLocks noChangeArrowheads="1"/>
          </p:cNvSpPr>
          <p:nvPr/>
        </p:nvSpPr>
        <p:spPr bwMode="auto">
          <a:xfrm>
            <a:off x="9398000" y="2174876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Helvetica" pitchFamily="2" charset="0"/>
                <a:cs typeface="Arial" charset="0"/>
              </a:rPr>
              <a:t>visited</a:t>
            </a:r>
          </a:p>
          <a:p>
            <a:pPr>
              <a:defRPr/>
            </a:pPr>
            <a:r>
              <a:rPr lang="en-US" sz="2000" dirty="0">
                <a:latin typeface="Helvetica" pitchFamily="2" charset="0"/>
                <a:cs typeface="Arial" charset="0"/>
              </a:rPr>
              <a:t>network</a:t>
            </a:r>
          </a:p>
        </p:txBody>
      </p:sp>
      <p:grpSp>
        <p:nvGrpSpPr>
          <p:cNvPr id="49" name="Group 122"/>
          <p:cNvGrpSpPr>
            <a:grpSpLocks/>
          </p:cNvGrpSpPr>
          <p:nvPr/>
        </p:nvGrpSpPr>
        <p:grpSpPr bwMode="auto">
          <a:xfrm>
            <a:off x="8643939" y="3325813"/>
            <a:ext cx="492125" cy="366712"/>
            <a:chOff x="4485" y="2095"/>
            <a:chExt cx="310" cy="231"/>
          </a:xfrm>
        </p:grpSpPr>
        <p:sp>
          <p:nvSpPr>
            <p:cNvPr id="50227" name="Line 123"/>
            <p:cNvSpPr>
              <a:spLocks noChangeShapeType="1"/>
            </p:cNvSpPr>
            <p:nvPr/>
          </p:nvSpPr>
          <p:spPr bwMode="auto">
            <a:xfrm flipV="1">
              <a:off x="4485" y="2106"/>
              <a:ext cx="310" cy="2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10643" name="Group 124"/>
            <p:cNvGrpSpPr>
              <a:grpSpLocks/>
            </p:cNvGrpSpPr>
            <p:nvPr/>
          </p:nvGrpSpPr>
          <p:grpSpPr bwMode="auto">
            <a:xfrm>
              <a:off x="4530" y="2095"/>
              <a:ext cx="214" cy="231"/>
              <a:chOff x="618" y="3500"/>
              <a:chExt cx="214" cy="231"/>
            </a:xfrm>
          </p:grpSpPr>
          <p:sp>
            <p:nvSpPr>
              <p:cNvPr id="50229" name="Oval 12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50230" name="Text Box 12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54" name="Group 127"/>
          <p:cNvGrpSpPr>
            <a:grpSpLocks/>
          </p:cNvGrpSpPr>
          <p:nvPr/>
        </p:nvGrpSpPr>
        <p:grpSpPr bwMode="auto">
          <a:xfrm>
            <a:off x="4705350" y="3838576"/>
            <a:ext cx="3486150" cy="638175"/>
            <a:chOff x="2004" y="2418"/>
            <a:chExt cx="2196" cy="402"/>
          </a:xfrm>
        </p:grpSpPr>
        <p:sp>
          <p:nvSpPr>
            <p:cNvPr id="110638" name="Freeform 128"/>
            <p:cNvSpPr>
              <a:spLocks/>
            </p:cNvSpPr>
            <p:nvPr/>
          </p:nvSpPr>
          <p:spPr bwMode="auto">
            <a:xfrm>
              <a:off x="2004" y="2418"/>
              <a:ext cx="2196" cy="318"/>
            </a:xfrm>
            <a:custGeom>
              <a:avLst/>
              <a:gdLst>
                <a:gd name="T0" fmla="*/ 0 w 2196"/>
                <a:gd name="T1" fmla="*/ 0 h 318"/>
                <a:gd name="T2" fmla="*/ 1194 w 2196"/>
                <a:gd name="T3" fmla="*/ 306 h 318"/>
                <a:gd name="T4" fmla="*/ 2196 w 2196"/>
                <a:gd name="T5" fmla="*/ 30 h 3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6" h="318">
                  <a:moveTo>
                    <a:pt x="0" y="0"/>
                  </a:moveTo>
                  <a:cubicBezTo>
                    <a:pt x="199" y="51"/>
                    <a:pt x="828" y="301"/>
                    <a:pt x="1194" y="306"/>
                  </a:cubicBezTo>
                  <a:cubicBezTo>
                    <a:pt x="1536" y="318"/>
                    <a:pt x="1987" y="88"/>
                    <a:pt x="2196" y="3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10639" name="Group 129"/>
            <p:cNvGrpSpPr>
              <a:grpSpLocks/>
            </p:cNvGrpSpPr>
            <p:nvPr/>
          </p:nvGrpSpPr>
          <p:grpSpPr bwMode="auto">
            <a:xfrm>
              <a:off x="3083" y="2589"/>
              <a:ext cx="214" cy="231"/>
              <a:chOff x="618" y="3500"/>
              <a:chExt cx="214" cy="231"/>
            </a:xfrm>
          </p:grpSpPr>
          <p:sp>
            <p:nvSpPr>
              <p:cNvPr id="50225" name="Oval 13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50226" name="Text Box 13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59" name="Group 132"/>
          <p:cNvGrpSpPr>
            <a:grpSpLocks/>
          </p:cNvGrpSpPr>
          <p:nvPr/>
        </p:nvGrpSpPr>
        <p:grpSpPr bwMode="auto">
          <a:xfrm>
            <a:off x="6350001" y="3424239"/>
            <a:ext cx="3103563" cy="2016125"/>
            <a:chOff x="3040" y="2157"/>
            <a:chExt cx="1955" cy="1270"/>
          </a:xfrm>
        </p:grpSpPr>
        <p:sp>
          <p:nvSpPr>
            <p:cNvPr id="110634" name="Freeform 133"/>
            <p:cNvSpPr>
              <a:spLocks/>
            </p:cNvSpPr>
            <p:nvPr/>
          </p:nvSpPr>
          <p:spPr bwMode="auto">
            <a:xfrm>
              <a:off x="3040" y="2157"/>
              <a:ext cx="1955" cy="1270"/>
            </a:xfrm>
            <a:custGeom>
              <a:avLst/>
              <a:gdLst>
                <a:gd name="T0" fmla="*/ 1955 w 1955"/>
                <a:gd name="T1" fmla="*/ 0 h 1270"/>
                <a:gd name="T2" fmla="*/ 1077 w 1955"/>
                <a:gd name="T3" fmla="*/ 765 h 1270"/>
                <a:gd name="T4" fmla="*/ 0 w 1955"/>
                <a:gd name="T5" fmla="*/ 1270 h 12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55" h="1270">
                  <a:moveTo>
                    <a:pt x="1955" y="0"/>
                  </a:moveTo>
                  <a:cubicBezTo>
                    <a:pt x="1809" y="127"/>
                    <a:pt x="1425" y="536"/>
                    <a:pt x="1077" y="765"/>
                  </a:cubicBezTo>
                  <a:cubicBezTo>
                    <a:pt x="729" y="994"/>
                    <a:pt x="224" y="1165"/>
                    <a:pt x="0" y="127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10635" name="Group 134"/>
            <p:cNvGrpSpPr>
              <a:grpSpLocks/>
            </p:cNvGrpSpPr>
            <p:nvPr/>
          </p:nvGrpSpPr>
          <p:grpSpPr bwMode="auto">
            <a:xfrm>
              <a:off x="3982" y="2835"/>
              <a:ext cx="214" cy="231"/>
              <a:chOff x="618" y="3500"/>
              <a:chExt cx="214" cy="231"/>
            </a:xfrm>
          </p:grpSpPr>
          <p:sp>
            <p:nvSpPr>
              <p:cNvPr id="50221" name="Oval 135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50222" name="Text Box 136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4</a:t>
                </a:r>
              </a:p>
            </p:txBody>
          </p:sp>
        </p:grpSp>
      </p:grpSp>
      <p:grpSp>
        <p:nvGrpSpPr>
          <p:cNvPr id="64" name="Group 137"/>
          <p:cNvGrpSpPr>
            <a:grpSpLocks/>
          </p:cNvGrpSpPr>
          <p:nvPr/>
        </p:nvGrpSpPr>
        <p:grpSpPr bwMode="auto">
          <a:xfrm>
            <a:off x="4510088" y="3889376"/>
            <a:ext cx="1357312" cy="1298575"/>
            <a:chOff x="1881" y="2450"/>
            <a:chExt cx="855" cy="818"/>
          </a:xfrm>
        </p:grpSpPr>
        <p:sp>
          <p:nvSpPr>
            <p:cNvPr id="50215" name="Line 138"/>
            <p:cNvSpPr>
              <a:spLocks noChangeShapeType="1"/>
            </p:cNvSpPr>
            <p:nvPr/>
          </p:nvSpPr>
          <p:spPr bwMode="auto">
            <a:xfrm flipH="1" flipV="1">
              <a:off x="1881" y="2450"/>
              <a:ext cx="855" cy="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10631" name="Group 139"/>
            <p:cNvGrpSpPr>
              <a:grpSpLocks/>
            </p:cNvGrpSpPr>
            <p:nvPr/>
          </p:nvGrpSpPr>
          <p:grpSpPr bwMode="auto">
            <a:xfrm>
              <a:off x="2172" y="2702"/>
              <a:ext cx="207" cy="233"/>
              <a:chOff x="618" y="3500"/>
              <a:chExt cx="207" cy="233"/>
            </a:xfrm>
          </p:grpSpPr>
          <p:sp>
            <p:nvSpPr>
              <p:cNvPr id="50217" name="Oval 140"/>
              <p:cNvSpPr>
                <a:spLocks noChangeArrowheads="1"/>
              </p:cNvSpPr>
              <p:nvPr/>
            </p:nvSpPr>
            <p:spPr bwMode="auto">
              <a:xfrm>
                <a:off x="618" y="3520"/>
                <a:ext cx="202" cy="20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50218" name="Text Box 141"/>
              <p:cNvSpPr txBox="1">
                <a:spLocks noChangeArrowheads="1"/>
              </p:cNvSpPr>
              <p:nvPr/>
            </p:nvSpPr>
            <p:spPr bwMode="auto">
              <a:xfrm>
                <a:off x="628" y="350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1</a:t>
                </a:r>
              </a:p>
            </p:txBody>
          </p:sp>
        </p:grpSp>
      </p:grpSp>
      <p:grpSp>
        <p:nvGrpSpPr>
          <p:cNvPr id="69" name="Group 142"/>
          <p:cNvGrpSpPr>
            <a:grpSpLocks/>
          </p:cNvGrpSpPr>
          <p:nvPr/>
        </p:nvGrpSpPr>
        <p:grpSpPr bwMode="auto">
          <a:xfrm>
            <a:off x="2432050" y="4598988"/>
            <a:ext cx="2535238" cy="1198562"/>
            <a:chOff x="572" y="2897"/>
            <a:chExt cx="1597" cy="755"/>
          </a:xfrm>
        </p:grpSpPr>
        <p:sp>
          <p:nvSpPr>
            <p:cNvPr id="50213" name="Text Box 143"/>
            <p:cNvSpPr txBox="1">
              <a:spLocks noChangeArrowheads="1"/>
            </p:cNvSpPr>
            <p:nvPr/>
          </p:nvSpPr>
          <p:spPr bwMode="auto">
            <a:xfrm>
              <a:off x="572" y="2902"/>
              <a:ext cx="1597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correspondent addresses packets using home address of mobile</a:t>
              </a:r>
            </a:p>
          </p:txBody>
        </p:sp>
        <p:sp>
          <p:nvSpPr>
            <p:cNvPr id="50214" name="Line 144"/>
            <p:cNvSpPr>
              <a:spLocks noChangeShapeType="1"/>
            </p:cNvSpPr>
            <p:nvPr/>
          </p:nvSpPr>
          <p:spPr bwMode="auto">
            <a:xfrm flipV="1">
              <a:off x="1703" y="2897"/>
              <a:ext cx="465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72" name="Group 145"/>
          <p:cNvGrpSpPr>
            <a:grpSpLocks/>
          </p:cNvGrpSpPr>
          <p:nvPr/>
        </p:nvGrpSpPr>
        <p:grpSpPr bwMode="auto">
          <a:xfrm>
            <a:off x="4030663" y="1882776"/>
            <a:ext cx="2794000" cy="2168525"/>
            <a:chOff x="1579" y="1186"/>
            <a:chExt cx="1760" cy="1366"/>
          </a:xfrm>
        </p:grpSpPr>
        <p:sp>
          <p:nvSpPr>
            <p:cNvPr id="50211" name="Text Box 146"/>
            <p:cNvSpPr txBox="1">
              <a:spLocks noChangeArrowheads="1"/>
            </p:cNvSpPr>
            <p:nvPr/>
          </p:nvSpPr>
          <p:spPr bwMode="auto">
            <a:xfrm>
              <a:off x="1579" y="1186"/>
              <a:ext cx="176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home agent intercepts packets, forwards to foreign agent</a:t>
              </a:r>
            </a:p>
          </p:txBody>
        </p:sp>
        <p:sp>
          <p:nvSpPr>
            <p:cNvPr id="50212" name="Line 147"/>
            <p:cNvSpPr>
              <a:spLocks noChangeShapeType="1"/>
            </p:cNvSpPr>
            <p:nvPr/>
          </p:nvSpPr>
          <p:spPr bwMode="auto">
            <a:xfrm>
              <a:off x="2652" y="1698"/>
              <a:ext cx="466" cy="8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75" name="Group 148"/>
          <p:cNvGrpSpPr>
            <a:grpSpLocks/>
          </p:cNvGrpSpPr>
          <p:nvPr/>
        </p:nvGrpSpPr>
        <p:grpSpPr bwMode="auto">
          <a:xfrm>
            <a:off x="6956425" y="1387475"/>
            <a:ext cx="2338388" cy="1924050"/>
            <a:chOff x="3422" y="874"/>
            <a:chExt cx="1473" cy="1212"/>
          </a:xfrm>
        </p:grpSpPr>
        <p:sp>
          <p:nvSpPr>
            <p:cNvPr id="50209" name="Text Box 149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foreign agent receives packets, forwards to mobile</a:t>
              </a:r>
            </a:p>
          </p:txBody>
        </p:sp>
        <p:sp>
          <p:nvSpPr>
            <p:cNvPr id="50210" name="Line 150"/>
            <p:cNvSpPr>
              <a:spLocks noChangeShapeType="1"/>
            </p:cNvSpPr>
            <p:nvPr/>
          </p:nvSpPr>
          <p:spPr bwMode="auto">
            <a:xfrm>
              <a:off x="4211" y="1420"/>
              <a:ext cx="377" cy="6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78" name="Group 151"/>
          <p:cNvGrpSpPr>
            <a:grpSpLocks/>
          </p:cNvGrpSpPr>
          <p:nvPr/>
        </p:nvGrpSpPr>
        <p:grpSpPr bwMode="auto">
          <a:xfrm>
            <a:off x="8177213" y="4776789"/>
            <a:ext cx="2247900" cy="1165225"/>
            <a:chOff x="4191" y="3009"/>
            <a:chExt cx="1416" cy="734"/>
          </a:xfrm>
        </p:grpSpPr>
        <p:sp>
          <p:nvSpPr>
            <p:cNvPr id="50207" name="Text Box 152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mobile replies directly to correspondent</a:t>
              </a:r>
            </a:p>
          </p:txBody>
        </p:sp>
        <p:sp>
          <p:nvSpPr>
            <p:cNvPr id="50208" name="Line 153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21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75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Freeform 2"/>
          <p:cNvSpPr>
            <a:spLocks/>
          </p:cNvSpPr>
          <p:nvPr/>
        </p:nvSpPr>
        <p:spPr bwMode="auto">
          <a:xfrm>
            <a:off x="5826126" y="4129089"/>
            <a:ext cx="1838325" cy="1089025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8120063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Mobile IP: indirect routing</a:t>
            </a:r>
          </a:p>
        </p:txBody>
      </p:sp>
      <p:sp>
        <p:nvSpPr>
          <p:cNvPr id="126981" name="Freeform 4"/>
          <p:cNvSpPr>
            <a:spLocks/>
          </p:cNvSpPr>
          <p:nvPr/>
        </p:nvSpPr>
        <p:spPr bwMode="auto">
          <a:xfrm>
            <a:off x="3841750" y="3646488"/>
            <a:ext cx="1625600" cy="1384300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126982" name="Group 5"/>
          <p:cNvGrpSpPr>
            <a:grpSpLocks/>
          </p:cNvGrpSpPr>
          <p:nvPr/>
        </p:nvGrpSpPr>
        <p:grpSpPr bwMode="auto">
          <a:xfrm>
            <a:off x="4760913" y="4511675"/>
            <a:ext cx="436562" cy="203200"/>
            <a:chOff x="3600" y="219"/>
            <a:chExt cx="360" cy="175"/>
          </a:xfrm>
        </p:grpSpPr>
        <p:sp>
          <p:nvSpPr>
            <p:cNvPr id="127148" name="Oval 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27149" name="Line 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7150" name="Line 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7151" name="Rectangle 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27152" name="Oval 1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127153" name="Group 1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158" name="Line 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59" name="Line 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60" name="Line 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127154" name="Group 1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155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56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57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126983" name="Group 19"/>
          <p:cNvGrpSpPr>
            <a:grpSpLocks/>
          </p:cNvGrpSpPr>
          <p:nvPr/>
        </p:nvGrpSpPr>
        <p:grpSpPr bwMode="auto">
          <a:xfrm>
            <a:off x="3979863" y="4211638"/>
            <a:ext cx="1160462" cy="298450"/>
            <a:chOff x="8025" y="5070"/>
            <a:chExt cx="2100" cy="540"/>
          </a:xfrm>
        </p:grpSpPr>
        <p:sp>
          <p:nvSpPr>
            <p:cNvPr id="127145" name="Line 20"/>
            <p:cNvSpPr>
              <a:spLocks noChangeShapeType="1"/>
            </p:cNvSpPr>
            <p:nvPr/>
          </p:nvSpPr>
          <p:spPr bwMode="auto">
            <a:xfrm>
              <a:off x="8025" y="5325"/>
              <a:ext cx="2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7146" name="Line 21"/>
            <p:cNvSpPr>
              <a:spLocks noChangeShapeType="1"/>
            </p:cNvSpPr>
            <p:nvPr/>
          </p:nvSpPr>
          <p:spPr bwMode="auto">
            <a:xfrm>
              <a:off x="8355" y="507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7147" name="Line 22"/>
            <p:cNvSpPr>
              <a:spLocks noChangeShapeType="1"/>
            </p:cNvSpPr>
            <p:nvPr/>
          </p:nvSpPr>
          <p:spPr bwMode="auto">
            <a:xfrm>
              <a:off x="9765" y="5340"/>
              <a:ext cx="0" cy="27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126984" name="Group 23"/>
          <p:cNvGrpSpPr>
            <a:grpSpLocks/>
          </p:cNvGrpSpPr>
          <p:nvPr/>
        </p:nvGrpSpPr>
        <p:grpSpPr bwMode="auto">
          <a:xfrm>
            <a:off x="3760789" y="3827463"/>
            <a:ext cx="796925" cy="512762"/>
            <a:chOff x="10665" y="3225"/>
            <a:chExt cx="1440" cy="930"/>
          </a:xfrm>
        </p:grpSpPr>
        <p:sp>
          <p:nvSpPr>
            <p:cNvPr id="127075" name="Oval 24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127076" name="Group 25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27077" name="Freeform 26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1 w 788"/>
                  <a:gd name="T1" fmla="*/ 0 h 1138"/>
                  <a:gd name="T2" fmla="*/ 1 w 788"/>
                  <a:gd name="T3" fmla="*/ 0 h 1138"/>
                  <a:gd name="T4" fmla="*/ 1 w 788"/>
                  <a:gd name="T5" fmla="*/ 0 h 1138"/>
                  <a:gd name="T6" fmla="*/ 1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1 h 1138"/>
                  <a:gd name="T18" fmla="*/ 0 w 788"/>
                  <a:gd name="T19" fmla="*/ 1 h 1138"/>
                  <a:gd name="T20" fmla="*/ 0 w 788"/>
                  <a:gd name="T21" fmla="*/ 1 h 1138"/>
                  <a:gd name="T22" fmla="*/ 0 w 788"/>
                  <a:gd name="T23" fmla="*/ 1 h 1138"/>
                  <a:gd name="T24" fmla="*/ 0 w 788"/>
                  <a:gd name="T25" fmla="*/ 2 h 1138"/>
                  <a:gd name="T26" fmla="*/ 1 w 788"/>
                  <a:gd name="T27" fmla="*/ 2 h 1138"/>
                  <a:gd name="T28" fmla="*/ 1 w 788"/>
                  <a:gd name="T29" fmla="*/ 3 h 1138"/>
                  <a:gd name="T30" fmla="*/ 1 w 788"/>
                  <a:gd name="T31" fmla="*/ 3 h 1138"/>
                  <a:gd name="T32" fmla="*/ 1 w 788"/>
                  <a:gd name="T33" fmla="*/ 4 h 1138"/>
                  <a:gd name="T34" fmla="*/ 1 w 788"/>
                  <a:gd name="T35" fmla="*/ 4 h 1138"/>
                  <a:gd name="T36" fmla="*/ 2 w 788"/>
                  <a:gd name="T37" fmla="*/ 5 h 1138"/>
                  <a:gd name="T38" fmla="*/ 2 w 788"/>
                  <a:gd name="T39" fmla="*/ 5 h 1138"/>
                  <a:gd name="T40" fmla="*/ 2 w 788"/>
                  <a:gd name="T41" fmla="*/ 5 h 1138"/>
                  <a:gd name="T42" fmla="*/ 2 w 788"/>
                  <a:gd name="T43" fmla="*/ 5 h 1138"/>
                  <a:gd name="T44" fmla="*/ 2 w 788"/>
                  <a:gd name="T45" fmla="*/ 4 h 1138"/>
                  <a:gd name="T46" fmla="*/ 3 w 788"/>
                  <a:gd name="T47" fmla="*/ 4 h 1138"/>
                  <a:gd name="T48" fmla="*/ 3 w 788"/>
                  <a:gd name="T49" fmla="*/ 4 h 1138"/>
                  <a:gd name="T50" fmla="*/ 3 w 788"/>
                  <a:gd name="T51" fmla="*/ 4 h 1138"/>
                  <a:gd name="T52" fmla="*/ 3 w 788"/>
                  <a:gd name="T53" fmla="*/ 4 h 1138"/>
                  <a:gd name="T54" fmla="*/ 3 w 788"/>
                  <a:gd name="T55" fmla="*/ 4 h 1138"/>
                  <a:gd name="T56" fmla="*/ 3 w 788"/>
                  <a:gd name="T57" fmla="*/ 4 h 1138"/>
                  <a:gd name="T58" fmla="*/ 3 w 788"/>
                  <a:gd name="T59" fmla="*/ 3 h 1138"/>
                  <a:gd name="T60" fmla="*/ 3 w 788"/>
                  <a:gd name="T61" fmla="*/ 3 h 1138"/>
                  <a:gd name="T62" fmla="*/ 2 w 788"/>
                  <a:gd name="T63" fmla="*/ 2 h 1138"/>
                  <a:gd name="T64" fmla="*/ 2 w 788"/>
                  <a:gd name="T65" fmla="*/ 2 h 1138"/>
                  <a:gd name="T66" fmla="*/ 2 w 788"/>
                  <a:gd name="T67" fmla="*/ 1 h 1138"/>
                  <a:gd name="T68" fmla="*/ 1 w 788"/>
                  <a:gd name="T69" fmla="*/ 1 h 1138"/>
                  <a:gd name="T70" fmla="*/ 1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078" name="Freeform 27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1 h 936"/>
                  <a:gd name="T20" fmla="*/ 0 w 425"/>
                  <a:gd name="T21" fmla="*/ 1 h 936"/>
                  <a:gd name="T22" fmla="*/ 0 w 425"/>
                  <a:gd name="T23" fmla="*/ 1 h 936"/>
                  <a:gd name="T24" fmla="*/ 0 w 425"/>
                  <a:gd name="T25" fmla="*/ 1 h 936"/>
                  <a:gd name="T26" fmla="*/ 0 w 425"/>
                  <a:gd name="T27" fmla="*/ 1 h 936"/>
                  <a:gd name="T28" fmla="*/ 0 w 425"/>
                  <a:gd name="T29" fmla="*/ 2 h 936"/>
                  <a:gd name="T30" fmla="*/ 0 w 425"/>
                  <a:gd name="T31" fmla="*/ 2 h 936"/>
                  <a:gd name="T32" fmla="*/ 0 w 425"/>
                  <a:gd name="T33" fmla="*/ 2 h 936"/>
                  <a:gd name="T34" fmla="*/ 0 w 425"/>
                  <a:gd name="T35" fmla="*/ 2 h 936"/>
                  <a:gd name="T36" fmla="*/ 0 w 425"/>
                  <a:gd name="T37" fmla="*/ 3 h 936"/>
                  <a:gd name="T38" fmla="*/ 1 w 425"/>
                  <a:gd name="T39" fmla="*/ 3 h 936"/>
                  <a:gd name="T40" fmla="*/ 1 w 425"/>
                  <a:gd name="T41" fmla="*/ 3 h 936"/>
                  <a:gd name="T42" fmla="*/ 1 w 425"/>
                  <a:gd name="T43" fmla="*/ 3 h 936"/>
                  <a:gd name="T44" fmla="*/ 1 w 425"/>
                  <a:gd name="T45" fmla="*/ 3 h 936"/>
                  <a:gd name="T46" fmla="*/ 1 w 425"/>
                  <a:gd name="T47" fmla="*/ 3 h 936"/>
                  <a:gd name="T48" fmla="*/ 1 w 425"/>
                  <a:gd name="T49" fmla="*/ 3 h 936"/>
                  <a:gd name="T50" fmla="*/ 1 w 425"/>
                  <a:gd name="T51" fmla="*/ 4 h 936"/>
                  <a:gd name="T52" fmla="*/ 1 w 425"/>
                  <a:gd name="T53" fmla="*/ 4 h 936"/>
                  <a:gd name="T54" fmla="*/ 1 w 425"/>
                  <a:gd name="T55" fmla="*/ 4 h 936"/>
                  <a:gd name="T56" fmla="*/ 1 w 425"/>
                  <a:gd name="T57" fmla="*/ 4 h 936"/>
                  <a:gd name="T58" fmla="*/ 1 w 425"/>
                  <a:gd name="T59" fmla="*/ 4 h 936"/>
                  <a:gd name="T60" fmla="*/ 1 w 425"/>
                  <a:gd name="T61" fmla="*/ 4 h 936"/>
                  <a:gd name="T62" fmla="*/ 2 w 425"/>
                  <a:gd name="T63" fmla="*/ 4 h 936"/>
                  <a:gd name="T64" fmla="*/ 2 w 425"/>
                  <a:gd name="T65" fmla="*/ 4 h 936"/>
                  <a:gd name="T66" fmla="*/ 2 w 425"/>
                  <a:gd name="T67" fmla="*/ 4 h 936"/>
                  <a:gd name="T68" fmla="*/ 2 w 425"/>
                  <a:gd name="T69" fmla="*/ 3 h 936"/>
                  <a:gd name="T70" fmla="*/ 1 w 425"/>
                  <a:gd name="T71" fmla="*/ 3 h 936"/>
                  <a:gd name="T72" fmla="*/ 1 w 425"/>
                  <a:gd name="T73" fmla="*/ 3 h 936"/>
                  <a:gd name="T74" fmla="*/ 1 w 425"/>
                  <a:gd name="T75" fmla="*/ 3 h 936"/>
                  <a:gd name="T76" fmla="*/ 1 w 425"/>
                  <a:gd name="T77" fmla="*/ 2 h 936"/>
                  <a:gd name="T78" fmla="*/ 1 w 425"/>
                  <a:gd name="T79" fmla="*/ 2 h 936"/>
                  <a:gd name="T80" fmla="*/ 1 w 425"/>
                  <a:gd name="T81" fmla="*/ 2 h 936"/>
                  <a:gd name="T82" fmla="*/ 1 w 425"/>
                  <a:gd name="T83" fmla="*/ 2 h 936"/>
                  <a:gd name="T84" fmla="*/ 1 w 425"/>
                  <a:gd name="T85" fmla="*/ 1 h 936"/>
                  <a:gd name="T86" fmla="*/ 0 w 425"/>
                  <a:gd name="T87" fmla="*/ 1 h 936"/>
                  <a:gd name="T88" fmla="*/ 0 w 425"/>
                  <a:gd name="T89" fmla="*/ 1 h 936"/>
                  <a:gd name="T90" fmla="*/ 0 w 425"/>
                  <a:gd name="T91" fmla="*/ 1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079" name="Freeform 28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1 h 208"/>
                  <a:gd name="T14" fmla="*/ 0 w 192"/>
                  <a:gd name="T15" fmla="*/ 1 h 208"/>
                  <a:gd name="T16" fmla="*/ 0 w 192"/>
                  <a:gd name="T17" fmla="*/ 1 h 208"/>
                  <a:gd name="T18" fmla="*/ 0 w 192"/>
                  <a:gd name="T19" fmla="*/ 1 h 208"/>
                  <a:gd name="T20" fmla="*/ 0 w 192"/>
                  <a:gd name="T21" fmla="*/ 1 h 208"/>
                  <a:gd name="T22" fmla="*/ 0 w 192"/>
                  <a:gd name="T23" fmla="*/ 1 h 208"/>
                  <a:gd name="T24" fmla="*/ 0 w 192"/>
                  <a:gd name="T25" fmla="*/ 1 h 208"/>
                  <a:gd name="T26" fmla="*/ 1 w 192"/>
                  <a:gd name="T27" fmla="*/ 1 h 208"/>
                  <a:gd name="T28" fmla="*/ 1 w 192"/>
                  <a:gd name="T29" fmla="*/ 1 h 208"/>
                  <a:gd name="T30" fmla="*/ 1 w 192"/>
                  <a:gd name="T31" fmla="*/ 1 h 208"/>
                  <a:gd name="T32" fmla="*/ 1 w 192"/>
                  <a:gd name="T33" fmla="*/ 1 h 208"/>
                  <a:gd name="T34" fmla="*/ 1 w 192"/>
                  <a:gd name="T35" fmla="*/ 1 h 208"/>
                  <a:gd name="T36" fmla="*/ 1 w 192"/>
                  <a:gd name="T37" fmla="*/ 0 h 208"/>
                  <a:gd name="T38" fmla="*/ 1 w 192"/>
                  <a:gd name="T39" fmla="*/ 0 h 208"/>
                  <a:gd name="T40" fmla="*/ 1 w 192"/>
                  <a:gd name="T41" fmla="*/ 0 h 208"/>
                  <a:gd name="T42" fmla="*/ 1 w 192"/>
                  <a:gd name="T43" fmla="*/ 0 h 208"/>
                  <a:gd name="T44" fmla="*/ 1 w 192"/>
                  <a:gd name="T45" fmla="*/ 0 h 208"/>
                  <a:gd name="T46" fmla="*/ 1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080" name="Freeform 29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1 h 251"/>
                  <a:gd name="T14" fmla="*/ 0 w 247"/>
                  <a:gd name="T15" fmla="*/ 1 h 251"/>
                  <a:gd name="T16" fmla="*/ 0 w 247"/>
                  <a:gd name="T17" fmla="*/ 1 h 251"/>
                  <a:gd name="T18" fmla="*/ 0 w 247"/>
                  <a:gd name="T19" fmla="*/ 1 h 251"/>
                  <a:gd name="T20" fmla="*/ 0 w 247"/>
                  <a:gd name="T21" fmla="*/ 1 h 251"/>
                  <a:gd name="T22" fmla="*/ 0 w 247"/>
                  <a:gd name="T23" fmla="*/ 1 h 251"/>
                  <a:gd name="T24" fmla="*/ 0 w 247"/>
                  <a:gd name="T25" fmla="*/ 1 h 251"/>
                  <a:gd name="T26" fmla="*/ 0 w 247"/>
                  <a:gd name="T27" fmla="*/ 1 h 251"/>
                  <a:gd name="T28" fmla="*/ 1 w 247"/>
                  <a:gd name="T29" fmla="*/ 1 h 251"/>
                  <a:gd name="T30" fmla="*/ 1 w 247"/>
                  <a:gd name="T31" fmla="*/ 1 h 251"/>
                  <a:gd name="T32" fmla="*/ 1 w 247"/>
                  <a:gd name="T33" fmla="*/ 1 h 251"/>
                  <a:gd name="T34" fmla="*/ 1 w 247"/>
                  <a:gd name="T35" fmla="*/ 1 h 251"/>
                  <a:gd name="T36" fmla="*/ 1 w 247"/>
                  <a:gd name="T37" fmla="*/ 1 h 251"/>
                  <a:gd name="T38" fmla="*/ 1 w 247"/>
                  <a:gd name="T39" fmla="*/ 1 h 251"/>
                  <a:gd name="T40" fmla="*/ 1 w 247"/>
                  <a:gd name="T41" fmla="*/ 1 h 251"/>
                  <a:gd name="T42" fmla="*/ 1 w 247"/>
                  <a:gd name="T43" fmla="*/ 1 h 251"/>
                  <a:gd name="T44" fmla="*/ 1 w 247"/>
                  <a:gd name="T45" fmla="*/ 1 h 251"/>
                  <a:gd name="T46" fmla="*/ 1 w 247"/>
                  <a:gd name="T47" fmla="*/ 1 h 251"/>
                  <a:gd name="T48" fmla="*/ 1 w 247"/>
                  <a:gd name="T49" fmla="*/ 1 h 251"/>
                  <a:gd name="T50" fmla="*/ 1 w 247"/>
                  <a:gd name="T51" fmla="*/ 1 h 251"/>
                  <a:gd name="T52" fmla="*/ 1 w 247"/>
                  <a:gd name="T53" fmla="*/ 0 h 251"/>
                  <a:gd name="T54" fmla="*/ 1 w 247"/>
                  <a:gd name="T55" fmla="*/ 0 h 251"/>
                  <a:gd name="T56" fmla="*/ 1 w 247"/>
                  <a:gd name="T57" fmla="*/ 0 h 251"/>
                  <a:gd name="T58" fmla="*/ 1 w 247"/>
                  <a:gd name="T59" fmla="*/ 0 h 251"/>
                  <a:gd name="T60" fmla="*/ 1 w 247"/>
                  <a:gd name="T61" fmla="*/ 0 h 251"/>
                  <a:gd name="T62" fmla="*/ 1 w 247"/>
                  <a:gd name="T63" fmla="*/ 0 h 251"/>
                  <a:gd name="T64" fmla="*/ 1 w 247"/>
                  <a:gd name="T65" fmla="*/ 0 h 251"/>
                  <a:gd name="T66" fmla="*/ 1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081" name="Freeform 30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1 h 240"/>
                  <a:gd name="T14" fmla="*/ 0 w 226"/>
                  <a:gd name="T15" fmla="*/ 1 h 240"/>
                  <a:gd name="T16" fmla="*/ 0 w 226"/>
                  <a:gd name="T17" fmla="*/ 1 h 240"/>
                  <a:gd name="T18" fmla="*/ 0 w 226"/>
                  <a:gd name="T19" fmla="*/ 1 h 240"/>
                  <a:gd name="T20" fmla="*/ 0 w 226"/>
                  <a:gd name="T21" fmla="*/ 1 h 240"/>
                  <a:gd name="T22" fmla="*/ 0 w 226"/>
                  <a:gd name="T23" fmla="*/ 1 h 240"/>
                  <a:gd name="T24" fmla="*/ 1 w 226"/>
                  <a:gd name="T25" fmla="*/ 1 h 240"/>
                  <a:gd name="T26" fmla="*/ 1 w 226"/>
                  <a:gd name="T27" fmla="*/ 1 h 240"/>
                  <a:gd name="T28" fmla="*/ 1 w 226"/>
                  <a:gd name="T29" fmla="*/ 1 h 240"/>
                  <a:gd name="T30" fmla="*/ 1 w 226"/>
                  <a:gd name="T31" fmla="*/ 1 h 240"/>
                  <a:gd name="T32" fmla="*/ 1 w 226"/>
                  <a:gd name="T33" fmla="*/ 0 h 240"/>
                  <a:gd name="T34" fmla="*/ 1 w 226"/>
                  <a:gd name="T35" fmla="*/ 0 h 240"/>
                  <a:gd name="T36" fmla="*/ 1 w 226"/>
                  <a:gd name="T37" fmla="*/ 0 h 240"/>
                  <a:gd name="T38" fmla="*/ 1 w 226"/>
                  <a:gd name="T39" fmla="*/ 0 h 240"/>
                  <a:gd name="T40" fmla="*/ 1 w 226"/>
                  <a:gd name="T41" fmla="*/ 1 h 240"/>
                  <a:gd name="T42" fmla="*/ 1 w 226"/>
                  <a:gd name="T43" fmla="*/ 1 h 240"/>
                  <a:gd name="T44" fmla="*/ 1 w 226"/>
                  <a:gd name="T45" fmla="*/ 1 h 240"/>
                  <a:gd name="T46" fmla="*/ 1 w 226"/>
                  <a:gd name="T47" fmla="*/ 1 h 240"/>
                  <a:gd name="T48" fmla="*/ 0 w 226"/>
                  <a:gd name="T49" fmla="*/ 1 h 240"/>
                  <a:gd name="T50" fmla="*/ 0 w 226"/>
                  <a:gd name="T51" fmla="*/ 1 h 240"/>
                  <a:gd name="T52" fmla="*/ 0 w 226"/>
                  <a:gd name="T53" fmla="*/ 1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1 w 226"/>
                  <a:gd name="T69" fmla="*/ 0 h 240"/>
                  <a:gd name="T70" fmla="*/ 1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082" name="Freeform 31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1 h 270"/>
                  <a:gd name="T12" fmla="*/ 0 w 279"/>
                  <a:gd name="T13" fmla="*/ 1 h 270"/>
                  <a:gd name="T14" fmla="*/ 0 w 279"/>
                  <a:gd name="T15" fmla="*/ 1 h 270"/>
                  <a:gd name="T16" fmla="*/ 0 w 279"/>
                  <a:gd name="T17" fmla="*/ 1 h 270"/>
                  <a:gd name="T18" fmla="*/ 0 w 279"/>
                  <a:gd name="T19" fmla="*/ 1 h 270"/>
                  <a:gd name="T20" fmla="*/ 1 w 279"/>
                  <a:gd name="T21" fmla="*/ 1 h 270"/>
                  <a:gd name="T22" fmla="*/ 1 w 279"/>
                  <a:gd name="T23" fmla="*/ 1 h 270"/>
                  <a:gd name="T24" fmla="*/ 1 w 279"/>
                  <a:gd name="T25" fmla="*/ 1 h 270"/>
                  <a:gd name="T26" fmla="*/ 1 w 279"/>
                  <a:gd name="T27" fmla="*/ 1 h 270"/>
                  <a:gd name="T28" fmla="*/ 1 w 279"/>
                  <a:gd name="T29" fmla="*/ 1 h 270"/>
                  <a:gd name="T30" fmla="*/ 1 w 279"/>
                  <a:gd name="T31" fmla="*/ 1 h 270"/>
                  <a:gd name="T32" fmla="*/ 1 w 279"/>
                  <a:gd name="T33" fmla="*/ 1 h 270"/>
                  <a:gd name="T34" fmla="*/ 1 w 279"/>
                  <a:gd name="T35" fmla="*/ 0 h 270"/>
                  <a:gd name="T36" fmla="*/ 1 w 279"/>
                  <a:gd name="T37" fmla="*/ 0 h 270"/>
                  <a:gd name="T38" fmla="*/ 1 w 279"/>
                  <a:gd name="T39" fmla="*/ 1 h 270"/>
                  <a:gd name="T40" fmla="*/ 1 w 279"/>
                  <a:gd name="T41" fmla="*/ 1 h 270"/>
                  <a:gd name="T42" fmla="*/ 1 w 279"/>
                  <a:gd name="T43" fmla="*/ 1 h 270"/>
                  <a:gd name="T44" fmla="*/ 1 w 279"/>
                  <a:gd name="T45" fmla="*/ 1 h 270"/>
                  <a:gd name="T46" fmla="*/ 1 w 279"/>
                  <a:gd name="T47" fmla="*/ 1 h 270"/>
                  <a:gd name="T48" fmla="*/ 1 w 279"/>
                  <a:gd name="T49" fmla="*/ 1 h 270"/>
                  <a:gd name="T50" fmla="*/ 0 w 279"/>
                  <a:gd name="T51" fmla="*/ 1 h 270"/>
                  <a:gd name="T52" fmla="*/ 0 w 279"/>
                  <a:gd name="T53" fmla="*/ 1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083" name="Freeform 32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084" name="Freeform 33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085" name="Freeform 34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086" name="Freeform 35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087" name="Freeform 36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088" name="Freeform 37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089" name="Freeform 38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090" name="Freeform 39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091" name="Freeform 40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092" name="Freeform 41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1 h 290"/>
                  <a:gd name="T14" fmla="*/ 0 w 250"/>
                  <a:gd name="T15" fmla="*/ 1 h 290"/>
                  <a:gd name="T16" fmla="*/ 0 w 250"/>
                  <a:gd name="T17" fmla="*/ 1 h 290"/>
                  <a:gd name="T18" fmla="*/ 0 w 250"/>
                  <a:gd name="T19" fmla="*/ 1 h 290"/>
                  <a:gd name="T20" fmla="*/ 0 w 250"/>
                  <a:gd name="T21" fmla="*/ 1 h 290"/>
                  <a:gd name="T22" fmla="*/ 0 w 250"/>
                  <a:gd name="T23" fmla="*/ 1 h 290"/>
                  <a:gd name="T24" fmla="*/ 0 w 250"/>
                  <a:gd name="T25" fmla="*/ 1 h 290"/>
                  <a:gd name="T26" fmla="*/ 0 w 250"/>
                  <a:gd name="T27" fmla="*/ 1 h 290"/>
                  <a:gd name="T28" fmla="*/ 0 w 250"/>
                  <a:gd name="T29" fmla="*/ 1 h 290"/>
                  <a:gd name="T30" fmla="*/ 1 w 250"/>
                  <a:gd name="T31" fmla="*/ 1 h 290"/>
                  <a:gd name="T32" fmla="*/ 1 w 250"/>
                  <a:gd name="T33" fmla="*/ 1 h 290"/>
                  <a:gd name="T34" fmla="*/ 1 w 250"/>
                  <a:gd name="T35" fmla="*/ 1 h 290"/>
                  <a:gd name="T36" fmla="*/ 1 w 250"/>
                  <a:gd name="T37" fmla="*/ 1 h 290"/>
                  <a:gd name="T38" fmla="*/ 1 w 250"/>
                  <a:gd name="T39" fmla="*/ 1 h 290"/>
                  <a:gd name="T40" fmla="*/ 1 w 250"/>
                  <a:gd name="T41" fmla="*/ 1 h 290"/>
                  <a:gd name="T42" fmla="*/ 1 w 250"/>
                  <a:gd name="T43" fmla="*/ 1 h 290"/>
                  <a:gd name="T44" fmla="*/ 1 w 250"/>
                  <a:gd name="T45" fmla="*/ 1 h 290"/>
                  <a:gd name="T46" fmla="*/ 1 w 250"/>
                  <a:gd name="T47" fmla="*/ 1 h 290"/>
                  <a:gd name="T48" fmla="*/ 1 w 250"/>
                  <a:gd name="T49" fmla="*/ 1 h 290"/>
                  <a:gd name="T50" fmla="*/ 1 w 250"/>
                  <a:gd name="T51" fmla="*/ 1 h 290"/>
                  <a:gd name="T52" fmla="*/ 1 w 250"/>
                  <a:gd name="T53" fmla="*/ 1 h 290"/>
                  <a:gd name="T54" fmla="*/ 0 w 250"/>
                  <a:gd name="T55" fmla="*/ 1 h 290"/>
                  <a:gd name="T56" fmla="*/ 0 w 250"/>
                  <a:gd name="T57" fmla="*/ 1 h 290"/>
                  <a:gd name="T58" fmla="*/ 0 w 250"/>
                  <a:gd name="T59" fmla="*/ 1 h 290"/>
                  <a:gd name="T60" fmla="*/ 0 w 250"/>
                  <a:gd name="T61" fmla="*/ 1 h 290"/>
                  <a:gd name="T62" fmla="*/ 0 w 250"/>
                  <a:gd name="T63" fmla="*/ 1 h 290"/>
                  <a:gd name="T64" fmla="*/ 0 w 250"/>
                  <a:gd name="T65" fmla="*/ 1 h 290"/>
                  <a:gd name="T66" fmla="*/ 0 w 250"/>
                  <a:gd name="T67" fmla="*/ 1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1 w 250"/>
                  <a:gd name="T75" fmla="*/ 0 h 290"/>
                  <a:gd name="T76" fmla="*/ 1 w 250"/>
                  <a:gd name="T77" fmla="*/ 0 h 290"/>
                  <a:gd name="T78" fmla="*/ 1 w 250"/>
                  <a:gd name="T79" fmla="*/ 0 h 290"/>
                  <a:gd name="T80" fmla="*/ 1 w 250"/>
                  <a:gd name="T81" fmla="*/ 0 h 290"/>
                  <a:gd name="T82" fmla="*/ 1 w 250"/>
                  <a:gd name="T83" fmla="*/ 0 h 290"/>
                  <a:gd name="T84" fmla="*/ 1 w 250"/>
                  <a:gd name="T85" fmla="*/ 0 h 290"/>
                  <a:gd name="T86" fmla="*/ 1 w 250"/>
                  <a:gd name="T87" fmla="*/ 0 h 290"/>
                  <a:gd name="T88" fmla="*/ 1 w 250"/>
                  <a:gd name="T89" fmla="*/ 0 h 290"/>
                  <a:gd name="T90" fmla="*/ 1 w 250"/>
                  <a:gd name="T91" fmla="*/ 0 h 290"/>
                  <a:gd name="T92" fmla="*/ 1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093" name="Freeform 42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1 w 160"/>
                  <a:gd name="T1" fmla="*/ 0 h 225"/>
                  <a:gd name="T2" fmla="*/ 1 w 160"/>
                  <a:gd name="T3" fmla="*/ 0 h 225"/>
                  <a:gd name="T4" fmla="*/ 1 w 160"/>
                  <a:gd name="T5" fmla="*/ 0 h 225"/>
                  <a:gd name="T6" fmla="*/ 1 w 160"/>
                  <a:gd name="T7" fmla="*/ 1 h 225"/>
                  <a:gd name="T8" fmla="*/ 0 w 160"/>
                  <a:gd name="T9" fmla="*/ 1 h 225"/>
                  <a:gd name="T10" fmla="*/ 0 w 160"/>
                  <a:gd name="T11" fmla="*/ 1 h 225"/>
                  <a:gd name="T12" fmla="*/ 0 w 160"/>
                  <a:gd name="T13" fmla="*/ 1 h 225"/>
                  <a:gd name="T14" fmla="*/ 0 w 160"/>
                  <a:gd name="T15" fmla="*/ 1 h 225"/>
                  <a:gd name="T16" fmla="*/ 0 w 160"/>
                  <a:gd name="T17" fmla="*/ 1 h 225"/>
                  <a:gd name="T18" fmla="*/ 0 w 160"/>
                  <a:gd name="T19" fmla="*/ 1 h 225"/>
                  <a:gd name="T20" fmla="*/ 0 w 160"/>
                  <a:gd name="T21" fmla="*/ 1 h 225"/>
                  <a:gd name="T22" fmla="*/ 0 w 160"/>
                  <a:gd name="T23" fmla="*/ 1 h 225"/>
                  <a:gd name="T24" fmla="*/ 0 w 160"/>
                  <a:gd name="T25" fmla="*/ 1 h 225"/>
                  <a:gd name="T26" fmla="*/ 0 w 160"/>
                  <a:gd name="T27" fmla="*/ 1 h 225"/>
                  <a:gd name="T28" fmla="*/ 0 w 160"/>
                  <a:gd name="T29" fmla="*/ 1 h 225"/>
                  <a:gd name="T30" fmla="*/ 0 w 160"/>
                  <a:gd name="T31" fmla="*/ 1 h 225"/>
                  <a:gd name="T32" fmla="*/ 0 w 160"/>
                  <a:gd name="T33" fmla="*/ 1 h 225"/>
                  <a:gd name="T34" fmla="*/ 0 w 160"/>
                  <a:gd name="T35" fmla="*/ 1 h 225"/>
                  <a:gd name="T36" fmla="*/ 0 w 160"/>
                  <a:gd name="T37" fmla="*/ 1 h 225"/>
                  <a:gd name="T38" fmla="*/ 0 w 160"/>
                  <a:gd name="T39" fmla="*/ 1 h 225"/>
                  <a:gd name="T40" fmla="*/ 1 w 160"/>
                  <a:gd name="T41" fmla="*/ 1 h 225"/>
                  <a:gd name="T42" fmla="*/ 1 w 160"/>
                  <a:gd name="T43" fmla="*/ 1 h 225"/>
                  <a:gd name="T44" fmla="*/ 1 w 160"/>
                  <a:gd name="T45" fmla="*/ 0 h 225"/>
                  <a:gd name="T46" fmla="*/ 1 w 160"/>
                  <a:gd name="T47" fmla="*/ 0 h 225"/>
                  <a:gd name="T48" fmla="*/ 1 w 160"/>
                  <a:gd name="T49" fmla="*/ 0 h 225"/>
                  <a:gd name="T50" fmla="*/ 1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1 w 160"/>
                  <a:gd name="T79" fmla="*/ 0 h 225"/>
                  <a:gd name="T80" fmla="*/ 1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094" name="Freeform 43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1 w 404"/>
                  <a:gd name="T1" fmla="*/ 0 h 472"/>
                  <a:gd name="T2" fmla="*/ 0 w 404"/>
                  <a:gd name="T3" fmla="*/ 1 h 472"/>
                  <a:gd name="T4" fmla="*/ 0 w 404"/>
                  <a:gd name="T5" fmla="*/ 1 h 472"/>
                  <a:gd name="T6" fmla="*/ 0 w 404"/>
                  <a:gd name="T7" fmla="*/ 1 h 472"/>
                  <a:gd name="T8" fmla="*/ 0 w 404"/>
                  <a:gd name="T9" fmla="*/ 1 h 472"/>
                  <a:gd name="T10" fmla="*/ 0 w 404"/>
                  <a:gd name="T11" fmla="*/ 1 h 472"/>
                  <a:gd name="T12" fmla="*/ 0 w 404"/>
                  <a:gd name="T13" fmla="*/ 2 h 472"/>
                  <a:gd name="T14" fmla="*/ 0 w 404"/>
                  <a:gd name="T15" fmla="*/ 2 h 472"/>
                  <a:gd name="T16" fmla="*/ 0 w 404"/>
                  <a:gd name="T17" fmla="*/ 2 h 472"/>
                  <a:gd name="T18" fmla="*/ 0 w 404"/>
                  <a:gd name="T19" fmla="*/ 2 h 472"/>
                  <a:gd name="T20" fmla="*/ 1 w 404"/>
                  <a:gd name="T21" fmla="*/ 2 h 472"/>
                  <a:gd name="T22" fmla="*/ 1 w 404"/>
                  <a:gd name="T23" fmla="*/ 2 h 472"/>
                  <a:gd name="T24" fmla="*/ 1 w 404"/>
                  <a:gd name="T25" fmla="*/ 2 h 472"/>
                  <a:gd name="T26" fmla="*/ 1 w 404"/>
                  <a:gd name="T27" fmla="*/ 2 h 472"/>
                  <a:gd name="T28" fmla="*/ 1 w 404"/>
                  <a:gd name="T29" fmla="*/ 2 h 472"/>
                  <a:gd name="T30" fmla="*/ 1 w 404"/>
                  <a:gd name="T31" fmla="*/ 2 h 472"/>
                  <a:gd name="T32" fmla="*/ 2 w 404"/>
                  <a:gd name="T33" fmla="*/ 2 h 472"/>
                  <a:gd name="T34" fmla="*/ 2 w 404"/>
                  <a:gd name="T35" fmla="*/ 2 h 472"/>
                  <a:gd name="T36" fmla="*/ 2 w 404"/>
                  <a:gd name="T37" fmla="*/ 2 h 472"/>
                  <a:gd name="T38" fmla="*/ 2 w 404"/>
                  <a:gd name="T39" fmla="*/ 2 h 472"/>
                  <a:gd name="T40" fmla="*/ 2 w 404"/>
                  <a:gd name="T41" fmla="*/ 2 h 472"/>
                  <a:gd name="T42" fmla="*/ 1 w 404"/>
                  <a:gd name="T43" fmla="*/ 2 h 472"/>
                  <a:gd name="T44" fmla="*/ 1 w 404"/>
                  <a:gd name="T45" fmla="*/ 2 h 472"/>
                  <a:gd name="T46" fmla="*/ 1 w 404"/>
                  <a:gd name="T47" fmla="*/ 2 h 472"/>
                  <a:gd name="T48" fmla="*/ 1 w 404"/>
                  <a:gd name="T49" fmla="*/ 2 h 472"/>
                  <a:gd name="T50" fmla="*/ 1 w 404"/>
                  <a:gd name="T51" fmla="*/ 2 h 472"/>
                  <a:gd name="T52" fmla="*/ 1 w 404"/>
                  <a:gd name="T53" fmla="*/ 2 h 472"/>
                  <a:gd name="T54" fmla="*/ 0 w 404"/>
                  <a:gd name="T55" fmla="*/ 2 h 472"/>
                  <a:gd name="T56" fmla="*/ 0 w 404"/>
                  <a:gd name="T57" fmla="*/ 1 h 472"/>
                  <a:gd name="T58" fmla="*/ 0 w 404"/>
                  <a:gd name="T59" fmla="*/ 1 h 472"/>
                  <a:gd name="T60" fmla="*/ 0 w 404"/>
                  <a:gd name="T61" fmla="*/ 1 h 472"/>
                  <a:gd name="T62" fmla="*/ 0 w 404"/>
                  <a:gd name="T63" fmla="*/ 1 h 472"/>
                  <a:gd name="T64" fmla="*/ 0 w 404"/>
                  <a:gd name="T65" fmla="*/ 1 h 472"/>
                  <a:gd name="T66" fmla="*/ 0 w 404"/>
                  <a:gd name="T67" fmla="*/ 1 h 472"/>
                  <a:gd name="T68" fmla="*/ 0 w 404"/>
                  <a:gd name="T69" fmla="*/ 1 h 472"/>
                  <a:gd name="T70" fmla="*/ 1 w 404"/>
                  <a:gd name="T71" fmla="*/ 0 h 472"/>
                  <a:gd name="T72" fmla="*/ 1 w 404"/>
                  <a:gd name="T73" fmla="*/ 0 h 472"/>
                  <a:gd name="T74" fmla="*/ 1 w 404"/>
                  <a:gd name="T75" fmla="*/ 0 h 472"/>
                  <a:gd name="T76" fmla="*/ 1 w 404"/>
                  <a:gd name="T77" fmla="*/ 0 h 472"/>
                  <a:gd name="T78" fmla="*/ 1 w 404"/>
                  <a:gd name="T79" fmla="*/ 0 h 472"/>
                  <a:gd name="T80" fmla="*/ 1 w 404"/>
                  <a:gd name="T81" fmla="*/ 0 h 472"/>
                  <a:gd name="T82" fmla="*/ 1 w 404"/>
                  <a:gd name="T83" fmla="*/ 0 h 472"/>
                  <a:gd name="T84" fmla="*/ 1 w 404"/>
                  <a:gd name="T85" fmla="*/ 0 h 472"/>
                  <a:gd name="T86" fmla="*/ 1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095" name="Freeform 44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1 w 354"/>
                  <a:gd name="T1" fmla="*/ 0 h 315"/>
                  <a:gd name="T2" fmla="*/ 1 w 354"/>
                  <a:gd name="T3" fmla="*/ 0 h 315"/>
                  <a:gd name="T4" fmla="*/ 1 w 354"/>
                  <a:gd name="T5" fmla="*/ 1 h 315"/>
                  <a:gd name="T6" fmla="*/ 1 w 354"/>
                  <a:gd name="T7" fmla="*/ 1 h 315"/>
                  <a:gd name="T8" fmla="*/ 1 w 354"/>
                  <a:gd name="T9" fmla="*/ 1 h 315"/>
                  <a:gd name="T10" fmla="*/ 1 w 354"/>
                  <a:gd name="T11" fmla="*/ 1 h 315"/>
                  <a:gd name="T12" fmla="*/ 1 w 354"/>
                  <a:gd name="T13" fmla="*/ 1 h 315"/>
                  <a:gd name="T14" fmla="*/ 1 w 354"/>
                  <a:gd name="T15" fmla="*/ 1 h 315"/>
                  <a:gd name="T16" fmla="*/ 1 w 354"/>
                  <a:gd name="T17" fmla="*/ 1 h 315"/>
                  <a:gd name="T18" fmla="*/ 1 w 354"/>
                  <a:gd name="T19" fmla="*/ 1 h 315"/>
                  <a:gd name="T20" fmla="*/ 1 w 354"/>
                  <a:gd name="T21" fmla="*/ 1 h 315"/>
                  <a:gd name="T22" fmla="*/ 1 w 354"/>
                  <a:gd name="T23" fmla="*/ 1 h 315"/>
                  <a:gd name="T24" fmla="*/ 1 w 354"/>
                  <a:gd name="T25" fmla="*/ 1 h 315"/>
                  <a:gd name="T26" fmla="*/ 1 w 354"/>
                  <a:gd name="T27" fmla="*/ 1 h 315"/>
                  <a:gd name="T28" fmla="*/ 1 w 354"/>
                  <a:gd name="T29" fmla="*/ 1 h 315"/>
                  <a:gd name="T30" fmla="*/ 1 w 354"/>
                  <a:gd name="T31" fmla="*/ 1 h 315"/>
                  <a:gd name="T32" fmla="*/ 1 w 354"/>
                  <a:gd name="T33" fmla="*/ 1 h 315"/>
                  <a:gd name="T34" fmla="*/ 1 w 354"/>
                  <a:gd name="T35" fmla="*/ 1 h 315"/>
                  <a:gd name="T36" fmla="*/ 1 w 354"/>
                  <a:gd name="T37" fmla="*/ 1 h 315"/>
                  <a:gd name="T38" fmla="*/ 1 w 354"/>
                  <a:gd name="T39" fmla="*/ 1 h 315"/>
                  <a:gd name="T40" fmla="*/ 1 w 354"/>
                  <a:gd name="T41" fmla="*/ 1 h 315"/>
                  <a:gd name="T42" fmla="*/ 1 w 354"/>
                  <a:gd name="T43" fmla="*/ 1 h 315"/>
                  <a:gd name="T44" fmla="*/ 1 w 354"/>
                  <a:gd name="T45" fmla="*/ 1 h 315"/>
                  <a:gd name="T46" fmla="*/ 1 w 354"/>
                  <a:gd name="T47" fmla="*/ 1 h 315"/>
                  <a:gd name="T48" fmla="*/ 1 w 354"/>
                  <a:gd name="T49" fmla="*/ 1 h 315"/>
                  <a:gd name="T50" fmla="*/ 1 w 354"/>
                  <a:gd name="T51" fmla="*/ 1 h 315"/>
                  <a:gd name="T52" fmla="*/ 1 w 354"/>
                  <a:gd name="T53" fmla="*/ 1 h 315"/>
                  <a:gd name="T54" fmla="*/ 1 w 354"/>
                  <a:gd name="T55" fmla="*/ 0 h 315"/>
                  <a:gd name="T56" fmla="*/ 1 w 354"/>
                  <a:gd name="T57" fmla="*/ 0 h 315"/>
                  <a:gd name="T58" fmla="*/ 1 w 354"/>
                  <a:gd name="T59" fmla="*/ 0 h 315"/>
                  <a:gd name="T60" fmla="*/ 1 w 354"/>
                  <a:gd name="T61" fmla="*/ 0 h 315"/>
                  <a:gd name="T62" fmla="*/ 1 w 354"/>
                  <a:gd name="T63" fmla="*/ 0 h 315"/>
                  <a:gd name="T64" fmla="*/ 1 w 354"/>
                  <a:gd name="T65" fmla="*/ 0 h 315"/>
                  <a:gd name="T66" fmla="*/ 1 w 354"/>
                  <a:gd name="T67" fmla="*/ 0 h 315"/>
                  <a:gd name="T68" fmla="*/ 1 w 354"/>
                  <a:gd name="T69" fmla="*/ 0 h 315"/>
                  <a:gd name="T70" fmla="*/ 1 w 354"/>
                  <a:gd name="T71" fmla="*/ 0 h 315"/>
                  <a:gd name="T72" fmla="*/ 1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1 w 354"/>
                  <a:gd name="T103" fmla="*/ 0 h 315"/>
                  <a:gd name="T104" fmla="*/ 1 w 354"/>
                  <a:gd name="T105" fmla="*/ 0 h 315"/>
                  <a:gd name="T106" fmla="*/ 1 w 354"/>
                  <a:gd name="T107" fmla="*/ 0 h 315"/>
                  <a:gd name="T108" fmla="*/ 1 w 354"/>
                  <a:gd name="T109" fmla="*/ 0 h 315"/>
                  <a:gd name="T110" fmla="*/ 1 w 354"/>
                  <a:gd name="T111" fmla="*/ 0 h 315"/>
                  <a:gd name="T112" fmla="*/ 1 w 354"/>
                  <a:gd name="T113" fmla="*/ 0 h 315"/>
                  <a:gd name="T114" fmla="*/ 1 w 354"/>
                  <a:gd name="T115" fmla="*/ 0 h 315"/>
                  <a:gd name="T116" fmla="*/ 1 w 354"/>
                  <a:gd name="T117" fmla="*/ 0 h 315"/>
                  <a:gd name="T118" fmla="*/ 1 w 354"/>
                  <a:gd name="T119" fmla="*/ 0 h 315"/>
                  <a:gd name="T120" fmla="*/ 1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096" name="Freeform 45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1 h 297"/>
                  <a:gd name="T2" fmla="*/ 0 w 143"/>
                  <a:gd name="T3" fmla="*/ 1 h 297"/>
                  <a:gd name="T4" fmla="*/ 0 w 143"/>
                  <a:gd name="T5" fmla="*/ 1 h 297"/>
                  <a:gd name="T6" fmla="*/ 0 w 143"/>
                  <a:gd name="T7" fmla="*/ 1 h 297"/>
                  <a:gd name="T8" fmla="*/ 0 w 143"/>
                  <a:gd name="T9" fmla="*/ 1 h 297"/>
                  <a:gd name="T10" fmla="*/ 0 w 143"/>
                  <a:gd name="T11" fmla="*/ 1 h 297"/>
                  <a:gd name="T12" fmla="*/ 0 w 143"/>
                  <a:gd name="T13" fmla="*/ 1 h 297"/>
                  <a:gd name="T14" fmla="*/ 0 w 143"/>
                  <a:gd name="T15" fmla="*/ 1 h 297"/>
                  <a:gd name="T16" fmla="*/ 0 w 143"/>
                  <a:gd name="T17" fmla="*/ 1 h 297"/>
                  <a:gd name="T18" fmla="*/ 0 w 143"/>
                  <a:gd name="T19" fmla="*/ 1 h 297"/>
                  <a:gd name="T20" fmla="*/ 1 w 143"/>
                  <a:gd name="T21" fmla="*/ 1 h 297"/>
                  <a:gd name="T22" fmla="*/ 1 w 143"/>
                  <a:gd name="T23" fmla="*/ 1 h 297"/>
                  <a:gd name="T24" fmla="*/ 1 w 143"/>
                  <a:gd name="T25" fmla="*/ 1 h 297"/>
                  <a:gd name="T26" fmla="*/ 1 w 143"/>
                  <a:gd name="T27" fmla="*/ 1 h 297"/>
                  <a:gd name="T28" fmla="*/ 1 w 143"/>
                  <a:gd name="T29" fmla="*/ 1 h 297"/>
                  <a:gd name="T30" fmla="*/ 1 w 143"/>
                  <a:gd name="T31" fmla="*/ 1 h 297"/>
                  <a:gd name="T32" fmla="*/ 0 w 143"/>
                  <a:gd name="T33" fmla="*/ 1 h 297"/>
                  <a:gd name="T34" fmla="*/ 0 w 143"/>
                  <a:gd name="T35" fmla="*/ 1 h 297"/>
                  <a:gd name="T36" fmla="*/ 0 w 143"/>
                  <a:gd name="T37" fmla="*/ 1 h 297"/>
                  <a:gd name="T38" fmla="*/ 0 w 143"/>
                  <a:gd name="T39" fmla="*/ 1 h 297"/>
                  <a:gd name="T40" fmla="*/ 0 w 143"/>
                  <a:gd name="T41" fmla="*/ 1 h 297"/>
                  <a:gd name="T42" fmla="*/ 0 w 143"/>
                  <a:gd name="T43" fmla="*/ 1 h 297"/>
                  <a:gd name="T44" fmla="*/ 0 w 143"/>
                  <a:gd name="T45" fmla="*/ 1 h 297"/>
                  <a:gd name="T46" fmla="*/ 0 w 143"/>
                  <a:gd name="T47" fmla="*/ 1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1 w 143"/>
                  <a:gd name="T63" fmla="*/ 0 h 297"/>
                  <a:gd name="T64" fmla="*/ 1 w 143"/>
                  <a:gd name="T65" fmla="*/ 0 h 297"/>
                  <a:gd name="T66" fmla="*/ 1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1 h 297"/>
                  <a:gd name="T80" fmla="*/ 0 w 143"/>
                  <a:gd name="T81" fmla="*/ 1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097" name="Freeform 46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1 w 309"/>
                  <a:gd name="T1" fmla="*/ 1 h 388"/>
                  <a:gd name="T2" fmla="*/ 1 w 309"/>
                  <a:gd name="T3" fmla="*/ 1 h 388"/>
                  <a:gd name="T4" fmla="*/ 1 w 309"/>
                  <a:gd name="T5" fmla="*/ 1 h 388"/>
                  <a:gd name="T6" fmla="*/ 1 w 309"/>
                  <a:gd name="T7" fmla="*/ 1 h 388"/>
                  <a:gd name="T8" fmla="*/ 1 w 309"/>
                  <a:gd name="T9" fmla="*/ 1 h 388"/>
                  <a:gd name="T10" fmla="*/ 1 w 309"/>
                  <a:gd name="T11" fmla="*/ 1 h 388"/>
                  <a:gd name="T12" fmla="*/ 1 w 309"/>
                  <a:gd name="T13" fmla="*/ 1 h 388"/>
                  <a:gd name="T14" fmla="*/ 1 w 309"/>
                  <a:gd name="T15" fmla="*/ 1 h 388"/>
                  <a:gd name="T16" fmla="*/ 1 w 309"/>
                  <a:gd name="T17" fmla="*/ 1 h 388"/>
                  <a:gd name="T18" fmla="*/ 1 w 309"/>
                  <a:gd name="T19" fmla="*/ 1 h 388"/>
                  <a:gd name="T20" fmla="*/ 1 w 309"/>
                  <a:gd name="T21" fmla="*/ 2 h 388"/>
                  <a:gd name="T22" fmla="*/ 1 w 309"/>
                  <a:gd name="T23" fmla="*/ 2 h 388"/>
                  <a:gd name="T24" fmla="*/ 1 w 309"/>
                  <a:gd name="T25" fmla="*/ 2 h 388"/>
                  <a:gd name="T26" fmla="*/ 1 w 309"/>
                  <a:gd name="T27" fmla="*/ 2 h 388"/>
                  <a:gd name="T28" fmla="*/ 1 w 309"/>
                  <a:gd name="T29" fmla="*/ 2 h 388"/>
                  <a:gd name="T30" fmla="*/ 1 w 309"/>
                  <a:gd name="T31" fmla="*/ 1 h 388"/>
                  <a:gd name="T32" fmla="*/ 1 w 309"/>
                  <a:gd name="T33" fmla="*/ 1 h 388"/>
                  <a:gd name="T34" fmla="*/ 1 w 309"/>
                  <a:gd name="T35" fmla="*/ 1 h 388"/>
                  <a:gd name="T36" fmla="*/ 1 w 309"/>
                  <a:gd name="T37" fmla="*/ 1 h 388"/>
                  <a:gd name="T38" fmla="*/ 1 w 309"/>
                  <a:gd name="T39" fmla="*/ 1 h 388"/>
                  <a:gd name="T40" fmla="*/ 1 w 309"/>
                  <a:gd name="T41" fmla="*/ 1 h 388"/>
                  <a:gd name="T42" fmla="*/ 1 w 309"/>
                  <a:gd name="T43" fmla="*/ 0 h 388"/>
                  <a:gd name="T44" fmla="*/ 1 w 309"/>
                  <a:gd name="T45" fmla="*/ 0 h 388"/>
                  <a:gd name="T46" fmla="*/ 1 w 309"/>
                  <a:gd name="T47" fmla="*/ 0 h 388"/>
                  <a:gd name="T48" fmla="*/ 1 w 309"/>
                  <a:gd name="T49" fmla="*/ 0 h 388"/>
                  <a:gd name="T50" fmla="*/ 1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1 w 309"/>
                  <a:gd name="T69" fmla="*/ 0 h 388"/>
                  <a:gd name="T70" fmla="*/ 1 w 309"/>
                  <a:gd name="T71" fmla="*/ 0 h 388"/>
                  <a:gd name="T72" fmla="*/ 1 w 309"/>
                  <a:gd name="T73" fmla="*/ 0 h 388"/>
                  <a:gd name="T74" fmla="*/ 1 w 309"/>
                  <a:gd name="T75" fmla="*/ 1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098" name="Freeform 47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1 w 406"/>
                  <a:gd name="T1" fmla="*/ 0 h 292"/>
                  <a:gd name="T2" fmla="*/ 1 w 406"/>
                  <a:gd name="T3" fmla="*/ 1 h 292"/>
                  <a:gd name="T4" fmla="*/ 2 w 406"/>
                  <a:gd name="T5" fmla="*/ 1 h 292"/>
                  <a:gd name="T6" fmla="*/ 2 w 406"/>
                  <a:gd name="T7" fmla="*/ 1 h 292"/>
                  <a:gd name="T8" fmla="*/ 2 w 406"/>
                  <a:gd name="T9" fmla="*/ 1 h 292"/>
                  <a:gd name="T10" fmla="*/ 2 w 406"/>
                  <a:gd name="T11" fmla="*/ 1 h 292"/>
                  <a:gd name="T12" fmla="*/ 2 w 406"/>
                  <a:gd name="T13" fmla="*/ 1 h 292"/>
                  <a:gd name="T14" fmla="*/ 2 w 406"/>
                  <a:gd name="T15" fmla="*/ 1 h 292"/>
                  <a:gd name="T16" fmla="*/ 1 w 406"/>
                  <a:gd name="T17" fmla="*/ 1 h 292"/>
                  <a:gd name="T18" fmla="*/ 1 w 406"/>
                  <a:gd name="T19" fmla="*/ 1 h 292"/>
                  <a:gd name="T20" fmla="*/ 1 w 406"/>
                  <a:gd name="T21" fmla="*/ 0 h 292"/>
                  <a:gd name="T22" fmla="*/ 1 w 406"/>
                  <a:gd name="T23" fmla="*/ 0 h 292"/>
                  <a:gd name="T24" fmla="*/ 1 w 406"/>
                  <a:gd name="T25" fmla="*/ 0 h 292"/>
                  <a:gd name="T26" fmla="*/ 1 w 406"/>
                  <a:gd name="T27" fmla="*/ 0 h 292"/>
                  <a:gd name="T28" fmla="*/ 1 w 406"/>
                  <a:gd name="T29" fmla="*/ 0 h 292"/>
                  <a:gd name="T30" fmla="*/ 1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1 h 292"/>
                  <a:gd name="T38" fmla="*/ 0 w 406"/>
                  <a:gd name="T39" fmla="*/ 1 h 292"/>
                  <a:gd name="T40" fmla="*/ 0 w 406"/>
                  <a:gd name="T41" fmla="*/ 1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1 w 406"/>
                  <a:gd name="T49" fmla="*/ 0 h 292"/>
                  <a:gd name="T50" fmla="*/ 1 w 406"/>
                  <a:gd name="T51" fmla="*/ 0 h 292"/>
                  <a:gd name="T52" fmla="*/ 1 w 406"/>
                  <a:gd name="T53" fmla="*/ 0 h 292"/>
                  <a:gd name="T54" fmla="*/ 1 w 406"/>
                  <a:gd name="T55" fmla="*/ 0 h 292"/>
                  <a:gd name="T56" fmla="*/ 1 w 406"/>
                  <a:gd name="T57" fmla="*/ 0 h 292"/>
                  <a:gd name="T58" fmla="*/ 1 w 406"/>
                  <a:gd name="T59" fmla="*/ 0 h 292"/>
                  <a:gd name="T60" fmla="*/ 1 w 406"/>
                  <a:gd name="T61" fmla="*/ 0 h 292"/>
                  <a:gd name="T62" fmla="*/ 1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099" name="Freeform 48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1 h 960"/>
                  <a:gd name="T2" fmla="*/ 0 w 439"/>
                  <a:gd name="T3" fmla="*/ 1 h 960"/>
                  <a:gd name="T4" fmla="*/ 0 w 439"/>
                  <a:gd name="T5" fmla="*/ 2 h 960"/>
                  <a:gd name="T6" fmla="*/ 1 w 439"/>
                  <a:gd name="T7" fmla="*/ 2 h 960"/>
                  <a:gd name="T8" fmla="*/ 1 w 439"/>
                  <a:gd name="T9" fmla="*/ 2 h 960"/>
                  <a:gd name="T10" fmla="*/ 1 w 439"/>
                  <a:gd name="T11" fmla="*/ 3 h 960"/>
                  <a:gd name="T12" fmla="*/ 1 w 439"/>
                  <a:gd name="T13" fmla="*/ 3 h 960"/>
                  <a:gd name="T14" fmla="*/ 1 w 439"/>
                  <a:gd name="T15" fmla="*/ 3 h 960"/>
                  <a:gd name="T16" fmla="*/ 1 w 439"/>
                  <a:gd name="T17" fmla="*/ 3 h 960"/>
                  <a:gd name="T18" fmla="*/ 2 w 439"/>
                  <a:gd name="T19" fmla="*/ 4 h 960"/>
                  <a:gd name="T20" fmla="*/ 2 w 439"/>
                  <a:gd name="T21" fmla="*/ 4 h 960"/>
                  <a:gd name="T22" fmla="*/ 2 w 439"/>
                  <a:gd name="T23" fmla="*/ 4 h 960"/>
                  <a:gd name="T24" fmla="*/ 2 w 439"/>
                  <a:gd name="T25" fmla="*/ 4 h 960"/>
                  <a:gd name="T26" fmla="*/ 2 w 439"/>
                  <a:gd name="T27" fmla="*/ 4 h 960"/>
                  <a:gd name="T28" fmla="*/ 2 w 439"/>
                  <a:gd name="T29" fmla="*/ 4 h 960"/>
                  <a:gd name="T30" fmla="*/ 2 w 439"/>
                  <a:gd name="T31" fmla="*/ 4 h 960"/>
                  <a:gd name="T32" fmla="*/ 2 w 439"/>
                  <a:gd name="T33" fmla="*/ 4 h 960"/>
                  <a:gd name="T34" fmla="*/ 2 w 439"/>
                  <a:gd name="T35" fmla="*/ 3 h 960"/>
                  <a:gd name="T36" fmla="*/ 1 w 439"/>
                  <a:gd name="T37" fmla="*/ 3 h 960"/>
                  <a:gd name="T38" fmla="*/ 1 w 439"/>
                  <a:gd name="T39" fmla="*/ 3 h 960"/>
                  <a:gd name="T40" fmla="*/ 1 w 439"/>
                  <a:gd name="T41" fmla="*/ 3 h 960"/>
                  <a:gd name="T42" fmla="*/ 1 w 439"/>
                  <a:gd name="T43" fmla="*/ 2 h 960"/>
                  <a:gd name="T44" fmla="*/ 1 w 439"/>
                  <a:gd name="T45" fmla="*/ 2 h 960"/>
                  <a:gd name="T46" fmla="*/ 1 w 439"/>
                  <a:gd name="T47" fmla="*/ 1 h 960"/>
                  <a:gd name="T48" fmla="*/ 0 w 439"/>
                  <a:gd name="T49" fmla="*/ 1 h 960"/>
                  <a:gd name="T50" fmla="*/ 0 w 439"/>
                  <a:gd name="T51" fmla="*/ 1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1 h 960"/>
                  <a:gd name="T66" fmla="*/ 0 w 439"/>
                  <a:gd name="T67" fmla="*/ 1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00" name="Freeform 49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1 h 198"/>
                  <a:gd name="T2" fmla="*/ 0 w 382"/>
                  <a:gd name="T3" fmla="*/ 1 h 198"/>
                  <a:gd name="T4" fmla="*/ 0 w 382"/>
                  <a:gd name="T5" fmla="*/ 1 h 198"/>
                  <a:gd name="T6" fmla="*/ 0 w 382"/>
                  <a:gd name="T7" fmla="*/ 1 h 198"/>
                  <a:gd name="T8" fmla="*/ 0 w 382"/>
                  <a:gd name="T9" fmla="*/ 1 h 198"/>
                  <a:gd name="T10" fmla="*/ 0 w 382"/>
                  <a:gd name="T11" fmla="*/ 1 h 198"/>
                  <a:gd name="T12" fmla="*/ 0 w 382"/>
                  <a:gd name="T13" fmla="*/ 1 h 198"/>
                  <a:gd name="T14" fmla="*/ 0 w 382"/>
                  <a:gd name="T15" fmla="*/ 1 h 198"/>
                  <a:gd name="T16" fmla="*/ 0 w 382"/>
                  <a:gd name="T17" fmla="*/ 1 h 198"/>
                  <a:gd name="T18" fmla="*/ 1 w 382"/>
                  <a:gd name="T19" fmla="*/ 1 h 198"/>
                  <a:gd name="T20" fmla="*/ 1 w 382"/>
                  <a:gd name="T21" fmla="*/ 1 h 198"/>
                  <a:gd name="T22" fmla="*/ 1 w 382"/>
                  <a:gd name="T23" fmla="*/ 1 h 198"/>
                  <a:gd name="T24" fmla="*/ 1 w 382"/>
                  <a:gd name="T25" fmla="*/ 0 h 198"/>
                  <a:gd name="T26" fmla="*/ 1 w 382"/>
                  <a:gd name="T27" fmla="*/ 0 h 198"/>
                  <a:gd name="T28" fmla="*/ 1 w 382"/>
                  <a:gd name="T29" fmla="*/ 0 h 198"/>
                  <a:gd name="T30" fmla="*/ 1 w 382"/>
                  <a:gd name="T31" fmla="*/ 0 h 198"/>
                  <a:gd name="T32" fmla="*/ 1 w 382"/>
                  <a:gd name="T33" fmla="*/ 0 h 198"/>
                  <a:gd name="T34" fmla="*/ 1 w 382"/>
                  <a:gd name="T35" fmla="*/ 0 h 198"/>
                  <a:gd name="T36" fmla="*/ 1 w 382"/>
                  <a:gd name="T37" fmla="*/ 0 h 198"/>
                  <a:gd name="T38" fmla="*/ 1 w 382"/>
                  <a:gd name="T39" fmla="*/ 0 h 198"/>
                  <a:gd name="T40" fmla="*/ 2 w 382"/>
                  <a:gd name="T41" fmla="*/ 0 h 198"/>
                  <a:gd name="T42" fmla="*/ 2 w 382"/>
                  <a:gd name="T43" fmla="*/ 0 h 198"/>
                  <a:gd name="T44" fmla="*/ 2 w 382"/>
                  <a:gd name="T45" fmla="*/ 0 h 198"/>
                  <a:gd name="T46" fmla="*/ 2 w 382"/>
                  <a:gd name="T47" fmla="*/ 0 h 198"/>
                  <a:gd name="T48" fmla="*/ 2 w 382"/>
                  <a:gd name="T49" fmla="*/ 0 h 198"/>
                  <a:gd name="T50" fmla="*/ 2 w 382"/>
                  <a:gd name="T51" fmla="*/ 0 h 198"/>
                  <a:gd name="T52" fmla="*/ 2 w 382"/>
                  <a:gd name="T53" fmla="*/ 0 h 198"/>
                  <a:gd name="T54" fmla="*/ 2 w 382"/>
                  <a:gd name="T55" fmla="*/ 0 h 198"/>
                  <a:gd name="T56" fmla="*/ 1 w 382"/>
                  <a:gd name="T57" fmla="*/ 0 h 198"/>
                  <a:gd name="T58" fmla="*/ 1 w 382"/>
                  <a:gd name="T59" fmla="*/ 0 h 198"/>
                  <a:gd name="T60" fmla="*/ 1 w 382"/>
                  <a:gd name="T61" fmla="*/ 0 h 198"/>
                  <a:gd name="T62" fmla="*/ 1 w 382"/>
                  <a:gd name="T63" fmla="*/ 0 h 198"/>
                  <a:gd name="T64" fmla="*/ 1 w 382"/>
                  <a:gd name="T65" fmla="*/ 0 h 198"/>
                  <a:gd name="T66" fmla="*/ 1 w 382"/>
                  <a:gd name="T67" fmla="*/ 0 h 198"/>
                  <a:gd name="T68" fmla="*/ 1 w 382"/>
                  <a:gd name="T69" fmla="*/ 0 h 198"/>
                  <a:gd name="T70" fmla="*/ 1 w 382"/>
                  <a:gd name="T71" fmla="*/ 0 h 198"/>
                  <a:gd name="T72" fmla="*/ 1 w 382"/>
                  <a:gd name="T73" fmla="*/ 0 h 198"/>
                  <a:gd name="T74" fmla="*/ 0 w 382"/>
                  <a:gd name="T75" fmla="*/ 1 h 198"/>
                  <a:gd name="T76" fmla="*/ 0 w 382"/>
                  <a:gd name="T77" fmla="*/ 1 h 198"/>
                  <a:gd name="T78" fmla="*/ 0 w 382"/>
                  <a:gd name="T79" fmla="*/ 1 h 198"/>
                  <a:gd name="T80" fmla="*/ 0 w 382"/>
                  <a:gd name="T81" fmla="*/ 1 h 198"/>
                  <a:gd name="T82" fmla="*/ 0 w 382"/>
                  <a:gd name="T83" fmla="*/ 1 h 198"/>
                  <a:gd name="T84" fmla="*/ 0 w 382"/>
                  <a:gd name="T85" fmla="*/ 1 h 198"/>
                  <a:gd name="T86" fmla="*/ 0 w 382"/>
                  <a:gd name="T87" fmla="*/ 1 h 198"/>
                  <a:gd name="T88" fmla="*/ 0 w 382"/>
                  <a:gd name="T89" fmla="*/ 1 h 198"/>
                  <a:gd name="T90" fmla="*/ 0 w 382"/>
                  <a:gd name="T91" fmla="*/ 1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01" name="Freeform 50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1 h 240"/>
                  <a:gd name="T20" fmla="*/ 0 w 229"/>
                  <a:gd name="T21" fmla="*/ 1 h 240"/>
                  <a:gd name="T22" fmla="*/ 0 w 229"/>
                  <a:gd name="T23" fmla="*/ 1 h 240"/>
                  <a:gd name="T24" fmla="*/ 0 w 229"/>
                  <a:gd name="T25" fmla="*/ 1 h 240"/>
                  <a:gd name="T26" fmla="*/ 0 w 229"/>
                  <a:gd name="T27" fmla="*/ 1 h 240"/>
                  <a:gd name="T28" fmla="*/ 1 w 229"/>
                  <a:gd name="T29" fmla="*/ 1 h 240"/>
                  <a:gd name="T30" fmla="*/ 1 w 229"/>
                  <a:gd name="T31" fmla="*/ 1 h 240"/>
                  <a:gd name="T32" fmla="*/ 1 w 229"/>
                  <a:gd name="T33" fmla="*/ 1 h 240"/>
                  <a:gd name="T34" fmla="*/ 1 w 229"/>
                  <a:gd name="T35" fmla="*/ 1 h 240"/>
                  <a:gd name="T36" fmla="*/ 1 w 229"/>
                  <a:gd name="T37" fmla="*/ 0 h 240"/>
                  <a:gd name="T38" fmla="*/ 1 w 229"/>
                  <a:gd name="T39" fmla="*/ 0 h 240"/>
                  <a:gd name="T40" fmla="*/ 1 w 229"/>
                  <a:gd name="T41" fmla="*/ 0 h 240"/>
                  <a:gd name="T42" fmla="*/ 1 w 229"/>
                  <a:gd name="T43" fmla="*/ 0 h 240"/>
                  <a:gd name="T44" fmla="*/ 1 w 229"/>
                  <a:gd name="T45" fmla="*/ 1 h 240"/>
                  <a:gd name="T46" fmla="*/ 1 w 229"/>
                  <a:gd name="T47" fmla="*/ 1 h 240"/>
                  <a:gd name="T48" fmla="*/ 1 w 229"/>
                  <a:gd name="T49" fmla="*/ 1 h 240"/>
                  <a:gd name="T50" fmla="*/ 1 w 229"/>
                  <a:gd name="T51" fmla="*/ 1 h 240"/>
                  <a:gd name="T52" fmla="*/ 0 w 229"/>
                  <a:gd name="T53" fmla="*/ 1 h 240"/>
                  <a:gd name="T54" fmla="*/ 0 w 229"/>
                  <a:gd name="T55" fmla="*/ 1 h 240"/>
                  <a:gd name="T56" fmla="*/ 0 w 229"/>
                  <a:gd name="T57" fmla="*/ 1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1 w 229"/>
                  <a:gd name="T73" fmla="*/ 0 h 240"/>
                  <a:gd name="T74" fmla="*/ 1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02" name="Freeform 51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1 h 270"/>
                  <a:gd name="T12" fmla="*/ 0 w 281"/>
                  <a:gd name="T13" fmla="*/ 1 h 270"/>
                  <a:gd name="T14" fmla="*/ 0 w 281"/>
                  <a:gd name="T15" fmla="*/ 1 h 270"/>
                  <a:gd name="T16" fmla="*/ 0 w 281"/>
                  <a:gd name="T17" fmla="*/ 1 h 270"/>
                  <a:gd name="T18" fmla="*/ 0 w 281"/>
                  <a:gd name="T19" fmla="*/ 1 h 270"/>
                  <a:gd name="T20" fmla="*/ 1 w 281"/>
                  <a:gd name="T21" fmla="*/ 1 h 270"/>
                  <a:gd name="T22" fmla="*/ 1 w 281"/>
                  <a:gd name="T23" fmla="*/ 1 h 270"/>
                  <a:gd name="T24" fmla="*/ 1 w 281"/>
                  <a:gd name="T25" fmla="*/ 1 h 270"/>
                  <a:gd name="T26" fmla="*/ 1 w 281"/>
                  <a:gd name="T27" fmla="*/ 1 h 270"/>
                  <a:gd name="T28" fmla="*/ 1 w 281"/>
                  <a:gd name="T29" fmla="*/ 1 h 270"/>
                  <a:gd name="T30" fmla="*/ 1 w 281"/>
                  <a:gd name="T31" fmla="*/ 1 h 270"/>
                  <a:gd name="T32" fmla="*/ 1 w 281"/>
                  <a:gd name="T33" fmla="*/ 1 h 270"/>
                  <a:gd name="T34" fmla="*/ 1 w 281"/>
                  <a:gd name="T35" fmla="*/ 0 h 270"/>
                  <a:gd name="T36" fmla="*/ 1 w 281"/>
                  <a:gd name="T37" fmla="*/ 0 h 270"/>
                  <a:gd name="T38" fmla="*/ 1 w 281"/>
                  <a:gd name="T39" fmla="*/ 1 h 270"/>
                  <a:gd name="T40" fmla="*/ 1 w 281"/>
                  <a:gd name="T41" fmla="*/ 1 h 270"/>
                  <a:gd name="T42" fmla="*/ 1 w 281"/>
                  <a:gd name="T43" fmla="*/ 1 h 270"/>
                  <a:gd name="T44" fmla="*/ 1 w 281"/>
                  <a:gd name="T45" fmla="*/ 1 h 270"/>
                  <a:gd name="T46" fmla="*/ 1 w 281"/>
                  <a:gd name="T47" fmla="*/ 1 h 270"/>
                  <a:gd name="T48" fmla="*/ 1 w 281"/>
                  <a:gd name="T49" fmla="*/ 1 h 270"/>
                  <a:gd name="T50" fmla="*/ 0 w 281"/>
                  <a:gd name="T51" fmla="*/ 1 h 270"/>
                  <a:gd name="T52" fmla="*/ 0 w 281"/>
                  <a:gd name="T53" fmla="*/ 1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03" name="Freeform 52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04" name="Freeform 53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05" name="Freeform 54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06" name="Freeform 55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07" name="Freeform 56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08" name="Freeform 57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09" name="Freeform 58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10" name="Freeform 59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11" name="Freeform 60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12" name="Freeform 61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13" name="Freeform 62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14" name="Freeform 63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15" name="Freeform 64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16" name="Freeform 65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17" name="Freeform 66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18" name="Freeform 67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19" name="Freeform 68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20" name="Freeform 69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21" name="Freeform 70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22" name="Freeform 71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23" name="Freeform 72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24" name="Freeform 73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1 h 845"/>
                  <a:gd name="T2" fmla="*/ 0 w 366"/>
                  <a:gd name="T3" fmla="*/ 1 h 845"/>
                  <a:gd name="T4" fmla="*/ 0 w 366"/>
                  <a:gd name="T5" fmla="*/ 1 h 845"/>
                  <a:gd name="T6" fmla="*/ 0 w 366"/>
                  <a:gd name="T7" fmla="*/ 2 h 845"/>
                  <a:gd name="T8" fmla="*/ 1 w 366"/>
                  <a:gd name="T9" fmla="*/ 2 h 845"/>
                  <a:gd name="T10" fmla="*/ 1 w 366"/>
                  <a:gd name="T11" fmla="*/ 3 h 845"/>
                  <a:gd name="T12" fmla="*/ 1 w 366"/>
                  <a:gd name="T13" fmla="*/ 3 h 845"/>
                  <a:gd name="T14" fmla="*/ 1 w 366"/>
                  <a:gd name="T15" fmla="*/ 3 h 845"/>
                  <a:gd name="T16" fmla="*/ 1 w 366"/>
                  <a:gd name="T17" fmla="*/ 3 h 845"/>
                  <a:gd name="T18" fmla="*/ 1 w 366"/>
                  <a:gd name="T19" fmla="*/ 3 h 845"/>
                  <a:gd name="T20" fmla="*/ 1 w 366"/>
                  <a:gd name="T21" fmla="*/ 3 h 845"/>
                  <a:gd name="T22" fmla="*/ 1 w 366"/>
                  <a:gd name="T23" fmla="*/ 3 h 845"/>
                  <a:gd name="T24" fmla="*/ 2 w 366"/>
                  <a:gd name="T25" fmla="*/ 3 h 845"/>
                  <a:gd name="T26" fmla="*/ 1 w 366"/>
                  <a:gd name="T27" fmla="*/ 3 h 845"/>
                  <a:gd name="T28" fmla="*/ 1 w 366"/>
                  <a:gd name="T29" fmla="*/ 3 h 845"/>
                  <a:gd name="T30" fmla="*/ 1 w 366"/>
                  <a:gd name="T31" fmla="*/ 3 h 845"/>
                  <a:gd name="T32" fmla="*/ 1 w 366"/>
                  <a:gd name="T33" fmla="*/ 3 h 845"/>
                  <a:gd name="T34" fmla="*/ 1 w 366"/>
                  <a:gd name="T35" fmla="*/ 3 h 845"/>
                  <a:gd name="T36" fmla="*/ 1 w 366"/>
                  <a:gd name="T37" fmla="*/ 3 h 845"/>
                  <a:gd name="T38" fmla="*/ 1 w 366"/>
                  <a:gd name="T39" fmla="*/ 3 h 845"/>
                  <a:gd name="T40" fmla="*/ 1 w 366"/>
                  <a:gd name="T41" fmla="*/ 2 h 845"/>
                  <a:gd name="T42" fmla="*/ 1 w 366"/>
                  <a:gd name="T43" fmla="*/ 2 h 845"/>
                  <a:gd name="T44" fmla="*/ 1 w 366"/>
                  <a:gd name="T45" fmla="*/ 2 h 845"/>
                  <a:gd name="T46" fmla="*/ 0 w 366"/>
                  <a:gd name="T47" fmla="*/ 1 h 845"/>
                  <a:gd name="T48" fmla="*/ 0 w 366"/>
                  <a:gd name="T49" fmla="*/ 1 h 845"/>
                  <a:gd name="T50" fmla="*/ 0 w 366"/>
                  <a:gd name="T51" fmla="*/ 1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25" name="Freeform 74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26" name="Freeform 75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27" name="Freeform 76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1 w 142"/>
                  <a:gd name="T1" fmla="*/ 0 h 36"/>
                  <a:gd name="T2" fmla="*/ 1 w 142"/>
                  <a:gd name="T3" fmla="*/ 0 h 36"/>
                  <a:gd name="T4" fmla="*/ 1 w 142"/>
                  <a:gd name="T5" fmla="*/ 0 h 36"/>
                  <a:gd name="T6" fmla="*/ 1 w 142"/>
                  <a:gd name="T7" fmla="*/ 0 h 36"/>
                  <a:gd name="T8" fmla="*/ 1 w 142"/>
                  <a:gd name="T9" fmla="*/ 0 h 36"/>
                  <a:gd name="T10" fmla="*/ 1 w 142"/>
                  <a:gd name="T11" fmla="*/ 0 h 36"/>
                  <a:gd name="T12" fmla="*/ 1 w 142"/>
                  <a:gd name="T13" fmla="*/ 0 h 36"/>
                  <a:gd name="T14" fmla="*/ 1 w 142"/>
                  <a:gd name="T15" fmla="*/ 0 h 36"/>
                  <a:gd name="T16" fmla="*/ 1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1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28" name="Freeform 77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1 h 601"/>
                  <a:gd name="T2" fmla="*/ 1 w 351"/>
                  <a:gd name="T3" fmla="*/ 1 h 601"/>
                  <a:gd name="T4" fmla="*/ 1 w 351"/>
                  <a:gd name="T5" fmla="*/ 2 h 601"/>
                  <a:gd name="T6" fmla="*/ 1 w 351"/>
                  <a:gd name="T7" fmla="*/ 2 h 601"/>
                  <a:gd name="T8" fmla="*/ 1 w 351"/>
                  <a:gd name="T9" fmla="*/ 2 h 601"/>
                  <a:gd name="T10" fmla="*/ 1 w 351"/>
                  <a:gd name="T11" fmla="*/ 2 h 601"/>
                  <a:gd name="T12" fmla="*/ 1 w 351"/>
                  <a:gd name="T13" fmla="*/ 2 h 601"/>
                  <a:gd name="T14" fmla="*/ 1 w 351"/>
                  <a:gd name="T15" fmla="*/ 2 h 601"/>
                  <a:gd name="T16" fmla="*/ 1 w 351"/>
                  <a:gd name="T17" fmla="*/ 2 h 601"/>
                  <a:gd name="T18" fmla="*/ 1 w 351"/>
                  <a:gd name="T19" fmla="*/ 2 h 601"/>
                  <a:gd name="T20" fmla="*/ 1 w 351"/>
                  <a:gd name="T21" fmla="*/ 2 h 601"/>
                  <a:gd name="T22" fmla="*/ 1 w 351"/>
                  <a:gd name="T23" fmla="*/ 2 h 601"/>
                  <a:gd name="T24" fmla="*/ 1 w 351"/>
                  <a:gd name="T25" fmla="*/ 2 h 601"/>
                  <a:gd name="T26" fmla="*/ 1 w 351"/>
                  <a:gd name="T27" fmla="*/ 2 h 601"/>
                  <a:gd name="T28" fmla="*/ 1 w 351"/>
                  <a:gd name="T29" fmla="*/ 2 h 601"/>
                  <a:gd name="T30" fmla="*/ 1 w 351"/>
                  <a:gd name="T31" fmla="*/ 2 h 601"/>
                  <a:gd name="T32" fmla="*/ 1 w 351"/>
                  <a:gd name="T33" fmla="*/ 2 h 601"/>
                  <a:gd name="T34" fmla="*/ 1 w 351"/>
                  <a:gd name="T35" fmla="*/ 2 h 601"/>
                  <a:gd name="T36" fmla="*/ 1 w 351"/>
                  <a:gd name="T37" fmla="*/ 2 h 601"/>
                  <a:gd name="T38" fmla="*/ 1 w 351"/>
                  <a:gd name="T39" fmla="*/ 2 h 601"/>
                  <a:gd name="T40" fmla="*/ 1 w 351"/>
                  <a:gd name="T41" fmla="*/ 2 h 601"/>
                  <a:gd name="T42" fmla="*/ 1 w 351"/>
                  <a:gd name="T43" fmla="*/ 2 h 601"/>
                  <a:gd name="T44" fmla="*/ 1 w 351"/>
                  <a:gd name="T45" fmla="*/ 1 h 601"/>
                  <a:gd name="T46" fmla="*/ 1 w 351"/>
                  <a:gd name="T47" fmla="*/ 1 h 601"/>
                  <a:gd name="T48" fmla="*/ 1 w 351"/>
                  <a:gd name="T49" fmla="*/ 1 h 601"/>
                  <a:gd name="T50" fmla="*/ 1 w 351"/>
                  <a:gd name="T51" fmla="*/ 1 h 601"/>
                  <a:gd name="T52" fmla="*/ 0 w 351"/>
                  <a:gd name="T53" fmla="*/ 1 h 601"/>
                  <a:gd name="T54" fmla="*/ 0 w 351"/>
                  <a:gd name="T55" fmla="*/ 1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1 h 601"/>
                  <a:gd name="T74" fmla="*/ 0 w 351"/>
                  <a:gd name="T75" fmla="*/ 1 h 601"/>
                  <a:gd name="T76" fmla="*/ 0 w 351"/>
                  <a:gd name="T77" fmla="*/ 1 h 601"/>
                  <a:gd name="T78" fmla="*/ 0 w 351"/>
                  <a:gd name="T79" fmla="*/ 1 h 601"/>
                  <a:gd name="T80" fmla="*/ 0 w 351"/>
                  <a:gd name="T81" fmla="*/ 1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29" name="Freeform 78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1 w 2164"/>
                  <a:gd name="T1" fmla="*/ 0 h 1979"/>
                  <a:gd name="T2" fmla="*/ 1 w 2164"/>
                  <a:gd name="T3" fmla="*/ 0 h 1979"/>
                  <a:gd name="T4" fmla="*/ 1 w 2164"/>
                  <a:gd name="T5" fmla="*/ 0 h 1979"/>
                  <a:gd name="T6" fmla="*/ 1 w 2164"/>
                  <a:gd name="T7" fmla="*/ 0 h 1979"/>
                  <a:gd name="T8" fmla="*/ 1 w 2164"/>
                  <a:gd name="T9" fmla="*/ 0 h 1979"/>
                  <a:gd name="T10" fmla="*/ 1 w 2164"/>
                  <a:gd name="T11" fmla="*/ 0 h 1979"/>
                  <a:gd name="T12" fmla="*/ 1 w 2164"/>
                  <a:gd name="T13" fmla="*/ 0 h 1979"/>
                  <a:gd name="T14" fmla="*/ 1 w 2164"/>
                  <a:gd name="T15" fmla="*/ 0 h 1979"/>
                  <a:gd name="T16" fmla="*/ 1 w 2164"/>
                  <a:gd name="T17" fmla="*/ 0 h 1979"/>
                  <a:gd name="T18" fmla="*/ 2 w 2164"/>
                  <a:gd name="T19" fmla="*/ 0 h 1979"/>
                  <a:gd name="T20" fmla="*/ 2 w 2164"/>
                  <a:gd name="T21" fmla="*/ 0 h 1979"/>
                  <a:gd name="T22" fmla="*/ 2 w 2164"/>
                  <a:gd name="T23" fmla="*/ 0 h 1979"/>
                  <a:gd name="T24" fmla="*/ 2 w 2164"/>
                  <a:gd name="T25" fmla="*/ 0 h 1979"/>
                  <a:gd name="T26" fmla="*/ 2 w 2164"/>
                  <a:gd name="T27" fmla="*/ 0 h 1979"/>
                  <a:gd name="T28" fmla="*/ 2 w 2164"/>
                  <a:gd name="T29" fmla="*/ 0 h 1979"/>
                  <a:gd name="T30" fmla="*/ 2 w 2164"/>
                  <a:gd name="T31" fmla="*/ 0 h 1979"/>
                  <a:gd name="T32" fmla="*/ 2 w 2164"/>
                  <a:gd name="T33" fmla="*/ 1 h 1979"/>
                  <a:gd name="T34" fmla="*/ 2 w 2164"/>
                  <a:gd name="T35" fmla="*/ 1 h 1979"/>
                  <a:gd name="T36" fmla="*/ 2 w 2164"/>
                  <a:gd name="T37" fmla="*/ 1 h 1979"/>
                  <a:gd name="T38" fmla="*/ 2 w 2164"/>
                  <a:gd name="T39" fmla="*/ 1 h 1979"/>
                  <a:gd name="T40" fmla="*/ 2 w 2164"/>
                  <a:gd name="T41" fmla="*/ 2 h 1979"/>
                  <a:gd name="T42" fmla="*/ 2 w 2164"/>
                  <a:gd name="T43" fmla="*/ 2 h 1979"/>
                  <a:gd name="T44" fmla="*/ 2 w 2164"/>
                  <a:gd name="T45" fmla="*/ 2 h 1979"/>
                  <a:gd name="T46" fmla="*/ 2 w 2164"/>
                  <a:gd name="T47" fmla="*/ 2 h 1979"/>
                  <a:gd name="T48" fmla="*/ 2 w 2164"/>
                  <a:gd name="T49" fmla="*/ 2 h 1979"/>
                  <a:gd name="T50" fmla="*/ 2 w 2164"/>
                  <a:gd name="T51" fmla="*/ 2 h 1979"/>
                  <a:gd name="T52" fmla="*/ 1 w 2164"/>
                  <a:gd name="T53" fmla="*/ 2 h 1979"/>
                  <a:gd name="T54" fmla="*/ 1 w 2164"/>
                  <a:gd name="T55" fmla="*/ 2 h 1979"/>
                  <a:gd name="T56" fmla="*/ 1 w 2164"/>
                  <a:gd name="T57" fmla="*/ 2 h 1979"/>
                  <a:gd name="T58" fmla="*/ 1 w 2164"/>
                  <a:gd name="T59" fmla="*/ 2 h 1979"/>
                  <a:gd name="T60" fmla="*/ 1 w 2164"/>
                  <a:gd name="T61" fmla="*/ 2 h 1979"/>
                  <a:gd name="T62" fmla="*/ 1 w 2164"/>
                  <a:gd name="T63" fmla="*/ 2 h 1979"/>
                  <a:gd name="T64" fmla="*/ 1 w 2164"/>
                  <a:gd name="T65" fmla="*/ 2 h 1979"/>
                  <a:gd name="T66" fmla="*/ 1 w 2164"/>
                  <a:gd name="T67" fmla="*/ 2 h 1979"/>
                  <a:gd name="T68" fmla="*/ 1 w 2164"/>
                  <a:gd name="T69" fmla="*/ 2 h 1979"/>
                  <a:gd name="T70" fmla="*/ 0 w 2164"/>
                  <a:gd name="T71" fmla="*/ 2 h 1979"/>
                  <a:gd name="T72" fmla="*/ 0 w 2164"/>
                  <a:gd name="T73" fmla="*/ 2 h 1979"/>
                  <a:gd name="T74" fmla="*/ 0 w 2164"/>
                  <a:gd name="T75" fmla="*/ 2 h 1979"/>
                  <a:gd name="T76" fmla="*/ 0 w 2164"/>
                  <a:gd name="T77" fmla="*/ 2 h 1979"/>
                  <a:gd name="T78" fmla="*/ 0 w 2164"/>
                  <a:gd name="T79" fmla="*/ 2 h 1979"/>
                  <a:gd name="T80" fmla="*/ 0 w 2164"/>
                  <a:gd name="T81" fmla="*/ 2 h 1979"/>
                  <a:gd name="T82" fmla="*/ 0 w 2164"/>
                  <a:gd name="T83" fmla="*/ 2 h 1979"/>
                  <a:gd name="T84" fmla="*/ 1 w 2164"/>
                  <a:gd name="T85" fmla="*/ 1 h 1979"/>
                  <a:gd name="T86" fmla="*/ 1 w 2164"/>
                  <a:gd name="T87" fmla="*/ 1 h 1979"/>
                  <a:gd name="T88" fmla="*/ 1 w 2164"/>
                  <a:gd name="T89" fmla="*/ 1 h 1979"/>
                  <a:gd name="T90" fmla="*/ 1 w 2164"/>
                  <a:gd name="T91" fmla="*/ 1 h 1979"/>
                  <a:gd name="T92" fmla="*/ 1 w 2164"/>
                  <a:gd name="T93" fmla="*/ 1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30" name="Freeform 79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1 w 1244"/>
                  <a:gd name="T3" fmla="*/ 0 h 930"/>
                  <a:gd name="T4" fmla="*/ 1 w 1244"/>
                  <a:gd name="T5" fmla="*/ 1 h 930"/>
                  <a:gd name="T6" fmla="*/ 0 w 1244"/>
                  <a:gd name="T7" fmla="*/ 1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31" name="Freeform 80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1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32" name="Freeform 81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1 w 1259"/>
                  <a:gd name="T3" fmla="*/ 0 h 337"/>
                  <a:gd name="T4" fmla="*/ 1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33" name="Freeform 82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1 w 1265"/>
                  <a:gd name="T3" fmla="*/ 0 h 342"/>
                  <a:gd name="T4" fmla="*/ 1 w 1265"/>
                  <a:gd name="T5" fmla="*/ 1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34" name="Freeform 83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1 w 1264"/>
                  <a:gd name="T3" fmla="*/ 0 h 344"/>
                  <a:gd name="T4" fmla="*/ 1 w 1264"/>
                  <a:gd name="T5" fmla="*/ 1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35" name="Freeform 84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36" name="Freeform 85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37" name="Freeform 86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1 w 1469"/>
                  <a:gd name="T1" fmla="*/ 0 h 525"/>
                  <a:gd name="T2" fmla="*/ 1 w 1469"/>
                  <a:gd name="T3" fmla="*/ 0 h 525"/>
                  <a:gd name="T4" fmla="*/ 1 w 1469"/>
                  <a:gd name="T5" fmla="*/ 0 h 525"/>
                  <a:gd name="T6" fmla="*/ 1 w 1469"/>
                  <a:gd name="T7" fmla="*/ 0 h 525"/>
                  <a:gd name="T8" fmla="*/ 1 w 1469"/>
                  <a:gd name="T9" fmla="*/ 0 h 525"/>
                  <a:gd name="T10" fmla="*/ 1 w 1469"/>
                  <a:gd name="T11" fmla="*/ 0 h 525"/>
                  <a:gd name="T12" fmla="*/ 1 w 1469"/>
                  <a:gd name="T13" fmla="*/ 0 h 525"/>
                  <a:gd name="T14" fmla="*/ 1 w 1469"/>
                  <a:gd name="T15" fmla="*/ 0 h 525"/>
                  <a:gd name="T16" fmla="*/ 1 w 1469"/>
                  <a:gd name="T17" fmla="*/ 0 h 525"/>
                  <a:gd name="T18" fmla="*/ 1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1 w 1469"/>
                  <a:gd name="T63" fmla="*/ 0 h 525"/>
                  <a:gd name="T64" fmla="*/ 1 w 1469"/>
                  <a:gd name="T65" fmla="*/ 0 h 525"/>
                  <a:gd name="T66" fmla="*/ 1 w 1469"/>
                  <a:gd name="T67" fmla="*/ 0 h 525"/>
                  <a:gd name="T68" fmla="*/ 1 w 1469"/>
                  <a:gd name="T69" fmla="*/ 0 h 525"/>
                  <a:gd name="T70" fmla="*/ 1 w 1469"/>
                  <a:gd name="T71" fmla="*/ 0 h 525"/>
                  <a:gd name="T72" fmla="*/ 1 w 1469"/>
                  <a:gd name="T73" fmla="*/ 0 h 525"/>
                  <a:gd name="T74" fmla="*/ 1 w 1469"/>
                  <a:gd name="T75" fmla="*/ 0 h 525"/>
                  <a:gd name="T76" fmla="*/ 1 w 1469"/>
                  <a:gd name="T77" fmla="*/ 0 h 525"/>
                  <a:gd name="T78" fmla="*/ 1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38" name="Freeform 87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39" name="Freeform 88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40" name="Freeform 89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1 w 730"/>
                  <a:gd name="T3" fmla="*/ 0 h 200"/>
                  <a:gd name="T4" fmla="*/ 1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41" name="Freeform 90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1 w 703"/>
                  <a:gd name="T3" fmla="*/ 0 h 187"/>
                  <a:gd name="T4" fmla="*/ 1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42" name="Freeform 91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1 h 508"/>
                  <a:gd name="T2" fmla="*/ 0 w 424"/>
                  <a:gd name="T3" fmla="*/ 1 h 508"/>
                  <a:gd name="T4" fmla="*/ 0 w 424"/>
                  <a:gd name="T5" fmla="*/ 1 h 508"/>
                  <a:gd name="T6" fmla="*/ 1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1 h 508"/>
                  <a:gd name="T14" fmla="*/ 0 w 424"/>
                  <a:gd name="T15" fmla="*/ 1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43" name="Freeform 92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1 w 1186"/>
                  <a:gd name="T3" fmla="*/ 0 h 245"/>
                  <a:gd name="T4" fmla="*/ 1 w 1186"/>
                  <a:gd name="T5" fmla="*/ 0 h 245"/>
                  <a:gd name="T6" fmla="*/ 1 w 1186"/>
                  <a:gd name="T7" fmla="*/ 0 h 245"/>
                  <a:gd name="T8" fmla="*/ 1 w 1186"/>
                  <a:gd name="T9" fmla="*/ 0 h 245"/>
                  <a:gd name="T10" fmla="*/ 1 w 1186"/>
                  <a:gd name="T11" fmla="*/ 0 h 245"/>
                  <a:gd name="T12" fmla="*/ 1 w 1186"/>
                  <a:gd name="T13" fmla="*/ 0 h 245"/>
                  <a:gd name="T14" fmla="*/ 1 w 1186"/>
                  <a:gd name="T15" fmla="*/ 0 h 245"/>
                  <a:gd name="T16" fmla="*/ 1 w 1186"/>
                  <a:gd name="T17" fmla="*/ 0 h 245"/>
                  <a:gd name="T18" fmla="*/ 1 w 1186"/>
                  <a:gd name="T19" fmla="*/ 0 h 245"/>
                  <a:gd name="T20" fmla="*/ 1 w 1186"/>
                  <a:gd name="T21" fmla="*/ 0 h 245"/>
                  <a:gd name="T22" fmla="*/ 1 w 1186"/>
                  <a:gd name="T23" fmla="*/ 0 h 245"/>
                  <a:gd name="T24" fmla="*/ 1 w 1186"/>
                  <a:gd name="T25" fmla="*/ 0 h 245"/>
                  <a:gd name="T26" fmla="*/ 1 w 1186"/>
                  <a:gd name="T27" fmla="*/ 0 h 245"/>
                  <a:gd name="T28" fmla="*/ 1 w 1186"/>
                  <a:gd name="T29" fmla="*/ 0 h 245"/>
                  <a:gd name="T30" fmla="*/ 1 w 1186"/>
                  <a:gd name="T31" fmla="*/ 0 h 245"/>
                  <a:gd name="T32" fmla="*/ 1 w 1186"/>
                  <a:gd name="T33" fmla="*/ 0 h 245"/>
                  <a:gd name="T34" fmla="*/ 1 w 1186"/>
                  <a:gd name="T35" fmla="*/ 0 h 245"/>
                  <a:gd name="T36" fmla="*/ 1 w 1186"/>
                  <a:gd name="T37" fmla="*/ 0 h 245"/>
                  <a:gd name="T38" fmla="*/ 1 w 1186"/>
                  <a:gd name="T39" fmla="*/ 0 h 245"/>
                  <a:gd name="T40" fmla="*/ 1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144" name="Freeform 93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1 h 738"/>
                  <a:gd name="T4" fmla="*/ 0 w 241"/>
                  <a:gd name="T5" fmla="*/ 1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</p:grpSp>
      <p:sp>
        <p:nvSpPr>
          <p:cNvPr id="126985" name="Freeform 94"/>
          <p:cNvSpPr>
            <a:spLocks/>
          </p:cNvSpPr>
          <p:nvPr/>
        </p:nvSpPr>
        <p:spPr bwMode="auto">
          <a:xfrm>
            <a:off x="7969250" y="3305176"/>
            <a:ext cx="1600200" cy="148907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126986" name="Group 95"/>
          <p:cNvGrpSpPr>
            <a:grpSpLocks/>
          </p:cNvGrpSpPr>
          <p:nvPr/>
        </p:nvGrpSpPr>
        <p:grpSpPr bwMode="auto">
          <a:xfrm>
            <a:off x="8223251" y="4383088"/>
            <a:ext cx="436563" cy="203200"/>
            <a:chOff x="3600" y="219"/>
            <a:chExt cx="360" cy="175"/>
          </a:xfrm>
        </p:grpSpPr>
        <p:sp>
          <p:nvSpPr>
            <p:cNvPr id="127062" name="Oval 9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27063" name="Line 9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7064" name="Line 9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7065" name="Rectangle 99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27066" name="Oval 10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127067" name="Group 10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072" name="Line 10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073" name="Line 10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074" name="Line 10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127068" name="Group 10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069" name="Line 10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070" name="Line 10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7071" name="Line 10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</p:grpSp>
      <p:sp>
        <p:nvSpPr>
          <p:cNvPr id="126987" name="Line 109"/>
          <p:cNvSpPr>
            <a:spLocks noChangeShapeType="1"/>
          </p:cNvSpPr>
          <p:nvPr/>
        </p:nvSpPr>
        <p:spPr bwMode="auto">
          <a:xfrm>
            <a:off x="8248650" y="4233863"/>
            <a:ext cx="11620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26988" name="Line 110"/>
          <p:cNvSpPr>
            <a:spLocks noChangeShapeType="1"/>
          </p:cNvSpPr>
          <p:nvPr/>
        </p:nvSpPr>
        <p:spPr bwMode="auto">
          <a:xfrm>
            <a:off x="8431213" y="4233864"/>
            <a:ext cx="0" cy="149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26989" name="Line 111"/>
          <p:cNvSpPr>
            <a:spLocks noChangeShapeType="1"/>
          </p:cNvSpPr>
          <p:nvPr/>
        </p:nvSpPr>
        <p:spPr bwMode="auto">
          <a:xfrm>
            <a:off x="9174163" y="4089401"/>
            <a:ext cx="0" cy="149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126990" name="Group 112"/>
          <p:cNvGrpSpPr>
            <a:grpSpLocks/>
          </p:cNvGrpSpPr>
          <p:nvPr/>
        </p:nvGrpSpPr>
        <p:grpSpPr bwMode="auto">
          <a:xfrm>
            <a:off x="8775701" y="3678238"/>
            <a:ext cx="796925" cy="514350"/>
            <a:chOff x="10665" y="3225"/>
            <a:chExt cx="1440" cy="930"/>
          </a:xfrm>
        </p:grpSpPr>
        <p:sp>
          <p:nvSpPr>
            <p:cNvPr id="127058" name="Oval 113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127059" name="Group 114"/>
            <p:cNvGrpSpPr>
              <a:grpSpLocks/>
            </p:cNvGrpSpPr>
            <p:nvPr/>
          </p:nvGrpSpPr>
          <p:grpSpPr bwMode="auto">
            <a:xfrm>
              <a:off x="11031" y="3335"/>
              <a:ext cx="565" cy="643"/>
              <a:chOff x="2870" y="1518"/>
              <a:chExt cx="292" cy="320"/>
            </a:xfrm>
          </p:grpSpPr>
          <p:graphicFrame>
            <p:nvGraphicFramePr>
              <p:cNvPr id="127060" name="Object 115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9" r:id="rId4" imgW="826829" imgH="840406" progId="">
                      <p:embed/>
                    </p:oleObj>
                  </mc:Choice>
                  <mc:Fallback>
                    <p:oleObj r:id="rId4" imgW="826829" imgH="840406" progId="">
                      <p:embed/>
                      <p:pic>
                        <p:nvPicPr>
                          <p:cNvPr id="127060" name="Object 1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7061" name="Object 116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0" r:id="rId6" imgW="1268295" imgH="1199426" progId="">
                      <p:embed/>
                    </p:oleObj>
                  </mc:Choice>
                  <mc:Fallback>
                    <p:oleObj r:id="rId6" imgW="1268295" imgH="1199426" progId="">
                      <p:embed/>
                      <p:pic>
                        <p:nvPicPr>
                          <p:cNvPr id="127061" name="Object 1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7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6991" name="Freeform 117"/>
          <p:cNvSpPr>
            <a:spLocks/>
          </p:cNvSpPr>
          <p:nvPr/>
        </p:nvSpPr>
        <p:spPr bwMode="auto">
          <a:xfrm>
            <a:off x="5221288" y="5489575"/>
            <a:ext cx="2565400" cy="793750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58386" name="Line 119"/>
          <p:cNvSpPr>
            <a:spLocks noChangeShapeType="1"/>
          </p:cNvSpPr>
          <p:nvPr/>
        </p:nvSpPr>
        <p:spPr bwMode="auto">
          <a:xfrm flipV="1">
            <a:off x="8583614" y="4052889"/>
            <a:ext cx="4286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26994" name="Freeform 120"/>
          <p:cNvSpPr>
            <a:spLocks/>
          </p:cNvSpPr>
          <p:nvPr/>
        </p:nvSpPr>
        <p:spPr bwMode="auto">
          <a:xfrm>
            <a:off x="5219701" y="4630738"/>
            <a:ext cx="2970213" cy="292100"/>
          </a:xfrm>
          <a:custGeom>
            <a:avLst/>
            <a:gdLst>
              <a:gd name="T0" fmla="*/ 0 w 2196"/>
              <a:gd name="T1" fmla="*/ 0 h 318"/>
              <a:gd name="T2" fmla="*/ 2147483647 w 2196"/>
              <a:gd name="T3" fmla="*/ 2147483647 h 318"/>
              <a:gd name="T4" fmla="*/ 2147483647 w 2196"/>
              <a:gd name="T5" fmla="*/ 2147483647 h 3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96" h="318">
                <a:moveTo>
                  <a:pt x="0" y="0"/>
                </a:moveTo>
                <a:cubicBezTo>
                  <a:pt x="199" y="51"/>
                  <a:pt x="828" y="301"/>
                  <a:pt x="1194" y="306"/>
                </a:cubicBezTo>
                <a:cubicBezTo>
                  <a:pt x="1536" y="318"/>
                  <a:pt x="1987" y="88"/>
                  <a:pt x="2196" y="3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58388" name="Line 121"/>
          <p:cNvSpPr>
            <a:spLocks noChangeShapeType="1"/>
          </p:cNvSpPr>
          <p:nvPr/>
        </p:nvSpPr>
        <p:spPr bwMode="auto">
          <a:xfrm flipH="1" flipV="1">
            <a:off x="5184776" y="4743450"/>
            <a:ext cx="981075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8389" name="Text Box 122"/>
          <p:cNvSpPr txBox="1">
            <a:spLocks noChangeArrowheads="1"/>
          </p:cNvSpPr>
          <p:nvPr/>
        </p:nvSpPr>
        <p:spPr bwMode="auto">
          <a:xfrm>
            <a:off x="1778001" y="3963989"/>
            <a:ext cx="21002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Permanent address: 128.119.40.186</a:t>
            </a:r>
          </a:p>
        </p:txBody>
      </p:sp>
      <p:sp>
        <p:nvSpPr>
          <p:cNvPr id="58390" name="Text Box 123"/>
          <p:cNvSpPr txBox="1">
            <a:spLocks noChangeArrowheads="1"/>
          </p:cNvSpPr>
          <p:nvPr/>
        </p:nvSpPr>
        <p:spPr bwMode="auto">
          <a:xfrm>
            <a:off x="7829551" y="4710113"/>
            <a:ext cx="21002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Care-of address: 79.129.13.2</a:t>
            </a:r>
          </a:p>
        </p:txBody>
      </p:sp>
      <p:grpSp>
        <p:nvGrpSpPr>
          <p:cNvPr id="446588" name="Group 124"/>
          <p:cNvGrpSpPr>
            <a:grpSpLocks/>
          </p:cNvGrpSpPr>
          <p:nvPr/>
        </p:nvGrpSpPr>
        <p:grpSpPr bwMode="auto">
          <a:xfrm>
            <a:off x="2909888" y="5038725"/>
            <a:ext cx="3021012" cy="1068388"/>
            <a:chOff x="873" y="3174"/>
            <a:chExt cx="1903" cy="673"/>
          </a:xfrm>
        </p:grpSpPr>
        <p:grpSp>
          <p:nvGrpSpPr>
            <p:cNvPr id="127045" name="Group 125"/>
            <p:cNvGrpSpPr>
              <a:grpSpLocks/>
            </p:cNvGrpSpPr>
            <p:nvPr/>
          </p:nvGrpSpPr>
          <p:grpSpPr bwMode="auto">
            <a:xfrm>
              <a:off x="908" y="3174"/>
              <a:ext cx="1868" cy="286"/>
              <a:chOff x="527" y="2649"/>
              <a:chExt cx="1868" cy="286"/>
            </a:xfrm>
          </p:grpSpPr>
          <p:sp>
            <p:nvSpPr>
              <p:cNvPr id="58440" name="Rectangle 126"/>
              <p:cNvSpPr>
                <a:spLocks noChangeArrowheads="1"/>
              </p:cNvSpPr>
              <p:nvPr/>
            </p:nvSpPr>
            <p:spPr bwMode="auto">
              <a:xfrm>
                <a:off x="546" y="2680"/>
                <a:ext cx="1849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58441" name="Text Box 127"/>
              <p:cNvSpPr txBox="1">
                <a:spLocks noChangeArrowheads="1"/>
              </p:cNvSpPr>
              <p:nvPr/>
            </p:nvSpPr>
            <p:spPr bwMode="auto">
              <a:xfrm>
                <a:off x="527" y="2698"/>
                <a:ext cx="17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Helvetica" pitchFamily="2" charset="0"/>
                    <a:cs typeface="Arial" charset="0"/>
                  </a:rPr>
                  <a:t>dest: 128.119.40.186</a:t>
                </a:r>
              </a:p>
            </p:txBody>
          </p:sp>
          <p:sp>
            <p:nvSpPr>
              <p:cNvPr id="58442" name="Line 128"/>
              <p:cNvSpPr>
                <a:spLocks noChangeShapeType="1"/>
              </p:cNvSpPr>
              <p:nvPr/>
            </p:nvSpPr>
            <p:spPr bwMode="auto">
              <a:xfrm>
                <a:off x="1847" y="2680"/>
                <a:ext cx="3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127050" name="Group 129"/>
              <p:cNvGrpSpPr>
                <a:grpSpLocks/>
              </p:cNvGrpSpPr>
              <p:nvPr/>
            </p:nvGrpSpPr>
            <p:grpSpPr bwMode="auto">
              <a:xfrm>
                <a:off x="2148" y="2649"/>
                <a:ext cx="111" cy="109"/>
                <a:chOff x="1941" y="2928"/>
                <a:chExt cx="111" cy="109"/>
              </a:xfrm>
            </p:grpSpPr>
            <p:sp>
              <p:nvSpPr>
                <p:cNvPr id="127055" name="Freeform 130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8449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8450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127051" name="Group 133"/>
              <p:cNvGrpSpPr>
                <a:grpSpLocks/>
              </p:cNvGrpSpPr>
              <p:nvPr/>
            </p:nvGrpSpPr>
            <p:grpSpPr bwMode="auto">
              <a:xfrm>
                <a:off x="2136" y="2826"/>
                <a:ext cx="111" cy="109"/>
                <a:chOff x="1941" y="2928"/>
                <a:chExt cx="111" cy="109"/>
              </a:xfrm>
            </p:grpSpPr>
            <p:sp>
              <p:nvSpPr>
                <p:cNvPr id="127052" name="Freeform 134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8446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8447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58439" name="Text Box 137"/>
            <p:cNvSpPr txBox="1">
              <a:spLocks noChangeArrowheads="1"/>
            </p:cNvSpPr>
            <p:nvPr/>
          </p:nvSpPr>
          <p:spPr bwMode="auto">
            <a:xfrm>
              <a:off x="873" y="3443"/>
              <a:ext cx="118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packet sent by correspondent</a:t>
              </a:r>
            </a:p>
          </p:txBody>
        </p:sp>
      </p:grpSp>
      <p:grpSp>
        <p:nvGrpSpPr>
          <p:cNvPr id="446602" name="Group 138"/>
          <p:cNvGrpSpPr>
            <a:grpSpLocks/>
          </p:cNvGrpSpPr>
          <p:nvPr/>
        </p:nvGrpSpPr>
        <p:grpSpPr bwMode="auto">
          <a:xfrm>
            <a:off x="2403476" y="2039939"/>
            <a:ext cx="5287963" cy="2814637"/>
            <a:chOff x="554" y="1285"/>
            <a:chExt cx="3331" cy="1773"/>
          </a:xfrm>
        </p:grpSpPr>
        <p:sp>
          <p:nvSpPr>
            <p:cNvPr id="58410" name="Rectangle 139"/>
            <p:cNvSpPr>
              <a:spLocks noChangeArrowheads="1"/>
            </p:cNvSpPr>
            <p:nvPr/>
          </p:nvSpPr>
          <p:spPr bwMode="auto">
            <a:xfrm>
              <a:off x="2931" y="2982"/>
              <a:ext cx="356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27018" name="Freeform 140"/>
            <p:cNvSpPr>
              <a:spLocks/>
            </p:cNvSpPr>
            <p:nvPr/>
          </p:nvSpPr>
          <p:spPr bwMode="auto">
            <a:xfrm>
              <a:off x="576" y="2009"/>
              <a:ext cx="3303" cy="990"/>
            </a:xfrm>
            <a:custGeom>
              <a:avLst/>
              <a:gdLst>
                <a:gd name="T0" fmla="*/ 2439 w 3303"/>
                <a:gd name="T1" fmla="*/ 981 h 990"/>
                <a:gd name="T2" fmla="*/ 1490 w 3303"/>
                <a:gd name="T3" fmla="*/ 346 h 990"/>
                <a:gd name="T4" fmla="*/ 0 w 3303"/>
                <a:gd name="T5" fmla="*/ 41 h 990"/>
                <a:gd name="T6" fmla="*/ 3303 w 3303"/>
                <a:gd name="T7" fmla="*/ 49 h 990"/>
                <a:gd name="T8" fmla="*/ 2829 w 3303"/>
                <a:gd name="T9" fmla="*/ 337 h 990"/>
                <a:gd name="T10" fmla="*/ 2558 w 3303"/>
                <a:gd name="T11" fmla="*/ 973 h 990"/>
                <a:gd name="T12" fmla="*/ 2439 w 3303"/>
                <a:gd name="T13" fmla="*/ 981 h 9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03" h="990">
                  <a:moveTo>
                    <a:pt x="2439" y="981"/>
                  </a:moveTo>
                  <a:cubicBezTo>
                    <a:pt x="2439" y="981"/>
                    <a:pt x="1882" y="501"/>
                    <a:pt x="1490" y="346"/>
                  </a:cubicBezTo>
                  <a:cubicBezTo>
                    <a:pt x="1098" y="191"/>
                    <a:pt x="13" y="47"/>
                    <a:pt x="0" y="41"/>
                  </a:cubicBezTo>
                  <a:cubicBezTo>
                    <a:pt x="13" y="59"/>
                    <a:pt x="2832" y="0"/>
                    <a:pt x="3303" y="49"/>
                  </a:cubicBezTo>
                  <a:cubicBezTo>
                    <a:pt x="3301" y="41"/>
                    <a:pt x="2925" y="183"/>
                    <a:pt x="2829" y="337"/>
                  </a:cubicBezTo>
                  <a:cubicBezTo>
                    <a:pt x="2733" y="491"/>
                    <a:pt x="2550" y="990"/>
                    <a:pt x="2558" y="973"/>
                  </a:cubicBezTo>
                  <a:cubicBezTo>
                    <a:pt x="2558" y="990"/>
                    <a:pt x="2439" y="981"/>
                    <a:pt x="2439" y="98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27019" name="Group 141"/>
            <p:cNvGrpSpPr>
              <a:grpSpLocks/>
            </p:cNvGrpSpPr>
            <p:nvPr/>
          </p:nvGrpSpPr>
          <p:grpSpPr bwMode="auto">
            <a:xfrm>
              <a:off x="561" y="1649"/>
              <a:ext cx="3324" cy="464"/>
              <a:chOff x="1240" y="1226"/>
              <a:chExt cx="3324" cy="464"/>
            </a:xfrm>
          </p:grpSpPr>
          <p:grpSp>
            <p:nvGrpSpPr>
              <p:cNvPr id="127021" name="Group 142"/>
              <p:cNvGrpSpPr>
                <a:grpSpLocks/>
              </p:cNvGrpSpPr>
              <p:nvPr/>
            </p:nvGrpSpPr>
            <p:grpSpPr bwMode="auto">
              <a:xfrm>
                <a:off x="1240" y="1226"/>
                <a:ext cx="3324" cy="464"/>
                <a:chOff x="1198" y="3598"/>
                <a:chExt cx="3324" cy="464"/>
              </a:xfrm>
            </p:grpSpPr>
            <p:sp>
              <p:nvSpPr>
                <p:cNvPr id="58427" name="Rectangle 143"/>
                <p:cNvSpPr>
                  <a:spLocks noChangeArrowheads="1"/>
                </p:cNvSpPr>
                <p:nvPr/>
              </p:nvSpPr>
              <p:spPr bwMode="auto">
                <a:xfrm>
                  <a:off x="1221" y="3665"/>
                  <a:ext cx="3301" cy="34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  <a:cs typeface="Arial" charset="0"/>
                  </a:endParaRPr>
                </a:p>
              </p:txBody>
            </p:sp>
            <p:sp>
              <p:nvSpPr>
                <p:cNvPr id="58428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1198" y="3733"/>
                  <a:ext cx="17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 dirty="0">
                      <a:latin typeface="Helvetica" pitchFamily="2" charset="0"/>
                      <a:cs typeface="Arial" charset="0"/>
                    </a:rPr>
                    <a:t>dest: 79.129.13.2</a:t>
                  </a:r>
                </a:p>
              </p:txBody>
            </p:sp>
            <p:sp>
              <p:nvSpPr>
                <p:cNvPr id="58429" name="Line 145"/>
                <p:cNvSpPr>
                  <a:spLocks noChangeShapeType="1"/>
                </p:cNvSpPr>
                <p:nvPr/>
              </p:nvSpPr>
              <p:spPr bwMode="auto">
                <a:xfrm>
                  <a:off x="2311" y="3659"/>
                  <a:ext cx="8" cy="3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grpSp>
              <p:nvGrpSpPr>
                <p:cNvPr id="127037" name="Group 146"/>
                <p:cNvGrpSpPr>
                  <a:grpSpLocks/>
                </p:cNvGrpSpPr>
                <p:nvPr/>
              </p:nvGrpSpPr>
              <p:grpSpPr bwMode="auto">
                <a:xfrm>
                  <a:off x="4374" y="3598"/>
                  <a:ext cx="111" cy="109"/>
                  <a:chOff x="1941" y="2928"/>
                  <a:chExt cx="111" cy="109"/>
                </a:xfrm>
              </p:grpSpPr>
              <p:sp>
                <p:nvSpPr>
                  <p:cNvPr id="127042" name="Freeform 147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58436" name="Line 1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58437" name="Line 1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  <p:grpSp>
              <p:nvGrpSpPr>
                <p:cNvPr id="127038" name="Group 150"/>
                <p:cNvGrpSpPr>
                  <a:grpSpLocks/>
                </p:cNvGrpSpPr>
                <p:nvPr/>
              </p:nvGrpSpPr>
              <p:grpSpPr bwMode="auto">
                <a:xfrm>
                  <a:off x="4355" y="3953"/>
                  <a:ext cx="111" cy="109"/>
                  <a:chOff x="1941" y="2928"/>
                  <a:chExt cx="111" cy="109"/>
                </a:xfrm>
              </p:grpSpPr>
              <p:sp>
                <p:nvSpPr>
                  <p:cNvPr id="127039" name="Freeform 151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58433" name="Line 1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58434" name="Line 1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127022" name="Group 154"/>
              <p:cNvGrpSpPr>
                <a:grpSpLocks/>
              </p:cNvGrpSpPr>
              <p:nvPr/>
            </p:nvGrpSpPr>
            <p:grpSpPr bwMode="auto">
              <a:xfrm>
                <a:off x="2520" y="1313"/>
                <a:ext cx="1868" cy="286"/>
                <a:chOff x="527" y="2649"/>
                <a:chExt cx="1868" cy="286"/>
              </a:xfrm>
            </p:grpSpPr>
            <p:sp>
              <p:nvSpPr>
                <p:cNvPr id="58416" name="Rectangle 155"/>
                <p:cNvSpPr>
                  <a:spLocks noChangeArrowheads="1"/>
                </p:cNvSpPr>
                <p:nvPr/>
              </p:nvSpPr>
              <p:spPr bwMode="auto">
                <a:xfrm>
                  <a:off x="546" y="2680"/>
                  <a:ext cx="1849" cy="23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  <a:cs typeface="Arial" charset="0"/>
                  </a:endParaRPr>
                </a:p>
              </p:txBody>
            </p:sp>
            <p:sp>
              <p:nvSpPr>
                <p:cNvPr id="58417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527" y="2698"/>
                  <a:ext cx="17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600" dirty="0">
                      <a:latin typeface="Helvetica" pitchFamily="2" charset="0"/>
                      <a:cs typeface="Arial" charset="0"/>
                    </a:rPr>
                    <a:t>dest: 128.119.40.186</a:t>
                  </a:r>
                </a:p>
              </p:txBody>
            </p:sp>
            <p:sp>
              <p:nvSpPr>
                <p:cNvPr id="58418" name="Line 157"/>
                <p:cNvSpPr>
                  <a:spLocks noChangeShapeType="1"/>
                </p:cNvSpPr>
                <p:nvPr/>
              </p:nvSpPr>
              <p:spPr bwMode="auto">
                <a:xfrm>
                  <a:off x="1847" y="2680"/>
                  <a:ext cx="3" cy="2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grpSp>
              <p:nvGrpSpPr>
                <p:cNvPr id="127026" name="Group 158"/>
                <p:cNvGrpSpPr>
                  <a:grpSpLocks/>
                </p:cNvGrpSpPr>
                <p:nvPr/>
              </p:nvGrpSpPr>
              <p:grpSpPr bwMode="auto">
                <a:xfrm>
                  <a:off x="2148" y="2649"/>
                  <a:ext cx="111" cy="109"/>
                  <a:chOff x="1941" y="2928"/>
                  <a:chExt cx="111" cy="109"/>
                </a:xfrm>
              </p:grpSpPr>
              <p:sp>
                <p:nvSpPr>
                  <p:cNvPr id="127031" name="Freeform 159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58425" name="Line 1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58426" name="Line 1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  <p:grpSp>
              <p:nvGrpSpPr>
                <p:cNvPr id="127027" name="Group 162"/>
                <p:cNvGrpSpPr>
                  <a:grpSpLocks/>
                </p:cNvGrpSpPr>
                <p:nvPr/>
              </p:nvGrpSpPr>
              <p:grpSpPr bwMode="auto">
                <a:xfrm>
                  <a:off x="2136" y="2826"/>
                  <a:ext cx="111" cy="109"/>
                  <a:chOff x="1941" y="2928"/>
                  <a:chExt cx="111" cy="109"/>
                </a:xfrm>
              </p:grpSpPr>
              <p:sp>
                <p:nvSpPr>
                  <p:cNvPr id="127028" name="Freeform 163"/>
                  <p:cNvSpPr>
                    <a:spLocks/>
                  </p:cNvSpPr>
                  <p:nvPr/>
                </p:nvSpPr>
                <p:spPr bwMode="auto">
                  <a:xfrm>
                    <a:off x="1941" y="2928"/>
                    <a:ext cx="111" cy="108"/>
                  </a:xfrm>
                  <a:custGeom>
                    <a:avLst/>
                    <a:gdLst>
                      <a:gd name="T0" fmla="*/ 57 w 111"/>
                      <a:gd name="T1" fmla="*/ 0 h 108"/>
                      <a:gd name="T2" fmla="*/ 111 w 111"/>
                      <a:gd name="T3" fmla="*/ 0 h 108"/>
                      <a:gd name="T4" fmla="*/ 48 w 111"/>
                      <a:gd name="T5" fmla="*/ 108 h 108"/>
                      <a:gd name="T6" fmla="*/ 0 w 111"/>
                      <a:gd name="T7" fmla="*/ 105 h 108"/>
                      <a:gd name="T8" fmla="*/ 57 w 111"/>
                      <a:gd name="T9" fmla="*/ 0 h 10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11" h="108">
                        <a:moveTo>
                          <a:pt x="57" y="0"/>
                        </a:moveTo>
                        <a:lnTo>
                          <a:pt x="111" y="0"/>
                        </a:lnTo>
                        <a:lnTo>
                          <a:pt x="48" y="108"/>
                        </a:lnTo>
                        <a:lnTo>
                          <a:pt x="0" y="105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58422" name="Line 1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43" y="2932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58423" name="Line 16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85" y="2938"/>
                    <a:ext cx="57" cy="9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</p:grpSp>
        </p:grpSp>
        <p:sp>
          <p:nvSpPr>
            <p:cNvPr id="58413" name="Text Box 166"/>
            <p:cNvSpPr txBox="1">
              <a:spLocks noChangeArrowheads="1"/>
            </p:cNvSpPr>
            <p:nvPr/>
          </p:nvSpPr>
          <p:spPr bwMode="auto">
            <a:xfrm>
              <a:off x="554" y="1285"/>
              <a:ext cx="285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packet sent by home agent to foreign agent: a </a:t>
              </a:r>
              <a:r>
                <a:rPr lang="en-US" i="1" dirty="0">
                  <a:latin typeface="Helvetica" pitchFamily="2" charset="0"/>
                  <a:cs typeface="Arial" charset="0"/>
                </a:rPr>
                <a:t>packet within a packet</a:t>
              </a:r>
            </a:p>
          </p:txBody>
        </p:sp>
      </p:grpSp>
      <p:grpSp>
        <p:nvGrpSpPr>
          <p:cNvPr id="446631" name="Group 167"/>
          <p:cNvGrpSpPr>
            <a:grpSpLocks/>
          </p:cNvGrpSpPr>
          <p:nvPr/>
        </p:nvGrpSpPr>
        <p:grpSpPr bwMode="auto">
          <a:xfrm>
            <a:off x="6950076" y="1611314"/>
            <a:ext cx="3567113" cy="2562225"/>
            <a:chOff x="3418" y="1015"/>
            <a:chExt cx="2247" cy="1614"/>
          </a:xfrm>
        </p:grpSpPr>
        <p:sp>
          <p:nvSpPr>
            <p:cNvPr id="58395" name="Rectangle 168"/>
            <p:cNvSpPr>
              <a:spLocks noChangeArrowheads="1"/>
            </p:cNvSpPr>
            <p:nvPr/>
          </p:nvSpPr>
          <p:spPr bwMode="auto">
            <a:xfrm>
              <a:off x="4382" y="2569"/>
              <a:ext cx="263" cy="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27003" name="Freeform 169"/>
            <p:cNvSpPr>
              <a:spLocks/>
            </p:cNvSpPr>
            <p:nvPr/>
          </p:nvSpPr>
          <p:spPr bwMode="auto">
            <a:xfrm>
              <a:off x="3693" y="1469"/>
              <a:ext cx="1849" cy="1132"/>
            </a:xfrm>
            <a:custGeom>
              <a:avLst/>
              <a:gdLst>
                <a:gd name="T0" fmla="*/ 779 w 1849"/>
                <a:gd name="T1" fmla="*/ 1132 h 1132"/>
                <a:gd name="T2" fmla="*/ 686 w 1849"/>
                <a:gd name="T3" fmla="*/ 344 h 1132"/>
                <a:gd name="T4" fmla="*/ 0 w 1849"/>
                <a:gd name="T5" fmla="*/ 39 h 1132"/>
                <a:gd name="T6" fmla="*/ 1849 w 1849"/>
                <a:gd name="T7" fmla="*/ 49 h 1132"/>
                <a:gd name="T8" fmla="*/ 1375 w 1849"/>
                <a:gd name="T9" fmla="*/ 337 h 1132"/>
                <a:gd name="T10" fmla="*/ 906 w 1849"/>
                <a:gd name="T11" fmla="*/ 996 h 1132"/>
                <a:gd name="T12" fmla="*/ 779 w 1849"/>
                <a:gd name="T13" fmla="*/ 1132 h 1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49" h="1132">
                  <a:moveTo>
                    <a:pt x="779" y="1132"/>
                  </a:moveTo>
                  <a:cubicBezTo>
                    <a:pt x="779" y="1132"/>
                    <a:pt x="1078" y="499"/>
                    <a:pt x="686" y="344"/>
                  </a:cubicBezTo>
                  <a:cubicBezTo>
                    <a:pt x="294" y="189"/>
                    <a:pt x="13" y="45"/>
                    <a:pt x="0" y="39"/>
                  </a:cubicBezTo>
                  <a:cubicBezTo>
                    <a:pt x="13" y="57"/>
                    <a:pt x="1378" y="0"/>
                    <a:pt x="1849" y="49"/>
                  </a:cubicBezTo>
                  <a:cubicBezTo>
                    <a:pt x="1847" y="41"/>
                    <a:pt x="1471" y="183"/>
                    <a:pt x="1375" y="337"/>
                  </a:cubicBezTo>
                  <a:cubicBezTo>
                    <a:pt x="1279" y="491"/>
                    <a:pt x="898" y="1013"/>
                    <a:pt x="906" y="996"/>
                  </a:cubicBezTo>
                  <a:cubicBezTo>
                    <a:pt x="906" y="1013"/>
                    <a:pt x="779" y="1132"/>
                    <a:pt x="779" y="113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27004" name="Group 170"/>
            <p:cNvGrpSpPr>
              <a:grpSpLocks/>
            </p:cNvGrpSpPr>
            <p:nvPr/>
          </p:nvGrpSpPr>
          <p:grpSpPr bwMode="auto">
            <a:xfrm>
              <a:off x="3672" y="1254"/>
              <a:ext cx="1868" cy="286"/>
              <a:chOff x="527" y="2649"/>
              <a:chExt cx="1868" cy="286"/>
            </a:xfrm>
          </p:grpSpPr>
          <p:sp>
            <p:nvSpPr>
              <p:cNvPr id="58399" name="Rectangle 171"/>
              <p:cNvSpPr>
                <a:spLocks noChangeArrowheads="1"/>
              </p:cNvSpPr>
              <p:nvPr/>
            </p:nvSpPr>
            <p:spPr bwMode="auto">
              <a:xfrm>
                <a:off x="546" y="2680"/>
                <a:ext cx="1849" cy="23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58400" name="Text Box 172"/>
              <p:cNvSpPr txBox="1">
                <a:spLocks noChangeArrowheads="1"/>
              </p:cNvSpPr>
              <p:nvPr/>
            </p:nvSpPr>
            <p:spPr bwMode="auto">
              <a:xfrm>
                <a:off x="527" y="2698"/>
                <a:ext cx="178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600" dirty="0">
                    <a:latin typeface="Helvetica" pitchFamily="2" charset="0"/>
                    <a:cs typeface="Arial" charset="0"/>
                  </a:rPr>
                  <a:t>dest: 128.119.40.186</a:t>
                </a:r>
              </a:p>
            </p:txBody>
          </p:sp>
          <p:sp>
            <p:nvSpPr>
              <p:cNvPr id="58401" name="Line 173"/>
              <p:cNvSpPr>
                <a:spLocks noChangeShapeType="1"/>
              </p:cNvSpPr>
              <p:nvPr/>
            </p:nvSpPr>
            <p:spPr bwMode="auto">
              <a:xfrm>
                <a:off x="1847" y="2680"/>
                <a:ext cx="3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127009" name="Group 174"/>
              <p:cNvGrpSpPr>
                <a:grpSpLocks/>
              </p:cNvGrpSpPr>
              <p:nvPr/>
            </p:nvGrpSpPr>
            <p:grpSpPr bwMode="auto">
              <a:xfrm>
                <a:off x="2148" y="2649"/>
                <a:ext cx="111" cy="109"/>
                <a:chOff x="1941" y="2928"/>
                <a:chExt cx="111" cy="109"/>
              </a:xfrm>
            </p:grpSpPr>
            <p:sp>
              <p:nvSpPr>
                <p:cNvPr id="127014" name="Freeform 175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8408" name="Line 176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8409" name="Line 177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127010" name="Group 178"/>
              <p:cNvGrpSpPr>
                <a:grpSpLocks/>
              </p:cNvGrpSpPr>
              <p:nvPr/>
            </p:nvGrpSpPr>
            <p:grpSpPr bwMode="auto">
              <a:xfrm>
                <a:off x="2136" y="2826"/>
                <a:ext cx="111" cy="109"/>
                <a:chOff x="1941" y="2928"/>
                <a:chExt cx="111" cy="109"/>
              </a:xfrm>
            </p:grpSpPr>
            <p:sp>
              <p:nvSpPr>
                <p:cNvPr id="127011" name="Freeform 179"/>
                <p:cNvSpPr>
                  <a:spLocks/>
                </p:cNvSpPr>
                <p:nvPr/>
              </p:nvSpPr>
              <p:spPr bwMode="auto">
                <a:xfrm>
                  <a:off x="1941" y="2928"/>
                  <a:ext cx="111" cy="108"/>
                </a:xfrm>
                <a:custGeom>
                  <a:avLst/>
                  <a:gdLst>
                    <a:gd name="T0" fmla="*/ 57 w 111"/>
                    <a:gd name="T1" fmla="*/ 0 h 108"/>
                    <a:gd name="T2" fmla="*/ 111 w 111"/>
                    <a:gd name="T3" fmla="*/ 0 h 108"/>
                    <a:gd name="T4" fmla="*/ 48 w 111"/>
                    <a:gd name="T5" fmla="*/ 108 h 108"/>
                    <a:gd name="T6" fmla="*/ 0 w 111"/>
                    <a:gd name="T7" fmla="*/ 105 h 108"/>
                    <a:gd name="T8" fmla="*/ 57 w 111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11" h="108">
                      <a:moveTo>
                        <a:pt x="57" y="0"/>
                      </a:moveTo>
                      <a:lnTo>
                        <a:pt x="111" y="0"/>
                      </a:lnTo>
                      <a:lnTo>
                        <a:pt x="48" y="108"/>
                      </a:lnTo>
                      <a:lnTo>
                        <a:pt x="0" y="105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8405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1943" y="2932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8406" name="Line 181"/>
                <p:cNvSpPr>
                  <a:spLocks noChangeShapeType="1"/>
                </p:cNvSpPr>
                <p:nvPr/>
              </p:nvSpPr>
              <p:spPr bwMode="auto">
                <a:xfrm flipH="1">
                  <a:off x="1985" y="2938"/>
                  <a:ext cx="57" cy="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58398" name="Text Box 182"/>
            <p:cNvSpPr txBox="1">
              <a:spLocks noChangeArrowheads="1"/>
            </p:cNvSpPr>
            <p:nvPr/>
          </p:nvSpPr>
          <p:spPr bwMode="auto">
            <a:xfrm>
              <a:off x="3418" y="1015"/>
              <a:ext cx="2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foreign-agent-to-mobile packet</a:t>
              </a:r>
            </a:p>
          </p:txBody>
        </p:sp>
      </p:grpSp>
      <p:sp>
        <p:nvSpPr>
          <p:cNvPr id="1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Helvetica" pitchFamily="2" charset="0"/>
              </a:rPr>
              <a:t>7-</a:t>
            </a:r>
            <a:fld id="{8E8C6E93-DF5B-BC4B-80F9-500DED1EEDCC}" type="slidenum">
              <a:rPr lang="en-US" sz="1200">
                <a:latin typeface="Helvetica" pitchFamily="2" charset="0"/>
              </a:rPr>
              <a:pPr/>
              <a:t>22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18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78543" y="6508280"/>
            <a:ext cx="2698427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Wireless and Mobile Networks </a:t>
            </a:r>
          </a:p>
        </p:txBody>
      </p:sp>
      <p:grpSp>
        <p:nvGrpSpPr>
          <p:cNvPr id="188" name="Group 44"/>
          <p:cNvGrpSpPr>
            <a:grpSpLocks/>
          </p:cNvGrpSpPr>
          <p:nvPr/>
        </p:nvGrpSpPr>
        <p:grpSpPr bwMode="auto">
          <a:xfrm>
            <a:off x="5937589" y="5557985"/>
            <a:ext cx="568325" cy="481012"/>
            <a:chOff x="-44" y="1473"/>
            <a:chExt cx="981" cy="1105"/>
          </a:xfrm>
        </p:grpSpPr>
        <p:pic>
          <p:nvPicPr>
            <p:cNvPr id="1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022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4526" y="109538"/>
            <a:ext cx="8120063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Indirect Routing: comments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5025" y="1347788"/>
            <a:ext cx="8089900" cy="4648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mobile uses two addresses: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</a:rPr>
              <a:t>permanent address:</a:t>
            </a:r>
            <a:r>
              <a:rPr lang="en-US" dirty="0"/>
              <a:t> used by correspondent (hence mobile location is </a:t>
            </a:r>
            <a:r>
              <a:rPr lang="en-US" i="1" dirty="0">
                <a:solidFill>
                  <a:srgbClr val="C00000"/>
                </a:solidFill>
              </a:rPr>
              <a:t>transparent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correspondent)</a:t>
            </a:r>
          </a:p>
          <a:p>
            <a:pPr lvl="1">
              <a:defRPr/>
            </a:pPr>
            <a:r>
              <a:rPr lang="en-US" dirty="0">
                <a:solidFill>
                  <a:srgbClr val="000099"/>
                </a:solidFill>
              </a:rPr>
              <a:t>care-of-address:</a:t>
            </a:r>
            <a:r>
              <a:rPr lang="en-US" dirty="0"/>
              <a:t> used by home agent to forward datagrams to mobile</a:t>
            </a:r>
          </a:p>
          <a:p>
            <a:pPr>
              <a:defRPr/>
            </a:pPr>
            <a:r>
              <a:rPr lang="en-US" dirty="0"/>
              <a:t>foreign agent functions may be done by mobile itself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</a:rPr>
              <a:t>triangle routing:</a:t>
            </a:r>
            <a:r>
              <a:rPr lang="en-US" dirty="0"/>
              <a:t> correspondent-home-network-mobile</a:t>
            </a:r>
          </a:p>
          <a:p>
            <a:pPr lvl="1">
              <a:lnSpc>
                <a:spcPts val="2200"/>
              </a:lnSpc>
              <a:defRPr/>
            </a:pPr>
            <a:r>
              <a:rPr lang="en-US" dirty="0"/>
              <a:t>inefficient when </a:t>
            </a:r>
          </a:p>
          <a:p>
            <a:pPr lvl="1">
              <a:lnSpc>
                <a:spcPts val="2200"/>
              </a:lnSpc>
              <a:buNone/>
              <a:defRPr/>
            </a:pPr>
            <a:r>
              <a:rPr lang="en-US" dirty="0"/>
              <a:t>correspondent, mobile </a:t>
            </a:r>
          </a:p>
          <a:p>
            <a:pPr lvl="1">
              <a:lnSpc>
                <a:spcPts val="2200"/>
              </a:lnSpc>
              <a:buNone/>
              <a:defRPr/>
            </a:pPr>
            <a:r>
              <a:rPr lang="en-US" dirty="0"/>
              <a:t>are in same network</a:t>
            </a:r>
            <a:endParaRPr lang="en-US" sz="2000" dirty="0"/>
          </a:p>
        </p:txBody>
      </p:sp>
      <p:grpSp>
        <p:nvGrpSpPr>
          <p:cNvPr id="112645" name="Group 142"/>
          <p:cNvGrpSpPr>
            <a:grpSpLocks/>
          </p:cNvGrpSpPr>
          <p:nvPr/>
        </p:nvGrpSpPr>
        <p:grpSpPr bwMode="auto">
          <a:xfrm>
            <a:off x="6369051" y="4513264"/>
            <a:ext cx="2957513" cy="1512887"/>
            <a:chOff x="1549525" y="2558267"/>
            <a:chExt cx="6654798" cy="3467575"/>
          </a:xfrm>
        </p:grpSpPr>
        <p:sp>
          <p:nvSpPr>
            <p:cNvPr id="112647" name="Freeform 2"/>
            <p:cNvSpPr>
              <a:spLocks/>
            </p:cNvSpPr>
            <p:nvPr/>
          </p:nvSpPr>
          <p:spPr bwMode="auto">
            <a:xfrm>
              <a:off x="1565398" y="2688442"/>
              <a:ext cx="1866900" cy="1589088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2648" name="Freeform 96"/>
            <p:cNvSpPr>
              <a:spLocks/>
            </p:cNvSpPr>
            <p:nvPr/>
          </p:nvSpPr>
          <p:spPr bwMode="auto">
            <a:xfrm>
              <a:off x="6365998" y="2558267"/>
              <a:ext cx="1838325" cy="1711325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2649" name="Freeform 119"/>
            <p:cNvSpPr>
              <a:spLocks/>
            </p:cNvSpPr>
            <p:nvPr/>
          </p:nvSpPr>
          <p:spPr bwMode="auto">
            <a:xfrm>
              <a:off x="3906961" y="3504417"/>
              <a:ext cx="2109787" cy="1250950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12650" name="Group 146"/>
            <p:cNvGrpSpPr>
              <a:grpSpLocks/>
            </p:cNvGrpSpPr>
            <p:nvPr/>
          </p:nvGrpSpPr>
          <p:grpSpPr bwMode="auto">
            <a:xfrm>
              <a:off x="1549525" y="2807731"/>
              <a:ext cx="1091746" cy="791482"/>
              <a:chOff x="4089854" y="1363889"/>
              <a:chExt cx="1091746" cy="791482"/>
            </a:xfrm>
          </p:grpSpPr>
          <p:sp>
            <p:nvSpPr>
              <p:cNvPr id="112683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pic>
            <p:nvPicPr>
              <p:cNvPr id="112684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121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7562" y="3642567"/>
              <a:ext cx="685841" cy="24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2652" name="Line 111"/>
            <p:cNvSpPr>
              <a:spLocks noChangeShapeType="1"/>
            </p:cNvSpPr>
            <p:nvPr/>
          </p:nvSpPr>
          <p:spPr bwMode="auto">
            <a:xfrm>
              <a:off x="2170690" y="3342038"/>
              <a:ext cx="503237" cy="3116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5121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934" y="3784471"/>
              <a:ext cx="685841" cy="247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2654" name="Line 111"/>
            <p:cNvSpPr>
              <a:spLocks noChangeShapeType="1"/>
            </p:cNvSpPr>
            <p:nvPr/>
          </p:nvSpPr>
          <p:spPr bwMode="auto">
            <a:xfrm flipH="1">
              <a:off x="7235041" y="3450896"/>
              <a:ext cx="345849" cy="3224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12655" name="Group 151"/>
            <p:cNvGrpSpPr>
              <a:grpSpLocks/>
            </p:cNvGrpSpPr>
            <p:nvPr/>
          </p:nvGrpSpPr>
          <p:grpSpPr bwMode="auto">
            <a:xfrm>
              <a:off x="7003268" y="2883931"/>
              <a:ext cx="1091746" cy="791482"/>
              <a:chOff x="4089854" y="1363889"/>
              <a:chExt cx="1091746" cy="791482"/>
            </a:xfrm>
          </p:grpSpPr>
          <p:sp>
            <p:nvSpPr>
              <p:cNvPr id="112679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grpSp>
            <p:nvGrpSpPr>
              <p:cNvPr id="112680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2681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2682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2656" name="Freeform 96"/>
            <p:cNvSpPr>
              <a:spLocks/>
            </p:cNvSpPr>
            <p:nvPr/>
          </p:nvSpPr>
          <p:spPr bwMode="auto">
            <a:xfrm>
              <a:off x="1675060" y="2854753"/>
              <a:ext cx="999199" cy="824438"/>
            </a:xfrm>
            <a:custGeom>
              <a:avLst/>
              <a:gdLst>
                <a:gd name="T0" fmla="*/ 9976002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204825281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9976002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2657" name="Freeform 121"/>
            <p:cNvSpPr>
              <a:spLocks/>
            </p:cNvSpPr>
            <p:nvPr/>
          </p:nvSpPr>
          <p:spPr bwMode="auto">
            <a:xfrm>
              <a:off x="3567896" y="5114617"/>
              <a:ext cx="2944812" cy="911225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51219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8627" y="5127111"/>
              <a:ext cx="782288" cy="676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2659" name="Group 122"/>
            <p:cNvGrpSpPr>
              <a:grpSpLocks/>
            </p:cNvGrpSpPr>
            <p:nvPr/>
          </p:nvGrpSpPr>
          <p:grpSpPr bwMode="auto">
            <a:xfrm>
              <a:off x="7118351" y="3325812"/>
              <a:ext cx="501650" cy="846136"/>
              <a:chOff x="4484" y="2095"/>
              <a:chExt cx="316" cy="533"/>
            </a:xfrm>
          </p:grpSpPr>
          <p:sp>
            <p:nvSpPr>
              <p:cNvPr id="51236" name="Line 123"/>
              <p:cNvSpPr>
                <a:spLocks noChangeShapeType="1"/>
              </p:cNvSpPr>
              <p:nvPr/>
            </p:nvSpPr>
            <p:spPr bwMode="auto">
              <a:xfrm flipV="1">
                <a:off x="4484" y="2107"/>
                <a:ext cx="311" cy="2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112676" name="Group 124"/>
              <p:cNvGrpSpPr>
                <a:grpSpLocks/>
              </p:cNvGrpSpPr>
              <p:nvPr/>
            </p:nvGrpSpPr>
            <p:grpSpPr bwMode="auto">
              <a:xfrm>
                <a:off x="4529" y="2095"/>
                <a:ext cx="271" cy="533"/>
                <a:chOff x="617" y="3500"/>
                <a:chExt cx="271" cy="533"/>
              </a:xfrm>
            </p:grpSpPr>
            <p:sp>
              <p:nvSpPr>
                <p:cNvPr id="51238" name="Oval 125"/>
                <p:cNvSpPr>
                  <a:spLocks noChangeArrowheads="1"/>
                </p:cNvSpPr>
                <p:nvPr/>
              </p:nvSpPr>
              <p:spPr bwMode="auto">
                <a:xfrm>
                  <a:off x="617" y="3521"/>
                  <a:ext cx="203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1239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626" y="3500"/>
                  <a:ext cx="262" cy="5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>
                    <a:solidFill>
                      <a:srgbClr val="FF0000"/>
                    </a:solidFill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112660" name="Group 127"/>
            <p:cNvGrpSpPr>
              <a:grpSpLocks/>
            </p:cNvGrpSpPr>
            <p:nvPr/>
          </p:nvGrpSpPr>
          <p:grpSpPr bwMode="auto">
            <a:xfrm>
              <a:off x="3181350" y="3838577"/>
              <a:ext cx="3486150" cy="1116013"/>
              <a:chOff x="2004" y="2418"/>
              <a:chExt cx="2196" cy="703"/>
            </a:xfrm>
          </p:grpSpPr>
          <p:sp>
            <p:nvSpPr>
              <p:cNvPr id="112671" name="Freeform 128"/>
              <p:cNvSpPr>
                <a:spLocks/>
              </p:cNvSpPr>
              <p:nvPr/>
            </p:nvSpPr>
            <p:spPr bwMode="auto">
              <a:xfrm>
                <a:off x="2004" y="2418"/>
                <a:ext cx="2196" cy="318"/>
              </a:xfrm>
              <a:custGeom>
                <a:avLst/>
                <a:gdLst>
                  <a:gd name="T0" fmla="*/ 0 w 2196"/>
                  <a:gd name="T1" fmla="*/ 0 h 318"/>
                  <a:gd name="T2" fmla="*/ 1194 w 2196"/>
                  <a:gd name="T3" fmla="*/ 306 h 318"/>
                  <a:gd name="T4" fmla="*/ 2196 w 2196"/>
                  <a:gd name="T5" fmla="*/ 30 h 31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96" h="318">
                    <a:moveTo>
                      <a:pt x="0" y="0"/>
                    </a:moveTo>
                    <a:cubicBezTo>
                      <a:pt x="199" y="51"/>
                      <a:pt x="828" y="301"/>
                      <a:pt x="1194" y="306"/>
                    </a:cubicBezTo>
                    <a:cubicBezTo>
                      <a:pt x="1536" y="318"/>
                      <a:pt x="1987" y="88"/>
                      <a:pt x="2196" y="3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112672" name="Group 129"/>
              <p:cNvGrpSpPr>
                <a:grpSpLocks/>
              </p:cNvGrpSpPr>
              <p:nvPr/>
            </p:nvGrpSpPr>
            <p:grpSpPr bwMode="auto">
              <a:xfrm>
                <a:off x="3084" y="2588"/>
                <a:ext cx="271" cy="533"/>
                <a:chOff x="619" y="3499"/>
                <a:chExt cx="271" cy="533"/>
              </a:xfrm>
            </p:grpSpPr>
            <p:sp>
              <p:nvSpPr>
                <p:cNvPr id="51234" name="Oval 130"/>
                <p:cNvSpPr>
                  <a:spLocks noChangeArrowheads="1"/>
                </p:cNvSpPr>
                <p:nvPr/>
              </p:nvSpPr>
              <p:spPr bwMode="auto">
                <a:xfrm>
                  <a:off x="619" y="3520"/>
                  <a:ext cx="200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1235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628" y="3499"/>
                  <a:ext cx="262" cy="5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>
                    <a:solidFill>
                      <a:srgbClr val="FF0000"/>
                    </a:solidFill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112661" name="Group 132"/>
            <p:cNvGrpSpPr>
              <a:grpSpLocks/>
            </p:cNvGrpSpPr>
            <p:nvPr/>
          </p:nvGrpSpPr>
          <p:grpSpPr bwMode="auto">
            <a:xfrm>
              <a:off x="4826000" y="3424238"/>
              <a:ext cx="3103563" cy="2016125"/>
              <a:chOff x="3040" y="2157"/>
              <a:chExt cx="1955" cy="1270"/>
            </a:xfrm>
          </p:grpSpPr>
          <p:sp>
            <p:nvSpPr>
              <p:cNvPr id="112667" name="Freeform 133"/>
              <p:cNvSpPr>
                <a:spLocks/>
              </p:cNvSpPr>
              <p:nvPr/>
            </p:nvSpPr>
            <p:spPr bwMode="auto">
              <a:xfrm>
                <a:off x="3040" y="2157"/>
                <a:ext cx="1955" cy="1270"/>
              </a:xfrm>
              <a:custGeom>
                <a:avLst/>
                <a:gdLst>
                  <a:gd name="T0" fmla="*/ 1955 w 1955"/>
                  <a:gd name="T1" fmla="*/ 0 h 1270"/>
                  <a:gd name="T2" fmla="*/ 1077 w 1955"/>
                  <a:gd name="T3" fmla="*/ 765 h 1270"/>
                  <a:gd name="T4" fmla="*/ 0 w 1955"/>
                  <a:gd name="T5" fmla="*/ 1270 h 127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55" h="1270">
                    <a:moveTo>
                      <a:pt x="1955" y="0"/>
                    </a:moveTo>
                    <a:cubicBezTo>
                      <a:pt x="1809" y="127"/>
                      <a:pt x="1425" y="536"/>
                      <a:pt x="1077" y="765"/>
                    </a:cubicBezTo>
                    <a:cubicBezTo>
                      <a:pt x="729" y="994"/>
                      <a:pt x="224" y="1165"/>
                      <a:pt x="0" y="127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112668" name="Group 134"/>
              <p:cNvGrpSpPr>
                <a:grpSpLocks/>
              </p:cNvGrpSpPr>
              <p:nvPr/>
            </p:nvGrpSpPr>
            <p:grpSpPr bwMode="auto">
              <a:xfrm>
                <a:off x="3982" y="2835"/>
                <a:ext cx="271" cy="533"/>
                <a:chOff x="618" y="3500"/>
                <a:chExt cx="271" cy="533"/>
              </a:xfrm>
            </p:grpSpPr>
            <p:sp>
              <p:nvSpPr>
                <p:cNvPr id="51230" name="Oval 135"/>
                <p:cNvSpPr>
                  <a:spLocks noChangeArrowheads="1"/>
                </p:cNvSpPr>
                <p:nvPr/>
              </p:nvSpPr>
              <p:spPr bwMode="auto">
                <a:xfrm>
                  <a:off x="618" y="3521"/>
                  <a:ext cx="203" cy="19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1231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627" y="3500"/>
                  <a:ext cx="262" cy="5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>
                    <a:solidFill>
                      <a:srgbClr val="FF0000"/>
                    </a:solidFill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112662" name="Group 137"/>
            <p:cNvGrpSpPr>
              <a:grpSpLocks/>
            </p:cNvGrpSpPr>
            <p:nvPr/>
          </p:nvGrpSpPr>
          <p:grpSpPr bwMode="auto">
            <a:xfrm>
              <a:off x="2986088" y="3889375"/>
              <a:ext cx="1357312" cy="1298575"/>
              <a:chOff x="1881" y="2450"/>
              <a:chExt cx="855" cy="818"/>
            </a:xfrm>
          </p:grpSpPr>
          <p:sp>
            <p:nvSpPr>
              <p:cNvPr id="51224" name="Line 138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112664" name="Group 139"/>
              <p:cNvGrpSpPr>
                <a:grpSpLocks/>
              </p:cNvGrpSpPr>
              <p:nvPr/>
            </p:nvGrpSpPr>
            <p:grpSpPr bwMode="auto">
              <a:xfrm>
                <a:off x="2171" y="2703"/>
                <a:ext cx="271" cy="533"/>
                <a:chOff x="617" y="3501"/>
                <a:chExt cx="271" cy="533"/>
              </a:xfrm>
            </p:grpSpPr>
            <p:sp>
              <p:nvSpPr>
                <p:cNvPr id="51226" name="Oval 140"/>
                <p:cNvSpPr>
                  <a:spLocks noChangeArrowheads="1"/>
                </p:cNvSpPr>
                <p:nvPr/>
              </p:nvSpPr>
              <p:spPr bwMode="auto">
                <a:xfrm>
                  <a:off x="617" y="3521"/>
                  <a:ext cx="203" cy="202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1227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6" y="3501"/>
                  <a:ext cx="262" cy="5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endParaRPr lang="en-US" dirty="0">
                    <a:solidFill>
                      <a:srgbClr val="FF0000"/>
                    </a:solidFill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23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513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1" y="123825"/>
            <a:ext cx="9166226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Indirect routing: moving between networks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5025" y="1347787"/>
            <a:ext cx="8089900" cy="4891647"/>
          </a:xfrm>
        </p:spPr>
        <p:txBody>
          <a:bodyPr/>
          <a:lstStyle/>
          <a:p>
            <a:pPr>
              <a:defRPr/>
            </a:pPr>
            <a:r>
              <a:rPr lang="en-US" dirty="0"/>
              <a:t>suppose mobile user moves to another network</a:t>
            </a:r>
          </a:p>
          <a:p>
            <a:pPr lvl="1">
              <a:defRPr/>
            </a:pPr>
            <a:r>
              <a:rPr lang="en-US" sz="2800" dirty="0"/>
              <a:t>registers with new foreign agent</a:t>
            </a:r>
          </a:p>
          <a:p>
            <a:pPr lvl="1">
              <a:defRPr/>
            </a:pPr>
            <a:r>
              <a:rPr lang="en-US" sz="2800" dirty="0"/>
              <a:t>new foreign agent registers with home agent</a:t>
            </a:r>
          </a:p>
          <a:p>
            <a:pPr lvl="1">
              <a:defRPr/>
            </a:pPr>
            <a:r>
              <a:rPr lang="en-US" sz="2800" dirty="0"/>
              <a:t>home agent update care-of-address for mobile</a:t>
            </a:r>
          </a:p>
          <a:p>
            <a:pPr lvl="1">
              <a:defRPr/>
            </a:pPr>
            <a:r>
              <a:rPr lang="en-US" sz="2800" dirty="0"/>
              <a:t>packets continue to be forwarded to mobile (but with new care-of-address)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mobility, changing foreign networks transparent: </a:t>
            </a:r>
            <a:r>
              <a:rPr lang="en-US" i="1" dirty="0">
                <a:solidFill>
                  <a:srgbClr val="C00000"/>
                </a:solidFill>
              </a:rPr>
              <a:t>on going connections can be maintained!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24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552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7" name="Group 154"/>
          <p:cNvGrpSpPr>
            <a:grpSpLocks/>
          </p:cNvGrpSpPr>
          <p:nvPr/>
        </p:nvGrpSpPr>
        <p:grpSpPr bwMode="auto">
          <a:xfrm>
            <a:off x="2652714" y="2232026"/>
            <a:ext cx="7159625" cy="3402013"/>
            <a:chOff x="641269" y="2624447"/>
            <a:chExt cx="7160820" cy="3401396"/>
          </a:xfrm>
        </p:grpSpPr>
        <p:sp>
          <p:nvSpPr>
            <p:cNvPr id="116755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6756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6757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16758" name="Group 158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16785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pic>
            <p:nvPicPr>
              <p:cNvPr id="116786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3272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843" y="3687879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6760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5327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337" y="3827554"/>
              <a:ext cx="736723" cy="24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6762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16763" name="Group 163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16781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grpSp>
            <p:nvGrpSpPr>
              <p:cNvPr id="116782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6783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6784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6764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6765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53279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586" y="5143353"/>
              <a:ext cx="839927" cy="665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6767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53290" name="Line 138"/>
              <p:cNvSpPr>
                <a:spLocks noChangeShapeType="1"/>
              </p:cNvSpPr>
              <p:nvPr/>
            </p:nvSpPr>
            <p:spPr bwMode="auto">
              <a:xfrm flipH="1" flipV="1">
                <a:off x="1881" y="2450"/>
                <a:ext cx="855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116778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02" cy="237"/>
                <a:chOff x="618" y="3500"/>
                <a:chExt cx="202" cy="237"/>
              </a:xfrm>
            </p:grpSpPr>
            <p:sp>
              <p:nvSpPr>
                <p:cNvPr id="53292" name="Oval 140"/>
                <p:cNvSpPr>
                  <a:spLocks noChangeArrowheads="1"/>
                </p:cNvSpPr>
                <p:nvPr/>
              </p:nvSpPr>
              <p:spPr bwMode="auto">
                <a:xfrm>
                  <a:off x="618" y="3520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3293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8" y="3500"/>
                  <a:ext cx="182" cy="2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53281" name="Line 138"/>
            <p:cNvSpPr>
              <a:spLocks noChangeShapeType="1"/>
            </p:cNvSpPr>
            <p:nvPr/>
          </p:nvSpPr>
          <p:spPr bwMode="auto">
            <a:xfrm rot="10800000" flipH="1" flipV="1">
              <a:off x="2363993" y="3951356"/>
              <a:ext cx="1459157" cy="12745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53282" name="Oval 140"/>
            <p:cNvSpPr>
              <a:spLocks noChangeArrowheads="1"/>
            </p:cNvSpPr>
            <p:nvPr/>
          </p:nvSpPr>
          <p:spPr bwMode="auto">
            <a:xfrm rot="261078">
              <a:off x="2884780" y="4360857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53283" name="Text Box 141"/>
            <p:cNvSpPr txBox="1">
              <a:spLocks noChangeArrowheads="1"/>
            </p:cNvSpPr>
            <p:nvPr/>
          </p:nvSpPr>
          <p:spPr bwMode="auto">
            <a:xfrm>
              <a:off x="2892720" y="4310066"/>
              <a:ext cx="312789" cy="369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2</a:t>
              </a:r>
            </a:p>
          </p:txBody>
        </p:sp>
        <p:sp>
          <p:nvSpPr>
            <p:cNvPr id="53284" name="Line 138"/>
            <p:cNvSpPr>
              <a:spLocks noChangeShapeType="1"/>
            </p:cNvSpPr>
            <p:nvPr/>
          </p:nvSpPr>
          <p:spPr bwMode="auto">
            <a:xfrm rot="10800000" flipH="1">
              <a:off x="4596391" y="3491065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53285" name="Oval 140"/>
            <p:cNvSpPr>
              <a:spLocks noChangeArrowheads="1"/>
            </p:cNvSpPr>
            <p:nvPr/>
          </p:nvSpPr>
          <p:spPr bwMode="auto">
            <a:xfrm rot="261078">
              <a:off x="5566516" y="4097380"/>
              <a:ext cx="344544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53286" name="Text Box 141"/>
            <p:cNvSpPr txBox="1">
              <a:spLocks noChangeArrowheads="1"/>
            </p:cNvSpPr>
            <p:nvPr/>
          </p:nvSpPr>
          <p:spPr bwMode="auto">
            <a:xfrm>
              <a:off x="5574454" y="4046589"/>
              <a:ext cx="314377" cy="3698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3</a:t>
              </a:r>
            </a:p>
          </p:txBody>
        </p:sp>
        <p:sp>
          <p:nvSpPr>
            <p:cNvPr id="53287" name="Line 138"/>
            <p:cNvSpPr>
              <a:spLocks noChangeShapeType="1"/>
            </p:cNvSpPr>
            <p:nvPr/>
          </p:nvSpPr>
          <p:spPr bwMode="auto">
            <a:xfrm rot="10800000" flipH="1">
              <a:off x="4748816" y="3643437"/>
              <a:ext cx="2184765" cy="16745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53288" name="Oval 140"/>
            <p:cNvSpPr>
              <a:spLocks noChangeArrowheads="1"/>
            </p:cNvSpPr>
            <p:nvPr/>
          </p:nvSpPr>
          <p:spPr bwMode="auto">
            <a:xfrm rot="261078">
              <a:off x="5326763" y="4630683"/>
              <a:ext cx="344545" cy="31268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53289" name="Text Box 141"/>
            <p:cNvSpPr txBox="1">
              <a:spLocks noChangeArrowheads="1"/>
            </p:cNvSpPr>
            <p:nvPr/>
          </p:nvSpPr>
          <p:spPr bwMode="auto">
            <a:xfrm>
              <a:off x="5336290" y="4579892"/>
              <a:ext cx="312790" cy="368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4</a:t>
              </a:r>
            </a:p>
          </p:txBody>
        </p:sp>
      </p:grpSp>
      <p:sp>
        <p:nvSpPr>
          <p:cNvPr id="53253" name="Rectangle 21"/>
          <p:cNvSpPr>
            <a:spLocks noGrp="1" noChangeArrowheads="1"/>
          </p:cNvSpPr>
          <p:nvPr>
            <p:ph type="title"/>
          </p:nvPr>
        </p:nvSpPr>
        <p:spPr>
          <a:xfrm>
            <a:off x="191452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Mobility via direct routing</a:t>
            </a:r>
          </a:p>
        </p:txBody>
      </p:sp>
      <p:sp>
        <p:nvSpPr>
          <p:cNvPr id="53254" name="Text Box 120"/>
          <p:cNvSpPr txBox="1">
            <a:spLocks noChangeArrowheads="1"/>
          </p:cNvSpPr>
          <p:nvPr/>
        </p:nvSpPr>
        <p:spPr bwMode="auto">
          <a:xfrm>
            <a:off x="1997075" y="2852739"/>
            <a:ext cx="1887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Helvetica" pitchFamily="2" charset="0"/>
                <a:cs typeface="Arial" charset="0"/>
              </a:rPr>
              <a:t>home</a:t>
            </a:r>
          </a:p>
          <a:p>
            <a:pPr>
              <a:defRPr/>
            </a:pPr>
            <a:r>
              <a:rPr lang="en-US" sz="2000" dirty="0">
                <a:latin typeface="Helvetica" pitchFamily="2" charset="0"/>
                <a:cs typeface="Arial" charset="0"/>
              </a:rPr>
              <a:t>network</a:t>
            </a:r>
          </a:p>
        </p:txBody>
      </p:sp>
      <p:sp>
        <p:nvSpPr>
          <p:cNvPr id="53255" name="Text Box 121"/>
          <p:cNvSpPr txBox="1">
            <a:spLocks noChangeArrowheads="1"/>
          </p:cNvSpPr>
          <p:nvPr/>
        </p:nvSpPr>
        <p:spPr bwMode="auto">
          <a:xfrm>
            <a:off x="9398000" y="2174876"/>
            <a:ext cx="127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Helvetica" pitchFamily="2" charset="0"/>
                <a:cs typeface="Arial" charset="0"/>
              </a:rPr>
              <a:t>visited</a:t>
            </a:r>
          </a:p>
          <a:p>
            <a:pPr>
              <a:defRPr/>
            </a:pPr>
            <a:r>
              <a:rPr lang="en-US" sz="2000" dirty="0">
                <a:latin typeface="Helvetica" pitchFamily="2" charset="0"/>
                <a:cs typeface="Arial" charset="0"/>
              </a:rPr>
              <a:t>network</a:t>
            </a:r>
          </a:p>
        </p:txBody>
      </p:sp>
      <p:sp>
        <p:nvSpPr>
          <p:cNvPr id="53256" name="Text Box 138"/>
          <p:cNvSpPr txBox="1">
            <a:spLocks noChangeArrowheads="1"/>
          </p:cNvSpPr>
          <p:nvPr/>
        </p:nvSpPr>
        <p:spPr bwMode="auto">
          <a:xfrm>
            <a:off x="2432050" y="4606926"/>
            <a:ext cx="25352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correspondent requests, receives foreign address of mobile</a:t>
            </a:r>
          </a:p>
        </p:txBody>
      </p:sp>
      <p:sp>
        <p:nvSpPr>
          <p:cNvPr id="53257" name="Line 139"/>
          <p:cNvSpPr>
            <a:spLocks noChangeShapeType="1"/>
          </p:cNvSpPr>
          <p:nvPr/>
        </p:nvSpPr>
        <p:spPr bwMode="auto">
          <a:xfrm flipV="1">
            <a:off x="4227514" y="4598988"/>
            <a:ext cx="738187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3258" name="Text Box 140"/>
          <p:cNvSpPr txBox="1">
            <a:spLocks noChangeArrowheads="1"/>
          </p:cNvSpPr>
          <p:nvPr/>
        </p:nvSpPr>
        <p:spPr bwMode="auto">
          <a:xfrm>
            <a:off x="4030663" y="1882775"/>
            <a:ext cx="279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correspondent forwards to foreign agent</a:t>
            </a:r>
          </a:p>
        </p:txBody>
      </p:sp>
      <p:sp>
        <p:nvSpPr>
          <p:cNvPr id="53259" name="Line 141"/>
          <p:cNvSpPr>
            <a:spLocks noChangeShapeType="1"/>
          </p:cNvSpPr>
          <p:nvPr/>
        </p:nvSpPr>
        <p:spPr bwMode="auto">
          <a:xfrm>
            <a:off x="6065838" y="2232025"/>
            <a:ext cx="1408112" cy="146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116747" name="Group 142"/>
          <p:cNvGrpSpPr>
            <a:grpSpLocks/>
          </p:cNvGrpSpPr>
          <p:nvPr/>
        </p:nvGrpSpPr>
        <p:grpSpPr bwMode="auto">
          <a:xfrm>
            <a:off x="6956425" y="1387475"/>
            <a:ext cx="2338388" cy="2020888"/>
            <a:chOff x="3422" y="874"/>
            <a:chExt cx="1473" cy="1273"/>
          </a:xfrm>
        </p:grpSpPr>
        <p:sp>
          <p:nvSpPr>
            <p:cNvPr id="53266" name="Text Box 143"/>
            <p:cNvSpPr txBox="1">
              <a:spLocks noChangeArrowheads="1"/>
            </p:cNvSpPr>
            <p:nvPr/>
          </p:nvSpPr>
          <p:spPr bwMode="auto">
            <a:xfrm>
              <a:off x="3422" y="874"/>
              <a:ext cx="147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foreign agent receives packets, forwards to mobile</a:t>
              </a:r>
            </a:p>
          </p:txBody>
        </p:sp>
        <p:sp>
          <p:nvSpPr>
            <p:cNvPr id="53267" name="Line 144"/>
            <p:cNvSpPr>
              <a:spLocks noChangeShapeType="1"/>
            </p:cNvSpPr>
            <p:nvPr/>
          </p:nvSpPr>
          <p:spPr bwMode="auto">
            <a:xfrm>
              <a:off x="4211" y="1420"/>
              <a:ext cx="240" cy="7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116748" name="Group 145"/>
          <p:cNvGrpSpPr>
            <a:grpSpLocks/>
          </p:cNvGrpSpPr>
          <p:nvPr/>
        </p:nvGrpSpPr>
        <p:grpSpPr bwMode="auto">
          <a:xfrm>
            <a:off x="7832725" y="4230689"/>
            <a:ext cx="2247900" cy="1165225"/>
            <a:chOff x="4191" y="3009"/>
            <a:chExt cx="1416" cy="734"/>
          </a:xfrm>
        </p:grpSpPr>
        <p:sp>
          <p:nvSpPr>
            <p:cNvPr id="53264" name="Text Box 146"/>
            <p:cNvSpPr txBox="1">
              <a:spLocks noChangeArrowheads="1"/>
            </p:cNvSpPr>
            <p:nvPr/>
          </p:nvSpPr>
          <p:spPr bwMode="auto">
            <a:xfrm>
              <a:off x="4332" y="3166"/>
              <a:ext cx="1275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mobile replies directly to correspondent</a:t>
              </a:r>
            </a:p>
          </p:txBody>
        </p:sp>
        <p:sp>
          <p:nvSpPr>
            <p:cNvPr id="53265" name="Line 147"/>
            <p:cNvSpPr>
              <a:spLocks noChangeShapeType="1"/>
            </p:cNvSpPr>
            <p:nvPr/>
          </p:nvSpPr>
          <p:spPr bwMode="auto">
            <a:xfrm flipH="1" flipV="1">
              <a:off x="4191" y="3009"/>
              <a:ext cx="248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53262" name="Line 148"/>
          <p:cNvSpPr>
            <a:spLocks noChangeShapeType="1"/>
          </p:cNvSpPr>
          <p:nvPr/>
        </p:nvSpPr>
        <p:spPr bwMode="auto">
          <a:xfrm flipV="1">
            <a:off x="4254500" y="4262438"/>
            <a:ext cx="769938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374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9425" y="109538"/>
            <a:ext cx="8383588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Mobility via direct routing: comments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5025" y="1347788"/>
            <a:ext cx="80899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overcome triangle routing problem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</a:rPr>
              <a:t>non-transparent to correspondent: </a:t>
            </a:r>
            <a:r>
              <a:rPr lang="en-US" dirty="0"/>
              <a:t>correspondent must get care-of-address from home agent</a:t>
            </a:r>
          </a:p>
          <a:p>
            <a:pPr lvl="1">
              <a:defRPr/>
            </a:pPr>
            <a:r>
              <a:rPr lang="en-US" dirty="0"/>
              <a:t>what if mobile changes visited network?</a:t>
            </a:r>
          </a:p>
        </p:txBody>
      </p:sp>
      <p:grpSp>
        <p:nvGrpSpPr>
          <p:cNvPr id="118789" name="Group 128"/>
          <p:cNvGrpSpPr>
            <a:grpSpLocks/>
          </p:cNvGrpSpPr>
          <p:nvPr/>
        </p:nvGrpSpPr>
        <p:grpSpPr bwMode="auto">
          <a:xfrm>
            <a:off x="3570289" y="3649663"/>
            <a:ext cx="4618037" cy="1987550"/>
            <a:chOff x="641269" y="2624447"/>
            <a:chExt cx="7160820" cy="3401396"/>
          </a:xfrm>
        </p:grpSpPr>
        <p:sp>
          <p:nvSpPr>
            <p:cNvPr id="118791" name="Freeform 2"/>
            <p:cNvSpPr>
              <a:spLocks/>
            </p:cNvSpPr>
            <p:nvPr/>
          </p:nvSpPr>
          <p:spPr bwMode="auto">
            <a:xfrm>
              <a:off x="658349" y="2752138"/>
              <a:ext cx="2008857" cy="1558760"/>
            </a:xfrm>
            <a:custGeom>
              <a:avLst/>
              <a:gdLst>
                <a:gd name="T0" fmla="*/ 2147483647 w 1340"/>
                <a:gd name="T1" fmla="*/ 2147483647 h 1191"/>
                <a:gd name="T2" fmla="*/ 2147483647 w 1340"/>
                <a:gd name="T3" fmla="*/ 2147483647 h 1191"/>
                <a:gd name="T4" fmla="*/ 2147483647 w 1340"/>
                <a:gd name="T5" fmla="*/ 2147483647 h 1191"/>
                <a:gd name="T6" fmla="*/ 2147483647 w 1340"/>
                <a:gd name="T7" fmla="*/ 2147483647 h 1191"/>
                <a:gd name="T8" fmla="*/ 2147483647 w 1340"/>
                <a:gd name="T9" fmla="*/ 2147483647 h 1191"/>
                <a:gd name="T10" fmla="*/ 2147483647 w 1340"/>
                <a:gd name="T11" fmla="*/ 2147483647 h 1191"/>
                <a:gd name="T12" fmla="*/ 2147483647 w 1340"/>
                <a:gd name="T13" fmla="*/ 2147483647 h 1191"/>
                <a:gd name="T14" fmla="*/ 2147483647 w 1340"/>
                <a:gd name="T15" fmla="*/ 2147483647 h 1191"/>
                <a:gd name="T16" fmla="*/ 2147483647 w 1340"/>
                <a:gd name="T17" fmla="*/ 2147483647 h 1191"/>
                <a:gd name="T18" fmla="*/ 2147483647 w 1340"/>
                <a:gd name="T19" fmla="*/ 2147483647 h 1191"/>
                <a:gd name="T20" fmla="*/ 2147483647 w 1340"/>
                <a:gd name="T21" fmla="*/ 2147483647 h 1191"/>
                <a:gd name="T22" fmla="*/ 2147483647 w 1340"/>
                <a:gd name="T23" fmla="*/ 214748364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8792" name="Freeform 96"/>
            <p:cNvSpPr>
              <a:spLocks/>
            </p:cNvSpPr>
            <p:nvPr/>
          </p:nvSpPr>
          <p:spPr bwMode="auto">
            <a:xfrm>
              <a:off x="5823980" y="2624447"/>
              <a:ext cx="1978109" cy="1678664"/>
            </a:xfrm>
            <a:custGeom>
              <a:avLst/>
              <a:gdLst>
                <a:gd name="T0" fmla="*/ 2147483647 w 2894"/>
                <a:gd name="T1" fmla="*/ 2147483647 h 2693"/>
                <a:gd name="T2" fmla="*/ 2147483647 w 2894"/>
                <a:gd name="T3" fmla="*/ 2147483647 h 2693"/>
                <a:gd name="T4" fmla="*/ 2147483647 w 2894"/>
                <a:gd name="T5" fmla="*/ 2147483647 h 2693"/>
                <a:gd name="T6" fmla="*/ 2147483647 w 2894"/>
                <a:gd name="T7" fmla="*/ 2147483647 h 2693"/>
                <a:gd name="T8" fmla="*/ 2147483647 w 2894"/>
                <a:gd name="T9" fmla="*/ 2147483647 h 2693"/>
                <a:gd name="T10" fmla="*/ 2147483647 w 2894"/>
                <a:gd name="T11" fmla="*/ 2147483647 h 2693"/>
                <a:gd name="T12" fmla="*/ 2147483647 w 2894"/>
                <a:gd name="T13" fmla="*/ 2147483647 h 2693"/>
                <a:gd name="T14" fmla="*/ 2147483647 w 2894"/>
                <a:gd name="T15" fmla="*/ 2147483647 h 2693"/>
                <a:gd name="T16" fmla="*/ 2147483647 w 2894"/>
                <a:gd name="T17" fmla="*/ 2147483647 h 2693"/>
                <a:gd name="T18" fmla="*/ 2147483647 w 2894"/>
                <a:gd name="T19" fmla="*/ 2147483647 h 2693"/>
                <a:gd name="T20" fmla="*/ 2147483647 w 2894"/>
                <a:gd name="T21" fmla="*/ 2147483647 h 26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94" h="2693">
                  <a:moveTo>
                    <a:pt x="4" y="1331"/>
                  </a:moveTo>
                  <a:cubicBezTo>
                    <a:pt x="4" y="1049"/>
                    <a:pt x="119" y="673"/>
                    <a:pt x="349" y="509"/>
                  </a:cubicBezTo>
                  <a:cubicBezTo>
                    <a:pt x="579" y="345"/>
                    <a:pt x="1010" y="400"/>
                    <a:pt x="1384" y="344"/>
                  </a:cubicBezTo>
                  <a:cubicBezTo>
                    <a:pt x="1758" y="288"/>
                    <a:pt x="2346" y="0"/>
                    <a:pt x="2596" y="170"/>
                  </a:cubicBezTo>
                  <a:cubicBezTo>
                    <a:pt x="2846" y="340"/>
                    <a:pt x="2874" y="1035"/>
                    <a:pt x="2884" y="1364"/>
                  </a:cubicBezTo>
                  <a:cubicBezTo>
                    <a:pt x="2894" y="1693"/>
                    <a:pt x="2789" y="1954"/>
                    <a:pt x="2659" y="2144"/>
                  </a:cubicBezTo>
                  <a:cubicBezTo>
                    <a:pt x="2529" y="2334"/>
                    <a:pt x="2274" y="2432"/>
                    <a:pt x="2104" y="2504"/>
                  </a:cubicBezTo>
                  <a:cubicBezTo>
                    <a:pt x="1934" y="2576"/>
                    <a:pt x="1816" y="2558"/>
                    <a:pt x="1639" y="2579"/>
                  </a:cubicBezTo>
                  <a:cubicBezTo>
                    <a:pt x="1462" y="2600"/>
                    <a:pt x="1259" y="2693"/>
                    <a:pt x="1044" y="2630"/>
                  </a:cubicBezTo>
                  <a:cubicBezTo>
                    <a:pt x="829" y="2567"/>
                    <a:pt x="520" y="2418"/>
                    <a:pt x="346" y="2201"/>
                  </a:cubicBezTo>
                  <a:cubicBezTo>
                    <a:pt x="173" y="1985"/>
                    <a:pt x="0" y="1682"/>
                    <a:pt x="4" y="1331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8793" name="Freeform 119"/>
            <p:cNvSpPr>
              <a:spLocks/>
            </p:cNvSpPr>
            <p:nvPr/>
          </p:nvSpPr>
          <p:spPr bwMode="auto">
            <a:xfrm>
              <a:off x="3177961" y="3552540"/>
              <a:ext cx="2270212" cy="1227075"/>
            </a:xfrm>
            <a:custGeom>
              <a:avLst/>
              <a:gdLst>
                <a:gd name="T0" fmla="*/ 2147483647 w 3324"/>
                <a:gd name="T1" fmla="*/ 2147483647 h 1971"/>
                <a:gd name="T2" fmla="*/ 2147483647 w 3324"/>
                <a:gd name="T3" fmla="*/ 2147483647 h 1971"/>
                <a:gd name="T4" fmla="*/ 2147483647 w 3324"/>
                <a:gd name="T5" fmla="*/ 2147483647 h 1971"/>
                <a:gd name="T6" fmla="*/ 2147483647 w 3324"/>
                <a:gd name="T7" fmla="*/ 2147483647 h 1971"/>
                <a:gd name="T8" fmla="*/ 2147483647 w 3324"/>
                <a:gd name="T9" fmla="*/ 2147483647 h 1971"/>
                <a:gd name="T10" fmla="*/ 2147483647 w 3324"/>
                <a:gd name="T11" fmla="*/ 2147483647 h 1971"/>
                <a:gd name="T12" fmla="*/ 2147483647 w 3324"/>
                <a:gd name="T13" fmla="*/ 2147483647 h 1971"/>
                <a:gd name="T14" fmla="*/ 2147483647 w 3324"/>
                <a:gd name="T15" fmla="*/ 2147483647 h 1971"/>
                <a:gd name="T16" fmla="*/ 2147483647 w 3324"/>
                <a:gd name="T17" fmla="*/ 2147483647 h 1971"/>
                <a:gd name="T18" fmla="*/ 2147483647 w 3324"/>
                <a:gd name="T19" fmla="*/ 2147483647 h 1971"/>
                <a:gd name="T20" fmla="*/ 2147483647 w 3324"/>
                <a:gd name="T21" fmla="*/ 2147483647 h 1971"/>
                <a:gd name="T22" fmla="*/ 2147483647 w 3324"/>
                <a:gd name="T23" fmla="*/ 2147483647 h 1971"/>
                <a:gd name="T24" fmla="*/ 2147483647 w 3324"/>
                <a:gd name="T25" fmla="*/ 2147483647 h 19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24" h="1971">
                  <a:moveTo>
                    <a:pt x="596" y="15"/>
                  </a:moveTo>
                  <a:cubicBezTo>
                    <a:pt x="335" y="29"/>
                    <a:pt x="248" y="155"/>
                    <a:pt x="149" y="330"/>
                  </a:cubicBezTo>
                  <a:cubicBezTo>
                    <a:pt x="50" y="505"/>
                    <a:pt x="0" y="853"/>
                    <a:pt x="3" y="1066"/>
                  </a:cubicBezTo>
                  <a:cubicBezTo>
                    <a:pt x="6" y="1279"/>
                    <a:pt x="67" y="1478"/>
                    <a:pt x="168" y="1606"/>
                  </a:cubicBezTo>
                  <a:cubicBezTo>
                    <a:pt x="269" y="1734"/>
                    <a:pt x="457" y="1811"/>
                    <a:pt x="609" y="1831"/>
                  </a:cubicBezTo>
                  <a:cubicBezTo>
                    <a:pt x="761" y="1851"/>
                    <a:pt x="927" y="1719"/>
                    <a:pt x="1083" y="1726"/>
                  </a:cubicBezTo>
                  <a:cubicBezTo>
                    <a:pt x="1239" y="1733"/>
                    <a:pt x="1333" y="1844"/>
                    <a:pt x="1548" y="1876"/>
                  </a:cubicBezTo>
                  <a:cubicBezTo>
                    <a:pt x="1763" y="1908"/>
                    <a:pt x="2091" y="1971"/>
                    <a:pt x="2373" y="1921"/>
                  </a:cubicBezTo>
                  <a:cubicBezTo>
                    <a:pt x="2655" y="1871"/>
                    <a:pt x="3162" y="1740"/>
                    <a:pt x="3243" y="1576"/>
                  </a:cubicBezTo>
                  <a:cubicBezTo>
                    <a:pt x="3324" y="1412"/>
                    <a:pt x="2947" y="1124"/>
                    <a:pt x="2859" y="935"/>
                  </a:cubicBezTo>
                  <a:cubicBezTo>
                    <a:pt x="2771" y="746"/>
                    <a:pt x="2905" y="559"/>
                    <a:pt x="2714" y="444"/>
                  </a:cubicBezTo>
                  <a:cubicBezTo>
                    <a:pt x="2523" y="328"/>
                    <a:pt x="2063" y="315"/>
                    <a:pt x="1714" y="242"/>
                  </a:cubicBezTo>
                  <a:cubicBezTo>
                    <a:pt x="1366" y="168"/>
                    <a:pt x="857" y="0"/>
                    <a:pt x="596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18794" name="Group 132"/>
            <p:cNvGrpSpPr>
              <a:grpSpLocks/>
            </p:cNvGrpSpPr>
            <p:nvPr/>
          </p:nvGrpSpPr>
          <p:grpSpPr bwMode="auto">
            <a:xfrm>
              <a:off x="641269" y="2869150"/>
              <a:ext cx="1174761" cy="776376"/>
              <a:chOff x="4089854" y="1363889"/>
              <a:chExt cx="1091746" cy="791482"/>
            </a:xfrm>
          </p:grpSpPr>
          <p:sp>
            <p:nvSpPr>
              <p:cNvPr id="118821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100" dirty="0">
                  <a:latin typeface="Helvetica" pitchFamily="2" charset="0"/>
                  <a:cs typeface="Arial" charset="0"/>
                </a:endParaRPr>
              </a:p>
            </p:txBody>
          </p:sp>
          <p:pic>
            <p:nvPicPr>
              <p:cNvPr id="11882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5429" y="1550204"/>
                <a:ext cx="629104" cy="42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428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529" y="3689421"/>
              <a:ext cx="736022" cy="23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8796" name="Line 111"/>
            <p:cNvSpPr>
              <a:spLocks noChangeShapeType="1"/>
            </p:cNvSpPr>
            <p:nvPr/>
          </p:nvSpPr>
          <p:spPr bwMode="auto">
            <a:xfrm>
              <a:off x="1309667" y="3393260"/>
              <a:ext cx="541502" cy="3056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54286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9433" y="3827975"/>
              <a:ext cx="736022" cy="23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18798" name="Line 111"/>
            <p:cNvSpPr>
              <a:spLocks noChangeShapeType="1"/>
            </p:cNvSpPr>
            <p:nvPr/>
          </p:nvSpPr>
          <p:spPr bwMode="auto">
            <a:xfrm flipH="1">
              <a:off x="6759104" y="3500040"/>
              <a:ext cx="372147" cy="316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18799" name="Group 137"/>
            <p:cNvGrpSpPr>
              <a:grpSpLocks/>
            </p:cNvGrpSpPr>
            <p:nvPr/>
          </p:nvGrpSpPr>
          <p:grpSpPr bwMode="auto">
            <a:xfrm>
              <a:off x="6509707" y="2943896"/>
              <a:ext cx="1174761" cy="776376"/>
              <a:chOff x="4089854" y="1363889"/>
              <a:chExt cx="1091746" cy="791482"/>
            </a:xfrm>
          </p:grpSpPr>
          <p:sp>
            <p:nvSpPr>
              <p:cNvPr id="118817" name="Oval 26"/>
              <p:cNvSpPr>
                <a:spLocks noChangeArrowheads="1"/>
              </p:cNvSpPr>
              <p:nvPr/>
            </p:nvSpPr>
            <p:spPr bwMode="auto">
              <a:xfrm>
                <a:off x="4089854" y="1363889"/>
                <a:ext cx="1091746" cy="791482"/>
              </a:xfrm>
              <a:prstGeom prst="ellipse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1100" dirty="0">
                  <a:latin typeface="Helvetica" pitchFamily="2" charset="0"/>
                  <a:cs typeface="Arial" charset="0"/>
                </a:endParaRPr>
              </a:p>
            </p:txBody>
          </p:sp>
          <p:grpSp>
            <p:nvGrpSpPr>
              <p:cNvPr id="118818" name="Group 356"/>
              <p:cNvGrpSpPr>
                <a:grpSpLocks/>
              </p:cNvGrpSpPr>
              <p:nvPr/>
            </p:nvGrpSpPr>
            <p:grpSpPr bwMode="auto">
              <a:xfrm>
                <a:off x="4245429" y="1426027"/>
                <a:ext cx="629104" cy="547461"/>
                <a:chOff x="313" y="1497"/>
                <a:chExt cx="1152" cy="1014"/>
              </a:xfrm>
            </p:grpSpPr>
            <p:pic>
              <p:nvPicPr>
                <p:cNvPr id="118819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18820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18800" name="Freeform 96"/>
            <p:cNvSpPr>
              <a:spLocks/>
            </p:cNvSpPr>
            <p:nvPr/>
          </p:nvSpPr>
          <p:spPr bwMode="auto">
            <a:xfrm>
              <a:off x="776350" y="2915275"/>
              <a:ext cx="1075177" cy="808704"/>
            </a:xfrm>
            <a:custGeom>
              <a:avLst/>
              <a:gdLst>
                <a:gd name="T0" fmla="*/ 134235418 w 10000"/>
                <a:gd name="T1" fmla="*/ 2147483647 h 10305"/>
                <a:gd name="T2" fmla="*/ 2147483647 w 10000"/>
                <a:gd name="T3" fmla="*/ 2147483647 h 10305"/>
                <a:gd name="T4" fmla="*/ 2147483647 w 10000"/>
                <a:gd name="T5" fmla="*/ 189457570 h 10305"/>
                <a:gd name="T6" fmla="*/ 2147483647 w 10000"/>
                <a:gd name="T7" fmla="*/ 2147483647 h 10305"/>
                <a:gd name="T8" fmla="*/ 2147483647 w 10000"/>
                <a:gd name="T9" fmla="*/ 2147483647 h 10305"/>
                <a:gd name="T10" fmla="*/ 2147483647 w 10000"/>
                <a:gd name="T11" fmla="*/ 2147483647 h 10305"/>
                <a:gd name="T12" fmla="*/ 2147483647 w 10000"/>
                <a:gd name="T13" fmla="*/ 2147483647 h 10305"/>
                <a:gd name="T14" fmla="*/ 2147483647 w 10000"/>
                <a:gd name="T15" fmla="*/ 2147483647 h 10305"/>
                <a:gd name="T16" fmla="*/ 2147483647 w 10000"/>
                <a:gd name="T17" fmla="*/ 2147483647 h 10305"/>
                <a:gd name="T18" fmla="*/ 2147483647 w 10000"/>
                <a:gd name="T19" fmla="*/ 2147483647 h 10305"/>
                <a:gd name="T20" fmla="*/ 134235418 w 10000"/>
                <a:gd name="T21" fmla="*/ 2147483647 h 1030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00" h="10305">
                  <a:moveTo>
                    <a:pt x="1" y="4863"/>
                  </a:moveTo>
                  <a:cubicBezTo>
                    <a:pt x="1" y="3794"/>
                    <a:pt x="5" y="1801"/>
                    <a:pt x="686" y="991"/>
                  </a:cubicBezTo>
                  <a:cubicBezTo>
                    <a:pt x="1367" y="181"/>
                    <a:pt x="2904" y="-40"/>
                    <a:pt x="4086" y="5"/>
                  </a:cubicBezTo>
                  <a:cubicBezTo>
                    <a:pt x="5268" y="50"/>
                    <a:pt x="6836" y="553"/>
                    <a:pt x="7779" y="1264"/>
                  </a:cubicBezTo>
                  <a:cubicBezTo>
                    <a:pt x="8722" y="1975"/>
                    <a:pt x="9397" y="2830"/>
                    <a:pt x="9747" y="4270"/>
                  </a:cubicBezTo>
                  <a:cubicBezTo>
                    <a:pt x="10096" y="5710"/>
                    <a:pt x="10030" y="8980"/>
                    <a:pt x="9875" y="9905"/>
                  </a:cubicBezTo>
                  <a:cubicBezTo>
                    <a:pt x="9719" y="10828"/>
                    <a:pt x="9488" y="9873"/>
                    <a:pt x="8815" y="9814"/>
                  </a:cubicBezTo>
                  <a:cubicBezTo>
                    <a:pt x="8140" y="9757"/>
                    <a:pt x="6708" y="9565"/>
                    <a:pt x="5830" y="9554"/>
                  </a:cubicBezTo>
                  <a:cubicBezTo>
                    <a:pt x="4953" y="9543"/>
                    <a:pt x="4372" y="9985"/>
                    <a:pt x="3546" y="9748"/>
                  </a:cubicBezTo>
                  <a:cubicBezTo>
                    <a:pt x="2722" y="9508"/>
                    <a:pt x="1457" y="8935"/>
                    <a:pt x="867" y="8121"/>
                  </a:cubicBezTo>
                  <a:cubicBezTo>
                    <a:pt x="276" y="7307"/>
                    <a:pt x="-15" y="6195"/>
                    <a:pt x="1" y="4863"/>
                  </a:cubicBezTo>
                  <a:close/>
                </a:path>
              </a:pathLst>
            </a:custGeom>
            <a:solidFill>
              <a:srgbClr val="33CCCC">
                <a:alpha val="7803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8801" name="Freeform 121"/>
            <p:cNvSpPr>
              <a:spLocks/>
            </p:cNvSpPr>
            <p:nvPr/>
          </p:nvSpPr>
          <p:spPr bwMode="auto">
            <a:xfrm>
              <a:off x="2813114" y="5132009"/>
              <a:ext cx="3168732" cy="893834"/>
            </a:xfrm>
            <a:custGeom>
              <a:avLst/>
              <a:gdLst>
                <a:gd name="T0" fmla="*/ 2147483647 w 4636"/>
                <a:gd name="T1" fmla="*/ 2147483647 h 1435"/>
                <a:gd name="T2" fmla="*/ 2147483647 w 4636"/>
                <a:gd name="T3" fmla="*/ 2147483647 h 1435"/>
                <a:gd name="T4" fmla="*/ 2147483647 w 4636"/>
                <a:gd name="T5" fmla="*/ 2147483647 h 1435"/>
                <a:gd name="T6" fmla="*/ 2147483647 w 4636"/>
                <a:gd name="T7" fmla="*/ 2147483647 h 1435"/>
                <a:gd name="T8" fmla="*/ 2147483647 w 4636"/>
                <a:gd name="T9" fmla="*/ 2147483647 h 1435"/>
                <a:gd name="T10" fmla="*/ 2147483647 w 4636"/>
                <a:gd name="T11" fmla="*/ 2147483647 h 1435"/>
                <a:gd name="T12" fmla="*/ 2147483647 w 4636"/>
                <a:gd name="T13" fmla="*/ 2147483647 h 1435"/>
                <a:gd name="T14" fmla="*/ 2147483647 w 4636"/>
                <a:gd name="T15" fmla="*/ 2147483647 h 1435"/>
                <a:gd name="T16" fmla="*/ 2147483647 w 4636"/>
                <a:gd name="T17" fmla="*/ 2147483647 h 1435"/>
                <a:gd name="T18" fmla="*/ 2147483647 w 4636"/>
                <a:gd name="T19" fmla="*/ 2147483647 h 14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36" h="1435">
                  <a:moveTo>
                    <a:pt x="339" y="15"/>
                  </a:moveTo>
                  <a:cubicBezTo>
                    <a:pt x="0" y="110"/>
                    <a:pt x="112" y="438"/>
                    <a:pt x="189" y="645"/>
                  </a:cubicBezTo>
                  <a:cubicBezTo>
                    <a:pt x="266" y="852"/>
                    <a:pt x="509" y="1130"/>
                    <a:pt x="804" y="1260"/>
                  </a:cubicBezTo>
                  <a:cubicBezTo>
                    <a:pt x="1099" y="1390"/>
                    <a:pt x="1507" y="1415"/>
                    <a:pt x="1959" y="1425"/>
                  </a:cubicBezTo>
                  <a:cubicBezTo>
                    <a:pt x="2411" y="1435"/>
                    <a:pt x="3192" y="1395"/>
                    <a:pt x="3519" y="1320"/>
                  </a:cubicBezTo>
                  <a:cubicBezTo>
                    <a:pt x="3846" y="1245"/>
                    <a:pt x="3753" y="1067"/>
                    <a:pt x="3924" y="975"/>
                  </a:cubicBezTo>
                  <a:cubicBezTo>
                    <a:pt x="4095" y="883"/>
                    <a:pt x="4489" y="885"/>
                    <a:pt x="4543" y="769"/>
                  </a:cubicBezTo>
                  <a:cubicBezTo>
                    <a:pt x="4597" y="653"/>
                    <a:pt x="4636" y="393"/>
                    <a:pt x="4249" y="278"/>
                  </a:cubicBezTo>
                  <a:cubicBezTo>
                    <a:pt x="3863" y="162"/>
                    <a:pt x="2874" y="120"/>
                    <a:pt x="2222" y="76"/>
                  </a:cubicBezTo>
                  <a:cubicBezTo>
                    <a:pt x="1570" y="32"/>
                    <a:pt x="868" y="0"/>
                    <a:pt x="339" y="15"/>
                  </a:cubicBez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54291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434" y="5142892"/>
              <a:ext cx="839409" cy="665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8803" name="Group 137"/>
            <p:cNvGrpSpPr>
              <a:grpSpLocks/>
            </p:cNvGrpSpPr>
            <p:nvPr/>
          </p:nvGrpSpPr>
          <p:grpSpPr bwMode="auto">
            <a:xfrm>
              <a:off x="1949560" y="3989527"/>
              <a:ext cx="1460520" cy="1273792"/>
              <a:chOff x="1881" y="2450"/>
              <a:chExt cx="855" cy="818"/>
            </a:xfrm>
          </p:grpSpPr>
          <p:sp>
            <p:nvSpPr>
              <p:cNvPr id="54302" name="Line 138"/>
              <p:cNvSpPr>
                <a:spLocks noChangeShapeType="1"/>
              </p:cNvSpPr>
              <p:nvPr/>
            </p:nvSpPr>
            <p:spPr bwMode="auto">
              <a:xfrm flipH="1" flipV="1">
                <a:off x="1880" y="2449"/>
                <a:ext cx="856" cy="81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118814" name="Group 139"/>
              <p:cNvGrpSpPr>
                <a:grpSpLocks/>
              </p:cNvGrpSpPr>
              <p:nvPr/>
            </p:nvGrpSpPr>
            <p:grpSpPr bwMode="auto">
              <a:xfrm>
                <a:off x="2172" y="2702"/>
                <a:ext cx="249" cy="288"/>
                <a:chOff x="618" y="3500"/>
                <a:chExt cx="249" cy="288"/>
              </a:xfrm>
            </p:grpSpPr>
            <p:sp>
              <p:nvSpPr>
                <p:cNvPr id="54304" name="Oval 140"/>
                <p:cNvSpPr>
                  <a:spLocks noChangeArrowheads="1"/>
                </p:cNvSpPr>
                <p:nvPr/>
              </p:nvSpPr>
              <p:spPr bwMode="auto">
                <a:xfrm>
                  <a:off x="617" y="3519"/>
                  <a:ext cx="202" cy="20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100" dirty="0">
                    <a:latin typeface="Helvetica" pitchFamily="2" charset="0"/>
                  </a:endParaRPr>
                </a:p>
              </p:txBody>
            </p:sp>
            <p:sp>
              <p:nvSpPr>
                <p:cNvPr id="54305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627" y="3498"/>
                  <a:ext cx="239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100" dirty="0">
                      <a:latin typeface="Helvetica" pitchFamily="2" charset="0"/>
                      <a:cs typeface="Arial" charset="0"/>
                    </a:rPr>
                    <a:t>1</a:t>
                  </a:r>
                </a:p>
              </p:txBody>
            </p:sp>
          </p:grpSp>
        </p:grpSp>
        <p:sp>
          <p:nvSpPr>
            <p:cNvPr id="54293" name="Line 138"/>
            <p:cNvSpPr>
              <a:spLocks noChangeShapeType="1"/>
            </p:cNvSpPr>
            <p:nvPr/>
          </p:nvSpPr>
          <p:spPr bwMode="auto">
            <a:xfrm rot="10800000" flipH="1" flipV="1">
              <a:off x="2364395" y="3952947"/>
              <a:ext cx="1459733" cy="12714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54294" name="Oval 140"/>
            <p:cNvSpPr>
              <a:spLocks noChangeArrowheads="1"/>
            </p:cNvSpPr>
            <p:nvPr/>
          </p:nvSpPr>
          <p:spPr bwMode="auto">
            <a:xfrm rot="261078">
              <a:off x="2883794" y="4360462"/>
              <a:ext cx="347088" cy="3124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latin typeface="Helvetica" pitchFamily="2" charset="0"/>
              </a:endParaRPr>
            </a:p>
          </p:txBody>
        </p:sp>
        <p:sp>
          <p:nvSpPr>
            <p:cNvPr id="54295" name="Text Box 141"/>
            <p:cNvSpPr txBox="1">
              <a:spLocks noChangeArrowheads="1"/>
            </p:cNvSpPr>
            <p:nvPr/>
          </p:nvSpPr>
          <p:spPr bwMode="auto">
            <a:xfrm>
              <a:off x="2893641" y="4311560"/>
              <a:ext cx="408627" cy="445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>
                  <a:latin typeface="Helvetica" pitchFamily="2" charset="0"/>
                  <a:cs typeface="Arial" charset="0"/>
                </a:rPr>
                <a:t>2</a:t>
              </a:r>
            </a:p>
          </p:txBody>
        </p:sp>
        <p:sp>
          <p:nvSpPr>
            <p:cNvPr id="54296" name="Line 138"/>
            <p:cNvSpPr>
              <a:spLocks noChangeShapeType="1"/>
            </p:cNvSpPr>
            <p:nvPr/>
          </p:nvSpPr>
          <p:spPr bwMode="auto">
            <a:xfrm rot="10800000" flipH="1">
              <a:off x="4594613" y="3491096"/>
              <a:ext cx="2185909" cy="16735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54297" name="Oval 140"/>
            <p:cNvSpPr>
              <a:spLocks noChangeArrowheads="1"/>
            </p:cNvSpPr>
            <p:nvPr/>
          </p:nvSpPr>
          <p:spPr bwMode="auto">
            <a:xfrm rot="261078">
              <a:off x="5566948" y="4096936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latin typeface="Helvetica" pitchFamily="2" charset="0"/>
              </a:endParaRPr>
            </a:p>
          </p:txBody>
        </p:sp>
        <p:sp>
          <p:nvSpPr>
            <p:cNvPr id="54298" name="Text Box 141"/>
            <p:cNvSpPr txBox="1">
              <a:spLocks noChangeArrowheads="1"/>
            </p:cNvSpPr>
            <p:nvPr/>
          </p:nvSpPr>
          <p:spPr bwMode="auto">
            <a:xfrm>
              <a:off x="5574334" y="4048034"/>
              <a:ext cx="408627" cy="448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>
                  <a:latin typeface="Helvetica" pitchFamily="2" charset="0"/>
                  <a:cs typeface="Arial" charset="0"/>
                </a:rPr>
                <a:t>3</a:t>
              </a:r>
            </a:p>
          </p:txBody>
        </p:sp>
        <p:sp>
          <p:nvSpPr>
            <p:cNvPr id="54299" name="Line 138"/>
            <p:cNvSpPr>
              <a:spLocks noChangeShapeType="1"/>
            </p:cNvSpPr>
            <p:nvPr/>
          </p:nvSpPr>
          <p:spPr bwMode="auto">
            <a:xfrm rot="10800000" flipH="1">
              <a:off x="4747233" y="3643235"/>
              <a:ext cx="2185909" cy="1676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54300" name="Oval 140"/>
            <p:cNvSpPr>
              <a:spLocks noChangeArrowheads="1"/>
            </p:cNvSpPr>
            <p:nvPr/>
          </p:nvSpPr>
          <p:spPr bwMode="auto">
            <a:xfrm rot="261078">
              <a:off x="5328173" y="4629423"/>
              <a:ext cx="344625" cy="31242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100" dirty="0">
                <a:latin typeface="Helvetica" pitchFamily="2" charset="0"/>
              </a:endParaRPr>
            </a:p>
          </p:txBody>
        </p:sp>
        <p:sp>
          <p:nvSpPr>
            <p:cNvPr id="54301" name="Text Box 141"/>
            <p:cNvSpPr txBox="1">
              <a:spLocks noChangeArrowheads="1"/>
            </p:cNvSpPr>
            <p:nvPr/>
          </p:nvSpPr>
          <p:spPr bwMode="auto">
            <a:xfrm>
              <a:off x="5335557" y="4580521"/>
              <a:ext cx="408627" cy="448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100" dirty="0">
                  <a:latin typeface="Helvetica" pitchFamily="2" charset="0"/>
                  <a:cs typeface="Arial" charset="0"/>
                </a:rPr>
                <a:t>4</a:t>
              </a:r>
            </a:p>
          </p:txBody>
        </p:sp>
      </p:grp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26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49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Freeform 92"/>
          <p:cNvSpPr>
            <a:spLocks/>
          </p:cNvSpPr>
          <p:nvPr/>
        </p:nvSpPr>
        <p:spPr bwMode="auto">
          <a:xfrm>
            <a:off x="5743576" y="3071814"/>
            <a:ext cx="1838325" cy="14065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20836" name="Freeform 110"/>
          <p:cNvSpPr>
            <a:spLocks/>
          </p:cNvSpPr>
          <p:nvPr/>
        </p:nvSpPr>
        <p:spPr bwMode="auto">
          <a:xfrm>
            <a:off x="3284539" y="3802063"/>
            <a:ext cx="2109787" cy="1250950"/>
          </a:xfrm>
          <a:custGeom>
            <a:avLst/>
            <a:gdLst>
              <a:gd name="T0" fmla="*/ 2147483647 w 3324"/>
              <a:gd name="T1" fmla="*/ 2147483647 h 1971"/>
              <a:gd name="T2" fmla="*/ 2147483647 w 3324"/>
              <a:gd name="T3" fmla="*/ 2147483647 h 1971"/>
              <a:gd name="T4" fmla="*/ 2147483647 w 3324"/>
              <a:gd name="T5" fmla="*/ 2147483647 h 1971"/>
              <a:gd name="T6" fmla="*/ 2147483647 w 3324"/>
              <a:gd name="T7" fmla="*/ 2147483647 h 1971"/>
              <a:gd name="T8" fmla="*/ 2147483647 w 3324"/>
              <a:gd name="T9" fmla="*/ 2147483647 h 1971"/>
              <a:gd name="T10" fmla="*/ 2147483647 w 3324"/>
              <a:gd name="T11" fmla="*/ 2147483647 h 1971"/>
              <a:gd name="T12" fmla="*/ 2147483647 w 3324"/>
              <a:gd name="T13" fmla="*/ 2147483647 h 1971"/>
              <a:gd name="T14" fmla="*/ 2147483647 w 3324"/>
              <a:gd name="T15" fmla="*/ 2147483647 h 1971"/>
              <a:gd name="T16" fmla="*/ 2147483647 w 3324"/>
              <a:gd name="T17" fmla="*/ 2147483647 h 1971"/>
              <a:gd name="T18" fmla="*/ 2147483647 w 3324"/>
              <a:gd name="T19" fmla="*/ 2147483647 h 1971"/>
              <a:gd name="T20" fmla="*/ 2147483647 w 3324"/>
              <a:gd name="T21" fmla="*/ 2147483647 h 1971"/>
              <a:gd name="T22" fmla="*/ 2147483647 w 3324"/>
              <a:gd name="T23" fmla="*/ 2147483647 h 1971"/>
              <a:gd name="T24" fmla="*/ 2147483647 w 3324"/>
              <a:gd name="T25" fmla="*/ 2147483647 h 19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324" h="1971">
                <a:moveTo>
                  <a:pt x="596" y="15"/>
                </a:moveTo>
                <a:cubicBezTo>
                  <a:pt x="335" y="29"/>
                  <a:pt x="248" y="155"/>
                  <a:pt x="149" y="330"/>
                </a:cubicBezTo>
                <a:cubicBezTo>
                  <a:pt x="50" y="505"/>
                  <a:pt x="0" y="853"/>
                  <a:pt x="3" y="1066"/>
                </a:cubicBezTo>
                <a:cubicBezTo>
                  <a:pt x="6" y="1279"/>
                  <a:pt x="67" y="1478"/>
                  <a:pt x="168" y="1606"/>
                </a:cubicBezTo>
                <a:cubicBezTo>
                  <a:pt x="269" y="1734"/>
                  <a:pt x="457" y="1811"/>
                  <a:pt x="609" y="1831"/>
                </a:cubicBezTo>
                <a:cubicBezTo>
                  <a:pt x="761" y="1851"/>
                  <a:pt x="927" y="1719"/>
                  <a:pt x="1083" y="1726"/>
                </a:cubicBezTo>
                <a:cubicBezTo>
                  <a:pt x="1239" y="1733"/>
                  <a:pt x="1333" y="1844"/>
                  <a:pt x="1548" y="1876"/>
                </a:cubicBezTo>
                <a:cubicBezTo>
                  <a:pt x="1763" y="1908"/>
                  <a:pt x="2091" y="1971"/>
                  <a:pt x="2373" y="1921"/>
                </a:cubicBezTo>
                <a:cubicBezTo>
                  <a:pt x="2655" y="1871"/>
                  <a:pt x="3162" y="1740"/>
                  <a:pt x="3243" y="1576"/>
                </a:cubicBezTo>
                <a:cubicBezTo>
                  <a:pt x="3324" y="1412"/>
                  <a:pt x="2947" y="1124"/>
                  <a:pt x="2859" y="935"/>
                </a:cubicBezTo>
                <a:cubicBezTo>
                  <a:pt x="2771" y="746"/>
                  <a:pt x="2905" y="559"/>
                  <a:pt x="2714" y="444"/>
                </a:cubicBezTo>
                <a:cubicBezTo>
                  <a:pt x="2523" y="328"/>
                  <a:pt x="2063" y="315"/>
                  <a:pt x="1714" y="242"/>
                </a:cubicBezTo>
                <a:cubicBezTo>
                  <a:pt x="1366" y="168"/>
                  <a:pt x="857" y="0"/>
                  <a:pt x="596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20837" name="Text Box 111"/>
          <p:cNvSpPr txBox="1">
            <a:spLocks noChangeArrowheads="1"/>
          </p:cNvSpPr>
          <p:nvPr/>
        </p:nvSpPr>
        <p:spPr bwMode="auto">
          <a:xfrm>
            <a:off x="3459163" y="4098926"/>
            <a:ext cx="1447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wide area network</a:t>
            </a:r>
          </a:p>
        </p:txBody>
      </p:sp>
      <p:sp>
        <p:nvSpPr>
          <p:cNvPr id="120838" name="Freeform 112"/>
          <p:cNvSpPr>
            <a:spLocks/>
          </p:cNvSpPr>
          <p:nvPr/>
        </p:nvSpPr>
        <p:spPr bwMode="auto">
          <a:xfrm>
            <a:off x="2589213" y="5365751"/>
            <a:ext cx="2944812" cy="911225"/>
          </a:xfrm>
          <a:custGeom>
            <a:avLst/>
            <a:gdLst>
              <a:gd name="T0" fmla="*/ 2147483647 w 4636"/>
              <a:gd name="T1" fmla="*/ 2147483647 h 1435"/>
              <a:gd name="T2" fmla="*/ 2147483647 w 4636"/>
              <a:gd name="T3" fmla="*/ 2147483647 h 1435"/>
              <a:gd name="T4" fmla="*/ 2147483647 w 4636"/>
              <a:gd name="T5" fmla="*/ 2147483647 h 1435"/>
              <a:gd name="T6" fmla="*/ 2147483647 w 4636"/>
              <a:gd name="T7" fmla="*/ 2147483647 h 1435"/>
              <a:gd name="T8" fmla="*/ 2147483647 w 4636"/>
              <a:gd name="T9" fmla="*/ 2147483647 h 1435"/>
              <a:gd name="T10" fmla="*/ 2147483647 w 4636"/>
              <a:gd name="T11" fmla="*/ 2147483647 h 1435"/>
              <a:gd name="T12" fmla="*/ 2147483647 w 4636"/>
              <a:gd name="T13" fmla="*/ 2147483647 h 1435"/>
              <a:gd name="T14" fmla="*/ 2147483647 w 4636"/>
              <a:gd name="T15" fmla="*/ 2147483647 h 1435"/>
              <a:gd name="T16" fmla="*/ 2147483647 w 4636"/>
              <a:gd name="T17" fmla="*/ 2147483647 h 1435"/>
              <a:gd name="T18" fmla="*/ 2147483647 w 4636"/>
              <a:gd name="T19" fmla="*/ 2147483647 h 14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36" h="1435">
                <a:moveTo>
                  <a:pt x="339" y="15"/>
                </a:moveTo>
                <a:cubicBezTo>
                  <a:pt x="0" y="110"/>
                  <a:pt x="112" y="438"/>
                  <a:pt x="189" y="645"/>
                </a:cubicBezTo>
                <a:cubicBezTo>
                  <a:pt x="266" y="852"/>
                  <a:pt x="509" y="1130"/>
                  <a:pt x="804" y="1260"/>
                </a:cubicBezTo>
                <a:cubicBezTo>
                  <a:pt x="1099" y="1390"/>
                  <a:pt x="1507" y="1415"/>
                  <a:pt x="1959" y="1425"/>
                </a:cubicBezTo>
                <a:cubicBezTo>
                  <a:pt x="2411" y="1435"/>
                  <a:pt x="3192" y="1395"/>
                  <a:pt x="3519" y="1320"/>
                </a:cubicBezTo>
                <a:cubicBezTo>
                  <a:pt x="3846" y="1245"/>
                  <a:pt x="3753" y="1067"/>
                  <a:pt x="3924" y="975"/>
                </a:cubicBezTo>
                <a:cubicBezTo>
                  <a:pt x="4095" y="883"/>
                  <a:pt x="4489" y="885"/>
                  <a:pt x="4543" y="769"/>
                </a:cubicBezTo>
                <a:cubicBezTo>
                  <a:pt x="4597" y="653"/>
                  <a:pt x="4636" y="393"/>
                  <a:pt x="4249" y="278"/>
                </a:cubicBezTo>
                <a:cubicBezTo>
                  <a:pt x="3863" y="162"/>
                  <a:pt x="2874" y="120"/>
                  <a:pt x="2222" y="76"/>
                </a:cubicBezTo>
                <a:cubicBezTo>
                  <a:pt x="1570" y="32"/>
                  <a:pt x="868" y="0"/>
                  <a:pt x="339" y="15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20839" name="Freeform 115"/>
          <p:cNvSpPr>
            <a:spLocks/>
          </p:cNvSpPr>
          <p:nvPr/>
        </p:nvSpPr>
        <p:spPr bwMode="auto">
          <a:xfrm>
            <a:off x="6569076" y="3789364"/>
            <a:ext cx="512763" cy="301625"/>
          </a:xfrm>
          <a:custGeom>
            <a:avLst/>
            <a:gdLst>
              <a:gd name="T0" fmla="*/ 0 w 235"/>
              <a:gd name="T1" fmla="*/ 2147483647 h 238"/>
              <a:gd name="T2" fmla="*/ 2147483647 w 235"/>
              <a:gd name="T3" fmla="*/ 0 h 2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35" h="238">
                <a:moveTo>
                  <a:pt x="0" y="238"/>
                </a:moveTo>
                <a:lnTo>
                  <a:pt x="235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20840" name="Freeform 116"/>
          <p:cNvSpPr>
            <a:spLocks/>
          </p:cNvSpPr>
          <p:nvPr/>
        </p:nvSpPr>
        <p:spPr bwMode="auto">
          <a:xfrm>
            <a:off x="4025901" y="4319589"/>
            <a:ext cx="2047875" cy="1296987"/>
          </a:xfrm>
          <a:custGeom>
            <a:avLst/>
            <a:gdLst>
              <a:gd name="T0" fmla="*/ 0 w 1290"/>
              <a:gd name="T1" fmla="*/ 2147483647 h 817"/>
              <a:gd name="T2" fmla="*/ 2147483647 w 1290"/>
              <a:gd name="T3" fmla="*/ 2147483647 h 817"/>
              <a:gd name="T4" fmla="*/ 2147483647 w 1290"/>
              <a:gd name="T5" fmla="*/ 0 h 8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0" h="817">
                <a:moveTo>
                  <a:pt x="0" y="817"/>
                </a:moveTo>
                <a:cubicBezTo>
                  <a:pt x="91" y="728"/>
                  <a:pt x="333" y="419"/>
                  <a:pt x="548" y="283"/>
                </a:cubicBezTo>
                <a:cubicBezTo>
                  <a:pt x="816" y="127"/>
                  <a:pt x="1136" y="59"/>
                  <a:pt x="129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120841" name="Group 117"/>
          <p:cNvGrpSpPr>
            <a:grpSpLocks/>
          </p:cNvGrpSpPr>
          <p:nvPr/>
        </p:nvGrpSpPr>
        <p:grpSpPr bwMode="auto">
          <a:xfrm>
            <a:off x="4686302" y="4557713"/>
            <a:ext cx="328613" cy="369887"/>
            <a:chOff x="618" y="3500"/>
            <a:chExt cx="207" cy="233"/>
          </a:xfrm>
        </p:grpSpPr>
        <p:sp>
          <p:nvSpPr>
            <p:cNvPr id="55431" name="Oval 11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55432" name="Text Box 119"/>
            <p:cNvSpPr txBox="1">
              <a:spLocks noChangeArrowheads="1"/>
            </p:cNvSpPr>
            <p:nvPr/>
          </p:nvSpPr>
          <p:spPr bwMode="auto">
            <a:xfrm>
              <a:off x="628" y="350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Helvetica" pitchFamily="2" charset="0"/>
                </a:rPr>
                <a:t>1</a:t>
              </a:r>
            </a:p>
          </p:txBody>
        </p:sp>
      </p:grpSp>
      <p:sp>
        <p:nvSpPr>
          <p:cNvPr id="55307" name="Text Box 121"/>
          <p:cNvSpPr txBox="1">
            <a:spLocks noChangeArrowheads="1"/>
          </p:cNvSpPr>
          <p:nvPr/>
        </p:nvSpPr>
        <p:spPr bwMode="auto">
          <a:xfrm>
            <a:off x="7580314" y="3221038"/>
            <a:ext cx="1647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Helvetica" pitchFamily="2" charset="0"/>
              </a:rPr>
              <a:t>foreign net  visited </a:t>
            </a:r>
          </a:p>
          <a:p>
            <a:pPr>
              <a:defRPr/>
            </a:pPr>
            <a:r>
              <a:rPr lang="en-US" sz="1400" dirty="0">
                <a:latin typeface="Helvetica" pitchFamily="2" charset="0"/>
              </a:rPr>
              <a:t>at session start</a:t>
            </a:r>
          </a:p>
        </p:txBody>
      </p:sp>
      <p:sp>
        <p:nvSpPr>
          <p:cNvPr id="55308" name="Text Box 122"/>
          <p:cNvSpPr txBox="1">
            <a:spLocks noChangeArrowheads="1"/>
          </p:cNvSpPr>
          <p:nvPr/>
        </p:nvSpPr>
        <p:spPr bwMode="auto">
          <a:xfrm>
            <a:off x="5391150" y="3641725"/>
            <a:ext cx="9858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Helvetica" pitchFamily="2" charset="0"/>
              </a:rPr>
              <a:t>anchor</a:t>
            </a:r>
          </a:p>
          <a:p>
            <a:pPr>
              <a:defRPr/>
            </a:pPr>
            <a:r>
              <a:rPr lang="en-US" sz="1400" dirty="0">
                <a:latin typeface="Helvetica" pitchFamily="2" charset="0"/>
              </a:rPr>
              <a:t>foreign</a:t>
            </a:r>
          </a:p>
          <a:p>
            <a:pPr>
              <a:defRPr/>
            </a:pPr>
            <a:r>
              <a:rPr lang="en-US" sz="1400" dirty="0">
                <a:latin typeface="Helvetica" pitchFamily="2" charset="0"/>
              </a:rPr>
              <a:t>agent</a:t>
            </a:r>
          </a:p>
        </p:txBody>
      </p:sp>
      <p:sp>
        <p:nvSpPr>
          <p:cNvPr id="120844" name="Freeform 123"/>
          <p:cNvSpPr>
            <a:spLocks/>
          </p:cNvSpPr>
          <p:nvPr/>
        </p:nvSpPr>
        <p:spPr bwMode="auto">
          <a:xfrm>
            <a:off x="6670676" y="4430714"/>
            <a:ext cx="1838325" cy="1406525"/>
          </a:xfrm>
          <a:custGeom>
            <a:avLst/>
            <a:gdLst>
              <a:gd name="T0" fmla="*/ 2147483647 w 2894"/>
              <a:gd name="T1" fmla="*/ 2147483647 h 2693"/>
              <a:gd name="T2" fmla="*/ 2147483647 w 2894"/>
              <a:gd name="T3" fmla="*/ 2147483647 h 2693"/>
              <a:gd name="T4" fmla="*/ 2147483647 w 2894"/>
              <a:gd name="T5" fmla="*/ 2147483647 h 2693"/>
              <a:gd name="T6" fmla="*/ 2147483647 w 2894"/>
              <a:gd name="T7" fmla="*/ 2147483647 h 2693"/>
              <a:gd name="T8" fmla="*/ 2147483647 w 2894"/>
              <a:gd name="T9" fmla="*/ 2147483647 h 2693"/>
              <a:gd name="T10" fmla="*/ 2147483647 w 2894"/>
              <a:gd name="T11" fmla="*/ 2147483647 h 2693"/>
              <a:gd name="T12" fmla="*/ 2147483647 w 2894"/>
              <a:gd name="T13" fmla="*/ 2147483647 h 2693"/>
              <a:gd name="T14" fmla="*/ 2147483647 w 2894"/>
              <a:gd name="T15" fmla="*/ 2147483647 h 2693"/>
              <a:gd name="T16" fmla="*/ 2147483647 w 2894"/>
              <a:gd name="T17" fmla="*/ 2147483647 h 2693"/>
              <a:gd name="T18" fmla="*/ 2147483647 w 2894"/>
              <a:gd name="T19" fmla="*/ 2147483647 h 2693"/>
              <a:gd name="T20" fmla="*/ 2147483647 w 2894"/>
              <a:gd name="T21" fmla="*/ 2147483647 h 26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894" h="2693">
                <a:moveTo>
                  <a:pt x="4" y="1331"/>
                </a:moveTo>
                <a:cubicBezTo>
                  <a:pt x="4" y="1049"/>
                  <a:pt x="119" y="673"/>
                  <a:pt x="349" y="509"/>
                </a:cubicBezTo>
                <a:cubicBezTo>
                  <a:pt x="579" y="345"/>
                  <a:pt x="1010" y="400"/>
                  <a:pt x="1384" y="344"/>
                </a:cubicBezTo>
                <a:cubicBezTo>
                  <a:pt x="1758" y="288"/>
                  <a:pt x="2346" y="0"/>
                  <a:pt x="2596" y="170"/>
                </a:cubicBezTo>
                <a:cubicBezTo>
                  <a:pt x="2846" y="340"/>
                  <a:pt x="2874" y="1035"/>
                  <a:pt x="2884" y="1364"/>
                </a:cubicBezTo>
                <a:cubicBezTo>
                  <a:pt x="2894" y="1693"/>
                  <a:pt x="2789" y="1954"/>
                  <a:pt x="2659" y="2144"/>
                </a:cubicBezTo>
                <a:cubicBezTo>
                  <a:pt x="2529" y="2334"/>
                  <a:pt x="2274" y="2432"/>
                  <a:pt x="2104" y="2504"/>
                </a:cubicBezTo>
                <a:cubicBezTo>
                  <a:pt x="1934" y="2576"/>
                  <a:pt x="1816" y="2558"/>
                  <a:pt x="1639" y="2579"/>
                </a:cubicBezTo>
                <a:cubicBezTo>
                  <a:pt x="1462" y="2600"/>
                  <a:pt x="1259" y="2693"/>
                  <a:pt x="1044" y="2630"/>
                </a:cubicBezTo>
                <a:cubicBezTo>
                  <a:pt x="829" y="2567"/>
                  <a:pt x="520" y="2418"/>
                  <a:pt x="346" y="2201"/>
                </a:cubicBezTo>
                <a:cubicBezTo>
                  <a:pt x="173" y="1985"/>
                  <a:pt x="0" y="1682"/>
                  <a:pt x="4" y="1331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20845" name="Line 138"/>
          <p:cNvSpPr>
            <a:spLocks noChangeShapeType="1"/>
          </p:cNvSpPr>
          <p:nvPr/>
        </p:nvSpPr>
        <p:spPr bwMode="auto">
          <a:xfrm flipV="1">
            <a:off x="7413625" y="5070476"/>
            <a:ext cx="603250" cy="3540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20846" name="Freeform 146"/>
          <p:cNvSpPr>
            <a:spLocks/>
          </p:cNvSpPr>
          <p:nvPr/>
        </p:nvSpPr>
        <p:spPr bwMode="auto">
          <a:xfrm>
            <a:off x="6416675" y="4332288"/>
            <a:ext cx="596900" cy="1054100"/>
          </a:xfrm>
          <a:custGeom>
            <a:avLst/>
            <a:gdLst>
              <a:gd name="T0" fmla="*/ 2147483647 w 376"/>
              <a:gd name="T1" fmla="*/ 2147483647 h 664"/>
              <a:gd name="T2" fmla="*/ 0 w 376"/>
              <a:gd name="T3" fmla="*/ 0 h 6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120847" name="Group 147"/>
          <p:cNvGrpSpPr>
            <a:grpSpLocks/>
          </p:cNvGrpSpPr>
          <p:nvPr/>
        </p:nvGrpSpPr>
        <p:grpSpPr bwMode="auto">
          <a:xfrm>
            <a:off x="7086600" y="3649663"/>
            <a:ext cx="914400" cy="590550"/>
            <a:chOff x="10665" y="3225"/>
            <a:chExt cx="1440" cy="930"/>
          </a:xfrm>
        </p:grpSpPr>
        <p:sp>
          <p:nvSpPr>
            <p:cNvPr id="120896" name="Oval 148"/>
            <p:cNvSpPr>
              <a:spLocks noChangeArrowheads="1"/>
            </p:cNvSpPr>
            <p:nvPr/>
          </p:nvSpPr>
          <p:spPr bwMode="auto">
            <a:xfrm>
              <a:off x="10665" y="3225"/>
              <a:ext cx="1440" cy="930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20897" name="Group 149"/>
            <p:cNvGrpSpPr>
              <a:grpSpLocks/>
            </p:cNvGrpSpPr>
            <p:nvPr/>
          </p:nvGrpSpPr>
          <p:grpSpPr bwMode="auto">
            <a:xfrm>
              <a:off x="11038" y="3281"/>
              <a:ext cx="618" cy="667"/>
              <a:chOff x="8023" y="4451"/>
              <a:chExt cx="618" cy="667"/>
            </a:xfrm>
          </p:grpSpPr>
          <p:sp>
            <p:nvSpPr>
              <p:cNvPr id="120898" name="Freeform 150"/>
              <p:cNvSpPr>
                <a:spLocks/>
              </p:cNvSpPr>
              <p:nvPr/>
            </p:nvSpPr>
            <p:spPr bwMode="auto">
              <a:xfrm>
                <a:off x="8279" y="4653"/>
                <a:ext cx="263" cy="380"/>
              </a:xfrm>
              <a:custGeom>
                <a:avLst/>
                <a:gdLst>
                  <a:gd name="T0" fmla="*/ 0 w 788"/>
                  <a:gd name="T1" fmla="*/ 0 h 1138"/>
                  <a:gd name="T2" fmla="*/ 0 w 788"/>
                  <a:gd name="T3" fmla="*/ 0 h 1138"/>
                  <a:gd name="T4" fmla="*/ 0 w 788"/>
                  <a:gd name="T5" fmla="*/ 0 h 1138"/>
                  <a:gd name="T6" fmla="*/ 0 w 788"/>
                  <a:gd name="T7" fmla="*/ 0 h 1138"/>
                  <a:gd name="T8" fmla="*/ 0 w 788"/>
                  <a:gd name="T9" fmla="*/ 0 h 1138"/>
                  <a:gd name="T10" fmla="*/ 0 w 788"/>
                  <a:gd name="T11" fmla="*/ 0 h 1138"/>
                  <a:gd name="T12" fmla="*/ 0 w 788"/>
                  <a:gd name="T13" fmla="*/ 0 h 1138"/>
                  <a:gd name="T14" fmla="*/ 0 w 788"/>
                  <a:gd name="T15" fmla="*/ 0 h 1138"/>
                  <a:gd name="T16" fmla="*/ 0 w 788"/>
                  <a:gd name="T17" fmla="*/ 0 h 1138"/>
                  <a:gd name="T18" fmla="*/ 0 w 788"/>
                  <a:gd name="T19" fmla="*/ 0 h 1138"/>
                  <a:gd name="T20" fmla="*/ 0 w 788"/>
                  <a:gd name="T21" fmla="*/ 0 h 1138"/>
                  <a:gd name="T22" fmla="*/ 0 w 788"/>
                  <a:gd name="T23" fmla="*/ 0 h 1138"/>
                  <a:gd name="T24" fmla="*/ 0 w 788"/>
                  <a:gd name="T25" fmla="*/ 1 h 1138"/>
                  <a:gd name="T26" fmla="*/ 0 w 788"/>
                  <a:gd name="T27" fmla="*/ 1 h 1138"/>
                  <a:gd name="T28" fmla="*/ 0 w 788"/>
                  <a:gd name="T29" fmla="*/ 1 h 1138"/>
                  <a:gd name="T30" fmla="*/ 0 w 788"/>
                  <a:gd name="T31" fmla="*/ 1 h 1138"/>
                  <a:gd name="T32" fmla="*/ 0 w 788"/>
                  <a:gd name="T33" fmla="*/ 1 h 1138"/>
                  <a:gd name="T34" fmla="*/ 0 w 788"/>
                  <a:gd name="T35" fmla="*/ 1 h 1138"/>
                  <a:gd name="T36" fmla="*/ 1 w 788"/>
                  <a:gd name="T37" fmla="*/ 2 h 1138"/>
                  <a:gd name="T38" fmla="*/ 1 w 788"/>
                  <a:gd name="T39" fmla="*/ 2 h 1138"/>
                  <a:gd name="T40" fmla="*/ 1 w 788"/>
                  <a:gd name="T41" fmla="*/ 2 h 1138"/>
                  <a:gd name="T42" fmla="*/ 1 w 788"/>
                  <a:gd name="T43" fmla="*/ 2 h 1138"/>
                  <a:gd name="T44" fmla="*/ 1 w 788"/>
                  <a:gd name="T45" fmla="*/ 1 h 1138"/>
                  <a:gd name="T46" fmla="*/ 1 w 788"/>
                  <a:gd name="T47" fmla="*/ 1 h 1138"/>
                  <a:gd name="T48" fmla="*/ 1 w 788"/>
                  <a:gd name="T49" fmla="*/ 1 h 1138"/>
                  <a:gd name="T50" fmla="*/ 1 w 788"/>
                  <a:gd name="T51" fmla="*/ 1 h 1138"/>
                  <a:gd name="T52" fmla="*/ 1 w 788"/>
                  <a:gd name="T53" fmla="*/ 1 h 1138"/>
                  <a:gd name="T54" fmla="*/ 1 w 788"/>
                  <a:gd name="T55" fmla="*/ 1 h 1138"/>
                  <a:gd name="T56" fmla="*/ 1 w 788"/>
                  <a:gd name="T57" fmla="*/ 1 h 1138"/>
                  <a:gd name="T58" fmla="*/ 1 w 788"/>
                  <a:gd name="T59" fmla="*/ 1 h 1138"/>
                  <a:gd name="T60" fmla="*/ 1 w 788"/>
                  <a:gd name="T61" fmla="*/ 1 h 1138"/>
                  <a:gd name="T62" fmla="*/ 1 w 788"/>
                  <a:gd name="T63" fmla="*/ 1 h 1138"/>
                  <a:gd name="T64" fmla="*/ 1 w 788"/>
                  <a:gd name="T65" fmla="*/ 1 h 1138"/>
                  <a:gd name="T66" fmla="*/ 1 w 788"/>
                  <a:gd name="T67" fmla="*/ 0 h 1138"/>
                  <a:gd name="T68" fmla="*/ 0 w 788"/>
                  <a:gd name="T69" fmla="*/ 0 h 1138"/>
                  <a:gd name="T70" fmla="*/ 0 w 788"/>
                  <a:gd name="T71" fmla="*/ 0 h 113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788" h="1138">
                    <a:moveTo>
                      <a:pt x="310" y="2"/>
                    </a:moveTo>
                    <a:lnTo>
                      <a:pt x="298" y="0"/>
                    </a:lnTo>
                    <a:lnTo>
                      <a:pt x="282" y="0"/>
                    </a:lnTo>
                    <a:lnTo>
                      <a:pt x="263" y="0"/>
                    </a:lnTo>
                    <a:lnTo>
                      <a:pt x="242" y="2"/>
                    </a:lnTo>
                    <a:lnTo>
                      <a:pt x="219" y="4"/>
                    </a:lnTo>
                    <a:lnTo>
                      <a:pt x="192" y="7"/>
                    </a:lnTo>
                    <a:lnTo>
                      <a:pt x="167" y="12"/>
                    </a:lnTo>
                    <a:lnTo>
                      <a:pt x="141" y="17"/>
                    </a:lnTo>
                    <a:lnTo>
                      <a:pt x="116" y="25"/>
                    </a:lnTo>
                    <a:lnTo>
                      <a:pt x="91" y="35"/>
                    </a:lnTo>
                    <a:lnTo>
                      <a:pt x="67" y="45"/>
                    </a:lnTo>
                    <a:lnTo>
                      <a:pt x="47" y="58"/>
                    </a:lnTo>
                    <a:lnTo>
                      <a:pt x="29" y="73"/>
                    </a:lnTo>
                    <a:lnTo>
                      <a:pt x="16" y="91"/>
                    </a:lnTo>
                    <a:lnTo>
                      <a:pt x="6" y="109"/>
                    </a:lnTo>
                    <a:lnTo>
                      <a:pt x="0" y="131"/>
                    </a:lnTo>
                    <a:lnTo>
                      <a:pt x="0" y="137"/>
                    </a:lnTo>
                    <a:lnTo>
                      <a:pt x="1" y="144"/>
                    </a:lnTo>
                    <a:lnTo>
                      <a:pt x="3" y="152"/>
                    </a:lnTo>
                    <a:lnTo>
                      <a:pt x="4" y="162"/>
                    </a:lnTo>
                    <a:lnTo>
                      <a:pt x="13" y="197"/>
                    </a:lnTo>
                    <a:lnTo>
                      <a:pt x="25" y="240"/>
                    </a:lnTo>
                    <a:lnTo>
                      <a:pt x="39" y="290"/>
                    </a:lnTo>
                    <a:lnTo>
                      <a:pt x="57" y="348"/>
                    </a:lnTo>
                    <a:lnTo>
                      <a:pt x="76" y="410"/>
                    </a:lnTo>
                    <a:lnTo>
                      <a:pt x="100" y="474"/>
                    </a:lnTo>
                    <a:lnTo>
                      <a:pt x="123" y="543"/>
                    </a:lnTo>
                    <a:lnTo>
                      <a:pt x="150" y="612"/>
                    </a:lnTo>
                    <a:lnTo>
                      <a:pt x="176" y="684"/>
                    </a:lnTo>
                    <a:lnTo>
                      <a:pt x="205" y="753"/>
                    </a:lnTo>
                    <a:lnTo>
                      <a:pt x="235" y="822"/>
                    </a:lnTo>
                    <a:lnTo>
                      <a:pt x="264" y="887"/>
                    </a:lnTo>
                    <a:lnTo>
                      <a:pt x="293" y="949"/>
                    </a:lnTo>
                    <a:lnTo>
                      <a:pt x="323" y="1005"/>
                    </a:lnTo>
                    <a:lnTo>
                      <a:pt x="352" y="1055"/>
                    </a:lnTo>
                    <a:lnTo>
                      <a:pt x="381" y="1098"/>
                    </a:lnTo>
                    <a:lnTo>
                      <a:pt x="389" y="1109"/>
                    </a:lnTo>
                    <a:lnTo>
                      <a:pt x="398" y="1120"/>
                    </a:lnTo>
                    <a:lnTo>
                      <a:pt x="406" y="1130"/>
                    </a:lnTo>
                    <a:lnTo>
                      <a:pt x="414" y="1138"/>
                    </a:lnTo>
                    <a:lnTo>
                      <a:pt x="436" y="1130"/>
                    </a:lnTo>
                    <a:lnTo>
                      <a:pt x="461" y="1121"/>
                    </a:lnTo>
                    <a:lnTo>
                      <a:pt x="487" y="1111"/>
                    </a:lnTo>
                    <a:lnTo>
                      <a:pt x="517" y="1099"/>
                    </a:lnTo>
                    <a:lnTo>
                      <a:pt x="547" y="1088"/>
                    </a:lnTo>
                    <a:lnTo>
                      <a:pt x="578" y="1075"/>
                    </a:lnTo>
                    <a:lnTo>
                      <a:pt x="609" y="1062"/>
                    </a:lnTo>
                    <a:lnTo>
                      <a:pt x="640" y="1049"/>
                    </a:lnTo>
                    <a:lnTo>
                      <a:pt x="669" y="1036"/>
                    </a:lnTo>
                    <a:lnTo>
                      <a:pt x="697" y="1023"/>
                    </a:lnTo>
                    <a:lnTo>
                      <a:pt x="722" y="1012"/>
                    </a:lnTo>
                    <a:lnTo>
                      <a:pt x="744" y="999"/>
                    </a:lnTo>
                    <a:lnTo>
                      <a:pt x="762" y="987"/>
                    </a:lnTo>
                    <a:lnTo>
                      <a:pt x="775" y="977"/>
                    </a:lnTo>
                    <a:lnTo>
                      <a:pt x="785" y="967"/>
                    </a:lnTo>
                    <a:lnTo>
                      <a:pt x="788" y="959"/>
                    </a:lnTo>
                    <a:lnTo>
                      <a:pt x="756" y="915"/>
                    </a:lnTo>
                    <a:lnTo>
                      <a:pt x="722" y="868"/>
                    </a:lnTo>
                    <a:lnTo>
                      <a:pt x="687" y="813"/>
                    </a:lnTo>
                    <a:lnTo>
                      <a:pt x="650" y="755"/>
                    </a:lnTo>
                    <a:lnTo>
                      <a:pt x="612" y="693"/>
                    </a:lnTo>
                    <a:lnTo>
                      <a:pt x="575" y="627"/>
                    </a:lnTo>
                    <a:lnTo>
                      <a:pt x="537" y="561"/>
                    </a:lnTo>
                    <a:lnTo>
                      <a:pt x="500" y="492"/>
                    </a:lnTo>
                    <a:lnTo>
                      <a:pt x="467" y="423"/>
                    </a:lnTo>
                    <a:lnTo>
                      <a:pt x="433" y="354"/>
                    </a:lnTo>
                    <a:lnTo>
                      <a:pt x="404" y="287"/>
                    </a:lnTo>
                    <a:lnTo>
                      <a:pt x="376" y="223"/>
                    </a:lnTo>
                    <a:lnTo>
                      <a:pt x="352" y="161"/>
                    </a:lnTo>
                    <a:lnTo>
                      <a:pt x="333" y="102"/>
                    </a:lnTo>
                    <a:lnTo>
                      <a:pt x="318" y="49"/>
                    </a:lnTo>
                    <a:lnTo>
                      <a:pt x="310" y="2"/>
                    </a:lnTo>
                    <a:close/>
                  </a:path>
                </a:pathLst>
              </a:custGeom>
              <a:solidFill>
                <a:srgbClr val="F4FC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899" name="Freeform 151"/>
              <p:cNvSpPr>
                <a:spLocks/>
              </p:cNvSpPr>
              <p:nvPr/>
            </p:nvSpPr>
            <p:spPr bwMode="auto">
              <a:xfrm>
                <a:off x="8264" y="4707"/>
                <a:ext cx="142" cy="312"/>
              </a:xfrm>
              <a:custGeom>
                <a:avLst/>
                <a:gdLst>
                  <a:gd name="T0" fmla="*/ 0 w 425"/>
                  <a:gd name="T1" fmla="*/ 0 h 936"/>
                  <a:gd name="T2" fmla="*/ 0 w 425"/>
                  <a:gd name="T3" fmla="*/ 0 h 936"/>
                  <a:gd name="T4" fmla="*/ 0 w 425"/>
                  <a:gd name="T5" fmla="*/ 0 h 936"/>
                  <a:gd name="T6" fmla="*/ 0 w 425"/>
                  <a:gd name="T7" fmla="*/ 0 h 936"/>
                  <a:gd name="T8" fmla="*/ 0 w 425"/>
                  <a:gd name="T9" fmla="*/ 0 h 936"/>
                  <a:gd name="T10" fmla="*/ 0 w 425"/>
                  <a:gd name="T11" fmla="*/ 0 h 936"/>
                  <a:gd name="T12" fmla="*/ 0 w 425"/>
                  <a:gd name="T13" fmla="*/ 0 h 936"/>
                  <a:gd name="T14" fmla="*/ 0 w 425"/>
                  <a:gd name="T15" fmla="*/ 0 h 936"/>
                  <a:gd name="T16" fmla="*/ 0 w 425"/>
                  <a:gd name="T17" fmla="*/ 0 h 936"/>
                  <a:gd name="T18" fmla="*/ 0 w 425"/>
                  <a:gd name="T19" fmla="*/ 0 h 936"/>
                  <a:gd name="T20" fmla="*/ 0 w 425"/>
                  <a:gd name="T21" fmla="*/ 0 h 936"/>
                  <a:gd name="T22" fmla="*/ 0 w 425"/>
                  <a:gd name="T23" fmla="*/ 0 h 936"/>
                  <a:gd name="T24" fmla="*/ 0 w 425"/>
                  <a:gd name="T25" fmla="*/ 0 h 936"/>
                  <a:gd name="T26" fmla="*/ 0 w 425"/>
                  <a:gd name="T27" fmla="*/ 0 h 936"/>
                  <a:gd name="T28" fmla="*/ 0 w 425"/>
                  <a:gd name="T29" fmla="*/ 1 h 936"/>
                  <a:gd name="T30" fmla="*/ 0 w 425"/>
                  <a:gd name="T31" fmla="*/ 1 h 936"/>
                  <a:gd name="T32" fmla="*/ 0 w 425"/>
                  <a:gd name="T33" fmla="*/ 1 h 936"/>
                  <a:gd name="T34" fmla="*/ 0 w 425"/>
                  <a:gd name="T35" fmla="*/ 1 h 936"/>
                  <a:gd name="T36" fmla="*/ 0 w 425"/>
                  <a:gd name="T37" fmla="*/ 1 h 936"/>
                  <a:gd name="T38" fmla="*/ 0 w 425"/>
                  <a:gd name="T39" fmla="*/ 1 h 936"/>
                  <a:gd name="T40" fmla="*/ 0 w 425"/>
                  <a:gd name="T41" fmla="*/ 1 h 936"/>
                  <a:gd name="T42" fmla="*/ 0 w 425"/>
                  <a:gd name="T43" fmla="*/ 1 h 936"/>
                  <a:gd name="T44" fmla="*/ 0 w 425"/>
                  <a:gd name="T45" fmla="*/ 1 h 936"/>
                  <a:gd name="T46" fmla="*/ 0 w 425"/>
                  <a:gd name="T47" fmla="*/ 1 h 936"/>
                  <a:gd name="T48" fmla="*/ 0 w 425"/>
                  <a:gd name="T49" fmla="*/ 1 h 936"/>
                  <a:gd name="T50" fmla="*/ 0 w 425"/>
                  <a:gd name="T51" fmla="*/ 1 h 936"/>
                  <a:gd name="T52" fmla="*/ 0 w 425"/>
                  <a:gd name="T53" fmla="*/ 1 h 936"/>
                  <a:gd name="T54" fmla="*/ 0 w 425"/>
                  <a:gd name="T55" fmla="*/ 1 h 936"/>
                  <a:gd name="T56" fmla="*/ 0 w 425"/>
                  <a:gd name="T57" fmla="*/ 1 h 936"/>
                  <a:gd name="T58" fmla="*/ 0 w 425"/>
                  <a:gd name="T59" fmla="*/ 1 h 936"/>
                  <a:gd name="T60" fmla="*/ 0 w 425"/>
                  <a:gd name="T61" fmla="*/ 1 h 936"/>
                  <a:gd name="T62" fmla="*/ 1 w 425"/>
                  <a:gd name="T63" fmla="*/ 1 h 936"/>
                  <a:gd name="T64" fmla="*/ 1 w 425"/>
                  <a:gd name="T65" fmla="*/ 1 h 936"/>
                  <a:gd name="T66" fmla="*/ 1 w 425"/>
                  <a:gd name="T67" fmla="*/ 1 h 936"/>
                  <a:gd name="T68" fmla="*/ 1 w 425"/>
                  <a:gd name="T69" fmla="*/ 1 h 936"/>
                  <a:gd name="T70" fmla="*/ 0 w 425"/>
                  <a:gd name="T71" fmla="*/ 1 h 936"/>
                  <a:gd name="T72" fmla="*/ 0 w 425"/>
                  <a:gd name="T73" fmla="*/ 1 h 936"/>
                  <a:gd name="T74" fmla="*/ 0 w 425"/>
                  <a:gd name="T75" fmla="*/ 1 h 936"/>
                  <a:gd name="T76" fmla="*/ 0 w 425"/>
                  <a:gd name="T77" fmla="*/ 1 h 936"/>
                  <a:gd name="T78" fmla="*/ 0 w 425"/>
                  <a:gd name="T79" fmla="*/ 1 h 936"/>
                  <a:gd name="T80" fmla="*/ 0 w 425"/>
                  <a:gd name="T81" fmla="*/ 1 h 936"/>
                  <a:gd name="T82" fmla="*/ 0 w 425"/>
                  <a:gd name="T83" fmla="*/ 1 h 936"/>
                  <a:gd name="T84" fmla="*/ 0 w 425"/>
                  <a:gd name="T85" fmla="*/ 0 h 936"/>
                  <a:gd name="T86" fmla="*/ 0 w 425"/>
                  <a:gd name="T87" fmla="*/ 0 h 936"/>
                  <a:gd name="T88" fmla="*/ 0 w 425"/>
                  <a:gd name="T89" fmla="*/ 0 h 936"/>
                  <a:gd name="T90" fmla="*/ 0 w 425"/>
                  <a:gd name="T91" fmla="*/ 0 h 936"/>
                  <a:gd name="T92" fmla="*/ 0 w 425"/>
                  <a:gd name="T93" fmla="*/ 0 h 936"/>
                  <a:gd name="T94" fmla="*/ 0 w 425"/>
                  <a:gd name="T95" fmla="*/ 0 h 936"/>
                  <a:gd name="T96" fmla="*/ 0 w 425"/>
                  <a:gd name="T97" fmla="*/ 0 h 9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425" h="936">
                    <a:moveTo>
                      <a:pt x="48" y="0"/>
                    </a:moveTo>
                    <a:lnTo>
                      <a:pt x="48" y="2"/>
                    </a:lnTo>
                    <a:lnTo>
                      <a:pt x="48" y="5"/>
                    </a:lnTo>
                    <a:lnTo>
                      <a:pt x="47" y="11"/>
                    </a:lnTo>
                    <a:lnTo>
                      <a:pt x="44" y="19"/>
                    </a:lnTo>
                    <a:lnTo>
                      <a:pt x="39" y="35"/>
                    </a:lnTo>
                    <a:lnTo>
                      <a:pt x="32" y="55"/>
                    </a:lnTo>
                    <a:lnTo>
                      <a:pt x="20" y="82"/>
                    </a:lnTo>
                    <a:lnTo>
                      <a:pt x="6" y="117"/>
                    </a:lnTo>
                    <a:lnTo>
                      <a:pt x="0" y="141"/>
                    </a:lnTo>
                    <a:lnTo>
                      <a:pt x="0" y="177"/>
                    </a:lnTo>
                    <a:lnTo>
                      <a:pt x="4" y="220"/>
                    </a:lnTo>
                    <a:lnTo>
                      <a:pt x="13" y="271"/>
                    </a:lnTo>
                    <a:lnTo>
                      <a:pt x="26" y="325"/>
                    </a:lnTo>
                    <a:lnTo>
                      <a:pt x="41" y="386"/>
                    </a:lnTo>
                    <a:lnTo>
                      <a:pt x="58" y="446"/>
                    </a:lnTo>
                    <a:lnTo>
                      <a:pt x="78" y="509"/>
                    </a:lnTo>
                    <a:lnTo>
                      <a:pt x="98" y="570"/>
                    </a:lnTo>
                    <a:lnTo>
                      <a:pt x="119" y="628"/>
                    </a:lnTo>
                    <a:lnTo>
                      <a:pt x="138" y="683"/>
                    </a:lnTo>
                    <a:lnTo>
                      <a:pt x="157" y="733"/>
                    </a:lnTo>
                    <a:lnTo>
                      <a:pt x="174" y="775"/>
                    </a:lnTo>
                    <a:lnTo>
                      <a:pt x="189" y="808"/>
                    </a:lnTo>
                    <a:lnTo>
                      <a:pt x="201" y="831"/>
                    </a:lnTo>
                    <a:lnTo>
                      <a:pt x="210" y="843"/>
                    </a:lnTo>
                    <a:lnTo>
                      <a:pt x="223" y="853"/>
                    </a:lnTo>
                    <a:lnTo>
                      <a:pt x="239" y="861"/>
                    </a:lnTo>
                    <a:lnTo>
                      <a:pt x="258" y="873"/>
                    </a:lnTo>
                    <a:lnTo>
                      <a:pt x="282" y="883"/>
                    </a:lnTo>
                    <a:lnTo>
                      <a:pt x="310" y="896"/>
                    </a:lnTo>
                    <a:lnTo>
                      <a:pt x="342" y="907"/>
                    </a:lnTo>
                    <a:lnTo>
                      <a:pt x="380" y="922"/>
                    </a:lnTo>
                    <a:lnTo>
                      <a:pt x="425" y="936"/>
                    </a:lnTo>
                    <a:lnTo>
                      <a:pt x="396" y="893"/>
                    </a:lnTo>
                    <a:lnTo>
                      <a:pt x="367" y="843"/>
                    </a:lnTo>
                    <a:lnTo>
                      <a:pt x="337" y="787"/>
                    </a:lnTo>
                    <a:lnTo>
                      <a:pt x="308" y="725"/>
                    </a:lnTo>
                    <a:lnTo>
                      <a:pt x="279" y="660"/>
                    </a:lnTo>
                    <a:lnTo>
                      <a:pt x="249" y="591"/>
                    </a:lnTo>
                    <a:lnTo>
                      <a:pt x="220" y="522"/>
                    </a:lnTo>
                    <a:lnTo>
                      <a:pt x="194" y="450"/>
                    </a:lnTo>
                    <a:lnTo>
                      <a:pt x="167" y="381"/>
                    </a:lnTo>
                    <a:lnTo>
                      <a:pt x="144" y="312"/>
                    </a:lnTo>
                    <a:lnTo>
                      <a:pt x="120" y="248"/>
                    </a:lnTo>
                    <a:lnTo>
                      <a:pt x="101" y="186"/>
                    </a:lnTo>
                    <a:lnTo>
                      <a:pt x="83" y="128"/>
                    </a:lnTo>
                    <a:lnTo>
                      <a:pt x="69" y="78"/>
                    </a:lnTo>
                    <a:lnTo>
                      <a:pt x="57" y="35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00" name="Freeform 152"/>
              <p:cNvSpPr>
                <a:spLocks/>
              </p:cNvSpPr>
              <p:nvPr/>
            </p:nvSpPr>
            <p:spPr bwMode="auto">
              <a:xfrm>
                <a:off x="8310" y="4696"/>
                <a:ext cx="64" cy="69"/>
              </a:xfrm>
              <a:custGeom>
                <a:avLst/>
                <a:gdLst>
                  <a:gd name="T0" fmla="*/ 0 w 192"/>
                  <a:gd name="T1" fmla="*/ 0 h 208"/>
                  <a:gd name="T2" fmla="*/ 0 w 192"/>
                  <a:gd name="T3" fmla="*/ 0 h 208"/>
                  <a:gd name="T4" fmla="*/ 0 w 192"/>
                  <a:gd name="T5" fmla="*/ 0 h 208"/>
                  <a:gd name="T6" fmla="*/ 0 w 192"/>
                  <a:gd name="T7" fmla="*/ 0 h 208"/>
                  <a:gd name="T8" fmla="*/ 0 w 192"/>
                  <a:gd name="T9" fmla="*/ 0 h 208"/>
                  <a:gd name="T10" fmla="*/ 0 w 192"/>
                  <a:gd name="T11" fmla="*/ 0 h 208"/>
                  <a:gd name="T12" fmla="*/ 0 w 192"/>
                  <a:gd name="T13" fmla="*/ 0 h 208"/>
                  <a:gd name="T14" fmla="*/ 0 w 192"/>
                  <a:gd name="T15" fmla="*/ 0 h 208"/>
                  <a:gd name="T16" fmla="*/ 0 w 192"/>
                  <a:gd name="T17" fmla="*/ 0 h 208"/>
                  <a:gd name="T18" fmla="*/ 0 w 192"/>
                  <a:gd name="T19" fmla="*/ 0 h 208"/>
                  <a:gd name="T20" fmla="*/ 0 w 192"/>
                  <a:gd name="T21" fmla="*/ 0 h 208"/>
                  <a:gd name="T22" fmla="*/ 0 w 192"/>
                  <a:gd name="T23" fmla="*/ 0 h 208"/>
                  <a:gd name="T24" fmla="*/ 0 w 192"/>
                  <a:gd name="T25" fmla="*/ 0 h 208"/>
                  <a:gd name="T26" fmla="*/ 0 w 192"/>
                  <a:gd name="T27" fmla="*/ 0 h 208"/>
                  <a:gd name="T28" fmla="*/ 0 w 192"/>
                  <a:gd name="T29" fmla="*/ 0 h 208"/>
                  <a:gd name="T30" fmla="*/ 0 w 192"/>
                  <a:gd name="T31" fmla="*/ 0 h 208"/>
                  <a:gd name="T32" fmla="*/ 0 w 192"/>
                  <a:gd name="T33" fmla="*/ 0 h 208"/>
                  <a:gd name="T34" fmla="*/ 0 w 192"/>
                  <a:gd name="T35" fmla="*/ 0 h 208"/>
                  <a:gd name="T36" fmla="*/ 0 w 192"/>
                  <a:gd name="T37" fmla="*/ 0 h 208"/>
                  <a:gd name="T38" fmla="*/ 0 w 192"/>
                  <a:gd name="T39" fmla="*/ 0 h 208"/>
                  <a:gd name="T40" fmla="*/ 0 w 192"/>
                  <a:gd name="T41" fmla="*/ 0 h 208"/>
                  <a:gd name="T42" fmla="*/ 0 w 192"/>
                  <a:gd name="T43" fmla="*/ 0 h 208"/>
                  <a:gd name="T44" fmla="*/ 0 w 192"/>
                  <a:gd name="T45" fmla="*/ 0 h 208"/>
                  <a:gd name="T46" fmla="*/ 0 w 192"/>
                  <a:gd name="T47" fmla="*/ 0 h 208"/>
                  <a:gd name="T48" fmla="*/ 0 w 192"/>
                  <a:gd name="T49" fmla="*/ 0 h 208"/>
                  <a:gd name="T50" fmla="*/ 0 w 192"/>
                  <a:gd name="T51" fmla="*/ 0 h 208"/>
                  <a:gd name="T52" fmla="*/ 0 w 192"/>
                  <a:gd name="T53" fmla="*/ 0 h 208"/>
                  <a:gd name="T54" fmla="*/ 0 w 192"/>
                  <a:gd name="T55" fmla="*/ 0 h 208"/>
                  <a:gd name="T56" fmla="*/ 0 w 192"/>
                  <a:gd name="T57" fmla="*/ 0 h 20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192" h="208">
                    <a:moveTo>
                      <a:pt x="26" y="11"/>
                    </a:moveTo>
                    <a:lnTo>
                      <a:pt x="13" y="24"/>
                    </a:lnTo>
                    <a:lnTo>
                      <a:pt x="4" y="43"/>
                    </a:lnTo>
                    <a:lnTo>
                      <a:pt x="0" y="67"/>
                    </a:lnTo>
                    <a:lnTo>
                      <a:pt x="0" y="93"/>
                    </a:lnTo>
                    <a:lnTo>
                      <a:pt x="3" y="120"/>
                    </a:lnTo>
                    <a:lnTo>
                      <a:pt x="10" y="148"/>
                    </a:lnTo>
                    <a:lnTo>
                      <a:pt x="20" y="171"/>
                    </a:lnTo>
                    <a:lnTo>
                      <a:pt x="35" y="189"/>
                    </a:lnTo>
                    <a:lnTo>
                      <a:pt x="51" y="201"/>
                    </a:lnTo>
                    <a:lnTo>
                      <a:pt x="70" y="206"/>
                    </a:lnTo>
                    <a:lnTo>
                      <a:pt x="91" y="208"/>
                    </a:lnTo>
                    <a:lnTo>
                      <a:pt x="111" y="204"/>
                    </a:lnTo>
                    <a:lnTo>
                      <a:pt x="130" y="196"/>
                    </a:lnTo>
                    <a:lnTo>
                      <a:pt x="148" y="186"/>
                    </a:lnTo>
                    <a:lnTo>
                      <a:pt x="163" y="176"/>
                    </a:lnTo>
                    <a:lnTo>
                      <a:pt x="174" y="163"/>
                    </a:lnTo>
                    <a:lnTo>
                      <a:pt x="189" y="130"/>
                    </a:lnTo>
                    <a:lnTo>
                      <a:pt x="192" y="89"/>
                    </a:lnTo>
                    <a:lnTo>
                      <a:pt x="185" y="50"/>
                    </a:lnTo>
                    <a:lnTo>
                      <a:pt x="166" y="27"/>
                    </a:lnTo>
                    <a:lnTo>
                      <a:pt x="152" y="21"/>
                    </a:lnTo>
                    <a:lnTo>
                      <a:pt x="138" y="14"/>
                    </a:lnTo>
                    <a:lnTo>
                      <a:pt x="122" y="8"/>
                    </a:lnTo>
                    <a:lnTo>
                      <a:pt x="104" y="2"/>
                    </a:lnTo>
                    <a:lnTo>
                      <a:pt x="85" y="0"/>
                    </a:lnTo>
                    <a:lnTo>
                      <a:pt x="66" y="0"/>
                    </a:lnTo>
                    <a:lnTo>
                      <a:pt x="47" y="2"/>
                    </a:lnTo>
                    <a:lnTo>
                      <a:pt x="26" y="11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01" name="Freeform 153"/>
              <p:cNvSpPr>
                <a:spLocks/>
              </p:cNvSpPr>
              <p:nvPr/>
            </p:nvSpPr>
            <p:spPr bwMode="auto">
              <a:xfrm>
                <a:off x="8406" y="4895"/>
                <a:ext cx="82" cy="84"/>
              </a:xfrm>
              <a:custGeom>
                <a:avLst/>
                <a:gdLst>
                  <a:gd name="T0" fmla="*/ 0 w 247"/>
                  <a:gd name="T1" fmla="*/ 0 h 251"/>
                  <a:gd name="T2" fmla="*/ 0 w 247"/>
                  <a:gd name="T3" fmla="*/ 0 h 251"/>
                  <a:gd name="T4" fmla="*/ 0 w 247"/>
                  <a:gd name="T5" fmla="*/ 0 h 251"/>
                  <a:gd name="T6" fmla="*/ 0 w 247"/>
                  <a:gd name="T7" fmla="*/ 0 h 251"/>
                  <a:gd name="T8" fmla="*/ 0 w 247"/>
                  <a:gd name="T9" fmla="*/ 0 h 251"/>
                  <a:gd name="T10" fmla="*/ 0 w 247"/>
                  <a:gd name="T11" fmla="*/ 0 h 251"/>
                  <a:gd name="T12" fmla="*/ 0 w 247"/>
                  <a:gd name="T13" fmla="*/ 0 h 251"/>
                  <a:gd name="T14" fmla="*/ 0 w 247"/>
                  <a:gd name="T15" fmla="*/ 0 h 251"/>
                  <a:gd name="T16" fmla="*/ 0 w 247"/>
                  <a:gd name="T17" fmla="*/ 0 h 251"/>
                  <a:gd name="T18" fmla="*/ 0 w 247"/>
                  <a:gd name="T19" fmla="*/ 0 h 251"/>
                  <a:gd name="T20" fmla="*/ 0 w 247"/>
                  <a:gd name="T21" fmla="*/ 0 h 251"/>
                  <a:gd name="T22" fmla="*/ 0 w 247"/>
                  <a:gd name="T23" fmla="*/ 0 h 251"/>
                  <a:gd name="T24" fmla="*/ 0 w 247"/>
                  <a:gd name="T25" fmla="*/ 0 h 251"/>
                  <a:gd name="T26" fmla="*/ 0 w 247"/>
                  <a:gd name="T27" fmla="*/ 0 h 251"/>
                  <a:gd name="T28" fmla="*/ 0 w 247"/>
                  <a:gd name="T29" fmla="*/ 0 h 251"/>
                  <a:gd name="T30" fmla="*/ 0 w 247"/>
                  <a:gd name="T31" fmla="*/ 0 h 251"/>
                  <a:gd name="T32" fmla="*/ 0 w 247"/>
                  <a:gd name="T33" fmla="*/ 0 h 251"/>
                  <a:gd name="T34" fmla="*/ 0 w 247"/>
                  <a:gd name="T35" fmla="*/ 0 h 251"/>
                  <a:gd name="T36" fmla="*/ 0 w 247"/>
                  <a:gd name="T37" fmla="*/ 0 h 251"/>
                  <a:gd name="T38" fmla="*/ 0 w 247"/>
                  <a:gd name="T39" fmla="*/ 0 h 251"/>
                  <a:gd name="T40" fmla="*/ 0 w 247"/>
                  <a:gd name="T41" fmla="*/ 0 h 251"/>
                  <a:gd name="T42" fmla="*/ 0 w 247"/>
                  <a:gd name="T43" fmla="*/ 0 h 251"/>
                  <a:gd name="T44" fmla="*/ 0 w 247"/>
                  <a:gd name="T45" fmla="*/ 0 h 251"/>
                  <a:gd name="T46" fmla="*/ 0 w 247"/>
                  <a:gd name="T47" fmla="*/ 0 h 251"/>
                  <a:gd name="T48" fmla="*/ 0 w 247"/>
                  <a:gd name="T49" fmla="*/ 0 h 251"/>
                  <a:gd name="T50" fmla="*/ 0 w 247"/>
                  <a:gd name="T51" fmla="*/ 0 h 251"/>
                  <a:gd name="T52" fmla="*/ 0 w 247"/>
                  <a:gd name="T53" fmla="*/ 0 h 251"/>
                  <a:gd name="T54" fmla="*/ 0 w 247"/>
                  <a:gd name="T55" fmla="*/ 0 h 251"/>
                  <a:gd name="T56" fmla="*/ 0 w 247"/>
                  <a:gd name="T57" fmla="*/ 0 h 251"/>
                  <a:gd name="T58" fmla="*/ 0 w 247"/>
                  <a:gd name="T59" fmla="*/ 0 h 251"/>
                  <a:gd name="T60" fmla="*/ 0 w 247"/>
                  <a:gd name="T61" fmla="*/ 0 h 251"/>
                  <a:gd name="T62" fmla="*/ 0 w 247"/>
                  <a:gd name="T63" fmla="*/ 0 h 251"/>
                  <a:gd name="T64" fmla="*/ 0 w 247"/>
                  <a:gd name="T65" fmla="*/ 0 h 251"/>
                  <a:gd name="T66" fmla="*/ 0 w 247"/>
                  <a:gd name="T67" fmla="*/ 0 h 251"/>
                  <a:gd name="T68" fmla="*/ 0 w 247"/>
                  <a:gd name="T69" fmla="*/ 0 h 251"/>
                  <a:gd name="T70" fmla="*/ 0 w 247"/>
                  <a:gd name="T71" fmla="*/ 0 h 251"/>
                  <a:gd name="T72" fmla="*/ 0 w 247"/>
                  <a:gd name="T73" fmla="*/ 0 h 251"/>
                  <a:gd name="T74" fmla="*/ 0 w 247"/>
                  <a:gd name="T75" fmla="*/ 0 h 251"/>
                  <a:gd name="T76" fmla="*/ 0 w 247"/>
                  <a:gd name="T77" fmla="*/ 0 h 251"/>
                  <a:gd name="T78" fmla="*/ 0 w 247"/>
                  <a:gd name="T79" fmla="*/ 0 h 251"/>
                  <a:gd name="T80" fmla="*/ 0 w 247"/>
                  <a:gd name="T81" fmla="*/ 0 h 25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7" h="251">
                    <a:moveTo>
                      <a:pt x="33" y="29"/>
                    </a:moveTo>
                    <a:lnTo>
                      <a:pt x="21" y="44"/>
                    </a:lnTo>
                    <a:lnTo>
                      <a:pt x="12" y="60"/>
                    </a:lnTo>
                    <a:lnTo>
                      <a:pt x="5" y="79"/>
                    </a:lnTo>
                    <a:lnTo>
                      <a:pt x="0" y="97"/>
                    </a:lnTo>
                    <a:lnTo>
                      <a:pt x="0" y="116"/>
                    </a:lnTo>
                    <a:lnTo>
                      <a:pt x="5" y="135"/>
                    </a:lnTo>
                    <a:lnTo>
                      <a:pt x="12" y="152"/>
                    </a:lnTo>
                    <a:lnTo>
                      <a:pt x="25" y="169"/>
                    </a:lnTo>
                    <a:lnTo>
                      <a:pt x="42" y="187"/>
                    </a:lnTo>
                    <a:lnTo>
                      <a:pt x="58" y="202"/>
                    </a:lnTo>
                    <a:lnTo>
                      <a:pt x="77" y="220"/>
                    </a:lnTo>
                    <a:lnTo>
                      <a:pt x="96" y="233"/>
                    </a:lnTo>
                    <a:lnTo>
                      <a:pt x="114" y="244"/>
                    </a:lnTo>
                    <a:lnTo>
                      <a:pt x="133" y="251"/>
                    </a:lnTo>
                    <a:lnTo>
                      <a:pt x="149" y="251"/>
                    </a:lnTo>
                    <a:lnTo>
                      <a:pt x="165" y="246"/>
                    </a:lnTo>
                    <a:lnTo>
                      <a:pt x="180" y="237"/>
                    </a:lnTo>
                    <a:lnTo>
                      <a:pt x="196" y="228"/>
                    </a:lnTo>
                    <a:lnTo>
                      <a:pt x="209" y="220"/>
                    </a:lnTo>
                    <a:lnTo>
                      <a:pt x="222" y="212"/>
                    </a:lnTo>
                    <a:lnTo>
                      <a:pt x="232" y="202"/>
                    </a:lnTo>
                    <a:lnTo>
                      <a:pt x="240" y="191"/>
                    </a:lnTo>
                    <a:lnTo>
                      <a:pt x="246" y="178"/>
                    </a:lnTo>
                    <a:lnTo>
                      <a:pt x="247" y="162"/>
                    </a:lnTo>
                    <a:lnTo>
                      <a:pt x="244" y="142"/>
                    </a:lnTo>
                    <a:lnTo>
                      <a:pt x="238" y="120"/>
                    </a:lnTo>
                    <a:lnTo>
                      <a:pt x="228" y="96"/>
                    </a:lnTo>
                    <a:lnTo>
                      <a:pt x="215" y="72"/>
                    </a:lnTo>
                    <a:lnTo>
                      <a:pt x="200" y="50"/>
                    </a:lnTo>
                    <a:lnTo>
                      <a:pt x="184" y="30"/>
                    </a:lnTo>
                    <a:lnTo>
                      <a:pt x="165" y="16"/>
                    </a:lnTo>
                    <a:lnTo>
                      <a:pt x="147" y="7"/>
                    </a:lnTo>
                    <a:lnTo>
                      <a:pt x="130" y="3"/>
                    </a:lnTo>
                    <a:lnTo>
                      <a:pt x="112" y="0"/>
                    </a:lnTo>
                    <a:lnTo>
                      <a:pt x="94" y="1"/>
                    </a:lnTo>
                    <a:lnTo>
                      <a:pt x="80" y="3"/>
                    </a:lnTo>
                    <a:lnTo>
                      <a:pt x="65" y="7"/>
                    </a:lnTo>
                    <a:lnTo>
                      <a:pt x="52" y="13"/>
                    </a:lnTo>
                    <a:lnTo>
                      <a:pt x="42" y="20"/>
                    </a:lnTo>
                    <a:lnTo>
                      <a:pt x="33" y="29"/>
                    </a:lnTo>
                    <a:close/>
                  </a:path>
                </a:pathLst>
              </a:custGeom>
              <a:solidFill>
                <a:srgbClr val="CCEF72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02" name="Freeform 154"/>
              <p:cNvSpPr>
                <a:spLocks/>
              </p:cNvSpPr>
              <p:nvPr/>
            </p:nvSpPr>
            <p:spPr bwMode="auto">
              <a:xfrm>
                <a:off x="8313" y="4687"/>
                <a:ext cx="75" cy="80"/>
              </a:xfrm>
              <a:custGeom>
                <a:avLst/>
                <a:gdLst>
                  <a:gd name="T0" fmla="*/ 0 w 226"/>
                  <a:gd name="T1" fmla="*/ 0 h 240"/>
                  <a:gd name="T2" fmla="*/ 0 w 226"/>
                  <a:gd name="T3" fmla="*/ 0 h 240"/>
                  <a:gd name="T4" fmla="*/ 0 w 226"/>
                  <a:gd name="T5" fmla="*/ 0 h 240"/>
                  <a:gd name="T6" fmla="*/ 0 w 226"/>
                  <a:gd name="T7" fmla="*/ 0 h 240"/>
                  <a:gd name="T8" fmla="*/ 0 w 226"/>
                  <a:gd name="T9" fmla="*/ 0 h 240"/>
                  <a:gd name="T10" fmla="*/ 0 w 226"/>
                  <a:gd name="T11" fmla="*/ 0 h 240"/>
                  <a:gd name="T12" fmla="*/ 0 w 226"/>
                  <a:gd name="T13" fmla="*/ 0 h 240"/>
                  <a:gd name="T14" fmla="*/ 0 w 226"/>
                  <a:gd name="T15" fmla="*/ 0 h 240"/>
                  <a:gd name="T16" fmla="*/ 0 w 226"/>
                  <a:gd name="T17" fmla="*/ 0 h 240"/>
                  <a:gd name="T18" fmla="*/ 0 w 226"/>
                  <a:gd name="T19" fmla="*/ 0 h 240"/>
                  <a:gd name="T20" fmla="*/ 0 w 226"/>
                  <a:gd name="T21" fmla="*/ 0 h 240"/>
                  <a:gd name="T22" fmla="*/ 0 w 226"/>
                  <a:gd name="T23" fmla="*/ 0 h 240"/>
                  <a:gd name="T24" fmla="*/ 0 w 226"/>
                  <a:gd name="T25" fmla="*/ 0 h 240"/>
                  <a:gd name="T26" fmla="*/ 0 w 226"/>
                  <a:gd name="T27" fmla="*/ 0 h 240"/>
                  <a:gd name="T28" fmla="*/ 0 w 226"/>
                  <a:gd name="T29" fmla="*/ 0 h 240"/>
                  <a:gd name="T30" fmla="*/ 0 w 226"/>
                  <a:gd name="T31" fmla="*/ 0 h 240"/>
                  <a:gd name="T32" fmla="*/ 0 w 226"/>
                  <a:gd name="T33" fmla="*/ 0 h 240"/>
                  <a:gd name="T34" fmla="*/ 0 w 226"/>
                  <a:gd name="T35" fmla="*/ 0 h 240"/>
                  <a:gd name="T36" fmla="*/ 0 w 226"/>
                  <a:gd name="T37" fmla="*/ 0 h 240"/>
                  <a:gd name="T38" fmla="*/ 0 w 226"/>
                  <a:gd name="T39" fmla="*/ 0 h 240"/>
                  <a:gd name="T40" fmla="*/ 0 w 226"/>
                  <a:gd name="T41" fmla="*/ 0 h 240"/>
                  <a:gd name="T42" fmla="*/ 0 w 226"/>
                  <a:gd name="T43" fmla="*/ 0 h 240"/>
                  <a:gd name="T44" fmla="*/ 0 w 226"/>
                  <a:gd name="T45" fmla="*/ 0 h 240"/>
                  <a:gd name="T46" fmla="*/ 0 w 226"/>
                  <a:gd name="T47" fmla="*/ 0 h 240"/>
                  <a:gd name="T48" fmla="*/ 0 w 226"/>
                  <a:gd name="T49" fmla="*/ 0 h 240"/>
                  <a:gd name="T50" fmla="*/ 0 w 226"/>
                  <a:gd name="T51" fmla="*/ 0 h 240"/>
                  <a:gd name="T52" fmla="*/ 0 w 226"/>
                  <a:gd name="T53" fmla="*/ 0 h 240"/>
                  <a:gd name="T54" fmla="*/ 0 w 226"/>
                  <a:gd name="T55" fmla="*/ 0 h 240"/>
                  <a:gd name="T56" fmla="*/ 0 w 226"/>
                  <a:gd name="T57" fmla="*/ 0 h 240"/>
                  <a:gd name="T58" fmla="*/ 0 w 226"/>
                  <a:gd name="T59" fmla="*/ 0 h 240"/>
                  <a:gd name="T60" fmla="*/ 0 w 226"/>
                  <a:gd name="T61" fmla="*/ 0 h 240"/>
                  <a:gd name="T62" fmla="*/ 0 w 226"/>
                  <a:gd name="T63" fmla="*/ 0 h 240"/>
                  <a:gd name="T64" fmla="*/ 0 w 226"/>
                  <a:gd name="T65" fmla="*/ 0 h 240"/>
                  <a:gd name="T66" fmla="*/ 0 w 226"/>
                  <a:gd name="T67" fmla="*/ 0 h 240"/>
                  <a:gd name="T68" fmla="*/ 0 w 226"/>
                  <a:gd name="T69" fmla="*/ 0 h 240"/>
                  <a:gd name="T70" fmla="*/ 0 w 226"/>
                  <a:gd name="T71" fmla="*/ 0 h 24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226" h="240">
                    <a:moveTo>
                      <a:pt x="125" y="6"/>
                    </a:moveTo>
                    <a:lnTo>
                      <a:pt x="115" y="3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79" y="0"/>
                    </a:lnTo>
                    <a:lnTo>
                      <a:pt x="66" y="2"/>
                    </a:lnTo>
                    <a:lnTo>
                      <a:pt x="54" y="6"/>
                    </a:lnTo>
                    <a:lnTo>
                      <a:pt x="43" y="12"/>
                    </a:lnTo>
                    <a:lnTo>
                      <a:pt x="32" y="19"/>
                    </a:lnTo>
                    <a:lnTo>
                      <a:pt x="16" y="37"/>
                    </a:lnTo>
                    <a:lnTo>
                      <a:pt x="6" y="58"/>
                    </a:lnTo>
                    <a:lnTo>
                      <a:pt x="0" y="79"/>
                    </a:lnTo>
                    <a:lnTo>
                      <a:pt x="0" y="101"/>
                    </a:lnTo>
                    <a:lnTo>
                      <a:pt x="2" y="124"/>
                    </a:lnTo>
                    <a:lnTo>
                      <a:pt x="7" y="145"/>
                    </a:lnTo>
                    <a:lnTo>
                      <a:pt x="15" y="168"/>
                    </a:lnTo>
                    <a:lnTo>
                      <a:pt x="24" y="188"/>
                    </a:lnTo>
                    <a:lnTo>
                      <a:pt x="32" y="201"/>
                    </a:lnTo>
                    <a:lnTo>
                      <a:pt x="43" y="213"/>
                    </a:lnTo>
                    <a:lnTo>
                      <a:pt x="56" y="223"/>
                    </a:lnTo>
                    <a:lnTo>
                      <a:pt x="69" y="231"/>
                    </a:lnTo>
                    <a:lnTo>
                      <a:pt x="84" y="237"/>
                    </a:lnTo>
                    <a:lnTo>
                      <a:pt x="98" y="240"/>
                    </a:lnTo>
                    <a:lnTo>
                      <a:pt x="113" y="240"/>
                    </a:lnTo>
                    <a:lnTo>
                      <a:pt x="129" y="237"/>
                    </a:lnTo>
                    <a:lnTo>
                      <a:pt x="151" y="229"/>
                    </a:lnTo>
                    <a:lnTo>
                      <a:pt x="172" y="219"/>
                    </a:lnTo>
                    <a:lnTo>
                      <a:pt x="189" y="204"/>
                    </a:lnTo>
                    <a:lnTo>
                      <a:pt x="206" y="188"/>
                    </a:lnTo>
                    <a:lnTo>
                      <a:pt x="216" y="171"/>
                    </a:lnTo>
                    <a:lnTo>
                      <a:pt x="223" y="152"/>
                    </a:lnTo>
                    <a:lnTo>
                      <a:pt x="226" y="131"/>
                    </a:lnTo>
                    <a:lnTo>
                      <a:pt x="223" y="109"/>
                    </a:lnTo>
                    <a:lnTo>
                      <a:pt x="222" y="104"/>
                    </a:lnTo>
                    <a:lnTo>
                      <a:pt x="219" y="98"/>
                    </a:lnTo>
                    <a:lnTo>
                      <a:pt x="213" y="95"/>
                    </a:lnTo>
                    <a:lnTo>
                      <a:pt x="207" y="95"/>
                    </a:lnTo>
                    <a:lnTo>
                      <a:pt x="201" y="96"/>
                    </a:lnTo>
                    <a:lnTo>
                      <a:pt x="197" y="99"/>
                    </a:lnTo>
                    <a:lnTo>
                      <a:pt x="194" y="105"/>
                    </a:lnTo>
                    <a:lnTo>
                      <a:pt x="192" y="111"/>
                    </a:lnTo>
                    <a:lnTo>
                      <a:pt x="191" y="127"/>
                    </a:lnTo>
                    <a:lnTo>
                      <a:pt x="188" y="142"/>
                    </a:lnTo>
                    <a:lnTo>
                      <a:pt x="182" y="158"/>
                    </a:lnTo>
                    <a:lnTo>
                      <a:pt x="173" y="171"/>
                    </a:lnTo>
                    <a:lnTo>
                      <a:pt x="162" y="183"/>
                    </a:lnTo>
                    <a:lnTo>
                      <a:pt x="147" y="191"/>
                    </a:lnTo>
                    <a:lnTo>
                      <a:pt x="131" y="197"/>
                    </a:lnTo>
                    <a:lnTo>
                      <a:pt x="110" y="200"/>
                    </a:lnTo>
                    <a:lnTo>
                      <a:pt x="90" y="197"/>
                    </a:lnTo>
                    <a:lnTo>
                      <a:pt x="74" y="190"/>
                    </a:lnTo>
                    <a:lnTo>
                      <a:pt x="60" y="177"/>
                    </a:lnTo>
                    <a:lnTo>
                      <a:pt x="51" y="161"/>
                    </a:lnTo>
                    <a:lnTo>
                      <a:pt x="44" y="144"/>
                    </a:lnTo>
                    <a:lnTo>
                      <a:pt x="38" y="124"/>
                    </a:lnTo>
                    <a:lnTo>
                      <a:pt x="34" y="105"/>
                    </a:lnTo>
                    <a:lnTo>
                      <a:pt x="32" y="86"/>
                    </a:lnTo>
                    <a:lnTo>
                      <a:pt x="32" y="76"/>
                    </a:lnTo>
                    <a:lnTo>
                      <a:pt x="35" y="66"/>
                    </a:lnTo>
                    <a:lnTo>
                      <a:pt x="41" y="56"/>
                    </a:lnTo>
                    <a:lnTo>
                      <a:pt x="47" y="46"/>
                    </a:lnTo>
                    <a:lnTo>
                      <a:pt x="54" y="39"/>
                    </a:lnTo>
                    <a:lnTo>
                      <a:pt x="63" y="32"/>
                    </a:lnTo>
                    <a:lnTo>
                      <a:pt x="74" y="26"/>
                    </a:lnTo>
                    <a:lnTo>
                      <a:pt x="84" y="25"/>
                    </a:lnTo>
                    <a:lnTo>
                      <a:pt x="87" y="25"/>
                    </a:lnTo>
                    <a:lnTo>
                      <a:pt x="94" y="23"/>
                    </a:lnTo>
                    <a:lnTo>
                      <a:pt x="106" y="25"/>
                    </a:lnTo>
                    <a:lnTo>
                      <a:pt x="119" y="26"/>
                    </a:lnTo>
                    <a:lnTo>
                      <a:pt x="126" y="25"/>
                    </a:lnTo>
                    <a:lnTo>
                      <a:pt x="131" y="19"/>
                    </a:lnTo>
                    <a:lnTo>
                      <a:pt x="129" y="12"/>
                    </a:lnTo>
                    <a:lnTo>
                      <a:pt x="125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03" name="Freeform 155"/>
              <p:cNvSpPr>
                <a:spLocks/>
              </p:cNvSpPr>
              <p:nvPr/>
            </p:nvSpPr>
            <p:spPr bwMode="auto">
              <a:xfrm>
                <a:off x="8412" y="4892"/>
                <a:ext cx="93" cy="90"/>
              </a:xfrm>
              <a:custGeom>
                <a:avLst/>
                <a:gdLst>
                  <a:gd name="T0" fmla="*/ 0 w 279"/>
                  <a:gd name="T1" fmla="*/ 0 h 270"/>
                  <a:gd name="T2" fmla="*/ 0 w 279"/>
                  <a:gd name="T3" fmla="*/ 0 h 270"/>
                  <a:gd name="T4" fmla="*/ 0 w 279"/>
                  <a:gd name="T5" fmla="*/ 0 h 270"/>
                  <a:gd name="T6" fmla="*/ 0 w 279"/>
                  <a:gd name="T7" fmla="*/ 0 h 270"/>
                  <a:gd name="T8" fmla="*/ 0 w 279"/>
                  <a:gd name="T9" fmla="*/ 0 h 270"/>
                  <a:gd name="T10" fmla="*/ 0 w 279"/>
                  <a:gd name="T11" fmla="*/ 0 h 270"/>
                  <a:gd name="T12" fmla="*/ 0 w 279"/>
                  <a:gd name="T13" fmla="*/ 0 h 270"/>
                  <a:gd name="T14" fmla="*/ 0 w 279"/>
                  <a:gd name="T15" fmla="*/ 0 h 270"/>
                  <a:gd name="T16" fmla="*/ 0 w 279"/>
                  <a:gd name="T17" fmla="*/ 0 h 270"/>
                  <a:gd name="T18" fmla="*/ 0 w 279"/>
                  <a:gd name="T19" fmla="*/ 0 h 270"/>
                  <a:gd name="T20" fmla="*/ 0 w 279"/>
                  <a:gd name="T21" fmla="*/ 0 h 270"/>
                  <a:gd name="T22" fmla="*/ 0 w 279"/>
                  <a:gd name="T23" fmla="*/ 0 h 270"/>
                  <a:gd name="T24" fmla="*/ 0 w 279"/>
                  <a:gd name="T25" fmla="*/ 0 h 270"/>
                  <a:gd name="T26" fmla="*/ 0 w 279"/>
                  <a:gd name="T27" fmla="*/ 0 h 270"/>
                  <a:gd name="T28" fmla="*/ 0 w 279"/>
                  <a:gd name="T29" fmla="*/ 0 h 270"/>
                  <a:gd name="T30" fmla="*/ 0 w 279"/>
                  <a:gd name="T31" fmla="*/ 0 h 270"/>
                  <a:gd name="T32" fmla="*/ 0 w 279"/>
                  <a:gd name="T33" fmla="*/ 0 h 270"/>
                  <a:gd name="T34" fmla="*/ 0 w 279"/>
                  <a:gd name="T35" fmla="*/ 0 h 270"/>
                  <a:gd name="T36" fmla="*/ 0 w 279"/>
                  <a:gd name="T37" fmla="*/ 0 h 270"/>
                  <a:gd name="T38" fmla="*/ 0 w 279"/>
                  <a:gd name="T39" fmla="*/ 0 h 270"/>
                  <a:gd name="T40" fmla="*/ 0 w 279"/>
                  <a:gd name="T41" fmla="*/ 0 h 270"/>
                  <a:gd name="T42" fmla="*/ 0 w 279"/>
                  <a:gd name="T43" fmla="*/ 0 h 270"/>
                  <a:gd name="T44" fmla="*/ 0 w 279"/>
                  <a:gd name="T45" fmla="*/ 0 h 270"/>
                  <a:gd name="T46" fmla="*/ 0 w 279"/>
                  <a:gd name="T47" fmla="*/ 0 h 270"/>
                  <a:gd name="T48" fmla="*/ 0 w 279"/>
                  <a:gd name="T49" fmla="*/ 0 h 270"/>
                  <a:gd name="T50" fmla="*/ 0 w 279"/>
                  <a:gd name="T51" fmla="*/ 0 h 270"/>
                  <a:gd name="T52" fmla="*/ 0 w 279"/>
                  <a:gd name="T53" fmla="*/ 0 h 270"/>
                  <a:gd name="T54" fmla="*/ 0 w 279"/>
                  <a:gd name="T55" fmla="*/ 0 h 270"/>
                  <a:gd name="T56" fmla="*/ 0 w 279"/>
                  <a:gd name="T57" fmla="*/ 0 h 270"/>
                  <a:gd name="T58" fmla="*/ 0 w 279"/>
                  <a:gd name="T59" fmla="*/ 0 h 270"/>
                  <a:gd name="T60" fmla="*/ 0 w 279"/>
                  <a:gd name="T61" fmla="*/ 0 h 270"/>
                  <a:gd name="T62" fmla="*/ 0 w 279"/>
                  <a:gd name="T63" fmla="*/ 0 h 270"/>
                  <a:gd name="T64" fmla="*/ 0 w 279"/>
                  <a:gd name="T65" fmla="*/ 0 h 270"/>
                  <a:gd name="T66" fmla="*/ 0 w 279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79" h="270">
                    <a:moveTo>
                      <a:pt x="75" y="3"/>
                    </a:moveTo>
                    <a:lnTo>
                      <a:pt x="60" y="8"/>
                    </a:lnTo>
                    <a:lnTo>
                      <a:pt x="47" y="17"/>
                    </a:lnTo>
                    <a:lnTo>
                      <a:pt x="34" y="27"/>
                    </a:lnTo>
                    <a:lnTo>
                      <a:pt x="24" y="39"/>
                    </a:lnTo>
                    <a:lnTo>
                      <a:pt x="15" y="50"/>
                    </a:lnTo>
                    <a:lnTo>
                      <a:pt x="7" y="64"/>
                    </a:lnTo>
                    <a:lnTo>
                      <a:pt x="3" y="80"/>
                    </a:lnTo>
                    <a:lnTo>
                      <a:pt x="0" y="96"/>
                    </a:lnTo>
                    <a:lnTo>
                      <a:pt x="0" y="112"/>
                    </a:lnTo>
                    <a:lnTo>
                      <a:pt x="2" y="129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5"/>
                    </a:lnTo>
                    <a:lnTo>
                      <a:pt x="27" y="189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1"/>
                    </a:lnTo>
                    <a:lnTo>
                      <a:pt x="82" y="244"/>
                    </a:lnTo>
                    <a:lnTo>
                      <a:pt x="101" y="257"/>
                    </a:lnTo>
                    <a:lnTo>
                      <a:pt x="122" y="266"/>
                    </a:lnTo>
                    <a:lnTo>
                      <a:pt x="142" y="270"/>
                    </a:lnTo>
                    <a:lnTo>
                      <a:pt x="165" y="270"/>
                    </a:lnTo>
                    <a:lnTo>
                      <a:pt x="185" y="263"/>
                    </a:lnTo>
                    <a:lnTo>
                      <a:pt x="206" y="250"/>
                    </a:lnTo>
                    <a:lnTo>
                      <a:pt x="219" y="240"/>
                    </a:lnTo>
                    <a:lnTo>
                      <a:pt x="232" y="228"/>
                    </a:lnTo>
                    <a:lnTo>
                      <a:pt x="244" y="215"/>
                    </a:lnTo>
                    <a:lnTo>
                      <a:pt x="254" y="202"/>
                    </a:lnTo>
                    <a:lnTo>
                      <a:pt x="263" y="188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79" y="133"/>
                    </a:lnTo>
                    <a:lnTo>
                      <a:pt x="278" y="126"/>
                    </a:lnTo>
                    <a:lnTo>
                      <a:pt x="273" y="120"/>
                    </a:lnTo>
                    <a:lnTo>
                      <a:pt x="266" y="116"/>
                    </a:lnTo>
                    <a:lnTo>
                      <a:pt x="258" y="116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1" y="129"/>
                    </a:lnTo>
                    <a:lnTo>
                      <a:pt x="241" y="132"/>
                    </a:lnTo>
                    <a:lnTo>
                      <a:pt x="238" y="139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0" y="176"/>
                    </a:lnTo>
                    <a:lnTo>
                      <a:pt x="210" y="191"/>
                    </a:lnTo>
                    <a:lnTo>
                      <a:pt x="198" y="201"/>
                    </a:lnTo>
                    <a:lnTo>
                      <a:pt x="182" y="210"/>
                    </a:lnTo>
                    <a:lnTo>
                      <a:pt x="154" y="211"/>
                    </a:lnTo>
                    <a:lnTo>
                      <a:pt x="126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2"/>
                    </a:lnTo>
                    <a:lnTo>
                      <a:pt x="46" y="139"/>
                    </a:lnTo>
                    <a:lnTo>
                      <a:pt x="40" y="113"/>
                    </a:lnTo>
                    <a:lnTo>
                      <a:pt x="40" y="86"/>
                    </a:lnTo>
                    <a:lnTo>
                      <a:pt x="44" y="73"/>
                    </a:lnTo>
                    <a:lnTo>
                      <a:pt x="50" y="62"/>
                    </a:lnTo>
                    <a:lnTo>
                      <a:pt x="60" y="50"/>
                    </a:lnTo>
                    <a:lnTo>
                      <a:pt x="71" y="39"/>
                    </a:lnTo>
                    <a:lnTo>
                      <a:pt x="81" y="30"/>
                    </a:lnTo>
                    <a:lnTo>
                      <a:pt x="93" y="21"/>
                    </a:lnTo>
                    <a:lnTo>
                      <a:pt x="103" y="16"/>
                    </a:lnTo>
                    <a:lnTo>
                      <a:pt x="112" y="11"/>
                    </a:lnTo>
                    <a:lnTo>
                      <a:pt x="109" y="4"/>
                    </a:lnTo>
                    <a:lnTo>
                      <a:pt x="100" y="0"/>
                    </a:lnTo>
                    <a:lnTo>
                      <a:pt x="88" y="0"/>
                    </a:lnTo>
                    <a:lnTo>
                      <a:pt x="75" y="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04" name="Freeform 156"/>
              <p:cNvSpPr>
                <a:spLocks/>
              </p:cNvSpPr>
              <p:nvPr/>
            </p:nvSpPr>
            <p:spPr bwMode="auto">
              <a:xfrm>
                <a:off x="8347" y="4786"/>
                <a:ext cx="24" cy="25"/>
              </a:xfrm>
              <a:custGeom>
                <a:avLst/>
                <a:gdLst>
                  <a:gd name="T0" fmla="*/ 0 w 72"/>
                  <a:gd name="T1" fmla="*/ 0 h 75"/>
                  <a:gd name="T2" fmla="*/ 0 w 72"/>
                  <a:gd name="T3" fmla="*/ 0 h 75"/>
                  <a:gd name="T4" fmla="*/ 0 w 72"/>
                  <a:gd name="T5" fmla="*/ 0 h 75"/>
                  <a:gd name="T6" fmla="*/ 0 w 72"/>
                  <a:gd name="T7" fmla="*/ 0 h 75"/>
                  <a:gd name="T8" fmla="*/ 0 w 72"/>
                  <a:gd name="T9" fmla="*/ 0 h 75"/>
                  <a:gd name="T10" fmla="*/ 0 w 72"/>
                  <a:gd name="T11" fmla="*/ 0 h 75"/>
                  <a:gd name="T12" fmla="*/ 0 w 72"/>
                  <a:gd name="T13" fmla="*/ 0 h 75"/>
                  <a:gd name="T14" fmla="*/ 0 w 72"/>
                  <a:gd name="T15" fmla="*/ 0 h 75"/>
                  <a:gd name="T16" fmla="*/ 0 w 72"/>
                  <a:gd name="T17" fmla="*/ 0 h 75"/>
                  <a:gd name="T18" fmla="*/ 0 w 72"/>
                  <a:gd name="T19" fmla="*/ 0 h 75"/>
                  <a:gd name="T20" fmla="*/ 0 w 72"/>
                  <a:gd name="T21" fmla="*/ 0 h 75"/>
                  <a:gd name="T22" fmla="*/ 0 w 72"/>
                  <a:gd name="T23" fmla="*/ 0 h 75"/>
                  <a:gd name="T24" fmla="*/ 0 w 72"/>
                  <a:gd name="T25" fmla="*/ 0 h 75"/>
                  <a:gd name="T26" fmla="*/ 0 w 72"/>
                  <a:gd name="T27" fmla="*/ 0 h 75"/>
                  <a:gd name="T28" fmla="*/ 0 w 72"/>
                  <a:gd name="T29" fmla="*/ 0 h 75"/>
                  <a:gd name="T30" fmla="*/ 0 w 72"/>
                  <a:gd name="T31" fmla="*/ 0 h 75"/>
                  <a:gd name="T32" fmla="*/ 0 w 72"/>
                  <a:gd name="T33" fmla="*/ 0 h 75"/>
                  <a:gd name="T34" fmla="*/ 0 w 72"/>
                  <a:gd name="T35" fmla="*/ 0 h 75"/>
                  <a:gd name="T36" fmla="*/ 0 w 72"/>
                  <a:gd name="T37" fmla="*/ 0 h 75"/>
                  <a:gd name="T38" fmla="*/ 0 w 72"/>
                  <a:gd name="T39" fmla="*/ 0 h 75"/>
                  <a:gd name="T40" fmla="*/ 0 w 72"/>
                  <a:gd name="T41" fmla="*/ 0 h 75"/>
                  <a:gd name="T42" fmla="*/ 0 w 72"/>
                  <a:gd name="T43" fmla="*/ 0 h 75"/>
                  <a:gd name="T44" fmla="*/ 0 w 72"/>
                  <a:gd name="T45" fmla="*/ 0 h 75"/>
                  <a:gd name="T46" fmla="*/ 0 w 72"/>
                  <a:gd name="T47" fmla="*/ 0 h 75"/>
                  <a:gd name="T48" fmla="*/ 0 w 72"/>
                  <a:gd name="T49" fmla="*/ 0 h 75"/>
                  <a:gd name="T50" fmla="*/ 0 w 72"/>
                  <a:gd name="T51" fmla="*/ 0 h 75"/>
                  <a:gd name="T52" fmla="*/ 0 w 72"/>
                  <a:gd name="T53" fmla="*/ 0 h 75"/>
                  <a:gd name="T54" fmla="*/ 0 w 72"/>
                  <a:gd name="T55" fmla="*/ 0 h 75"/>
                  <a:gd name="T56" fmla="*/ 0 w 72"/>
                  <a:gd name="T57" fmla="*/ 0 h 7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2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9" y="72"/>
                    </a:lnTo>
                    <a:lnTo>
                      <a:pt x="47" y="71"/>
                    </a:lnTo>
                    <a:lnTo>
                      <a:pt x="56" y="66"/>
                    </a:lnTo>
                    <a:lnTo>
                      <a:pt x="64" y="60"/>
                    </a:lnTo>
                    <a:lnTo>
                      <a:pt x="69" y="56"/>
                    </a:lnTo>
                    <a:lnTo>
                      <a:pt x="72" y="52"/>
                    </a:lnTo>
                    <a:lnTo>
                      <a:pt x="72" y="49"/>
                    </a:lnTo>
                    <a:lnTo>
                      <a:pt x="70" y="45"/>
                    </a:lnTo>
                    <a:lnTo>
                      <a:pt x="67" y="40"/>
                    </a:lnTo>
                    <a:lnTo>
                      <a:pt x="63" y="39"/>
                    </a:lnTo>
                    <a:lnTo>
                      <a:pt x="59" y="38"/>
                    </a:lnTo>
                    <a:lnTo>
                      <a:pt x="54" y="39"/>
                    </a:lnTo>
                    <a:lnTo>
                      <a:pt x="48" y="42"/>
                    </a:lnTo>
                    <a:lnTo>
                      <a:pt x="39" y="46"/>
                    </a:lnTo>
                    <a:lnTo>
                      <a:pt x="32" y="50"/>
                    </a:lnTo>
                    <a:lnTo>
                      <a:pt x="29" y="52"/>
                    </a:lnTo>
                    <a:lnTo>
                      <a:pt x="26" y="43"/>
                    </a:lnTo>
                    <a:lnTo>
                      <a:pt x="20" y="25"/>
                    </a:lnTo>
                    <a:lnTo>
                      <a:pt x="12" y="7"/>
                    </a:lnTo>
                    <a:lnTo>
                      <a:pt x="1" y="0"/>
                    </a:lnTo>
                    <a:lnTo>
                      <a:pt x="0" y="17"/>
                    </a:lnTo>
                    <a:lnTo>
                      <a:pt x="3" y="39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05" name="Freeform 157"/>
              <p:cNvSpPr>
                <a:spLocks/>
              </p:cNvSpPr>
              <p:nvPr/>
            </p:nvSpPr>
            <p:spPr bwMode="auto">
              <a:xfrm>
                <a:off x="8370" y="4780"/>
                <a:ext cx="23" cy="20"/>
              </a:xfrm>
              <a:custGeom>
                <a:avLst/>
                <a:gdLst>
                  <a:gd name="T0" fmla="*/ 0 w 70"/>
                  <a:gd name="T1" fmla="*/ 0 h 59"/>
                  <a:gd name="T2" fmla="*/ 0 w 70"/>
                  <a:gd name="T3" fmla="*/ 0 h 59"/>
                  <a:gd name="T4" fmla="*/ 0 w 70"/>
                  <a:gd name="T5" fmla="*/ 0 h 59"/>
                  <a:gd name="T6" fmla="*/ 0 w 70"/>
                  <a:gd name="T7" fmla="*/ 0 h 59"/>
                  <a:gd name="T8" fmla="*/ 0 w 70"/>
                  <a:gd name="T9" fmla="*/ 0 h 59"/>
                  <a:gd name="T10" fmla="*/ 0 w 70"/>
                  <a:gd name="T11" fmla="*/ 0 h 59"/>
                  <a:gd name="T12" fmla="*/ 0 w 70"/>
                  <a:gd name="T13" fmla="*/ 0 h 59"/>
                  <a:gd name="T14" fmla="*/ 0 w 70"/>
                  <a:gd name="T15" fmla="*/ 0 h 59"/>
                  <a:gd name="T16" fmla="*/ 0 w 70"/>
                  <a:gd name="T17" fmla="*/ 0 h 59"/>
                  <a:gd name="T18" fmla="*/ 0 w 70"/>
                  <a:gd name="T19" fmla="*/ 0 h 59"/>
                  <a:gd name="T20" fmla="*/ 0 w 70"/>
                  <a:gd name="T21" fmla="*/ 0 h 59"/>
                  <a:gd name="T22" fmla="*/ 0 w 70"/>
                  <a:gd name="T23" fmla="*/ 0 h 59"/>
                  <a:gd name="T24" fmla="*/ 0 w 70"/>
                  <a:gd name="T25" fmla="*/ 0 h 59"/>
                  <a:gd name="T26" fmla="*/ 0 w 70"/>
                  <a:gd name="T27" fmla="*/ 0 h 59"/>
                  <a:gd name="T28" fmla="*/ 0 w 70"/>
                  <a:gd name="T29" fmla="*/ 0 h 59"/>
                  <a:gd name="T30" fmla="*/ 0 w 70"/>
                  <a:gd name="T31" fmla="*/ 0 h 59"/>
                  <a:gd name="T32" fmla="*/ 0 w 70"/>
                  <a:gd name="T33" fmla="*/ 0 h 59"/>
                  <a:gd name="T34" fmla="*/ 0 w 70"/>
                  <a:gd name="T35" fmla="*/ 0 h 59"/>
                  <a:gd name="T36" fmla="*/ 0 w 70"/>
                  <a:gd name="T37" fmla="*/ 0 h 59"/>
                  <a:gd name="T38" fmla="*/ 0 w 70"/>
                  <a:gd name="T39" fmla="*/ 0 h 59"/>
                  <a:gd name="T40" fmla="*/ 0 w 70"/>
                  <a:gd name="T41" fmla="*/ 0 h 59"/>
                  <a:gd name="T42" fmla="*/ 0 w 70"/>
                  <a:gd name="T43" fmla="*/ 0 h 59"/>
                  <a:gd name="T44" fmla="*/ 0 w 70"/>
                  <a:gd name="T45" fmla="*/ 0 h 59"/>
                  <a:gd name="T46" fmla="*/ 0 w 70"/>
                  <a:gd name="T47" fmla="*/ 0 h 59"/>
                  <a:gd name="T48" fmla="*/ 0 w 70"/>
                  <a:gd name="T49" fmla="*/ 0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0" h="59">
                    <a:moveTo>
                      <a:pt x="15" y="53"/>
                    </a:moveTo>
                    <a:lnTo>
                      <a:pt x="16" y="55"/>
                    </a:lnTo>
                    <a:lnTo>
                      <a:pt x="20" y="57"/>
                    </a:lnTo>
                    <a:lnTo>
                      <a:pt x="25" y="59"/>
                    </a:lnTo>
                    <a:lnTo>
                      <a:pt x="26" y="59"/>
                    </a:lnTo>
                    <a:lnTo>
                      <a:pt x="35" y="59"/>
                    </a:lnTo>
                    <a:lnTo>
                      <a:pt x="45" y="56"/>
                    </a:lnTo>
                    <a:lnTo>
                      <a:pt x="54" y="55"/>
                    </a:lnTo>
                    <a:lnTo>
                      <a:pt x="63" y="50"/>
                    </a:lnTo>
                    <a:lnTo>
                      <a:pt x="66" y="47"/>
                    </a:lnTo>
                    <a:lnTo>
                      <a:pt x="69" y="44"/>
                    </a:lnTo>
                    <a:lnTo>
                      <a:pt x="70" y="40"/>
                    </a:lnTo>
                    <a:lnTo>
                      <a:pt x="69" y="37"/>
                    </a:lnTo>
                    <a:lnTo>
                      <a:pt x="56" y="32"/>
                    </a:lnTo>
                    <a:lnTo>
                      <a:pt x="42" y="33"/>
                    </a:lnTo>
                    <a:lnTo>
                      <a:pt x="32" y="37"/>
                    </a:lnTo>
                    <a:lnTo>
                      <a:pt x="28" y="40"/>
                    </a:lnTo>
                    <a:lnTo>
                      <a:pt x="20" y="30"/>
                    </a:lnTo>
                    <a:lnTo>
                      <a:pt x="16" y="14"/>
                    </a:lnTo>
                    <a:lnTo>
                      <a:pt x="10" y="3"/>
                    </a:lnTo>
                    <a:lnTo>
                      <a:pt x="3" y="0"/>
                    </a:lnTo>
                    <a:lnTo>
                      <a:pt x="0" y="19"/>
                    </a:lnTo>
                    <a:lnTo>
                      <a:pt x="4" y="36"/>
                    </a:lnTo>
                    <a:lnTo>
                      <a:pt x="12" y="49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06" name="Freeform 158"/>
              <p:cNvSpPr>
                <a:spLocks/>
              </p:cNvSpPr>
              <p:nvPr/>
            </p:nvSpPr>
            <p:spPr bwMode="auto">
              <a:xfrm>
                <a:off x="8390" y="4771"/>
                <a:ext cx="22" cy="20"/>
              </a:xfrm>
              <a:custGeom>
                <a:avLst/>
                <a:gdLst>
                  <a:gd name="T0" fmla="*/ 0 w 65"/>
                  <a:gd name="T1" fmla="*/ 0 h 60"/>
                  <a:gd name="T2" fmla="*/ 0 w 65"/>
                  <a:gd name="T3" fmla="*/ 0 h 60"/>
                  <a:gd name="T4" fmla="*/ 0 w 65"/>
                  <a:gd name="T5" fmla="*/ 0 h 60"/>
                  <a:gd name="T6" fmla="*/ 0 w 65"/>
                  <a:gd name="T7" fmla="*/ 0 h 60"/>
                  <a:gd name="T8" fmla="*/ 0 w 65"/>
                  <a:gd name="T9" fmla="*/ 0 h 60"/>
                  <a:gd name="T10" fmla="*/ 0 w 65"/>
                  <a:gd name="T11" fmla="*/ 0 h 60"/>
                  <a:gd name="T12" fmla="*/ 0 w 65"/>
                  <a:gd name="T13" fmla="*/ 0 h 60"/>
                  <a:gd name="T14" fmla="*/ 0 w 65"/>
                  <a:gd name="T15" fmla="*/ 0 h 60"/>
                  <a:gd name="T16" fmla="*/ 0 w 65"/>
                  <a:gd name="T17" fmla="*/ 0 h 60"/>
                  <a:gd name="T18" fmla="*/ 0 w 65"/>
                  <a:gd name="T19" fmla="*/ 0 h 60"/>
                  <a:gd name="T20" fmla="*/ 0 w 65"/>
                  <a:gd name="T21" fmla="*/ 0 h 60"/>
                  <a:gd name="T22" fmla="*/ 0 w 65"/>
                  <a:gd name="T23" fmla="*/ 0 h 60"/>
                  <a:gd name="T24" fmla="*/ 0 w 65"/>
                  <a:gd name="T25" fmla="*/ 0 h 60"/>
                  <a:gd name="T26" fmla="*/ 0 w 65"/>
                  <a:gd name="T27" fmla="*/ 0 h 60"/>
                  <a:gd name="T28" fmla="*/ 0 w 65"/>
                  <a:gd name="T29" fmla="*/ 0 h 60"/>
                  <a:gd name="T30" fmla="*/ 0 w 65"/>
                  <a:gd name="T31" fmla="*/ 0 h 60"/>
                  <a:gd name="T32" fmla="*/ 0 w 65"/>
                  <a:gd name="T33" fmla="*/ 0 h 60"/>
                  <a:gd name="T34" fmla="*/ 0 w 65"/>
                  <a:gd name="T35" fmla="*/ 0 h 60"/>
                  <a:gd name="T36" fmla="*/ 0 w 65"/>
                  <a:gd name="T37" fmla="*/ 0 h 60"/>
                  <a:gd name="T38" fmla="*/ 0 w 65"/>
                  <a:gd name="T39" fmla="*/ 0 h 60"/>
                  <a:gd name="T40" fmla="*/ 0 w 65"/>
                  <a:gd name="T41" fmla="*/ 0 h 60"/>
                  <a:gd name="T42" fmla="*/ 0 w 65"/>
                  <a:gd name="T43" fmla="*/ 0 h 6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65" h="60">
                    <a:moveTo>
                      <a:pt x="4" y="46"/>
                    </a:moveTo>
                    <a:lnTo>
                      <a:pt x="9" y="56"/>
                    </a:lnTo>
                    <a:lnTo>
                      <a:pt x="21" y="60"/>
                    </a:lnTo>
                    <a:lnTo>
                      <a:pt x="31" y="60"/>
                    </a:lnTo>
                    <a:lnTo>
                      <a:pt x="35" y="60"/>
                    </a:lnTo>
                    <a:lnTo>
                      <a:pt x="44" y="57"/>
                    </a:lnTo>
                    <a:lnTo>
                      <a:pt x="54" y="51"/>
                    </a:lnTo>
                    <a:lnTo>
                      <a:pt x="62" y="46"/>
                    </a:lnTo>
                    <a:lnTo>
                      <a:pt x="65" y="40"/>
                    </a:lnTo>
                    <a:lnTo>
                      <a:pt x="63" y="36"/>
                    </a:lnTo>
                    <a:lnTo>
                      <a:pt x="60" y="34"/>
                    </a:lnTo>
                    <a:lnTo>
                      <a:pt x="56" y="33"/>
                    </a:lnTo>
                    <a:lnTo>
                      <a:pt x="51" y="33"/>
                    </a:lnTo>
                    <a:lnTo>
                      <a:pt x="26" y="37"/>
                    </a:lnTo>
                    <a:lnTo>
                      <a:pt x="24" y="30"/>
                    </a:lnTo>
                    <a:lnTo>
                      <a:pt x="18" y="1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14"/>
                    </a:lnTo>
                    <a:lnTo>
                      <a:pt x="2" y="30"/>
                    </a:lnTo>
                    <a:lnTo>
                      <a:pt x="3" y="41"/>
                    </a:lnTo>
                    <a:lnTo>
                      <a:pt x="4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07" name="Freeform 159"/>
              <p:cNvSpPr>
                <a:spLocks/>
              </p:cNvSpPr>
              <p:nvPr/>
            </p:nvSpPr>
            <p:spPr bwMode="auto">
              <a:xfrm>
                <a:off x="8362" y="4825"/>
                <a:ext cx="23" cy="16"/>
              </a:xfrm>
              <a:custGeom>
                <a:avLst/>
                <a:gdLst>
                  <a:gd name="T0" fmla="*/ 0 w 69"/>
                  <a:gd name="T1" fmla="*/ 0 h 47"/>
                  <a:gd name="T2" fmla="*/ 0 w 69"/>
                  <a:gd name="T3" fmla="*/ 0 h 47"/>
                  <a:gd name="T4" fmla="*/ 0 w 69"/>
                  <a:gd name="T5" fmla="*/ 0 h 47"/>
                  <a:gd name="T6" fmla="*/ 0 w 69"/>
                  <a:gd name="T7" fmla="*/ 0 h 47"/>
                  <a:gd name="T8" fmla="*/ 0 w 69"/>
                  <a:gd name="T9" fmla="*/ 0 h 47"/>
                  <a:gd name="T10" fmla="*/ 0 w 69"/>
                  <a:gd name="T11" fmla="*/ 0 h 47"/>
                  <a:gd name="T12" fmla="*/ 0 w 69"/>
                  <a:gd name="T13" fmla="*/ 0 h 47"/>
                  <a:gd name="T14" fmla="*/ 0 w 69"/>
                  <a:gd name="T15" fmla="*/ 0 h 47"/>
                  <a:gd name="T16" fmla="*/ 0 w 69"/>
                  <a:gd name="T17" fmla="*/ 0 h 47"/>
                  <a:gd name="T18" fmla="*/ 0 w 69"/>
                  <a:gd name="T19" fmla="*/ 0 h 47"/>
                  <a:gd name="T20" fmla="*/ 0 w 69"/>
                  <a:gd name="T21" fmla="*/ 0 h 47"/>
                  <a:gd name="T22" fmla="*/ 0 w 69"/>
                  <a:gd name="T23" fmla="*/ 0 h 47"/>
                  <a:gd name="T24" fmla="*/ 0 w 69"/>
                  <a:gd name="T25" fmla="*/ 0 h 47"/>
                  <a:gd name="T26" fmla="*/ 0 w 69"/>
                  <a:gd name="T27" fmla="*/ 0 h 47"/>
                  <a:gd name="T28" fmla="*/ 0 w 69"/>
                  <a:gd name="T29" fmla="*/ 0 h 47"/>
                  <a:gd name="T30" fmla="*/ 0 w 69"/>
                  <a:gd name="T31" fmla="*/ 0 h 47"/>
                  <a:gd name="T32" fmla="*/ 0 w 69"/>
                  <a:gd name="T33" fmla="*/ 0 h 47"/>
                  <a:gd name="T34" fmla="*/ 0 w 69"/>
                  <a:gd name="T35" fmla="*/ 0 h 47"/>
                  <a:gd name="T36" fmla="*/ 0 w 69"/>
                  <a:gd name="T37" fmla="*/ 0 h 47"/>
                  <a:gd name="T38" fmla="*/ 0 w 69"/>
                  <a:gd name="T39" fmla="*/ 0 h 47"/>
                  <a:gd name="T40" fmla="*/ 0 w 69"/>
                  <a:gd name="T41" fmla="*/ 0 h 47"/>
                  <a:gd name="T42" fmla="*/ 0 w 69"/>
                  <a:gd name="T43" fmla="*/ 0 h 47"/>
                  <a:gd name="T44" fmla="*/ 0 w 69"/>
                  <a:gd name="T45" fmla="*/ 0 h 47"/>
                  <a:gd name="T46" fmla="*/ 0 w 69"/>
                  <a:gd name="T47" fmla="*/ 0 h 47"/>
                  <a:gd name="T48" fmla="*/ 0 w 69"/>
                  <a:gd name="T49" fmla="*/ 0 h 47"/>
                  <a:gd name="T50" fmla="*/ 0 w 69"/>
                  <a:gd name="T51" fmla="*/ 0 h 47"/>
                  <a:gd name="T52" fmla="*/ 0 w 69"/>
                  <a:gd name="T53" fmla="*/ 0 h 47"/>
                  <a:gd name="T54" fmla="*/ 0 w 69"/>
                  <a:gd name="T55" fmla="*/ 0 h 47"/>
                  <a:gd name="T56" fmla="*/ 0 w 69"/>
                  <a:gd name="T57" fmla="*/ 0 h 47"/>
                  <a:gd name="T58" fmla="*/ 0 w 69"/>
                  <a:gd name="T59" fmla="*/ 0 h 47"/>
                  <a:gd name="T60" fmla="*/ 0 w 69"/>
                  <a:gd name="T61" fmla="*/ 0 h 47"/>
                  <a:gd name="T62" fmla="*/ 0 w 69"/>
                  <a:gd name="T63" fmla="*/ 0 h 47"/>
                  <a:gd name="T64" fmla="*/ 0 w 69"/>
                  <a:gd name="T65" fmla="*/ 0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69" h="47">
                    <a:moveTo>
                      <a:pt x="9" y="46"/>
                    </a:moveTo>
                    <a:lnTo>
                      <a:pt x="12" y="47"/>
                    </a:lnTo>
                    <a:lnTo>
                      <a:pt x="16" y="47"/>
                    </a:lnTo>
                    <a:lnTo>
                      <a:pt x="22" y="47"/>
                    </a:lnTo>
                    <a:lnTo>
                      <a:pt x="23" y="47"/>
                    </a:lnTo>
                    <a:lnTo>
                      <a:pt x="31" y="46"/>
                    </a:lnTo>
                    <a:lnTo>
                      <a:pt x="40" y="45"/>
                    </a:lnTo>
                    <a:lnTo>
                      <a:pt x="48" y="42"/>
                    </a:lnTo>
                    <a:lnTo>
                      <a:pt x="56" y="37"/>
                    </a:lnTo>
                    <a:lnTo>
                      <a:pt x="63" y="34"/>
                    </a:lnTo>
                    <a:lnTo>
                      <a:pt x="67" y="30"/>
                    </a:lnTo>
                    <a:lnTo>
                      <a:pt x="69" y="26"/>
                    </a:lnTo>
                    <a:lnTo>
                      <a:pt x="66" y="20"/>
                    </a:lnTo>
                    <a:lnTo>
                      <a:pt x="62" y="17"/>
                    </a:lnTo>
                    <a:lnTo>
                      <a:pt x="56" y="17"/>
                    </a:lnTo>
                    <a:lnTo>
                      <a:pt x="48" y="17"/>
                    </a:lnTo>
                    <a:lnTo>
                      <a:pt x="40" y="19"/>
                    </a:lnTo>
                    <a:lnTo>
                      <a:pt x="32" y="22"/>
                    </a:lnTo>
                    <a:lnTo>
                      <a:pt x="26" y="23"/>
                    </a:lnTo>
                    <a:lnTo>
                      <a:pt x="22" y="26"/>
                    </a:lnTo>
                    <a:lnTo>
                      <a:pt x="20" y="26"/>
                    </a:lnTo>
                    <a:lnTo>
                      <a:pt x="19" y="22"/>
                    </a:lnTo>
                    <a:lnTo>
                      <a:pt x="16" y="14"/>
                    </a:lnTo>
                    <a:lnTo>
                      <a:pt x="12" y="7"/>
                    </a:lnTo>
                    <a:lnTo>
                      <a:pt x="10" y="4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1"/>
                    </a:lnTo>
                    <a:lnTo>
                      <a:pt x="3" y="26"/>
                    </a:lnTo>
                    <a:lnTo>
                      <a:pt x="7" y="40"/>
                    </a:lnTo>
                    <a:lnTo>
                      <a:pt x="9" y="4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08" name="Freeform 160"/>
              <p:cNvSpPr>
                <a:spLocks/>
              </p:cNvSpPr>
              <p:nvPr/>
            </p:nvSpPr>
            <p:spPr bwMode="auto">
              <a:xfrm>
                <a:off x="8390" y="4813"/>
                <a:ext cx="20" cy="20"/>
              </a:xfrm>
              <a:custGeom>
                <a:avLst/>
                <a:gdLst>
                  <a:gd name="T0" fmla="*/ 0 w 60"/>
                  <a:gd name="T1" fmla="*/ 0 h 58"/>
                  <a:gd name="T2" fmla="*/ 0 w 60"/>
                  <a:gd name="T3" fmla="*/ 0 h 58"/>
                  <a:gd name="T4" fmla="*/ 0 w 60"/>
                  <a:gd name="T5" fmla="*/ 0 h 58"/>
                  <a:gd name="T6" fmla="*/ 0 w 60"/>
                  <a:gd name="T7" fmla="*/ 0 h 58"/>
                  <a:gd name="T8" fmla="*/ 0 w 60"/>
                  <a:gd name="T9" fmla="*/ 0 h 58"/>
                  <a:gd name="T10" fmla="*/ 0 w 60"/>
                  <a:gd name="T11" fmla="*/ 0 h 58"/>
                  <a:gd name="T12" fmla="*/ 0 w 60"/>
                  <a:gd name="T13" fmla="*/ 0 h 58"/>
                  <a:gd name="T14" fmla="*/ 0 w 60"/>
                  <a:gd name="T15" fmla="*/ 0 h 58"/>
                  <a:gd name="T16" fmla="*/ 0 w 60"/>
                  <a:gd name="T17" fmla="*/ 0 h 58"/>
                  <a:gd name="T18" fmla="*/ 0 w 60"/>
                  <a:gd name="T19" fmla="*/ 0 h 58"/>
                  <a:gd name="T20" fmla="*/ 0 w 60"/>
                  <a:gd name="T21" fmla="*/ 0 h 58"/>
                  <a:gd name="T22" fmla="*/ 0 w 60"/>
                  <a:gd name="T23" fmla="*/ 0 h 58"/>
                  <a:gd name="T24" fmla="*/ 0 w 60"/>
                  <a:gd name="T25" fmla="*/ 0 h 58"/>
                  <a:gd name="T26" fmla="*/ 0 w 60"/>
                  <a:gd name="T27" fmla="*/ 0 h 58"/>
                  <a:gd name="T28" fmla="*/ 0 w 60"/>
                  <a:gd name="T29" fmla="*/ 0 h 58"/>
                  <a:gd name="T30" fmla="*/ 0 w 60"/>
                  <a:gd name="T31" fmla="*/ 0 h 58"/>
                  <a:gd name="T32" fmla="*/ 0 w 60"/>
                  <a:gd name="T33" fmla="*/ 0 h 58"/>
                  <a:gd name="T34" fmla="*/ 0 w 60"/>
                  <a:gd name="T35" fmla="*/ 0 h 58"/>
                  <a:gd name="T36" fmla="*/ 0 w 60"/>
                  <a:gd name="T37" fmla="*/ 0 h 58"/>
                  <a:gd name="T38" fmla="*/ 0 w 60"/>
                  <a:gd name="T39" fmla="*/ 0 h 58"/>
                  <a:gd name="T40" fmla="*/ 0 w 60"/>
                  <a:gd name="T41" fmla="*/ 0 h 58"/>
                  <a:gd name="T42" fmla="*/ 0 w 60"/>
                  <a:gd name="T43" fmla="*/ 0 h 58"/>
                  <a:gd name="T44" fmla="*/ 0 w 60"/>
                  <a:gd name="T45" fmla="*/ 0 h 58"/>
                  <a:gd name="T46" fmla="*/ 0 w 60"/>
                  <a:gd name="T47" fmla="*/ 0 h 58"/>
                  <a:gd name="T48" fmla="*/ 0 w 60"/>
                  <a:gd name="T49" fmla="*/ 0 h 5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0" h="58">
                    <a:moveTo>
                      <a:pt x="13" y="52"/>
                    </a:moveTo>
                    <a:lnTo>
                      <a:pt x="20" y="55"/>
                    </a:lnTo>
                    <a:lnTo>
                      <a:pt x="32" y="58"/>
                    </a:lnTo>
                    <a:lnTo>
                      <a:pt x="45" y="56"/>
                    </a:lnTo>
                    <a:lnTo>
                      <a:pt x="55" y="50"/>
                    </a:lnTo>
                    <a:lnTo>
                      <a:pt x="58" y="49"/>
                    </a:lnTo>
                    <a:lnTo>
                      <a:pt x="60" y="46"/>
                    </a:lnTo>
                    <a:lnTo>
                      <a:pt x="60" y="42"/>
                    </a:lnTo>
                    <a:lnTo>
                      <a:pt x="60" y="39"/>
                    </a:lnTo>
                    <a:lnTo>
                      <a:pt x="58" y="36"/>
                    </a:lnTo>
                    <a:lnTo>
                      <a:pt x="54" y="33"/>
                    </a:lnTo>
                    <a:lnTo>
                      <a:pt x="49" y="32"/>
                    </a:lnTo>
                    <a:lnTo>
                      <a:pt x="45" y="32"/>
                    </a:lnTo>
                    <a:lnTo>
                      <a:pt x="36" y="35"/>
                    </a:lnTo>
                    <a:lnTo>
                      <a:pt x="27" y="36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7" y="29"/>
                    </a:lnTo>
                    <a:lnTo>
                      <a:pt x="17" y="16"/>
                    </a:lnTo>
                    <a:lnTo>
                      <a:pt x="14" y="3"/>
                    </a:lnTo>
                    <a:lnTo>
                      <a:pt x="5" y="0"/>
                    </a:lnTo>
                    <a:lnTo>
                      <a:pt x="1" y="12"/>
                    </a:lnTo>
                    <a:lnTo>
                      <a:pt x="0" y="26"/>
                    </a:lnTo>
                    <a:lnTo>
                      <a:pt x="3" y="40"/>
                    </a:lnTo>
                    <a:lnTo>
                      <a:pt x="13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09" name="Freeform 161"/>
              <p:cNvSpPr>
                <a:spLocks/>
              </p:cNvSpPr>
              <p:nvPr/>
            </p:nvSpPr>
            <p:spPr bwMode="auto">
              <a:xfrm>
                <a:off x="8411" y="4806"/>
                <a:ext cx="20" cy="18"/>
              </a:xfrm>
              <a:custGeom>
                <a:avLst/>
                <a:gdLst>
                  <a:gd name="T0" fmla="*/ 0 w 59"/>
                  <a:gd name="T1" fmla="*/ 0 h 55"/>
                  <a:gd name="T2" fmla="*/ 0 w 59"/>
                  <a:gd name="T3" fmla="*/ 0 h 55"/>
                  <a:gd name="T4" fmla="*/ 0 w 59"/>
                  <a:gd name="T5" fmla="*/ 0 h 55"/>
                  <a:gd name="T6" fmla="*/ 0 w 59"/>
                  <a:gd name="T7" fmla="*/ 0 h 55"/>
                  <a:gd name="T8" fmla="*/ 0 w 59"/>
                  <a:gd name="T9" fmla="*/ 0 h 55"/>
                  <a:gd name="T10" fmla="*/ 0 w 59"/>
                  <a:gd name="T11" fmla="*/ 0 h 55"/>
                  <a:gd name="T12" fmla="*/ 0 w 59"/>
                  <a:gd name="T13" fmla="*/ 0 h 55"/>
                  <a:gd name="T14" fmla="*/ 0 w 59"/>
                  <a:gd name="T15" fmla="*/ 0 h 55"/>
                  <a:gd name="T16" fmla="*/ 0 w 59"/>
                  <a:gd name="T17" fmla="*/ 0 h 55"/>
                  <a:gd name="T18" fmla="*/ 0 w 59"/>
                  <a:gd name="T19" fmla="*/ 0 h 55"/>
                  <a:gd name="T20" fmla="*/ 0 w 59"/>
                  <a:gd name="T21" fmla="*/ 0 h 55"/>
                  <a:gd name="T22" fmla="*/ 0 w 59"/>
                  <a:gd name="T23" fmla="*/ 0 h 55"/>
                  <a:gd name="T24" fmla="*/ 0 w 59"/>
                  <a:gd name="T25" fmla="*/ 0 h 55"/>
                  <a:gd name="T26" fmla="*/ 0 w 59"/>
                  <a:gd name="T27" fmla="*/ 0 h 55"/>
                  <a:gd name="T28" fmla="*/ 0 w 59"/>
                  <a:gd name="T29" fmla="*/ 0 h 55"/>
                  <a:gd name="T30" fmla="*/ 0 w 59"/>
                  <a:gd name="T31" fmla="*/ 0 h 55"/>
                  <a:gd name="T32" fmla="*/ 0 w 59"/>
                  <a:gd name="T33" fmla="*/ 0 h 55"/>
                  <a:gd name="T34" fmla="*/ 0 w 59"/>
                  <a:gd name="T35" fmla="*/ 0 h 55"/>
                  <a:gd name="T36" fmla="*/ 0 w 59"/>
                  <a:gd name="T37" fmla="*/ 0 h 55"/>
                  <a:gd name="T38" fmla="*/ 0 w 59"/>
                  <a:gd name="T39" fmla="*/ 0 h 55"/>
                  <a:gd name="T40" fmla="*/ 0 w 59"/>
                  <a:gd name="T41" fmla="*/ 0 h 5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59" h="55">
                    <a:moveTo>
                      <a:pt x="19" y="52"/>
                    </a:moveTo>
                    <a:lnTo>
                      <a:pt x="31" y="55"/>
                    </a:lnTo>
                    <a:lnTo>
                      <a:pt x="43" y="54"/>
                    </a:lnTo>
                    <a:lnTo>
                      <a:pt x="53" y="46"/>
                    </a:lnTo>
                    <a:lnTo>
                      <a:pt x="59" y="35"/>
                    </a:lnTo>
                    <a:lnTo>
                      <a:pt x="57" y="31"/>
                    </a:lnTo>
                    <a:lnTo>
                      <a:pt x="54" y="29"/>
                    </a:lnTo>
                    <a:lnTo>
                      <a:pt x="49" y="28"/>
                    </a:lnTo>
                    <a:lnTo>
                      <a:pt x="44" y="29"/>
                    </a:lnTo>
                    <a:lnTo>
                      <a:pt x="41" y="32"/>
                    </a:lnTo>
                    <a:lnTo>
                      <a:pt x="38" y="35"/>
                    </a:lnTo>
                    <a:lnTo>
                      <a:pt x="34" y="36"/>
                    </a:lnTo>
                    <a:lnTo>
                      <a:pt x="31" y="39"/>
                    </a:lnTo>
                    <a:lnTo>
                      <a:pt x="28" y="32"/>
                    </a:lnTo>
                    <a:lnTo>
                      <a:pt x="21" y="18"/>
                    </a:lnTo>
                    <a:lnTo>
                      <a:pt x="10" y="5"/>
                    </a:lnTo>
                    <a:lnTo>
                      <a:pt x="0" y="0"/>
                    </a:lnTo>
                    <a:lnTo>
                      <a:pt x="2" y="18"/>
                    </a:lnTo>
                    <a:lnTo>
                      <a:pt x="9" y="35"/>
                    </a:lnTo>
                    <a:lnTo>
                      <a:pt x="16" y="46"/>
                    </a:lnTo>
                    <a:lnTo>
                      <a:pt x="19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10" name="Freeform 162"/>
              <p:cNvSpPr>
                <a:spLocks/>
              </p:cNvSpPr>
              <p:nvPr/>
            </p:nvSpPr>
            <p:spPr bwMode="auto">
              <a:xfrm>
                <a:off x="8374" y="4857"/>
                <a:ext cx="27" cy="25"/>
              </a:xfrm>
              <a:custGeom>
                <a:avLst/>
                <a:gdLst>
                  <a:gd name="T0" fmla="*/ 0 w 82"/>
                  <a:gd name="T1" fmla="*/ 0 h 76"/>
                  <a:gd name="T2" fmla="*/ 0 w 82"/>
                  <a:gd name="T3" fmla="*/ 0 h 76"/>
                  <a:gd name="T4" fmla="*/ 0 w 82"/>
                  <a:gd name="T5" fmla="*/ 0 h 76"/>
                  <a:gd name="T6" fmla="*/ 0 w 82"/>
                  <a:gd name="T7" fmla="*/ 0 h 76"/>
                  <a:gd name="T8" fmla="*/ 0 w 82"/>
                  <a:gd name="T9" fmla="*/ 0 h 76"/>
                  <a:gd name="T10" fmla="*/ 0 w 82"/>
                  <a:gd name="T11" fmla="*/ 0 h 76"/>
                  <a:gd name="T12" fmla="*/ 0 w 82"/>
                  <a:gd name="T13" fmla="*/ 0 h 76"/>
                  <a:gd name="T14" fmla="*/ 0 w 82"/>
                  <a:gd name="T15" fmla="*/ 0 h 76"/>
                  <a:gd name="T16" fmla="*/ 0 w 82"/>
                  <a:gd name="T17" fmla="*/ 0 h 76"/>
                  <a:gd name="T18" fmla="*/ 0 w 82"/>
                  <a:gd name="T19" fmla="*/ 0 h 76"/>
                  <a:gd name="T20" fmla="*/ 0 w 82"/>
                  <a:gd name="T21" fmla="*/ 0 h 76"/>
                  <a:gd name="T22" fmla="*/ 0 w 82"/>
                  <a:gd name="T23" fmla="*/ 0 h 76"/>
                  <a:gd name="T24" fmla="*/ 0 w 82"/>
                  <a:gd name="T25" fmla="*/ 0 h 76"/>
                  <a:gd name="T26" fmla="*/ 0 w 82"/>
                  <a:gd name="T27" fmla="*/ 0 h 76"/>
                  <a:gd name="T28" fmla="*/ 0 w 82"/>
                  <a:gd name="T29" fmla="*/ 0 h 76"/>
                  <a:gd name="T30" fmla="*/ 0 w 82"/>
                  <a:gd name="T31" fmla="*/ 0 h 76"/>
                  <a:gd name="T32" fmla="*/ 0 w 82"/>
                  <a:gd name="T33" fmla="*/ 0 h 76"/>
                  <a:gd name="T34" fmla="*/ 0 w 82"/>
                  <a:gd name="T35" fmla="*/ 0 h 76"/>
                  <a:gd name="T36" fmla="*/ 0 w 82"/>
                  <a:gd name="T37" fmla="*/ 0 h 76"/>
                  <a:gd name="T38" fmla="*/ 0 w 82"/>
                  <a:gd name="T39" fmla="*/ 0 h 76"/>
                  <a:gd name="T40" fmla="*/ 0 w 82"/>
                  <a:gd name="T41" fmla="*/ 0 h 76"/>
                  <a:gd name="T42" fmla="*/ 0 w 82"/>
                  <a:gd name="T43" fmla="*/ 0 h 76"/>
                  <a:gd name="T44" fmla="*/ 0 w 82"/>
                  <a:gd name="T45" fmla="*/ 0 h 76"/>
                  <a:gd name="T46" fmla="*/ 0 w 82"/>
                  <a:gd name="T47" fmla="*/ 0 h 76"/>
                  <a:gd name="T48" fmla="*/ 0 w 82"/>
                  <a:gd name="T49" fmla="*/ 0 h 76"/>
                  <a:gd name="T50" fmla="*/ 0 w 82"/>
                  <a:gd name="T51" fmla="*/ 0 h 76"/>
                  <a:gd name="T52" fmla="*/ 0 w 82"/>
                  <a:gd name="T53" fmla="*/ 0 h 76"/>
                  <a:gd name="T54" fmla="*/ 0 w 82"/>
                  <a:gd name="T55" fmla="*/ 0 h 76"/>
                  <a:gd name="T56" fmla="*/ 0 w 82"/>
                  <a:gd name="T57" fmla="*/ 0 h 76"/>
                  <a:gd name="T58" fmla="*/ 0 w 82"/>
                  <a:gd name="T59" fmla="*/ 0 h 76"/>
                  <a:gd name="T60" fmla="*/ 0 w 82"/>
                  <a:gd name="T61" fmla="*/ 0 h 76"/>
                  <a:gd name="T62" fmla="*/ 0 w 82"/>
                  <a:gd name="T63" fmla="*/ 0 h 76"/>
                  <a:gd name="T64" fmla="*/ 0 w 82"/>
                  <a:gd name="T65" fmla="*/ 0 h 7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82" h="76">
                    <a:moveTo>
                      <a:pt x="32" y="75"/>
                    </a:moveTo>
                    <a:lnTo>
                      <a:pt x="38" y="76"/>
                    </a:lnTo>
                    <a:lnTo>
                      <a:pt x="44" y="76"/>
                    </a:lnTo>
                    <a:lnTo>
                      <a:pt x="50" y="76"/>
                    </a:lnTo>
                    <a:lnTo>
                      <a:pt x="57" y="75"/>
                    </a:lnTo>
                    <a:lnTo>
                      <a:pt x="61" y="72"/>
                    </a:lnTo>
                    <a:lnTo>
                      <a:pt x="67" y="67"/>
                    </a:lnTo>
                    <a:lnTo>
                      <a:pt x="72" y="64"/>
                    </a:lnTo>
                    <a:lnTo>
                      <a:pt x="76" y="59"/>
                    </a:lnTo>
                    <a:lnTo>
                      <a:pt x="80" y="56"/>
                    </a:lnTo>
                    <a:lnTo>
                      <a:pt x="82" y="52"/>
                    </a:lnTo>
                    <a:lnTo>
                      <a:pt x="82" y="47"/>
                    </a:lnTo>
                    <a:lnTo>
                      <a:pt x="79" y="43"/>
                    </a:lnTo>
                    <a:lnTo>
                      <a:pt x="70" y="39"/>
                    </a:lnTo>
                    <a:lnTo>
                      <a:pt x="63" y="37"/>
                    </a:lnTo>
                    <a:lnTo>
                      <a:pt x="54" y="39"/>
                    </a:lnTo>
                    <a:lnTo>
                      <a:pt x="47" y="41"/>
                    </a:lnTo>
                    <a:lnTo>
                      <a:pt x="39" y="44"/>
                    </a:lnTo>
                    <a:lnTo>
                      <a:pt x="35" y="49"/>
                    </a:lnTo>
                    <a:lnTo>
                      <a:pt x="32" y="50"/>
                    </a:lnTo>
                    <a:lnTo>
                      <a:pt x="30" y="52"/>
                    </a:lnTo>
                    <a:lnTo>
                      <a:pt x="29" y="43"/>
                    </a:lnTo>
                    <a:lnTo>
                      <a:pt x="23" y="23"/>
                    </a:lnTo>
                    <a:lnTo>
                      <a:pt x="14" y="6"/>
                    </a:lnTo>
                    <a:lnTo>
                      <a:pt x="4" y="0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4" y="44"/>
                    </a:lnTo>
                    <a:lnTo>
                      <a:pt x="11" y="54"/>
                    </a:lnTo>
                    <a:lnTo>
                      <a:pt x="19" y="63"/>
                    </a:lnTo>
                    <a:lnTo>
                      <a:pt x="25" y="70"/>
                    </a:lnTo>
                    <a:lnTo>
                      <a:pt x="30" y="73"/>
                    </a:lnTo>
                    <a:lnTo>
                      <a:pt x="32" y="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11" name="Freeform 163"/>
              <p:cNvSpPr>
                <a:spLocks/>
              </p:cNvSpPr>
              <p:nvPr/>
            </p:nvSpPr>
            <p:spPr bwMode="auto">
              <a:xfrm>
                <a:off x="8404" y="4847"/>
                <a:ext cx="25" cy="22"/>
              </a:xfrm>
              <a:custGeom>
                <a:avLst/>
                <a:gdLst>
                  <a:gd name="T0" fmla="*/ 0 w 75"/>
                  <a:gd name="T1" fmla="*/ 0 h 66"/>
                  <a:gd name="T2" fmla="*/ 0 w 75"/>
                  <a:gd name="T3" fmla="*/ 0 h 66"/>
                  <a:gd name="T4" fmla="*/ 0 w 75"/>
                  <a:gd name="T5" fmla="*/ 0 h 66"/>
                  <a:gd name="T6" fmla="*/ 0 w 75"/>
                  <a:gd name="T7" fmla="*/ 0 h 66"/>
                  <a:gd name="T8" fmla="*/ 0 w 75"/>
                  <a:gd name="T9" fmla="*/ 0 h 66"/>
                  <a:gd name="T10" fmla="*/ 0 w 75"/>
                  <a:gd name="T11" fmla="*/ 0 h 66"/>
                  <a:gd name="T12" fmla="*/ 0 w 75"/>
                  <a:gd name="T13" fmla="*/ 0 h 66"/>
                  <a:gd name="T14" fmla="*/ 0 w 75"/>
                  <a:gd name="T15" fmla="*/ 0 h 66"/>
                  <a:gd name="T16" fmla="*/ 0 w 75"/>
                  <a:gd name="T17" fmla="*/ 0 h 66"/>
                  <a:gd name="T18" fmla="*/ 0 w 75"/>
                  <a:gd name="T19" fmla="*/ 0 h 66"/>
                  <a:gd name="T20" fmla="*/ 0 w 75"/>
                  <a:gd name="T21" fmla="*/ 0 h 66"/>
                  <a:gd name="T22" fmla="*/ 0 w 75"/>
                  <a:gd name="T23" fmla="*/ 0 h 66"/>
                  <a:gd name="T24" fmla="*/ 0 w 75"/>
                  <a:gd name="T25" fmla="*/ 0 h 66"/>
                  <a:gd name="T26" fmla="*/ 0 w 75"/>
                  <a:gd name="T27" fmla="*/ 0 h 66"/>
                  <a:gd name="T28" fmla="*/ 0 w 75"/>
                  <a:gd name="T29" fmla="*/ 0 h 66"/>
                  <a:gd name="T30" fmla="*/ 0 w 75"/>
                  <a:gd name="T31" fmla="*/ 0 h 66"/>
                  <a:gd name="T32" fmla="*/ 0 w 75"/>
                  <a:gd name="T33" fmla="*/ 0 h 66"/>
                  <a:gd name="T34" fmla="*/ 0 w 75"/>
                  <a:gd name="T35" fmla="*/ 0 h 66"/>
                  <a:gd name="T36" fmla="*/ 0 w 75"/>
                  <a:gd name="T37" fmla="*/ 0 h 66"/>
                  <a:gd name="T38" fmla="*/ 0 w 75"/>
                  <a:gd name="T39" fmla="*/ 0 h 66"/>
                  <a:gd name="T40" fmla="*/ 0 w 75"/>
                  <a:gd name="T41" fmla="*/ 0 h 66"/>
                  <a:gd name="T42" fmla="*/ 0 w 75"/>
                  <a:gd name="T43" fmla="*/ 0 h 66"/>
                  <a:gd name="T44" fmla="*/ 0 w 75"/>
                  <a:gd name="T45" fmla="*/ 0 h 66"/>
                  <a:gd name="T46" fmla="*/ 0 w 75"/>
                  <a:gd name="T47" fmla="*/ 0 h 66"/>
                  <a:gd name="T48" fmla="*/ 0 w 75"/>
                  <a:gd name="T49" fmla="*/ 0 h 66"/>
                  <a:gd name="T50" fmla="*/ 0 w 75"/>
                  <a:gd name="T51" fmla="*/ 0 h 66"/>
                  <a:gd name="T52" fmla="*/ 0 w 75"/>
                  <a:gd name="T53" fmla="*/ 0 h 66"/>
                  <a:gd name="T54" fmla="*/ 0 w 75"/>
                  <a:gd name="T55" fmla="*/ 0 h 66"/>
                  <a:gd name="T56" fmla="*/ 0 w 75"/>
                  <a:gd name="T57" fmla="*/ 0 h 6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6">
                    <a:moveTo>
                      <a:pt x="12" y="53"/>
                    </a:moveTo>
                    <a:lnTo>
                      <a:pt x="15" y="56"/>
                    </a:lnTo>
                    <a:lnTo>
                      <a:pt x="19" y="60"/>
                    </a:lnTo>
                    <a:lnTo>
                      <a:pt x="25" y="62"/>
                    </a:lnTo>
                    <a:lnTo>
                      <a:pt x="27" y="63"/>
                    </a:lnTo>
                    <a:lnTo>
                      <a:pt x="32" y="65"/>
                    </a:lnTo>
                    <a:lnTo>
                      <a:pt x="40" y="65"/>
                    </a:lnTo>
                    <a:lnTo>
                      <a:pt x="49" y="66"/>
                    </a:lnTo>
                    <a:lnTo>
                      <a:pt x="57" y="65"/>
                    </a:lnTo>
                    <a:lnTo>
                      <a:pt x="65" y="63"/>
                    </a:lnTo>
                    <a:lnTo>
                      <a:pt x="71" y="60"/>
                    </a:lnTo>
                    <a:lnTo>
                      <a:pt x="75" y="55"/>
                    </a:lnTo>
                    <a:lnTo>
                      <a:pt x="75" y="46"/>
                    </a:lnTo>
                    <a:lnTo>
                      <a:pt x="72" y="39"/>
                    </a:lnTo>
                    <a:lnTo>
                      <a:pt x="66" y="35"/>
                    </a:lnTo>
                    <a:lnTo>
                      <a:pt x="59" y="33"/>
                    </a:lnTo>
                    <a:lnTo>
                      <a:pt x="50" y="33"/>
                    </a:lnTo>
                    <a:lnTo>
                      <a:pt x="41" y="35"/>
                    </a:lnTo>
                    <a:lnTo>
                      <a:pt x="34" y="36"/>
                    </a:lnTo>
                    <a:lnTo>
                      <a:pt x="28" y="39"/>
                    </a:lnTo>
                    <a:lnTo>
                      <a:pt x="27" y="39"/>
                    </a:lnTo>
                    <a:lnTo>
                      <a:pt x="25" y="32"/>
                    </a:lnTo>
                    <a:lnTo>
                      <a:pt x="19" y="1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0" y="22"/>
                    </a:lnTo>
                    <a:lnTo>
                      <a:pt x="5" y="39"/>
                    </a:lnTo>
                    <a:lnTo>
                      <a:pt x="9" y="49"/>
                    </a:lnTo>
                    <a:lnTo>
                      <a:pt x="12" y="5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12" name="Freeform 164"/>
              <p:cNvSpPr>
                <a:spLocks/>
              </p:cNvSpPr>
              <p:nvPr/>
            </p:nvSpPr>
            <p:spPr bwMode="auto">
              <a:xfrm>
                <a:off x="8434" y="4844"/>
                <a:ext cx="25" cy="21"/>
              </a:xfrm>
              <a:custGeom>
                <a:avLst/>
                <a:gdLst>
                  <a:gd name="T0" fmla="*/ 0 w 75"/>
                  <a:gd name="T1" fmla="*/ 0 h 63"/>
                  <a:gd name="T2" fmla="*/ 0 w 75"/>
                  <a:gd name="T3" fmla="*/ 0 h 63"/>
                  <a:gd name="T4" fmla="*/ 0 w 75"/>
                  <a:gd name="T5" fmla="*/ 0 h 63"/>
                  <a:gd name="T6" fmla="*/ 0 w 75"/>
                  <a:gd name="T7" fmla="*/ 0 h 63"/>
                  <a:gd name="T8" fmla="*/ 0 w 75"/>
                  <a:gd name="T9" fmla="*/ 0 h 63"/>
                  <a:gd name="T10" fmla="*/ 0 w 75"/>
                  <a:gd name="T11" fmla="*/ 0 h 63"/>
                  <a:gd name="T12" fmla="*/ 0 w 75"/>
                  <a:gd name="T13" fmla="*/ 0 h 63"/>
                  <a:gd name="T14" fmla="*/ 0 w 75"/>
                  <a:gd name="T15" fmla="*/ 0 h 63"/>
                  <a:gd name="T16" fmla="*/ 0 w 75"/>
                  <a:gd name="T17" fmla="*/ 0 h 63"/>
                  <a:gd name="T18" fmla="*/ 0 w 75"/>
                  <a:gd name="T19" fmla="*/ 0 h 63"/>
                  <a:gd name="T20" fmla="*/ 0 w 75"/>
                  <a:gd name="T21" fmla="*/ 0 h 63"/>
                  <a:gd name="T22" fmla="*/ 0 w 75"/>
                  <a:gd name="T23" fmla="*/ 0 h 63"/>
                  <a:gd name="T24" fmla="*/ 0 w 75"/>
                  <a:gd name="T25" fmla="*/ 0 h 63"/>
                  <a:gd name="T26" fmla="*/ 0 w 75"/>
                  <a:gd name="T27" fmla="*/ 0 h 63"/>
                  <a:gd name="T28" fmla="*/ 0 w 75"/>
                  <a:gd name="T29" fmla="*/ 0 h 63"/>
                  <a:gd name="T30" fmla="*/ 0 w 75"/>
                  <a:gd name="T31" fmla="*/ 0 h 63"/>
                  <a:gd name="T32" fmla="*/ 0 w 75"/>
                  <a:gd name="T33" fmla="*/ 0 h 63"/>
                  <a:gd name="T34" fmla="*/ 0 w 75"/>
                  <a:gd name="T35" fmla="*/ 0 h 63"/>
                  <a:gd name="T36" fmla="*/ 0 w 75"/>
                  <a:gd name="T37" fmla="*/ 0 h 63"/>
                  <a:gd name="T38" fmla="*/ 0 w 75"/>
                  <a:gd name="T39" fmla="*/ 0 h 63"/>
                  <a:gd name="T40" fmla="*/ 0 w 75"/>
                  <a:gd name="T41" fmla="*/ 0 h 63"/>
                  <a:gd name="T42" fmla="*/ 0 w 75"/>
                  <a:gd name="T43" fmla="*/ 0 h 63"/>
                  <a:gd name="T44" fmla="*/ 0 w 75"/>
                  <a:gd name="T45" fmla="*/ 0 h 63"/>
                  <a:gd name="T46" fmla="*/ 0 w 75"/>
                  <a:gd name="T47" fmla="*/ 0 h 63"/>
                  <a:gd name="T48" fmla="*/ 0 w 75"/>
                  <a:gd name="T49" fmla="*/ 0 h 63"/>
                  <a:gd name="T50" fmla="*/ 0 w 75"/>
                  <a:gd name="T51" fmla="*/ 0 h 63"/>
                  <a:gd name="T52" fmla="*/ 0 w 75"/>
                  <a:gd name="T53" fmla="*/ 0 h 63"/>
                  <a:gd name="T54" fmla="*/ 0 w 75"/>
                  <a:gd name="T55" fmla="*/ 0 h 63"/>
                  <a:gd name="T56" fmla="*/ 0 w 75"/>
                  <a:gd name="T57" fmla="*/ 0 h 63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63">
                    <a:moveTo>
                      <a:pt x="3" y="41"/>
                    </a:moveTo>
                    <a:lnTo>
                      <a:pt x="4" y="46"/>
                    </a:lnTo>
                    <a:lnTo>
                      <a:pt x="10" y="50"/>
                    </a:lnTo>
                    <a:lnTo>
                      <a:pt x="14" y="56"/>
                    </a:lnTo>
                    <a:lnTo>
                      <a:pt x="16" y="57"/>
                    </a:lnTo>
                    <a:lnTo>
                      <a:pt x="23" y="60"/>
                    </a:lnTo>
                    <a:lnTo>
                      <a:pt x="32" y="63"/>
                    </a:lnTo>
                    <a:lnTo>
                      <a:pt x="42" y="63"/>
                    </a:lnTo>
                    <a:lnTo>
                      <a:pt x="54" y="61"/>
                    </a:lnTo>
                    <a:lnTo>
                      <a:pt x="64" y="58"/>
                    </a:lnTo>
                    <a:lnTo>
                      <a:pt x="72" y="54"/>
                    </a:lnTo>
                    <a:lnTo>
                      <a:pt x="75" y="47"/>
                    </a:lnTo>
                    <a:lnTo>
                      <a:pt x="73" y="40"/>
                    </a:lnTo>
                    <a:lnTo>
                      <a:pt x="67" y="34"/>
                    </a:lnTo>
                    <a:lnTo>
                      <a:pt x="60" y="30"/>
                    </a:lnTo>
                    <a:lnTo>
                      <a:pt x="53" y="28"/>
                    </a:lnTo>
                    <a:lnTo>
                      <a:pt x="45" y="30"/>
                    </a:lnTo>
                    <a:lnTo>
                      <a:pt x="36" y="31"/>
                    </a:lnTo>
                    <a:lnTo>
                      <a:pt x="31" y="33"/>
                    </a:lnTo>
                    <a:lnTo>
                      <a:pt x="26" y="36"/>
                    </a:lnTo>
                    <a:lnTo>
                      <a:pt x="25" y="36"/>
                    </a:lnTo>
                    <a:lnTo>
                      <a:pt x="23" y="30"/>
                    </a:lnTo>
                    <a:lnTo>
                      <a:pt x="17" y="15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" y="28"/>
                    </a:lnTo>
                    <a:lnTo>
                      <a:pt x="3" y="38"/>
                    </a:lnTo>
                    <a:lnTo>
                      <a:pt x="3" y="4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13" name="Freeform 165"/>
              <p:cNvSpPr>
                <a:spLocks/>
              </p:cNvSpPr>
              <p:nvPr/>
            </p:nvSpPr>
            <p:spPr bwMode="auto">
              <a:xfrm>
                <a:off x="8126" y="4482"/>
                <a:ext cx="83" cy="97"/>
              </a:xfrm>
              <a:custGeom>
                <a:avLst/>
                <a:gdLst>
                  <a:gd name="T0" fmla="*/ 0 w 250"/>
                  <a:gd name="T1" fmla="*/ 0 h 290"/>
                  <a:gd name="T2" fmla="*/ 0 w 250"/>
                  <a:gd name="T3" fmla="*/ 0 h 290"/>
                  <a:gd name="T4" fmla="*/ 0 w 250"/>
                  <a:gd name="T5" fmla="*/ 0 h 290"/>
                  <a:gd name="T6" fmla="*/ 0 w 250"/>
                  <a:gd name="T7" fmla="*/ 0 h 290"/>
                  <a:gd name="T8" fmla="*/ 0 w 250"/>
                  <a:gd name="T9" fmla="*/ 0 h 290"/>
                  <a:gd name="T10" fmla="*/ 0 w 250"/>
                  <a:gd name="T11" fmla="*/ 0 h 290"/>
                  <a:gd name="T12" fmla="*/ 0 w 250"/>
                  <a:gd name="T13" fmla="*/ 0 h 290"/>
                  <a:gd name="T14" fmla="*/ 0 w 250"/>
                  <a:gd name="T15" fmla="*/ 0 h 290"/>
                  <a:gd name="T16" fmla="*/ 0 w 250"/>
                  <a:gd name="T17" fmla="*/ 0 h 290"/>
                  <a:gd name="T18" fmla="*/ 0 w 250"/>
                  <a:gd name="T19" fmla="*/ 0 h 290"/>
                  <a:gd name="T20" fmla="*/ 0 w 250"/>
                  <a:gd name="T21" fmla="*/ 0 h 290"/>
                  <a:gd name="T22" fmla="*/ 0 w 250"/>
                  <a:gd name="T23" fmla="*/ 0 h 290"/>
                  <a:gd name="T24" fmla="*/ 0 w 250"/>
                  <a:gd name="T25" fmla="*/ 0 h 290"/>
                  <a:gd name="T26" fmla="*/ 0 w 250"/>
                  <a:gd name="T27" fmla="*/ 0 h 290"/>
                  <a:gd name="T28" fmla="*/ 0 w 250"/>
                  <a:gd name="T29" fmla="*/ 0 h 290"/>
                  <a:gd name="T30" fmla="*/ 0 w 250"/>
                  <a:gd name="T31" fmla="*/ 0 h 290"/>
                  <a:gd name="T32" fmla="*/ 0 w 250"/>
                  <a:gd name="T33" fmla="*/ 0 h 290"/>
                  <a:gd name="T34" fmla="*/ 0 w 250"/>
                  <a:gd name="T35" fmla="*/ 0 h 290"/>
                  <a:gd name="T36" fmla="*/ 0 w 250"/>
                  <a:gd name="T37" fmla="*/ 0 h 290"/>
                  <a:gd name="T38" fmla="*/ 0 w 250"/>
                  <a:gd name="T39" fmla="*/ 0 h 290"/>
                  <a:gd name="T40" fmla="*/ 0 w 250"/>
                  <a:gd name="T41" fmla="*/ 0 h 290"/>
                  <a:gd name="T42" fmla="*/ 0 w 250"/>
                  <a:gd name="T43" fmla="*/ 0 h 290"/>
                  <a:gd name="T44" fmla="*/ 0 w 250"/>
                  <a:gd name="T45" fmla="*/ 0 h 290"/>
                  <a:gd name="T46" fmla="*/ 0 w 250"/>
                  <a:gd name="T47" fmla="*/ 0 h 290"/>
                  <a:gd name="T48" fmla="*/ 0 w 250"/>
                  <a:gd name="T49" fmla="*/ 0 h 290"/>
                  <a:gd name="T50" fmla="*/ 0 w 250"/>
                  <a:gd name="T51" fmla="*/ 0 h 290"/>
                  <a:gd name="T52" fmla="*/ 0 w 250"/>
                  <a:gd name="T53" fmla="*/ 0 h 290"/>
                  <a:gd name="T54" fmla="*/ 0 w 250"/>
                  <a:gd name="T55" fmla="*/ 0 h 290"/>
                  <a:gd name="T56" fmla="*/ 0 w 250"/>
                  <a:gd name="T57" fmla="*/ 0 h 290"/>
                  <a:gd name="T58" fmla="*/ 0 w 250"/>
                  <a:gd name="T59" fmla="*/ 0 h 290"/>
                  <a:gd name="T60" fmla="*/ 0 w 250"/>
                  <a:gd name="T61" fmla="*/ 0 h 290"/>
                  <a:gd name="T62" fmla="*/ 0 w 250"/>
                  <a:gd name="T63" fmla="*/ 0 h 290"/>
                  <a:gd name="T64" fmla="*/ 0 w 250"/>
                  <a:gd name="T65" fmla="*/ 0 h 290"/>
                  <a:gd name="T66" fmla="*/ 0 w 250"/>
                  <a:gd name="T67" fmla="*/ 0 h 290"/>
                  <a:gd name="T68" fmla="*/ 0 w 250"/>
                  <a:gd name="T69" fmla="*/ 0 h 290"/>
                  <a:gd name="T70" fmla="*/ 0 w 250"/>
                  <a:gd name="T71" fmla="*/ 0 h 290"/>
                  <a:gd name="T72" fmla="*/ 0 w 250"/>
                  <a:gd name="T73" fmla="*/ 0 h 290"/>
                  <a:gd name="T74" fmla="*/ 0 w 250"/>
                  <a:gd name="T75" fmla="*/ 0 h 290"/>
                  <a:gd name="T76" fmla="*/ 0 w 250"/>
                  <a:gd name="T77" fmla="*/ 0 h 290"/>
                  <a:gd name="T78" fmla="*/ 0 w 250"/>
                  <a:gd name="T79" fmla="*/ 0 h 290"/>
                  <a:gd name="T80" fmla="*/ 0 w 250"/>
                  <a:gd name="T81" fmla="*/ 0 h 290"/>
                  <a:gd name="T82" fmla="*/ 0 w 250"/>
                  <a:gd name="T83" fmla="*/ 0 h 290"/>
                  <a:gd name="T84" fmla="*/ 0 w 250"/>
                  <a:gd name="T85" fmla="*/ 0 h 290"/>
                  <a:gd name="T86" fmla="*/ 0 w 250"/>
                  <a:gd name="T87" fmla="*/ 0 h 290"/>
                  <a:gd name="T88" fmla="*/ 0 w 250"/>
                  <a:gd name="T89" fmla="*/ 0 h 290"/>
                  <a:gd name="T90" fmla="*/ 0 w 250"/>
                  <a:gd name="T91" fmla="*/ 0 h 290"/>
                  <a:gd name="T92" fmla="*/ 0 w 250"/>
                  <a:gd name="T93" fmla="*/ 0 h 290"/>
                  <a:gd name="T94" fmla="*/ 0 w 250"/>
                  <a:gd name="T95" fmla="*/ 0 h 290"/>
                  <a:gd name="T96" fmla="*/ 0 w 250"/>
                  <a:gd name="T97" fmla="*/ 0 h 29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50" h="290">
                    <a:moveTo>
                      <a:pt x="88" y="37"/>
                    </a:moveTo>
                    <a:lnTo>
                      <a:pt x="69" y="49"/>
                    </a:lnTo>
                    <a:lnTo>
                      <a:pt x="53" y="63"/>
                    </a:lnTo>
                    <a:lnTo>
                      <a:pt x="39" y="79"/>
                    </a:lnTo>
                    <a:lnTo>
                      <a:pt x="25" y="96"/>
                    </a:lnTo>
                    <a:lnTo>
                      <a:pt x="15" y="115"/>
                    </a:lnTo>
                    <a:lnTo>
                      <a:pt x="8" y="135"/>
                    </a:lnTo>
                    <a:lnTo>
                      <a:pt x="3" y="157"/>
                    </a:lnTo>
                    <a:lnTo>
                      <a:pt x="0" y="178"/>
                    </a:lnTo>
                    <a:lnTo>
                      <a:pt x="3" y="208"/>
                    </a:lnTo>
                    <a:lnTo>
                      <a:pt x="15" y="233"/>
                    </a:lnTo>
                    <a:lnTo>
                      <a:pt x="33" y="254"/>
                    </a:lnTo>
                    <a:lnTo>
                      <a:pt x="56" y="270"/>
                    </a:lnTo>
                    <a:lnTo>
                      <a:pt x="83" y="283"/>
                    </a:lnTo>
                    <a:lnTo>
                      <a:pt x="110" y="289"/>
                    </a:lnTo>
                    <a:lnTo>
                      <a:pt x="140" y="290"/>
                    </a:lnTo>
                    <a:lnTo>
                      <a:pt x="168" y="286"/>
                    </a:lnTo>
                    <a:lnTo>
                      <a:pt x="174" y="286"/>
                    </a:lnTo>
                    <a:lnTo>
                      <a:pt x="179" y="283"/>
                    </a:lnTo>
                    <a:lnTo>
                      <a:pt x="184" y="279"/>
                    </a:lnTo>
                    <a:lnTo>
                      <a:pt x="185" y="273"/>
                    </a:lnTo>
                    <a:lnTo>
                      <a:pt x="182" y="266"/>
                    </a:lnTo>
                    <a:lnTo>
                      <a:pt x="176" y="260"/>
                    </a:lnTo>
                    <a:lnTo>
                      <a:pt x="169" y="254"/>
                    </a:lnTo>
                    <a:lnTo>
                      <a:pt x="162" y="252"/>
                    </a:lnTo>
                    <a:lnTo>
                      <a:pt x="147" y="247"/>
                    </a:lnTo>
                    <a:lnTo>
                      <a:pt x="132" y="244"/>
                    </a:lnTo>
                    <a:lnTo>
                      <a:pt x="118" y="242"/>
                    </a:lnTo>
                    <a:lnTo>
                      <a:pt x="105" y="239"/>
                    </a:lnTo>
                    <a:lnTo>
                      <a:pt x="91" y="234"/>
                    </a:lnTo>
                    <a:lnTo>
                      <a:pt x="78" y="229"/>
                    </a:lnTo>
                    <a:lnTo>
                      <a:pt x="66" y="221"/>
                    </a:lnTo>
                    <a:lnTo>
                      <a:pt x="55" y="210"/>
                    </a:lnTo>
                    <a:lnTo>
                      <a:pt x="50" y="161"/>
                    </a:lnTo>
                    <a:lnTo>
                      <a:pt x="62" y="121"/>
                    </a:lnTo>
                    <a:lnTo>
                      <a:pt x="85" y="89"/>
                    </a:lnTo>
                    <a:lnTo>
                      <a:pt x="118" y="63"/>
                    </a:lnTo>
                    <a:lnTo>
                      <a:pt x="153" y="43"/>
                    </a:lnTo>
                    <a:lnTo>
                      <a:pt x="190" y="27"/>
                    </a:lnTo>
                    <a:lnTo>
                      <a:pt x="223" y="16"/>
                    </a:lnTo>
                    <a:lnTo>
                      <a:pt x="250" y="6"/>
                    </a:lnTo>
                    <a:lnTo>
                      <a:pt x="234" y="2"/>
                    </a:lnTo>
                    <a:lnTo>
                      <a:pt x="216" y="0"/>
                    </a:lnTo>
                    <a:lnTo>
                      <a:pt x="196" y="3"/>
                    </a:lnTo>
                    <a:lnTo>
                      <a:pt x="174" y="6"/>
                    </a:lnTo>
                    <a:lnTo>
                      <a:pt x="152" y="13"/>
                    </a:lnTo>
                    <a:lnTo>
                      <a:pt x="130" y="20"/>
                    </a:lnTo>
                    <a:lnTo>
                      <a:pt x="107" y="29"/>
                    </a:lnTo>
                    <a:lnTo>
                      <a:pt x="88" y="37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14" name="Freeform 166"/>
              <p:cNvSpPr>
                <a:spLocks/>
              </p:cNvSpPr>
              <p:nvPr/>
            </p:nvSpPr>
            <p:spPr bwMode="auto">
              <a:xfrm>
                <a:off x="8268" y="4481"/>
                <a:ext cx="53" cy="75"/>
              </a:xfrm>
              <a:custGeom>
                <a:avLst/>
                <a:gdLst>
                  <a:gd name="T0" fmla="*/ 0 w 160"/>
                  <a:gd name="T1" fmla="*/ 0 h 225"/>
                  <a:gd name="T2" fmla="*/ 0 w 160"/>
                  <a:gd name="T3" fmla="*/ 0 h 225"/>
                  <a:gd name="T4" fmla="*/ 0 w 160"/>
                  <a:gd name="T5" fmla="*/ 0 h 225"/>
                  <a:gd name="T6" fmla="*/ 0 w 160"/>
                  <a:gd name="T7" fmla="*/ 0 h 225"/>
                  <a:gd name="T8" fmla="*/ 0 w 160"/>
                  <a:gd name="T9" fmla="*/ 0 h 225"/>
                  <a:gd name="T10" fmla="*/ 0 w 160"/>
                  <a:gd name="T11" fmla="*/ 0 h 225"/>
                  <a:gd name="T12" fmla="*/ 0 w 160"/>
                  <a:gd name="T13" fmla="*/ 0 h 225"/>
                  <a:gd name="T14" fmla="*/ 0 w 160"/>
                  <a:gd name="T15" fmla="*/ 0 h 225"/>
                  <a:gd name="T16" fmla="*/ 0 w 160"/>
                  <a:gd name="T17" fmla="*/ 0 h 225"/>
                  <a:gd name="T18" fmla="*/ 0 w 160"/>
                  <a:gd name="T19" fmla="*/ 0 h 225"/>
                  <a:gd name="T20" fmla="*/ 0 w 160"/>
                  <a:gd name="T21" fmla="*/ 0 h 225"/>
                  <a:gd name="T22" fmla="*/ 0 w 160"/>
                  <a:gd name="T23" fmla="*/ 0 h 225"/>
                  <a:gd name="T24" fmla="*/ 0 w 160"/>
                  <a:gd name="T25" fmla="*/ 0 h 225"/>
                  <a:gd name="T26" fmla="*/ 0 w 160"/>
                  <a:gd name="T27" fmla="*/ 0 h 225"/>
                  <a:gd name="T28" fmla="*/ 0 w 160"/>
                  <a:gd name="T29" fmla="*/ 0 h 225"/>
                  <a:gd name="T30" fmla="*/ 0 w 160"/>
                  <a:gd name="T31" fmla="*/ 0 h 225"/>
                  <a:gd name="T32" fmla="*/ 0 w 160"/>
                  <a:gd name="T33" fmla="*/ 0 h 225"/>
                  <a:gd name="T34" fmla="*/ 0 w 160"/>
                  <a:gd name="T35" fmla="*/ 0 h 225"/>
                  <a:gd name="T36" fmla="*/ 0 w 160"/>
                  <a:gd name="T37" fmla="*/ 0 h 225"/>
                  <a:gd name="T38" fmla="*/ 0 w 160"/>
                  <a:gd name="T39" fmla="*/ 0 h 225"/>
                  <a:gd name="T40" fmla="*/ 0 w 160"/>
                  <a:gd name="T41" fmla="*/ 0 h 225"/>
                  <a:gd name="T42" fmla="*/ 0 w 160"/>
                  <a:gd name="T43" fmla="*/ 0 h 225"/>
                  <a:gd name="T44" fmla="*/ 0 w 160"/>
                  <a:gd name="T45" fmla="*/ 0 h 225"/>
                  <a:gd name="T46" fmla="*/ 0 w 160"/>
                  <a:gd name="T47" fmla="*/ 0 h 225"/>
                  <a:gd name="T48" fmla="*/ 0 w 160"/>
                  <a:gd name="T49" fmla="*/ 0 h 225"/>
                  <a:gd name="T50" fmla="*/ 0 w 160"/>
                  <a:gd name="T51" fmla="*/ 0 h 225"/>
                  <a:gd name="T52" fmla="*/ 0 w 160"/>
                  <a:gd name="T53" fmla="*/ 0 h 225"/>
                  <a:gd name="T54" fmla="*/ 0 w 160"/>
                  <a:gd name="T55" fmla="*/ 0 h 225"/>
                  <a:gd name="T56" fmla="*/ 0 w 160"/>
                  <a:gd name="T57" fmla="*/ 0 h 225"/>
                  <a:gd name="T58" fmla="*/ 0 w 160"/>
                  <a:gd name="T59" fmla="*/ 0 h 225"/>
                  <a:gd name="T60" fmla="*/ 0 w 160"/>
                  <a:gd name="T61" fmla="*/ 0 h 225"/>
                  <a:gd name="T62" fmla="*/ 0 w 160"/>
                  <a:gd name="T63" fmla="*/ 0 h 225"/>
                  <a:gd name="T64" fmla="*/ 0 w 160"/>
                  <a:gd name="T65" fmla="*/ 0 h 225"/>
                  <a:gd name="T66" fmla="*/ 0 w 160"/>
                  <a:gd name="T67" fmla="*/ 0 h 225"/>
                  <a:gd name="T68" fmla="*/ 0 w 160"/>
                  <a:gd name="T69" fmla="*/ 0 h 225"/>
                  <a:gd name="T70" fmla="*/ 0 w 160"/>
                  <a:gd name="T71" fmla="*/ 0 h 225"/>
                  <a:gd name="T72" fmla="*/ 0 w 160"/>
                  <a:gd name="T73" fmla="*/ 0 h 225"/>
                  <a:gd name="T74" fmla="*/ 0 w 160"/>
                  <a:gd name="T75" fmla="*/ 0 h 225"/>
                  <a:gd name="T76" fmla="*/ 0 w 160"/>
                  <a:gd name="T77" fmla="*/ 0 h 225"/>
                  <a:gd name="T78" fmla="*/ 0 w 160"/>
                  <a:gd name="T79" fmla="*/ 0 h 225"/>
                  <a:gd name="T80" fmla="*/ 0 w 160"/>
                  <a:gd name="T81" fmla="*/ 0 h 22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60" h="225">
                    <a:moveTo>
                      <a:pt x="135" y="73"/>
                    </a:moveTo>
                    <a:lnTo>
                      <a:pt x="141" y="96"/>
                    </a:lnTo>
                    <a:lnTo>
                      <a:pt x="140" y="118"/>
                    </a:lnTo>
                    <a:lnTo>
                      <a:pt x="129" y="135"/>
                    </a:lnTo>
                    <a:lnTo>
                      <a:pt x="115" y="151"/>
                    </a:lnTo>
                    <a:lnTo>
                      <a:pt x="97" y="165"/>
                    </a:lnTo>
                    <a:lnTo>
                      <a:pt x="76" y="179"/>
                    </a:lnTo>
                    <a:lnTo>
                      <a:pt x="56" y="192"/>
                    </a:lnTo>
                    <a:lnTo>
                      <a:pt x="38" y="205"/>
                    </a:lnTo>
                    <a:lnTo>
                      <a:pt x="35" y="210"/>
                    </a:lnTo>
                    <a:lnTo>
                      <a:pt x="34" y="212"/>
                    </a:lnTo>
                    <a:lnTo>
                      <a:pt x="34" y="217"/>
                    </a:lnTo>
                    <a:lnTo>
                      <a:pt x="35" y="221"/>
                    </a:lnTo>
                    <a:lnTo>
                      <a:pt x="40" y="224"/>
                    </a:lnTo>
                    <a:lnTo>
                      <a:pt x="44" y="225"/>
                    </a:lnTo>
                    <a:lnTo>
                      <a:pt x="47" y="225"/>
                    </a:lnTo>
                    <a:lnTo>
                      <a:pt x="51" y="224"/>
                    </a:lnTo>
                    <a:lnTo>
                      <a:pt x="75" y="211"/>
                    </a:lnTo>
                    <a:lnTo>
                      <a:pt x="97" y="197"/>
                    </a:lnTo>
                    <a:lnTo>
                      <a:pt x="117" y="181"/>
                    </a:lnTo>
                    <a:lnTo>
                      <a:pt x="137" y="162"/>
                    </a:lnTo>
                    <a:lnTo>
                      <a:pt x="150" y="142"/>
                    </a:lnTo>
                    <a:lnTo>
                      <a:pt x="159" y="119"/>
                    </a:lnTo>
                    <a:lnTo>
                      <a:pt x="160" y="95"/>
                    </a:lnTo>
                    <a:lnTo>
                      <a:pt x="154" y="69"/>
                    </a:lnTo>
                    <a:lnTo>
                      <a:pt x="141" y="49"/>
                    </a:lnTo>
                    <a:lnTo>
                      <a:pt x="122" y="31"/>
                    </a:lnTo>
                    <a:lnTo>
                      <a:pt x="98" y="18"/>
                    </a:lnTo>
                    <a:lnTo>
                      <a:pt x="72" y="8"/>
                    </a:lnTo>
                    <a:lnTo>
                      <a:pt x="46" y="3"/>
                    </a:lnTo>
                    <a:lnTo>
                      <a:pt x="24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8" y="11"/>
                    </a:lnTo>
                    <a:lnTo>
                      <a:pt x="37" y="17"/>
                    </a:lnTo>
                    <a:lnTo>
                      <a:pt x="57" y="23"/>
                    </a:lnTo>
                    <a:lnTo>
                      <a:pt x="76" y="29"/>
                    </a:lnTo>
                    <a:lnTo>
                      <a:pt x="95" y="36"/>
                    </a:lnTo>
                    <a:lnTo>
                      <a:pt x="112" y="46"/>
                    </a:lnTo>
                    <a:lnTo>
                      <a:pt x="125" y="57"/>
                    </a:lnTo>
                    <a:lnTo>
                      <a:pt x="135" y="73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15" name="Freeform 167"/>
              <p:cNvSpPr>
                <a:spLocks/>
              </p:cNvSpPr>
              <p:nvPr/>
            </p:nvSpPr>
            <p:spPr bwMode="auto">
              <a:xfrm>
                <a:off x="8073" y="4463"/>
                <a:ext cx="135" cy="158"/>
              </a:xfrm>
              <a:custGeom>
                <a:avLst/>
                <a:gdLst>
                  <a:gd name="T0" fmla="*/ 0 w 404"/>
                  <a:gd name="T1" fmla="*/ 0 h 472"/>
                  <a:gd name="T2" fmla="*/ 0 w 404"/>
                  <a:gd name="T3" fmla="*/ 0 h 472"/>
                  <a:gd name="T4" fmla="*/ 0 w 404"/>
                  <a:gd name="T5" fmla="*/ 0 h 472"/>
                  <a:gd name="T6" fmla="*/ 0 w 404"/>
                  <a:gd name="T7" fmla="*/ 0 h 472"/>
                  <a:gd name="T8" fmla="*/ 0 w 404"/>
                  <a:gd name="T9" fmla="*/ 0 h 472"/>
                  <a:gd name="T10" fmla="*/ 0 w 404"/>
                  <a:gd name="T11" fmla="*/ 0 h 472"/>
                  <a:gd name="T12" fmla="*/ 0 w 404"/>
                  <a:gd name="T13" fmla="*/ 1 h 472"/>
                  <a:gd name="T14" fmla="*/ 0 w 404"/>
                  <a:gd name="T15" fmla="*/ 1 h 472"/>
                  <a:gd name="T16" fmla="*/ 0 w 404"/>
                  <a:gd name="T17" fmla="*/ 1 h 472"/>
                  <a:gd name="T18" fmla="*/ 0 w 404"/>
                  <a:gd name="T19" fmla="*/ 1 h 472"/>
                  <a:gd name="T20" fmla="*/ 0 w 404"/>
                  <a:gd name="T21" fmla="*/ 1 h 472"/>
                  <a:gd name="T22" fmla="*/ 0 w 404"/>
                  <a:gd name="T23" fmla="*/ 1 h 472"/>
                  <a:gd name="T24" fmla="*/ 0 w 404"/>
                  <a:gd name="T25" fmla="*/ 1 h 472"/>
                  <a:gd name="T26" fmla="*/ 0 w 404"/>
                  <a:gd name="T27" fmla="*/ 1 h 472"/>
                  <a:gd name="T28" fmla="*/ 0 w 404"/>
                  <a:gd name="T29" fmla="*/ 1 h 472"/>
                  <a:gd name="T30" fmla="*/ 0 w 404"/>
                  <a:gd name="T31" fmla="*/ 1 h 472"/>
                  <a:gd name="T32" fmla="*/ 1 w 404"/>
                  <a:gd name="T33" fmla="*/ 1 h 472"/>
                  <a:gd name="T34" fmla="*/ 1 w 404"/>
                  <a:gd name="T35" fmla="*/ 1 h 472"/>
                  <a:gd name="T36" fmla="*/ 1 w 404"/>
                  <a:gd name="T37" fmla="*/ 1 h 472"/>
                  <a:gd name="T38" fmla="*/ 1 w 404"/>
                  <a:gd name="T39" fmla="*/ 1 h 472"/>
                  <a:gd name="T40" fmla="*/ 1 w 404"/>
                  <a:gd name="T41" fmla="*/ 1 h 472"/>
                  <a:gd name="T42" fmla="*/ 0 w 404"/>
                  <a:gd name="T43" fmla="*/ 1 h 472"/>
                  <a:gd name="T44" fmla="*/ 0 w 404"/>
                  <a:gd name="T45" fmla="*/ 1 h 472"/>
                  <a:gd name="T46" fmla="*/ 0 w 404"/>
                  <a:gd name="T47" fmla="*/ 1 h 472"/>
                  <a:gd name="T48" fmla="*/ 0 w 404"/>
                  <a:gd name="T49" fmla="*/ 1 h 472"/>
                  <a:gd name="T50" fmla="*/ 0 w 404"/>
                  <a:gd name="T51" fmla="*/ 1 h 472"/>
                  <a:gd name="T52" fmla="*/ 0 w 404"/>
                  <a:gd name="T53" fmla="*/ 1 h 472"/>
                  <a:gd name="T54" fmla="*/ 0 w 404"/>
                  <a:gd name="T55" fmla="*/ 1 h 472"/>
                  <a:gd name="T56" fmla="*/ 0 w 404"/>
                  <a:gd name="T57" fmla="*/ 0 h 472"/>
                  <a:gd name="T58" fmla="*/ 0 w 404"/>
                  <a:gd name="T59" fmla="*/ 0 h 472"/>
                  <a:gd name="T60" fmla="*/ 0 w 404"/>
                  <a:gd name="T61" fmla="*/ 0 h 472"/>
                  <a:gd name="T62" fmla="*/ 0 w 404"/>
                  <a:gd name="T63" fmla="*/ 0 h 472"/>
                  <a:gd name="T64" fmla="*/ 0 w 404"/>
                  <a:gd name="T65" fmla="*/ 0 h 472"/>
                  <a:gd name="T66" fmla="*/ 0 w 404"/>
                  <a:gd name="T67" fmla="*/ 0 h 472"/>
                  <a:gd name="T68" fmla="*/ 0 w 404"/>
                  <a:gd name="T69" fmla="*/ 0 h 472"/>
                  <a:gd name="T70" fmla="*/ 0 w 404"/>
                  <a:gd name="T71" fmla="*/ 0 h 472"/>
                  <a:gd name="T72" fmla="*/ 0 w 404"/>
                  <a:gd name="T73" fmla="*/ 0 h 472"/>
                  <a:gd name="T74" fmla="*/ 0 w 404"/>
                  <a:gd name="T75" fmla="*/ 0 h 472"/>
                  <a:gd name="T76" fmla="*/ 0 w 404"/>
                  <a:gd name="T77" fmla="*/ 0 h 472"/>
                  <a:gd name="T78" fmla="*/ 0 w 404"/>
                  <a:gd name="T79" fmla="*/ 0 h 472"/>
                  <a:gd name="T80" fmla="*/ 0 w 404"/>
                  <a:gd name="T81" fmla="*/ 0 h 472"/>
                  <a:gd name="T82" fmla="*/ 0 w 404"/>
                  <a:gd name="T83" fmla="*/ 0 h 472"/>
                  <a:gd name="T84" fmla="*/ 0 w 404"/>
                  <a:gd name="T85" fmla="*/ 0 h 472"/>
                  <a:gd name="T86" fmla="*/ 0 w 404"/>
                  <a:gd name="T87" fmla="*/ 0 h 47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404" h="472">
                    <a:moveTo>
                      <a:pt x="157" y="61"/>
                    </a:moveTo>
                    <a:lnTo>
                      <a:pt x="127" y="87"/>
                    </a:lnTo>
                    <a:lnTo>
                      <a:pt x="96" y="113"/>
                    </a:lnTo>
                    <a:lnTo>
                      <a:pt x="68" y="143"/>
                    </a:lnTo>
                    <a:lnTo>
                      <a:pt x="43" y="175"/>
                    </a:lnTo>
                    <a:lnTo>
                      <a:pt x="22" y="208"/>
                    </a:lnTo>
                    <a:lnTo>
                      <a:pt x="8" y="244"/>
                    </a:lnTo>
                    <a:lnTo>
                      <a:pt x="0" y="283"/>
                    </a:lnTo>
                    <a:lnTo>
                      <a:pt x="2" y="323"/>
                    </a:lnTo>
                    <a:lnTo>
                      <a:pt x="5" y="333"/>
                    </a:lnTo>
                    <a:lnTo>
                      <a:pt x="8" y="344"/>
                    </a:lnTo>
                    <a:lnTo>
                      <a:pt x="12" y="353"/>
                    </a:lnTo>
                    <a:lnTo>
                      <a:pt x="18" y="363"/>
                    </a:lnTo>
                    <a:lnTo>
                      <a:pt x="25" y="372"/>
                    </a:lnTo>
                    <a:lnTo>
                      <a:pt x="34" y="380"/>
                    </a:lnTo>
                    <a:lnTo>
                      <a:pt x="41" y="388"/>
                    </a:lnTo>
                    <a:lnTo>
                      <a:pt x="52" y="393"/>
                    </a:lnTo>
                    <a:lnTo>
                      <a:pt x="71" y="405"/>
                    </a:lnTo>
                    <a:lnTo>
                      <a:pt x="90" y="415"/>
                    </a:lnTo>
                    <a:lnTo>
                      <a:pt x="109" y="424"/>
                    </a:lnTo>
                    <a:lnTo>
                      <a:pt x="129" y="431"/>
                    </a:lnTo>
                    <a:lnTo>
                      <a:pt x="150" y="438"/>
                    </a:lnTo>
                    <a:lnTo>
                      <a:pt x="171" y="444"/>
                    </a:lnTo>
                    <a:lnTo>
                      <a:pt x="191" y="449"/>
                    </a:lnTo>
                    <a:lnTo>
                      <a:pt x="212" y="454"/>
                    </a:lnTo>
                    <a:lnTo>
                      <a:pt x="234" y="458"/>
                    </a:lnTo>
                    <a:lnTo>
                      <a:pt x="254" y="461"/>
                    </a:lnTo>
                    <a:lnTo>
                      <a:pt x="276" y="464"/>
                    </a:lnTo>
                    <a:lnTo>
                      <a:pt x="298" y="467"/>
                    </a:lnTo>
                    <a:lnTo>
                      <a:pt x="319" y="468"/>
                    </a:lnTo>
                    <a:lnTo>
                      <a:pt x="341" y="470"/>
                    </a:lnTo>
                    <a:lnTo>
                      <a:pt x="363" y="471"/>
                    </a:lnTo>
                    <a:lnTo>
                      <a:pt x="383" y="472"/>
                    </a:lnTo>
                    <a:lnTo>
                      <a:pt x="391" y="472"/>
                    </a:lnTo>
                    <a:lnTo>
                      <a:pt x="397" y="470"/>
                    </a:lnTo>
                    <a:lnTo>
                      <a:pt x="401" y="464"/>
                    </a:lnTo>
                    <a:lnTo>
                      <a:pt x="404" y="458"/>
                    </a:lnTo>
                    <a:lnTo>
                      <a:pt x="404" y="451"/>
                    </a:lnTo>
                    <a:lnTo>
                      <a:pt x="401" y="445"/>
                    </a:lnTo>
                    <a:lnTo>
                      <a:pt x="395" y="441"/>
                    </a:lnTo>
                    <a:lnTo>
                      <a:pt x="388" y="438"/>
                    </a:lnTo>
                    <a:lnTo>
                      <a:pt x="369" y="434"/>
                    </a:lnTo>
                    <a:lnTo>
                      <a:pt x="350" y="431"/>
                    </a:lnTo>
                    <a:lnTo>
                      <a:pt x="331" y="426"/>
                    </a:lnTo>
                    <a:lnTo>
                      <a:pt x="310" y="424"/>
                    </a:lnTo>
                    <a:lnTo>
                      <a:pt x="291" y="421"/>
                    </a:lnTo>
                    <a:lnTo>
                      <a:pt x="272" y="418"/>
                    </a:lnTo>
                    <a:lnTo>
                      <a:pt x="251" y="415"/>
                    </a:lnTo>
                    <a:lnTo>
                      <a:pt x="232" y="411"/>
                    </a:lnTo>
                    <a:lnTo>
                      <a:pt x="213" y="408"/>
                    </a:lnTo>
                    <a:lnTo>
                      <a:pt x="194" y="403"/>
                    </a:lnTo>
                    <a:lnTo>
                      <a:pt x="175" y="398"/>
                    </a:lnTo>
                    <a:lnTo>
                      <a:pt x="156" y="393"/>
                    </a:lnTo>
                    <a:lnTo>
                      <a:pt x="138" y="386"/>
                    </a:lnTo>
                    <a:lnTo>
                      <a:pt x="119" y="379"/>
                    </a:lnTo>
                    <a:lnTo>
                      <a:pt x="102" y="372"/>
                    </a:lnTo>
                    <a:lnTo>
                      <a:pt x="84" y="362"/>
                    </a:lnTo>
                    <a:lnTo>
                      <a:pt x="69" y="352"/>
                    </a:lnTo>
                    <a:lnTo>
                      <a:pt x="58" y="339"/>
                    </a:lnTo>
                    <a:lnTo>
                      <a:pt x="49" y="324"/>
                    </a:lnTo>
                    <a:lnTo>
                      <a:pt x="44" y="307"/>
                    </a:lnTo>
                    <a:lnTo>
                      <a:pt x="43" y="290"/>
                    </a:lnTo>
                    <a:lnTo>
                      <a:pt x="44" y="270"/>
                    </a:lnTo>
                    <a:lnTo>
                      <a:pt x="49" y="250"/>
                    </a:lnTo>
                    <a:lnTo>
                      <a:pt x="55" y="234"/>
                    </a:lnTo>
                    <a:lnTo>
                      <a:pt x="65" y="212"/>
                    </a:lnTo>
                    <a:lnTo>
                      <a:pt x="77" y="191"/>
                    </a:lnTo>
                    <a:lnTo>
                      <a:pt x="90" y="172"/>
                    </a:lnTo>
                    <a:lnTo>
                      <a:pt x="104" y="155"/>
                    </a:lnTo>
                    <a:lnTo>
                      <a:pt x="119" y="138"/>
                    </a:lnTo>
                    <a:lnTo>
                      <a:pt x="135" y="120"/>
                    </a:lnTo>
                    <a:lnTo>
                      <a:pt x="154" y="103"/>
                    </a:lnTo>
                    <a:lnTo>
                      <a:pt x="173" y="86"/>
                    </a:lnTo>
                    <a:lnTo>
                      <a:pt x="193" y="71"/>
                    </a:lnTo>
                    <a:lnTo>
                      <a:pt x="218" y="59"/>
                    </a:lnTo>
                    <a:lnTo>
                      <a:pt x="245" y="47"/>
                    </a:lnTo>
                    <a:lnTo>
                      <a:pt x="273" y="36"/>
                    </a:lnTo>
                    <a:lnTo>
                      <a:pt x="298" y="25"/>
                    </a:lnTo>
                    <a:lnTo>
                      <a:pt x="319" y="17"/>
                    </a:lnTo>
                    <a:lnTo>
                      <a:pt x="332" y="8"/>
                    </a:lnTo>
                    <a:lnTo>
                      <a:pt x="336" y="2"/>
                    </a:lnTo>
                    <a:lnTo>
                      <a:pt x="322" y="0"/>
                    </a:lnTo>
                    <a:lnTo>
                      <a:pt x="301" y="1"/>
                    </a:lnTo>
                    <a:lnTo>
                      <a:pt x="278" y="5"/>
                    </a:lnTo>
                    <a:lnTo>
                      <a:pt x="253" y="13"/>
                    </a:lnTo>
                    <a:lnTo>
                      <a:pt x="226" y="23"/>
                    </a:lnTo>
                    <a:lnTo>
                      <a:pt x="201" y="34"/>
                    </a:lnTo>
                    <a:lnTo>
                      <a:pt x="178" y="47"/>
                    </a:lnTo>
                    <a:lnTo>
                      <a:pt x="157" y="61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16" name="Freeform 168"/>
              <p:cNvSpPr>
                <a:spLocks/>
              </p:cNvSpPr>
              <p:nvPr/>
            </p:nvSpPr>
            <p:spPr bwMode="auto">
              <a:xfrm>
                <a:off x="8263" y="4458"/>
                <a:ext cx="118" cy="105"/>
              </a:xfrm>
              <a:custGeom>
                <a:avLst/>
                <a:gdLst>
                  <a:gd name="T0" fmla="*/ 0 w 354"/>
                  <a:gd name="T1" fmla="*/ 0 h 315"/>
                  <a:gd name="T2" fmla="*/ 0 w 354"/>
                  <a:gd name="T3" fmla="*/ 0 h 315"/>
                  <a:gd name="T4" fmla="*/ 0 w 354"/>
                  <a:gd name="T5" fmla="*/ 0 h 315"/>
                  <a:gd name="T6" fmla="*/ 0 w 354"/>
                  <a:gd name="T7" fmla="*/ 0 h 315"/>
                  <a:gd name="T8" fmla="*/ 0 w 354"/>
                  <a:gd name="T9" fmla="*/ 0 h 315"/>
                  <a:gd name="T10" fmla="*/ 0 w 354"/>
                  <a:gd name="T11" fmla="*/ 0 h 315"/>
                  <a:gd name="T12" fmla="*/ 0 w 354"/>
                  <a:gd name="T13" fmla="*/ 0 h 315"/>
                  <a:gd name="T14" fmla="*/ 0 w 354"/>
                  <a:gd name="T15" fmla="*/ 0 h 315"/>
                  <a:gd name="T16" fmla="*/ 0 w 354"/>
                  <a:gd name="T17" fmla="*/ 0 h 315"/>
                  <a:gd name="T18" fmla="*/ 0 w 354"/>
                  <a:gd name="T19" fmla="*/ 0 h 315"/>
                  <a:gd name="T20" fmla="*/ 0 w 354"/>
                  <a:gd name="T21" fmla="*/ 0 h 315"/>
                  <a:gd name="T22" fmla="*/ 0 w 354"/>
                  <a:gd name="T23" fmla="*/ 0 h 315"/>
                  <a:gd name="T24" fmla="*/ 0 w 354"/>
                  <a:gd name="T25" fmla="*/ 0 h 315"/>
                  <a:gd name="T26" fmla="*/ 0 w 354"/>
                  <a:gd name="T27" fmla="*/ 0 h 315"/>
                  <a:gd name="T28" fmla="*/ 0 w 354"/>
                  <a:gd name="T29" fmla="*/ 0 h 315"/>
                  <a:gd name="T30" fmla="*/ 0 w 354"/>
                  <a:gd name="T31" fmla="*/ 0 h 315"/>
                  <a:gd name="T32" fmla="*/ 0 w 354"/>
                  <a:gd name="T33" fmla="*/ 0 h 315"/>
                  <a:gd name="T34" fmla="*/ 0 w 354"/>
                  <a:gd name="T35" fmla="*/ 0 h 315"/>
                  <a:gd name="T36" fmla="*/ 0 w 354"/>
                  <a:gd name="T37" fmla="*/ 0 h 315"/>
                  <a:gd name="T38" fmla="*/ 0 w 354"/>
                  <a:gd name="T39" fmla="*/ 0 h 315"/>
                  <a:gd name="T40" fmla="*/ 0 w 354"/>
                  <a:gd name="T41" fmla="*/ 0 h 315"/>
                  <a:gd name="T42" fmla="*/ 0 w 354"/>
                  <a:gd name="T43" fmla="*/ 0 h 315"/>
                  <a:gd name="T44" fmla="*/ 0 w 354"/>
                  <a:gd name="T45" fmla="*/ 0 h 315"/>
                  <a:gd name="T46" fmla="*/ 0 w 354"/>
                  <a:gd name="T47" fmla="*/ 0 h 315"/>
                  <a:gd name="T48" fmla="*/ 0 w 354"/>
                  <a:gd name="T49" fmla="*/ 0 h 315"/>
                  <a:gd name="T50" fmla="*/ 0 w 354"/>
                  <a:gd name="T51" fmla="*/ 0 h 315"/>
                  <a:gd name="T52" fmla="*/ 0 w 354"/>
                  <a:gd name="T53" fmla="*/ 0 h 315"/>
                  <a:gd name="T54" fmla="*/ 0 w 354"/>
                  <a:gd name="T55" fmla="*/ 0 h 315"/>
                  <a:gd name="T56" fmla="*/ 0 w 354"/>
                  <a:gd name="T57" fmla="*/ 0 h 315"/>
                  <a:gd name="T58" fmla="*/ 0 w 354"/>
                  <a:gd name="T59" fmla="*/ 0 h 315"/>
                  <a:gd name="T60" fmla="*/ 0 w 354"/>
                  <a:gd name="T61" fmla="*/ 0 h 315"/>
                  <a:gd name="T62" fmla="*/ 0 w 354"/>
                  <a:gd name="T63" fmla="*/ 0 h 315"/>
                  <a:gd name="T64" fmla="*/ 0 w 354"/>
                  <a:gd name="T65" fmla="*/ 0 h 315"/>
                  <a:gd name="T66" fmla="*/ 0 w 354"/>
                  <a:gd name="T67" fmla="*/ 0 h 315"/>
                  <a:gd name="T68" fmla="*/ 0 w 354"/>
                  <a:gd name="T69" fmla="*/ 0 h 315"/>
                  <a:gd name="T70" fmla="*/ 0 w 354"/>
                  <a:gd name="T71" fmla="*/ 0 h 315"/>
                  <a:gd name="T72" fmla="*/ 0 w 354"/>
                  <a:gd name="T73" fmla="*/ 0 h 315"/>
                  <a:gd name="T74" fmla="*/ 0 w 354"/>
                  <a:gd name="T75" fmla="*/ 0 h 315"/>
                  <a:gd name="T76" fmla="*/ 0 w 354"/>
                  <a:gd name="T77" fmla="*/ 0 h 315"/>
                  <a:gd name="T78" fmla="*/ 0 w 354"/>
                  <a:gd name="T79" fmla="*/ 0 h 315"/>
                  <a:gd name="T80" fmla="*/ 0 w 354"/>
                  <a:gd name="T81" fmla="*/ 0 h 315"/>
                  <a:gd name="T82" fmla="*/ 0 w 354"/>
                  <a:gd name="T83" fmla="*/ 0 h 315"/>
                  <a:gd name="T84" fmla="*/ 0 w 354"/>
                  <a:gd name="T85" fmla="*/ 0 h 315"/>
                  <a:gd name="T86" fmla="*/ 0 w 354"/>
                  <a:gd name="T87" fmla="*/ 0 h 315"/>
                  <a:gd name="T88" fmla="*/ 0 w 354"/>
                  <a:gd name="T89" fmla="*/ 0 h 315"/>
                  <a:gd name="T90" fmla="*/ 0 w 354"/>
                  <a:gd name="T91" fmla="*/ 0 h 315"/>
                  <a:gd name="T92" fmla="*/ 0 w 354"/>
                  <a:gd name="T93" fmla="*/ 0 h 315"/>
                  <a:gd name="T94" fmla="*/ 0 w 354"/>
                  <a:gd name="T95" fmla="*/ 0 h 315"/>
                  <a:gd name="T96" fmla="*/ 0 w 354"/>
                  <a:gd name="T97" fmla="*/ 0 h 315"/>
                  <a:gd name="T98" fmla="*/ 0 w 354"/>
                  <a:gd name="T99" fmla="*/ 0 h 315"/>
                  <a:gd name="T100" fmla="*/ 0 w 354"/>
                  <a:gd name="T101" fmla="*/ 0 h 315"/>
                  <a:gd name="T102" fmla="*/ 0 w 354"/>
                  <a:gd name="T103" fmla="*/ 0 h 315"/>
                  <a:gd name="T104" fmla="*/ 0 w 354"/>
                  <a:gd name="T105" fmla="*/ 0 h 315"/>
                  <a:gd name="T106" fmla="*/ 0 w 354"/>
                  <a:gd name="T107" fmla="*/ 0 h 315"/>
                  <a:gd name="T108" fmla="*/ 0 w 354"/>
                  <a:gd name="T109" fmla="*/ 0 h 315"/>
                  <a:gd name="T110" fmla="*/ 0 w 354"/>
                  <a:gd name="T111" fmla="*/ 0 h 315"/>
                  <a:gd name="T112" fmla="*/ 0 w 354"/>
                  <a:gd name="T113" fmla="*/ 0 h 315"/>
                  <a:gd name="T114" fmla="*/ 0 w 354"/>
                  <a:gd name="T115" fmla="*/ 0 h 315"/>
                  <a:gd name="T116" fmla="*/ 0 w 354"/>
                  <a:gd name="T117" fmla="*/ 0 h 315"/>
                  <a:gd name="T118" fmla="*/ 0 w 354"/>
                  <a:gd name="T119" fmla="*/ 0 h 315"/>
                  <a:gd name="T120" fmla="*/ 0 w 354"/>
                  <a:gd name="T121" fmla="*/ 0 h 31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54" h="315">
                    <a:moveTo>
                      <a:pt x="294" y="96"/>
                    </a:moveTo>
                    <a:lnTo>
                      <a:pt x="310" y="113"/>
                    </a:lnTo>
                    <a:lnTo>
                      <a:pt x="320" y="133"/>
                    </a:lnTo>
                    <a:lnTo>
                      <a:pt x="325" y="155"/>
                    </a:lnTo>
                    <a:lnTo>
                      <a:pt x="325" y="178"/>
                    </a:lnTo>
                    <a:lnTo>
                      <a:pt x="322" y="197"/>
                    </a:lnTo>
                    <a:lnTo>
                      <a:pt x="316" y="212"/>
                    </a:lnTo>
                    <a:lnTo>
                      <a:pt x="306" y="228"/>
                    </a:lnTo>
                    <a:lnTo>
                      <a:pt x="295" y="241"/>
                    </a:lnTo>
                    <a:lnTo>
                      <a:pt x="282" y="256"/>
                    </a:lnTo>
                    <a:lnTo>
                      <a:pt x="269" y="267"/>
                    </a:lnTo>
                    <a:lnTo>
                      <a:pt x="256" y="280"/>
                    </a:lnTo>
                    <a:lnTo>
                      <a:pt x="243" y="293"/>
                    </a:lnTo>
                    <a:lnTo>
                      <a:pt x="240" y="297"/>
                    </a:lnTo>
                    <a:lnTo>
                      <a:pt x="240" y="302"/>
                    </a:lnTo>
                    <a:lnTo>
                      <a:pt x="240" y="306"/>
                    </a:lnTo>
                    <a:lnTo>
                      <a:pt x="243" y="310"/>
                    </a:lnTo>
                    <a:lnTo>
                      <a:pt x="247" y="313"/>
                    </a:lnTo>
                    <a:lnTo>
                      <a:pt x="253" y="315"/>
                    </a:lnTo>
                    <a:lnTo>
                      <a:pt x="257" y="313"/>
                    </a:lnTo>
                    <a:lnTo>
                      <a:pt x="262" y="310"/>
                    </a:lnTo>
                    <a:lnTo>
                      <a:pt x="291" y="292"/>
                    </a:lnTo>
                    <a:lnTo>
                      <a:pt x="316" y="267"/>
                    </a:lnTo>
                    <a:lnTo>
                      <a:pt x="335" y="240"/>
                    </a:lnTo>
                    <a:lnTo>
                      <a:pt x="348" y="208"/>
                    </a:lnTo>
                    <a:lnTo>
                      <a:pt x="354" y="177"/>
                    </a:lnTo>
                    <a:lnTo>
                      <a:pt x="351" y="143"/>
                    </a:lnTo>
                    <a:lnTo>
                      <a:pt x="339" y="113"/>
                    </a:lnTo>
                    <a:lnTo>
                      <a:pt x="316" y="86"/>
                    </a:lnTo>
                    <a:lnTo>
                      <a:pt x="298" y="72"/>
                    </a:lnTo>
                    <a:lnTo>
                      <a:pt x="278" y="60"/>
                    </a:lnTo>
                    <a:lnTo>
                      <a:pt x="256" y="49"/>
                    </a:lnTo>
                    <a:lnTo>
                      <a:pt x="231" y="39"/>
                    </a:lnTo>
                    <a:lnTo>
                      <a:pt x="206" y="29"/>
                    </a:lnTo>
                    <a:lnTo>
                      <a:pt x="181" y="21"/>
                    </a:lnTo>
                    <a:lnTo>
                      <a:pt x="155" y="16"/>
                    </a:lnTo>
                    <a:lnTo>
                      <a:pt x="130" y="10"/>
                    </a:lnTo>
                    <a:lnTo>
                      <a:pt x="105" y="6"/>
                    </a:lnTo>
                    <a:lnTo>
                      <a:pt x="83" y="3"/>
                    </a:lnTo>
                    <a:lnTo>
                      <a:pt x="61" y="0"/>
                    </a:lnTo>
                    <a:lnTo>
                      <a:pt x="43" y="0"/>
                    </a:lnTo>
                    <a:lnTo>
                      <a:pt x="27" y="0"/>
                    </a:lnTo>
                    <a:lnTo>
                      <a:pt x="14" y="0"/>
                    </a:lnTo>
                    <a:lnTo>
                      <a:pt x="5" y="3"/>
                    </a:lnTo>
                    <a:lnTo>
                      <a:pt x="0" y="6"/>
                    </a:lnTo>
                    <a:lnTo>
                      <a:pt x="15" y="8"/>
                    </a:lnTo>
                    <a:lnTo>
                      <a:pt x="30" y="10"/>
                    </a:lnTo>
                    <a:lnTo>
                      <a:pt x="47" y="13"/>
                    </a:lnTo>
                    <a:lnTo>
                      <a:pt x="65" y="16"/>
                    </a:lnTo>
                    <a:lnTo>
                      <a:pt x="83" y="20"/>
                    </a:lnTo>
                    <a:lnTo>
                      <a:pt x="103" y="23"/>
                    </a:lnTo>
                    <a:lnTo>
                      <a:pt x="122" y="27"/>
                    </a:lnTo>
                    <a:lnTo>
                      <a:pt x="143" y="31"/>
                    </a:lnTo>
                    <a:lnTo>
                      <a:pt x="162" y="37"/>
                    </a:lnTo>
                    <a:lnTo>
                      <a:pt x="182" y="43"/>
                    </a:lnTo>
                    <a:lnTo>
                      <a:pt x="203" y="49"/>
                    </a:lnTo>
                    <a:lnTo>
                      <a:pt x="222" y="56"/>
                    </a:lnTo>
                    <a:lnTo>
                      <a:pt x="241" y="64"/>
                    </a:lnTo>
                    <a:lnTo>
                      <a:pt x="260" y="75"/>
                    </a:lnTo>
                    <a:lnTo>
                      <a:pt x="278" y="85"/>
                    </a:lnTo>
                    <a:lnTo>
                      <a:pt x="294" y="9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6350" cmpd="sng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17" name="Freeform 169"/>
              <p:cNvSpPr>
                <a:spLocks/>
              </p:cNvSpPr>
              <p:nvPr/>
            </p:nvSpPr>
            <p:spPr bwMode="auto">
              <a:xfrm>
                <a:off x="8023" y="4506"/>
                <a:ext cx="47" cy="99"/>
              </a:xfrm>
              <a:custGeom>
                <a:avLst/>
                <a:gdLst>
                  <a:gd name="T0" fmla="*/ 0 w 143"/>
                  <a:gd name="T1" fmla="*/ 0 h 297"/>
                  <a:gd name="T2" fmla="*/ 0 w 143"/>
                  <a:gd name="T3" fmla="*/ 0 h 297"/>
                  <a:gd name="T4" fmla="*/ 0 w 143"/>
                  <a:gd name="T5" fmla="*/ 0 h 297"/>
                  <a:gd name="T6" fmla="*/ 0 w 143"/>
                  <a:gd name="T7" fmla="*/ 0 h 297"/>
                  <a:gd name="T8" fmla="*/ 0 w 143"/>
                  <a:gd name="T9" fmla="*/ 0 h 297"/>
                  <a:gd name="T10" fmla="*/ 0 w 143"/>
                  <a:gd name="T11" fmla="*/ 0 h 297"/>
                  <a:gd name="T12" fmla="*/ 0 w 143"/>
                  <a:gd name="T13" fmla="*/ 0 h 297"/>
                  <a:gd name="T14" fmla="*/ 0 w 143"/>
                  <a:gd name="T15" fmla="*/ 0 h 297"/>
                  <a:gd name="T16" fmla="*/ 0 w 143"/>
                  <a:gd name="T17" fmla="*/ 0 h 297"/>
                  <a:gd name="T18" fmla="*/ 0 w 143"/>
                  <a:gd name="T19" fmla="*/ 0 h 297"/>
                  <a:gd name="T20" fmla="*/ 0 w 143"/>
                  <a:gd name="T21" fmla="*/ 0 h 297"/>
                  <a:gd name="T22" fmla="*/ 0 w 143"/>
                  <a:gd name="T23" fmla="*/ 0 h 297"/>
                  <a:gd name="T24" fmla="*/ 0 w 143"/>
                  <a:gd name="T25" fmla="*/ 0 h 297"/>
                  <a:gd name="T26" fmla="*/ 0 w 143"/>
                  <a:gd name="T27" fmla="*/ 0 h 297"/>
                  <a:gd name="T28" fmla="*/ 0 w 143"/>
                  <a:gd name="T29" fmla="*/ 0 h 297"/>
                  <a:gd name="T30" fmla="*/ 0 w 143"/>
                  <a:gd name="T31" fmla="*/ 0 h 297"/>
                  <a:gd name="T32" fmla="*/ 0 w 143"/>
                  <a:gd name="T33" fmla="*/ 0 h 297"/>
                  <a:gd name="T34" fmla="*/ 0 w 143"/>
                  <a:gd name="T35" fmla="*/ 0 h 297"/>
                  <a:gd name="T36" fmla="*/ 0 w 143"/>
                  <a:gd name="T37" fmla="*/ 0 h 297"/>
                  <a:gd name="T38" fmla="*/ 0 w 143"/>
                  <a:gd name="T39" fmla="*/ 0 h 297"/>
                  <a:gd name="T40" fmla="*/ 0 w 143"/>
                  <a:gd name="T41" fmla="*/ 0 h 297"/>
                  <a:gd name="T42" fmla="*/ 0 w 143"/>
                  <a:gd name="T43" fmla="*/ 0 h 297"/>
                  <a:gd name="T44" fmla="*/ 0 w 143"/>
                  <a:gd name="T45" fmla="*/ 0 h 297"/>
                  <a:gd name="T46" fmla="*/ 0 w 143"/>
                  <a:gd name="T47" fmla="*/ 0 h 297"/>
                  <a:gd name="T48" fmla="*/ 0 w 143"/>
                  <a:gd name="T49" fmla="*/ 0 h 297"/>
                  <a:gd name="T50" fmla="*/ 0 w 143"/>
                  <a:gd name="T51" fmla="*/ 0 h 297"/>
                  <a:gd name="T52" fmla="*/ 0 w 143"/>
                  <a:gd name="T53" fmla="*/ 0 h 297"/>
                  <a:gd name="T54" fmla="*/ 0 w 143"/>
                  <a:gd name="T55" fmla="*/ 0 h 297"/>
                  <a:gd name="T56" fmla="*/ 0 w 143"/>
                  <a:gd name="T57" fmla="*/ 0 h 297"/>
                  <a:gd name="T58" fmla="*/ 0 w 143"/>
                  <a:gd name="T59" fmla="*/ 0 h 297"/>
                  <a:gd name="T60" fmla="*/ 0 w 143"/>
                  <a:gd name="T61" fmla="*/ 0 h 297"/>
                  <a:gd name="T62" fmla="*/ 0 w 143"/>
                  <a:gd name="T63" fmla="*/ 0 h 297"/>
                  <a:gd name="T64" fmla="*/ 0 w 143"/>
                  <a:gd name="T65" fmla="*/ 0 h 297"/>
                  <a:gd name="T66" fmla="*/ 0 w 143"/>
                  <a:gd name="T67" fmla="*/ 0 h 297"/>
                  <a:gd name="T68" fmla="*/ 0 w 143"/>
                  <a:gd name="T69" fmla="*/ 0 h 297"/>
                  <a:gd name="T70" fmla="*/ 0 w 143"/>
                  <a:gd name="T71" fmla="*/ 0 h 297"/>
                  <a:gd name="T72" fmla="*/ 0 w 143"/>
                  <a:gd name="T73" fmla="*/ 0 h 297"/>
                  <a:gd name="T74" fmla="*/ 0 w 143"/>
                  <a:gd name="T75" fmla="*/ 0 h 297"/>
                  <a:gd name="T76" fmla="*/ 0 w 143"/>
                  <a:gd name="T77" fmla="*/ 0 h 297"/>
                  <a:gd name="T78" fmla="*/ 0 w 143"/>
                  <a:gd name="T79" fmla="*/ 0 h 297"/>
                  <a:gd name="T80" fmla="*/ 0 w 143"/>
                  <a:gd name="T81" fmla="*/ 0 h 29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143" h="297">
                    <a:moveTo>
                      <a:pt x="0" y="162"/>
                    </a:moveTo>
                    <a:lnTo>
                      <a:pt x="0" y="187"/>
                    </a:lnTo>
                    <a:lnTo>
                      <a:pt x="5" y="210"/>
                    </a:lnTo>
                    <a:lnTo>
                      <a:pt x="16" y="231"/>
                    </a:lnTo>
                    <a:lnTo>
                      <a:pt x="30" y="250"/>
                    </a:lnTo>
                    <a:lnTo>
                      <a:pt x="48" y="266"/>
                    </a:lnTo>
                    <a:lnTo>
                      <a:pt x="69" y="280"/>
                    </a:lnTo>
                    <a:lnTo>
                      <a:pt x="92" y="290"/>
                    </a:lnTo>
                    <a:lnTo>
                      <a:pt x="116" y="296"/>
                    </a:lnTo>
                    <a:lnTo>
                      <a:pt x="123" y="297"/>
                    </a:lnTo>
                    <a:lnTo>
                      <a:pt x="130" y="295"/>
                    </a:lnTo>
                    <a:lnTo>
                      <a:pt x="136" y="290"/>
                    </a:lnTo>
                    <a:lnTo>
                      <a:pt x="139" y="284"/>
                    </a:lnTo>
                    <a:lnTo>
                      <a:pt x="139" y="277"/>
                    </a:lnTo>
                    <a:lnTo>
                      <a:pt x="138" y="270"/>
                    </a:lnTo>
                    <a:lnTo>
                      <a:pt x="133" y="264"/>
                    </a:lnTo>
                    <a:lnTo>
                      <a:pt x="126" y="261"/>
                    </a:lnTo>
                    <a:lnTo>
                      <a:pt x="102" y="253"/>
                    </a:lnTo>
                    <a:lnTo>
                      <a:pt x="80" y="241"/>
                    </a:lnTo>
                    <a:lnTo>
                      <a:pt x="63" y="226"/>
                    </a:lnTo>
                    <a:lnTo>
                      <a:pt x="50" y="208"/>
                    </a:lnTo>
                    <a:lnTo>
                      <a:pt x="41" y="187"/>
                    </a:lnTo>
                    <a:lnTo>
                      <a:pt x="36" y="164"/>
                    </a:lnTo>
                    <a:lnTo>
                      <a:pt x="36" y="139"/>
                    </a:lnTo>
                    <a:lnTo>
                      <a:pt x="44" y="113"/>
                    </a:lnTo>
                    <a:lnTo>
                      <a:pt x="52" y="95"/>
                    </a:lnTo>
                    <a:lnTo>
                      <a:pt x="64" y="78"/>
                    </a:lnTo>
                    <a:lnTo>
                      <a:pt x="77" y="62"/>
                    </a:lnTo>
                    <a:lnTo>
                      <a:pt x="92" y="47"/>
                    </a:lnTo>
                    <a:lnTo>
                      <a:pt x="105" y="34"/>
                    </a:lnTo>
                    <a:lnTo>
                      <a:pt x="120" y="23"/>
                    </a:lnTo>
                    <a:lnTo>
                      <a:pt x="133" y="11"/>
                    </a:lnTo>
                    <a:lnTo>
                      <a:pt x="143" y="1"/>
                    </a:lnTo>
                    <a:lnTo>
                      <a:pt x="133" y="0"/>
                    </a:lnTo>
                    <a:lnTo>
                      <a:pt x="117" y="7"/>
                    </a:lnTo>
                    <a:lnTo>
                      <a:pt x="95" y="23"/>
                    </a:lnTo>
                    <a:lnTo>
                      <a:pt x="70" y="44"/>
                    </a:lnTo>
                    <a:lnTo>
                      <a:pt x="47" y="72"/>
                    </a:lnTo>
                    <a:lnTo>
                      <a:pt x="25" y="101"/>
                    </a:lnTo>
                    <a:lnTo>
                      <a:pt x="8" y="13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18" name="Freeform 170"/>
              <p:cNvSpPr>
                <a:spLocks/>
              </p:cNvSpPr>
              <p:nvPr/>
            </p:nvSpPr>
            <p:spPr bwMode="auto">
              <a:xfrm>
                <a:off x="8360" y="4451"/>
                <a:ext cx="103" cy="129"/>
              </a:xfrm>
              <a:custGeom>
                <a:avLst/>
                <a:gdLst>
                  <a:gd name="T0" fmla="*/ 0 w 309"/>
                  <a:gd name="T1" fmla="*/ 0 h 388"/>
                  <a:gd name="T2" fmla="*/ 0 w 309"/>
                  <a:gd name="T3" fmla="*/ 0 h 388"/>
                  <a:gd name="T4" fmla="*/ 0 w 309"/>
                  <a:gd name="T5" fmla="*/ 0 h 388"/>
                  <a:gd name="T6" fmla="*/ 0 w 309"/>
                  <a:gd name="T7" fmla="*/ 0 h 388"/>
                  <a:gd name="T8" fmla="*/ 0 w 309"/>
                  <a:gd name="T9" fmla="*/ 0 h 388"/>
                  <a:gd name="T10" fmla="*/ 0 w 309"/>
                  <a:gd name="T11" fmla="*/ 0 h 388"/>
                  <a:gd name="T12" fmla="*/ 0 w 309"/>
                  <a:gd name="T13" fmla="*/ 0 h 388"/>
                  <a:gd name="T14" fmla="*/ 0 w 309"/>
                  <a:gd name="T15" fmla="*/ 0 h 388"/>
                  <a:gd name="T16" fmla="*/ 0 w 309"/>
                  <a:gd name="T17" fmla="*/ 0 h 388"/>
                  <a:gd name="T18" fmla="*/ 0 w 309"/>
                  <a:gd name="T19" fmla="*/ 0 h 388"/>
                  <a:gd name="T20" fmla="*/ 0 w 309"/>
                  <a:gd name="T21" fmla="*/ 1 h 388"/>
                  <a:gd name="T22" fmla="*/ 0 w 309"/>
                  <a:gd name="T23" fmla="*/ 1 h 388"/>
                  <a:gd name="T24" fmla="*/ 0 w 309"/>
                  <a:gd name="T25" fmla="*/ 1 h 388"/>
                  <a:gd name="T26" fmla="*/ 0 w 309"/>
                  <a:gd name="T27" fmla="*/ 1 h 388"/>
                  <a:gd name="T28" fmla="*/ 0 w 309"/>
                  <a:gd name="T29" fmla="*/ 1 h 388"/>
                  <a:gd name="T30" fmla="*/ 0 w 309"/>
                  <a:gd name="T31" fmla="*/ 0 h 388"/>
                  <a:gd name="T32" fmla="*/ 0 w 309"/>
                  <a:gd name="T33" fmla="*/ 0 h 388"/>
                  <a:gd name="T34" fmla="*/ 0 w 309"/>
                  <a:gd name="T35" fmla="*/ 0 h 388"/>
                  <a:gd name="T36" fmla="*/ 0 w 309"/>
                  <a:gd name="T37" fmla="*/ 0 h 388"/>
                  <a:gd name="T38" fmla="*/ 0 w 309"/>
                  <a:gd name="T39" fmla="*/ 0 h 388"/>
                  <a:gd name="T40" fmla="*/ 0 w 309"/>
                  <a:gd name="T41" fmla="*/ 0 h 388"/>
                  <a:gd name="T42" fmla="*/ 0 w 309"/>
                  <a:gd name="T43" fmla="*/ 0 h 388"/>
                  <a:gd name="T44" fmla="*/ 0 w 309"/>
                  <a:gd name="T45" fmla="*/ 0 h 388"/>
                  <a:gd name="T46" fmla="*/ 0 w 309"/>
                  <a:gd name="T47" fmla="*/ 0 h 388"/>
                  <a:gd name="T48" fmla="*/ 0 w 309"/>
                  <a:gd name="T49" fmla="*/ 0 h 388"/>
                  <a:gd name="T50" fmla="*/ 0 w 309"/>
                  <a:gd name="T51" fmla="*/ 0 h 388"/>
                  <a:gd name="T52" fmla="*/ 0 w 309"/>
                  <a:gd name="T53" fmla="*/ 0 h 388"/>
                  <a:gd name="T54" fmla="*/ 0 w 309"/>
                  <a:gd name="T55" fmla="*/ 0 h 388"/>
                  <a:gd name="T56" fmla="*/ 0 w 309"/>
                  <a:gd name="T57" fmla="*/ 0 h 388"/>
                  <a:gd name="T58" fmla="*/ 0 w 309"/>
                  <a:gd name="T59" fmla="*/ 0 h 388"/>
                  <a:gd name="T60" fmla="*/ 0 w 309"/>
                  <a:gd name="T61" fmla="*/ 0 h 388"/>
                  <a:gd name="T62" fmla="*/ 0 w 309"/>
                  <a:gd name="T63" fmla="*/ 0 h 388"/>
                  <a:gd name="T64" fmla="*/ 0 w 309"/>
                  <a:gd name="T65" fmla="*/ 0 h 388"/>
                  <a:gd name="T66" fmla="*/ 0 w 309"/>
                  <a:gd name="T67" fmla="*/ 0 h 388"/>
                  <a:gd name="T68" fmla="*/ 0 w 309"/>
                  <a:gd name="T69" fmla="*/ 0 h 388"/>
                  <a:gd name="T70" fmla="*/ 0 w 309"/>
                  <a:gd name="T71" fmla="*/ 0 h 388"/>
                  <a:gd name="T72" fmla="*/ 0 w 309"/>
                  <a:gd name="T73" fmla="*/ 0 h 388"/>
                  <a:gd name="T74" fmla="*/ 0 w 309"/>
                  <a:gd name="T75" fmla="*/ 0 h 3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309" h="388">
                    <a:moveTo>
                      <a:pt x="250" y="145"/>
                    </a:moveTo>
                    <a:lnTo>
                      <a:pt x="260" y="155"/>
                    </a:lnTo>
                    <a:lnTo>
                      <a:pt x="269" y="167"/>
                    </a:lnTo>
                    <a:lnTo>
                      <a:pt x="275" y="180"/>
                    </a:lnTo>
                    <a:lnTo>
                      <a:pt x="281" y="193"/>
                    </a:lnTo>
                    <a:lnTo>
                      <a:pt x="282" y="206"/>
                    </a:lnTo>
                    <a:lnTo>
                      <a:pt x="282" y="220"/>
                    </a:lnTo>
                    <a:lnTo>
                      <a:pt x="278" y="234"/>
                    </a:lnTo>
                    <a:lnTo>
                      <a:pt x="272" y="247"/>
                    </a:lnTo>
                    <a:lnTo>
                      <a:pt x="262" y="262"/>
                    </a:lnTo>
                    <a:lnTo>
                      <a:pt x="250" y="275"/>
                    </a:lnTo>
                    <a:lnTo>
                      <a:pt x="237" y="286"/>
                    </a:lnTo>
                    <a:lnTo>
                      <a:pt x="222" y="298"/>
                    </a:lnTo>
                    <a:lnTo>
                      <a:pt x="209" y="308"/>
                    </a:lnTo>
                    <a:lnTo>
                      <a:pt x="194" y="319"/>
                    </a:lnTo>
                    <a:lnTo>
                      <a:pt x="180" y="331"/>
                    </a:lnTo>
                    <a:lnTo>
                      <a:pt x="166" y="344"/>
                    </a:lnTo>
                    <a:lnTo>
                      <a:pt x="162" y="348"/>
                    </a:lnTo>
                    <a:lnTo>
                      <a:pt x="159" y="354"/>
                    </a:lnTo>
                    <a:lnTo>
                      <a:pt x="156" y="359"/>
                    </a:lnTo>
                    <a:lnTo>
                      <a:pt x="153" y="365"/>
                    </a:lnTo>
                    <a:lnTo>
                      <a:pt x="152" y="371"/>
                    </a:lnTo>
                    <a:lnTo>
                      <a:pt x="152" y="377"/>
                    </a:lnTo>
                    <a:lnTo>
                      <a:pt x="153" y="382"/>
                    </a:lnTo>
                    <a:lnTo>
                      <a:pt x="158" y="387"/>
                    </a:lnTo>
                    <a:lnTo>
                      <a:pt x="163" y="388"/>
                    </a:lnTo>
                    <a:lnTo>
                      <a:pt x="169" y="388"/>
                    </a:lnTo>
                    <a:lnTo>
                      <a:pt x="175" y="387"/>
                    </a:lnTo>
                    <a:lnTo>
                      <a:pt x="180" y="382"/>
                    </a:lnTo>
                    <a:lnTo>
                      <a:pt x="194" y="367"/>
                    </a:lnTo>
                    <a:lnTo>
                      <a:pt x="210" y="351"/>
                    </a:lnTo>
                    <a:lnTo>
                      <a:pt x="227" y="337"/>
                    </a:lnTo>
                    <a:lnTo>
                      <a:pt x="244" y="322"/>
                    </a:lnTo>
                    <a:lnTo>
                      <a:pt x="260" y="308"/>
                    </a:lnTo>
                    <a:lnTo>
                      <a:pt x="275" y="292"/>
                    </a:lnTo>
                    <a:lnTo>
                      <a:pt x="290" y="275"/>
                    </a:lnTo>
                    <a:lnTo>
                      <a:pt x="300" y="256"/>
                    </a:lnTo>
                    <a:lnTo>
                      <a:pt x="307" y="234"/>
                    </a:lnTo>
                    <a:lnTo>
                      <a:pt x="309" y="213"/>
                    </a:lnTo>
                    <a:lnTo>
                      <a:pt x="304" y="191"/>
                    </a:lnTo>
                    <a:lnTo>
                      <a:pt x="297" y="171"/>
                    </a:lnTo>
                    <a:lnTo>
                      <a:pt x="285" y="151"/>
                    </a:lnTo>
                    <a:lnTo>
                      <a:pt x="271" y="134"/>
                    </a:lnTo>
                    <a:lnTo>
                      <a:pt x="253" y="118"/>
                    </a:lnTo>
                    <a:lnTo>
                      <a:pt x="235" y="104"/>
                    </a:lnTo>
                    <a:lnTo>
                      <a:pt x="222" y="94"/>
                    </a:lnTo>
                    <a:lnTo>
                      <a:pt x="207" y="85"/>
                    </a:lnTo>
                    <a:lnTo>
                      <a:pt x="191" y="75"/>
                    </a:lnTo>
                    <a:lnTo>
                      <a:pt x="175" y="65"/>
                    </a:lnTo>
                    <a:lnTo>
                      <a:pt x="159" y="55"/>
                    </a:lnTo>
                    <a:lnTo>
                      <a:pt x="141" y="45"/>
                    </a:lnTo>
                    <a:lnTo>
                      <a:pt x="124" y="36"/>
                    </a:lnTo>
                    <a:lnTo>
                      <a:pt x="108" y="28"/>
                    </a:lnTo>
                    <a:lnTo>
                      <a:pt x="92" y="20"/>
                    </a:lnTo>
                    <a:lnTo>
                      <a:pt x="75" y="13"/>
                    </a:lnTo>
                    <a:lnTo>
                      <a:pt x="59" y="9"/>
                    </a:lnTo>
                    <a:lnTo>
                      <a:pt x="45" y="5"/>
                    </a:lnTo>
                    <a:lnTo>
                      <a:pt x="31" y="2"/>
                    </a:lnTo>
                    <a:lnTo>
                      <a:pt x="20" y="0"/>
                    </a:lnTo>
                    <a:lnTo>
                      <a:pt x="9" y="2"/>
                    </a:lnTo>
                    <a:lnTo>
                      <a:pt x="0" y="5"/>
                    </a:lnTo>
                    <a:lnTo>
                      <a:pt x="11" y="7"/>
                    </a:lnTo>
                    <a:lnTo>
                      <a:pt x="23" y="12"/>
                    </a:lnTo>
                    <a:lnTo>
                      <a:pt x="36" y="17"/>
                    </a:lnTo>
                    <a:lnTo>
                      <a:pt x="49" y="23"/>
                    </a:lnTo>
                    <a:lnTo>
                      <a:pt x="65" y="30"/>
                    </a:lnTo>
                    <a:lnTo>
                      <a:pt x="81" y="38"/>
                    </a:lnTo>
                    <a:lnTo>
                      <a:pt x="99" y="46"/>
                    </a:lnTo>
                    <a:lnTo>
                      <a:pt x="116" y="55"/>
                    </a:lnTo>
                    <a:lnTo>
                      <a:pt x="134" y="65"/>
                    </a:lnTo>
                    <a:lnTo>
                      <a:pt x="152" y="75"/>
                    </a:lnTo>
                    <a:lnTo>
                      <a:pt x="169" y="86"/>
                    </a:lnTo>
                    <a:lnTo>
                      <a:pt x="187" y="98"/>
                    </a:lnTo>
                    <a:lnTo>
                      <a:pt x="205" y="109"/>
                    </a:lnTo>
                    <a:lnTo>
                      <a:pt x="221" y="121"/>
                    </a:lnTo>
                    <a:lnTo>
                      <a:pt x="235" y="132"/>
                    </a:lnTo>
                    <a:lnTo>
                      <a:pt x="250" y="145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969696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19" name="Freeform 171"/>
              <p:cNvSpPr>
                <a:spLocks/>
              </p:cNvSpPr>
              <p:nvPr/>
            </p:nvSpPr>
            <p:spPr bwMode="auto">
              <a:xfrm>
                <a:off x="8279" y="4648"/>
                <a:ext cx="135" cy="97"/>
              </a:xfrm>
              <a:custGeom>
                <a:avLst/>
                <a:gdLst>
                  <a:gd name="T0" fmla="*/ 0 w 406"/>
                  <a:gd name="T1" fmla="*/ 0 h 292"/>
                  <a:gd name="T2" fmla="*/ 0 w 406"/>
                  <a:gd name="T3" fmla="*/ 0 h 292"/>
                  <a:gd name="T4" fmla="*/ 1 w 406"/>
                  <a:gd name="T5" fmla="*/ 0 h 292"/>
                  <a:gd name="T6" fmla="*/ 1 w 406"/>
                  <a:gd name="T7" fmla="*/ 0 h 292"/>
                  <a:gd name="T8" fmla="*/ 1 w 406"/>
                  <a:gd name="T9" fmla="*/ 0 h 292"/>
                  <a:gd name="T10" fmla="*/ 1 w 406"/>
                  <a:gd name="T11" fmla="*/ 0 h 292"/>
                  <a:gd name="T12" fmla="*/ 1 w 406"/>
                  <a:gd name="T13" fmla="*/ 0 h 292"/>
                  <a:gd name="T14" fmla="*/ 1 w 406"/>
                  <a:gd name="T15" fmla="*/ 0 h 292"/>
                  <a:gd name="T16" fmla="*/ 0 w 406"/>
                  <a:gd name="T17" fmla="*/ 0 h 292"/>
                  <a:gd name="T18" fmla="*/ 0 w 406"/>
                  <a:gd name="T19" fmla="*/ 0 h 292"/>
                  <a:gd name="T20" fmla="*/ 0 w 406"/>
                  <a:gd name="T21" fmla="*/ 0 h 292"/>
                  <a:gd name="T22" fmla="*/ 0 w 406"/>
                  <a:gd name="T23" fmla="*/ 0 h 292"/>
                  <a:gd name="T24" fmla="*/ 0 w 406"/>
                  <a:gd name="T25" fmla="*/ 0 h 292"/>
                  <a:gd name="T26" fmla="*/ 0 w 406"/>
                  <a:gd name="T27" fmla="*/ 0 h 292"/>
                  <a:gd name="T28" fmla="*/ 0 w 406"/>
                  <a:gd name="T29" fmla="*/ 0 h 292"/>
                  <a:gd name="T30" fmla="*/ 0 w 406"/>
                  <a:gd name="T31" fmla="*/ 0 h 292"/>
                  <a:gd name="T32" fmla="*/ 0 w 406"/>
                  <a:gd name="T33" fmla="*/ 0 h 292"/>
                  <a:gd name="T34" fmla="*/ 0 w 406"/>
                  <a:gd name="T35" fmla="*/ 0 h 292"/>
                  <a:gd name="T36" fmla="*/ 0 w 406"/>
                  <a:gd name="T37" fmla="*/ 0 h 292"/>
                  <a:gd name="T38" fmla="*/ 0 w 406"/>
                  <a:gd name="T39" fmla="*/ 0 h 292"/>
                  <a:gd name="T40" fmla="*/ 0 w 406"/>
                  <a:gd name="T41" fmla="*/ 0 h 292"/>
                  <a:gd name="T42" fmla="*/ 0 w 406"/>
                  <a:gd name="T43" fmla="*/ 0 h 292"/>
                  <a:gd name="T44" fmla="*/ 0 w 406"/>
                  <a:gd name="T45" fmla="*/ 0 h 292"/>
                  <a:gd name="T46" fmla="*/ 0 w 406"/>
                  <a:gd name="T47" fmla="*/ 0 h 292"/>
                  <a:gd name="T48" fmla="*/ 0 w 406"/>
                  <a:gd name="T49" fmla="*/ 0 h 292"/>
                  <a:gd name="T50" fmla="*/ 0 w 406"/>
                  <a:gd name="T51" fmla="*/ 0 h 292"/>
                  <a:gd name="T52" fmla="*/ 0 w 406"/>
                  <a:gd name="T53" fmla="*/ 0 h 292"/>
                  <a:gd name="T54" fmla="*/ 0 w 406"/>
                  <a:gd name="T55" fmla="*/ 0 h 292"/>
                  <a:gd name="T56" fmla="*/ 0 w 406"/>
                  <a:gd name="T57" fmla="*/ 0 h 292"/>
                  <a:gd name="T58" fmla="*/ 0 w 406"/>
                  <a:gd name="T59" fmla="*/ 0 h 292"/>
                  <a:gd name="T60" fmla="*/ 0 w 406"/>
                  <a:gd name="T61" fmla="*/ 0 h 292"/>
                  <a:gd name="T62" fmla="*/ 0 w 406"/>
                  <a:gd name="T63" fmla="*/ 0 h 2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406" h="292">
                    <a:moveTo>
                      <a:pt x="326" y="36"/>
                    </a:moveTo>
                    <a:lnTo>
                      <a:pt x="332" y="65"/>
                    </a:lnTo>
                    <a:lnTo>
                      <a:pt x="340" y="93"/>
                    </a:lnTo>
                    <a:lnTo>
                      <a:pt x="351" y="123"/>
                    </a:lnTo>
                    <a:lnTo>
                      <a:pt x="361" y="152"/>
                    </a:lnTo>
                    <a:lnTo>
                      <a:pt x="373" y="181"/>
                    </a:lnTo>
                    <a:lnTo>
                      <a:pt x="384" y="210"/>
                    </a:lnTo>
                    <a:lnTo>
                      <a:pt x="395" y="237"/>
                    </a:lnTo>
                    <a:lnTo>
                      <a:pt x="405" y="266"/>
                    </a:lnTo>
                    <a:lnTo>
                      <a:pt x="406" y="273"/>
                    </a:lnTo>
                    <a:lnTo>
                      <a:pt x="406" y="279"/>
                    </a:lnTo>
                    <a:lnTo>
                      <a:pt x="404" y="284"/>
                    </a:lnTo>
                    <a:lnTo>
                      <a:pt x="399" y="289"/>
                    </a:lnTo>
                    <a:lnTo>
                      <a:pt x="393" y="292"/>
                    </a:lnTo>
                    <a:lnTo>
                      <a:pt x="387" y="292"/>
                    </a:lnTo>
                    <a:lnTo>
                      <a:pt x="381" y="289"/>
                    </a:lnTo>
                    <a:lnTo>
                      <a:pt x="377" y="283"/>
                    </a:lnTo>
                    <a:lnTo>
                      <a:pt x="364" y="251"/>
                    </a:lnTo>
                    <a:lnTo>
                      <a:pt x="352" y="213"/>
                    </a:lnTo>
                    <a:lnTo>
                      <a:pt x="339" y="171"/>
                    </a:lnTo>
                    <a:lnTo>
                      <a:pt x="329" y="131"/>
                    </a:lnTo>
                    <a:lnTo>
                      <a:pt x="318" y="93"/>
                    </a:lnTo>
                    <a:lnTo>
                      <a:pt x="311" y="63"/>
                    </a:lnTo>
                    <a:lnTo>
                      <a:pt x="307" y="42"/>
                    </a:lnTo>
                    <a:lnTo>
                      <a:pt x="305" y="34"/>
                    </a:lnTo>
                    <a:lnTo>
                      <a:pt x="283" y="34"/>
                    </a:lnTo>
                    <a:lnTo>
                      <a:pt x="261" y="36"/>
                    </a:lnTo>
                    <a:lnTo>
                      <a:pt x="239" y="39"/>
                    </a:lnTo>
                    <a:lnTo>
                      <a:pt x="216" y="43"/>
                    </a:lnTo>
                    <a:lnTo>
                      <a:pt x="192" y="50"/>
                    </a:lnTo>
                    <a:lnTo>
                      <a:pt x="170" y="57"/>
                    </a:lnTo>
                    <a:lnTo>
                      <a:pt x="148" y="65"/>
                    </a:lnTo>
                    <a:lnTo>
                      <a:pt x="126" y="73"/>
                    </a:lnTo>
                    <a:lnTo>
                      <a:pt x="106" y="83"/>
                    </a:lnTo>
                    <a:lnTo>
                      <a:pt x="85" y="93"/>
                    </a:lnTo>
                    <a:lnTo>
                      <a:pt x="67" y="103"/>
                    </a:lnTo>
                    <a:lnTo>
                      <a:pt x="50" y="113"/>
                    </a:lnTo>
                    <a:lnTo>
                      <a:pt x="34" y="122"/>
                    </a:lnTo>
                    <a:lnTo>
                      <a:pt x="20" y="132"/>
                    </a:lnTo>
                    <a:lnTo>
                      <a:pt x="9" y="141"/>
                    </a:lnTo>
                    <a:lnTo>
                      <a:pt x="0" y="148"/>
                    </a:lnTo>
                    <a:lnTo>
                      <a:pt x="0" y="133"/>
                    </a:lnTo>
                    <a:lnTo>
                      <a:pt x="7" y="118"/>
                    </a:lnTo>
                    <a:lnTo>
                      <a:pt x="19" y="102"/>
                    </a:lnTo>
                    <a:lnTo>
                      <a:pt x="35" y="86"/>
                    </a:lnTo>
                    <a:lnTo>
                      <a:pt x="53" y="70"/>
                    </a:lnTo>
                    <a:lnTo>
                      <a:pt x="73" y="54"/>
                    </a:lnTo>
                    <a:lnTo>
                      <a:pt x="92" y="43"/>
                    </a:lnTo>
                    <a:lnTo>
                      <a:pt x="111" y="33"/>
                    </a:lnTo>
                    <a:lnTo>
                      <a:pt x="139" y="23"/>
                    </a:lnTo>
                    <a:lnTo>
                      <a:pt x="173" y="14"/>
                    </a:lnTo>
                    <a:lnTo>
                      <a:pt x="210" y="8"/>
                    </a:lnTo>
                    <a:lnTo>
                      <a:pt x="245" y="4"/>
                    </a:lnTo>
                    <a:lnTo>
                      <a:pt x="277" y="1"/>
                    </a:lnTo>
                    <a:lnTo>
                      <a:pt x="304" y="0"/>
                    </a:lnTo>
                    <a:lnTo>
                      <a:pt x="321" y="0"/>
                    </a:lnTo>
                    <a:lnTo>
                      <a:pt x="329" y="0"/>
                    </a:lnTo>
                    <a:lnTo>
                      <a:pt x="336" y="1"/>
                    </a:lnTo>
                    <a:lnTo>
                      <a:pt x="342" y="6"/>
                    </a:lnTo>
                    <a:lnTo>
                      <a:pt x="345" y="11"/>
                    </a:lnTo>
                    <a:lnTo>
                      <a:pt x="346" y="19"/>
                    </a:lnTo>
                    <a:lnTo>
                      <a:pt x="345" y="26"/>
                    </a:lnTo>
                    <a:lnTo>
                      <a:pt x="340" y="31"/>
                    </a:lnTo>
                    <a:lnTo>
                      <a:pt x="335" y="34"/>
                    </a:lnTo>
                    <a:lnTo>
                      <a:pt x="326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20" name="Freeform 172"/>
              <p:cNvSpPr>
                <a:spLocks/>
              </p:cNvSpPr>
              <p:nvPr/>
            </p:nvSpPr>
            <p:spPr bwMode="auto">
              <a:xfrm>
                <a:off x="8272" y="4697"/>
                <a:ext cx="146" cy="320"/>
              </a:xfrm>
              <a:custGeom>
                <a:avLst/>
                <a:gdLst>
                  <a:gd name="T0" fmla="*/ 0 w 439"/>
                  <a:gd name="T1" fmla="*/ 0 h 960"/>
                  <a:gd name="T2" fmla="*/ 0 w 439"/>
                  <a:gd name="T3" fmla="*/ 0 h 960"/>
                  <a:gd name="T4" fmla="*/ 0 w 439"/>
                  <a:gd name="T5" fmla="*/ 1 h 960"/>
                  <a:gd name="T6" fmla="*/ 0 w 439"/>
                  <a:gd name="T7" fmla="*/ 1 h 960"/>
                  <a:gd name="T8" fmla="*/ 0 w 439"/>
                  <a:gd name="T9" fmla="*/ 1 h 960"/>
                  <a:gd name="T10" fmla="*/ 0 w 439"/>
                  <a:gd name="T11" fmla="*/ 1 h 960"/>
                  <a:gd name="T12" fmla="*/ 0 w 439"/>
                  <a:gd name="T13" fmla="*/ 1 h 960"/>
                  <a:gd name="T14" fmla="*/ 0 w 439"/>
                  <a:gd name="T15" fmla="*/ 1 h 960"/>
                  <a:gd name="T16" fmla="*/ 0 w 439"/>
                  <a:gd name="T17" fmla="*/ 1 h 960"/>
                  <a:gd name="T18" fmla="*/ 1 w 439"/>
                  <a:gd name="T19" fmla="*/ 1 h 960"/>
                  <a:gd name="T20" fmla="*/ 1 w 439"/>
                  <a:gd name="T21" fmla="*/ 1 h 960"/>
                  <a:gd name="T22" fmla="*/ 1 w 439"/>
                  <a:gd name="T23" fmla="*/ 1 h 960"/>
                  <a:gd name="T24" fmla="*/ 1 w 439"/>
                  <a:gd name="T25" fmla="*/ 1 h 960"/>
                  <a:gd name="T26" fmla="*/ 1 w 439"/>
                  <a:gd name="T27" fmla="*/ 1 h 960"/>
                  <a:gd name="T28" fmla="*/ 1 w 439"/>
                  <a:gd name="T29" fmla="*/ 1 h 960"/>
                  <a:gd name="T30" fmla="*/ 1 w 439"/>
                  <a:gd name="T31" fmla="*/ 1 h 960"/>
                  <a:gd name="T32" fmla="*/ 1 w 439"/>
                  <a:gd name="T33" fmla="*/ 1 h 960"/>
                  <a:gd name="T34" fmla="*/ 1 w 439"/>
                  <a:gd name="T35" fmla="*/ 1 h 960"/>
                  <a:gd name="T36" fmla="*/ 0 w 439"/>
                  <a:gd name="T37" fmla="*/ 1 h 960"/>
                  <a:gd name="T38" fmla="*/ 0 w 439"/>
                  <a:gd name="T39" fmla="*/ 1 h 960"/>
                  <a:gd name="T40" fmla="*/ 0 w 439"/>
                  <a:gd name="T41" fmla="*/ 1 h 960"/>
                  <a:gd name="T42" fmla="*/ 0 w 439"/>
                  <a:gd name="T43" fmla="*/ 1 h 960"/>
                  <a:gd name="T44" fmla="*/ 0 w 439"/>
                  <a:gd name="T45" fmla="*/ 1 h 960"/>
                  <a:gd name="T46" fmla="*/ 0 w 439"/>
                  <a:gd name="T47" fmla="*/ 0 h 960"/>
                  <a:gd name="T48" fmla="*/ 0 w 439"/>
                  <a:gd name="T49" fmla="*/ 0 h 960"/>
                  <a:gd name="T50" fmla="*/ 0 w 439"/>
                  <a:gd name="T51" fmla="*/ 0 h 960"/>
                  <a:gd name="T52" fmla="*/ 0 w 439"/>
                  <a:gd name="T53" fmla="*/ 0 h 960"/>
                  <a:gd name="T54" fmla="*/ 0 w 439"/>
                  <a:gd name="T55" fmla="*/ 0 h 960"/>
                  <a:gd name="T56" fmla="*/ 0 w 439"/>
                  <a:gd name="T57" fmla="*/ 0 h 960"/>
                  <a:gd name="T58" fmla="*/ 0 w 439"/>
                  <a:gd name="T59" fmla="*/ 0 h 960"/>
                  <a:gd name="T60" fmla="*/ 0 w 439"/>
                  <a:gd name="T61" fmla="*/ 0 h 960"/>
                  <a:gd name="T62" fmla="*/ 0 w 439"/>
                  <a:gd name="T63" fmla="*/ 0 h 960"/>
                  <a:gd name="T64" fmla="*/ 0 w 439"/>
                  <a:gd name="T65" fmla="*/ 0 h 960"/>
                  <a:gd name="T66" fmla="*/ 0 w 439"/>
                  <a:gd name="T67" fmla="*/ 0 h 96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439" h="960">
                    <a:moveTo>
                      <a:pt x="72" y="270"/>
                    </a:moveTo>
                    <a:lnTo>
                      <a:pt x="82" y="289"/>
                    </a:lnTo>
                    <a:lnTo>
                      <a:pt x="85" y="302"/>
                    </a:lnTo>
                    <a:lnTo>
                      <a:pt x="87" y="316"/>
                    </a:lnTo>
                    <a:lnTo>
                      <a:pt x="93" y="336"/>
                    </a:lnTo>
                    <a:lnTo>
                      <a:pt x="107" y="376"/>
                    </a:lnTo>
                    <a:lnTo>
                      <a:pt x="124" y="417"/>
                    </a:lnTo>
                    <a:lnTo>
                      <a:pt x="141" y="455"/>
                    </a:lnTo>
                    <a:lnTo>
                      <a:pt x="157" y="494"/>
                    </a:lnTo>
                    <a:lnTo>
                      <a:pt x="175" y="533"/>
                    </a:lnTo>
                    <a:lnTo>
                      <a:pt x="193" y="572"/>
                    </a:lnTo>
                    <a:lnTo>
                      <a:pt x="210" y="611"/>
                    </a:lnTo>
                    <a:lnTo>
                      <a:pt x="229" y="649"/>
                    </a:lnTo>
                    <a:lnTo>
                      <a:pt x="248" y="687"/>
                    </a:lnTo>
                    <a:lnTo>
                      <a:pt x="267" y="726"/>
                    </a:lnTo>
                    <a:lnTo>
                      <a:pt x="287" y="763"/>
                    </a:lnTo>
                    <a:lnTo>
                      <a:pt x="307" y="802"/>
                    </a:lnTo>
                    <a:lnTo>
                      <a:pt x="326" y="839"/>
                    </a:lnTo>
                    <a:lnTo>
                      <a:pt x="347" y="878"/>
                    </a:lnTo>
                    <a:lnTo>
                      <a:pt x="367" y="915"/>
                    </a:lnTo>
                    <a:lnTo>
                      <a:pt x="388" y="954"/>
                    </a:lnTo>
                    <a:lnTo>
                      <a:pt x="391" y="957"/>
                    </a:lnTo>
                    <a:lnTo>
                      <a:pt x="397" y="958"/>
                    </a:lnTo>
                    <a:lnTo>
                      <a:pt x="404" y="960"/>
                    </a:lnTo>
                    <a:lnTo>
                      <a:pt x="413" y="960"/>
                    </a:lnTo>
                    <a:lnTo>
                      <a:pt x="420" y="960"/>
                    </a:lnTo>
                    <a:lnTo>
                      <a:pt x="427" y="958"/>
                    </a:lnTo>
                    <a:lnTo>
                      <a:pt x="433" y="957"/>
                    </a:lnTo>
                    <a:lnTo>
                      <a:pt x="436" y="954"/>
                    </a:lnTo>
                    <a:lnTo>
                      <a:pt x="439" y="948"/>
                    </a:lnTo>
                    <a:lnTo>
                      <a:pt x="439" y="943"/>
                    </a:lnTo>
                    <a:lnTo>
                      <a:pt x="436" y="937"/>
                    </a:lnTo>
                    <a:lnTo>
                      <a:pt x="432" y="932"/>
                    </a:lnTo>
                    <a:lnTo>
                      <a:pt x="414" y="902"/>
                    </a:lnTo>
                    <a:lnTo>
                      <a:pt x="398" y="874"/>
                    </a:lnTo>
                    <a:lnTo>
                      <a:pt x="380" y="843"/>
                    </a:lnTo>
                    <a:lnTo>
                      <a:pt x="364" y="813"/>
                    </a:lnTo>
                    <a:lnTo>
                      <a:pt x="348" y="784"/>
                    </a:lnTo>
                    <a:lnTo>
                      <a:pt x="332" y="754"/>
                    </a:lnTo>
                    <a:lnTo>
                      <a:pt x="314" y="724"/>
                    </a:lnTo>
                    <a:lnTo>
                      <a:pt x="298" y="694"/>
                    </a:lnTo>
                    <a:lnTo>
                      <a:pt x="269" y="638"/>
                    </a:lnTo>
                    <a:lnTo>
                      <a:pt x="242" y="585"/>
                    </a:lnTo>
                    <a:lnTo>
                      <a:pt x="216" y="532"/>
                    </a:lnTo>
                    <a:lnTo>
                      <a:pt x="193" y="477"/>
                    </a:lnTo>
                    <a:lnTo>
                      <a:pt x="169" y="424"/>
                    </a:lnTo>
                    <a:lnTo>
                      <a:pt x="149" y="369"/>
                    </a:lnTo>
                    <a:lnTo>
                      <a:pt x="128" y="312"/>
                    </a:lnTo>
                    <a:lnTo>
                      <a:pt x="107" y="253"/>
                    </a:lnTo>
                    <a:lnTo>
                      <a:pt x="91" y="220"/>
                    </a:lnTo>
                    <a:lnTo>
                      <a:pt x="75" y="181"/>
                    </a:lnTo>
                    <a:lnTo>
                      <a:pt x="60" y="139"/>
                    </a:lnTo>
                    <a:lnTo>
                      <a:pt x="47" y="99"/>
                    </a:lnTo>
                    <a:lnTo>
                      <a:pt x="35" y="62"/>
                    </a:lnTo>
                    <a:lnTo>
                      <a:pt x="25" y="31"/>
                    </a:lnTo>
                    <a:lnTo>
                      <a:pt x="15" y="10"/>
                    </a:lnTo>
                    <a:lnTo>
                      <a:pt x="8" y="0"/>
                    </a:lnTo>
                    <a:lnTo>
                      <a:pt x="5" y="1"/>
                    </a:lnTo>
                    <a:lnTo>
                      <a:pt x="2" y="4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6" y="47"/>
                    </a:lnTo>
                    <a:lnTo>
                      <a:pt x="11" y="82"/>
                    </a:lnTo>
                    <a:lnTo>
                      <a:pt x="16" y="115"/>
                    </a:lnTo>
                    <a:lnTo>
                      <a:pt x="24" y="146"/>
                    </a:lnTo>
                    <a:lnTo>
                      <a:pt x="33" y="179"/>
                    </a:lnTo>
                    <a:lnTo>
                      <a:pt x="43" y="211"/>
                    </a:lnTo>
                    <a:lnTo>
                      <a:pt x="56" y="241"/>
                    </a:lnTo>
                    <a:lnTo>
                      <a:pt x="72" y="27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21" name="Freeform 173"/>
              <p:cNvSpPr>
                <a:spLocks/>
              </p:cNvSpPr>
              <p:nvPr/>
            </p:nvSpPr>
            <p:spPr bwMode="auto">
              <a:xfrm>
                <a:off x="8416" y="4972"/>
                <a:ext cx="128" cy="66"/>
              </a:xfrm>
              <a:custGeom>
                <a:avLst/>
                <a:gdLst>
                  <a:gd name="T0" fmla="*/ 0 w 382"/>
                  <a:gd name="T1" fmla="*/ 0 h 198"/>
                  <a:gd name="T2" fmla="*/ 0 w 382"/>
                  <a:gd name="T3" fmla="*/ 0 h 198"/>
                  <a:gd name="T4" fmla="*/ 0 w 382"/>
                  <a:gd name="T5" fmla="*/ 0 h 198"/>
                  <a:gd name="T6" fmla="*/ 0 w 382"/>
                  <a:gd name="T7" fmla="*/ 0 h 198"/>
                  <a:gd name="T8" fmla="*/ 0 w 382"/>
                  <a:gd name="T9" fmla="*/ 0 h 198"/>
                  <a:gd name="T10" fmla="*/ 0 w 382"/>
                  <a:gd name="T11" fmla="*/ 0 h 198"/>
                  <a:gd name="T12" fmla="*/ 0 w 382"/>
                  <a:gd name="T13" fmla="*/ 0 h 198"/>
                  <a:gd name="T14" fmla="*/ 0 w 382"/>
                  <a:gd name="T15" fmla="*/ 0 h 198"/>
                  <a:gd name="T16" fmla="*/ 0 w 382"/>
                  <a:gd name="T17" fmla="*/ 0 h 198"/>
                  <a:gd name="T18" fmla="*/ 0 w 382"/>
                  <a:gd name="T19" fmla="*/ 0 h 198"/>
                  <a:gd name="T20" fmla="*/ 0 w 382"/>
                  <a:gd name="T21" fmla="*/ 0 h 198"/>
                  <a:gd name="T22" fmla="*/ 0 w 382"/>
                  <a:gd name="T23" fmla="*/ 0 h 198"/>
                  <a:gd name="T24" fmla="*/ 0 w 382"/>
                  <a:gd name="T25" fmla="*/ 0 h 198"/>
                  <a:gd name="T26" fmla="*/ 0 w 382"/>
                  <a:gd name="T27" fmla="*/ 0 h 198"/>
                  <a:gd name="T28" fmla="*/ 0 w 382"/>
                  <a:gd name="T29" fmla="*/ 0 h 198"/>
                  <a:gd name="T30" fmla="*/ 0 w 382"/>
                  <a:gd name="T31" fmla="*/ 0 h 198"/>
                  <a:gd name="T32" fmla="*/ 0 w 382"/>
                  <a:gd name="T33" fmla="*/ 0 h 198"/>
                  <a:gd name="T34" fmla="*/ 0 w 382"/>
                  <a:gd name="T35" fmla="*/ 0 h 198"/>
                  <a:gd name="T36" fmla="*/ 0 w 382"/>
                  <a:gd name="T37" fmla="*/ 0 h 198"/>
                  <a:gd name="T38" fmla="*/ 0 w 382"/>
                  <a:gd name="T39" fmla="*/ 0 h 198"/>
                  <a:gd name="T40" fmla="*/ 1 w 382"/>
                  <a:gd name="T41" fmla="*/ 0 h 198"/>
                  <a:gd name="T42" fmla="*/ 1 w 382"/>
                  <a:gd name="T43" fmla="*/ 0 h 198"/>
                  <a:gd name="T44" fmla="*/ 1 w 382"/>
                  <a:gd name="T45" fmla="*/ 0 h 198"/>
                  <a:gd name="T46" fmla="*/ 1 w 382"/>
                  <a:gd name="T47" fmla="*/ 0 h 198"/>
                  <a:gd name="T48" fmla="*/ 1 w 382"/>
                  <a:gd name="T49" fmla="*/ 0 h 198"/>
                  <a:gd name="T50" fmla="*/ 1 w 382"/>
                  <a:gd name="T51" fmla="*/ 0 h 198"/>
                  <a:gd name="T52" fmla="*/ 1 w 382"/>
                  <a:gd name="T53" fmla="*/ 0 h 198"/>
                  <a:gd name="T54" fmla="*/ 1 w 382"/>
                  <a:gd name="T55" fmla="*/ 0 h 198"/>
                  <a:gd name="T56" fmla="*/ 0 w 382"/>
                  <a:gd name="T57" fmla="*/ 0 h 198"/>
                  <a:gd name="T58" fmla="*/ 0 w 382"/>
                  <a:gd name="T59" fmla="*/ 0 h 198"/>
                  <a:gd name="T60" fmla="*/ 0 w 382"/>
                  <a:gd name="T61" fmla="*/ 0 h 198"/>
                  <a:gd name="T62" fmla="*/ 0 w 382"/>
                  <a:gd name="T63" fmla="*/ 0 h 198"/>
                  <a:gd name="T64" fmla="*/ 0 w 382"/>
                  <a:gd name="T65" fmla="*/ 0 h 198"/>
                  <a:gd name="T66" fmla="*/ 0 w 382"/>
                  <a:gd name="T67" fmla="*/ 0 h 198"/>
                  <a:gd name="T68" fmla="*/ 0 w 382"/>
                  <a:gd name="T69" fmla="*/ 0 h 198"/>
                  <a:gd name="T70" fmla="*/ 0 w 382"/>
                  <a:gd name="T71" fmla="*/ 0 h 198"/>
                  <a:gd name="T72" fmla="*/ 0 w 382"/>
                  <a:gd name="T73" fmla="*/ 0 h 198"/>
                  <a:gd name="T74" fmla="*/ 0 w 382"/>
                  <a:gd name="T75" fmla="*/ 0 h 198"/>
                  <a:gd name="T76" fmla="*/ 0 w 382"/>
                  <a:gd name="T77" fmla="*/ 0 h 198"/>
                  <a:gd name="T78" fmla="*/ 0 w 382"/>
                  <a:gd name="T79" fmla="*/ 0 h 198"/>
                  <a:gd name="T80" fmla="*/ 0 w 382"/>
                  <a:gd name="T81" fmla="*/ 0 h 198"/>
                  <a:gd name="T82" fmla="*/ 0 w 382"/>
                  <a:gd name="T83" fmla="*/ 0 h 198"/>
                  <a:gd name="T84" fmla="*/ 0 w 382"/>
                  <a:gd name="T85" fmla="*/ 0 h 198"/>
                  <a:gd name="T86" fmla="*/ 0 w 382"/>
                  <a:gd name="T87" fmla="*/ 0 h 198"/>
                  <a:gd name="T88" fmla="*/ 0 w 382"/>
                  <a:gd name="T89" fmla="*/ 0 h 198"/>
                  <a:gd name="T90" fmla="*/ 0 w 382"/>
                  <a:gd name="T91" fmla="*/ 0 h 19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82" h="198">
                    <a:moveTo>
                      <a:pt x="2" y="182"/>
                    </a:moveTo>
                    <a:lnTo>
                      <a:pt x="0" y="187"/>
                    </a:lnTo>
                    <a:lnTo>
                      <a:pt x="0" y="191"/>
                    </a:lnTo>
                    <a:lnTo>
                      <a:pt x="2" y="195"/>
                    </a:lnTo>
                    <a:lnTo>
                      <a:pt x="6" y="198"/>
                    </a:lnTo>
                    <a:lnTo>
                      <a:pt x="30" y="187"/>
                    </a:lnTo>
                    <a:lnTo>
                      <a:pt x="52" y="176"/>
                    </a:lnTo>
                    <a:lnTo>
                      <a:pt x="75" y="166"/>
                    </a:lnTo>
                    <a:lnTo>
                      <a:pt x="99" y="156"/>
                    </a:lnTo>
                    <a:lnTo>
                      <a:pt x="124" y="146"/>
                    </a:lnTo>
                    <a:lnTo>
                      <a:pt x="147" y="138"/>
                    </a:lnTo>
                    <a:lnTo>
                      <a:pt x="171" y="128"/>
                    </a:lnTo>
                    <a:lnTo>
                      <a:pt x="194" y="119"/>
                    </a:lnTo>
                    <a:lnTo>
                      <a:pt x="218" y="109"/>
                    </a:lnTo>
                    <a:lnTo>
                      <a:pt x="241" y="99"/>
                    </a:lnTo>
                    <a:lnTo>
                      <a:pt x="265" y="89"/>
                    </a:lnTo>
                    <a:lnTo>
                      <a:pt x="287" y="77"/>
                    </a:lnTo>
                    <a:lnTo>
                      <a:pt x="310" y="66"/>
                    </a:lnTo>
                    <a:lnTo>
                      <a:pt x="332" y="54"/>
                    </a:lnTo>
                    <a:lnTo>
                      <a:pt x="354" y="41"/>
                    </a:lnTo>
                    <a:lnTo>
                      <a:pt x="376" y="27"/>
                    </a:lnTo>
                    <a:lnTo>
                      <a:pt x="381" y="23"/>
                    </a:lnTo>
                    <a:lnTo>
                      <a:pt x="382" y="17"/>
                    </a:lnTo>
                    <a:lnTo>
                      <a:pt x="382" y="11"/>
                    </a:lnTo>
                    <a:lnTo>
                      <a:pt x="379" y="7"/>
                    </a:lnTo>
                    <a:lnTo>
                      <a:pt x="375" y="3"/>
                    </a:lnTo>
                    <a:lnTo>
                      <a:pt x="369" y="0"/>
                    </a:lnTo>
                    <a:lnTo>
                      <a:pt x="363" y="0"/>
                    </a:lnTo>
                    <a:lnTo>
                      <a:pt x="359" y="3"/>
                    </a:lnTo>
                    <a:lnTo>
                      <a:pt x="335" y="16"/>
                    </a:lnTo>
                    <a:lnTo>
                      <a:pt x="309" y="28"/>
                    </a:lnTo>
                    <a:lnTo>
                      <a:pt x="281" y="41"/>
                    </a:lnTo>
                    <a:lnTo>
                      <a:pt x="253" y="56"/>
                    </a:lnTo>
                    <a:lnTo>
                      <a:pt x="223" y="70"/>
                    </a:lnTo>
                    <a:lnTo>
                      <a:pt x="193" y="84"/>
                    </a:lnTo>
                    <a:lnTo>
                      <a:pt x="163" y="97"/>
                    </a:lnTo>
                    <a:lnTo>
                      <a:pt x="135" y="112"/>
                    </a:lnTo>
                    <a:lnTo>
                      <a:pt x="107" y="125"/>
                    </a:lnTo>
                    <a:lnTo>
                      <a:pt x="83" y="136"/>
                    </a:lnTo>
                    <a:lnTo>
                      <a:pt x="61" y="148"/>
                    </a:lnTo>
                    <a:lnTo>
                      <a:pt x="40" y="158"/>
                    </a:lnTo>
                    <a:lnTo>
                      <a:pt x="24" y="166"/>
                    </a:lnTo>
                    <a:lnTo>
                      <a:pt x="12" y="174"/>
                    </a:lnTo>
                    <a:lnTo>
                      <a:pt x="5" y="179"/>
                    </a:lnTo>
                    <a:lnTo>
                      <a:pt x="2" y="1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22" name="Freeform 174"/>
              <p:cNvSpPr>
                <a:spLocks/>
              </p:cNvSpPr>
              <p:nvPr/>
            </p:nvSpPr>
            <p:spPr bwMode="auto">
              <a:xfrm>
                <a:off x="8304" y="4693"/>
                <a:ext cx="76" cy="80"/>
              </a:xfrm>
              <a:custGeom>
                <a:avLst/>
                <a:gdLst>
                  <a:gd name="T0" fmla="*/ 0 w 229"/>
                  <a:gd name="T1" fmla="*/ 0 h 240"/>
                  <a:gd name="T2" fmla="*/ 0 w 229"/>
                  <a:gd name="T3" fmla="*/ 0 h 240"/>
                  <a:gd name="T4" fmla="*/ 0 w 229"/>
                  <a:gd name="T5" fmla="*/ 0 h 240"/>
                  <a:gd name="T6" fmla="*/ 0 w 229"/>
                  <a:gd name="T7" fmla="*/ 0 h 240"/>
                  <a:gd name="T8" fmla="*/ 0 w 229"/>
                  <a:gd name="T9" fmla="*/ 0 h 240"/>
                  <a:gd name="T10" fmla="*/ 0 w 229"/>
                  <a:gd name="T11" fmla="*/ 0 h 240"/>
                  <a:gd name="T12" fmla="*/ 0 w 229"/>
                  <a:gd name="T13" fmla="*/ 0 h 240"/>
                  <a:gd name="T14" fmla="*/ 0 w 229"/>
                  <a:gd name="T15" fmla="*/ 0 h 240"/>
                  <a:gd name="T16" fmla="*/ 0 w 229"/>
                  <a:gd name="T17" fmla="*/ 0 h 240"/>
                  <a:gd name="T18" fmla="*/ 0 w 229"/>
                  <a:gd name="T19" fmla="*/ 0 h 240"/>
                  <a:gd name="T20" fmla="*/ 0 w 229"/>
                  <a:gd name="T21" fmla="*/ 0 h 240"/>
                  <a:gd name="T22" fmla="*/ 0 w 229"/>
                  <a:gd name="T23" fmla="*/ 0 h 240"/>
                  <a:gd name="T24" fmla="*/ 0 w 229"/>
                  <a:gd name="T25" fmla="*/ 0 h 240"/>
                  <a:gd name="T26" fmla="*/ 0 w 229"/>
                  <a:gd name="T27" fmla="*/ 0 h 240"/>
                  <a:gd name="T28" fmla="*/ 0 w 229"/>
                  <a:gd name="T29" fmla="*/ 0 h 240"/>
                  <a:gd name="T30" fmla="*/ 0 w 229"/>
                  <a:gd name="T31" fmla="*/ 0 h 240"/>
                  <a:gd name="T32" fmla="*/ 0 w 229"/>
                  <a:gd name="T33" fmla="*/ 0 h 240"/>
                  <a:gd name="T34" fmla="*/ 0 w 229"/>
                  <a:gd name="T35" fmla="*/ 0 h 240"/>
                  <a:gd name="T36" fmla="*/ 0 w 229"/>
                  <a:gd name="T37" fmla="*/ 0 h 240"/>
                  <a:gd name="T38" fmla="*/ 0 w 229"/>
                  <a:gd name="T39" fmla="*/ 0 h 240"/>
                  <a:gd name="T40" fmla="*/ 0 w 229"/>
                  <a:gd name="T41" fmla="*/ 0 h 240"/>
                  <a:gd name="T42" fmla="*/ 0 w 229"/>
                  <a:gd name="T43" fmla="*/ 0 h 240"/>
                  <a:gd name="T44" fmla="*/ 0 w 229"/>
                  <a:gd name="T45" fmla="*/ 0 h 240"/>
                  <a:gd name="T46" fmla="*/ 0 w 229"/>
                  <a:gd name="T47" fmla="*/ 0 h 240"/>
                  <a:gd name="T48" fmla="*/ 0 w 229"/>
                  <a:gd name="T49" fmla="*/ 0 h 240"/>
                  <a:gd name="T50" fmla="*/ 0 w 229"/>
                  <a:gd name="T51" fmla="*/ 0 h 240"/>
                  <a:gd name="T52" fmla="*/ 0 w 229"/>
                  <a:gd name="T53" fmla="*/ 0 h 240"/>
                  <a:gd name="T54" fmla="*/ 0 w 229"/>
                  <a:gd name="T55" fmla="*/ 0 h 240"/>
                  <a:gd name="T56" fmla="*/ 0 w 229"/>
                  <a:gd name="T57" fmla="*/ 0 h 240"/>
                  <a:gd name="T58" fmla="*/ 0 w 229"/>
                  <a:gd name="T59" fmla="*/ 0 h 240"/>
                  <a:gd name="T60" fmla="*/ 0 w 229"/>
                  <a:gd name="T61" fmla="*/ 0 h 240"/>
                  <a:gd name="T62" fmla="*/ 0 w 229"/>
                  <a:gd name="T63" fmla="*/ 0 h 240"/>
                  <a:gd name="T64" fmla="*/ 0 w 229"/>
                  <a:gd name="T65" fmla="*/ 0 h 240"/>
                  <a:gd name="T66" fmla="*/ 0 w 229"/>
                  <a:gd name="T67" fmla="*/ 0 h 240"/>
                  <a:gd name="T68" fmla="*/ 0 w 229"/>
                  <a:gd name="T69" fmla="*/ 0 h 240"/>
                  <a:gd name="T70" fmla="*/ 0 w 229"/>
                  <a:gd name="T71" fmla="*/ 0 h 240"/>
                  <a:gd name="T72" fmla="*/ 0 w 229"/>
                  <a:gd name="T73" fmla="*/ 0 h 240"/>
                  <a:gd name="T74" fmla="*/ 0 w 229"/>
                  <a:gd name="T75" fmla="*/ 0 h 24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229" h="240">
                    <a:moveTo>
                      <a:pt x="126" y="4"/>
                    </a:moveTo>
                    <a:lnTo>
                      <a:pt x="119" y="3"/>
                    </a:lnTo>
                    <a:lnTo>
                      <a:pt x="111" y="3"/>
                    </a:lnTo>
                    <a:lnTo>
                      <a:pt x="105" y="1"/>
                    </a:lnTo>
                    <a:lnTo>
                      <a:pt x="102" y="1"/>
                    </a:lnTo>
                    <a:lnTo>
                      <a:pt x="94" y="0"/>
                    </a:lnTo>
                    <a:lnTo>
                      <a:pt x="83" y="0"/>
                    </a:lnTo>
                    <a:lnTo>
                      <a:pt x="75" y="1"/>
                    </a:lnTo>
                    <a:lnTo>
                      <a:pt x="66" y="3"/>
                    </a:lnTo>
                    <a:lnTo>
                      <a:pt x="57" y="4"/>
                    </a:lnTo>
                    <a:lnTo>
                      <a:pt x="48" y="9"/>
                    </a:lnTo>
                    <a:lnTo>
                      <a:pt x="41" y="13"/>
                    </a:lnTo>
                    <a:lnTo>
                      <a:pt x="33" y="17"/>
                    </a:lnTo>
                    <a:lnTo>
                      <a:pt x="17" y="34"/>
                    </a:lnTo>
                    <a:lnTo>
                      <a:pt x="6" y="55"/>
                    </a:lnTo>
                    <a:lnTo>
                      <a:pt x="1" y="76"/>
                    </a:lnTo>
                    <a:lnTo>
                      <a:pt x="0" y="98"/>
                    </a:lnTo>
                    <a:lnTo>
                      <a:pt x="3" y="121"/>
                    </a:lnTo>
                    <a:lnTo>
                      <a:pt x="8" y="144"/>
                    </a:lnTo>
                    <a:lnTo>
                      <a:pt x="16" y="167"/>
                    </a:lnTo>
                    <a:lnTo>
                      <a:pt x="26" y="187"/>
                    </a:lnTo>
                    <a:lnTo>
                      <a:pt x="35" y="200"/>
                    </a:lnTo>
                    <a:lnTo>
                      <a:pt x="45" y="213"/>
                    </a:lnTo>
                    <a:lnTo>
                      <a:pt x="57" y="223"/>
                    </a:lnTo>
                    <a:lnTo>
                      <a:pt x="70" y="230"/>
                    </a:lnTo>
                    <a:lnTo>
                      <a:pt x="85" y="236"/>
                    </a:lnTo>
                    <a:lnTo>
                      <a:pt x="101" y="240"/>
                    </a:lnTo>
                    <a:lnTo>
                      <a:pt x="116" y="240"/>
                    </a:lnTo>
                    <a:lnTo>
                      <a:pt x="132" y="237"/>
                    </a:lnTo>
                    <a:lnTo>
                      <a:pt x="154" y="228"/>
                    </a:lnTo>
                    <a:lnTo>
                      <a:pt x="174" y="218"/>
                    </a:lnTo>
                    <a:lnTo>
                      <a:pt x="192" y="204"/>
                    </a:lnTo>
                    <a:lnTo>
                      <a:pt x="208" y="188"/>
                    </a:lnTo>
                    <a:lnTo>
                      <a:pt x="218" y="171"/>
                    </a:lnTo>
                    <a:lnTo>
                      <a:pt x="226" y="151"/>
                    </a:lnTo>
                    <a:lnTo>
                      <a:pt x="229" y="131"/>
                    </a:lnTo>
                    <a:lnTo>
                      <a:pt x="226" y="109"/>
                    </a:lnTo>
                    <a:lnTo>
                      <a:pt x="224" y="103"/>
                    </a:lnTo>
                    <a:lnTo>
                      <a:pt x="221" y="98"/>
                    </a:lnTo>
                    <a:lnTo>
                      <a:pt x="215" y="95"/>
                    </a:lnTo>
                    <a:lnTo>
                      <a:pt x="210" y="93"/>
                    </a:lnTo>
                    <a:lnTo>
                      <a:pt x="204" y="95"/>
                    </a:lnTo>
                    <a:lnTo>
                      <a:pt x="198" y="99"/>
                    </a:lnTo>
                    <a:lnTo>
                      <a:pt x="195" y="105"/>
                    </a:lnTo>
                    <a:lnTo>
                      <a:pt x="195" y="111"/>
                    </a:lnTo>
                    <a:lnTo>
                      <a:pt x="193" y="126"/>
                    </a:lnTo>
                    <a:lnTo>
                      <a:pt x="189" y="142"/>
                    </a:lnTo>
                    <a:lnTo>
                      <a:pt x="183" y="158"/>
                    </a:lnTo>
                    <a:lnTo>
                      <a:pt x="174" y="171"/>
                    </a:lnTo>
                    <a:lnTo>
                      <a:pt x="164" y="181"/>
                    </a:lnTo>
                    <a:lnTo>
                      <a:pt x="149" y="190"/>
                    </a:lnTo>
                    <a:lnTo>
                      <a:pt x="133" y="195"/>
                    </a:lnTo>
                    <a:lnTo>
                      <a:pt x="113" y="198"/>
                    </a:lnTo>
                    <a:lnTo>
                      <a:pt x="92" y="197"/>
                    </a:lnTo>
                    <a:lnTo>
                      <a:pt x="76" y="188"/>
                    </a:lnTo>
                    <a:lnTo>
                      <a:pt x="63" y="177"/>
                    </a:lnTo>
                    <a:lnTo>
                      <a:pt x="54" y="161"/>
                    </a:lnTo>
                    <a:lnTo>
                      <a:pt x="47" y="142"/>
                    </a:lnTo>
                    <a:lnTo>
                      <a:pt x="41" y="124"/>
                    </a:lnTo>
                    <a:lnTo>
                      <a:pt x="36" y="103"/>
                    </a:lnTo>
                    <a:lnTo>
                      <a:pt x="35" y="85"/>
                    </a:lnTo>
                    <a:lnTo>
                      <a:pt x="35" y="73"/>
                    </a:lnTo>
                    <a:lnTo>
                      <a:pt x="36" y="62"/>
                    </a:lnTo>
                    <a:lnTo>
                      <a:pt x="41" y="50"/>
                    </a:lnTo>
                    <a:lnTo>
                      <a:pt x="48" y="40"/>
                    </a:lnTo>
                    <a:lnTo>
                      <a:pt x="55" y="33"/>
                    </a:lnTo>
                    <a:lnTo>
                      <a:pt x="66" y="26"/>
                    </a:lnTo>
                    <a:lnTo>
                      <a:pt x="77" y="21"/>
                    </a:lnTo>
                    <a:lnTo>
                      <a:pt x="92" y="19"/>
                    </a:lnTo>
                    <a:lnTo>
                      <a:pt x="97" y="19"/>
                    </a:lnTo>
                    <a:lnTo>
                      <a:pt x="105" y="19"/>
                    </a:lnTo>
                    <a:lnTo>
                      <a:pt x="120" y="19"/>
                    </a:lnTo>
                    <a:lnTo>
                      <a:pt x="135" y="21"/>
                    </a:lnTo>
                    <a:lnTo>
                      <a:pt x="139" y="20"/>
                    </a:lnTo>
                    <a:lnTo>
                      <a:pt x="139" y="14"/>
                    </a:lnTo>
                    <a:lnTo>
                      <a:pt x="133" y="9"/>
                    </a:lnTo>
                    <a:lnTo>
                      <a:pt x="1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23" name="Freeform 175"/>
              <p:cNvSpPr>
                <a:spLocks/>
              </p:cNvSpPr>
              <p:nvPr/>
            </p:nvSpPr>
            <p:spPr bwMode="auto">
              <a:xfrm>
                <a:off x="8401" y="4895"/>
                <a:ext cx="93" cy="90"/>
              </a:xfrm>
              <a:custGeom>
                <a:avLst/>
                <a:gdLst>
                  <a:gd name="T0" fmla="*/ 0 w 281"/>
                  <a:gd name="T1" fmla="*/ 0 h 270"/>
                  <a:gd name="T2" fmla="*/ 0 w 281"/>
                  <a:gd name="T3" fmla="*/ 0 h 270"/>
                  <a:gd name="T4" fmla="*/ 0 w 281"/>
                  <a:gd name="T5" fmla="*/ 0 h 270"/>
                  <a:gd name="T6" fmla="*/ 0 w 281"/>
                  <a:gd name="T7" fmla="*/ 0 h 270"/>
                  <a:gd name="T8" fmla="*/ 0 w 281"/>
                  <a:gd name="T9" fmla="*/ 0 h 270"/>
                  <a:gd name="T10" fmla="*/ 0 w 281"/>
                  <a:gd name="T11" fmla="*/ 0 h 270"/>
                  <a:gd name="T12" fmla="*/ 0 w 281"/>
                  <a:gd name="T13" fmla="*/ 0 h 270"/>
                  <a:gd name="T14" fmla="*/ 0 w 281"/>
                  <a:gd name="T15" fmla="*/ 0 h 270"/>
                  <a:gd name="T16" fmla="*/ 0 w 281"/>
                  <a:gd name="T17" fmla="*/ 0 h 270"/>
                  <a:gd name="T18" fmla="*/ 0 w 281"/>
                  <a:gd name="T19" fmla="*/ 0 h 270"/>
                  <a:gd name="T20" fmla="*/ 0 w 281"/>
                  <a:gd name="T21" fmla="*/ 0 h 270"/>
                  <a:gd name="T22" fmla="*/ 0 w 281"/>
                  <a:gd name="T23" fmla="*/ 0 h 270"/>
                  <a:gd name="T24" fmla="*/ 0 w 281"/>
                  <a:gd name="T25" fmla="*/ 0 h 270"/>
                  <a:gd name="T26" fmla="*/ 0 w 281"/>
                  <a:gd name="T27" fmla="*/ 0 h 270"/>
                  <a:gd name="T28" fmla="*/ 0 w 281"/>
                  <a:gd name="T29" fmla="*/ 0 h 270"/>
                  <a:gd name="T30" fmla="*/ 0 w 281"/>
                  <a:gd name="T31" fmla="*/ 0 h 270"/>
                  <a:gd name="T32" fmla="*/ 0 w 281"/>
                  <a:gd name="T33" fmla="*/ 0 h 270"/>
                  <a:gd name="T34" fmla="*/ 0 w 281"/>
                  <a:gd name="T35" fmla="*/ 0 h 270"/>
                  <a:gd name="T36" fmla="*/ 0 w 281"/>
                  <a:gd name="T37" fmla="*/ 0 h 270"/>
                  <a:gd name="T38" fmla="*/ 0 w 281"/>
                  <a:gd name="T39" fmla="*/ 0 h 270"/>
                  <a:gd name="T40" fmla="*/ 0 w 281"/>
                  <a:gd name="T41" fmla="*/ 0 h 270"/>
                  <a:gd name="T42" fmla="*/ 0 w 281"/>
                  <a:gd name="T43" fmla="*/ 0 h 270"/>
                  <a:gd name="T44" fmla="*/ 0 w 281"/>
                  <a:gd name="T45" fmla="*/ 0 h 270"/>
                  <a:gd name="T46" fmla="*/ 0 w 281"/>
                  <a:gd name="T47" fmla="*/ 0 h 270"/>
                  <a:gd name="T48" fmla="*/ 0 w 281"/>
                  <a:gd name="T49" fmla="*/ 0 h 270"/>
                  <a:gd name="T50" fmla="*/ 0 w 281"/>
                  <a:gd name="T51" fmla="*/ 0 h 270"/>
                  <a:gd name="T52" fmla="*/ 0 w 281"/>
                  <a:gd name="T53" fmla="*/ 0 h 270"/>
                  <a:gd name="T54" fmla="*/ 0 w 281"/>
                  <a:gd name="T55" fmla="*/ 0 h 270"/>
                  <a:gd name="T56" fmla="*/ 0 w 281"/>
                  <a:gd name="T57" fmla="*/ 0 h 270"/>
                  <a:gd name="T58" fmla="*/ 0 w 281"/>
                  <a:gd name="T59" fmla="*/ 0 h 270"/>
                  <a:gd name="T60" fmla="*/ 0 w 281"/>
                  <a:gd name="T61" fmla="*/ 0 h 270"/>
                  <a:gd name="T62" fmla="*/ 0 w 281"/>
                  <a:gd name="T63" fmla="*/ 0 h 270"/>
                  <a:gd name="T64" fmla="*/ 0 w 281"/>
                  <a:gd name="T65" fmla="*/ 0 h 270"/>
                  <a:gd name="T66" fmla="*/ 0 w 281"/>
                  <a:gd name="T67" fmla="*/ 0 h 270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81" h="270">
                    <a:moveTo>
                      <a:pt x="75" y="5"/>
                    </a:moveTo>
                    <a:lnTo>
                      <a:pt x="61" y="10"/>
                    </a:lnTo>
                    <a:lnTo>
                      <a:pt x="47" y="19"/>
                    </a:lnTo>
                    <a:lnTo>
                      <a:pt x="34" y="28"/>
                    </a:lnTo>
                    <a:lnTo>
                      <a:pt x="24" y="39"/>
                    </a:lnTo>
                    <a:lnTo>
                      <a:pt x="15" y="52"/>
                    </a:lnTo>
                    <a:lnTo>
                      <a:pt x="8" y="65"/>
                    </a:lnTo>
                    <a:lnTo>
                      <a:pt x="3" y="81"/>
                    </a:lnTo>
                    <a:lnTo>
                      <a:pt x="0" y="97"/>
                    </a:lnTo>
                    <a:lnTo>
                      <a:pt x="0" y="114"/>
                    </a:lnTo>
                    <a:lnTo>
                      <a:pt x="2" y="130"/>
                    </a:lnTo>
                    <a:lnTo>
                      <a:pt x="6" y="145"/>
                    </a:lnTo>
                    <a:lnTo>
                      <a:pt x="12" y="161"/>
                    </a:lnTo>
                    <a:lnTo>
                      <a:pt x="18" y="176"/>
                    </a:lnTo>
                    <a:lnTo>
                      <a:pt x="27" y="191"/>
                    </a:lnTo>
                    <a:lnTo>
                      <a:pt x="37" y="204"/>
                    </a:lnTo>
                    <a:lnTo>
                      <a:pt x="49" y="217"/>
                    </a:lnTo>
                    <a:lnTo>
                      <a:pt x="65" y="232"/>
                    </a:lnTo>
                    <a:lnTo>
                      <a:pt x="83" y="245"/>
                    </a:lnTo>
                    <a:lnTo>
                      <a:pt x="102" y="258"/>
                    </a:lnTo>
                    <a:lnTo>
                      <a:pt x="122" y="266"/>
                    </a:lnTo>
                    <a:lnTo>
                      <a:pt x="143" y="270"/>
                    </a:lnTo>
                    <a:lnTo>
                      <a:pt x="165" y="270"/>
                    </a:lnTo>
                    <a:lnTo>
                      <a:pt x="185" y="265"/>
                    </a:lnTo>
                    <a:lnTo>
                      <a:pt x="206" y="252"/>
                    </a:lnTo>
                    <a:lnTo>
                      <a:pt x="219" y="240"/>
                    </a:lnTo>
                    <a:lnTo>
                      <a:pt x="232" y="229"/>
                    </a:lnTo>
                    <a:lnTo>
                      <a:pt x="244" y="216"/>
                    </a:lnTo>
                    <a:lnTo>
                      <a:pt x="254" y="203"/>
                    </a:lnTo>
                    <a:lnTo>
                      <a:pt x="263" y="189"/>
                    </a:lnTo>
                    <a:lnTo>
                      <a:pt x="270" y="174"/>
                    </a:lnTo>
                    <a:lnTo>
                      <a:pt x="276" y="158"/>
                    </a:lnTo>
                    <a:lnTo>
                      <a:pt x="279" y="141"/>
                    </a:lnTo>
                    <a:lnTo>
                      <a:pt x="281" y="134"/>
                    </a:lnTo>
                    <a:lnTo>
                      <a:pt x="279" y="127"/>
                    </a:lnTo>
                    <a:lnTo>
                      <a:pt x="275" y="121"/>
                    </a:lnTo>
                    <a:lnTo>
                      <a:pt x="268" y="117"/>
                    </a:lnTo>
                    <a:lnTo>
                      <a:pt x="259" y="117"/>
                    </a:lnTo>
                    <a:lnTo>
                      <a:pt x="251" y="118"/>
                    </a:lnTo>
                    <a:lnTo>
                      <a:pt x="245" y="122"/>
                    </a:lnTo>
                    <a:lnTo>
                      <a:pt x="243" y="130"/>
                    </a:lnTo>
                    <a:lnTo>
                      <a:pt x="243" y="133"/>
                    </a:lnTo>
                    <a:lnTo>
                      <a:pt x="240" y="140"/>
                    </a:lnTo>
                    <a:lnTo>
                      <a:pt x="235" y="151"/>
                    </a:lnTo>
                    <a:lnTo>
                      <a:pt x="229" y="164"/>
                    </a:lnTo>
                    <a:lnTo>
                      <a:pt x="222" y="179"/>
                    </a:lnTo>
                    <a:lnTo>
                      <a:pt x="210" y="191"/>
                    </a:lnTo>
                    <a:lnTo>
                      <a:pt x="199" y="203"/>
                    </a:lnTo>
                    <a:lnTo>
                      <a:pt x="182" y="210"/>
                    </a:lnTo>
                    <a:lnTo>
                      <a:pt x="154" y="212"/>
                    </a:lnTo>
                    <a:lnTo>
                      <a:pt x="127" y="207"/>
                    </a:lnTo>
                    <a:lnTo>
                      <a:pt x="100" y="197"/>
                    </a:lnTo>
                    <a:lnTo>
                      <a:pt x="78" y="181"/>
                    </a:lnTo>
                    <a:lnTo>
                      <a:pt x="59" y="163"/>
                    </a:lnTo>
                    <a:lnTo>
                      <a:pt x="46" y="140"/>
                    </a:lnTo>
                    <a:lnTo>
                      <a:pt x="40" y="114"/>
                    </a:lnTo>
                    <a:lnTo>
                      <a:pt x="40" y="87"/>
                    </a:lnTo>
                    <a:lnTo>
                      <a:pt x="44" y="74"/>
                    </a:lnTo>
                    <a:lnTo>
                      <a:pt x="50" y="62"/>
                    </a:lnTo>
                    <a:lnTo>
                      <a:pt x="59" y="51"/>
                    </a:lnTo>
                    <a:lnTo>
                      <a:pt x="69" y="41"/>
                    </a:lnTo>
                    <a:lnTo>
                      <a:pt x="80" y="31"/>
                    </a:lnTo>
                    <a:lnTo>
                      <a:pt x="91" y="23"/>
                    </a:lnTo>
                    <a:lnTo>
                      <a:pt x="102" y="19"/>
                    </a:lnTo>
                    <a:lnTo>
                      <a:pt x="112" y="16"/>
                    </a:lnTo>
                    <a:lnTo>
                      <a:pt x="110" y="5"/>
                    </a:lnTo>
                    <a:lnTo>
                      <a:pt x="102" y="0"/>
                    </a:lnTo>
                    <a:lnTo>
                      <a:pt x="88" y="2"/>
                    </a:lnTo>
                    <a:lnTo>
                      <a:pt x="75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24" name="Freeform 176"/>
              <p:cNvSpPr>
                <a:spLocks/>
              </p:cNvSpPr>
              <p:nvPr/>
            </p:nvSpPr>
            <p:spPr bwMode="auto">
              <a:xfrm>
                <a:off x="8431" y="4921"/>
                <a:ext cx="5" cy="4"/>
              </a:xfrm>
              <a:custGeom>
                <a:avLst/>
                <a:gdLst>
                  <a:gd name="T0" fmla="*/ 0 w 15"/>
                  <a:gd name="T1" fmla="*/ 0 h 13"/>
                  <a:gd name="T2" fmla="*/ 0 w 15"/>
                  <a:gd name="T3" fmla="*/ 0 h 13"/>
                  <a:gd name="T4" fmla="*/ 0 w 15"/>
                  <a:gd name="T5" fmla="*/ 0 h 13"/>
                  <a:gd name="T6" fmla="*/ 0 w 15"/>
                  <a:gd name="T7" fmla="*/ 0 h 13"/>
                  <a:gd name="T8" fmla="*/ 0 w 15"/>
                  <a:gd name="T9" fmla="*/ 0 h 13"/>
                  <a:gd name="T10" fmla="*/ 0 w 15"/>
                  <a:gd name="T11" fmla="*/ 0 h 13"/>
                  <a:gd name="T12" fmla="*/ 0 w 15"/>
                  <a:gd name="T13" fmla="*/ 0 h 13"/>
                  <a:gd name="T14" fmla="*/ 0 w 15"/>
                  <a:gd name="T15" fmla="*/ 0 h 13"/>
                  <a:gd name="T16" fmla="*/ 0 w 15"/>
                  <a:gd name="T17" fmla="*/ 0 h 13"/>
                  <a:gd name="T18" fmla="*/ 0 w 15"/>
                  <a:gd name="T19" fmla="*/ 0 h 13"/>
                  <a:gd name="T20" fmla="*/ 0 w 15"/>
                  <a:gd name="T21" fmla="*/ 0 h 13"/>
                  <a:gd name="T22" fmla="*/ 0 w 15"/>
                  <a:gd name="T23" fmla="*/ 0 h 13"/>
                  <a:gd name="T24" fmla="*/ 0 w 15"/>
                  <a:gd name="T25" fmla="*/ 0 h 13"/>
                  <a:gd name="T26" fmla="*/ 0 w 15"/>
                  <a:gd name="T27" fmla="*/ 0 h 13"/>
                  <a:gd name="T28" fmla="*/ 0 w 15"/>
                  <a:gd name="T29" fmla="*/ 0 h 13"/>
                  <a:gd name="T30" fmla="*/ 0 w 15"/>
                  <a:gd name="T31" fmla="*/ 0 h 13"/>
                  <a:gd name="T32" fmla="*/ 0 w 15"/>
                  <a:gd name="T33" fmla="*/ 0 h 13"/>
                  <a:gd name="T34" fmla="*/ 0 w 15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5" h="13">
                    <a:moveTo>
                      <a:pt x="0" y="6"/>
                    </a:moveTo>
                    <a:lnTo>
                      <a:pt x="2" y="9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8" y="13"/>
                    </a:lnTo>
                    <a:lnTo>
                      <a:pt x="11" y="13"/>
                    </a:lnTo>
                    <a:lnTo>
                      <a:pt x="14" y="11"/>
                    </a:lnTo>
                    <a:lnTo>
                      <a:pt x="15" y="9"/>
                    </a:lnTo>
                    <a:lnTo>
                      <a:pt x="15" y="6"/>
                    </a:lnTo>
                    <a:lnTo>
                      <a:pt x="15" y="4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25" name="Freeform 177"/>
              <p:cNvSpPr>
                <a:spLocks/>
              </p:cNvSpPr>
              <p:nvPr/>
            </p:nvSpPr>
            <p:spPr bwMode="auto">
              <a:xfrm>
                <a:off x="8447" y="4911"/>
                <a:ext cx="6" cy="6"/>
              </a:xfrm>
              <a:custGeom>
                <a:avLst/>
                <a:gdLst>
                  <a:gd name="T0" fmla="*/ 0 w 17"/>
                  <a:gd name="T1" fmla="*/ 0 h 17"/>
                  <a:gd name="T2" fmla="*/ 0 w 17"/>
                  <a:gd name="T3" fmla="*/ 0 h 17"/>
                  <a:gd name="T4" fmla="*/ 0 w 17"/>
                  <a:gd name="T5" fmla="*/ 0 h 17"/>
                  <a:gd name="T6" fmla="*/ 0 w 17"/>
                  <a:gd name="T7" fmla="*/ 0 h 17"/>
                  <a:gd name="T8" fmla="*/ 0 w 17"/>
                  <a:gd name="T9" fmla="*/ 0 h 17"/>
                  <a:gd name="T10" fmla="*/ 0 w 17"/>
                  <a:gd name="T11" fmla="*/ 0 h 17"/>
                  <a:gd name="T12" fmla="*/ 0 w 17"/>
                  <a:gd name="T13" fmla="*/ 0 h 17"/>
                  <a:gd name="T14" fmla="*/ 0 w 17"/>
                  <a:gd name="T15" fmla="*/ 0 h 17"/>
                  <a:gd name="T16" fmla="*/ 0 w 17"/>
                  <a:gd name="T17" fmla="*/ 0 h 17"/>
                  <a:gd name="T18" fmla="*/ 0 w 17"/>
                  <a:gd name="T19" fmla="*/ 0 h 17"/>
                  <a:gd name="T20" fmla="*/ 0 w 17"/>
                  <a:gd name="T21" fmla="*/ 0 h 17"/>
                  <a:gd name="T22" fmla="*/ 0 w 17"/>
                  <a:gd name="T23" fmla="*/ 0 h 17"/>
                  <a:gd name="T24" fmla="*/ 0 w 17"/>
                  <a:gd name="T25" fmla="*/ 0 h 17"/>
                  <a:gd name="T26" fmla="*/ 0 w 17"/>
                  <a:gd name="T27" fmla="*/ 0 h 17"/>
                  <a:gd name="T28" fmla="*/ 0 w 17"/>
                  <a:gd name="T29" fmla="*/ 0 h 17"/>
                  <a:gd name="T30" fmla="*/ 0 w 17"/>
                  <a:gd name="T31" fmla="*/ 0 h 17"/>
                  <a:gd name="T32" fmla="*/ 0 w 17"/>
                  <a:gd name="T33" fmla="*/ 0 h 17"/>
                  <a:gd name="T34" fmla="*/ 0 w 17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7" h="17">
                    <a:moveTo>
                      <a:pt x="0" y="9"/>
                    </a:moveTo>
                    <a:lnTo>
                      <a:pt x="1" y="13"/>
                    </a:lnTo>
                    <a:lnTo>
                      <a:pt x="3" y="15"/>
                    </a:lnTo>
                    <a:lnTo>
                      <a:pt x="6" y="17"/>
                    </a:lnTo>
                    <a:lnTo>
                      <a:pt x="9" y="17"/>
                    </a:lnTo>
                    <a:lnTo>
                      <a:pt x="13" y="17"/>
                    </a:lnTo>
                    <a:lnTo>
                      <a:pt x="16" y="15"/>
                    </a:lnTo>
                    <a:lnTo>
                      <a:pt x="17" y="13"/>
                    </a:lnTo>
                    <a:lnTo>
                      <a:pt x="17" y="9"/>
                    </a:lnTo>
                    <a:lnTo>
                      <a:pt x="17" y="6"/>
                    </a:lnTo>
                    <a:lnTo>
                      <a:pt x="16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26" name="Freeform 178"/>
              <p:cNvSpPr>
                <a:spLocks/>
              </p:cNvSpPr>
              <p:nvPr/>
            </p:nvSpPr>
            <p:spPr bwMode="auto">
              <a:xfrm>
                <a:off x="8468" y="4904"/>
                <a:ext cx="3" cy="3"/>
              </a:xfrm>
              <a:custGeom>
                <a:avLst/>
                <a:gdLst>
                  <a:gd name="T0" fmla="*/ 0 w 9"/>
                  <a:gd name="T1" fmla="*/ 0 h 9"/>
                  <a:gd name="T2" fmla="*/ 0 w 9"/>
                  <a:gd name="T3" fmla="*/ 0 h 9"/>
                  <a:gd name="T4" fmla="*/ 0 w 9"/>
                  <a:gd name="T5" fmla="*/ 0 h 9"/>
                  <a:gd name="T6" fmla="*/ 0 w 9"/>
                  <a:gd name="T7" fmla="*/ 0 h 9"/>
                  <a:gd name="T8" fmla="*/ 0 w 9"/>
                  <a:gd name="T9" fmla="*/ 0 h 9"/>
                  <a:gd name="T10" fmla="*/ 0 w 9"/>
                  <a:gd name="T11" fmla="*/ 0 h 9"/>
                  <a:gd name="T12" fmla="*/ 0 w 9"/>
                  <a:gd name="T13" fmla="*/ 0 h 9"/>
                  <a:gd name="T14" fmla="*/ 0 w 9"/>
                  <a:gd name="T15" fmla="*/ 0 h 9"/>
                  <a:gd name="T16" fmla="*/ 0 w 9"/>
                  <a:gd name="T17" fmla="*/ 0 h 9"/>
                  <a:gd name="T18" fmla="*/ 0 w 9"/>
                  <a:gd name="T19" fmla="*/ 0 h 9"/>
                  <a:gd name="T20" fmla="*/ 0 w 9"/>
                  <a:gd name="T21" fmla="*/ 0 h 9"/>
                  <a:gd name="T22" fmla="*/ 0 w 9"/>
                  <a:gd name="T23" fmla="*/ 0 h 9"/>
                  <a:gd name="T24" fmla="*/ 0 w 9"/>
                  <a:gd name="T25" fmla="*/ 0 h 9"/>
                  <a:gd name="T26" fmla="*/ 0 w 9"/>
                  <a:gd name="T27" fmla="*/ 0 h 9"/>
                  <a:gd name="T28" fmla="*/ 0 w 9"/>
                  <a:gd name="T29" fmla="*/ 0 h 9"/>
                  <a:gd name="T30" fmla="*/ 0 w 9"/>
                  <a:gd name="T31" fmla="*/ 0 h 9"/>
                  <a:gd name="T32" fmla="*/ 0 w 9"/>
                  <a:gd name="T33" fmla="*/ 0 h 9"/>
                  <a:gd name="T34" fmla="*/ 0 w 9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9" y="3"/>
                    </a:lnTo>
                    <a:lnTo>
                      <a:pt x="7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27" name="Freeform 179"/>
              <p:cNvSpPr>
                <a:spLocks/>
              </p:cNvSpPr>
              <p:nvPr/>
            </p:nvSpPr>
            <p:spPr bwMode="auto">
              <a:xfrm>
                <a:off x="8459" y="4927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4"/>
                    </a:moveTo>
                    <a:lnTo>
                      <a:pt x="0" y="5"/>
                    </a:lnTo>
                    <a:lnTo>
                      <a:pt x="1" y="7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7"/>
                    </a:lnTo>
                    <a:lnTo>
                      <a:pt x="7" y="5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6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28" name="Freeform 180"/>
              <p:cNvSpPr>
                <a:spLocks/>
              </p:cNvSpPr>
              <p:nvPr/>
            </p:nvSpPr>
            <p:spPr bwMode="auto">
              <a:xfrm>
                <a:off x="8443" y="4936"/>
                <a:ext cx="2" cy="3"/>
              </a:xfrm>
              <a:custGeom>
                <a:avLst/>
                <a:gdLst>
                  <a:gd name="T0" fmla="*/ 0 w 7"/>
                  <a:gd name="T1" fmla="*/ 0 h 9"/>
                  <a:gd name="T2" fmla="*/ 0 w 7"/>
                  <a:gd name="T3" fmla="*/ 0 h 9"/>
                  <a:gd name="T4" fmla="*/ 0 w 7"/>
                  <a:gd name="T5" fmla="*/ 0 h 9"/>
                  <a:gd name="T6" fmla="*/ 0 w 7"/>
                  <a:gd name="T7" fmla="*/ 0 h 9"/>
                  <a:gd name="T8" fmla="*/ 0 w 7"/>
                  <a:gd name="T9" fmla="*/ 0 h 9"/>
                  <a:gd name="T10" fmla="*/ 0 w 7"/>
                  <a:gd name="T11" fmla="*/ 0 h 9"/>
                  <a:gd name="T12" fmla="*/ 0 w 7"/>
                  <a:gd name="T13" fmla="*/ 0 h 9"/>
                  <a:gd name="T14" fmla="*/ 0 w 7"/>
                  <a:gd name="T15" fmla="*/ 0 h 9"/>
                  <a:gd name="T16" fmla="*/ 0 w 7"/>
                  <a:gd name="T17" fmla="*/ 0 h 9"/>
                  <a:gd name="T18" fmla="*/ 0 w 7"/>
                  <a:gd name="T19" fmla="*/ 0 h 9"/>
                  <a:gd name="T20" fmla="*/ 0 w 7"/>
                  <a:gd name="T21" fmla="*/ 0 h 9"/>
                  <a:gd name="T22" fmla="*/ 0 w 7"/>
                  <a:gd name="T23" fmla="*/ 0 h 9"/>
                  <a:gd name="T24" fmla="*/ 0 w 7"/>
                  <a:gd name="T25" fmla="*/ 0 h 9"/>
                  <a:gd name="T26" fmla="*/ 0 w 7"/>
                  <a:gd name="T27" fmla="*/ 0 h 9"/>
                  <a:gd name="T28" fmla="*/ 0 w 7"/>
                  <a:gd name="T29" fmla="*/ 0 h 9"/>
                  <a:gd name="T30" fmla="*/ 0 w 7"/>
                  <a:gd name="T31" fmla="*/ 0 h 9"/>
                  <a:gd name="T32" fmla="*/ 0 w 7"/>
                  <a:gd name="T33" fmla="*/ 0 h 9"/>
                  <a:gd name="T34" fmla="*/ 0 w 7"/>
                  <a:gd name="T35" fmla="*/ 0 h 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9">
                    <a:moveTo>
                      <a:pt x="0" y="4"/>
                    </a:moveTo>
                    <a:lnTo>
                      <a:pt x="0" y="6"/>
                    </a:lnTo>
                    <a:lnTo>
                      <a:pt x="1" y="7"/>
                    </a:lnTo>
                    <a:lnTo>
                      <a:pt x="3" y="9"/>
                    </a:lnTo>
                    <a:lnTo>
                      <a:pt x="4" y="9"/>
                    </a:lnTo>
                    <a:lnTo>
                      <a:pt x="5" y="9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7" y="3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29" name="Freeform 181"/>
              <p:cNvSpPr>
                <a:spLocks/>
              </p:cNvSpPr>
              <p:nvPr/>
            </p:nvSpPr>
            <p:spPr bwMode="auto">
              <a:xfrm>
                <a:off x="8474" y="4919"/>
                <a:ext cx="7" cy="6"/>
              </a:xfrm>
              <a:custGeom>
                <a:avLst/>
                <a:gdLst>
                  <a:gd name="T0" fmla="*/ 0 w 20"/>
                  <a:gd name="T1" fmla="*/ 0 h 20"/>
                  <a:gd name="T2" fmla="*/ 0 w 20"/>
                  <a:gd name="T3" fmla="*/ 0 h 20"/>
                  <a:gd name="T4" fmla="*/ 0 w 20"/>
                  <a:gd name="T5" fmla="*/ 0 h 20"/>
                  <a:gd name="T6" fmla="*/ 0 w 20"/>
                  <a:gd name="T7" fmla="*/ 0 h 20"/>
                  <a:gd name="T8" fmla="*/ 0 w 20"/>
                  <a:gd name="T9" fmla="*/ 0 h 20"/>
                  <a:gd name="T10" fmla="*/ 0 w 20"/>
                  <a:gd name="T11" fmla="*/ 0 h 20"/>
                  <a:gd name="T12" fmla="*/ 0 w 20"/>
                  <a:gd name="T13" fmla="*/ 0 h 20"/>
                  <a:gd name="T14" fmla="*/ 0 w 20"/>
                  <a:gd name="T15" fmla="*/ 0 h 20"/>
                  <a:gd name="T16" fmla="*/ 0 w 20"/>
                  <a:gd name="T17" fmla="*/ 0 h 20"/>
                  <a:gd name="T18" fmla="*/ 0 w 20"/>
                  <a:gd name="T19" fmla="*/ 0 h 20"/>
                  <a:gd name="T20" fmla="*/ 0 w 20"/>
                  <a:gd name="T21" fmla="*/ 0 h 20"/>
                  <a:gd name="T22" fmla="*/ 0 w 20"/>
                  <a:gd name="T23" fmla="*/ 0 h 20"/>
                  <a:gd name="T24" fmla="*/ 0 w 20"/>
                  <a:gd name="T25" fmla="*/ 0 h 20"/>
                  <a:gd name="T26" fmla="*/ 0 w 20"/>
                  <a:gd name="T27" fmla="*/ 0 h 20"/>
                  <a:gd name="T28" fmla="*/ 0 w 20"/>
                  <a:gd name="T29" fmla="*/ 0 h 20"/>
                  <a:gd name="T30" fmla="*/ 0 w 20"/>
                  <a:gd name="T31" fmla="*/ 0 h 20"/>
                  <a:gd name="T32" fmla="*/ 0 w 20"/>
                  <a:gd name="T33" fmla="*/ 0 h 20"/>
                  <a:gd name="T34" fmla="*/ 0 w 20"/>
                  <a:gd name="T35" fmla="*/ 0 h 2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0" h="20">
                    <a:moveTo>
                      <a:pt x="0" y="10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5" y="20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0" y="10"/>
                    </a:lnTo>
                    <a:lnTo>
                      <a:pt x="20" y="6"/>
                    </a:lnTo>
                    <a:lnTo>
                      <a:pt x="17" y="3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30" name="Freeform 182"/>
              <p:cNvSpPr>
                <a:spLocks/>
              </p:cNvSpPr>
              <p:nvPr/>
            </p:nvSpPr>
            <p:spPr bwMode="auto">
              <a:xfrm>
                <a:off x="8332" y="4713"/>
                <a:ext cx="4" cy="4"/>
              </a:xfrm>
              <a:custGeom>
                <a:avLst/>
                <a:gdLst>
                  <a:gd name="T0" fmla="*/ 0 w 12"/>
                  <a:gd name="T1" fmla="*/ 0 h 13"/>
                  <a:gd name="T2" fmla="*/ 0 w 12"/>
                  <a:gd name="T3" fmla="*/ 0 h 13"/>
                  <a:gd name="T4" fmla="*/ 0 w 12"/>
                  <a:gd name="T5" fmla="*/ 0 h 13"/>
                  <a:gd name="T6" fmla="*/ 0 w 12"/>
                  <a:gd name="T7" fmla="*/ 0 h 13"/>
                  <a:gd name="T8" fmla="*/ 0 w 12"/>
                  <a:gd name="T9" fmla="*/ 0 h 13"/>
                  <a:gd name="T10" fmla="*/ 0 w 12"/>
                  <a:gd name="T11" fmla="*/ 0 h 13"/>
                  <a:gd name="T12" fmla="*/ 0 w 12"/>
                  <a:gd name="T13" fmla="*/ 0 h 13"/>
                  <a:gd name="T14" fmla="*/ 0 w 12"/>
                  <a:gd name="T15" fmla="*/ 0 h 13"/>
                  <a:gd name="T16" fmla="*/ 0 w 12"/>
                  <a:gd name="T17" fmla="*/ 0 h 13"/>
                  <a:gd name="T18" fmla="*/ 0 w 12"/>
                  <a:gd name="T19" fmla="*/ 0 h 13"/>
                  <a:gd name="T20" fmla="*/ 0 w 12"/>
                  <a:gd name="T21" fmla="*/ 0 h 13"/>
                  <a:gd name="T22" fmla="*/ 0 w 12"/>
                  <a:gd name="T23" fmla="*/ 0 h 13"/>
                  <a:gd name="T24" fmla="*/ 0 w 12"/>
                  <a:gd name="T25" fmla="*/ 0 h 13"/>
                  <a:gd name="T26" fmla="*/ 0 w 12"/>
                  <a:gd name="T27" fmla="*/ 0 h 13"/>
                  <a:gd name="T28" fmla="*/ 0 w 12"/>
                  <a:gd name="T29" fmla="*/ 0 h 13"/>
                  <a:gd name="T30" fmla="*/ 0 w 12"/>
                  <a:gd name="T31" fmla="*/ 0 h 13"/>
                  <a:gd name="T32" fmla="*/ 0 w 12"/>
                  <a:gd name="T33" fmla="*/ 0 h 13"/>
                  <a:gd name="T34" fmla="*/ 0 w 12"/>
                  <a:gd name="T35" fmla="*/ 0 h 1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3">
                    <a:moveTo>
                      <a:pt x="0" y="7"/>
                    </a:moveTo>
                    <a:lnTo>
                      <a:pt x="0" y="9"/>
                    </a:lnTo>
                    <a:lnTo>
                      <a:pt x="2" y="12"/>
                    </a:lnTo>
                    <a:lnTo>
                      <a:pt x="3" y="13"/>
                    </a:lnTo>
                    <a:lnTo>
                      <a:pt x="6" y="13"/>
                    </a:lnTo>
                    <a:lnTo>
                      <a:pt x="9" y="13"/>
                    </a:lnTo>
                    <a:lnTo>
                      <a:pt x="11" y="12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31" name="Freeform 183"/>
              <p:cNvSpPr>
                <a:spLocks/>
              </p:cNvSpPr>
              <p:nvPr/>
            </p:nvSpPr>
            <p:spPr bwMode="auto">
              <a:xfrm>
                <a:off x="8349" y="4708"/>
                <a:ext cx="5" cy="4"/>
              </a:xfrm>
              <a:custGeom>
                <a:avLst/>
                <a:gdLst>
                  <a:gd name="T0" fmla="*/ 0 w 13"/>
                  <a:gd name="T1" fmla="*/ 0 h 12"/>
                  <a:gd name="T2" fmla="*/ 0 w 13"/>
                  <a:gd name="T3" fmla="*/ 0 h 12"/>
                  <a:gd name="T4" fmla="*/ 0 w 13"/>
                  <a:gd name="T5" fmla="*/ 0 h 12"/>
                  <a:gd name="T6" fmla="*/ 0 w 13"/>
                  <a:gd name="T7" fmla="*/ 0 h 12"/>
                  <a:gd name="T8" fmla="*/ 0 w 13"/>
                  <a:gd name="T9" fmla="*/ 0 h 12"/>
                  <a:gd name="T10" fmla="*/ 0 w 13"/>
                  <a:gd name="T11" fmla="*/ 0 h 12"/>
                  <a:gd name="T12" fmla="*/ 0 w 13"/>
                  <a:gd name="T13" fmla="*/ 0 h 12"/>
                  <a:gd name="T14" fmla="*/ 0 w 13"/>
                  <a:gd name="T15" fmla="*/ 0 h 12"/>
                  <a:gd name="T16" fmla="*/ 0 w 13"/>
                  <a:gd name="T17" fmla="*/ 0 h 12"/>
                  <a:gd name="T18" fmla="*/ 0 w 13"/>
                  <a:gd name="T19" fmla="*/ 0 h 12"/>
                  <a:gd name="T20" fmla="*/ 0 w 13"/>
                  <a:gd name="T21" fmla="*/ 0 h 12"/>
                  <a:gd name="T22" fmla="*/ 0 w 13"/>
                  <a:gd name="T23" fmla="*/ 0 h 12"/>
                  <a:gd name="T24" fmla="*/ 0 w 13"/>
                  <a:gd name="T25" fmla="*/ 0 h 12"/>
                  <a:gd name="T26" fmla="*/ 0 w 13"/>
                  <a:gd name="T27" fmla="*/ 0 h 12"/>
                  <a:gd name="T28" fmla="*/ 0 w 13"/>
                  <a:gd name="T29" fmla="*/ 0 h 12"/>
                  <a:gd name="T30" fmla="*/ 0 w 13"/>
                  <a:gd name="T31" fmla="*/ 0 h 12"/>
                  <a:gd name="T32" fmla="*/ 0 w 13"/>
                  <a:gd name="T33" fmla="*/ 0 h 12"/>
                  <a:gd name="T34" fmla="*/ 0 w 13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3" h="12">
                    <a:moveTo>
                      <a:pt x="0" y="6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5" y="12"/>
                    </a:lnTo>
                    <a:lnTo>
                      <a:pt x="8" y="12"/>
                    </a:lnTo>
                    <a:lnTo>
                      <a:pt x="9" y="12"/>
                    </a:lnTo>
                    <a:lnTo>
                      <a:pt x="12" y="10"/>
                    </a:lnTo>
                    <a:lnTo>
                      <a:pt x="13" y="8"/>
                    </a:lnTo>
                    <a:lnTo>
                      <a:pt x="13" y="6"/>
                    </a:lnTo>
                    <a:lnTo>
                      <a:pt x="13" y="3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32" name="Freeform 184"/>
              <p:cNvSpPr>
                <a:spLocks/>
              </p:cNvSpPr>
              <p:nvPr/>
            </p:nvSpPr>
            <p:spPr bwMode="auto">
              <a:xfrm>
                <a:off x="8366" y="4704"/>
                <a:ext cx="2" cy="2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0 h 7"/>
                  <a:gd name="T10" fmla="*/ 0 w 8"/>
                  <a:gd name="T11" fmla="*/ 0 h 7"/>
                  <a:gd name="T12" fmla="*/ 0 w 8"/>
                  <a:gd name="T13" fmla="*/ 0 h 7"/>
                  <a:gd name="T14" fmla="*/ 0 w 8"/>
                  <a:gd name="T15" fmla="*/ 0 h 7"/>
                  <a:gd name="T16" fmla="*/ 0 w 8"/>
                  <a:gd name="T17" fmla="*/ 0 h 7"/>
                  <a:gd name="T18" fmla="*/ 0 w 8"/>
                  <a:gd name="T19" fmla="*/ 0 h 7"/>
                  <a:gd name="T20" fmla="*/ 0 w 8"/>
                  <a:gd name="T21" fmla="*/ 0 h 7"/>
                  <a:gd name="T22" fmla="*/ 0 w 8"/>
                  <a:gd name="T23" fmla="*/ 0 h 7"/>
                  <a:gd name="T24" fmla="*/ 0 w 8"/>
                  <a:gd name="T25" fmla="*/ 0 h 7"/>
                  <a:gd name="T26" fmla="*/ 0 w 8"/>
                  <a:gd name="T27" fmla="*/ 0 h 7"/>
                  <a:gd name="T28" fmla="*/ 0 w 8"/>
                  <a:gd name="T29" fmla="*/ 0 h 7"/>
                  <a:gd name="T30" fmla="*/ 0 w 8"/>
                  <a:gd name="T31" fmla="*/ 0 h 7"/>
                  <a:gd name="T32" fmla="*/ 0 w 8"/>
                  <a:gd name="T33" fmla="*/ 0 h 7"/>
                  <a:gd name="T34" fmla="*/ 0 w 8"/>
                  <a:gd name="T35" fmla="*/ 0 h 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lnTo>
                      <a:pt x="0" y="4"/>
                    </a:lnTo>
                    <a:lnTo>
                      <a:pt x="1" y="6"/>
                    </a:lnTo>
                    <a:lnTo>
                      <a:pt x="3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7" y="6"/>
                    </a:lnTo>
                    <a:lnTo>
                      <a:pt x="8" y="4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33" name="Freeform 185"/>
              <p:cNvSpPr>
                <a:spLocks/>
              </p:cNvSpPr>
              <p:nvPr/>
            </p:nvSpPr>
            <p:spPr bwMode="auto">
              <a:xfrm>
                <a:off x="8338" y="4730"/>
                <a:ext cx="2" cy="3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0 h 8"/>
                  <a:gd name="T4" fmla="*/ 0 w 7"/>
                  <a:gd name="T5" fmla="*/ 0 h 8"/>
                  <a:gd name="T6" fmla="*/ 0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0 h 8"/>
                  <a:gd name="T16" fmla="*/ 0 w 7"/>
                  <a:gd name="T17" fmla="*/ 0 h 8"/>
                  <a:gd name="T18" fmla="*/ 0 w 7"/>
                  <a:gd name="T19" fmla="*/ 0 h 8"/>
                  <a:gd name="T20" fmla="*/ 0 w 7"/>
                  <a:gd name="T21" fmla="*/ 0 h 8"/>
                  <a:gd name="T22" fmla="*/ 0 w 7"/>
                  <a:gd name="T23" fmla="*/ 0 h 8"/>
                  <a:gd name="T24" fmla="*/ 0 w 7"/>
                  <a:gd name="T25" fmla="*/ 0 h 8"/>
                  <a:gd name="T26" fmla="*/ 0 w 7"/>
                  <a:gd name="T27" fmla="*/ 0 h 8"/>
                  <a:gd name="T28" fmla="*/ 0 w 7"/>
                  <a:gd name="T29" fmla="*/ 0 h 8"/>
                  <a:gd name="T30" fmla="*/ 0 w 7"/>
                  <a:gd name="T31" fmla="*/ 0 h 8"/>
                  <a:gd name="T32" fmla="*/ 0 w 7"/>
                  <a:gd name="T33" fmla="*/ 0 h 8"/>
                  <a:gd name="T34" fmla="*/ 0 w 7"/>
                  <a:gd name="T35" fmla="*/ 0 h 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" h="8">
                    <a:moveTo>
                      <a:pt x="0" y="3"/>
                    </a:moveTo>
                    <a:lnTo>
                      <a:pt x="0" y="5"/>
                    </a:lnTo>
                    <a:lnTo>
                      <a:pt x="1" y="6"/>
                    </a:lnTo>
                    <a:lnTo>
                      <a:pt x="3" y="8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7" y="5"/>
                    </a:lnTo>
                    <a:lnTo>
                      <a:pt x="7" y="3"/>
                    </a:lnTo>
                    <a:lnTo>
                      <a:pt x="7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34" name="Freeform 186"/>
              <p:cNvSpPr>
                <a:spLocks/>
              </p:cNvSpPr>
              <p:nvPr/>
            </p:nvSpPr>
            <p:spPr bwMode="auto">
              <a:xfrm>
                <a:off x="8370" y="4713"/>
                <a:ext cx="6" cy="6"/>
              </a:xfrm>
              <a:custGeom>
                <a:avLst/>
                <a:gdLst>
                  <a:gd name="T0" fmla="*/ 0 w 16"/>
                  <a:gd name="T1" fmla="*/ 0 h 17"/>
                  <a:gd name="T2" fmla="*/ 0 w 16"/>
                  <a:gd name="T3" fmla="*/ 0 h 17"/>
                  <a:gd name="T4" fmla="*/ 0 w 16"/>
                  <a:gd name="T5" fmla="*/ 0 h 17"/>
                  <a:gd name="T6" fmla="*/ 0 w 16"/>
                  <a:gd name="T7" fmla="*/ 0 h 17"/>
                  <a:gd name="T8" fmla="*/ 0 w 16"/>
                  <a:gd name="T9" fmla="*/ 0 h 17"/>
                  <a:gd name="T10" fmla="*/ 0 w 16"/>
                  <a:gd name="T11" fmla="*/ 0 h 17"/>
                  <a:gd name="T12" fmla="*/ 0 w 16"/>
                  <a:gd name="T13" fmla="*/ 0 h 17"/>
                  <a:gd name="T14" fmla="*/ 0 w 16"/>
                  <a:gd name="T15" fmla="*/ 0 h 17"/>
                  <a:gd name="T16" fmla="*/ 0 w 16"/>
                  <a:gd name="T17" fmla="*/ 0 h 17"/>
                  <a:gd name="T18" fmla="*/ 0 w 16"/>
                  <a:gd name="T19" fmla="*/ 0 h 17"/>
                  <a:gd name="T20" fmla="*/ 0 w 16"/>
                  <a:gd name="T21" fmla="*/ 0 h 17"/>
                  <a:gd name="T22" fmla="*/ 0 w 16"/>
                  <a:gd name="T23" fmla="*/ 0 h 17"/>
                  <a:gd name="T24" fmla="*/ 0 w 16"/>
                  <a:gd name="T25" fmla="*/ 0 h 17"/>
                  <a:gd name="T26" fmla="*/ 0 w 16"/>
                  <a:gd name="T27" fmla="*/ 0 h 17"/>
                  <a:gd name="T28" fmla="*/ 0 w 16"/>
                  <a:gd name="T29" fmla="*/ 0 h 17"/>
                  <a:gd name="T30" fmla="*/ 0 w 16"/>
                  <a:gd name="T31" fmla="*/ 0 h 17"/>
                  <a:gd name="T32" fmla="*/ 0 w 16"/>
                  <a:gd name="T33" fmla="*/ 0 h 17"/>
                  <a:gd name="T34" fmla="*/ 0 w 16"/>
                  <a:gd name="T35" fmla="*/ 0 h 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17">
                    <a:moveTo>
                      <a:pt x="0" y="8"/>
                    </a:moveTo>
                    <a:lnTo>
                      <a:pt x="0" y="11"/>
                    </a:lnTo>
                    <a:lnTo>
                      <a:pt x="3" y="14"/>
                    </a:lnTo>
                    <a:lnTo>
                      <a:pt x="5" y="16"/>
                    </a:lnTo>
                    <a:lnTo>
                      <a:pt x="9" y="17"/>
                    </a:lnTo>
                    <a:lnTo>
                      <a:pt x="12" y="16"/>
                    </a:lnTo>
                    <a:lnTo>
                      <a:pt x="15" y="14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16" y="5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1"/>
                    </a:lnTo>
                    <a:lnTo>
                      <a:pt x="3" y="3"/>
                    </a:lnTo>
                    <a:lnTo>
                      <a:pt x="0" y="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35" name="Freeform 187"/>
              <p:cNvSpPr>
                <a:spLocks/>
              </p:cNvSpPr>
              <p:nvPr/>
            </p:nvSpPr>
            <p:spPr bwMode="auto">
              <a:xfrm>
                <a:off x="8353" y="4721"/>
                <a:ext cx="4" cy="4"/>
              </a:xfrm>
              <a:custGeom>
                <a:avLst/>
                <a:gdLst>
                  <a:gd name="T0" fmla="*/ 0 w 12"/>
                  <a:gd name="T1" fmla="*/ 0 h 12"/>
                  <a:gd name="T2" fmla="*/ 0 w 12"/>
                  <a:gd name="T3" fmla="*/ 0 h 12"/>
                  <a:gd name="T4" fmla="*/ 0 w 12"/>
                  <a:gd name="T5" fmla="*/ 0 h 12"/>
                  <a:gd name="T6" fmla="*/ 0 w 12"/>
                  <a:gd name="T7" fmla="*/ 0 h 12"/>
                  <a:gd name="T8" fmla="*/ 0 w 12"/>
                  <a:gd name="T9" fmla="*/ 0 h 12"/>
                  <a:gd name="T10" fmla="*/ 0 w 12"/>
                  <a:gd name="T11" fmla="*/ 0 h 12"/>
                  <a:gd name="T12" fmla="*/ 0 w 12"/>
                  <a:gd name="T13" fmla="*/ 0 h 12"/>
                  <a:gd name="T14" fmla="*/ 0 w 12"/>
                  <a:gd name="T15" fmla="*/ 0 h 12"/>
                  <a:gd name="T16" fmla="*/ 0 w 12"/>
                  <a:gd name="T17" fmla="*/ 0 h 12"/>
                  <a:gd name="T18" fmla="*/ 0 w 12"/>
                  <a:gd name="T19" fmla="*/ 0 h 12"/>
                  <a:gd name="T20" fmla="*/ 0 w 12"/>
                  <a:gd name="T21" fmla="*/ 0 h 12"/>
                  <a:gd name="T22" fmla="*/ 0 w 12"/>
                  <a:gd name="T23" fmla="*/ 0 h 12"/>
                  <a:gd name="T24" fmla="*/ 0 w 12"/>
                  <a:gd name="T25" fmla="*/ 0 h 12"/>
                  <a:gd name="T26" fmla="*/ 0 w 12"/>
                  <a:gd name="T27" fmla="*/ 0 h 12"/>
                  <a:gd name="T28" fmla="*/ 0 w 12"/>
                  <a:gd name="T29" fmla="*/ 0 h 12"/>
                  <a:gd name="T30" fmla="*/ 0 w 12"/>
                  <a:gd name="T31" fmla="*/ 0 h 12"/>
                  <a:gd name="T32" fmla="*/ 0 w 12"/>
                  <a:gd name="T33" fmla="*/ 0 h 12"/>
                  <a:gd name="T34" fmla="*/ 0 w 12"/>
                  <a:gd name="T35" fmla="*/ 0 h 1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2" h="12">
                    <a:moveTo>
                      <a:pt x="0" y="6"/>
                    </a:moveTo>
                    <a:lnTo>
                      <a:pt x="0" y="7"/>
                    </a:lnTo>
                    <a:lnTo>
                      <a:pt x="1" y="10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12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36" name="Freeform 188"/>
              <p:cNvSpPr>
                <a:spLocks/>
              </p:cNvSpPr>
              <p:nvPr/>
            </p:nvSpPr>
            <p:spPr bwMode="auto">
              <a:xfrm>
                <a:off x="8343" y="4794"/>
                <a:ext cx="25" cy="25"/>
              </a:xfrm>
              <a:custGeom>
                <a:avLst/>
                <a:gdLst>
                  <a:gd name="T0" fmla="*/ 0 w 74"/>
                  <a:gd name="T1" fmla="*/ 0 h 75"/>
                  <a:gd name="T2" fmla="*/ 0 w 74"/>
                  <a:gd name="T3" fmla="*/ 0 h 75"/>
                  <a:gd name="T4" fmla="*/ 0 w 74"/>
                  <a:gd name="T5" fmla="*/ 0 h 75"/>
                  <a:gd name="T6" fmla="*/ 0 w 74"/>
                  <a:gd name="T7" fmla="*/ 0 h 75"/>
                  <a:gd name="T8" fmla="*/ 0 w 74"/>
                  <a:gd name="T9" fmla="*/ 0 h 75"/>
                  <a:gd name="T10" fmla="*/ 0 w 74"/>
                  <a:gd name="T11" fmla="*/ 0 h 75"/>
                  <a:gd name="T12" fmla="*/ 0 w 74"/>
                  <a:gd name="T13" fmla="*/ 0 h 75"/>
                  <a:gd name="T14" fmla="*/ 0 w 74"/>
                  <a:gd name="T15" fmla="*/ 0 h 75"/>
                  <a:gd name="T16" fmla="*/ 0 w 74"/>
                  <a:gd name="T17" fmla="*/ 0 h 75"/>
                  <a:gd name="T18" fmla="*/ 0 w 74"/>
                  <a:gd name="T19" fmla="*/ 0 h 75"/>
                  <a:gd name="T20" fmla="*/ 0 w 74"/>
                  <a:gd name="T21" fmla="*/ 0 h 75"/>
                  <a:gd name="T22" fmla="*/ 0 w 74"/>
                  <a:gd name="T23" fmla="*/ 0 h 75"/>
                  <a:gd name="T24" fmla="*/ 0 w 74"/>
                  <a:gd name="T25" fmla="*/ 0 h 75"/>
                  <a:gd name="T26" fmla="*/ 0 w 74"/>
                  <a:gd name="T27" fmla="*/ 0 h 75"/>
                  <a:gd name="T28" fmla="*/ 0 w 74"/>
                  <a:gd name="T29" fmla="*/ 0 h 75"/>
                  <a:gd name="T30" fmla="*/ 0 w 74"/>
                  <a:gd name="T31" fmla="*/ 0 h 75"/>
                  <a:gd name="T32" fmla="*/ 0 w 74"/>
                  <a:gd name="T33" fmla="*/ 0 h 75"/>
                  <a:gd name="T34" fmla="*/ 0 w 74"/>
                  <a:gd name="T35" fmla="*/ 0 h 75"/>
                  <a:gd name="T36" fmla="*/ 0 w 74"/>
                  <a:gd name="T37" fmla="*/ 0 h 75"/>
                  <a:gd name="T38" fmla="*/ 0 w 74"/>
                  <a:gd name="T39" fmla="*/ 0 h 75"/>
                  <a:gd name="T40" fmla="*/ 0 w 74"/>
                  <a:gd name="T41" fmla="*/ 0 h 75"/>
                  <a:gd name="T42" fmla="*/ 0 w 74"/>
                  <a:gd name="T43" fmla="*/ 0 h 75"/>
                  <a:gd name="T44" fmla="*/ 0 w 74"/>
                  <a:gd name="T45" fmla="*/ 0 h 75"/>
                  <a:gd name="T46" fmla="*/ 0 w 74"/>
                  <a:gd name="T47" fmla="*/ 0 h 75"/>
                  <a:gd name="T48" fmla="*/ 0 w 74"/>
                  <a:gd name="T49" fmla="*/ 0 h 7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4" h="75">
                    <a:moveTo>
                      <a:pt x="7" y="65"/>
                    </a:moveTo>
                    <a:lnTo>
                      <a:pt x="15" y="72"/>
                    </a:lnTo>
                    <a:lnTo>
                      <a:pt x="25" y="75"/>
                    </a:lnTo>
                    <a:lnTo>
                      <a:pt x="32" y="75"/>
                    </a:lnTo>
                    <a:lnTo>
                      <a:pt x="37" y="73"/>
                    </a:lnTo>
                    <a:lnTo>
                      <a:pt x="38" y="73"/>
                    </a:lnTo>
                    <a:lnTo>
                      <a:pt x="44" y="71"/>
                    </a:lnTo>
                    <a:lnTo>
                      <a:pt x="50" y="69"/>
                    </a:lnTo>
                    <a:lnTo>
                      <a:pt x="59" y="65"/>
                    </a:lnTo>
                    <a:lnTo>
                      <a:pt x="65" y="60"/>
                    </a:lnTo>
                    <a:lnTo>
                      <a:pt x="71" y="56"/>
                    </a:lnTo>
                    <a:lnTo>
                      <a:pt x="74" y="50"/>
                    </a:lnTo>
                    <a:lnTo>
                      <a:pt x="72" y="45"/>
                    </a:lnTo>
                    <a:lnTo>
                      <a:pt x="59" y="35"/>
                    </a:lnTo>
                    <a:lnTo>
                      <a:pt x="46" y="39"/>
                    </a:lnTo>
                    <a:lnTo>
                      <a:pt x="35" y="48"/>
                    </a:lnTo>
                    <a:lnTo>
                      <a:pt x="31" y="52"/>
                    </a:lnTo>
                    <a:lnTo>
                      <a:pt x="29" y="43"/>
                    </a:lnTo>
                    <a:lnTo>
                      <a:pt x="24" y="26"/>
                    </a:lnTo>
                    <a:lnTo>
                      <a:pt x="13" y="7"/>
                    </a:lnTo>
                    <a:lnTo>
                      <a:pt x="2" y="0"/>
                    </a:lnTo>
                    <a:lnTo>
                      <a:pt x="0" y="19"/>
                    </a:lnTo>
                    <a:lnTo>
                      <a:pt x="3" y="40"/>
                    </a:lnTo>
                    <a:lnTo>
                      <a:pt x="6" y="58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37" name="Freeform 189"/>
              <p:cNvSpPr>
                <a:spLocks/>
              </p:cNvSpPr>
              <p:nvPr/>
            </p:nvSpPr>
            <p:spPr bwMode="auto">
              <a:xfrm>
                <a:off x="8367" y="4788"/>
                <a:ext cx="23" cy="20"/>
              </a:xfrm>
              <a:custGeom>
                <a:avLst/>
                <a:gdLst>
                  <a:gd name="T0" fmla="*/ 0 w 69"/>
                  <a:gd name="T1" fmla="*/ 0 h 59"/>
                  <a:gd name="T2" fmla="*/ 0 w 69"/>
                  <a:gd name="T3" fmla="*/ 0 h 59"/>
                  <a:gd name="T4" fmla="*/ 0 w 69"/>
                  <a:gd name="T5" fmla="*/ 0 h 59"/>
                  <a:gd name="T6" fmla="*/ 0 w 69"/>
                  <a:gd name="T7" fmla="*/ 0 h 59"/>
                  <a:gd name="T8" fmla="*/ 0 w 69"/>
                  <a:gd name="T9" fmla="*/ 0 h 59"/>
                  <a:gd name="T10" fmla="*/ 0 w 69"/>
                  <a:gd name="T11" fmla="*/ 0 h 59"/>
                  <a:gd name="T12" fmla="*/ 0 w 69"/>
                  <a:gd name="T13" fmla="*/ 0 h 59"/>
                  <a:gd name="T14" fmla="*/ 0 w 69"/>
                  <a:gd name="T15" fmla="*/ 0 h 59"/>
                  <a:gd name="T16" fmla="*/ 0 w 69"/>
                  <a:gd name="T17" fmla="*/ 0 h 59"/>
                  <a:gd name="T18" fmla="*/ 0 w 69"/>
                  <a:gd name="T19" fmla="*/ 0 h 59"/>
                  <a:gd name="T20" fmla="*/ 0 w 69"/>
                  <a:gd name="T21" fmla="*/ 0 h 59"/>
                  <a:gd name="T22" fmla="*/ 0 w 69"/>
                  <a:gd name="T23" fmla="*/ 0 h 59"/>
                  <a:gd name="T24" fmla="*/ 0 w 69"/>
                  <a:gd name="T25" fmla="*/ 0 h 59"/>
                  <a:gd name="T26" fmla="*/ 0 w 69"/>
                  <a:gd name="T27" fmla="*/ 0 h 59"/>
                  <a:gd name="T28" fmla="*/ 0 w 69"/>
                  <a:gd name="T29" fmla="*/ 0 h 59"/>
                  <a:gd name="T30" fmla="*/ 0 w 69"/>
                  <a:gd name="T31" fmla="*/ 0 h 59"/>
                  <a:gd name="T32" fmla="*/ 0 w 69"/>
                  <a:gd name="T33" fmla="*/ 0 h 59"/>
                  <a:gd name="T34" fmla="*/ 0 w 69"/>
                  <a:gd name="T35" fmla="*/ 0 h 59"/>
                  <a:gd name="T36" fmla="*/ 0 w 69"/>
                  <a:gd name="T37" fmla="*/ 0 h 59"/>
                  <a:gd name="T38" fmla="*/ 0 w 69"/>
                  <a:gd name="T39" fmla="*/ 0 h 59"/>
                  <a:gd name="T40" fmla="*/ 0 w 69"/>
                  <a:gd name="T41" fmla="*/ 0 h 59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9" h="59">
                    <a:moveTo>
                      <a:pt x="24" y="59"/>
                    </a:moveTo>
                    <a:lnTo>
                      <a:pt x="29" y="59"/>
                    </a:lnTo>
                    <a:lnTo>
                      <a:pt x="38" y="57"/>
                    </a:lnTo>
                    <a:lnTo>
                      <a:pt x="47" y="56"/>
                    </a:lnTo>
                    <a:lnTo>
                      <a:pt x="56" y="54"/>
                    </a:lnTo>
                    <a:lnTo>
                      <a:pt x="63" y="52"/>
                    </a:lnTo>
                    <a:lnTo>
                      <a:pt x="68" y="47"/>
                    </a:lnTo>
                    <a:lnTo>
                      <a:pt x="69" y="43"/>
                    </a:lnTo>
                    <a:lnTo>
                      <a:pt x="66" y="37"/>
                    </a:lnTo>
                    <a:lnTo>
                      <a:pt x="54" y="32"/>
                    </a:lnTo>
                    <a:lnTo>
                      <a:pt x="41" y="33"/>
                    </a:lnTo>
                    <a:lnTo>
                      <a:pt x="29" y="37"/>
                    </a:lnTo>
                    <a:lnTo>
                      <a:pt x="25" y="40"/>
                    </a:lnTo>
                    <a:lnTo>
                      <a:pt x="21" y="29"/>
                    </a:lnTo>
                    <a:lnTo>
                      <a:pt x="19" y="13"/>
                    </a:lnTo>
                    <a:lnTo>
                      <a:pt x="15" y="1"/>
                    </a:lnTo>
                    <a:lnTo>
                      <a:pt x="0" y="0"/>
                    </a:lnTo>
                    <a:lnTo>
                      <a:pt x="0" y="27"/>
                    </a:lnTo>
                    <a:lnTo>
                      <a:pt x="9" y="44"/>
                    </a:lnTo>
                    <a:lnTo>
                      <a:pt x="19" y="56"/>
                    </a:lnTo>
                    <a:lnTo>
                      <a:pt x="24" y="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38" name="Freeform 190"/>
              <p:cNvSpPr>
                <a:spLocks/>
              </p:cNvSpPr>
              <p:nvPr/>
            </p:nvSpPr>
            <p:spPr bwMode="auto">
              <a:xfrm>
                <a:off x="8386" y="4779"/>
                <a:ext cx="23" cy="20"/>
              </a:xfrm>
              <a:custGeom>
                <a:avLst/>
                <a:gdLst>
                  <a:gd name="T0" fmla="*/ 0 w 69"/>
                  <a:gd name="T1" fmla="*/ 0 h 60"/>
                  <a:gd name="T2" fmla="*/ 0 w 69"/>
                  <a:gd name="T3" fmla="*/ 0 h 60"/>
                  <a:gd name="T4" fmla="*/ 0 w 69"/>
                  <a:gd name="T5" fmla="*/ 0 h 60"/>
                  <a:gd name="T6" fmla="*/ 0 w 69"/>
                  <a:gd name="T7" fmla="*/ 0 h 60"/>
                  <a:gd name="T8" fmla="*/ 0 w 69"/>
                  <a:gd name="T9" fmla="*/ 0 h 60"/>
                  <a:gd name="T10" fmla="*/ 0 w 69"/>
                  <a:gd name="T11" fmla="*/ 0 h 60"/>
                  <a:gd name="T12" fmla="*/ 0 w 69"/>
                  <a:gd name="T13" fmla="*/ 0 h 60"/>
                  <a:gd name="T14" fmla="*/ 0 w 69"/>
                  <a:gd name="T15" fmla="*/ 0 h 60"/>
                  <a:gd name="T16" fmla="*/ 0 w 69"/>
                  <a:gd name="T17" fmla="*/ 0 h 60"/>
                  <a:gd name="T18" fmla="*/ 0 w 69"/>
                  <a:gd name="T19" fmla="*/ 0 h 60"/>
                  <a:gd name="T20" fmla="*/ 0 w 69"/>
                  <a:gd name="T21" fmla="*/ 0 h 60"/>
                  <a:gd name="T22" fmla="*/ 0 w 69"/>
                  <a:gd name="T23" fmla="*/ 0 h 60"/>
                  <a:gd name="T24" fmla="*/ 0 w 69"/>
                  <a:gd name="T25" fmla="*/ 0 h 60"/>
                  <a:gd name="T26" fmla="*/ 0 w 69"/>
                  <a:gd name="T27" fmla="*/ 0 h 60"/>
                  <a:gd name="T28" fmla="*/ 0 w 69"/>
                  <a:gd name="T29" fmla="*/ 0 h 60"/>
                  <a:gd name="T30" fmla="*/ 0 w 69"/>
                  <a:gd name="T31" fmla="*/ 0 h 60"/>
                  <a:gd name="T32" fmla="*/ 0 w 69"/>
                  <a:gd name="T33" fmla="*/ 0 h 60"/>
                  <a:gd name="T34" fmla="*/ 0 w 69"/>
                  <a:gd name="T35" fmla="*/ 0 h 60"/>
                  <a:gd name="T36" fmla="*/ 0 w 69"/>
                  <a:gd name="T37" fmla="*/ 0 h 60"/>
                  <a:gd name="T38" fmla="*/ 0 w 69"/>
                  <a:gd name="T39" fmla="*/ 0 h 60"/>
                  <a:gd name="T40" fmla="*/ 0 w 69"/>
                  <a:gd name="T41" fmla="*/ 0 h 60"/>
                  <a:gd name="T42" fmla="*/ 0 w 69"/>
                  <a:gd name="T43" fmla="*/ 0 h 60"/>
                  <a:gd name="T44" fmla="*/ 0 w 69"/>
                  <a:gd name="T45" fmla="*/ 0 h 60"/>
                  <a:gd name="T46" fmla="*/ 0 w 69"/>
                  <a:gd name="T47" fmla="*/ 0 h 60"/>
                  <a:gd name="T48" fmla="*/ 0 w 69"/>
                  <a:gd name="T49" fmla="*/ 0 h 6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9" h="60">
                    <a:moveTo>
                      <a:pt x="6" y="46"/>
                    </a:moveTo>
                    <a:lnTo>
                      <a:pt x="15" y="54"/>
                    </a:lnTo>
                    <a:lnTo>
                      <a:pt x="22" y="59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59"/>
                    </a:lnTo>
                    <a:lnTo>
                      <a:pt x="51" y="56"/>
                    </a:lnTo>
                    <a:lnTo>
                      <a:pt x="57" y="53"/>
                    </a:lnTo>
                    <a:lnTo>
                      <a:pt x="60" y="51"/>
                    </a:lnTo>
                    <a:lnTo>
                      <a:pt x="64" y="50"/>
                    </a:lnTo>
                    <a:lnTo>
                      <a:pt x="67" y="47"/>
                    </a:lnTo>
                    <a:lnTo>
                      <a:pt x="69" y="43"/>
                    </a:lnTo>
                    <a:lnTo>
                      <a:pt x="67" y="40"/>
                    </a:lnTo>
                    <a:lnTo>
                      <a:pt x="54" y="31"/>
                    </a:lnTo>
                    <a:lnTo>
                      <a:pt x="41" y="31"/>
                    </a:lnTo>
                    <a:lnTo>
                      <a:pt x="32" y="34"/>
                    </a:lnTo>
                    <a:lnTo>
                      <a:pt x="28" y="37"/>
                    </a:lnTo>
                    <a:lnTo>
                      <a:pt x="26" y="30"/>
                    </a:lnTo>
                    <a:lnTo>
                      <a:pt x="20" y="15"/>
                    </a:lnTo>
                    <a:lnTo>
                      <a:pt x="12" y="2"/>
                    </a:lnTo>
                    <a:lnTo>
                      <a:pt x="1" y="0"/>
                    </a:lnTo>
                    <a:lnTo>
                      <a:pt x="0" y="14"/>
                    </a:lnTo>
                    <a:lnTo>
                      <a:pt x="1" y="30"/>
                    </a:lnTo>
                    <a:lnTo>
                      <a:pt x="4" y="41"/>
                    </a:lnTo>
                    <a:lnTo>
                      <a:pt x="6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39" name="Freeform 191"/>
              <p:cNvSpPr>
                <a:spLocks/>
              </p:cNvSpPr>
              <p:nvPr/>
            </p:nvSpPr>
            <p:spPr bwMode="auto">
              <a:xfrm>
                <a:off x="8357" y="4833"/>
                <a:ext cx="25" cy="16"/>
              </a:xfrm>
              <a:custGeom>
                <a:avLst/>
                <a:gdLst>
                  <a:gd name="T0" fmla="*/ 0 w 75"/>
                  <a:gd name="T1" fmla="*/ 0 h 48"/>
                  <a:gd name="T2" fmla="*/ 0 w 75"/>
                  <a:gd name="T3" fmla="*/ 0 h 48"/>
                  <a:gd name="T4" fmla="*/ 0 w 75"/>
                  <a:gd name="T5" fmla="*/ 0 h 48"/>
                  <a:gd name="T6" fmla="*/ 0 w 75"/>
                  <a:gd name="T7" fmla="*/ 0 h 48"/>
                  <a:gd name="T8" fmla="*/ 0 w 75"/>
                  <a:gd name="T9" fmla="*/ 0 h 48"/>
                  <a:gd name="T10" fmla="*/ 0 w 75"/>
                  <a:gd name="T11" fmla="*/ 0 h 48"/>
                  <a:gd name="T12" fmla="*/ 0 w 75"/>
                  <a:gd name="T13" fmla="*/ 0 h 48"/>
                  <a:gd name="T14" fmla="*/ 0 w 75"/>
                  <a:gd name="T15" fmla="*/ 0 h 48"/>
                  <a:gd name="T16" fmla="*/ 0 w 75"/>
                  <a:gd name="T17" fmla="*/ 0 h 48"/>
                  <a:gd name="T18" fmla="*/ 0 w 75"/>
                  <a:gd name="T19" fmla="*/ 0 h 48"/>
                  <a:gd name="T20" fmla="*/ 0 w 75"/>
                  <a:gd name="T21" fmla="*/ 0 h 48"/>
                  <a:gd name="T22" fmla="*/ 0 w 75"/>
                  <a:gd name="T23" fmla="*/ 0 h 48"/>
                  <a:gd name="T24" fmla="*/ 0 w 75"/>
                  <a:gd name="T25" fmla="*/ 0 h 48"/>
                  <a:gd name="T26" fmla="*/ 0 w 75"/>
                  <a:gd name="T27" fmla="*/ 0 h 48"/>
                  <a:gd name="T28" fmla="*/ 0 w 75"/>
                  <a:gd name="T29" fmla="*/ 0 h 48"/>
                  <a:gd name="T30" fmla="*/ 0 w 75"/>
                  <a:gd name="T31" fmla="*/ 0 h 48"/>
                  <a:gd name="T32" fmla="*/ 0 w 75"/>
                  <a:gd name="T33" fmla="*/ 0 h 48"/>
                  <a:gd name="T34" fmla="*/ 0 w 75"/>
                  <a:gd name="T35" fmla="*/ 0 h 48"/>
                  <a:gd name="T36" fmla="*/ 0 w 75"/>
                  <a:gd name="T37" fmla="*/ 0 h 48"/>
                  <a:gd name="T38" fmla="*/ 0 w 75"/>
                  <a:gd name="T39" fmla="*/ 0 h 48"/>
                  <a:gd name="T40" fmla="*/ 0 w 75"/>
                  <a:gd name="T41" fmla="*/ 0 h 48"/>
                  <a:gd name="T42" fmla="*/ 0 w 75"/>
                  <a:gd name="T43" fmla="*/ 0 h 48"/>
                  <a:gd name="T44" fmla="*/ 0 w 75"/>
                  <a:gd name="T45" fmla="*/ 0 h 48"/>
                  <a:gd name="T46" fmla="*/ 0 w 75"/>
                  <a:gd name="T47" fmla="*/ 0 h 48"/>
                  <a:gd name="T48" fmla="*/ 0 w 75"/>
                  <a:gd name="T49" fmla="*/ 0 h 48"/>
                  <a:gd name="T50" fmla="*/ 0 w 75"/>
                  <a:gd name="T51" fmla="*/ 0 h 48"/>
                  <a:gd name="T52" fmla="*/ 0 w 75"/>
                  <a:gd name="T53" fmla="*/ 0 h 48"/>
                  <a:gd name="T54" fmla="*/ 0 w 75"/>
                  <a:gd name="T55" fmla="*/ 0 h 48"/>
                  <a:gd name="T56" fmla="*/ 0 w 75"/>
                  <a:gd name="T57" fmla="*/ 0 h 48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5" h="48">
                    <a:moveTo>
                      <a:pt x="12" y="44"/>
                    </a:moveTo>
                    <a:lnTo>
                      <a:pt x="19" y="46"/>
                    </a:lnTo>
                    <a:lnTo>
                      <a:pt x="31" y="48"/>
                    </a:lnTo>
                    <a:lnTo>
                      <a:pt x="43" y="48"/>
                    </a:lnTo>
                    <a:lnTo>
                      <a:pt x="56" y="46"/>
                    </a:lnTo>
                    <a:lnTo>
                      <a:pt x="66" y="42"/>
                    </a:lnTo>
                    <a:lnTo>
                      <a:pt x="74" y="36"/>
                    </a:lnTo>
                    <a:lnTo>
                      <a:pt x="75" y="29"/>
                    </a:lnTo>
                    <a:lnTo>
                      <a:pt x="71" y="19"/>
                    </a:lnTo>
                    <a:lnTo>
                      <a:pt x="66" y="16"/>
                    </a:lnTo>
                    <a:lnTo>
                      <a:pt x="59" y="15"/>
                    </a:lnTo>
                    <a:lnTo>
                      <a:pt x="52" y="15"/>
                    </a:lnTo>
                    <a:lnTo>
                      <a:pt x="43" y="18"/>
                    </a:lnTo>
                    <a:lnTo>
                      <a:pt x="35" y="19"/>
                    </a:lnTo>
                    <a:lnTo>
                      <a:pt x="30" y="22"/>
                    </a:lnTo>
                    <a:lnTo>
                      <a:pt x="25" y="23"/>
                    </a:lnTo>
                    <a:lnTo>
                      <a:pt x="24" y="25"/>
                    </a:lnTo>
                    <a:lnTo>
                      <a:pt x="22" y="21"/>
                    </a:lnTo>
                    <a:lnTo>
                      <a:pt x="19" y="13"/>
                    </a:lnTo>
                    <a:lnTo>
                      <a:pt x="16" y="5"/>
                    </a:lnTo>
                    <a:lnTo>
                      <a:pt x="15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5" y="26"/>
                    </a:lnTo>
                    <a:lnTo>
                      <a:pt x="9" y="38"/>
                    </a:lnTo>
                    <a:lnTo>
                      <a:pt x="1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40" name="Freeform 192"/>
              <p:cNvSpPr>
                <a:spLocks/>
              </p:cNvSpPr>
              <p:nvPr/>
            </p:nvSpPr>
            <p:spPr bwMode="auto">
              <a:xfrm>
                <a:off x="8385" y="4821"/>
                <a:ext cx="21" cy="19"/>
              </a:xfrm>
              <a:custGeom>
                <a:avLst/>
                <a:gdLst>
                  <a:gd name="T0" fmla="*/ 0 w 63"/>
                  <a:gd name="T1" fmla="*/ 0 h 57"/>
                  <a:gd name="T2" fmla="*/ 0 w 63"/>
                  <a:gd name="T3" fmla="*/ 0 h 57"/>
                  <a:gd name="T4" fmla="*/ 0 w 63"/>
                  <a:gd name="T5" fmla="*/ 0 h 57"/>
                  <a:gd name="T6" fmla="*/ 0 w 63"/>
                  <a:gd name="T7" fmla="*/ 0 h 57"/>
                  <a:gd name="T8" fmla="*/ 0 w 63"/>
                  <a:gd name="T9" fmla="*/ 0 h 57"/>
                  <a:gd name="T10" fmla="*/ 0 w 63"/>
                  <a:gd name="T11" fmla="*/ 0 h 57"/>
                  <a:gd name="T12" fmla="*/ 0 w 63"/>
                  <a:gd name="T13" fmla="*/ 0 h 57"/>
                  <a:gd name="T14" fmla="*/ 0 w 63"/>
                  <a:gd name="T15" fmla="*/ 0 h 57"/>
                  <a:gd name="T16" fmla="*/ 0 w 63"/>
                  <a:gd name="T17" fmla="*/ 0 h 57"/>
                  <a:gd name="T18" fmla="*/ 0 w 63"/>
                  <a:gd name="T19" fmla="*/ 0 h 57"/>
                  <a:gd name="T20" fmla="*/ 0 w 63"/>
                  <a:gd name="T21" fmla="*/ 0 h 57"/>
                  <a:gd name="T22" fmla="*/ 0 w 63"/>
                  <a:gd name="T23" fmla="*/ 0 h 57"/>
                  <a:gd name="T24" fmla="*/ 0 w 63"/>
                  <a:gd name="T25" fmla="*/ 0 h 57"/>
                  <a:gd name="T26" fmla="*/ 0 w 63"/>
                  <a:gd name="T27" fmla="*/ 0 h 57"/>
                  <a:gd name="T28" fmla="*/ 0 w 63"/>
                  <a:gd name="T29" fmla="*/ 0 h 57"/>
                  <a:gd name="T30" fmla="*/ 0 w 63"/>
                  <a:gd name="T31" fmla="*/ 0 h 57"/>
                  <a:gd name="T32" fmla="*/ 0 w 63"/>
                  <a:gd name="T33" fmla="*/ 0 h 57"/>
                  <a:gd name="T34" fmla="*/ 0 w 63"/>
                  <a:gd name="T35" fmla="*/ 0 h 57"/>
                  <a:gd name="T36" fmla="*/ 0 w 63"/>
                  <a:gd name="T37" fmla="*/ 0 h 57"/>
                  <a:gd name="T38" fmla="*/ 0 w 63"/>
                  <a:gd name="T39" fmla="*/ 0 h 57"/>
                  <a:gd name="T40" fmla="*/ 0 w 63"/>
                  <a:gd name="T41" fmla="*/ 0 h 57"/>
                  <a:gd name="T42" fmla="*/ 0 w 63"/>
                  <a:gd name="T43" fmla="*/ 0 h 57"/>
                  <a:gd name="T44" fmla="*/ 0 w 63"/>
                  <a:gd name="T45" fmla="*/ 0 h 57"/>
                  <a:gd name="T46" fmla="*/ 0 w 63"/>
                  <a:gd name="T47" fmla="*/ 0 h 57"/>
                  <a:gd name="T48" fmla="*/ 0 w 63"/>
                  <a:gd name="T49" fmla="*/ 0 h 5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3" h="57">
                    <a:moveTo>
                      <a:pt x="15" y="53"/>
                    </a:moveTo>
                    <a:lnTo>
                      <a:pt x="22" y="54"/>
                    </a:lnTo>
                    <a:lnTo>
                      <a:pt x="34" y="57"/>
                    </a:lnTo>
                    <a:lnTo>
                      <a:pt x="47" y="56"/>
                    </a:lnTo>
                    <a:lnTo>
                      <a:pt x="58" y="50"/>
                    </a:lnTo>
                    <a:lnTo>
                      <a:pt x="61" y="48"/>
                    </a:lnTo>
                    <a:lnTo>
                      <a:pt x="62" y="46"/>
                    </a:lnTo>
                    <a:lnTo>
                      <a:pt x="63" y="43"/>
                    </a:lnTo>
                    <a:lnTo>
                      <a:pt x="62" y="40"/>
                    </a:lnTo>
                    <a:lnTo>
                      <a:pt x="61" y="36"/>
                    </a:lnTo>
                    <a:lnTo>
                      <a:pt x="58" y="33"/>
                    </a:lnTo>
                    <a:lnTo>
                      <a:pt x="53" y="31"/>
                    </a:lnTo>
                    <a:lnTo>
                      <a:pt x="47" y="33"/>
                    </a:lnTo>
                    <a:lnTo>
                      <a:pt x="39" y="36"/>
                    </a:lnTo>
                    <a:lnTo>
                      <a:pt x="30" y="36"/>
                    </a:lnTo>
                    <a:lnTo>
                      <a:pt x="24" y="36"/>
                    </a:lnTo>
                    <a:lnTo>
                      <a:pt x="21" y="36"/>
                    </a:lnTo>
                    <a:lnTo>
                      <a:pt x="21" y="30"/>
                    </a:lnTo>
                    <a:lnTo>
                      <a:pt x="21" y="17"/>
                    </a:lnTo>
                    <a:lnTo>
                      <a:pt x="17" y="4"/>
                    </a:lnTo>
                    <a:lnTo>
                      <a:pt x="8" y="0"/>
                    </a:lnTo>
                    <a:lnTo>
                      <a:pt x="0" y="18"/>
                    </a:lnTo>
                    <a:lnTo>
                      <a:pt x="0" y="34"/>
                    </a:lnTo>
                    <a:lnTo>
                      <a:pt x="6" y="46"/>
                    </a:lnTo>
                    <a:lnTo>
                      <a:pt x="15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41" name="Freeform 193"/>
              <p:cNvSpPr>
                <a:spLocks/>
              </p:cNvSpPr>
              <p:nvPr/>
            </p:nvSpPr>
            <p:spPr bwMode="auto">
              <a:xfrm>
                <a:off x="8406" y="4814"/>
                <a:ext cx="21" cy="19"/>
              </a:xfrm>
              <a:custGeom>
                <a:avLst/>
                <a:gdLst>
                  <a:gd name="T0" fmla="*/ 0 w 65"/>
                  <a:gd name="T1" fmla="*/ 0 h 57"/>
                  <a:gd name="T2" fmla="*/ 0 w 65"/>
                  <a:gd name="T3" fmla="*/ 0 h 57"/>
                  <a:gd name="T4" fmla="*/ 0 w 65"/>
                  <a:gd name="T5" fmla="*/ 0 h 57"/>
                  <a:gd name="T6" fmla="*/ 0 w 65"/>
                  <a:gd name="T7" fmla="*/ 0 h 57"/>
                  <a:gd name="T8" fmla="*/ 0 w 65"/>
                  <a:gd name="T9" fmla="*/ 0 h 57"/>
                  <a:gd name="T10" fmla="*/ 0 w 65"/>
                  <a:gd name="T11" fmla="*/ 0 h 57"/>
                  <a:gd name="T12" fmla="*/ 0 w 65"/>
                  <a:gd name="T13" fmla="*/ 0 h 57"/>
                  <a:gd name="T14" fmla="*/ 0 w 65"/>
                  <a:gd name="T15" fmla="*/ 0 h 57"/>
                  <a:gd name="T16" fmla="*/ 0 w 65"/>
                  <a:gd name="T17" fmla="*/ 0 h 57"/>
                  <a:gd name="T18" fmla="*/ 0 w 65"/>
                  <a:gd name="T19" fmla="*/ 0 h 57"/>
                  <a:gd name="T20" fmla="*/ 0 w 65"/>
                  <a:gd name="T21" fmla="*/ 0 h 57"/>
                  <a:gd name="T22" fmla="*/ 0 w 65"/>
                  <a:gd name="T23" fmla="*/ 0 h 57"/>
                  <a:gd name="T24" fmla="*/ 0 w 65"/>
                  <a:gd name="T25" fmla="*/ 0 h 57"/>
                  <a:gd name="T26" fmla="*/ 0 w 65"/>
                  <a:gd name="T27" fmla="*/ 0 h 57"/>
                  <a:gd name="T28" fmla="*/ 0 w 65"/>
                  <a:gd name="T29" fmla="*/ 0 h 57"/>
                  <a:gd name="T30" fmla="*/ 0 w 65"/>
                  <a:gd name="T31" fmla="*/ 0 h 57"/>
                  <a:gd name="T32" fmla="*/ 0 w 65"/>
                  <a:gd name="T33" fmla="*/ 0 h 57"/>
                  <a:gd name="T34" fmla="*/ 0 w 65"/>
                  <a:gd name="T35" fmla="*/ 0 h 57"/>
                  <a:gd name="T36" fmla="*/ 0 w 65"/>
                  <a:gd name="T37" fmla="*/ 0 h 57"/>
                  <a:gd name="T38" fmla="*/ 0 w 65"/>
                  <a:gd name="T39" fmla="*/ 0 h 57"/>
                  <a:gd name="T40" fmla="*/ 0 w 65"/>
                  <a:gd name="T41" fmla="*/ 0 h 5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65" h="57">
                    <a:moveTo>
                      <a:pt x="24" y="52"/>
                    </a:moveTo>
                    <a:lnTo>
                      <a:pt x="32" y="57"/>
                    </a:lnTo>
                    <a:lnTo>
                      <a:pt x="41" y="55"/>
                    </a:lnTo>
                    <a:lnTo>
                      <a:pt x="50" y="52"/>
                    </a:lnTo>
                    <a:lnTo>
                      <a:pt x="59" y="48"/>
                    </a:lnTo>
                    <a:lnTo>
                      <a:pt x="63" y="45"/>
                    </a:lnTo>
                    <a:lnTo>
                      <a:pt x="65" y="42"/>
                    </a:lnTo>
                    <a:lnTo>
                      <a:pt x="65" y="38"/>
                    </a:lnTo>
                    <a:lnTo>
                      <a:pt x="63" y="34"/>
                    </a:lnTo>
                    <a:lnTo>
                      <a:pt x="53" y="28"/>
                    </a:lnTo>
                    <a:lnTo>
                      <a:pt x="46" y="29"/>
                    </a:lnTo>
                    <a:lnTo>
                      <a:pt x="40" y="35"/>
                    </a:lnTo>
                    <a:lnTo>
                      <a:pt x="35" y="39"/>
                    </a:lnTo>
                    <a:lnTo>
                      <a:pt x="32" y="32"/>
                    </a:lnTo>
                    <a:lnTo>
                      <a:pt x="25" y="18"/>
                    </a:lnTo>
                    <a:lnTo>
                      <a:pt x="16" y="5"/>
                    </a:lnTo>
                    <a:lnTo>
                      <a:pt x="6" y="0"/>
                    </a:lnTo>
                    <a:lnTo>
                      <a:pt x="0" y="21"/>
                    </a:lnTo>
                    <a:lnTo>
                      <a:pt x="7" y="36"/>
                    </a:lnTo>
                    <a:lnTo>
                      <a:pt x="18" y="48"/>
                    </a:lnTo>
                    <a:lnTo>
                      <a:pt x="24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42" name="Freeform 194"/>
              <p:cNvSpPr>
                <a:spLocks/>
              </p:cNvSpPr>
              <p:nvPr/>
            </p:nvSpPr>
            <p:spPr bwMode="auto">
              <a:xfrm>
                <a:off x="8371" y="4865"/>
                <a:ext cx="26" cy="26"/>
              </a:xfrm>
              <a:custGeom>
                <a:avLst/>
                <a:gdLst>
                  <a:gd name="T0" fmla="*/ 0 w 79"/>
                  <a:gd name="T1" fmla="*/ 0 h 80"/>
                  <a:gd name="T2" fmla="*/ 0 w 79"/>
                  <a:gd name="T3" fmla="*/ 0 h 80"/>
                  <a:gd name="T4" fmla="*/ 0 w 79"/>
                  <a:gd name="T5" fmla="*/ 0 h 80"/>
                  <a:gd name="T6" fmla="*/ 0 w 79"/>
                  <a:gd name="T7" fmla="*/ 0 h 80"/>
                  <a:gd name="T8" fmla="*/ 0 w 79"/>
                  <a:gd name="T9" fmla="*/ 0 h 80"/>
                  <a:gd name="T10" fmla="*/ 0 w 79"/>
                  <a:gd name="T11" fmla="*/ 0 h 80"/>
                  <a:gd name="T12" fmla="*/ 0 w 79"/>
                  <a:gd name="T13" fmla="*/ 0 h 80"/>
                  <a:gd name="T14" fmla="*/ 0 w 79"/>
                  <a:gd name="T15" fmla="*/ 0 h 80"/>
                  <a:gd name="T16" fmla="*/ 0 w 79"/>
                  <a:gd name="T17" fmla="*/ 0 h 80"/>
                  <a:gd name="T18" fmla="*/ 0 w 79"/>
                  <a:gd name="T19" fmla="*/ 0 h 80"/>
                  <a:gd name="T20" fmla="*/ 0 w 79"/>
                  <a:gd name="T21" fmla="*/ 0 h 80"/>
                  <a:gd name="T22" fmla="*/ 0 w 79"/>
                  <a:gd name="T23" fmla="*/ 0 h 80"/>
                  <a:gd name="T24" fmla="*/ 0 w 79"/>
                  <a:gd name="T25" fmla="*/ 0 h 80"/>
                  <a:gd name="T26" fmla="*/ 0 w 79"/>
                  <a:gd name="T27" fmla="*/ 0 h 80"/>
                  <a:gd name="T28" fmla="*/ 0 w 79"/>
                  <a:gd name="T29" fmla="*/ 0 h 80"/>
                  <a:gd name="T30" fmla="*/ 0 w 79"/>
                  <a:gd name="T31" fmla="*/ 0 h 80"/>
                  <a:gd name="T32" fmla="*/ 0 w 79"/>
                  <a:gd name="T33" fmla="*/ 0 h 80"/>
                  <a:gd name="T34" fmla="*/ 0 w 79"/>
                  <a:gd name="T35" fmla="*/ 0 h 80"/>
                  <a:gd name="T36" fmla="*/ 0 w 79"/>
                  <a:gd name="T37" fmla="*/ 0 h 80"/>
                  <a:gd name="T38" fmla="*/ 0 w 79"/>
                  <a:gd name="T39" fmla="*/ 0 h 80"/>
                  <a:gd name="T40" fmla="*/ 0 w 79"/>
                  <a:gd name="T41" fmla="*/ 0 h 80"/>
                  <a:gd name="T42" fmla="*/ 0 w 79"/>
                  <a:gd name="T43" fmla="*/ 0 h 80"/>
                  <a:gd name="T44" fmla="*/ 0 w 79"/>
                  <a:gd name="T45" fmla="*/ 0 h 80"/>
                  <a:gd name="T46" fmla="*/ 0 w 79"/>
                  <a:gd name="T47" fmla="*/ 0 h 80"/>
                  <a:gd name="T48" fmla="*/ 0 w 79"/>
                  <a:gd name="T49" fmla="*/ 0 h 80"/>
                  <a:gd name="T50" fmla="*/ 0 w 79"/>
                  <a:gd name="T51" fmla="*/ 0 h 80"/>
                  <a:gd name="T52" fmla="*/ 0 w 79"/>
                  <a:gd name="T53" fmla="*/ 0 h 80"/>
                  <a:gd name="T54" fmla="*/ 0 w 79"/>
                  <a:gd name="T55" fmla="*/ 0 h 80"/>
                  <a:gd name="T56" fmla="*/ 0 w 79"/>
                  <a:gd name="T57" fmla="*/ 0 h 8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80">
                    <a:moveTo>
                      <a:pt x="16" y="67"/>
                    </a:moveTo>
                    <a:lnTo>
                      <a:pt x="19" y="70"/>
                    </a:lnTo>
                    <a:lnTo>
                      <a:pt x="23" y="73"/>
                    </a:lnTo>
                    <a:lnTo>
                      <a:pt x="31" y="77"/>
                    </a:lnTo>
                    <a:lnTo>
                      <a:pt x="38" y="79"/>
                    </a:lnTo>
                    <a:lnTo>
                      <a:pt x="47" y="80"/>
                    </a:lnTo>
                    <a:lnTo>
                      <a:pt x="57" y="77"/>
                    </a:lnTo>
                    <a:lnTo>
                      <a:pt x="66" y="70"/>
                    </a:lnTo>
                    <a:lnTo>
                      <a:pt x="73" y="59"/>
                    </a:lnTo>
                    <a:lnTo>
                      <a:pt x="76" y="54"/>
                    </a:lnTo>
                    <a:lnTo>
                      <a:pt x="78" y="50"/>
                    </a:lnTo>
                    <a:lnTo>
                      <a:pt x="79" y="46"/>
                    </a:lnTo>
                    <a:lnTo>
                      <a:pt x="78" y="43"/>
                    </a:lnTo>
                    <a:lnTo>
                      <a:pt x="70" y="39"/>
                    </a:lnTo>
                    <a:lnTo>
                      <a:pt x="61" y="37"/>
                    </a:lnTo>
                    <a:lnTo>
                      <a:pt x="53" y="39"/>
                    </a:lnTo>
                    <a:lnTo>
                      <a:pt x="45" y="40"/>
                    </a:lnTo>
                    <a:lnTo>
                      <a:pt x="39" y="44"/>
                    </a:lnTo>
                    <a:lnTo>
                      <a:pt x="34" y="47"/>
                    </a:lnTo>
                    <a:lnTo>
                      <a:pt x="31" y="50"/>
                    </a:lnTo>
                    <a:lnTo>
                      <a:pt x="29" y="52"/>
                    </a:lnTo>
                    <a:lnTo>
                      <a:pt x="28" y="43"/>
                    </a:lnTo>
                    <a:lnTo>
                      <a:pt x="22" y="24"/>
                    </a:lnTo>
                    <a:lnTo>
                      <a:pt x="13" y="6"/>
                    </a:lnTo>
                    <a:lnTo>
                      <a:pt x="1" y="0"/>
                    </a:lnTo>
                    <a:lnTo>
                      <a:pt x="0" y="24"/>
                    </a:lnTo>
                    <a:lnTo>
                      <a:pt x="6" y="46"/>
                    </a:lnTo>
                    <a:lnTo>
                      <a:pt x="13" y="62"/>
                    </a:lnTo>
                    <a:lnTo>
                      <a:pt x="16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43" name="Freeform 195"/>
              <p:cNvSpPr>
                <a:spLocks/>
              </p:cNvSpPr>
              <p:nvPr/>
            </p:nvSpPr>
            <p:spPr bwMode="auto">
              <a:xfrm>
                <a:off x="8399" y="4855"/>
                <a:ext cx="27" cy="22"/>
              </a:xfrm>
              <a:custGeom>
                <a:avLst/>
                <a:gdLst>
                  <a:gd name="T0" fmla="*/ 0 w 79"/>
                  <a:gd name="T1" fmla="*/ 0 h 67"/>
                  <a:gd name="T2" fmla="*/ 0 w 79"/>
                  <a:gd name="T3" fmla="*/ 0 h 67"/>
                  <a:gd name="T4" fmla="*/ 0 w 79"/>
                  <a:gd name="T5" fmla="*/ 0 h 67"/>
                  <a:gd name="T6" fmla="*/ 0 w 79"/>
                  <a:gd name="T7" fmla="*/ 0 h 67"/>
                  <a:gd name="T8" fmla="*/ 0 w 79"/>
                  <a:gd name="T9" fmla="*/ 0 h 67"/>
                  <a:gd name="T10" fmla="*/ 0 w 79"/>
                  <a:gd name="T11" fmla="*/ 0 h 67"/>
                  <a:gd name="T12" fmla="*/ 0 w 79"/>
                  <a:gd name="T13" fmla="*/ 0 h 67"/>
                  <a:gd name="T14" fmla="*/ 0 w 79"/>
                  <a:gd name="T15" fmla="*/ 0 h 67"/>
                  <a:gd name="T16" fmla="*/ 0 w 79"/>
                  <a:gd name="T17" fmla="*/ 0 h 67"/>
                  <a:gd name="T18" fmla="*/ 0 w 79"/>
                  <a:gd name="T19" fmla="*/ 0 h 67"/>
                  <a:gd name="T20" fmla="*/ 0 w 79"/>
                  <a:gd name="T21" fmla="*/ 0 h 67"/>
                  <a:gd name="T22" fmla="*/ 0 w 79"/>
                  <a:gd name="T23" fmla="*/ 0 h 67"/>
                  <a:gd name="T24" fmla="*/ 0 w 79"/>
                  <a:gd name="T25" fmla="*/ 0 h 67"/>
                  <a:gd name="T26" fmla="*/ 0 w 79"/>
                  <a:gd name="T27" fmla="*/ 0 h 67"/>
                  <a:gd name="T28" fmla="*/ 0 w 79"/>
                  <a:gd name="T29" fmla="*/ 0 h 67"/>
                  <a:gd name="T30" fmla="*/ 0 w 79"/>
                  <a:gd name="T31" fmla="*/ 0 h 67"/>
                  <a:gd name="T32" fmla="*/ 0 w 79"/>
                  <a:gd name="T33" fmla="*/ 0 h 67"/>
                  <a:gd name="T34" fmla="*/ 0 w 79"/>
                  <a:gd name="T35" fmla="*/ 0 h 67"/>
                  <a:gd name="T36" fmla="*/ 0 w 79"/>
                  <a:gd name="T37" fmla="*/ 0 h 67"/>
                  <a:gd name="T38" fmla="*/ 0 w 79"/>
                  <a:gd name="T39" fmla="*/ 0 h 67"/>
                  <a:gd name="T40" fmla="*/ 0 w 79"/>
                  <a:gd name="T41" fmla="*/ 0 h 67"/>
                  <a:gd name="T42" fmla="*/ 0 w 79"/>
                  <a:gd name="T43" fmla="*/ 0 h 67"/>
                  <a:gd name="T44" fmla="*/ 0 w 79"/>
                  <a:gd name="T45" fmla="*/ 0 h 67"/>
                  <a:gd name="T46" fmla="*/ 0 w 79"/>
                  <a:gd name="T47" fmla="*/ 0 h 67"/>
                  <a:gd name="T48" fmla="*/ 0 w 79"/>
                  <a:gd name="T49" fmla="*/ 0 h 67"/>
                  <a:gd name="T50" fmla="*/ 0 w 79"/>
                  <a:gd name="T51" fmla="*/ 0 h 67"/>
                  <a:gd name="T52" fmla="*/ 0 w 79"/>
                  <a:gd name="T53" fmla="*/ 0 h 67"/>
                  <a:gd name="T54" fmla="*/ 0 w 79"/>
                  <a:gd name="T55" fmla="*/ 0 h 67"/>
                  <a:gd name="T56" fmla="*/ 0 w 79"/>
                  <a:gd name="T57" fmla="*/ 0 h 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79" h="67">
                    <a:moveTo>
                      <a:pt x="13" y="54"/>
                    </a:moveTo>
                    <a:lnTo>
                      <a:pt x="16" y="56"/>
                    </a:lnTo>
                    <a:lnTo>
                      <a:pt x="20" y="59"/>
                    </a:lnTo>
                    <a:lnTo>
                      <a:pt x="26" y="61"/>
                    </a:lnTo>
                    <a:lnTo>
                      <a:pt x="34" y="64"/>
                    </a:lnTo>
                    <a:lnTo>
                      <a:pt x="41" y="67"/>
                    </a:lnTo>
                    <a:lnTo>
                      <a:pt x="50" y="67"/>
                    </a:lnTo>
                    <a:lnTo>
                      <a:pt x="59" y="67"/>
                    </a:lnTo>
                    <a:lnTo>
                      <a:pt x="66" y="64"/>
                    </a:lnTo>
                    <a:lnTo>
                      <a:pt x="72" y="61"/>
                    </a:lnTo>
                    <a:lnTo>
                      <a:pt x="76" y="57"/>
                    </a:lnTo>
                    <a:lnTo>
                      <a:pt x="79" y="53"/>
                    </a:lnTo>
                    <a:lnTo>
                      <a:pt x="78" y="47"/>
                    </a:lnTo>
                    <a:lnTo>
                      <a:pt x="72" y="41"/>
                    </a:lnTo>
                    <a:lnTo>
                      <a:pt x="65" y="37"/>
                    </a:lnTo>
                    <a:lnTo>
                      <a:pt x="56" y="36"/>
                    </a:lnTo>
                    <a:lnTo>
                      <a:pt x="48" y="36"/>
                    </a:lnTo>
                    <a:lnTo>
                      <a:pt x="40" y="37"/>
                    </a:lnTo>
                    <a:lnTo>
                      <a:pt x="34" y="38"/>
                    </a:lnTo>
                    <a:lnTo>
                      <a:pt x="29" y="40"/>
                    </a:lnTo>
                    <a:lnTo>
                      <a:pt x="28" y="40"/>
                    </a:lnTo>
                    <a:lnTo>
                      <a:pt x="26" y="33"/>
                    </a:lnTo>
                    <a:lnTo>
                      <a:pt x="22" y="17"/>
                    </a:lnTo>
                    <a:lnTo>
                      <a:pt x="15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4" y="38"/>
                    </a:lnTo>
                    <a:lnTo>
                      <a:pt x="10" y="50"/>
                    </a:lnTo>
                    <a:lnTo>
                      <a:pt x="13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44" name="Freeform 196"/>
              <p:cNvSpPr>
                <a:spLocks/>
              </p:cNvSpPr>
              <p:nvPr/>
            </p:nvSpPr>
            <p:spPr bwMode="auto">
              <a:xfrm>
                <a:off x="8429" y="4851"/>
                <a:ext cx="26" cy="20"/>
              </a:xfrm>
              <a:custGeom>
                <a:avLst/>
                <a:gdLst>
                  <a:gd name="T0" fmla="*/ 0 w 77"/>
                  <a:gd name="T1" fmla="*/ 0 h 62"/>
                  <a:gd name="T2" fmla="*/ 0 w 77"/>
                  <a:gd name="T3" fmla="*/ 0 h 62"/>
                  <a:gd name="T4" fmla="*/ 0 w 77"/>
                  <a:gd name="T5" fmla="*/ 0 h 62"/>
                  <a:gd name="T6" fmla="*/ 0 w 77"/>
                  <a:gd name="T7" fmla="*/ 0 h 62"/>
                  <a:gd name="T8" fmla="*/ 0 w 77"/>
                  <a:gd name="T9" fmla="*/ 0 h 62"/>
                  <a:gd name="T10" fmla="*/ 0 w 77"/>
                  <a:gd name="T11" fmla="*/ 0 h 62"/>
                  <a:gd name="T12" fmla="*/ 0 w 77"/>
                  <a:gd name="T13" fmla="*/ 0 h 62"/>
                  <a:gd name="T14" fmla="*/ 0 w 77"/>
                  <a:gd name="T15" fmla="*/ 0 h 62"/>
                  <a:gd name="T16" fmla="*/ 0 w 77"/>
                  <a:gd name="T17" fmla="*/ 0 h 62"/>
                  <a:gd name="T18" fmla="*/ 0 w 77"/>
                  <a:gd name="T19" fmla="*/ 0 h 62"/>
                  <a:gd name="T20" fmla="*/ 0 w 77"/>
                  <a:gd name="T21" fmla="*/ 0 h 62"/>
                  <a:gd name="T22" fmla="*/ 0 w 77"/>
                  <a:gd name="T23" fmla="*/ 0 h 62"/>
                  <a:gd name="T24" fmla="*/ 0 w 77"/>
                  <a:gd name="T25" fmla="*/ 0 h 62"/>
                  <a:gd name="T26" fmla="*/ 0 w 77"/>
                  <a:gd name="T27" fmla="*/ 0 h 62"/>
                  <a:gd name="T28" fmla="*/ 0 w 77"/>
                  <a:gd name="T29" fmla="*/ 0 h 62"/>
                  <a:gd name="T30" fmla="*/ 0 w 77"/>
                  <a:gd name="T31" fmla="*/ 0 h 62"/>
                  <a:gd name="T32" fmla="*/ 0 w 77"/>
                  <a:gd name="T33" fmla="*/ 0 h 62"/>
                  <a:gd name="T34" fmla="*/ 0 w 77"/>
                  <a:gd name="T35" fmla="*/ 0 h 62"/>
                  <a:gd name="T36" fmla="*/ 0 w 77"/>
                  <a:gd name="T37" fmla="*/ 0 h 62"/>
                  <a:gd name="T38" fmla="*/ 0 w 77"/>
                  <a:gd name="T39" fmla="*/ 0 h 62"/>
                  <a:gd name="T40" fmla="*/ 0 w 77"/>
                  <a:gd name="T41" fmla="*/ 0 h 62"/>
                  <a:gd name="T42" fmla="*/ 0 w 77"/>
                  <a:gd name="T43" fmla="*/ 0 h 62"/>
                  <a:gd name="T44" fmla="*/ 0 w 77"/>
                  <a:gd name="T45" fmla="*/ 0 h 62"/>
                  <a:gd name="T46" fmla="*/ 0 w 77"/>
                  <a:gd name="T47" fmla="*/ 0 h 62"/>
                  <a:gd name="T48" fmla="*/ 0 w 77"/>
                  <a:gd name="T49" fmla="*/ 0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" h="62">
                    <a:moveTo>
                      <a:pt x="9" y="58"/>
                    </a:moveTo>
                    <a:lnTo>
                      <a:pt x="17" y="60"/>
                    </a:lnTo>
                    <a:lnTo>
                      <a:pt x="27" y="62"/>
                    </a:lnTo>
                    <a:lnTo>
                      <a:pt x="40" y="62"/>
                    </a:lnTo>
                    <a:lnTo>
                      <a:pt x="53" y="60"/>
                    </a:lnTo>
                    <a:lnTo>
                      <a:pt x="65" y="58"/>
                    </a:lnTo>
                    <a:lnTo>
                      <a:pt x="72" y="55"/>
                    </a:lnTo>
                    <a:lnTo>
                      <a:pt x="77" y="49"/>
                    </a:lnTo>
                    <a:lnTo>
                      <a:pt x="75" y="42"/>
                    </a:lnTo>
                    <a:lnTo>
                      <a:pt x="69" y="36"/>
                    </a:lnTo>
                    <a:lnTo>
                      <a:pt x="62" y="33"/>
                    </a:lnTo>
                    <a:lnTo>
                      <a:pt x="53" y="32"/>
                    </a:lnTo>
                    <a:lnTo>
                      <a:pt x="46" y="32"/>
                    </a:lnTo>
                    <a:lnTo>
                      <a:pt x="39" y="33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7" y="37"/>
                    </a:lnTo>
                    <a:lnTo>
                      <a:pt x="25" y="30"/>
                    </a:lnTo>
                    <a:lnTo>
                      <a:pt x="21" y="16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0" y="17"/>
                    </a:lnTo>
                    <a:lnTo>
                      <a:pt x="3" y="36"/>
                    </a:lnTo>
                    <a:lnTo>
                      <a:pt x="8" y="52"/>
                    </a:lnTo>
                    <a:lnTo>
                      <a:pt x="9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45" name="Freeform 197"/>
              <p:cNvSpPr>
                <a:spLocks/>
              </p:cNvSpPr>
              <p:nvPr/>
            </p:nvSpPr>
            <p:spPr bwMode="auto">
              <a:xfrm>
                <a:off x="8258" y="4730"/>
                <a:ext cx="122" cy="281"/>
              </a:xfrm>
              <a:custGeom>
                <a:avLst/>
                <a:gdLst>
                  <a:gd name="T0" fmla="*/ 0 w 366"/>
                  <a:gd name="T1" fmla="*/ 0 h 845"/>
                  <a:gd name="T2" fmla="*/ 0 w 366"/>
                  <a:gd name="T3" fmla="*/ 0 h 845"/>
                  <a:gd name="T4" fmla="*/ 0 w 366"/>
                  <a:gd name="T5" fmla="*/ 0 h 845"/>
                  <a:gd name="T6" fmla="*/ 0 w 366"/>
                  <a:gd name="T7" fmla="*/ 1 h 845"/>
                  <a:gd name="T8" fmla="*/ 0 w 366"/>
                  <a:gd name="T9" fmla="*/ 1 h 845"/>
                  <a:gd name="T10" fmla="*/ 0 w 366"/>
                  <a:gd name="T11" fmla="*/ 1 h 845"/>
                  <a:gd name="T12" fmla="*/ 0 w 366"/>
                  <a:gd name="T13" fmla="*/ 1 h 845"/>
                  <a:gd name="T14" fmla="*/ 0 w 366"/>
                  <a:gd name="T15" fmla="*/ 1 h 845"/>
                  <a:gd name="T16" fmla="*/ 0 w 366"/>
                  <a:gd name="T17" fmla="*/ 1 h 845"/>
                  <a:gd name="T18" fmla="*/ 0 w 366"/>
                  <a:gd name="T19" fmla="*/ 1 h 845"/>
                  <a:gd name="T20" fmla="*/ 0 w 366"/>
                  <a:gd name="T21" fmla="*/ 1 h 845"/>
                  <a:gd name="T22" fmla="*/ 0 w 366"/>
                  <a:gd name="T23" fmla="*/ 1 h 845"/>
                  <a:gd name="T24" fmla="*/ 1 w 366"/>
                  <a:gd name="T25" fmla="*/ 1 h 845"/>
                  <a:gd name="T26" fmla="*/ 0 w 366"/>
                  <a:gd name="T27" fmla="*/ 1 h 845"/>
                  <a:gd name="T28" fmla="*/ 0 w 366"/>
                  <a:gd name="T29" fmla="*/ 1 h 845"/>
                  <a:gd name="T30" fmla="*/ 0 w 366"/>
                  <a:gd name="T31" fmla="*/ 1 h 845"/>
                  <a:gd name="T32" fmla="*/ 0 w 366"/>
                  <a:gd name="T33" fmla="*/ 1 h 845"/>
                  <a:gd name="T34" fmla="*/ 0 w 366"/>
                  <a:gd name="T35" fmla="*/ 1 h 845"/>
                  <a:gd name="T36" fmla="*/ 0 w 366"/>
                  <a:gd name="T37" fmla="*/ 1 h 845"/>
                  <a:gd name="T38" fmla="*/ 0 w 366"/>
                  <a:gd name="T39" fmla="*/ 1 h 845"/>
                  <a:gd name="T40" fmla="*/ 0 w 366"/>
                  <a:gd name="T41" fmla="*/ 1 h 845"/>
                  <a:gd name="T42" fmla="*/ 0 w 366"/>
                  <a:gd name="T43" fmla="*/ 1 h 845"/>
                  <a:gd name="T44" fmla="*/ 0 w 366"/>
                  <a:gd name="T45" fmla="*/ 1 h 845"/>
                  <a:gd name="T46" fmla="*/ 0 w 366"/>
                  <a:gd name="T47" fmla="*/ 0 h 845"/>
                  <a:gd name="T48" fmla="*/ 0 w 366"/>
                  <a:gd name="T49" fmla="*/ 0 h 845"/>
                  <a:gd name="T50" fmla="*/ 0 w 366"/>
                  <a:gd name="T51" fmla="*/ 0 h 845"/>
                  <a:gd name="T52" fmla="*/ 0 w 366"/>
                  <a:gd name="T53" fmla="*/ 0 h 845"/>
                  <a:gd name="T54" fmla="*/ 0 w 366"/>
                  <a:gd name="T55" fmla="*/ 0 h 845"/>
                  <a:gd name="T56" fmla="*/ 0 w 366"/>
                  <a:gd name="T57" fmla="*/ 0 h 845"/>
                  <a:gd name="T58" fmla="*/ 0 w 366"/>
                  <a:gd name="T59" fmla="*/ 0 h 845"/>
                  <a:gd name="T60" fmla="*/ 0 w 366"/>
                  <a:gd name="T61" fmla="*/ 0 h 845"/>
                  <a:gd name="T62" fmla="*/ 0 w 366"/>
                  <a:gd name="T63" fmla="*/ 0 h 84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366" h="845">
                    <a:moveTo>
                      <a:pt x="15" y="104"/>
                    </a:moveTo>
                    <a:lnTo>
                      <a:pt x="12" y="150"/>
                    </a:lnTo>
                    <a:lnTo>
                      <a:pt x="12" y="196"/>
                    </a:lnTo>
                    <a:lnTo>
                      <a:pt x="16" y="241"/>
                    </a:lnTo>
                    <a:lnTo>
                      <a:pt x="27" y="286"/>
                    </a:lnTo>
                    <a:lnTo>
                      <a:pt x="46" y="346"/>
                    </a:lnTo>
                    <a:lnTo>
                      <a:pt x="65" y="406"/>
                    </a:lnTo>
                    <a:lnTo>
                      <a:pt x="84" y="465"/>
                    </a:lnTo>
                    <a:lnTo>
                      <a:pt x="103" y="524"/>
                    </a:lnTo>
                    <a:lnTo>
                      <a:pt x="122" y="583"/>
                    </a:lnTo>
                    <a:lnTo>
                      <a:pt x="143" y="640"/>
                    </a:lnTo>
                    <a:lnTo>
                      <a:pt x="163" y="699"/>
                    </a:lnTo>
                    <a:lnTo>
                      <a:pt x="185" y="758"/>
                    </a:lnTo>
                    <a:lnTo>
                      <a:pt x="195" y="778"/>
                    </a:lnTo>
                    <a:lnTo>
                      <a:pt x="210" y="796"/>
                    </a:lnTo>
                    <a:lnTo>
                      <a:pt x="228" y="810"/>
                    </a:lnTo>
                    <a:lnTo>
                      <a:pt x="247" y="822"/>
                    </a:lnTo>
                    <a:lnTo>
                      <a:pt x="269" y="830"/>
                    </a:lnTo>
                    <a:lnTo>
                      <a:pt x="292" y="837"/>
                    </a:lnTo>
                    <a:lnTo>
                      <a:pt x="316" y="842"/>
                    </a:lnTo>
                    <a:lnTo>
                      <a:pt x="339" y="845"/>
                    </a:lnTo>
                    <a:lnTo>
                      <a:pt x="348" y="843"/>
                    </a:lnTo>
                    <a:lnTo>
                      <a:pt x="355" y="840"/>
                    </a:lnTo>
                    <a:lnTo>
                      <a:pt x="361" y="833"/>
                    </a:lnTo>
                    <a:lnTo>
                      <a:pt x="366" y="824"/>
                    </a:lnTo>
                    <a:lnTo>
                      <a:pt x="366" y="816"/>
                    </a:lnTo>
                    <a:lnTo>
                      <a:pt x="361" y="809"/>
                    </a:lnTo>
                    <a:lnTo>
                      <a:pt x="354" y="803"/>
                    </a:lnTo>
                    <a:lnTo>
                      <a:pt x="345" y="800"/>
                    </a:lnTo>
                    <a:lnTo>
                      <a:pt x="329" y="796"/>
                    </a:lnTo>
                    <a:lnTo>
                      <a:pt x="313" y="793"/>
                    </a:lnTo>
                    <a:lnTo>
                      <a:pt x="295" y="788"/>
                    </a:lnTo>
                    <a:lnTo>
                      <a:pt x="279" y="784"/>
                    </a:lnTo>
                    <a:lnTo>
                      <a:pt x="264" y="778"/>
                    </a:lnTo>
                    <a:lnTo>
                      <a:pt x="251" y="768"/>
                    </a:lnTo>
                    <a:lnTo>
                      <a:pt x="239" y="757"/>
                    </a:lnTo>
                    <a:lnTo>
                      <a:pt x="231" y="741"/>
                    </a:lnTo>
                    <a:lnTo>
                      <a:pt x="217" y="708"/>
                    </a:lnTo>
                    <a:lnTo>
                      <a:pt x="206" y="676"/>
                    </a:lnTo>
                    <a:lnTo>
                      <a:pt x="194" y="643"/>
                    </a:lnTo>
                    <a:lnTo>
                      <a:pt x="184" y="610"/>
                    </a:lnTo>
                    <a:lnTo>
                      <a:pt x="172" y="577"/>
                    </a:lnTo>
                    <a:lnTo>
                      <a:pt x="162" y="544"/>
                    </a:lnTo>
                    <a:lnTo>
                      <a:pt x="151" y="511"/>
                    </a:lnTo>
                    <a:lnTo>
                      <a:pt x="141" y="478"/>
                    </a:lnTo>
                    <a:lnTo>
                      <a:pt x="126" y="435"/>
                    </a:lnTo>
                    <a:lnTo>
                      <a:pt x="110" y="392"/>
                    </a:lnTo>
                    <a:lnTo>
                      <a:pt x="94" y="349"/>
                    </a:lnTo>
                    <a:lnTo>
                      <a:pt x="79" y="306"/>
                    </a:lnTo>
                    <a:lnTo>
                      <a:pt x="65" y="263"/>
                    </a:lnTo>
                    <a:lnTo>
                      <a:pt x="54" y="219"/>
                    </a:lnTo>
                    <a:lnTo>
                      <a:pt x="49" y="175"/>
                    </a:lnTo>
                    <a:lnTo>
                      <a:pt x="47" y="129"/>
                    </a:lnTo>
                    <a:lnTo>
                      <a:pt x="46" y="110"/>
                    </a:lnTo>
                    <a:lnTo>
                      <a:pt x="41" y="89"/>
                    </a:lnTo>
                    <a:lnTo>
                      <a:pt x="35" y="67"/>
                    </a:lnTo>
                    <a:lnTo>
                      <a:pt x="28" y="46"/>
                    </a:lnTo>
                    <a:lnTo>
                      <a:pt x="21" y="27"/>
                    </a:lnTo>
                    <a:lnTo>
                      <a:pt x="13" y="11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5" y="17"/>
                    </a:lnTo>
                    <a:lnTo>
                      <a:pt x="10" y="44"/>
                    </a:lnTo>
                    <a:lnTo>
                      <a:pt x="13" y="76"/>
                    </a:ln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46" name="Freeform 198"/>
              <p:cNvSpPr>
                <a:spLocks/>
              </p:cNvSpPr>
              <p:nvPr/>
            </p:nvSpPr>
            <p:spPr bwMode="auto">
              <a:xfrm>
                <a:off x="8517" y="4850"/>
                <a:ext cx="29" cy="29"/>
              </a:xfrm>
              <a:custGeom>
                <a:avLst/>
                <a:gdLst>
                  <a:gd name="T0" fmla="*/ 0 w 88"/>
                  <a:gd name="T1" fmla="*/ 0 h 87"/>
                  <a:gd name="T2" fmla="*/ 0 w 88"/>
                  <a:gd name="T3" fmla="*/ 0 h 87"/>
                  <a:gd name="T4" fmla="*/ 0 w 88"/>
                  <a:gd name="T5" fmla="*/ 0 h 87"/>
                  <a:gd name="T6" fmla="*/ 0 w 88"/>
                  <a:gd name="T7" fmla="*/ 0 h 87"/>
                  <a:gd name="T8" fmla="*/ 0 w 88"/>
                  <a:gd name="T9" fmla="*/ 0 h 87"/>
                  <a:gd name="T10" fmla="*/ 0 w 88"/>
                  <a:gd name="T11" fmla="*/ 0 h 87"/>
                  <a:gd name="T12" fmla="*/ 0 w 88"/>
                  <a:gd name="T13" fmla="*/ 0 h 87"/>
                  <a:gd name="T14" fmla="*/ 0 w 88"/>
                  <a:gd name="T15" fmla="*/ 0 h 87"/>
                  <a:gd name="T16" fmla="*/ 0 w 88"/>
                  <a:gd name="T17" fmla="*/ 0 h 87"/>
                  <a:gd name="T18" fmla="*/ 0 w 88"/>
                  <a:gd name="T19" fmla="*/ 0 h 87"/>
                  <a:gd name="T20" fmla="*/ 0 w 88"/>
                  <a:gd name="T21" fmla="*/ 0 h 87"/>
                  <a:gd name="T22" fmla="*/ 0 w 88"/>
                  <a:gd name="T23" fmla="*/ 0 h 87"/>
                  <a:gd name="T24" fmla="*/ 0 w 88"/>
                  <a:gd name="T25" fmla="*/ 0 h 87"/>
                  <a:gd name="T26" fmla="*/ 0 w 88"/>
                  <a:gd name="T27" fmla="*/ 0 h 87"/>
                  <a:gd name="T28" fmla="*/ 0 w 88"/>
                  <a:gd name="T29" fmla="*/ 0 h 87"/>
                  <a:gd name="T30" fmla="*/ 0 w 88"/>
                  <a:gd name="T31" fmla="*/ 0 h 87"/>
                  <a:gd name="T32" fmla="*/ 0 w 88"/>
                  <a:gd name="T33" fmla="*/ 0 h 87"/>
                  <a:gd name="T34" fmla="*/ 0 w 88"/>
                  <a:gd name="T35" fmla="*/ 0 h 87"/>
                  <a:gd name="T36" fmla="*/ 0 w 88"/>
                  <a:gd name="T37" fmla="*/ 0 h 87"/>
                  <a:gd name="T38" fmla="*/ 0 w 88"/>
                  <a:gd name="T39" fmla="*/ 0 h 87"/>
                  <a:gd name="T40" fmla="*/ 0 w 88"/>
                  <a:gd name="T41" fmla="*/ 0 h 87"/>
                  <a:gd name="T42" fmla="*/ 0 w 88"/>
                  <a:gd name="T43" fmla="*/ 0 h 87"/>
                  <a:gd name="T44" fmla="*/ 0 w 88"/>
                  <a:gd name="T45" fmla="*/ 0 h 87"/>
                  <a:gd name="T46" fmla="*/ 0 w 88"/>
                  <a:gd name="T47" fmla="*/ 0 h 87"/>
                  <a:gd name="T48" fmla="*/ 0 w 88"/>
                  <a:gd name="T49" fmla="*/ 0 h 8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8" h="87">
                    <a:moveTo>
                      <a:pt x="84" y="23"/>
                    </a:moveTo>
                    <a:lnTo>
                      <a:pt x="88" y="18"/>
                    </a:lnTo>
                    <a:lnTo>
                      <a:pt x="87" y="13"/>
                    </a:lnTo>
                    <a:lnTo>
                      <a:pt x="84" y="7"/>
                    </a:lnTo>
                    <a:lnTo>
                      <a:pt x="77" y="3"/>
                    </a:lnTo>
                    <a:lnTo>
                      <a:pt x="71" y="0"/>
                    </a:lnTo>
                    <a:lnTo>
                      <a:pt x="62" y="0"/>
                    </a:lnTo>
                    <a:lnTo>
                      <a:pt x="55" y="1"/>
                    </a:lnTo>
                    <a:lnTo>
                      <a:pt x="47" y="5"/>
                    </a:lnTo>
                    <a:lnTo>
                      <a:pt x="41" y="11"/>
                    </a:lnTo>
                    <a:lnTo>
                      <a:pt x="34" y="20"/>
                    </a:lnTo>
                    <a:lnTo>
                      <a:pt x="25" y="31"/>
                    </a:lnTo>
                    <a:lnTo>
                      <a:pt x="16" y="43"/>
                    </a:lnTo>
                    <a:lnTo>
                      <a:pt x="9" y="56"/>
                    </a:lnTo>
                    <a:lnTo>
                      <a:pt x="3" y="69"/>
                    </a:lnTo>
                    <a:lnTo>
                      <a:pt x="0" y="79"/>
                    </a:lnTo>
                    <a:lnTo>
                      <a:pt x="3" y="87"/>
                    </a:lnTo>
                    <a:lnTo>
                      <a:pt x="15" y="80"/>
                    </a:lnTo>
                    <a:lnTo>
                      <a:pt x="27" y="70"/>
                    </a:lnTo>
                    <a:lnTo>
                      <a:pt x="40" y="60"/>
                    </a:lnTo>
                    <a:lnTo>
                      <a:pt x="52" y="50"/>
                    </a:lnTo>
                    <a:lnTo>
                      <a:pt x="63" y="41"/>
                    </a:lnTo>
                    <a:lnTo>
                      <a:pt x="72" y="33"/>
                    </a:lnTo>
                    <a:lnTo>
                      <a:pt x="80" y="27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47" name="Freeform 199"/>
              <p:cNvSpPr>
                <a:spLocks/>
              </p:cNvSpPr>
              <p:nvPr/>
            </p:nvSpPr>
            <p:spPr bwMode="auto">
              <a:xfrm>
                <a:off x="8536" y="4890"/>
                <a:ext cx="34" cy="9"/>
              </a:xfrm>
              <a:custGeom>
                <a:avLst/>
                <a:gdLst>
                  <a:gd name="T0" fmla="*/ 0 w 102"/>
                  <a:gd name="T1" fmla="*/ 0 h 28"/>
                  <a:gd name="T2" fmla="*/ 0 w 102"/>
                  <a:gd name="T3" fmla="*/ 0 h 28"/>
                  <a:gd name="T4" fmla="*/ 0 w 102"/>
                  <a:gd name="T5" fmla="*/ 0 h 28"/>
                  <a:gd name="T6" fmla="*/ 0 w 102"/>
                  <a:gd name="T7" fmla="*/ 0 h 28"/>
                  <a:gd name="T8" fmla="*/ 0 w 102"/>
                  <a:gd name="T9" fmla="*/ 0 h 28"/>
                  <a:gd name="T10" fmla="*/ 0 w 102"/>
                  <a:gd name="T11" fmla="*/ 0 h 28"/>
                  <a:gd name="T12" fmla="*/ 0 w 102"/>
                  <a:gd name="T13" fmla="*/ 0 h 28"/>
                  <a:gd name="T14" fmla="*/ 0 w 102"/>
                  <a:gd name="T15" fmla="*/ 0 h 28"/>
                  <a:gd name="T16" fmla="*/ 0 w 102"/>
                  <a:gd name="T17" fmla="*/ 0 h 28"/>
                  <a:gd name="T18" fmla="*/ 0 w 102"/>
                  <a:gd name="T19" fmla="*/ 0 h 28"/>
                  <a:gd name="T20" fmla="*/ 0 w 102"/>
                  <a:gd name="T21" fmla="*/ 0 h 28"/>
                  <a:gd name="T22" fmla="*/ 0 w 102"/>
                  <a:gd name="T23" fmla="*/ 0 h 28"/>
                  <a:gd name="T24" fmla="*/ 0 w 102"/>
                  <a:gd name="T25" fmla="*/ 0 h 28"/>
                  <a:gd name="T26" fmla="*/ 0 w 102"/>
                  <a:gd name="T27" fmla="*/ 0 h 28"/>
                  <a:gd name="T28" fmla="*/ 0 w 102"/>
                  <a:gd name="T29" fmla="*/ 0 h 28"/>
                  <a:gd name="T30" fmla="*/ 0 w 102"/>
                  <a:gd name="T31" fmla="*/ 0 h 28"/>
                  <a:gd name="T32" fmla="*/ 0 w 102"/>
                  <a:gd name="T33" fmla="*/ 0 h 28"/>
                  <a:gd name="T34" fmla="*/ 0 w 102"/>
                  <a:gd name="T35" fmla="*/ 0 h 28"/>
                  <a:gd name="T36" fmla="*/ 0 w 102"/>
                  <a:gd name="T37" fmla="*/ 0 h 28"/>
                  <a:gd name="T38" fmla="*/ 0 w 102"/>
                  <a:gd name="T39" fmla="*/ 0 h 28"/>
                  <a:gd name="T40" fmla="*/ 0 w 102"/>
                  <a:gd name="T41" fmla="*/ 0 h 28"/>
                  <a:gd name="T42" fmla="*/ 0 w 102"/>
                  <a:gd name="T43" fmla="*/ 0 h 28"/>
                  <a:gd name="T44" fmla="*/ 0 w 102"/>
                  <a:gd name="T45" fmla="*/ 0 h 28"/>
                  <a:gd name="T46" fmla="*/ 0 w 102"/>
                  <a:gd name="T47" fmla="*/ 0 h 28"/>
                  <a:gd name="T48" fmla="*/ 0 w 102"/>
                  <a:gd name="T49" fmla="*/ 0 h 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2" h="28">
                    <a:moveTo>
                      <a:pt x="92" y="23"/>
                    </a:moveTo>
                    <a:lnTo>
                      <a:pt x="96" y="21"/>
                    </a:lnTo>
                    <a:lnTo>
                      <a:pt x="99" y="18"/>
                    </a:lnTo>
                    <a:lnTo>
                      <a:pt x="101" y="14"/>
                    </a:lnTo>
                    <a:lnTo>
                      <a:pt x="102" y="10"/>
                    </a:lnTo>
                    <a:lnTo>
                      <a:pt x="101" y="5"/>
                    </a:lnTo>
                    <a:lnTo>
                      <a:pt x="98" y="1"/>
                    </a:lnTo>
                    <a:lnTo>
                      <a:pt x="93" y="0"/>
                    </a:lnTo>
                    <a:lnTo>
                      <a:pt x="88" y="0"/>
                    </a:lnTo>
                    <a:lnTo>
                      <a:pt x="76" y="2"/>
                    </a:lnTo>
                    <a:lnTo>
                      <a:pt x="61" y="7"/>
                    </a:lnTo>
                    <a:lnTo>
                      <a:pt x="46" y="10"/>
                    </a:lnTo>
                    <a:lnTo>
                      <a:pt x="33" y="11"/>
                    </a:lnTo>
                    <a:lnTo>
                      <a:pt x="20" y="15"/>
                    </a:lnTo>
                    <a:lnTo>
                      <a:pt x="10" y="18"/>
                    </a:lnTo>
                    <a:lnTo>
                      <a:pt x="2" y="23"/>
                    </a:lnTo>
                    <a:lnTo>
                      <a:pt x="0" y="28"/>
                    </a:lnTo>
                    <a:lnTo>
                      <a:pt x="10" y="28"/>
                    </a:lnTo>
                    <a:lnTo>
                      <a:pt x="20" y="28"/>
                    </a:lnTo>
                    <a:lnTo>
                      <a:pt x="32" y="27"/>
                    </a:lnTo>
                    <a:lnTo>
                      <a:pt x="44" y="27"/>
                    </a:lnTo>
                    <a:lnTo>
                      <a:pt x="55" y="25"/>
                    </a:lnTo>
                    <a:lnTo>
                      <a:pt x="67" y="24"/>
                    </a:lnTo>
                    <a:lnTo>
                      <a:pt x="80" y="24"/>
                    </a:lnTo>
                    <a:lnTo>
                      <a:pt x="9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48" name="Freeform 200"/>
              <p:cNvSpPr>
                <a:spLocks/>
              </p:cNvSpPr>
              <p:nvPr/>
            </p:nvSpPr>
            <p:spPr bwMode="auto">
              <a:xfrm>
                <a:off x="8550" y="4921"/>
                <a:ext cx="47" cy="12"/>
              </a:xfrm>
              <a:custGeom>
                <a:avLst/>
                <a:gdLst>
                  <a:gd name="T0" fmla="*/ 0 w 142"/>
                  <a:gd name="T1" fmla="*/ 0 h 36"/>
                  <a:gd name="T2" fmla="*/ 0 w 142"/>
                  <a:gd name="T3" fmla="*/ 0 h 36"/>
                  <a:gd name="T4" fmla="*/ 0 w 142"/>
                  <a:gd name="T5" fmla="*/ 0 h 36"/>
                  <a:gd name="T6" fmla="*/ 0 w 142"/>
                  <a:gd name="T7" fmla="*/ 0 h 36"/>
                  <a:gd name="T8" fmla="*/ 0 w 142"/>
                  <a:gd name="T9" fmla="*/ 0 h 36"/>
                  <a:gd name="T10" fmla="*/ 0 w 142"/>
                  <a:gd name="T11" fmla="*/ 0 h 36"/>
                  <a:gd name="T12" fmla="*/ 0 w 142"/>
                  <a:gd name="T13" fmla="*/ 0 h 36"/>
                  <a:gd name="T14" fmla="*/ 0 w 142"/>
                  <a:gd name="T15" fmla="*/ 0 h 36"/>
                  <a:gd name="T16" fmla="*/ 0 w 142"/>
                  <a:gd name="T17" fmla="*/ 0 h 36"/>
                  <a:gd name="T18" fmla="*/ 0 w 142"/>
                  <a:gd name="T19" fmla="*/ 0 h 36"/>
                  <a:gd name="T20" fmla="*/ 0 w 142"/>
                  <a:gd name="T21" fmla="*/ 0 h 36"/>
                  <a:gd name="T22" fmla="*/ 0 w 142"/>
                  <a:gd name="T23" fmla="*/ 0 h 36"/>
                  <a:gd name="T24" fmla="*/ 0 w 142"/>
                  <a:gd name="T25" fmla="*/ 0 h 36"/>
                  <a:gd name="T26" fmla="*/ 0 w 142"/>
                  <a:gd name="T27" fmla="*/ 0 h 36"/>
                  <a:gd name="T28" fmla="*/ 0 w 142"/>
                  <a:gd name="T29" fmla="*/ 0 h 36"/>
                  <a:gd name="T30" fmla="*/ 0 w 142"/>
                  <a:gd name="T31" fmla="*/ 0 h 36"/>
                  <a:gd name="T32" fmla="*/ 0 w 142"/>
                  <a:gd name="T33" fmla="*/ 0 h 36"/>
                  <a:gd name="T34" fmla="*/ 0 w 142"/>
                  <a:gd name="T35" fmla="*/ 0 h 36"/>
                  <a:gd name="T36" fmla="*/ 0 w 142"/>
                  <a:gd name="T37" fmla="*/ 0 h 36"/>
                  <a:gd name="T38" fmla="*/ 0 w 142"/>
                  <a:gd name="T39" fmla="*/ 0 h 36"/>
                  <a:gd name="T40" fmla="*/ 0 w 142"/>
                  <a:gd name="T41" fmla="*/ 0 h 36"/>
                  <a:gd name="T42" fmla="*/ 0 w 142"/>
                  <a:gd name="T43" fmla="*/ 0 h 36"/>
                  <a:gd name="T44" fmla="*/ 0 w 142"/>
                  <a:gd name="T45" fmla="*/ 0 h 36"/>
                  <a:gd name="T46" fmla="*/ 0 w 142"/>
                  <a:gd name="T47" fmla="*/ 0 h 36"/>
                  <a:gd name="T48" fmla="*/ 0 w 142"/>
                  <a:gd name="T49" fmla="*/ 0 h 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42" h="36">
                    <a:moveTo>
                      <a:pt x="123" y="36"/>
                    </a:moveTo>
                    <a:lnTo>
                      <a:pt x="129" y="36"/>
                    </a:lnTo>
                    <a:lnTo>
                      <a:pt x="135" y="32"/>
                    </a:lnTo>
                    <a:lnTo>
                      <a:pt x="139" y="28"/>
                    </a:lnTo>
                    <a:lnTo>
                      <a:pt x="142" y="20"/>
                    </a:lnTo>
                    <a:lnTo>
                      <a:pt x="141" y="15"/>
                    </a:lnTo>
                    <a:lnTo>
                      <a:pt x="138" y="9"/>
                    </a:lnTo>
                    <a:lnTo>
                      <a:pt x="133" y="5"/>
                    </a:lnTo>
                    <a:lnTo>
                      <a:pt x="126" y="3"/>
                    </a:lnTo>
                    <a:lnTo>
                      <a:pt x="108" y="3"/>
                    </a:lnTo>
                    <a:lnTo>
                      <a:pt x="88" y="3"/>
                    </a:lnTo>
                    <a:lnTo>
                      <a:pt x="67" y="2"/>
                    </a:lnTo>
                    <a:lnTo>
                      <a:pt x="47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10" y="12"/>
                    </a:lnTo>
                    <a:lnTo>
                      <a:pt x="22" y="16"/>
                    </a:lnTo>
                    <a:lnTo>
                      <a:pt x="38" y="19"/>
                    </a:lnTo>
                    <a:lnTo>
                      <a:pt x="54" y="22"/>
                    </a:lnTo>
                    <a:lnTo>
                      <a:pt x="72" y="25"/>
                    </a:lnTo>
                    <a:lnTo>
                      <a:pt x="89" y="29"/>
                    </a:lnTo>
                    <a:lnTo>
                      <a:pt x="107" y="32"/>
                    </a:lnTo>
                    <a:lnTo>
                      <a:pt x="12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49" name="Freeform 201"/>
              <p:cNvSpPr>
                <a:spLocks/>
              </p:cNvSpPr>
              <p:nvPr/>
            </p:nvSpPr>
            <p:spPr bwMode="auto">
              <a:xfrm>
                <a:off x="8416" y="4751"/>
                <a:ext cx="117" cy="200"/>
              </a:xfrm>
              <a:custGeom>
                <a:avLst/>
                <a:gdLst>
                  <a:gd name="T0" fmla="*/ 0 w 351"/>
                  <a:gd name="T1" fmla="*/ 0 h 601"/>
                  <a:gd name="T2" fmla="*/ 0 w 351"/>
                  <a:gd name="T3" fmla="*/ 0 h 601"/>
                  <a:gd name="T4" fmla="*/ 0 w 351"/>
                  <a:gd name="T5" fmla="*/ 1 h 601"/>
                  <a:gd name="T6" fmla="*/ 0 w 351"/>
                  <a:gd name="T7" fmla="*/ 1 h 601"/>
                  <a:gd name="T8" fmla="*/ 0 w 351"/>
                  <a:gd name="T9" fmla="*/ 1 h 601"/>
                  <a:gd name="T10" fmla="*/ 0 w 351"/>
                  <a:gd name="T11" fmla="*/ 1 h 601"/>
                  <a:gd name="T12" fmla="*/ 0 w 351"/>
                  <a:gd name="T13" fmla="*/ 1 h 601"/>
                  <a:gd name="T14" fmla="*/ 0 w 351"/>
                  <a:gd name="T15" fmla="*/ 1 h 601"/>
                  <a:gd name="T16" fmla="*/ 0 w 351"/>
                  <a:gd name="T17" fmla="*/ 1 h 601"/>
                  <a:gd name="T18" fmla="*/ 0 w 351"/>
                  <a:gd name="T19" fmla="*/ 1 h 601"/>
                  <a:gd name="T20" fmla="*/ 0 w 351"/>
                  <a:gd name="T21" fmla="*/ 1 h 601"/>
                  <a:gd name="T22" fmla="*/ 0 w 351"/>
                  <a:gd name="T23" fmla="*/ 1 h 601"/>
                  <a:gd name="T24" fmla="*/ 0 w 351"/>
                  <a:gd name="T25" fmla="*/ 1 h 601"/>
                  <a:gd name="T26" fmla="*/ 0 w 351"/>
                  <a:gd name="T27" fmla="*/ 1 h 601"/>
                  <a:gd name="T28" fmla="*/ 0 w 351"/>
                  <a:gd name="T29" fmla="*/ 1 h 601"/>
                  <a:gd name="T30" fmla="*/ 0 w 351"/>
                  <a:gd name="T31" fmla="*/ 1 h 601"/>
                  <a:gd name="T32" fmla="*/ 0 w 351"/>
                  <a:gd name="T33" fmla="*/ 1 h 601"/>
                  <a:gd name="T34" fmla="*/ 0 w 351"/>
                  <a:gd name="T35" fmla="*/ 1 h 601"/>
                  <a:gd name="T36" fmla="*/ 0 w 351"/>
                  <a:gd name="T37" fmla="*/ 1 h 601"/>
                  <a:gd name="T38" fmla="*/ 0 w 351"/>
                  <a:gd name="T39" fmla="*/ 1 h 601"/>
                  <a:gd name="T40" fmla="*/ 0 w 351"/>
                  <a:gd name="T41" fmla="*/ 1 h 601"/>
                  <a:gd name="T42" fmla="*/ 0 w 351"/>
                  <a:gd name="T43" fmla="*/ 1 h 601"/>
                  <a:gd name="T44" fmla="*/ 0 w 351"/>
                  <a:gd name="T45" fmla="*/ 0 h 601"/>
                  <a:gd name="T46" fmla="*/ 0 w 351"/>
                  <a:gd name="T47" fmla="*/ 0 h 601"/>
                  <a:gd name="T48" fmla="*/ 0 w 351"/>
                  <a:gd name="T49" fmla="*/ 0 h 601"/>
                  <a:gd name="T50" fmla="*/ 0 w 351"/>
                  <a:gd name="T51" fmla="*/ 0 h 601"/>
                  <a:gd name="T52" fmla="*/ 0 w 351"/>
                  <a:gd name="T53" fmla="*/ 0 h 601"/>
                  <a:gd name="T54" fmla="*/ 0 w 351"/>
                  <a:gd name="T55" fmla="*/ 0 h 601"/>
                  <a:gd name="T56" fmla="*/ 0 w 351"/>
                  <a:gd name="T57" fmla="*/ 0 h 601"/>
                  <a:gd name="T58" fmla="*/ 0 w 351"/>
                  <a:gd name="T59" fmla="*/ 0 h 601"/>
                  <a:gd name="T60" fmla="*/ 0 w 351"/>
                  <a:gd name="T61" fmla="*/ 0 h 601"/>
                  <a:gd name="T62" fmla="*/ 0 w 351"/>
                  <a:gd name="T63" fmla="*/ 0 h 601"/>
                  <a:gd name="T64" fmla="*/ 0 w 351"/>
                  <a:gd name="T65" fmla="*/ 0 h 601"/>
                  <a:gd name="T66" fmla="*/ 0 w 351"/>
                  <a:gd name="T67" fmla="*/ 0 h 601"/>
                  <a:gd name="T68" fmla="*/ 0 w 351"/>
                  <a:gd name="T69" fmla="*/ 0 h 601"/>
                  <a:gd name="T70" fmla="*/ 0 w 351"/>
                  <a:gd name="T71" fmla="*/ 0 h 601"/>
                  <a:gd name="T72" fmla="*/ 0 w 351"/>
                  <a:gd name="T73" fmla="*/ 0 h 601"/>
                  <a:gd name="T74" fmla="*/ 0 w 351"/>
                  <a:gd name="T75" fmla="*/ 0 h 601"/>
                  <a:gd name="T76" fmla="*/ 0 w 351"/>
                  <a:gd name="T77" fmla="*/ 0 h 601"/>
                  <a:gd name="T78" fmla="*/ 0 w 351"/>
                  <a:gd name="T79" fmla="*/ 0 h 601"/>
                  <a:gd name="T80" fmla="*/ 0 w 351"/>
                  <a:gd name="T81" fmla="*/ 0 h 60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351" h="601">
                    <a:moveTo>
                      <a:pt x="108" y="298"/>
                    </a:moveTo>
                    <a:lnTo>
                      <a:pt x="132" y="338"/>
                    </a:lnTo>
                    <a:lnTo>
                      <a:pt x="157" y="377"/>
                    </a:lnTo>
                    <a:lnTo>
                      <a:pt x="182" y="414"/>
                    </a:lnTo>
                    <a:lnTo>
                      <a:pt x="208" y="451"/>
                    </a:lnTo>
                    <a:lnTo>
                      <a:pt x="235" y="487"/>
                    </a:lnTo>
                    <a:lnTo>
                      <a:pt x="263" y="523"/>
                    </a:lnTo>
                    <a:lnTo>
                      <a:pt x="292" y="559"/>
                    </a:lnTo>
                    <a:lnTo>
                      <a:pt x="321" y="594"/>
                    </a:lnTo>
                    <a:lnTo>
                      <a:pt x="326" y="598"/>
                    </a:lnTo>
                    <a:lnTo>
                      <a:pt x="332" y="601"/>
                    </a:lnTo>
                    <a:lnTo>
                      <a:pt x="337" y="601"/>
                    </a:lnTo>
                    <a:lnTo>
                      <a:pt x="343" y="598"/>
                    </a:lnTo>
                    <a:lnTo>
                      <a:pt x="349" y="594"/>
                    </a:lnTo>
                    <a:lnTo>
                      <a:pt x="351" y="588"/>
                    </a:lnTo>
                    <a:lnTo>
                      <a:pt x="351" y="582"/>
                    </a:lnTo>
                    <a:lnTo>
                      <a:pt x="349" y="576"/>
                    </a:lnTo>
                    <a:lnTo>
                      <a:pt x="327" y="538"/>
                    </a:lnTo>
                    <a:lnTo>
                      <a:pt x="304" y="499"/>
                    </a:lnTo>
                    <a:lnTo>
                      <a:pt x="279" y="463"/>
                    </a:lnTo>
                    <a:lnTo>
                      <a:pt x="252" y="427"/>
                    </a:lnTo>
                    <a:lnTo>
                      <a:pt x="224" y="391"/>
                    </a:lnTo>
                    <a:lnTo>
                      <a:pt x="198" y="355"/>
                    </a:lnTo>
                    <a:lnTo>
                      <a:pt x="172" y="319"/>
                    </a:lnTo>
                    <a:lnTo>
                      <a:pt x="147" y="280"/>
                    </a:lnTo>
                    <a:lnTo>
                      <a:pt x="125" y="242"/>
                    </a:lnTo>
                    <a:lnTo>
                      <a:pt x="101" y="197"/>
                    </a:lnTo>
                    <a:lnTo>
                      <a:pt x="79" y="150"/>
                    </a:lnTo>
                    <a:lnTo>
                      <a:pt x="59" y="104"/>
                    </a:lnTo>
                    <a:lnTo>
                      <a:pt x="38" y="62"/>
                    </a:lnTo>
                    <a:lnTo>
                      <a:pt x="22" y="29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4" y="17"/>
                    </a:lnTo>
                    <a:lnTo>
                      <a:pt x="13" y="45"/>
                    </a:lnTo>
                    <a:lnTo>
                      <a:pt x="23" y="82"/>
                    </a:lnTo>
                    <a:lnTo>
                      <a:pt x="38" y="124"/>
                    </a:lnTo>
                    <a:lnTo>
                      <a:pt x="54" y="170"/>
                    </a:lnTo>
                    <a:lnTo>
                      <a:pt x="70" y="216"/>
                    </a:lnTo>
                    <a:lnTo>
                      <a:pt x="89" y="259"/>
                    </a:lnTo>
                    <a:lnTo>
                      <a:pt x="108" y="29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50" name="Freeform 202"/>
              <p:cNvSpPr>
                <a:spLocks/>
              </p:cNvSpPr>
              <p:nvPr/>
            </p:nvSpPr>
            <p:spPr bwMode="auto">
              <a:xfrm>
                <a:off x="8100" y="4623"/>
                <a:ext cx="541" cy="495"/>
              </a:xfrm>
              <a:custGeom>
                <a:avLst/>
                <a:gdLst>
                  <a:gd name="T0" fmla="*/ 0 w 2164"/>
                  <a:gd name="T1" fmla="*/ 0 h 1979"/>
                  <a:gd name="T2" fmla="*/ 0 w 2164"/>
                  <a:gd name="T3" fmla="*/ 0 h 1979"/>
                  <a:gd name="T4" fmla="*/ 0 w 2164"/>
                  <a:gd name="T5" fmla="*/ 0 h 1979"/>
                  <a:gd name="T6" fmla="*/ 0 w 2164"/>
                  <a:gd name="T7" fmla="*/ 0 h 1979"/>
                  <a:gd name="T8" fmla="*/ 0 w 2164"/>
                  <a:gd name="T9" fmla="*/ 0 h 1979"/>
                  <a:gd name="T10" fmla="*/ 0 w 2164"/>
                  <a:gd name="T11" fmla="*/ 0 h 1979"/>
                  <a:gd name="T12" fmla="*/ 0 w 2164"/>
                  <a:gd name="T13" fmla="*/ 0 h 1979"/>
                  <a:gd name="T14" fmla="*/ 0 w 2164"/>
                  <a:gd name="T15" fmla="*/ 0 h 1979"/>
                  <a:gd name="T16" fmla="*/ 0 w 2164"/>
                  <a:gd name="T17" fmla="*/ 0 h 1979"/>
                  <a:gd name="T18" fmla="*/ 1 w 2164"/>
                  <a:gd name="T19" fmla="*/ 0 h 1979"/>
                  <a:gd name="T20" fmla="*/ 1 w 2164"/>
                  <a:gd name="T21" fmla="*/ 0 h 1979"/>
                  <a:gd name="T22" fmla="*/ 1 w 2164"/>
                  <a:gd name="T23" fmla="*/ 0 h 1979"/>
                  <a:gd name="T24" fmla="*/ 1 w 2164"/>
                  <a:gd name="T25" fmla="*/ 0 h 1979"/>
                  <a:gd name="T26" fmla="*/ 1 w 2164"/>
                  <a:gd name="T27" fmla="*/ 0 h 1979"/>
                  <a:gd name="T28" fmla="*/ 1 w 2164"/>
                  <a:gd name="T29" fmla="*/ 0 h 1979"/>
                  <a:gd name="T30" fmla="*/ 1 w 2164"/>
                  <a:gd name="T31" fmla="*/ 0 h 1979"/>
                  <a:gd name="T32" fmla="*/ 1 w 2164"/>
                  <a:gd name="T33" fmla="*/ 0 h 1979"/>
                  <a:gd name="T34" fmla="*/ 1 w 2164"/>
                  <a:gd name="T35" fmla="*/ 0 h 1979"/>
                  <a:gd name="T36" fmla="*/ 1 w 2164"/>
                  <a:gd name="T37" fmla="*/ 0 h 1979"/>
                  <a:gd name="T38" fmla="*/ 1 w 2164"/>
                  <a:gd name="T39" fmla="*/ 0 h 1979"/>
                  <a:gd name="T40" fmla="*/ 1 w 2164"/>
                  <a:gd name="T41" fmla="*/ 1 h 1979"/>
                  <a:gd name="T42" fmla="*/ 1 w 2164"/>
                  <a:gd name="T43" fmla="*/ 1 h 1979"/>
                  <a:gd name="T44" fmla="*/ 1 w 2164"/>
                  <a:gd name="T45" fmla="*/ 1 h 1979"/>
                  <a:gd name="T46" fmla="*/ 1 w 2164"/>
                  <a:gd name="T47" fmla="*/ 1 h 1979"/>
                  <a:gd name="T48" fmla="*/ 1 w 2164"/>
                  <a:gd name="T49" fmla="*/ 1 h 1979"/>
                  <a:gd name="T50" fmla="*/ 1 w 2164"/>
                  <a:gd name="T51" fmla="*/ 1 h 1979"/>
                  <a:gd name="T52" fmla="*/ 0 w 2164"/>
                  <a:gd name="T53" fmla="*/ 1 h 1979"/>
                  <a:gd name="T54" fmla="*/ 0 w 2164"/>
                  <a:gd name="T55" fmla="*/ 1 h 1979"/>
                  <a:gd name="T56" fmla="*/ 0 w 2164"/>
                  <a:gd name="T57" fmla="*/ 1 h 1979"/>
                  <a:gd name="T58" fmla="*/ 0 w 2164"/>
                  <a:gd name="T59" fmla="*/ 1 h 1979"/>
                  <a:gd name="T60" fmla="*/ 0 w 2164"/>
                  <a:gd name="T61" fmla="*/ 1 h 1979"/>
                  <a:gd name="T62" fmla="*/ 0 w 2164"/>
                  <a:gd name="T63" fmla="*/ 1 h 1979"/>
                  <a:gd name="T64" fmla="*/ 0 w 2164"/>
                  <a:gd name="T65" fmla="*/ 1 h 1979"/>
                  <a:gd name="T66" fmla="*/ 0 w 2164"/>
                  <a:gd name="T67" fmla="*/ 1 h 1979"/>
                  <a:gd name="T68" fmla="*/ 0 w 2164"/>
                  <a:gd name="T69" fmla="*/ 1 h 1979"/>
                  <a:gd name="T70" fmla="*/ 0 w 2164"/>
                  <a:gd name="T71" fmla="*/ 1 h 1979"/>
                  <a:gd name="T72" fmla="*/ 0 w 2164"/>
                  <a:gd name="T73" fmla="*/ 1 h 1979"/>
                  <a:gd name="T74" fmla="*/ 0 w 2164"/>
                  <a:gd name="T75" fmla="*/ 1 h 1979"/>
                  <a:gd name="T76" fmla="*/ 0 w 2164"/>
                  <a:gd name="T77" fmla="*/ 1 h 1979"/>
                  <a:gd name="T78" fmla="*/ 0 w 2164"/>
                  <a:gd name="T79" fmla="*/ 1 h 1979"/>
                  <a:gd name="T80" fmla="*/ 0 w 2164"/>
                  <a:gd name="T81" fmla="*/ 1 h 1979"/>
                  <a:gd name="T82" fmla="*/ 0 w 2164"/>
                  <a:gd name="T83" fmla="*/ 1 h 1979"/>
                  <a:gd name="T84" fmla="*/ 0 w 2164"/>
                  <a:gd name="T85" fmla="*/ 0 h 1979"/>
                  <a:gd name="T86" fmla="*/ 0 w 2164"/>
                  <a:gd name="T87" fmla="*/ 0 h 1979"/>
                  <a:gd name="T88" fmla="*/ 0 w 2164"/>
                  <a:gd name="T89" fmla="*/ 0 h 1979"/>
                  <a:gd name="T90" fmla="*/ 0 w 2164"/>
                  <a:gd name="T91" fmla="*/ 0 h 1979"/>
                  <a:gd name="T92" fmla="*/ 0 w 2164"/>
                  <a:gd name="T93" fmla="*/ 0 h 19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4" h="1979">
                    <a:moveTo>
                      <a:pt x="743" y="0"/>
                    </a:moveTo>
                    <a:lnTo>
                      <a:pt x="746" y="0"/>
                    </a:lnTo>
                    <a:lnTo>
                      <a:pt x="753" y="0"/>
                    </a:lnTo>
                    <a:lnTo>
                      <a:pt x="763" y="0"/>
                    </a:lnTo>
                    <a:lnTo>
                      <a:pt x="778" y="0"/>
                    </a:lnTo>
                    <a:lnTo>
                      <a:pt x="798" y="1"/>
                    </a:lnTo>
                    <a:lnTo>
                      <a:pt x="822" y="1"/>
                    </a:lnTo>
                    <a:lnTo>
                      <a:pt x="848" y="2"/>
                    </a:lnTo>
                    <a:lnTo>
                      <a:pt x="878" y="3"/>
                    </a:lnTo>
                    <a:lnTo>
                      <a:pt x="912" y="5"/>
                    </a:lnTo>
                    <a:lnTo>
                      <a:pt x="949" y="7"/>
                    </a:lnTo>
                    <a:lnTo>
                      <a:pt x="987" y="10"/>
                    </a:lnTo>
                    <a:lnTo>
                      <a:pt x="1030" y="13"/>
                    </a:lnTo>
                    <a:lnTo>
                      <a:pt x="1074" y="16"/>
                    </a:lnTo>
                    <a:lnTo>
                      <a:pt x="1121" y="21"/>
                    </a:lnTo>
                    <a:lnTo>
                      <a:pt x="1171" y="27"/>
                    </a:lnTo>
                    <a:lnTo>
                      <a:pt x="1222" y="32"/>
                    </a:lnTo>
                    <a:lnTo>
                      <a:pt x="1275" y="39"/>
                    </a:lnTo>
                    <a:lnTo>
                      <a:pt x="1329" y="47"/>
                    </a:lnTo>
                    <a:lnTo>
                      <a:pt x="1386" y="56"/>
                    </a:lnTo>
                    <a:lnTo>
                      <a:pt x="1443" y="65"/>
                    </a:lnTo>
                    <a:lnTo>
                      <a:pt x="1502" y="75"/>
                    </a:lnTo>
                    <a:lnTo>
                      <a:pt x="1560" y="87"/>
                    </a:lnTo>
                    <a:lnTo>
                      <a:pt x="1620" y="100"/>
                    </a:lnTo>
                    <a:lnTo>
                      <a:pt x="1681" y="115"/>
                    </a:lnTo>
                    <a:lnTo>
                      <a:pt x="1742" y="129"/>
                    </a:lnTo>
                    <a:lnTo>
                      <a:pt x="1804" y="146"/>
                    </a:lnTo>
                    <a:lnTo>
                      <a:pt x="1865" y="164"/>
                    </a:lnTo>
                    <a:lnTo>
                      <a:pt x="1926" y="183"/>
                    </a:lnTo>
                    <a:lnTo>
                      <a:pt x="1987" y="204"/>
                    </a:lnTo>
                    <a:lnTo>
                      <a:pt x="2047" y="226"/>
                    </a:lnTo>
                    <a:lnTo>
                      <a:pt x="2105" y="250"/>
                    </a:lnTo>
                    <a:lnTo>
                      <a:pt x="2164" y="276"/>
                    </a:lnTo>
                    <a:lnTo>
                      <a:pt x="1975" y="1184"/>
                    </a:lnTo>
                    <a:lnTo>
                      <a:pt x="1980" y="1185"/>
                    </a:lnTo>
                    <a:lnTo>
                      <a:pt x="1990" y="1191"/>
                    </a:lnTo>
                    <a:lnTo>
                      <a:pt x="2005" y="1201"/>
                    </a:lnTo>
                    <a:lnTo>
                      <a:pt x="2020" y="1219"/>
                    </a:lnTo>
                    <a:lnTo>
                      <a:pt x="2031" y="1246"/>
                    </a:lnTo>
                    <a:lnTo>
                      <a:pt x="2035" y="1282"/>
                    </a:lnTo>
                    <a:lnTo>
                      <a:pt x="2030" y="1332"/>
                    </a:lnTo>
                    <a:lnTo>
                      <a:pt x="2011" y="1394"/>
                    </a:lnTo>
                    <a:lnTo>
                      <a:pt x="1681" y="1835"/>
                    </a:lnTo>
                    <a:lnTo>
                      <a:pt x="1636" y="1835"/>
                    </a:lnTo>
                    <a:lnTo>
                      <a:pt x="1512" y="1979"/>
                    </a:lnTo>
                    <a:lnTo>
                      <a:pt x="1510" y="1979"/>
                    </a:lnTo>
                    <a:lnTo>
                      <a:pt x="1502" y="1978"/>
                    </a:lnTo>
                    <a:lnTo>
                      <a:pt x="1490" y="1977"/>
                    </a:lnTo>
                    <a:lnTo>
                      <a:pt x="1474" y="1974"/>
                    </a:lnTo>
                    <a:lnTo>
                      <a:pt x="1451" y="1972"/>
                    </a:lnTo>
                    <a:lnTo>
                      <a:pt x="1427" y="1969"/>
                    </a:lnTo>
                    <a:lnTo>
                      <a:pt x="1397" y="1965"/>
                    </a:lnTo>
                    <a:lnTo>
                      <a:pt x="1364" y="1961"/>
                    </a:lnTo>
                    <a:lnTo>
                      <a:pt x="1328" y="1955"/>
                    </a:lnTo>
                    <a:lnTo>
                      <a:pt x="1288" y="1950"/>
                    </a:lnTo>
                    <a:lnTo>
                      <a:pt x="1246" y="1943"/>
                    </a:lnTo>
                    <a:lnTo>
                      <a:pt x="1200" y="1935"/>
                    </a:lnTo>
                    <a:lnTo>
                      <a:pt x="1152" y="1927"/>
                    </a:lnTo>
                    <a:lnTo>
                      <a:pt x="1101" y="1918"/>
                    </a:lnTo>
                    <a:lnTo>
                      <a:pt x="1049" y="1907"/>
                    </a:lnTo>
                    <a:lnTo>
                      <a:pt x="993" y="1896"/>
                    </a:lnTo>
                    <a:lnTo>
                      <a:pt x="937" y="1884"/>
                    </a:lnTo>
                    <a:lnTo>
                      <a:pt x="878" y="1871"/>
                    </a:lnTo>
                    <a:lnTo>
                      <a:pt x="818" y="1856"/>
                    </a:lnTo>
                    <a:lnTo>
                      <a:pt x="758" y="1841"/>
                    </a:lnTo>
                    <a:lnTo>
                      <a:pt x="696" y="1824"/>
                    </a:lnTo>
                    <a:lnTo>
                      <a:pt x="634" y="1806"/>
                    </a:lnTo>
                    <a:lnTo>
                      <a:pt x="572" y="1787"/>
                    </a:lnTo>
                    <a:lnTo>
                      <a:pt x="508" y="1768"/>
                    </a:lnTo>
                    <a:lnTo>
                      <a:pt x="445" y="1747"/>
                    </a:lnTo>
                    <a:lnTo>
                      <a:pt x="382" y="1724"/>
                    </a:lnTo>
                    <a:lnTo>
                      <a:pt x="319" y="1700"/>
                    </a:lnTo>
                    <a:lnTo>
                      <a:pt x="257" y="1674"/>
                    </a:lnTo>
                    <a:lnTo>
                      <a:pt x="196" y="1647"/>
                    </a:lnTo>
                    <a:lnTo>
                      <a:pt x="135" y="1620"/>
                    </a:lnTo>
                    <a:lnTo>
                      <a:pt x="76" y="1590"/>
                    </a:lnTo>
                    <a:lnTo>
                      <a:pt x="19" y="1559"/>
                    </a:lnTo>
                    <a:lnTo>
                      <a:pt x="18" y="1554"/>
                    </a:lnTo>
                    <a:lnTo>
                      <a:pt x="13" y="1538"/>
                    </a:lnTo>
                    <a:lnTo>
                      <a:pt x="8" y="1514"/>
                    </a:lnTo>
                    <a:lnTo>
                      <a:pt x="3" y="1486"/>
                    </a:lnTo>
                    <a:lnTo>
                      <a:pt x="0" y="1456"/>
                    </a:lnTo>
                    <a:lnTo>
                      <a:pt x="0" y="1424"/>
                    </a:lnTo>
                    <a:lnTo>
                      <a:pt x="3" y="1396"/>
                    </a:lnTo>
                    <a:lnTo>
                      <a:pt x="13" y="1371"/>
                    </a:lnTo>
                    <a:lnTo>
                      <a:pt x="443" y="1002"/>
                    </a:lnTo>
                    <a:lnTo>
                      <a:pt x="441" y="999"/>
                    </a:lnTo>
                    <a:lnTo>
                      <a:pt x="440" y="989"/>
                    </a:lnTo>
                    <a:lnTo>
                      <a:pt x="440" y="973"/>
                    </a:lnTo>
                    <a:lnTo>
                      <a:pt x="445" y="953"/>
                    </a:lnTo>
                    <a:lnTo>
                      <a:pt x="453" y="928"/>
                    </a:lnTo>
                    <a:lnTo>
                      <a:pt x="471" y="902"/>
                    </a:lnTo>
                    <a:lnTo>
                      <a:pt x="497" y="874"/>
                    </a:lnTo>
                    <a:lnTo>
                      <a:pt x="534" y="845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51" name="Freeform 203"/>
              <p:cNvSpPr>
                <a:spLocks/>
              </p:cNvSpPr>
              <p:nvPr/>
            </p:nvSpPr>
            <p:spPr bwMode="auto">
              <a:xfrm>
                <a:off x="8279" y="4656"/>
                <a:ext cx="311" cy="233"/>
              </a:xfrm>
              <a:custGeom>
                <a:avLst/>
                <a:gdLst>
                  <a:gd name="T0" fmla="*/ 0 w 1244"/>
                  <a:gd name="T1" fmla="*/ 0 h 930"/>
                  <a:gd name="T2" fmla="*/ 0 w 1244"/>
                  <a:gd name="T3" fmla="*/ 0 h 930"/>
                  <a:gd name="T4" fmla="*/ 0 w 1244"/>
                  <a:gd name="T5" fmla="*/ 0 h 930"/>
                  <a:gd name="T6" fmla="*/ 0 w 1244"/>
                  <a:gd name="T7" fmla="*/ 0 h 930"/>
                  <a:gd name="T8" fmla="*/ 0 w 1244"/>
                  <a:gd name="T9" fmla="*/ 0 h 9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44" h="930">
                    <a:moveTo>
                      <a:pt x="164" y="0"/>
                    </a:moveTo>
                    <a:lnTo>
                      <a:pt x="1244" y="214"/>
                    </a:lnTo>
                    <a:lnTo>
                      <a:pt x="1067" y="930"/>
                    </a:lnTo>
                    <a:lnTo>
                      <a:pt x="0" y="68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52" name="Freeform 204"/>
              <p:cNvSpPr>
                <a:spLocks/>
              </p:cNvSpPr>
              <p:nvPr/>
            </p:nvSpPr>
            <p:spPr bwMode="auto">
              <a:xfrm>
                <a:off x="8300" y="4672"/>
                <a:ext cx="237" cy="91"/>
              </a:xfrm>
              <a:custGeom>
                <a:avLst/>
                <a:gdLst>
                  <a:gd name="T0" fmla="*/ 0 w 952"/>
                  <a:gd name="T1" fmla="*/ 0 h 366"/>
                  <a:gd name="T2" fmla="*/ 0 w 952"/>
                  <a:gd name="T3" fmla="*/ 0 h 366"/>
                  <a:gd name="T4" fmla="*/ 0 w 952"/>
                  <a:gd name="T5" fmla="*/ 0 h 366"/>
                  <a:gd name="T6" fmla="*/ 0 w 952"/>
                  <a:gd name="T7" fmla="*/ 0 h 366"/>
                  <a:gd name="T8" fmla="*/ 0 w 952"/>
                  <a:gd name="T9" fmla="*/ 0 h 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52" h="366">
                    <a:moveTo>
                      <a:pt x="112" y="0"/>
                    </a:moveTo>
                    <a:lnTo>
                      <a:pt x="952" y="153"/>
                    </a:lnTo>
                    <a:lnTo>
                      <a:pt x="200" y="108"/>
                    </a:lnTo>
                    <a:lnTo>
                      <a:pt x="0" y="36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53" name="Freeform 205"/>
              <p:cNvSpPr>
                <a:spLocks/>
              </p:cNvSpPr>
              <p:nvPr/>
            </p:nvSpPr>
            <p:spPr bwMode="auto">
              <a:xfrm>
                <a:off x="8222" y="4885"/>
                <a:ext cx="315" cy="84"/>
              </a:xfrm>
              <a:custGeom>
                <a:avLst/>
                <a:gdLst>
                  <a:gd name="T0" fmla="*/ 0 w 1259"/>
                  <a:gd name="T1" fmla="*/ 0 h 337"/>
                  <a:gd name="T2" fmla="*/ 0 w 1259"/>
                  <a:gd name="T3" fmla="*/ 0 h 337"/>
                  <a:gd name="T4" fmla="*/ 0 w 1259"/>
                  <a:gd name="T5" fmla="*/ 0 h 337"/>
                  <a:gd name="T6" fmla="*/ 0 w 1259"/>
                  <a:gd name="T7" fmla="*/ 0 h 337"/>
                  <a:gd name="T8" fmla="*/ 0 w 1259"/>
                  <a:gd name="T9" fmla="*/ 0 h 3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59" h="337">
                    <a:moveTo>
                      <a:pt x="40" y="0"/>
                    </a:moveTo>
                    <a:lnTo>
                      <a:pt x="1259" y="288"/>
                    </a:lnTo>
                    <a:lnTo>
                      <a:pt x="1226" y="337"/>
                    </a:lnTo>
                    <a:lnTo>
                      <a:pt x="0" y="32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54" name="Freeform 206"/>
              <p:cNvSpPr>
                <a:spLocks/>
              </p:cNvSpPr>
              <p:nvPr/>
            </p:nvSpPr>
            <p:spPr bwMode="auto">
              <a:xfrm>
                <a:off x="8193" y="4910"/>
                <a:ext cx="316" cy="86"/>
              </a:xfrm>
              <a:custGeom>
                <a:avLst/>
                <a:gdLst>
                  <a:gd name="T0" fmla="*/ 0 w 1265"/>
                  <a:gd name="T1" fmla="*/ 0 h 342"/>
                  <a:gd name="T2" fmla="*/ 0 w 1265"/>
                  <a:gd name="T3" fmla="*/ 0 h 342"/>
                  <a:gd name="T4" fmla="*/ 0 w 1265"/>
                  <a:gd name="T5" fmla="*/ 0 h 342"/>
                  <a:gd name="T6" fmla="*/ 0 w 1265"/>
                  <a:gd name="T7" fmla="*/ 0 h 342"/>
                  <a:gd name="T8" fmla="*/ 0 w 1265"/>
                  <a:gd name="T9" fmla="*/ 0 h 3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5" h="342">
                    <a:moveTo>
                      <a:pt x="46" y="0"/>
                    </a:moveTo>
                    <a:lnTo>
                      <a:pt x="1265" y="286"/>
                    </a:lnTo>
                    <a:lnTo>
                      <a:pt x="1226" y="342"/>
                    </a:lnTo>
                    <a:lnTo>
                      <a:pt x="0" y="37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55" name="Freeform 207"/>
              <p:cNvSpPr>
                <a:spLocks/>
              </p:cNvSpPr>
              <p:nvPr/>
            </p:nvSpPr>
            <p:spPr bwMode="auto">
              <a:xfrm>
                <a:off x="8165" y="4936"/>
                <a:ext cx="316" cy="86"/>
              </a:xfrm>
              <a:custGeom>
                <a:avLst/>
                <a:gdLst>
                  <a:gd name="T0" fmla="*/ 0 w 1264"/>
                  <a:gd name="T1" fmla="*/ 0 h 344"/>
                  <a:gd name="T2" fmla="*/ 0 w 1264"/>
                  <a:gd name="T3" fmla="*/ 0 h 344"/>
                  <a:gd name="T4" fmla="*/ 0 w 1264"/>
                  <a:gd name="T5" fmla="*/ 0 h 344"/>
                  <a:gd name="T6" fmla="*/ 0 w 1264"/>
                  <a:gd name="T7" fmla="*/ 0 h 344"/>
                  <a:gd name="T8" fmla="*/ 0 w 1264"/>
                  <a:gd name="T9" fmla="*/ 0 h 3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64" h="344">
                    <a:moveTo>
                      <a:pt x="45" y="0"/>
                    </a:moveTo>
                    <a:lnTo>
                      <a:pt x="1264" y="287"/>
                    </a:lnTo>
                    <a:lnTo>
                      <a:pt x="1224" y="344"/>
                    </a:lnTo>
                    <a:lnTo>
                      <a:pt x="0" y="3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56" name="Freeform 208"/>
              <p:cNvSpPr>
                <a:spLocks/>
              </p:cNvSpPr>
              <p:nvPr/>
            </p:nvSpPr>
            <p:spPr bwMode="auto">
              <a:xfrm>
                <a:off x="8243" y="4989"/>
                <a:ext cx="48" cy="19"/>
              </a:xfrm>
              <a:custGeom>
                <a:avLst/>
                <a:gdLst>
                  <a:gd name="T0" fmla="*/ 0 w 190"/>
                  <a:gd name="T1" fmla="*/ 0 h 79"/>
                  <a:gd name="T2" fmla="*/ 0 w 190"/>
                  <a:gd name="T3" fmla="*/ 0 h 79"/>
                  <a:gd name="T4" fmla="*/ 0 w 190"/>
                  <a:gd name="T5" fmla="*/ 0 h 79"/>
                  <a:gd name="T6" fmla="*/ 0 w 190"/>
                  <a:gd name="T7" fmla="*/ 0 h 79"/>
                  <a:gd name="T8" fmla="*/ 0 w 190"/>
                  <a:gd name="T9" fmla="*/ 0 h 79"/>
                  <a:gd name="T10" fmla="*/ 0 w 190"/>
                  <a:gd name="T11" fmla="*/ 0 h 79"/>
                  <a:gd name="T12" fmla="*/ 0 w 190"/>
                  <a:gd name="T13" fmla="*/ 0 h 79"/>
                  <a:gd name="T14" fmla="*/ 0 w 190"/>
                  <a:gd name="T15" fmla="*/ 0 h 79"/>
                  <a:gd name="T16" fmla="*/ 0 w 190"/>
                  <a:gd name="T17" fmla="*/ 0 h 79"/>
                  <a:gd name="T18" fmla="*/ 0 w 190"/>
                  <a:gd name="T19" fmla="*/ 0 h 79"/>
                  <a:gd name="T20" fmla="*/ 0 w 190"/>
                  <a:gd name="T21" fmla="*/ 0 h 79"/>
                  <a:gd name="T22" fmla="*/ 0 w 190"/>
                  <a:gd name="T23" fmla="*/ 0 h 79"/>
                  <a:gd name="T24" fmla="*/ 0 w 190"/>
                  <a:gd name="T25" fmla="*/ 0 h 79"/>
                  <a:gd name="T26" fmla="*/ 0 w 190"/>
                  <a:gd name="T27" fmla="*/ 0 h 79"/>
                  <a:gd name="T28" fmla="*/ 0 w 190"/>
                  <a:gd name="T29" fmla="*/ 0 h 79"/>
                  <a:gd name="T30" fmla="*/ 0 w 190"/>
                  <a:gd name="T31" fmla="*/ 0 h 79"/>
                  <a:gd name="T32" fmla="*/ 0 w 190"/>
                  <a:gd name="T33" fmla="*/ 0 h 79"/>
                  <a:gd name="T34" fmla="*/ 0 w 190"/>
                  <a:gd name="T35" fmla="*/ 0 h 79"/>
                  <a:gd name="T36" fmla="*/ 0 w 190"/>
                  <a:gd name="T37" fmla="*/ 0 h 79"/>
                  <a:gd name="T38" fmla="*/ 0 w 190"/>
                  <a:gd name="T39" fmla="*/ 0 h 79"/>
                  <a:gd name="T40" fmla="*/ 0 w 190"/>
                  <a:gd name="T41" fmla="*/ 0 h 79"/>
                  <a:gd name="T42" fmla="*/ 0 w 190"/>
                  <a:gd name="T43" fmla="*/ 0 h 79"/>
                  <a:gd name="T44" fmla="*/ 0 w 190"/>
                  <a:gd name="T45" fmla="*/ 0 h 79"/>
                  <a:gd name="T46" fmla="*/ 0 w 190"/>
                  <a:gd name="T47" fmla="*/ 0 h 79"/>
                  <a:gd name="T48" fmla="*/ 0 w 190"/>
                  <a:gd name="T49" fmla="*/ 0 h 79"/>
                  <a:gd name="T50" fmla="*/ 0 w 190"/>
                  <a:gd name="T51" fmla="*/ 0 h 79"/>
                  <a:gd name="T52" fmla="*/ 0 w 190"/>
                  <a:gd name="T53" fmla="*/ 0 h 79"/>
                  <a:gd name="T54" fmla="*/ 0 w 190"/>
                  <a:gd name="T55" fmla="*/ 0 h 79"/>
                  <a:gd name="T56" fmla="*/ 0 w 190"/>
                  <a:gd name="T57" fmla="*/ 0 h 79"/>
                  <a:gd name="T58" fmla="*/ 0 w 190"/>
                  <a:gd name="T59" fmla="*/ 0 h 79"/>
                  <a:gd name="T60" fmla="*/ 0 w 190"/>
                  <a:gd name="T61" fmla="*/ 0 h 79"/>
                  <a:gd name="T62" fmla="*/ 0 w 190"/>
                  <a:gd name="T63" fmla="*/ 0 h 79"/>
                  <a:gd name="T64" fmla="*/ 0 w 190"/>
                  <a:gd name="T65" fmla="*/ 0 h 7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90" h="79">
                    <a:moveTo>
                      <a:pt x="18" y="1"/>
                    </a:moveTo>
                    <a:lnTo>
                      <a:pt x="23" y="1"/>
                    </a:lnTo>
                    <a:lnTo>
                      <a:pt x="40" y="0"/>
                    </a:lnTo>
                    <a:lnTo>
                      <a:pt x="62" y="0"/>
                    </a:lnTo>
                    <a:lnTo>
                      <a:pt x="90" y="3"/>
                    </a:lnTo>
                    <a:lnTo>
                      <a:pt x="120" y="8"/>
                    </a:lnTo>
                    <a:lnTo>
                      <a:pt x="148" y="18"/>
                    </a:lnTo>
                    <a:lnTo>
                      <a:pt x="173" y="34"/>
                    </a:lnTo>
                    <a:lnTo>
                      <a:pt x="190" y="57"/>
                    </a:lnTo>
                    <a:lnTo>
                      <a:pt x="190" y="58"/>
                    </a:lnTo>
                    <a:lnTo>
                      <a:pt x="190" y="62"/>
                    </a:lnTo>
                    <a:lnTo>
                      <a:pt x="189" y="68"/>
                    </a:lnTo>
                    <a:lnTo>
                      <a:pt x="187" y="74"/>
                    </a:lnTo>
                    <a:lnTo>
                      <a:pt x="181" y="78"/>
                    </a:lnTo>
                    <a:lnTo>
                      <a:pt x="173" y="79"/>
                    </a:lnTo>
                    <a:lnTo>
                      <a:pt x="160" y="78"/>
                    </a:lnTo>
                    <a:lnTo>
                      <a:pt x="143" y="71"/>
                    </a:lnTo>
                    <a:lnTo>
                      <a:pt x="143" y="69"/>
                    </a:lnTo>
                    <a:lnTo>
                      <a:pt x="142" y="65"/>
                    </a:lnTo>
                    <a:lnTo>
                      <a:pt x="139" y="58"/>
                    </a:lnTo>
                    <a:lnTo>
                      <a:pt x="130" y="50"/>
                    </a:lnTo>
                    <a:lnTo>
                      <a:pt x="116" y="42"/>
                    </a:lnTo>
                    <a:lnTo>
                      <a:pt x="94" y="35"/>
                    </a:lnTo>
                    <a:lnTo>
                      <a:pt x="63" y="32"/>
                    </a:lnTo>
                    <a:lnTo>
                      <a:pt x="22" y="32"/>
                    </a:lnTo>
                    <a:lnTo>
                      <a:pt x="20" y="32"/>
                    </a:lnTo>
                    <a:lnTo>
                      <a:pt x="15" y="30"/>
                    </a:lnTo>
                    <a:lnTo>
                      <a:pt x="9" y="27"/>
                    </a:lnTo>
                    <a:lnTo>
                      <a:pt x="5" y="24"/>
                    </a:lnTo>
                    <a:lnTo>
                      <a:pt x="0" y="19"/>
                    </a:lnTo>
                    <a:lnTo>
                      <a:pt x="0" y="15"/>
                    </a:lnTo>
                    <a:lnTo>
                      <a:pt x="6" y="8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57" name="Freeform 209"/>
              <p:cNvSpPr>
                <a:spLocks/>
              </p:cNvSpPr>
              <p:nvPr/>
            </p:nvSpPr>
            <p:spPr bwMode="auto">
              <a:xfrm>
                <a:off x="8246" y="5003"/>
                <a:ext cx="27" cy="15"/>
              </a:xfrm>
              <a:custGeom>
                <a:avLst/>
                <a:gdLst>
                  <a:gd name="T0" fmla="*/ 0 w 107"/>
                  <a:gd name="T1" fmla="*/ 0 h 63"/>
                  <a:gd name="T2" fmla="*/ 0 w 107"/>
                  <a:gd name="T3" fmla="*/ 0 h 63"/>
                  <a:gd name="T4" fmla="*/ 0 w 107"/>
                  <a:gd name="T5" fmla="*/ 0 h 63"/>
                  <a:gd name="T6" fmla="*/ 0 w 107"/>
                  <a:gd name="T7" fmla="*/ 0 h 63"/>
                  <a:gd name="T8" fmla="*/ 0 w 107"/>
                  <a:gd name="T9" fmla="*/ 0 h 63"/>
                  <a:gd name="T10" fmla="*/ 0 w 107"/>
                  <a:gd name="T11" fmla="*/ 0 h 63"/>
                  <a:gd name="T12" fmla="*/ 0 w 107"/>
                  <a:gd name="T13" fmla="*/ 0 h 63"/>
                  <a:gd name="T14" fmla="*/ 0 w 107"/>
                  <a:gd name="T15" fmla="*/ 0 h 63"/>
                  <a:gd name="T16" fmla="*/ 0 w 107"/>
                  <a:gd name="T17" fmla="*/ 0 h 63"/>
                  <a:gd name="T18" fmla="*/ 0 w 107"/>
                  <a:gd name="T19" fmla="*/ 0 h 63"/>
                  <a:gd name="T20" fmla="*/ 0 w 107"/>
                  <a:gd name="T21" fmla="*/ 0 h 63"/>
                  <a:gd name="T22" fmla="*/ 0 w 107"/>
                  <a:gd name="T23" fmla="*/ 0 h 63"/>
                  <a:gd name="T24" fmla="*/ 0 w 107"/>
                  <a:gd name="T25" fmla="*/ 0 h 63"/>
                  <a:gd name="T26" fmla="*/ 0 w 107"/>
                  <a:gd name="T27" fmla="*/ 0 h 63"/>
                  <a:gd name="T28" fmla="*/ 0 w 107"/>
                  <a:gd name="T29" fmla="*/ 0 h 63"/>
                  <a:gd name="T30" fmla="*/ 0 w 107"/>
                  <a:gd name="T31" fmla="*/ 0 h 63"/>
                  <a:gd name="T32" fmla="*/ 0 w 107"/>
                  <a:gd name="T33" fmla="*/ 0 h 63"/>
                  <a:gd name="T34" fmla="*/ 0 w 107"/>
                  <a:gd name="T35" fmla="*/ 0 h 63"/>
                  <a:gd name="T36" fmla="*/ 0 w 107"/>
                  <a:gd name="T37" fmla="*/ 0 h 63"/>
                  <a:gd name="T38" fmla="*/ 0 w 107"/>
                  <a:gd name="T39" fmla="*/ 0 h 63"/>
                  <a:gd name="T40" fmla="*/ 0 w 107"/>
                  <a:gd name="T41" fmla="*/ 0 h 63"/>
                  <a:gd name="T42" fmla="*/ 0 w 107"/>
                  <a:gd name="T43" fmla="*/ 0 h 63"/>
                  <a:gd name="T44" fmla="*/ 0 w 107"/>
                  <a:gd name="T45" fmla="*/ 0 h 63"/>
                  <a:gd name="T46" fmla="*/ 0 w 107"/>
                  <a:gd name="T47" fmla="*/ 0 h 63"/>
                  <a:gd name="T48" fmla="*/ 0 w 107"/>
                  <a:gd name="T49" fmla="*/ 0 h 63"/>
                  <a:gd name="T50" fmla="*/ 0 w 107"/>
                  <a:gd name="T51" fmla="*/ 0 h 63"/>
                  <a:gd name="T52" fmla="*/ 0 w 107"/>
                  <a:gd name="T53" fmla="*/ 0 h 63"/>
                  <a:gd name="T54" fmla="*/ 0 w 107"/>
                  <a:gd name="T55" fmla="*/ 0 h 63"/>
                  <a:gd name="T56" fmla="*/ 0 w 107"/>
                  <a:gd name="T57" fmla="*/ 0 h 63"/>
                  <a:gd name="T58" fmla="*/ 0 w 107"/>
                  <a:gd name="T59" fmla="*/ 0 h 63"/>
                  <a:gd name="T60" fmla="*/ 0 w 107"/>
                  <a:gd name="T61" fmla="*/ 0 h 63"/>
                  <a:gd name="T62" fmla="*/ 0 w 107"/>
                  <a:gd name="T63" fmla="*/ 0 h 63"/>
                  <a:gd name="T64" fmla="*/ 0 w 107"/>
                  <a:gd name="T65" fmla="*/ 0 h 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07" h="63">
                    <a:moveTo>
                      <a:pt x="43" y="58"/>
                    </a:moveTo>
                    <a:lnTo>
                      <a:pt x="54" y="61"/>
                    </a:lnTo>
                    <a:lnTo>
                      <a:pt x="64" y="63"/>
                    </a:lnTo>
                    <a:lnTo>
                      <a:pt x="74" y="63"/>
                    </a:lnTo>
                    <a:lnTo>
                      <a:pt x="83" y="63"/>
                    </a:lnTo>
                    <a:lnTo>
                      <a:pt x="91" y="61"/>
                    </a:lnTo>
                    <a:lnTo>
                      <a:pt x="97" y="57"/>
                    </a:lnTo>
                    <a:lnTo>
                      <a:pt x="102" y="54"/>
                    </a:lnTo>
                    <a:lnTo>
                      <a:pt x="106" y="48"/>
                    </a:lnTo>
                    <a:lnTo>
                      <a:pt x="107" y="43"/>
                    </a:lnTo>
                    <a:lnTo>
                      <a:pt x="106" y="37"/>
                    </a:lnTo>
                    <a:lnTo>
                      <a:pt x="102" y="30"/>
                    </a:lnTo>
                    <a:lnTo>
                      <a:pt x="97" y="24"/>
                    </a:lnTo>
                    <a:lnTo>
                      <a:pt x="90" y="19"/>
                    </a:lnTo>
                    <a:lnTo>
                      <a:pt x="82" y="13"/>
                    </a:lnTo>
                    <a:lnTo>
                      <a:pt x="74" y="9"/>
                    </a:lnTo>
                    <a:lnTo>
                      <a:pt x="63" y="4"/>
                    </a:lnTo>
                    <a:lnTo>
                      <a:pt x="53" y="2"/>
                    </a:lnTo>
                    <a:lnTo>
                      <a:pt x="42" y="0"/>
                    </a:lnTo>
                    <a:lnTo>
                      <a:pt x="32" y="0"/>
                    </a:lnTo>
                    <a:lnTo>
                      <a:pt x="23" y="1"/>
                    </a:lnTo>
                    <a:lnTo>
                      <a:pt x="15" y="2"/>
                    </a:lnTo>
                    <a:lnTo>
                      <a:pt x="8" y="5"/>
                    </a:lnTo>
                    <a:lnTo>
                      <a:pt x="3" y="10"/>
                    </a:lnTo>
                    <a:lnTo>
                      <a:pt x="1" y="14"/>
                    </a:lnTo>
                    <a:lnTo>
                      <a:pt x="0" y="20"/>
                    </a:lnTo>
                    <a:lnTo>
                      <a:pt x="1" y="26"/>
                    </a:lnTo>
                    <a:lnTo>
                      <a:pt x="5" y="32"/>
                    </a:lnTo>
                    <a:lnTo>
                      <a:pt x="9" y="38"/>
                    </a:lnTo>
                    <a:lnTo>
                      <a:pt x="16" y="44"/>
                    </a:lnTo>
                    <a:lnTo>
                      <a:pt x="25" y="49"/>
                    </a:lnTo>
                    <a:lnTo>
                      <a:pt x="33" y="54"/>
                    </a:lnTo>
                    <a:lnTo>
                      <a:pt x="43" y="58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58" name="Freeform 210"/>
              <p:cNvSpPr>
                <a:spLocks/>
              </p:cNvSpPr>
              <p:nvPr/>
            </p:nvSpPr>
            <p:spPr bwMode="auto">
              <a:xfrm>
                <a:off x="8113" y="4974"/>
                <a:ext cx="367" cy="131"/>
              </a:xfrm>
              <a:custGeom>
                <a:avLst/>
                <a:gdLst>
                  <a:gd name="T0" fmla="*/ 0 w 1469"/>
                  <a:gd name="T1" fmla="*/ 0 h 525"/>
                  <a:gd name="T2" fmla="*/ 0 w 1469"/>
                  <a:gd name="T3" fmla="*/ 0 h 525"/>
                  <a:gd name="T4" fmla="*/ 0 w 1469"/>
                  <a:gd name="T5" fmla="*/ 0 h 525"/>
                  <a:gd name="T6" fmla="*/ 0 w 1469"/>
                  <a:gd name="T7" fmla="*/ 0 h 525"/>
                  <a:gd name="T8" fmla="*/ 0 w 1469"/>
                  <a:gd name="T9" fmla="*/ 0 h 525"/>
                  <a:gd name="T10" fmla="*/ 0 w 1469"/>
                  <a:gd name="T11" fmla="*/ 0 h 525"/>
                  <a:gd name="T12" fmla="*/ 0 w 1469"/>
                  <a:gd name="T13" fmla="*/ 0 h 525"/>
                  <a:gd name="T14" fmla="*/ 0 w 1469"/>
                  <a:gd name="T15" fmla="*/ 0 h 525"/>
                  <a:gd name="T16" fmla="*/ 0 w 1469"/>
                  <a:gd name="T17" fmla="*/ 0 h 525"/>
                  <a:gd name="T18" fmla="*/ 0 w 1469"/>
                  <a:gd name="T19" fmla="*/ 0 h 525"/>
                  <a:gd name="T20" fmla="*/ 0 w 1469"/>
                  <a:gd name="T21" fmla="*/ 0 h 525"/>
                  <a:gd name="T22" fmla="*/ 0 w 1469"/>
                  <a:gd name="T23" fmla="*/ 0 h 525"/>
                  <a:gd name="T24" fmla="*/ 0 w 1469"/>
                  <a:gd name="T25" fmla="*/ 0 h 525"/>
                  <a:gd name="T26" fmla="*/ 0 w 1469"/>
                  <a:gd name="T27" fmla="*/ 0 h 525"/>
                  <a:gd name="T28" fmla="*/ 0 w 1469"/>
                  <a:gd name="T29" fmla="*/ 0 h 525"/>
                  <a:gd name="T30" fmla="*/ 0 w 1469"/>
                  <a:gd name="T31" fmla="*/ 0 h 525"/>
                  <a:gd name="T32" fmla="*/ 0 w 1469"/>
                  <a:gd name="T33" fmla="*/ 0 h 525"/>
                  <a:gd name="T34" fmla="*/ 0 w 1469"/>
                  <a:gd name="T35" fmla="*/ 0 h 525"/>
                  <a:gd name="T36" fmla="*/ 0 w 1469"/>
                  <a:gd name="T37" fmla="*/ 0 h 525"/>
                  <a:gd name="T38" fmla="*/ 0 w 1469"/>
                  <a:gd name="T39" fmla="*/ 0 h 525"/>
                  <a:gd name="T40" fmla="*/ 0 w 1469"/>
                  <a:gd name="T41" fmla="*/ 0 h 525"/>
                  <a:gd name="T42" fmla="*/ 0 w 1469"/>
                  <a:gd name="T43" fmla="*/ 0 h 525"/>
                  <a:gd name="T44" fmla="*/ 0 w 1469"/>
                  <a:gd name="T45" fmla="*/ 0 h 525"/>
                  <a:gd name="T46" fmla="*/ 0 w 1469"/>
                  <a:gd name="T47" fmla="*/ 0 h 525"/>
                  <a:gd name="T48" fmla="*/ 0 w 1469"/>
                  <a:gd name="T49" fmla="*/ 0 h 525"/>
                  <a:gd name="T50" fmla="*/ 0 w 1469"/>
                  <a:gd name="T51" fmla="*/ 0 h 525"/>
                  <a:gd name="T52" fmla="*/ 0 w 1469"/>
                  <a:gd name="T53" fmla="*/ 0 h 525"/>
                  <a:gd name="T54" fmla="*/ 0 w 1469"/>
                  <a:gd name="T55" fmla="*/ 0 h 525"/>
                  <a:gd name="T56" fmla="*/ 0 w 1469"/>
                  <a:gd name="T57" fmla="*/ 0 h 525"/>
                  <a:gd name="T58" fmla="*/ 0 w 1469"/>
                  <a:gd name="T59" fmla="*/ 0 h 525"/>
                  <a:gd name="T60" fmla="*/ 0 w 1469"/>
                  <a:gd name="T61" fmla="*/ 0 h 525"/>
                  <a:gd name="T62" fmla="*/ 0 w 1469"/>
                  <a:gd name="T63" fmla="*/ 0 h 525"/>
                  <a:gd name="T64" fmla="*/ 0 w 1469"/>
                  <a:gd name="T65" fmla="*/ 0 h 525"/>
                  <a:gd name="T66" fmla="*/ 0 w 1469"/>
                  <a:gd name="T67" fmla="*/ 0 h 525"/>
                  <a:gd name="T68" fmla="*/ 0 w 1469"/>
                  <a:gd name="T69" fmla="*/ 0 h 525"/>
                  <a:gd name="T70" fmla="*/ 0 w 1469"/>
                  <a:gd name="T71" fmla="*/ 0 h 525"/>
                  <a:gd name="T72" fmla="*/ 0 w 1469"/>
                  <a:gd name="T73" fmla="*/ 0 h 525"/>
                  <a:gd name="T74" fmla="*/ 0 w 1469"/>
                  <a:gd name="T75" fmla="*/ 0 h 525"/>
                  <a:gd name="T76" fmla="*/ 0 w 1469"/>
                  <a:gd name="T77" fmla="*/ 0 h 525"/>
                  <a:gd name="T78" fmla="*/ 0 w 1469"/>
                  <a:gd name="T79" fmla="*/ 0 h 5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469" h="525">
                    <a:moveTo>
                      <a:pt x="1468" y="407"/>
                    </a:moveTo>
                    <a:lnTo>
                      <a:pt x="1466" y="407"/>
                    </a:lnTo>
                    <a:lnTo>
                      <a:pt x="1458" y="406"/>
                    </a:lnTo>
                    <a:lnTo>
                      <a:pt x="1446" y="405"/>
                    </a:lnTo>
                    <a:lnTo>
                      <a:pt x="1429" y="402"/>
                    </a:lnTo>
                    <a:lnTo>
                      <a:pt x="1408" y="400"/>
                    </a:lnTo>
                    <a:lnTo>
                      <a:pt x="1382" y="397"/>
                    </a:lnTo>
                    <a:lnTo>
                      <a:pt x="1353" y="393"/>
                    </a:lnTo>
                    <a:lnTo>
                      <a:pt x="1321" y="389"/>
                    </a:lnTo>
                    <a:lnTo>
                      <a:pt x="1285" y="383"/>
                    </a:lnTo>
                    <a:lnTo>
                      <a:pt x="1245" y="376"/>
                    </a:lnTo>
                    <a:lnTo>
                      <a:pt x="1203" y="370"/>
                    </a:lnTo>
                    <a:lnTo>
                      <a:pt x="1158" y="363"/>
                    </a:lnTo>
                    <a:lnTo>
                      <a:pt x="1110" y="354"/>
                    </a:lnTo>
                    <a:lnTo>
                      <a:pt x="1060" y="345"/>
                    </a:lnTo>
                    <a:lnTo>
                      <a:pt x="1008" y="335"/>
                    </a:lnTo>
                    <a:lnTo>
                      <a:pt x="954" y="323"/>
                    </a:lnTo>
                    <a:lnTo>
                      <a:pt x="898" y="311"/>
                    </a:lnTo>
                    <a:lnTo>
                      <a:pt x="841" y="299"/>
                    </a:lnTo>
                    <a:lnTo>
                      <a:pt x="782" y="284"/>
                    </a:lnTo>
                    <a:lnTo>
                      <a:pt x="723" y="269"/>
                    </a:lnTo>
                    <a:lnTo>
                      <a:pt x="663" y="253"/>
                    </a:lnTo>
                    <a:lnTo>
                      <a:pt x="602" y="236"/>
                    </a:lnTo>
                    <a:lnTo>
                      <a:pt x="541" y="217"/>
                    </a:lnTo>
                    <a:lnTo>
                      <a:pt x="480" y="198"/>
                    </a:lnTo>
                    <a:lnTo>
                      <a:pt x="417" y="178"/>
                    </a:lnTo>
                    <a:lnTo>
                      <a:pt x="356" y="156"/>
                    </a:lnTo>
                    <a:lnTo>
                      <a:pt x="296" y="133"/>
                    </a:lnTo>
                    <a:lnTo>
                      <a:pt x="236" y="109"/>
                    </a:lnTo>
                    <a:lnTo>
                      <a:pt x="178" y="84"/>
                    </a:lnTo>
                    <a:lnTo>
                      <a:pt x="120" y="57"/>
                    </a:lnTo>
                    <a:lnTo>
                      <a:pt x="64" y="29"/>
                    </a:lnTo>
                    <a:lnTo>
                      <a:pt x="9" y="0"/>
                    </a:lnTo>
                    <a:lnTo>
                      <a:pt x="7" y="4"/>
                    </a:lnTo>
                    <a:lnTo>
                      <a:pt x="5" y="15"/>
                    </a:lnTo>
                    <a:lnTo>
                      <a:pt x="3" y="33"/>
                    </a:lnTo>
                    <a:lnTo>
                      <a:pt x="0" y="55"/>
                    </a:lnTo>
                    <a:lnTo>
                      <a:pt x="0" y="79"/>
                    </a:lnTo>
                    <a:lnTo>
                      <a:pt x="3" y="102"/>
                    </a:lnTo>
                    <a:lnTo>
                      <a:pt x="10" y="125"/>
                    </a:lnTo>
                    <a:lnTo>
                      <a:pt x="22" y="143"/>
                    </a:lnTo>
                    <a:lnTo>
                      <a:pt x="23" y="144"/>
                    </a:lnTo>
                    <a:lnTo>
                      <a:pt x="26" y="146"/>
                    </a:lnTo>
                    <a:lnTo>
                      <a:pt x="33" y="150"/>
                    </a:lnTo>
                    <a:lnTo>
                      <a:pt x="43" y="154"/>
                    </a:lnTo>
                    <a:lnTo>
                      <a:pt x="54" y="161"/>
                    </a:lnTo>
                    <a:lnTo>
                      <a:pt x="69" y="169"/>
                    </a:lnTo>
                    <a:lnTo>
                      <a:pt x="86" y="177"/>
                    </a:lnTo>
                    <a:lnTo>
                      <a:pt x="106" y="187"/>
                    </a:lnTo>
                    <a:lnTo>
                      <a:pt x="128" y="197"/>
                    </a:lnTo>
                    <a:lnTo>
                      <a:pt x="154" y="208"/>
                    </a:lnTo>
                    <a:lnTo>
                      <a:pt x="182" y="221"/>
                    </a:lnTo>
                    <a:lnTo>
                      <a:pt x="213" y="234"/>
                    </a:lnTo>
                    <a:lnTo>
                      <a:pt x="247" y="248"/>
                    </a:lnTo>
                    <a:lnTo>
                      <a:pt x="283" y="262"/>
                    </a:lnTo>
                    <a:lnTo>
                      <a:pt x="322" y="277"/>
                    </a:lnTo>
                    <a:lnTo>
                      <a:pt x="364" y="292"/>
                    </a:lnTo>
                    <a:lnTo>
                      <a:pt x="410" y="308"/>
                    </a:lnTo>
                    <a:lnTo>
                      <a:pt x="457" y="323"/>
                    </a:lnTo>
                    <a:lnTo>
                      <a:pt x="508" y="339"/>
                    </a:lnTo>
                    <a:lnTo>
                      <a:pt x="562" y="355"/>
                    </a:lnTo>
                    <a:lnTo>
                      <a:pt x="618" y="371"/>
                    </a:lnTo>
                    <a:lnTo>
                      <a:pt x="678" y="387"/>
                    </a:lnTo>
                    <a:lnTo>
                      <a:pt x="740" y="402"/>
                    </a:lnTo>
                    <a:lnTo>
                      <a:pt x="805" y="418"/>
                    </a:lnTo>
                    <a:lnTo>
                      <a:pt x="874" y="433"/>
                    </a:lnTo>
                    <a:lnTo>
                      <a:pt x="945" y="449"/>
                    </a:lnTo>
                    <a:lnTo>
                      <a:pt x="1018" y="462"/>
                    </a:lnTo>
                    <a:lnTo>
                      <a:pt x="1096" y="477"/>
                    </a:lnTo>
                    <a:lnTo>
                      <a:pt x="1176" y="490"/>
                    </a:lnTo>
                    <a:lnTo>
                      <a:pt x="1259" y="503"/>
                    </a:lnTo>
                    <a:lnTo>
                      <a:pt x="1346" y="514"/>
                    </a:lnTo>
                    <a:lnTo>
                      <a:pt x="1435" y="525"/>
                    </a:lnTo>
                    <a:lnTo>
                      <a:pt x="1436" y="523"/>
                    </a:lnTo>
                    <a:lnTo>
                      <a:pt x="1441" y="516"/>
                    </a:lnTo>
                    <a:lnTo>
                      <a:pt x="1447" y="506"/>
                    </a:lnTo>
                    <a:lnTo>
                      <a:pt x="1454" y="491"/>
                    </a:lnTo>
                    <a:lnTo>
                      <a:pt x="1461" y="474"/>
                    </a:lnTo>
                    <a:lnTo>
                      <a:pt x="1466" y="454"/>
                    </a:lnTo>
                    <a:lnTo>
                      <a:pt x="1469" y="432"/>
                    </a:lnTo>
                    <a:lnTo>
                      <a:pt x="1468" y="407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59" name="Freeform 211"/>
              <p:cNvSpPr>
                <a:spLocks/>
              </p:cNvSpPr>
              <p:nvPr/>
            </p:nvSpPr>
            <p:spPr bwMode="auto">
              <a:xfrm>
                <a:off x="8253" y="4846"/>
                <a:ext cx="42" cy="29"/>
              </a:xfrm>
              <a:custGeom>
                <a:avLst/>
                <a:gdLst>
                  <a:gd name="T0" fmla="*/ 0 w 170"/>
                  <a:gd name="T1" fmla="*/ 0 h 120"/>
                  <a:gd name="T2" fmla="*/ 0 w 170"/>
                  <a:gd name="T3" fmla="*/ 0 h 120"/>
                  <a:gd name="T4" fmla="*/ 0 w 170"/>
                  <a:gd name="T5" fmla="*/ 0 h 120"/>
                  <a:gd name="T6" fmla="*/ 0 w 170"/>
                  <a:gd name="T7" fmla="*/ 0 h 120"/>
                  <a:gd name="T8" fmla="*/ 0 w 170"/>
                  <a:gd name="T9" fmla="*/ 0 h 120"/>
                  <a:gd name="T10" fmla="*/ 0 w 170"/>
                  <a:gd name="T11" fmla="*/ 0 h 120"/>
                  <a:gd name="T12" fmla="*/ 0 w 170"/>
                  <a:gd name="T13" fmla="*/ 0 h 120"/>
                  <a:gd name="T14" fmla="*/ 0 w 170"/>
                  <a:gd name="T15" fmla="*/ 0 h 120"/>
                  <a:gd name="T16" fmla="*/ 0 w 170"/>
                  <a:gd name="T17" fmla="*/ 0 h 120"/>
                  <a:gd name="T18" fmla="*/ 0 w 170"/>
                  <a:gd name="T19" fmla="*/ 0 h 120"/>
                  <a:gd name="T20" fmla="*/ 0 w 170"/>
                  <a:gd name="T21" fmla="*/ 0 h 120"/>
                  <a:gd name="T22" fmla="*/ 0 w 170"/>
                  <a:gd name="T23" fmla="*/ 0 h 120"/>
                  <a:gd name="T24" fmla="*/ 0 w 170"/>
                  <a:gd name="T25" fmla="*/ 0 h 120"/>
                  <a:gd name="T26" fmla="*/ 0 w 170"/>
                  <a:gd name="T27" fmla="*/ 0 h 120"/>
                  <a:gd name="T28" fmla="*/ 0 w 170"/>
                  <a:gd name="T29" fmla="*/ 0 h 120"/>
                  <a:gd name="T30" fmla="*/ 0 w 170"/>
                  <a:gd name="T31" fmla="*/ 0 h 120"/>
                  <a:gd name="T32" fmla="*/ 0 w 170"/>
                  <a:gd name="T33" fmla="*/ 0 h 120"/>
                  <a:gd name="T34" fmla="*/ 0 w 170"/>
                  <a:gd name="T35" fmla="*/ 0 h 120"/>
                  <a:gd name="T36" fmla="*/ 0 w 170"/>
                  <a:gd name="T37" fmla="*/ 0 h 12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20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30" y="7"/>
                    </a:lnTo>
                    <a:lnTo>
                      <a:pt x="17" y="15"/>
                    </a:lnTo>
                    <a:lnTo>
                      <a:pt x="7" y="26"/>
                    </a:lnTo>
                    <a:lnTo>
                      <a:pt x="1" y="43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8" y="120"/>
                    </a:lnTo>
                    <a:lnTo>
                      <a:pt x="97" y="114"/>
                    </a:lnTo>
                    <a:lnTo>
                      <a:pt x="97" y="102"/>
                    </a:lnTo>
                    <a:lnTo>
                      <a:pt x="97" y="84"/>
                    </a:lnTo>
                    <a:lnTo>
                      <a:pt x="101" y="64"/>
                    </a:lnTo>
                    <a:lnTo>
                      <a:pt x="108" y="44"/>
                    </a:lnTo>
                    <a:lnTo>
                      <a:pt x="121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60" name="Freeform 212"/>
              <p:cNvSpPr>
                <a:spLocks/>
              </p:cNvSpPr>
              <p:nvPr/>
            </p:nvSpPr>
            <p:spPr bwMode="auto">
              <a:xfrm>
                <a:off x="8494" y="4901"/>
                <a:ext cx="43" cy="29"/>
              </a:xfrm>
              <a:custGeom>
                <a:avLst/>
                <a:gdLst>
                  <a:gd name="T0" fmla="*/ 0 w 170"/>
                  <a:gd name="T1" fmla="*/ 0 h 119"/>
                  <a:gd name="T2" fmla="*/ 0 w 170"/>
                  <a:gd name="T3" fmla="*/ 0 h 119"/>
                  <a:gd name="T4" fmla="*/ 0 w 170"/>
                  <a:gd name="T5" fmla="*/ 0 h 119"/>
                  <a:gd name="T6" fmla="*/ 0 w 170"/>
                  <a:gd name="T7" fmla="*/ 0 h 119"/>
                  <a:gd name="T8" fmla="*/ 0 w 170"/>
                  <a:gd name="T9" fmla="*/ 0 h 119"/>
                  <a:gd name="T10" fmla="*/ 0 w 170"/>
                  <a:gd name="T11" fmla="*/ 0 h 119"/>
                  <a:gd name="T12" fmla="*/ 0 w 170"/>
                  <a:gd name="T13" fmla="*/ 0 h 119"/>
                  <a:gd name="T14" fmla="*/ 0 w 170"/>
                  <a:gd name="T15" fmla="*/ 0 h 119"/>
                  <a:gd name="T16" fmla="*/ 0 w 170"/>
                  <a:gd name="T17" fmla="*/ 0 h 119"/>
                  <a:gd name="T18" fmla="*/ 0 w 170"/>
                  <a:gd name="T19" fmla="*/ 0 h 119"/>
                  <a:gd name="T20" fmla="*/ 0 w 170"/>
                  <a:gd name="T21" fmla="*/ 0 h 119"/>
                  <a:gd name="T22" fmla="*/ 0 w 170"/>
                  <a:gd name="T23" fmla="*/ 0 h 119"/>
                  <a:gd name="T24" fmla="*/ 0 w 170"/>
                  <a:gd name="T25" fmla="*/ 0 h 119"/>
                  <a:gd name="T26" fmla="*/ 0 w 170"/>
                  <a:gd name="T27" fmla="*/ 0 h 119"/>
                  <a:gd name="T28" fmla="*/ 0 w 170"/>
                  <a:gd name="T29" fmla="*/ 0 h 119"/>
                  <a:gd name="T30" fmla="*/ 0 w 170"/>
                  <a:gd name="T31" fmla="*/ 0 h 119"/>
                  <a:gd name="T32" fmla="*/ 0 w 170"/>
                  <a:gd name="T33" fmla="*/ 0 h 119"/>
                  <a:gd name="T34" fmla="*/ 0 w 170"/>
                  <a:gd name="T35" fmla="*/ 0 h 119"/>
                  <a:gd name="T36" fmla="*/ 0 w 170"/>
                  <a:gd name="T37" fmla="*/ 0 h 11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70" h="119">
                    <a:moveTo>
                      <a:pt x="53" y="0"/>
                    </a:moveTo>
                    <a:lnTo>
                      <a:pt x="49" y="0"/>
                    </a:lnTo>
                    <a:lnTo>
                      <a:pt x="41" y="3"/>
                    </a:lnTo>
                    <a:lnTo>
                      <a:pt x="29" y="7"/>
                    </a:lnTo>
                    <a:lnTo>
                      <a:pt x="18" y="14"/>
                    </a:lnTo>
                    <a:lnTo>
                      <a:pt x="7" y="25"/>
                    </a:lnTo>
                    <a:lnTo>
                      <a:pt x="0" y="42"/>
                    </a:lnTo>
                    <a:lnTo>
                      <a:pt x="0" y="65"/>
                    </a:lnTo>
                    <a:lnTo>
                      <a:pt x="7" y="94"/>
                    </a:lnTo>
                    <a:lnTo>
                      <a:pt x="97" y="119"/>
                    </a:lnTo>
                    <a:lnTo>
                      <a:pt x="96" y="114"/>
                    </a:lnTo>
                    <a:lnTo>
                      <a:pt x="96" y="101"/>
                    </a:lnTo>
                    <a:lnTo>
                      <a:pt x="96" y="83"/>
                    </a:lnTo>
                    <a:lnTo>
                      <a:pt x="100" y="62"/>
                    </a:lnTo>
                    <a:lnTo>
                      <a:pt x="107" y="44"/>
                    </a:lnTo>
                    <a:lnTo>
                      <a:pt x="120" y="30"/>
                    </a:lnTo>
                    <a:lnTo>
                      <a:pt x="141" y="22"/>
                    </a:lnTo>
                    <a:lnTo>
                      <a:pt x="170" y="25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61" name="Freeform 213"/>
              <p:cNvSpPr>
                <a:spLocks/>
              </p:cNvSpPr>
              <p:nvPr/>
            </p:nvSpPr>
            <p:spPr bwMode="auto">
              <a:xfrm>
                <a:off x="8299" y="4855"/>
                <a:ext cx="182" cy="50"/>
              </a:xfrm>
              <a:custGeom>
                <a:avLst/>
                <a:gdLst>
                  <a:gd name="T0" fmla="*/ 0 w 730"/>
                  <a:gd name="T1" fmla="*/ 0 h 200"/>
                  <a:gd name="T2" fmla="*/ 0 w 730"/>
                  <a:gd name="T3" fmla="*/ 0 h 200"/>
                  <a:gd name="T4" fmla="*/ 0 w 730"/>
                  <a:gd name="T5" fmla="*/ 0 h 200"/>
                  <a:gd name="T6" fmla="*/ 0 w 730"/>
                  <a:gd name="T7" fmla="*/ 0 h 200"/>
                  <a:gd name="T8" fmla="*/ 0 w 730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0" h="200">
                    <a:moveTo>
                      <a:pt x="0" y="44"/>
                    </a:moveTo>
                    <a:lnTo>
                      <a:pt x="697" y="200"/>
                    </a:lnTo>
                    <a:lnTo>
                      <a:pt x="730" y="156"/>
                    </a:lnTo>
                    <a:lnTo>
                      <a:pt x="33" y="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62" name="Freeform 214"/>
              <p:cNvSpPr>
                <a:spLocks/>
              </p:cNvSpPr>
              <p:nvPr/>
            </p:nvSpPr>
            <p:spPr bwMode="auto">
              <a:xfrm>
                <a:off x="8297" y="4875"/>
                <a:ext cx="176" cy="47"/>
              </a:xfrm>
              <a:custGeom>
                <a:avLst/>
                <a:gdLst>
                  <a:gd name="T0" fmla="*/ 0 w 703"/>
                  <a:gd name="T1" fmla="*/ 0 h 187"/>
                  <a:gd name="T2" fmla="*/ 0 w 703"/>
                  <a:gd name="T3" fmla="*/ 0 h 187"/>
                  <a:gd name="T4" fmla="*/ 0 w 703"/>
                  <a:gd name="T5" fmla="*/ 0 h 187"/>
                  <a:gd name="T6" fmla="*/ 0 w 703"/>
                  <a:gd name="T7" fmla="*/ 0 h 187"/>
                  <a:gd name="T8" fmla="*/ 0 w 703"/>
                  <a:gd name="T9" fmla="*/ 0 h 1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3" h="187">
                    <a:moveTo>
                      <a:pt x="0" y="30"/>
                    </a:moveTo>
                    <a:lnTo>
                      <a:pt x="696" y="187"/>
                    </a:lnTo>
                    <a:lnTo>
                      <a:pt x="703" y="157"/>
                    </a:lnTo>
                    <a:lnTo>
                      <a:pt x="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63" name="Freeform 215"/>
              <p:cNvSpPr>
                <a:spLocks/>
              </p:cNvSpPr>
              <p:nvPr/>
            </p:nvSpPr>
            <p:spPr bwMode="auto">
              <a:xfrm>
                <a:off x="8486" y="4969"/>
                <a:ext cx="106" cy="127"/>
              </a:xfrm>
              <a:custGeom>
                <a:avLst/>
                <a:gdLst>
                  <a:gd name="T0" fmla="*/ 0 w 424"/>
                  <a:gd name="T1" fmla="*/ 0 h 508"/>
                  <a:gd name="T2" fmla="*/ 0 w 424"/>
                  <a:gd name="T3" fmla="*/ 0 h 508"/>
                  <a:gd name="T4" fmla="*/ 0 w 424"/>
                  <a:gd name="T5" fmla="*/ 0 h 508"/>
                  <a:gd name="T6" fmla="*/ 0 w 424"/>
                  <a:gd name="T7" fmla="*/ 0 h 508"/>
                  <a:gd name="T8" fmla="*/ 0 w 424"/>
                  <a:gd name="T9" fmla="*/ 0 h 508"/>
                  <a:gd name="T10" fmla="*/ 0 w 424"/>
                  <a:gd name="T11" fmla="*/ 0 h 508"/>
                  <a:gd name="T12" fmla="*/ 0 w 424"/>
                  <a:gd name="T13" fmla="*/ 0 h 508"/>
                  <a:gd name="T14" fmla="*/ 0 w 424"/>
                  <a:gd name="T15" fmla="*/ 0 h 5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24" h="508">
                    <a:moveTo>
                      <a:pt x="0" y="508"/>
                    </a:moveTo>
                    <a:lnTo>
                      <a:pt x="86" y="388"/>
                    </a:lnTo>
                    <a:lnTo>
                      <a:pt x="124" y="388"/>
                    </a:lnTo>
                    <a:lnTo>
                      <a:pt x="424" y="0"/>
                    </a:lnTo>
                    <a:lnTo>
                      <a:pt x="130" y="282"/>
                    </a:lnTo>
                    <a:lnTo>
                      <a:pt x="66" y="289"/>
                    </a:lnTo>
                    <a:lnTo>
                      <a:pt x="0" y="358"/>
                    </a:lnTo>
                    <a:lnTo>
                      <a:pt x="0" y="508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64" name="Freeform 216"/>
              <p:cNvSpPr>
                <a:spLocks/>
              </p:cNvSpPr>
              <p:nvPr/>
            </p:nvSpPr>
            <p:spPr bwMode="auto">
              <a:xfrm>
                <a:off x="8312" y="4637"/>
                <a:ext cx="296" cy="61"/>
              </a:xfrm>
              <a:custGeom>
                <a:avLst/>
                <a:gdLst>
                  <a:gd name="T0" fmla="*/ 0 w 1186"/>
                  <a:gd name="T1" fmla="*/ 0 h 245"/>
                  <a:gd name="T2" fmla="*/ 0 w 1186"/>
                  <a:gd name="T3" fmla="*/ 0 h 245"/>
                  <a:gd name="T4" fmla="*/ 0 w 1186"/>
                  <a:gd name="T5" fmla="*/ 0 h 245"/>
                  <a:gd name="T6" fmla="*/ 0 w 1186"/>
                  <a:gd name="T7" fmla="*/ 0 h 245"/>
                  <a:gd name="T8" fmla="*/ 0 w 1186"/>
                  <a:gd name="T9" fmla="*/ 0 h 245"/>
                  <a:gd name="T10" fmla="*/ 0 w 1186"/>
                  <a:gd name="T11" fmla="*/ 0 h 245"/>
                  <a:gd name="T12" fmla="*/ 0 w 1186"/>
                  <a:gd name="T13" fmla="*/ 0 h 245"/>
                  <a:gd name="T14" fmla="*/ 0 w 1186"/>
                  <a:gd name="T15" fmla="*/ 0 h 245"/>
                  <a:gd name="T16" fmla="*/ 0 w 1186"/>
                  <a:gd name="T17" fmla="*/ 0 h 245"/>
                  <a:gd name="T18" fmla="*/ 0 w 1186"/>
                  <a:gd name="T19" fmla="*/ 0 h 245"/>
                  <a:gd name="T20" fmla="*/ 0 w 1186"/>
                  <a:gd name="T21" fmla="*/ 0 h 245"/>
                  <a:gd name="T22" fmla="*/ 0 w 1186"/>
                  <a:gd name="T23" fmla="*/ 0 h 245"/>
                  <a:gd name="T24" fmla="*/ 0 w 1186"/>
                  <a:gd name="T25" fmla="*/ 0 h 245"/>
                  <a:gd name="T26" fmla="*/ 0 w 1186"/>
                  <a:gd name="T27" fmla="*/ 0 h 245"/>
                  <a:gd name="T28" fmla="*/ 0 w 1186"/>
                  <a:gd name="T29" fmla="*/ 0 h 245"/>
                  <a:gd name="T30" fmla="*/ 0 w 1186"/>
                  <a:gd name="T31" fmla="*/ 0 h 245"/>
                  <a:gd name="T32" fmla="*/ 0 w 1186"/>
                  <a:gd name="T33" fmla="*/ 0 h 245"/>
                  <a:gd name="T34" fmla="*/ 0 w 1186"/>
                  <a:gd name="T35" fmla="*/ 0 h 245"/>
                  <a:gd name="T36" fmla="*/ 0 w 1186"/>
                  <a:gd name="T37" fmla="*/ 0 h 245"/>
                  <a:gd name="T38" fmla="*/ 0 w 1186"/>
                  <a:gd name="T39" fmla="*/ 0 h 245"/>
                  <a:gd name="T40" fmla="*/ 0 w 1186"/>
                  <a:gd name="T41" fmla="*/ 0 h 245"/>
                  <a:gd name="T42" fmla="*/ 0 w 1186"/>
                  <a:gd name="T43" fmla="*/ 0 h 245"/>
                  <a:gd name="T44" fmla="*/ 0 w 1186"/>
                  <a:gd name="T45" fmla="*/ 0 h 245"/>
                  <a:gd name="T46" fmla="*/ 0 w 1186"/>
                  <a:gd name="T47" fmla="*/ 0 h 245"/>
                  <a:gd name="T48" fmla="*/ 0 w 1186"/>
                  <a:gd name="T49" fmla="*/ 0 h 245"/>
                  <a:gd name="T50" fmla="*/ 0 w 1186"/>
                  <a:gd name="T51" fmla="*/ 0 h 245"/>
                  <a:gd name="T52" fmla="*/ 0 w 1186"/>
                  <a:gd name="T53" fmla="*/ 0 h 245"/>
                  <a:gd name="T54" fmla="*/ 0 w 1186"/>
                  <a:gd name="T55" fmla="*/ 0 h 245"/>
                  <a:gd name="T56" fmla="*/ 0 w 1186"/>
                  <a:gd name="T57" fmla="*/ 0 h 245"/>
                  <a:gd name="T58" fmla="*/ 0 w 1186"/>
                  <a:gd name="T59" fmla="*/ 0 h 245"/>
                  <a:gd name="T60" fmla="*/ 0 w 1186"/>
                  <a:gd name="T61" fmla="*/ 0 h 245"/>
                  <a:gd name="T62" fmla="*/ 0 w 1186"/>
                  <a:gd name="T63" fmla="*/ 0 h 245"/>
                  <a:gd name="T64" fmla="*/ 0 w 1186"/>
                  <a:gd name="T65" fmla="*/ 0 h 245"/>
                  <a:gd name="T66" fmla="*/ 0 w 1186"/>
                  <a:gd name="T67" fmla="*/ 0 h 24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186" h="245">
                    <a:moveTo>
                      <a:pt x="0" y="0"/>
                    </a:moveTo>
                    <a:lnTo>
                      <a:pt x="1186" y="245"/>
                    </a:lnTo>
                    <a:lnTo>
                      <a:pt x="1184" y="244"/>
                    </a:lnTo>
                    <a:lnTo>
                      <a:pt x="1180" y="242"/>
                    </a:lnTo>
                    <a:lnTo>
                      <a:pt x="1172" y="239"/>
                    </a:lnTo>
                    <a:lnTo>
                      <a:pt x="1161" y="233"/>
                    </a:lnTo>
                    <a:lnTo>
                      <a:pt x="1147" y="228"/>
                    </a:lnTo>
                    <a:lnTo>
                      <a:pt x="1130" y="222"/>
                    </a:lnTo>
                    <a:lnTo>
                      <a:pt x="1112" y="214"/>
                    </a:lnTo>
                    <a:lnTo>
                      <a:pt x="1091" y="205"/>
                    </a:lnTo>
                    <a:lnTo>
                      <a:pt x="1066" y="196"/>
                    </a:lnTo>
                    <a:lnTo>
                      <a:pt x="1039" y="187"/>
                    </a:lnTo>
                    <a:lnTo>
                      <a:pt x="1010" y="177"/>
                    </a:lnTo>
                    <a:lnTo>
                      <a:pt x="979" y="166"/>
                    </a:lnTo>
                    <a:lnTo>
                      <a:pt x="945" y="154"/>
                    </a:lnTo>
                    <a:lnTo>
                      <a:pt x="910" y="143"/>
                    </a:lnTo>
                    <a:lnTo>
                      <a:pt x="871" y="132"/>
                    </a:lnTo>
                    <a:lnTo>
                      <a:pt x="832" y="121"/>
                    </a:lnTo>
                    <a:lnTo>
                      <a:pt x="790" y="108"/>
                    </a:lnTo>
                    <a:lnTo>
                      <a:pt x="747" y="97"/>
                    </a:lnTo>
                    <a:lnTo>
                      <a:pt x="702" y="86"/>
                    </a:lnTo>
                    <a:lnTo>
                      <a:pt x="655" y="74"/>
                    </a:lnTo>
                    <a:lnTo>
                      <a:pt x="607" y="64"/>
                    </a:lnTo>
                    <a:lnTo>
                      <a:pt x="557" y="54"/>
                    </a:lnTo>
                    <a:lnTo>
                      <a:pt x="506" y="45"/>
                    </a:lnTo>
                    <a:lnTo>
                      <a:pt x="454" y="36"/>
                    </a:lnTo>
                    <a:lnTo>
                      <a:pt x="400" y="28"/>
                    </a:lnTo>
                    <a:lnTo>
                      <a:pt x="346" y="20"/>
                    </a:lnTo>
                    <a:lnTo>
                      <a:pt x="290" y="15"/>
                    </a:lnTo>
                    <a:lnTo>
                      <a:pt x="233" y="9"/>
                    </a:lnTo>
                    <a:lnTo>
                      <a:pt x="176" y="4"/>
                    </a:lnTo>
                    <a:lnTo>
                      <a:pt x="118" y="2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965" name="Freeform 217"/>
              <p:cNvSpPr>
                <a:spLocks/>
              </p:cNvSpPr>
              <p:nvPr/>
            </p:nvSpPr>
            <p:spPr bwMode="auto">
              <a:xfrm>
                <a:off x="8250" y="4639"/>
                <a:ext cx="60" cy="185"/>
              </a:xfrm>
              <a:custGeom>
                <a:avLst/>
                <a:gdLst>
                  <a:gd name="T0" fmla="*/ 0 w 241"/>
                  <a:gd name="T1" fmla="*/ 0 h 738"/>
                  <a:gd name="T2" fmla="*/ 0 w 241"/>
                  <a:gd name="T3" fmla="*/ 0 h 738"/>
                  <a:gd name="T4" fmla="*/ 0 w 241"/>
                  <a:gd name="T5" fmla="*/ 0 h 738"/>
                  <a:gd name="T6" fmla="*/ 0 w 241"/>
                  <a:gd name="T7" fmla="*/ 0 h 738"/>
                  <a:gd name="T8" fmla="*/ 0 w 241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41" h="738">
                    <a:moveTo>
                      <a:pt x="241" y="0"/>
                    </a:moveTo>
                    <a:lnTo>
                      <a:pt x="52" y="738"/>
                    </a:lnTo>
                    <a:lnTo>
                      <a:pt x="0" y="726"/>
                    </a:lnTo>
                    <a:lnTo>
                      <a:pt x="169" y="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rgbClr val="F2E5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120848" name="Group 218"/>
          <p:cNvGrpSpPr>
            <a:grpSpLocks/>
          </p:cNvGrpSpPr>
          <p:nvPr/>
        </p:nvGrpSpPr>
        <p:grpSpPr bwMode="auto">
          <a:xfrm>
            <a:off x="7267575" y="3506788"/>
            <a:ext cx="203200" cy="330200"/>
            <a:chOff x="4544" y="808"/>
            <a:chExt cx="128" cy="208"/>
          </a:xfrm>
        </p:grpSpPr>
        <p:sp>
          <p:nvSpPr>
            <p:cNvPr id="55358" name="Line 219"/>
            <p:cNvSpPr>
              <a:spLocks noChangeShapeType="1"/>
            </p:cNvSpPr>
            <p:nvPr/>
          </p:nvSpPr>
          <p:spPr bwMode="auto">
            <a:xfrm flipH="1" flipV="1">
              <a:off x="4624" y="80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55359" name="Line 220"/>
            <p:cNvSpPr>
              <a:spLocks noChangeShapeType="1"/>
            </p:cNvSpPr>
            <p:nvPr/>
          </p:nvSpPr>
          <p:spPr bwMode="auto">
            <a:xfrm flipH="1" flipV="1">
              <a:off x="4584" y="84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55360" name="Line 221"/>
            <p:cNvSpPr>
              <a:spLocks noChangeShapeType="1"/>
            </p:cNvSpPr>
            <p:nvPr/>
          </p:nvSpPr>
          <p:spPr bwMode="auto">
            <a:xfrm flipH="1" flipV="1">
              <a:off x="4544" y="888"/>
              <a:ext cx="48" cy="128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55314" name="Line 222"/>
          <p:cNvSpPr>
            <a:spLocks noChangeShapeType="1"/>
          </p:cNvSpPr>
          <p:nvPr/>
        </p:nvSpPr>
        <p:spPr bwMode="auto">
          <a:xfrm>
            <a:off x="7546975" y="4027488"/>
            <a:ext cx="317500" cy="673100"/>
          </a:xfrm>
          <a:prstGeom prst="line">
            <a:avLst/>
          </a:prstGeom>
          <a:noFill/>
          <a:ln w="28575">
            <a:solidFill>
              <a:schemeClr val="bg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120850" name="Group 223"/>
          <p:cNvGrpSpPr>
            <a:grpSpLocks/>
          </p:cNvGrpSpPr>
          <p:nvPr/>
        </p:nvGrpSpPr>
        <p:grpSpPr bwMode="auto">
          <a:xfrm>
            <a:off x="7718425" y="4152901"/>
            <a:ext cx="357188" cy="366713"/>
            <a:chOff x="618" y="3500"/>
            <a:chExt cx="202" cy="231"/>
          </a:xfrm>
        </p:grpSpPr>
        <p:sp>
          <p:nvSpPr>
            <p:cNvPr id="55356" name="Oval 224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55357" name="Text Box 225"/>
            <p:cNvSpPr txBox="1">
              <a:spLocks noChangeArrowheads="1"/>
            </p:cNvSpPr>
            <p:nvPr/>
          </p:nvSpPr>
          <p:spPr bwMode="auto">
            <a:xfrm>
              <a:off x="628" y="3500"/>
              <a:ext cx="1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Helvetica" pitchFamily="2" charset="0"/>
                </a:rPr>
                <a:t>2</a:t>
              </a:r>
            </a:p>
          </p:txBody>
        </p:sp>
      </p:grpSp>
      <p:grpSp>
        <p:nvGrpSpPr>
          <p:cNvPr id="120851" name="Group 227"/>
          <p:cNvGrpSpPr>
            <a:grpSpLocks/>
          </p:cNvGrpSpPr>
          <p:nvPr/>
        </p:nvGrpSpPr>
        <p:grpSpPr bwMode="auto">
          <a:xfrm>
            <a:off x="6502401" y="4565651"/>
            <a:ext cx="339725" cy="366713"/>
            <a:chOff x="618" y="3500"/>
            <a:chExt cx="214" cy="231"/>
          </a:xfrm>
        </p:grpSpPr>
        <p:sp>
          <p:nvSpPr>
            <p:cNvPr id="55354" name="Oval 228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55355" name="Text Box 229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Helvetica" pitchFamily="2" charset="0"/>
                </a:rPr>
                <a:t>4</a:t>
              </a:r>
            </a:p>
          </p:txBody>
        </p:sp>
      </p:grpSp>
      <p:sp>
        <p:nvSpPr>
          <p:cNvPr id="55317" name="Text Box 230"/>
          <p:cNvSpPr txBox="1">
            <a:spLocks noChangeArrowheads="1"/>
          </p:cNvSpPr>
          <p:nvPr/>
        </p:nvSpPr>
        <p:spPr bwMode="auto">
          <a:xfrm>
            <a:off x="6559550" y="5686425"/>
            <a:ext cx="15700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Helvetica" pitchFamily="2" charset="0"/>
              </a:rPr>
              <a:t>new foreign</a:t>
            </a:r>
          </a:p>
          <a:p>
            <a:pPr>
              <a:defRPr/>
            </a:pPr>
            <a:r>
              <a:rPr lang="en-US" sz="1400" dirty="0">
                <a:latin typeface="Helvetica" pitchFamily="2" charset="0"/>
              </a:rPr>
              <a:t>agent</a:t>
            </a:r>
          </a:p>
        </p:txBody>
      </p:sp>
      <p:sp>
        <p:nvSpPr>
          <p:cNvPr id="120853" name="Freeform 231"/>
          <p:cNvSpPr>
            <a:spLocks/>
          </p:cNvSpPr>
          <p:nvPr/>
        </p:nvSpPr>
        <p:spPr bwMode="auto">
          <a:xfrm flipH="1">
            <a:off x="7292975" y="4929188"/>
            <a:ext cx="546100" cy="419100"/>
          </a:xfrm>
          <a:custGeom>
            <a:avLst/>
            <a:gdLst>
              <a:gd name="T0" fmla="*/ 2147483647 w 376"/>
              <a:gd name="T1" fmla="*/ 2147483647 h 664"/>
              <a:gd name="T2" fmla="*/ 0 w 376"/>
              <a:gd name="T3" fmla="*/ 0 h 66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76" h="664">
                <a:moveTo>
                  <a:pt x="376" y="66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120854" name="Group 232"/>
          <p:cNvGrpSpPr>
            <a:grpSpLocks/>
          </p:cNvGrpSpPr>
          <p:nvPr/>
        </p:nvGrpSpPr>
        <p:grpSpPr bwMode="auto">
          <a:xfrm>
            <a:off x="7391401" y="4938713"/>
            <a:ext cx="339725" cy="366712"/>
            <a:chOff x="618" y="3500"/>
            <a:chExt cx="214" cy="231"/>
          </a:xfrm>
        </p:grpSpPr>
        <p:sp>
          <p:nvSpPr>
            <p:cNvPr id="55352" name="Oval 233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55353" name="Text Box 234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Helvetica" pitchFamily="2" charset="0"/>
                </a:rPr>
                <a:t>3</a:t>
              </a:r>
            </a:p>
          </p:txBody>
        </p:sp>
      </p:grpSp>
      <p:grpSp>
        <p:nvGrpSpPr>
          <p:cNvPr id="120855" name="Group 238"/>
          <p:cNvGrpSpPr>
            <a:grpSpLocks/>
          </p:cNvGrpSpPr>
          <p:nvPr/>
        </p:nvGrpSpPr>
        <p:grpSpPr bwMode="auto">
          <a:xfrm>
            <a:off x="3751263" y="5605463"/>
            <a:ext cx="501650" cy="233362"/>
            <a:chOff x="3600" y="219"/>
            <a:chExt cx="360" cy="175"/>
          </a:xfrm>
        </p:grpSpPr>
        <p:sp>
          <p:nvSpPr>
            <p:cNvPr id="120874" name="Oval 239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0875" name="Line 240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0876" name="Line 241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0877" name="Rectangle 242"/>
            <p:cNvSpPr>
              <a:spLocks noChangeArrowheads="1"/>
            </p:cNvSpPr>
            <p:nvPr/>
          </p:nvSpPr>
          <p:spPr bwMode="auto">
            <a:xfrm>
              <a:off x="3603" y="284"/>
              <a:ext cx="231" cy="6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0878" name="Oval 243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20879" name="Group 244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0884" name="Line 24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885" name="Line 24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886" name="Line 24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120880" name="Group 248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0881" name="Line 2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882" name="Line 2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20883" name="Line 2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</p:grpSp>
      <p:sp>
        <p:nvSpPr>
          <p:cNvPr id="55321" name="Text Box 252"/>
          <p:cNvSpPr txBox="1">
            <a:spLocks noChangeArrowheads="1"/>
          </p:cNvSpPr>
          <p:nvPr/>
        </p:nvSpPr>
        <p:spPr bwMode="auto">
          <a:xfrm>
            <a:off x="4210050" y="5572125"/>
            <a:ext cx="14303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Helvetica" pitchFamily="2" charset="0"/>
              </a:rPr>
              <a:t>correspondent</a:t>
            </a:r>
          </a:p>
          <a:p>
            <a:pPr>
              <a:defRPr/>
            </a:pPr>
            <a:r>
              <a:rPr lang="en-US" sz="1400" dirty="0">
                <a:latin typeface="Helvetica" pitchFamily="2" charset="0"/>
              </a:rPr>
              <a:t>agent</a:t>
            </a:r>
          </a:p>
        </p:txBody>
      </p:sp>
      <p:sp>
        <p:nvSpPr>
          <p:cNvPr id="55322" name="Text Box 253"/>
          <p:cNvSpPr txBox="1">
            <a:spLocks noChangeArrowheads="1"/>
          </p:cNvSpPr>
          <p:nvPr/>
        </p:nvSpPr>
        <p:spPr bwMode="auto">
          <a:xfrm>
            <a:off x="2686050" y="5978525"/>
            <a:ext cx="1430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Helvetica" pitchFamily="2" charset="0"/>
              </a:rPr>
              <a:t>correspondent</a:t>
            </a:r>
          </a:p>
        </p:txBody>
      </p:sp>
      <p:sp>
        <p:nvSpPr>
          <p:cNvPr id="55323" name="Text Box 254"/>
          <p:cNvSpPr txBox="1">
            <a:spLocks noChangeArrowheads="1"/>
          </p:cNvSpPr>
          <p:nvPr/>
        </p:nvSpPr>
        <p:spPr bwMode="auto">
          <a:xfrm>
            <a:off x="7905750" y="5356225"/>
            <a:ext cx="9096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Helvetica" pitchFamily="2" charset="0"/>
              </a:rPr>
              <a:t>new </a:t>
            </a:r>
          </a:p>
          <a:p>
            <a:pPr>
              <a:defRPr/>
            </a:pPr>
            <a:r>
              <a:rPr lang="en-US" sz="1400" dirty="0">
                <a:latin typeface="Helvetica" pitchFamily="2" charset="0"/>
              </a:rPr>
              <a:t>foreign</a:t>
            </a:r>
          </a:p>
          <a:p>
            <a:pPr>
              <a:defRPr/>
            </a:pPr>
            <a:r>
              <a:rPr lang="en-US" sz="1400" dirty="0">
                <a:latin typeface="Helvetica" pitchFamily="2" charset="0"/>
              </a:rPr>
              <a:t>network</a:t>
            </a:r>
          </a:p>
        </p:txBody>
      </p:sp>
      <p:sp>
        <p:nvSpPr>
          <p:cNvPr id="55324" name="Rectangle 256"/>
          <p:cNvSpPr>
            <a:spLocks noGrp="1" noChangeArrowheads="1"/>
          </p:cNvSpPr>
          <p:nvPr>
            <p:ph type="title"/>
          </p:nvPr>
        </p:nvSpPr>
        <p:spPr>
          <a:xfrm>
            <a:off x="1030942" y="98425"/>
            <a:ext cx="9327498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Accommodating mobility with direct routing</a:t>
            </a:r>
          </a:p>
        </p:txBody>
      </p:sp>
      <p:sp>
        <p:nvSpPr>
          <p:cNvPr id="55325" name="Rectangle 257"/>
          <p:cNvSpPr>
            <a:spLocks noGrp="1" noChangeArrowheads="1"/>
          </p:cNvSpPr>
          <p:nvPr>
            <p:ph type="body" idx="1"/>
          </p:nvPr>
        </p:nvSpPr>
        <p:spPr>
          <a:xfrm>
            <a:off x="2000250" y="1144589"/>
            <a:ext cx="7772400" cy="164623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anchor foreign agent: FA in first visited network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data always routed first to anchor FA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when mobile moves: new FA arranges to have data forwarded from old FA (chaining)</a:t>
            </a:r>
          </a:p>
        </p:txBody>
      </p:sp>
      <p:pic>
        <p:nvPicPr>
          <p:cNvPr id="55326" name="Picture 1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5454651"/>
            <a:ext cx="7810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327" name="Picture 1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114" y="4081464"/>
            <a:ext cx="6826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5328" name="Picture 1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50" y="5413375"/>
            <a:ext cx="5715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0864" name="Freeform 226"/>
          <p:cNvSpPr>
            <a:spLocks/>
          </p:cNvSpPr>
          <p:nvPr/>
        </p:nvSpPr>
        <p:spPr bwMode="auto">
          <a:xfrm>
            <a:off x="6111875" y="4408489"/>
            <a:ext cx="1828800" cy="1392237"/>
          </a:xfrm>
          <a:custGeom>
            <a:avLst/>
            <a:gdLst>
              <a:gd name="T0" fmla="*/ 0 w 1152"/>
              <a:gd name="T1" fmla="*/ 0 h 877"/>
              <a:gd name="T2" fmla="*/ 2147483647 w 1152"/>
              <a:gd name="T3" fmla="*/ 2147483647 h 877"/>
              <a:gd name="T4" fmla="*/ 2147483647 w 1152"/>
              <a:gd name="T5" fmla="*/ 2147483647 h 877"/>
              <a:gd name="T6" fmla="*/ 2147483647 w 1152"/>
              <a:gd name="T7" fmla="*/ 2147483647 h 8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52" h="877">
                <a:moveTo>
                  <a:pt x="0" y="0"/>
                </a:moveTo>
                <a:cubicBezTo>
                  <a:pt x="75" y="129"/>
                  <a:pt x="291" y="675"/>
                  <a:pt x="448" y="776"/>
                </a:cubicBezTo>
                <a:cubicBezTo>
                  <a:pt x="605" y="877"/>
                  <a:pt x="840" y="665"/>
                  <a:pt x="944" y="608"/>
                </a:cubicBezTo>
                <a:lnTo>
                  <a:pt x="1152" y="456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120865" name="Group 169"/>
          <p:cNvGrpSpPr>
            <a:grpSpLocks/>
          </p:cNvGrpSpPr>
          <p:nvPr/>
        </p:nvGrpSpPr>
        <p:grpSpPr bwMode="auto">
          <a:xfrm>
            <a:off x="7508875" y="4473575"/>
            <a:ext cx="1174750" cy="776288"/>
            <a:chOff x="4089854" y="1363889"/>
            <a:chExt cx="1091746" cy="791482"/>
          </a:xfrm>
        </p:grpSpPr>
        <p:sp>
          <p:nvSpPr>
            <p:cNvPr id="120870" name="Oval 26"/>
            <p:cNvSpPr>
              <a:spLocks noChangeArrowheads="1"/>
            </p:cNvSpPr>
            <p:nvPr/>
          </p:nvSpPr>
          <p:spPr bwMode="auto">
            <a:xfrm>
              <a:off x="4089854" y="1363889"/>
              <a:ext cx="1091746" cy="791482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120871" name="Group 356"/>
            <p:cNvGrpSpPr>
              <a:grpSpLocks/>
            </p:cNvGrpSpPr>
            <p:nvPr/>
          </p:nvGrpSpPr>
          <p:grpSpPr bwMode="auto">
            <a:xfrm>
              <a:off x="4245429" y="1426027"/>
              <a:ext cx="629104" cy="547461"/>
              <a:chOff x="313" y="1497"/>
              <a:chExt cx="1152" cy="1014"/>
            </a:xfrm>
          </p:grpSpPr>
          <p:pic>
            <p:nvPicPr>
              <p:cNvPr id="120872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873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20866" name="Group 235"/>
          <p:cNvGrpSpPr>
            <a:grpSpLocks/>
          </p:cNvGrpSpPr>
          <p:nvPr/>
        </p:nvGrpSpPr>
        <p:grpSpPr bwMode="auto">
          <a:xfrm>
            <a:off x="6375401" y="5073651"/>
            <a:ext cx="339725" cy="366713"/>
            <a:chOff x="618" y="3500"/>
            <a:chExt cx="214" cy="231"/>
          </a:xfrm>
        </p:grpSpPr>
        <p:sp>
          <p:nvSpPr>
            <p:cNvPr id="55333" name="Oval 236"/>
            <p:cNvSpPr>
              <a:spLocks noChangeArrowheads="1"/>
            </p:cNvSpPr>
            <p:nvPr/>
          </p:nvSpPr>
          <p:spPr bwMode="auto">
            <a:xfrm>
              <a:off x="618" y="3520"/>
              <a:ext cx="202" cy="2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55334" name="Text Box 237"/>
            <p:cNvSpPr txBox="1">
              <a:spLocks noChangeArrowheads="1"/>
            </p:cNvSpPr>
            <p:nvPr/>
          </p:nvSpPr>
          <p:spPr bwMode="auto">
            <a:xfrm>
              <a:off x="628" y="35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Helvetica" pitchFamily="2" charset="0"/>
                </a:rPr>
                <a:t>5</a:t>
              </a:r>
            </a:p>
          </p:txBody>
        </p:sp>
      </p:grpSp>
      <p:sp>
        <p:nvSpPr>
          <p:cNvPr id="1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27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61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1367-8625-5343-B7A1-B821C109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implementations of mobility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6499-AC4E-494B-A294-78DF187A6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IP: an extension to the IP protocol for mobility</a:t>
            </a:r>
          </a:p>
          <a:p>
            <a:pPr lvl="1"/>
            <a:r>
              <a:rPr lang="en-US" dirty="0"/>
              <a:t>RFC 3344</a:t>
            </a:r>
          </a:p>
          <a:p>
            <a:pPr lvl="1"/>
            <a:endParaRPr lang="en-US" dirty="0"/>
          </a:p>
          <a:p>
            <a:r>
              <a:rPr lang="en-US" dirty="0"/>
              <a:t>Uses indirect routing + packet encapsulation</a:t>
            </a:r>
          </a:p>
          <a:p>
            <a:pPr lvl="1"/>
            <a:r>
              <a:rPr lang="en-US" dirty="0"/>
              <a:t>Registration protocol for home agent when mobile visits a different net</a:t>
            </a:r>
          </a:p>
          <a:p>
            <a:pPr lvl="1"/>
            <a:r>
              <a:rPr lang="en-US" dirty="0"/>
              <a:t>Agent discovery to let home agent know about foreign agent</a:t>
            </a:r>
          </a:p>
        </p:txBody>
      </p:sp>
    </p:spTree>
    <p:extLst>
      <p:ext uri="{BB962C8B-B14F-4D97-AF65-F5344CB8AC3E}">
        <p14:creationId xmlns:p14="http://schemas.microsoft.com/office/powerpoint/2010/main" val="2549657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04B1-F353-4640-8418-0664893B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implementations of mobility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BC12F-58B4-0C4E-81FF-33A2825AD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870"/>
          </a:xfrm>
        </p:spPr>
        <p:txBody>
          <a:bodyPr>
            <a:normAutofit/>
          </a:bodyPr>
          <a:lstStyle/>
          <a:p>
            <a:r>
              <a:rPr lang="en-US" dirty="0"/>
              <a:t>Cellular network handoff</a:t>
            </a:r>
          </a:p>
          <a:p>
            <a:pPr lvl="1"/>
            <a:r>
              <a:rPr lang="en-US" dirty="0"/>
              <a:t>Can change base station associated with your phone due to better signal strength, load shedding, and yes, mobility :)</a:t>
            </a:r>
          </a:p>
          <a:p>
            <a:endParaRPr lang="en-US" dirty="0"/>
          </a:p>
          <a:p>
            <a:r>
              <a:rPr lang="en-US" dirty="0"/>
              <a:t>Handoff between base stations uses indirect routing</a:t>
            </a:r>
          </a:p>
          <a:p>
            <a:pPr lvl="1"/>
            <a:r>
              <a:rPr lang="en-US" dirty="0"/>
              <a:t>Lots of resources set up to ensure calls don’t get dropped</a:t>
            </a:r>
          </a:p>
          <a:p>
            <a:pPr lvl="1"/>
            <a:r>
              <a:rPr lang="en-US" dirty="0"/>
              <a:t>Corresponding overheads</a:t>
            </a:r>
          </a:p>
          <a:p>
            <a:endParaRPr lang="en-US" dirty="0"/>
          </a:p>
          <a:p>
            <a:r>
              <a:rPr lang="en-US" dirty="0"/>
              <a:t>Handoff between multiple Mobile Switching Stations (MSCs)</a:t>
            </a:r>
          </a:p>
          <a:p>
            <a:pPr lvl="1"/>
            <a:r>
              <a:rPr lang="en-US" dirty="0"/>
              <a:t>“Anchor MSC” from the first visited MSC</a:t>
            </a:r>
          </a:p>
          <a:p>
            <a:pPr lvl="1"/>
            <a:r>
              <a:rPr lang="en-US" dirty="0"/>
              <a:t>Chain of MSCs forwards packets</a:t>
            </a:r>
          </a:p>
        </p:txBody>
      </p:sp>
    </p:spTree>
    <p:extLst>
      <p:ext uri="{BB962C8B-B14F-4D97-AF65-F5344CB8AC3E}">
        <p14:creationId xmlns:p14="http://schemas.microsoft.com/office/powerpoint/2010/main" val="76330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F428-621B-064F-8EFF-35A9D85B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networks: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AEE6E-1480-7A47-8CB6-8D7113919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2G, 3G, 4G, 5G</a:t>
            </a:r>
          </a:p>
        </p:txBody>
      </p:sp>
    </p:spTree>
    <p:extLst>
      <p:ext uri="{BB962C8B-B14F-4D97-AF65-F5344CB8AC3E}">
        <p14:creationId xmlns:p14="http://schemas.microsoft.com/office/powerpoint/2010/main" val="3956667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F683-9755-9B47-B4B6-82CD97AB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mobility on higher-layer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5093A-8852-564B-BC1C-A0D86A78A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65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5412" y="163513"/>
            <a:ext cx="9415277" cy="11430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Wireless, mobility: impact on higher layer protocols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5" y="1422400"/>
            <a:ext cx="8332788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logically, impact </a:t>
            </a:r>
            <a:r>
              <a:rPr lang="en-US" i="1" dirty="0"/>
              <a:t>should</a:t>
            </a:r>
            <a:r>
              <a:rPr lang="en-US" dirty="0"/>
              <a:t> be minimal …</a:t>
            </a:r>
          </a:p>
          <a:p>
            <a:pPr lvl="1">
              <a:defRPr/>
            </a:pPr>
            <a:r>
              <a:rPr lang="en-US" dirty="0"/>
              <a:t>best effort service model remains unchanged </a:t>
            </a:r>
          </a:p>
          <a:p>
            <a:pPr lvl="1">
              <a:defRPr/>
            </a:pPr>
            <a:r>
              <a:rPr lang="en-US" dirty="0"/>
              <a:t>TCP and UDP can (and do) run over wireless, mobile</a:t>
            </a:r>
          </a:p>
          <a:p>
            <a:pPr>
              <a:defRPr/>
            </a:pPr>
            <a:r>
              <a:rPr lang="en-US" dirty="0"/>
              <a:t>… but performance-wise:</a:t>
            </a:r>
          </a:p>
          <a:p>
            <a:pPr lvl="1">
              <a:defRPr/>
            </a:pPr>
            <a:r>
              <a:rPr lang="en-US" dirty="0"/>
              <a:t>packet loss/delay due to bit-errors (discarded packets, delays for link-layer retransmissions), and handoff</a:t>
            </a:r>
          </a:p>
          <a:p>
            <a:pPr lvl="1">
              <a:defRPr/>
            </a:pPr>
            <a:r>
              <a:rPr lang="en-US" dirty="0"/>
              <a:t>TCP interprets loss as congestion, will decrease congestion window un-necessarily</a:t>
            </a:r>
          </a:p>
          <a:p>
            <a:pPr lvl="1">
              <a:defRPr/>
            </a:pPr>
            <a:r>
              <a:rPr lang="en-US" dirty="0"/>
              <a:t>delay impairments for real-time traffic</a:t>
            </a:r>
          </a:p>
          <a:p>
            <a:pPr lvl="1">
              <a:defRPr/>
            </a:pPr>
            <a:r>
              <a:rPr lang="en-US" dirty="0"/>
              <a:t>limited bandwidth of wireless links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31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817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366D-F52B-1248-B25D-006E9B87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of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5EBFC-845A-9047-8C8B-ADD3CF319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1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34338" cy="1143000"/>
          </a:xfrm>
        </p:spPr>
        <p:txBody>
          <a:bodyPr/>
          <a:lstStyle/>
          <a:p>
            <a:pPr>
              <a:defRPr/>
            </a:pPr>
            <a:r>
              <a:rPr lang="en-US" sz="3200" i="1" dirty="0">
                <a:solidFill>
                  <a:srgbClr val="C00000"/>
                </a:solidFill>
              </a:rPr>
              <a:t>Synthesis: </a:t>
            </a:r>
            <a:r>
              <a:rPr lang="en-US" sz="3200" dirty="0"/>
              <a:t>a day in the life of a web request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33826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Our journey down protocol stack complete!</a:t>
            </a:r>
          </a:p>
          <a:p>
            <a:pPr lvl="1">
              <a:defRPr/>
            </a:pPr>
            <a:r>
              <a:rPr lang="en-US" dirty="0"/>
              <a:t>application, transport, network, link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putting-it-all-together: synthesis!</a:t>
            </a:r>
          </a:p>
          <a:p>
            <a:pPr lvl="1">
              <a:defRPr/>
            </a:pPr>
            <a:r>
              <a:rPr lang="en-US" i="1" dirty="0">
                <a:solidFill>
                  <a:srgbClr val="C00000"/>
                </a:solidFill>
              </a:rPr>
              <a:t>goal: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identify, review, understand protocols (at all layers) involved in seemingly simple scenario: requesting www page</a:t>
            </a:r>
          </a:p>
          <a:p>
            <a:pPr lvl="1">
              <a:defRPr/>
            </a:pPr>
            <a:r>
              <a:rPr lang="en-US" i="1" dirty="0">
                <a:solidFill>
                  <a:srgbClr val="C00000"/>
                </a:solidFill>
              </a:rPr>
              <a:t>scenario: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student attaches laptop to campus network, requests/receives www.google.com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33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230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Freeform 406"/>
          <p:cNvSpPr>
            <a:spLocks/>
          </p:cNvSpPr>
          <p:nvPr/>
        </p:nvSpPr>
        <p:spPr bwMode="auto">
          <a:xfrm>
            <a:off x="6275389" y="706438"/>
            <a:ext cx="3894137" cy="3192462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96839"/>
            <a:ext cx="8034338" cy="973137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 day in the life: scenario</a:t>
            </a:r>
          </a:p>
        </p:txBody>
      </p:sp>
      <p:sp>
        <p:nvSpPr>
          <p:cNvPr id="209925" name="Freeform 3"/>
          <p:cNvSpPr>
            <a:spLocks/>
          </p:cNvSpPr>
          <p:nvPr/>
        </p:nvSpPr>
        <p:spPr bwMode="auto">
          <a:xfrm>
            <a:off x="2135188" y="1273176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09926" name="Group 4"/>
          <p:cNvGrpSpPr>
            <a:grpSpLocks/>
          </p:cNvGrpSpPr>
          <p:nvPr/>
        </p:nvGrpSpPr>
        <p:grpSpPr bwMode="auto">
          <a:xfrm>
            <a:off x="6907214" y="2679701"/>
            <a:ext cx="757237" cy="379413"/>
            <a:chOff x="2466" y="2026"/>
            <a:chExt cx="477" cy="282"/>
          </a:xfrm>
        </p:grpSpPr>
        <p:sp>
          <p:nvSpPr>
            <p:cNvPr id="210197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98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99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200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201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208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209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210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0202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20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20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20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0203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204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27" name="Group 19"/>
          <p:cNvGrpSpPr>
            <a:grpSpLocks/>
          </p:cNvGrpSpPr>
          <p:nvPr/>
        </p:nvGrpSpPr>
        <p:grpSpPr bwMode="auto">
          <a:xfrm>
            <a:off x="8272464" y="2425701"/>
            <a:ext cx="757237" cy="379413"/>
            <a:chOff x="2466" y="2026"/>
            <a:chExt cx="477" cy="282"/>
          </a:xfrm>
        </p:grpSpPr>
        <p:sp>
          <p:nvSpPr>
            <p:cNvPr id="210183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84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85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86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187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94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95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96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0188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91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92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93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0189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90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09928" name="Text Box 34"/>
          <p:cNvSpPr txBox="1">
            <a:spLocks noChangeArrowheads="1"/>
          </p:cNvSpPr>
          <p:nvPr/>
        </p:nvSpPr>
        <p:spPr bwMode="auto">
          <a:xfrm>
            <a:off x="6888164" y="176212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68.80.0.0/13</a:t>
            </a:r>
          </a:p>
        </p:txBody>
      </p:sp>
      <p:sp>
        <p:nvSpPr>
          <p:cNvPr id="209929" name="Line 36"/>
          <p:cNvSpPr>
            <a:spLocks noChangeShapeType="1"/>
          </p:cNvSpPr>
          <p:nvPr/>
        </p:nvSpPr>
        <p:spPr bwMode="auto">
          <a:xfrm flipV="1">
            <a:off x="5137151" y="2344739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30" name="Line 43"/>
          <p:cNvSpPr>
            <a:spLocks noChangeShapeType="1"/>
          </p:cNvSpPr>
          <p:nvPr/>
        </p:nvSpPr>
        <p:spPr bwMode="auto">
          <a:xfrm flipV="1">
            <a:off x="4027489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31" name="Line 44"/>
          <p:cNvSpPr>
            <a:spLocks noChangeShapeType="1"/>
          </p:cNvSpPr>
          <p:nvPr/>
        </p:nvSpPr>
        <p:spPr bwMode="auto">
          <a:xfrm flipV="1">
            <a:off x="5286376" y="2201864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32" name="Line 48"/>
          <p:cNvSpPr>
            <a:spLocks noChangeShapeType="1"/>
          </p:cNvSpPr>
          <p:nvPr/>
        </p:nvSpPr>
        <p:spPr bwMode="auto">
          <a:xfrm flipV="1">
            <a:off x="4641851" y="2736851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09933" name="Group 49"/>
          <p:cNvGrpSpPr>
            <a:grpSpLocks/>
          </p:cNvGrpSpPr>
          <p:nvPr/>
        </p:nvGrpSpPr>
        <p:grpSpPr bwMode="auto">
          <a:xfrm>
            <a:off x="4122739" y="3365501"/>
            <a:ext cx="987425" cy="479425"/>
            <a:chOff x="1118" y="1621"/>
            <a:chExt cx="622" cy="302"/>
          </a:xfrm>
        </p:grpSpPr>
        <p:sp>
          <p:nvSpPr>
            <p:cNvPr id="210166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67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168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210169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0170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71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0172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0173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21018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10181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10182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0174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210177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10178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10179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210175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76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</p:grpSp>
      <p:sp>
        <p:nvSpPr>
          <p:cNvPr id="209934" name="Line 68"/>
          <p:cNvSpPr>
            <a:spLocks noChangeShapeType="1"/>
          </p:cNvSpPr>
          <p:nvPr/>
        </p:nvSpPr>
        <p:spPr bwMode="auto">
          <a:xfrm flipV="1">
            <a:off x="5113339" y="2930526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09935" name="Group 69"/>
          <p:cNvGrpSpPr>
            <a:grpSpLocks/>
          </p:cNvGrpSpPr>
          <p:nvPr/>
        </p:nvGrpSpPr>
        <p:grpSpPr bwMode="auto">
          <a:xfrm>
            <a:off x="8929689" y="3341688"/>
            <a:ext cx="757237" cy="379412"/>
            <a:chOff x="2466" y="2026"/>
            <a:chExt cx="477" cy="282"/>
          </a:xfrm>
        </p:grpSpPr>
        <p:sp>
          <p:nvSpPr>
            <p:cNvPr id="21015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5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5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5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15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6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6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6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015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6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6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6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015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5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09936" name="Line 93"/>
          <p:cNvSpPr>
            <a:spLocks noChangeShapeType="1"/>
          </p:cNvSpPr>
          <p:nvPr/>
        </p:nvSpPr>
        <p:spPr bwMode="auto">
          <a:xfrm flipH="1">
            <a:off x="8648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37" name="Freeform 94"/>
          <p:cNvSpPr>
            <a:spLocks/>
          </p:cNvSpPr>
          <p:nvPr/>
        </p:nvSpPr>
        <p:spPr bwMode="auto">
          <a:xfrm>
            <a:off x="2613025" y="4146550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09938" name="Group 110"/>
          <p:cNvGrpSpPr>
            <a:grpSpLocks/>
          </p:cNvGrpSpPr>
          <p:nvPr/>
        </p:nvGrpSpPr>
        <p:grpSpPr bwMode="auto">
          <a:xfrm>
            <a:off x="5549900" y="4724401"/>
            <a:ext cx="757238" cy="379413"/>
            <a:chOff x="2466" y="2026"/>
            <a:chExt cx="477" cy="282"/>
          </a:xfrm>
        </p:grpSpPr>
        <p:sp>
          <p:nvSpPr>
            <p:cNvPr id="21013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3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4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4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14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4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5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5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014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4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4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4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014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4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09939" name="Line 134"/>
          <p:cNvSpPr>
            <a:spLocks noChangeShapeType="1"/>
          </p:cNvSpPr>
          <p:nvPr/>
        </p:nvSpPr>
        <p:spPr bwMode="auto">
          <a:xfrm flipV="1">
            <a:off x="6003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40" name="Text Box 135"/>
          <p:cNvSpPr txBox="1">
            <a:spLocks noChangeArrowheads="1"/>
          </p:cNvSpPr>
          <p:nvPr/>
        </p:nvSpPr>
        <p:spPr bwMode="auto">
          <a:xfrm>
            <a:off x="6881814" y="5018089"/>
            <a:ext cx="18838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Google</a:t>
            </a:r>
            <a:r>
              <a:rPr lang="ja-JP" altLang="en-US" sz="1600" i="0">
                <a:solidFill>
                  <a:srgbClr val="000000"/>
                </a:solidFill>
                <a:latin typeface="Helvetica" pitchFamily="2" charset="0"/>
              </a:rPr>
              <a:t>’</a:t>
            </a:r>
            <a:r>
              <a:rPr lang="en-US" altLang="ja-JP" sz="1600" i="0" dirty="0">
                <a:solidFill>
                  <a:srgbClr val="000000"/>
                </a:solidFill>
                <a:latin typeface="Helvetica" pitchFamily="2" charset="0"/>
              </a:rPr>
              <a:t>s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64.233.160.0/19 </a:t>
            </a:r>
          </a:p>
        </p:txBody>
      </p:sp>
      <p:sp>
        <p:nvSpPr>
          <p:cNvPr id="209941" name="Line 136"/>
          <p:cNvSpPr>
            <a:spLocks noChangeShapeType="1"/>
          </p:cNvSpPr>
          <p:nvPr/>
        </p:nvSpPr>
        <p:spPr bwMode="auto">
          <a:xfrm flipV="1">
            <a:off x="4583114" y="4894264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42" name="Text Box 137"/>
          <p:cNvSpPr txBox="1">
            <a:spLocks noChangeArrowheads="1"/>
          </p:cNvSpPr>
          <p:nvPr/>
        </p:nvSpPr>
        <p:spPr bwMode="auto">
          <a:xfrm>
            <a:off x="3495675" y="5286375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64.233.169.105</a:t>
            </a:r>
          </a:p>
        </p:txBody>
      </p:sp>
      <p:sp>
        <p:nvSpPr>
          <p:cNvPr id="209943" name="Text Box 138"/>
          <p:cNvSpPr txBox="1">
            <a:spLocks noChangeArrowheads="1"/>
          </p:cNvSpPr>
          <p:nvPr/>
        </p:nvSpPr>
        <p:spPr bwMode="auto">
          <a:xfrm>
            <a:off x="3463926" y="4992688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web server</a:t>
            </a:r>
          </a:p>
        </p:txBody>
      </p:sp>
      <p:sp>
        <p:nvSpPr>
          <p:cNvPr id="209944" name="Text Box 139"/>
          <p:cNvSpPr txBox="1">
            <a:spLocks noChangeArrowheads="1"/>
          </p:cNvSpPr>
          <p:nvPr/>
        </p:nvSpPr>
        <p:spPr bwMode="auto">
          <a:xfrm>
            <a:off x="9101139" y="1384301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Helvetica" pitchFamily="2" charset="0"/>
            </a:endParaRPr>
          </a:p>
        </p:txBody>
      </p:sp>
      <p:grpSp>
        <p:nvGrpSpPr>
          <p:cNvPr id="209945" name="Group 95"/>
          <p:cNvGrpSpPr>
            <a:grpSpLocks/>
          </p:cNvGrpSpPr>
          <p:nvPr/>
        </p:nvGrpSpPr>
        <p:grpSpPr bwMode="auto">
          <a:xfrm>
            <a:off x="7321550" y="4365626"/>
            <a:ext cx="757238" cy="379413"/>
            <a:chOff x="2466" y="2026"/>
            <a:chExt cx="477" cy="282"/>
          </a:xfrm>
        </p:grpSpPr>
        <p:sp>
          <p:nvSpPr>
            <p:cNvPr id="210124" name="Oval 96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25" name="Line 97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26" name="Rectangle 98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27" name="Oval 99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128" name="Group 100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35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36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37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0129" name="Group 104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32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33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34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0130" name="Line 108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31" name="Line 109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46" name="Group 166"/>
          <p:cNvGrpSpPr>
            <a:grpSpLocks/>
          </p:cNvGrpSpPr>
          <p:nvPr/>
        </p:nvGrpSpPr>
        <p:grpSpPr bwMode="auto">
          <a:xfrm>
            <a:off x="6705600" y="3048000"/>
            <a:ext cx="400050" cy="152400"/>
            <a:chOff x="3228" y="1776"/>
            <a:chExt cx="252" cy="96"/>
          </a:xfrm>
        </p:grpSpPr>
        <p:sp>
          <p:nvSpPr>
            <p:cNvPr id="210122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23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47" name="Group 167"/>
          <p:cNvGrpSpPr>
            <a:grpSpLocks/>
          </p:cNvGrpSpPr>
          <p:nvPr/>
        </p:nvGrpSpPr>
        <p:grpSpPr bwMode="auto">
          <a:xfrm flipH="1">
            <a:off x="7334250" y="3062288"/>
            <a:ext cx="400050" cy="152400"/>
            <a:chOff x="3228" y="1776"/>
            <a:chExt cx="252" cy="96"/>
          </a:xfrm>
        </p:grpSpPr>
        <p:sp>
          <p:nvSpPr>
            <p:cNvPr id="210120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21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48" name="Group 170"/>
          <p:cNvGrpSpPr>
            <a:grpSpLocks/>
          </p:cNvGrpSpPr>
          <p:nvPr/>
        </p:nvGrpSpPr>
        <p:grpSpPr bwMode="auto">
          <a:xfrm flipH="1" flipV="1">
            <a:off x="7486650" y="2538413"/>
            <a:ext cx="400050" cy="152400"/>
            <a:chOff x="3228" y="1776"/>
            <a:chExt cx="252" cy="96"/>
          </a:xfrm>
        </p:grpSpPr>
        <p:sp>
          <p:nvSpPr>
            <p:cNvPr id="210118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19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49" name="Group 173"/>
          <p:cNvGrpSpPr>
            <a:grpSpLocks/>
          </p:cNvGrpSpPr>
          <p:nvPr/>
        </p:nvGrpSpPr>
        <p:grpSpPr bwMode="auto">
          <a:xfrm flipH="1" flipV="1">
            <a:off x="9586913" y="3228975"/>
            <a:ext cx="400050" cy="152400"/>
            <a:chOff x="3228" y="1776"/>
            <a:chExt cx="252" cy="96"/>
          </a:xfrm>
        </p:grpSpPr>
        <p:sp>
          <p:nvSpPr>
            <p:cNvPr id="210116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17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0" name="Group 176"/>
          <p:cNvGrpSpPr>
            <a:grpSpLocks/>
          </p:cNvGrpSpPr>
          <p:nvPr/>
        </p:nvGrpSpPr>
        <p:grpSpPr bwMode="auto">
          <a:xfrm flipV="1">
            <a:off x="8763001" y="3248025"/>
            <a:ext cx="295275" cy="114300"/>
            <a:chOff x="3228" y="1776"/>
            <a:chExt cx="252" cy="96"/>
          </a:xfrm>
        </p:grpSpPr>
        <p:sp>
          <p:nvSpPr>
            <p:cNvPr id="210114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15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1" name="Group 179"/>
          <p:cNvGrpSpPr>
            <a:grpSpLocks/>
          </p:cNvGrpSpPr>
          <p:nvPr/>
        </p:nvGrpSpPr>
        <p:grpSpPr bwMode="auto">
          <a:xfrm rot="409689" flipH="1" flipV="1">
            <a:off x="9034464" y="2590800"/>
            <a:ext cx="452437" cy="57150"/>
            <a:chOff x="3228" y="1776"/>
            <a:chExt cx="252" cy="96"/>
          </a:xfrm>
        </p:grpSpPr>
        <p:sp>
          <p:nvSpPr>
            <p:cNvPr id="210112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13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2" name="Group 182"/>
          <p:cNvGrpSpPr>
            <a:grpSpLocks/>
          </p:cNvGrpSpPr>
          <p:nvPr/>
        </p:nvGrpSpPr>
        <p:grpSpPr bwMode="auto">
          <a:xfrm>
            <a:off x="8177214" y="2795588"/>
            <a:ext cx="295275" cy="114300"/>
            <a:chOff x="3228" y="1776"/>
            <a:chExt cx="252" cy="96"/>
          </a:xfrm>
        </p:grpSpPr>
        <p:sp>
          <p:nvSpPr>
            <p:cNvPr id="210110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11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3" name="Group 185"/>
          <p:cNvGrpSpPr>
            <a:grpSpLocks/>
          </p:cNvGrpSpPr>
          <p:nvPr/>
        </p:nvGrpSpPr>
        <p:grpSpPr bwMode="auto">
          <a:xfrm flipH="1">
            <a:off x="8815389" y="2795588"/>
            <a:ext cx="295275" cy="114300"/>
            <a:chOff x="3228" y="1776"/>
            <a:chExt cx="252" cy="96"/>
          </a:xfrm>
        </p:grpSpPr>
        <p:sp>
          <p:nvSpPr>
            <p:cNvPr id="210108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09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4" name="Group 188"/>
          <p:cNvGrpSpPr>
            <a:grpSpLocks/>
          </p:cNvGrpSpPr>
          <p:nvPr/>
        </p:nvGrpSpPr>
        <p:grpSpPr bwMode="auto">
          <a:xfrm>
            <a:off x="7229476" y="4743450"/>
            <a:ext cx="295275" cy="114300"/>
            <a:chOff x="3228" y="1776"/>
            <a:chExt cx="252" cy="96"/>
          </a:xfrm>
        </p:grpSpPr>
        <p:sp>
          <p:nvSpPr>
            <p:cNvPr id="210106" name="Line 189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07" name="Line 190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5" name="Group 191"/>
          <p:cNvGrpSpPr>
            <a:grpSpLocks/>
          </p:cNvGrpSpPr>
          <p:nvPr/>
        </p:nvGrpSpPr>
        <p:grpSpPr bwMode="auto">
          <a:xfrm flipH="1">
            <a:off x="7867651" y="4743450"/>
            <a:ext cx="295275" cy="114300"/>
            <a:chOff x="3228" y="1776"/>
            <a:chExt cx="252" cy="96"/>
          </a:xfrm>
        </p:grpSpPr>
        <p:sp>
          <p:nvSpPr>
            <p:cNvPr id="210104" name="Line 192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05" name="Line 193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6" name="Group 194"/>
          <p:cNvGrpSpPr>
            <a:grpSpLocks/>
          </p:cNvGrpSpPr>
          <p:nvPr/>
        </p:nvGrpSpPr>
        <p:grpSpPr bwMode="auto">
          <a:xfrm>
            <a:off x="5462589" y="5100638"/>
            <a:ext cx="295275" cy="114300"/>
            <a:chOff x="3228" y="1776"/>
            <a:chExt cx="252" cy="96"/>
          </a:xfrm>
        </p:grpSpPr>
        <p:sp>
          <p:nvSpPr>
            <p:cNvPr id="210102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03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7" name="Group 197"/>
          <p:cNvGrpSpPr>
            <a:grpSpLocks/>
          </p:cNvGrpSpPr>
          <p:nvPr/>
        </p:nvGrpSpPr>
        <p:grpSpPr bwMode="auto">
          <a:xfrm flipH="1">
            <a:off x="6100764" y="5100638"/>
            <a:ext cx="295275" cy="114300"/>
            <a:chOff x="3228" y="1776"/>
            <a:chExt cx="252" cy="96"/>
          </a:xfrm>
        </p:grpSpPr>
        <p:sp>
          <p:nvSpPr>
            <p:cNvPr id="210100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01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8" name="Group 200"/>
          <p:cNvGrpSpPr>
            <a:grpSpLocks/>
          </p:cNvGrpSpPr>
          <p:nvPr/>
        </p:nvGrpSpPr>
        <p:grpSpPr bwMode="auto">
          <a:xfrm flipH="1" flipV="1">
            <a:off x="6305551" y="4805363"/>
            <a:ext cx="295275" cy="114300"/>
            <a:chOff x="3228" y="1776"/>
            <a:chExt cx="252" cy="96"/>
          </a:xfrm>
        </p:grpSpPr>
        <p:sp>
          <p:nvSpPr>
            <p:cNvPr id="210098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099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09959" name="Text Box 34"/>
          <p:cNvSpPr txBox="1">
            <a:spLocks noChangeArrowheads="1"/>
          </p:cNvSpPr>
          <p:nvPr/>
        </p:nvSpPr>
        <p:spPr bwMode="auto">
          <a:xfrm>
            <a:off x="2486025" y="3128964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school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68.80.2.0/24</a:t>
            </a:r>
          </a:p>
        </p:txBody>
      </p:sp>
      <p:pic>
        <p:nvPicPr>
          <p:cNvPr id="699793" name="Picture 4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9796" name="Text Box 404"/>
          <p:cNvSpPr txBox="1">
            <a:spLocks noChangeArrowheads="1"/>
          </p:cNvSpPr>
          <p:nvPr/>
        </p:nvSpPr>
        <p:spPr bwMode="auto">
          <a:xfrm>
            <a:off x="3087688" y="3940175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FF0000"/>
                </a:solidFill>
                <a:latin typeface="Helvetica" pitchFamily="2" charset="0"/>
              </a:rPr>
              <a:t>web page</a:t>
            </a:r>
          </a:p>
        </p:txBody>
      </p:sp>
      <p:grpSp>
        <p:nvGrpSpPr>
          <p:cNvPr id="699797" name="Group 405"/>
          <p:cNvGrpSpPr>
            <a:grpSpLocks/>
          </p:cNvGrpSpPr>
          <p:nvPr/>
        </p:nvGrpSpPr>
        <p:grpSpPr bwMode="auto">
          <a:xfrm>
            <a:off x="1812925" y="1162050"/>
            <a:ext cx="1416050" cy="1265238"/>
            <a:chOff x="146" y="690"/>
            <a:chExt cx="892" cy="797"/>
          </a:xfrm>
        </p:grpSpPr>
        <p:grpSp>
          <p:nvGrpSpPr>
            <p:cNvPr id="210091" name="Group 400"/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210093" name="Freeform 398"/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0094" name="Group 392"/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87217" name="Picture 39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7218" name="Rectangle 394"/>
                <p:cNvSpPr>
                  <a:spLocks noChangeArrowheads="1"/>
                </p:cNvSpPr>
                <p:nvPr/>
              </p:nvSpPr>
              <p:spPr bwMode="auto">
                <a:xfrm>
                  <a:off x="2633" y="1428"/>
                  <a:ext cx="957" cy="5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7216" name="Rectangle 399"/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213" name="Text Box 402"/>
            <p:cNvSpPr txBox="1">
              <a:spLocks noChangeArrowheads="1"/>
            </p:cNvSpPr>
            <p:nvPr/>
          </p:nvSpPr>
          <p:spPr bwMode="auto">
            <a:xfrm>
              <a:off x="227" y="850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solidFill>
                    <a:srgbClr val="FF0000"/>
                  </a:solidFill>
                  <a:latin typeface="Helvetica" pitchFamily="2" charset="0"/>
                </a:rPr>
                <a:t>browser</a:t>
              </a:r>
            </a:p>
          </p:txBody>
        </p:sp>
      </p:grpSp>
      <p:grpSp>
        <p:nvGrpSpPr>
          <p:cNvPr id="209963" name="Group 356"/>
          <p:cNvGrpSpPr>
            <a:grpSpLocks/>
          </p:cNvGrpSpPr>
          <p:nvPr/>
        </p:nvGrpSpPr>
        <p:grpSpPr bwMode="auto">
          <a:xfrm>
            <a:off x="3035301" y="1898650"/>
            <a:ext cx="842963" cy="814388"/>
            <a:chOff x="313" y="1497"/>
            <a:chExt cx="1152" cy="1014"/>
          </a:xfrm>
        </p:grpSpPr>
        <p:pic>
          <p:nvPicPr>
            <p:cNvPr id="210089" name="Picture 354" descr="laptop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090" name="Picture 355" descr="antenna_styliz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9788" name="AutoShape 396"/>
          <p:cNvSpPr>
            <a:spLocks noChangeArrowheads="1"/>
          </p:cNvSpPr>
          <p:nvPr/>
        </p:nvSpPr>
        <p:spPr bwMode="auto">
          <a:xfrm>
            <a:off x="2192338" y="2266951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8708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2444750"/>
            <a:ext cx="9144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6" name="Rectangle 43"/>
          <p:cNvSpPr>
            <a:spLocks noChangeArrowheads="1"/>
          </p:cNvSpPr>
          <p:nvPr/>
        </p:nvSpPr>
        <p:spPr bwMode="auto">
          <a:xfrm rot="16200000">
            <a:off x="4940300" y="3551238"/>
            <a:ext cx="147638" cy="1889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198" name="Rectangle 43"/>
          <p:cNvSpPr>
            <a:spLocks noChangeArrowheads="1"/>
          </p:cNvSpPr>
          <p:nvPr/>
        </p:nvSpPr>
        <p:spPr bwMode="auto">
          <a:xfrm rot="2460490">
            <a:off x="4598989" y="3208339"/>
            <a:ext cx="136525" cy="3063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209968" name="Oval 407"/>
          <p:cNvSpPr>
            <a:spLocks noChangeArrowheads="1"/>
          </p:cNvSpPr>
          <p:nvPr/>
        </p:nvSpPr>
        <p:spPr bwMode="auto">
          <a:xfrm>
            <a:off x="4076700" y="3619501"/>
            <a:ext cx="850900" cy="2508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209969" name="Rectangle 410"/>
          <p:cNvSpPr>
            <a:spLocks noChangeArrowheads="1"/>
          </p:cNvSpPr>
          <p:nvPr/>
        </p:nvSpPr>
        <p:spPr bwMode="auto">
          <a:xfrm>
            <a:off x="4076701" y="3590926"/>
            <a:ext cx="854075" cy="1571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209970" name="Oval 411"/>
          <p:cNvSpPr>
            <a:spLocks noChangeArrowheads="1"/>
          </p:cNvSpPr>
          <p:nvPr/>
        </p:nvSpPr>
        <p:spPr bwMode="auto">
          <a:xfrm>
            <a:off x="4073525" y="3421064"/>
            <a:ext cx="850900" cy="293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latin typeface="Helvetica" pitchFamily="2" charset="0"/>
              <a:cs typeface="Arial" charset="0"/>
            </a:endParaRPr>
          </a:p>
        </p:txBody>
      </p:sp>
      <p:grpSp>
        <p:nvGrpSpPr>
          <p:cNvPr id="209971" name="Group 1189"/>
          <p:cNvGrpSpPr>
            <a:grpSpLocks/>
          </p:cNvGrpSpPr>
          <p:nvPr/>
        </p:nvGrpSpPr>
        <p:grpSpPr bwMode="auto">
          <a:xfrm>
            <a:off x="4244976" y="3497264"/>
            <a:ext cx="481013" cy="136525"/>
            <a:chOff x="2468" y="1332"/>
            <a:chExt cx="310" cy="60"/>
          </a:xfrm>
        </p:grpSpPr>
        <p:sp>
          <p:nvSpPr>
            <p:cNvPr id="210087" name="Freeform 1190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088" name="Freeform 1191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87093" name="Line 1192"/>
          <p:cNvSpPr>
            <a:spLocks noChangeShapeType="1"/>
          </p:cNvSpPr>
          <p:nvPr/>
        </p:nvSpPr>
        <p:spPr bwMode="auto">
          <a:xfrm>
            <a:off x="4076700" y="3557589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7094" name="Line 1193"/>
          <p:cNvSpPr>
            <a:spLocks noChangeShapeType="1"/>
          </p:cNvSpPr>
          <p:nvPr/>
        </p:nvSpPr>
        <p:spPr bwMode="auto">
          <a:xfrm>
            <a:off x="4924425" y="3567113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07" name="Rectangle 43"/>
          <p:cNvSpPr>
            <a:spLocks noChangeArrowheads="1"/>
          </p:cNvSpPr>
          <p:nvPr/>
        </p:nvSpPr>
        <p:spPr bwMode="auto">
          <a:xfrm rot="16200000">
            <a:off x="3862388" y="2365376"/>
            <a:ext cx="146050" cy="314325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</a:endParaRPr>
          </a:p>
        </p:txBody>
      </p:sp>
      <p:grpSp>
        <p:nvGrpSpPr>
          <p:cNvPr id="209975" name="Group 1185"/>
          <p:cNvGrpSpPr>
            <a:grpSpLocks/>
          </p:cNvGrpSpPr>
          <p:nvPr/>
        </p:nvGrpSpPr>
        <p:grpSpPr bwMode="auto">
          <a:xfrm>
            <a:off x="6862763" y="2667001"/>
            <a:ext cx="830262" cy="455613"/>
            <a:chOff x="4650" y="1129"/>
            <a:chExt cx="246" cy="95"/>
          </a:xfrm>
        </p:grpSpPr>
        <p:sp>
          <p:nvSpPr>
            <p:cNvPr id="21007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8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8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210082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85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086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87204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205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76" name="Group 1185"/>
          <p:cNvGrpSpPr>
            <a:grpSpLocks/>
          </p:cNvGrpSpPr>
          <p:nvPr/>
        </p:nvGrpSpPr>
        <p:grpSpPr bwMode="auto">
          <a:xfrm>
            <a:off x="8253414" y="2401888"/>
            <a:ext cx="808037" cy="425450"/>
            <a:chOff x="4650" y="1129"/>
            <a:chExt cx="246" cy="95"/>
          </a:xfrm>
        </p:grpSpPr>
        <p:sp>
          <p:nvSpPr>
            <p:cNvPr id="21007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7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7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210074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77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078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87196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97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77" name="Group 1185"/>
          <p:cNvGrpSpPr>
            <a:grpSpLocks/>
          </p:cNvGrpSpPr>
          <p:nvPr/>
        </p:nvGrpSpPr>
        <p:grpSpPr bwMode="auto">
          <a:xfrm>
            <a:off x="8867776" y="3338514"/>
            <a:ext cx="892175" cy="390525"/>
            <a:chOff x="4650" y="1129"/>
            <a:chExt cx="246" cy="95"/>
          </a:xfrm>
        </p:grpSpPr>
        <p:sp>
          <p:nvSpPr>
            <p:cNvPr id="21006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6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6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210066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9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070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87188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89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78" name="Group 1185"/>
          <p:cNvGrpSpPr>
            <a:grpSpLocks/>
          </p:cNvGrpSpPr>
          <p:nvPr/>
        </p:nvGrpSpPr>
        <p:grpSpPr bwMode="auto">
          <a:xfrm>
            <a:off x="7278689" y="4344988"/>
            <a:ext cx="808037" cy="425450"/>
            <a:chOff x="4650" y="1129"/>
            <a:chExt cx="246" cy="95"/>
          </a:xfrm>
        </p:grpSpPr>
        <p:sp>
          <p:nvSpPr>
            <p:cNvPr id="21005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5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5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210058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1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062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87180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81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79" name="Group 1185"/>
          <p:cNvGrpSpPr>
            <a:grpSpLocks/>
          </p:cNvGrpSpPr>
          <p:nvPr/>
        </p:nvGrpSpPr>
        <p:grpSpPr bwMode="auto">
          <a:xfrm>
            <a:off x="5537200" y="4710113"/>
            <a:ext cx="808038" cy="425450"/>
            <a:chOff x="4650" y="1129"/>
            <a:chExt cx="246" cy="95"/>
          </a:xfrm>
        </p:grpSpPr>
        <p:sp>
          <p:nvSpPr>
            <p:cNvPr id="21004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4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4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210050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53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054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87172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73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80" name="Group 248"/>
          <p:cNvGrpSpPr>
            <a:grpSpLocks/>
          </p:cNvGrpSpPr>
          <p:nvPr/>
        </p:nvGrpSpPr>
        <p:grpSpPr bwMode="auto">
          <a:xfrm>
            <a:off x="8742364" y="1558925"/>
            <a:ext cx="358775" cy="623888"/>
            <a:chOff x="4140" y="429"/>
            <a:chExt cx="1425" cy="2396"/>
          </a:xfrm>
        </p:grpSpPr>
        <p:sp>
          <p:nvSpPr>
            <p:cNvPr id="21001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37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01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01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40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02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66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67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42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02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64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65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44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45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02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62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63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1002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002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60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61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49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02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03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52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03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54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55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56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57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8715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59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209981" name="Group 248"/>
          <p:cNvGrpSpPr>
            <a:grpSpLocks/>
          </p:cNvGrpSpPr>
          <p:nvPr/>
        </p:nvGrpSpPr>
        <p:grpSpPr bwMode="auto">
          <a:xfrm>
            <a:off x="4400551" y="4454525"/>
            <a:ext cx="358775" cy="623888"/>
            <a:chOff x="4140" y="429"/>
            <a:chExt cx="1425" cy="2396"/>
          </a:xfrm>
        </p:grpSpPr>
        <p:sp>
          <p:nvSpPr>
            <p:cNvPr id="209983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05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09985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9986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08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09988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34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35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10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09990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32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33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12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13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09993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30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31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09994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09995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28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29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17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09997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9998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20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000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22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23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24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25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87126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27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2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34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1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9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796" grpId="0"/>
      <p:bldP spid="69978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5" name="Group 156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106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106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106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106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106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818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106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112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12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819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6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107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108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21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109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109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21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109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23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24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821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109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23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23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821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1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109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23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23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109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110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23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23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822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110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110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22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110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22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2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2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3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3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3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107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819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19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9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9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0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108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820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820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820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108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820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820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820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 day in the life… connecting to the Internet</a:t>
            </a:r>
          </a:p>
        </p:txBody>
      </p:sp>
      <p:sp>
        <p:nvSpPr>
          <p:cNvPr id="701629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6561138" y="1128713"/>
            <a:ext cx="4357874" cy="1262062"/>
          </a:xfrm>
        </p:spPr>
        <p:txBody>
          <a:bodyPr>
            <a:normAutofit lnSpcReduction="10000"/>
          </a:bodyPr>
          <a:lstStyle/>
          <a:p>
            <a:pPr marL="231775" indent="-231775">
              <a:defRPr/>
            </a:pPr>
            <a:r>
              <a:rPr lang="en-US" sz="2200" dirty="0"/>
              <a:t>connecting laptop needs to get its own IP address, addr of first-hop router, addr of DNS server: use </a:t>
            </a:r>
            <a:r>
              <a:rPr lang="en-US" sz="2200" i="1" dirty="0">
                <a:solidFill>
                  <a:srgbClr val="C00000"/>
                </a:solidFill>
              </a:rPr>
              <a:t>DHCP</a:t>
            </a:r>
          </a:p>
        </p:txBody>
      </p:sp>
      <p:sp>
        <p:nvSpPr>
          <p:cNvPr id="701661" name="AutoShape 221"/>
          <p:cNvSpPr>
            <a:spLocks noChangeArrowheads="1"/>
          </p:cNvSpPr>
          <p:nvPr/>
        </p:nvSpPr>
        <p:spPr bwMode="auto">
          <a:xfrm>
            <a:off x="2354263" y="2266951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701690" name="Group 250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1054" name="Freeform 249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1055" name="Group 248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8177" name="Rectangle 242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178" name="Text Box 241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88179" name="Line 243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80" name="Line 244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81" name="Line 245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82" name="Line 246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1693" name="Group 253"/>
          <p:cNvGrpSpPr>
            <a:grpSpLocks/>
          </p:cNvGrpSpPr>
          <p:nvPr/>
        </p:nvGrpSpPr>
        <p:grpSpPr bwMode="auto">
          <a:xfrm>
            <a:off x="2044701" y="1162051"/>
            <a:ext cx="544513" cy="244475"/>
            <a:chOff x="844" y="3337"/>
            <a:chExt cx="343" cy="154"/>
          </a:xfrm>
        </p:grpSpPr>
        <p:sp>
          <p:nvSpPr>
            <p:cNvPr id="88173" name="Rectangle 251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8174" name="Text Box 252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Helvetica" pitchFamily="2" charset="0"/>
                </a:rPr>
                <a:t>DHCP</a:t>
              </a:r>
            </a:p>
          </p:txBody>
        </p:sp>
      </p:grpSp>
      <p:grpSp>
        <p:nvGrpSpPr>
          <p:cNvPr id="701739" name="Group 299"/>
          <p:cNvGrpSpPr>
            <a:grpSpLocks/>
          </p:cNvGrpSpPr>
          <p:nvPr/>
        </p:nvGrpSpPr>
        <p:grpSpPr bwMode="auto">
          <a:xfrm>
            <a:off x="1590675" y="1181101"/>
            <a:ext cx="1081088" cy="1166813"/>
            <a:chOff x="42" y="744"/>
            <a:chExt cx="681" cy="735"/>
          </a:xfrm>
        </p:grpSpPr>
        <p:grpSp>
          <p:nvGrpSpPr>
            <p:cNvPr id="211020" name="Group 296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1022" name="Group 29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1047" name="Group 25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7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72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8169" name="Rectangle 266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70" name="Rectangle 267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1023" name="Group 274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1041" name="Group 26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66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67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42" name="Group 27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64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65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1024" name="Group 293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60" name="Rectangle 276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61" name="Rectangle 277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1025" name="Group 29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026" name="Group 287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030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1033" name="Group 2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58" name="Rectangle 2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8159" name="Text Box 2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Helvetica" pitchFamily="2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1034" name="Group 2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56" name="Rectangle 2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8157" name="Rectangle 2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88152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53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8148" name="Rectangle 28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49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50" name="Rectangle 291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88142" name="AutoShape 297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1758" name="Group 318"/>
          <p:cNvGrpSpPr>
            <a:grpSpLocks/>
          </p:cNvGrpSpPr>
          <p:nvPr/>
        </p:nvGrpSpPr>
        <p:grpSpPr bwMode="auto">
          <a:xfrm>
            <a:off x="2174875" y="2389189"/>
            <a:ext cx="1081088" cy="244475"/>
            <a:chOff x="504" y="3523"/>
            <a:chExt cx="681" cy="154"/>
          </a:xfrm>
        </p:grpSpPr>
        <p:grpSp>
          <p:nvGrpSpPr>
            <p:cNvPr id="211007" name="Group 319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1011" name="Group 320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1014" name="Group 321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39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40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15" name="Group 324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37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38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88133" name="Rectangle 327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134" name="Rectangle 328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8129" name="Rectangle 329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8130" name="Rectangle 330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8131" name="Rectangle 331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1782" name="Group 342"/>
          <p:cNvGrpSpPr>
            <a:grpSpLocks/>
          </p:cNvGrpSpPr>
          <p:nvPr/>
        </p:nvGrpSpPr>
        <p:grpSpPr bwMode="auto">
          <a:xfrm>
            <a:off x="3001964" y="3081338"/>
            <a:ext cx="1316037" cy="1314450"/>
            <a:chOff x="931" y="1941"/>
            <a:chExt cx="829" cy="828"/>
          </a:xfrm>
        </p:grpSpPr>
        <p:sp>
          <p:nvSpPr>
            <p:cNvPr id="210999" name="Freeform 334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1000" name="Group 335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8122" name="Rectangle 33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123" name="Text Box 337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88124" name="Line 33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25" name="Line 33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26" name="Line 34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27" name="Line 34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1882" name="Group 442"/>
          <p:cNvGrpSpPr>
            <a:grpSpLocks/>
          </p:cNvGrpSpPr>
          <p:nvPr/>
        </p:nvGrpSpPr>
        <p:grpSpPr bwMode="auto">
          <a:xfrm>
            <a:off x="1863725" y="2981326"/>
            <a:ext cx="1081088" cy="1217613"/>
            <a:chOff x="1404" y="3105"/>
            <a:chExt cx="681" cy="767"/>
          </a:xfrm>
        </p:grpSpPr>
        <p:grpSp>
          <p:nvGrpSpPr>
            <p:cNvPr id="210964" name="Group 34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0969" name="Group 34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0994" name="Group 34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18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19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8116" name="Rectangle 34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17" name="Rectangle 35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0970" name="Group 35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0988" name="Group 35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13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14" name="Text Box 3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0989" name="Group 35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11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12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0971" name="Group 35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07" name="Rectangle 35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08" name="Rectangle 36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0972" name="Group 36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0973" name="Group 36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0977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0980" name="Group 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05" name="Rectangle 3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8106" name="Text Box 3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Helvetica" pitchFamily="2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0981" name="Group 3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03" name="Rectangle 3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8104" name="Rectangle 3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88099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00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8095" name="Rectangle 37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096" name="Rectangle 37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097" name="Rectangle 37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88086" name="AutoShape 37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966" name="Group 379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8088" name="Rectangle 38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089" name="Text Box 38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DHCP</a:t>
                </a:r>
              </a:p>
            </p:txBody>
          </p:sp>
        </p:grpSp>
      </p:grpSp>
      <p:grpSp>
        <p:nvGrpSpPr>
          <p:cNvPr id="701916" name="Group 476"/>
          <p:cNvGrpSpPr>
            <a:grpSpLocks/>
          </p:cNvGrpSpPr>
          <p:nvPr/>
        </p:nvGrpSpPr>
        <p:grpSpPr bwMode="auto">
          <a:xfrm>
            <a:off x="2327276" y="3178176"/>
            <a:ext cx="544513" cy="244475"/>
            <a:chOff x="844" y="3337"/>
            <a:chExt cx="343" cy="154"/>
          </a:xfrm>
        </p:grpSpPr>
        <p:sp>
          <p:nvSpPr>
            <p:cNvPr id="88083" name="Rectangle 477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8084" name="Text Box 478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Helvetica" pitchFamily="2" charset="0"/>
                </a:rPr>
                <a:t>DHCP</a:t>
              </a:r>
            </a:p>
          </p:txBody>
        </p:sp>
      </p:grpSp>
      <p:sp>
        <p:nvSpPr>
          <p:cNvPr id="701919" name="Rectangle 479"/>
          <p:cNvSpPr>
            <a:spLocks noChangeArrowheads="1"/>
          </p:cNvSpPr>
          <p:nvPr/>
        </p:nvSpPr>
        <p:spPr bwMode="auto">
          <a:xfrm>
            <a:off x="6561137" y="2568576"/>
            <a:ext cx="4573027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DHCP request </a:t>
            </a:r>
            <a:r>
              <a:rPr lang="en-US" sz="2200" dirty="0">
                <a:solidFill>
                  <a:srgbClr val="3333CC"/>
                </a:solidFill>
                <a:latin typeface="Helvetica" pitchFamily="2" charset="0"/>
              </a:rPr>
              <a:t>encapsulated 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in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UDP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IP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802.3 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Ethernet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200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701920" name="Rectangle 480"/>
          <p:cNvSpPr>
            <a:spLocks noChangeArrowheads="1"/>
          </p:cNvSpPr>
          <p:nvPr/>
        </p:nvSpPr>
        <p:spPr bwMode="auto">
          <a:xfrm>
            <a:off x="6559549" y="3979864"/>
            <a:ext cx="4573027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Ethernet frame </a:t>
            </a:r>
            <a:r>
              <a:rPr lang="en-US" sz="2200" dirty="0">
                <a:solidFill>
                  <a:srgbClr val="000099"/>
                </a:solidFill>
                <a:latin typeface="Helvetica" pitchFamily="2" charset="0"/>
              </a:rPr>
              <a:t>broadcast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 (dest: FFFFFFFFFFFF) on LAN, received at router running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DHCP 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server</a:t>
            </a:r>
          </a:p>
        </p:txBody>
      </p:sp>
      <p:sp>
        <p:nvSpPr>
          <p:cNvPr id="701921" name="Rectangle 481"/>
          <p:cNvSpPr>
            <a:spLocks noChangeArrowheads="1"/>
          </p:cNvSpPr>
          <p:nvPr/>
        </p:nvSpPr>
        <p:spPr bwMode="auto">
          <a:xfrm>
            <a:off x="6559549" y="5390956"/>
            <a:ext cx="38020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Ethernet </a:t>
            </a:r>
            <a:r>
              <a:rPr lang="en-US" sz="2200" dirty="0">
                <a:solidFill>
                  <a:srgbClr val="000099"/>
                </a:solidFill>
                <a:latin typeface="Helvetica" pitchFamily="2" charset="0"/>
              </a:rPr>
              <a:t>demuxed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 to IP demuxed, UDP demuxed to DHCP </a:t>
            </a:r>
          </a:p>
        </p:txBody>
      </p:sp>
      <p:sp>
        <p:nvSpPr>
          <p:cNvPr id="1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63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70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661" grpId="0" animBg="1"/>
      <p:bldP spid="701661" grpId="1" animBg="1"/>
      <p:bldP spid="701919" grpId="0"/>
      <p:bldP spid="701920" grpId="0"/>
      <p:bldP spid="7019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69" name="Group 152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208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208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208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208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208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920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208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214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14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92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6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6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209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210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3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211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211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3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211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925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26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923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211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925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25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923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3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211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925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25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211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212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925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25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924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212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212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4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212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4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4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4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5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5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5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209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921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1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1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1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2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210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922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922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922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210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922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922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922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1139" y="1158876"/>
            <a:ext cx="4605338" cy="1573213"/>
          </a:xfrm>
        </p:spPr>
        <p:txBody>
          <a:bodyPr/>
          <a:lstStyle/>
          <a:p>
            <a:pPr marL="231775" indent="-231775">
              <a:lnSpc>
                <a:spcPct val="80000"/>
              </a:lnSpc>
              <a:defRPr/>
            </a:pPr>
            <a:r>
              <a:rPr lang="en-US" sz="2000" dirty="0"/>
              <a:t>DHCP server formulates </a:t>
            </a:r>
            <a:r>
              <a:rPr lang="en-US" sz="2000" i="1" dirty="0">
                <a:solidFill>
                  <a:srgbClr val="C00000"/>
                </a:solidFill>
              </a:rPr>
              <a:t>DHCP ACK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containing client</a:t>
            </a:r>
            <a:r>
              <a:rPr lang="ja-JP" altLang="en-US" sz="2000" dirty="0"/>
              <a:t>’</a:t>
            </a:r>
            <a:r>
              <a:rPr lang="en-US" sz="2000" dirty="0"/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  <a:defRPr/>
            </a:pPr>
            <a:endParaRPr lang="en-US" sz="2000" dirty="0"/>
          </a:p>
        </p:txBody>
      </p:sp>
      <p:grpSp>
        <p:nvGrpSpPr>
          <p:cNvPr id="703533" name="Group 45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2074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2075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9197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198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89199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00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01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02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3545" name="Group 57"/>
          <p:cNvGrpSpPr>
            <a:grpSpLocks/>
          </p:cNvGrpSpPr>
          <p:nvPr/>
        </p:nvGrpSpPr>
        <p:grpSpPr bwMode="auto">
          <a:xfrm>
            <a:off x="1876425" y="3152776"/>
            <a:ext cx="1081088" cy="1166813"/>
            <a:chOff x="42" y="744"/>
            <a:chExt cx="681" cy="735"/>
          </a:xfrm>
        </p:grpSpPr>
        <p:grpSp>
          <p:nvGrpSpPr>
            <p:cNvPr id="212042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2044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69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9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9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9191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92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2045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63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8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89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64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8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8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2046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82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83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2047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2048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2052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55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80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9181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Helvetica" pitchFamily="2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56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78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9179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8917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7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9170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71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72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89164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3578" name="Group 90"/>
          <p:cNvGrpSpPr>
            <a:grpSpLocks/>
          </p:cNvGrpSpPr>
          <p:nvPr/>
        </p:nvGrpSpPr>
        <p:grpSpPr bwMode="auto">
          <a:xfrm>
            <a:off x="1973264" y="4238626"/>
            <a:ext cx="1081087" cy="244475"/>
            <a:chOff x="504" y="3523"/>
            <a:chExt cx="681" cy="154"/>
          </a:xfrm>
        </p:grpSpPr>
        <p:grpSp>
          <p:nvGrpSpPr>
            <p:cNvPr id="212029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2033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2036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61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37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5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60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89155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156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9151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9152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9153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3592" name="Group 104"/>
          <p:cNvGrpSpPr>
            <a:grpSpLocks/>
          </p:cNvGrpSpPr>
          <p:nvPr/>
        </p:nvGrpSpPr>
        <p:grpSpPr bwMode="auto">
          <a:xfrm>
            <a:off x="3001964" y="3081338"/>
            <a:ext cx="1316037" cy="1314450"/>
            <a:chOff x="931" y="1941"/>
            <a:chExt cx="829" cy="828"/>
          </a:xfrm>
        </p:grpSpPr>
        <p:sp>
          <p:nvSpPr>
            <p:cNvPr id="212021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2022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9144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145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89146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147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148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149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3601" name="Group 113"/>
          <p:cNvGrpSpPr>
            <a:grpSpLocks/>
          </p:cNvGrpSpPr>
          <p:nvPr/>
        </p:nvGrpSpPr>
        <p:grpSpPr bwMode="auto">
          <a:xfrm>
            <a:off x="1595439" y="969963"/>
            <a:ext cx="1081087" cy="1217612"/>
            <a:chOff x="1404" y="3105"/>
            <a:chExt cx="681" cy="767"/>
          </a:xfrm>
        </p:grpSpPr>
        <p:grpSp>
          <p:nvGrpSpPr>
            <p:cNvPr id="211986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1991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16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4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4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9138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3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1992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10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3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3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11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3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34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1993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29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30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1994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995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999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02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27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9128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Helvetica" pitchFamily="2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03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25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9126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89121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22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9117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18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19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89108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1988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9110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111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DHCP</a:t>
                </a:r>
              </a:p>
            </p:txBody>
          </p:sp>
        </p:grpSp>
      </p:grpSp>
      <p:grpSp>
        <p:nvGrpSpPr>
          <p:cNvPr id="703637" name="Group 149"/>
          <p:cNvGrpSpPr>
            <a:grpSpLocks/>
          </p:cNvGrpSpPr>
          <p:nvPr/>
        </p:nvGrpSpPr>
        <p:grpSpPr bwMode="auto">
          <a:xfrm>
            <a:off x="2327276" y="3178176"/>
            <a:ext cx="544513" cy="244475"/>
            <a:chOff x="844" y="3337"/>
            <a:chExt cx="343" cy="154"/>
          </a:xfrm>
        </p:grpSpPr>
        <p:sp>
          <p:nvSpPr>
            <p:cNvPr id="89105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9106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Helvetica" pitchFamily="2" charset="0"/>
                </a:rPr>
                <a:t>DHCP</a:t>
              </a:r>
            </a:p>
          </p:txBody>
        </p:sp>
      </p:grpSp>
      <p:sp>
        <p:nvSpPr>
          <p:cNvPr id="703643" name="Rectangle 155"/>
          <p:cNvSpPr>
            <a:spLocks noChangeArrowheads="1"/>
          </p:cNvSpPr>
          <p:nvPr/>
        </p:nvSpPr>
        <p:spPr bwMode="auto">
          <a:xfrm>
            <a:off x="6521451" y="2709864"/>
            <a:ext cx="4645026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encapsulation at DHCP server, frame forwarded (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switch learning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) through LAN, demultiplexing at client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703644" name="Text Box 156"/>
          <p:cNvSpPr txBox="1">
            <a:spLocks noChangeArrowheads="1"/>
          </p:cNvSpPr>
          <p:nvPr/>
        </p:nvSpPr>
        <p:spPr bwMode="auto">
          <a:xfrm>
            <a:off x="2319794" y="5260976"/>
            <a:ext cx="78111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  <a:latin typeface="Helvetica" pitchFamily="2" charset="0"/>
              </a:rPr>
              <a:t>Client now has IP address, knows name &amp; addr of DNS </a:t>
            </a:r>
          </a:p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  <a:latin typeface="Helvetica" pitchFamily="2" charset="0"/>
              </a:rPr>
              <a:t>server, IP address of its first-hop router</a:t>
            </a:r>
          </a:p>
        </p:txBody>
      </p:sp>
      <p:sp>
        <p:nvSpPr>
          <p:cNvPr id="703645" name="Rectangle 157"/>
          <p:cNvSpPr>
            <a:spLocks noChangeArrowheads="1"/>
          </p:cNvSpPr>
          <p:nvPr/>
        </p:nvSpPr>
        <p:spPr bwMode="auto">
          <a:xfrm>
            <a:off x="6513513" y="4111626"/>
            <a:ext cx="34210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DHCP client receives DHCP ACK reply</a:t>
            </a:r>
          </a:p>
        </p:txBody>
      </p:sp>
      <p:sp>
        <p:nvSpPr>
          <p:cNvPr id="89103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 day in the life… connecting to the Internet</a:t>
            </a:r>
          </a:p>
        </p:txBody>
      </p:sp>
      <p:sp>
        <p:nvSpPr>
          <p:cNvPr id="1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36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17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0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  <p:bldP spid="703643" grpId="0" build="p"/>
      <p:bldP spid="703644" grpId="0"/>
      <p:bldP spid="70364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93" name="Group 92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305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305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305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306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306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018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306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311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11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018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0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306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308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20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308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308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20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308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023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23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021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309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023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23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021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1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309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023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23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309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309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022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22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021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309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309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22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310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22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2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2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2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2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2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306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019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9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19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19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9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307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020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020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020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307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019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019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020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>
          <a:xfrm>
            <a:off x="618565" y="1"/>
            <a:ext cx="9911323" cy="1001713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 day in the life… ARP (before DNS, before HTTP)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15025" y="1014413"/>
            <a:ext cx="4667250" cy="1262062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before sending </a:t>
            </a:r>
            <a:r>
              <a:rPr lang="en-US" sz="2200" i="1" dirty="0">
                <a:solidFill>
                  <a:srgbClr val="C00000"/>
                </a:solidFill>
              </a:rPr>
              <a:t>HTTP</a:t>
            </a:r>
            <a:r>
              <a:rPr lang="en-US" sz="2200" b="1" i="1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request, need IP address of www.google.com:  </a:t>
            </a:r>
            <a:r>
              <a:rPr lang="en-US" sz="2200" i="1" dirty="0">
                <a:solidFill>
                  <a:srgbClr val="C00000"/>
                </a:solidFill>
              </a:rPr>
              <a:t>DNS</a:t>
            </a:r>
          </a:p>
        </p:txBody>
      </p:sp>
      <p:sp>
        <p:nvSpPr>
          <p:cNvPr id="212998" name="Line 43"/>
          <p:cNvSpPr>
            <a:spLocks noChangeShapeType="1"/>
          </p:cNvSpPr>
          <p:nvPr/>
        </p:nvSpPr>
        <p:spPr bwMode="auto">
          <a:xfrm flipV="1">
            <a:off x="4189414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704557" name="Group 45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3049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3050" name="Group 4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0172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73" name="Text Box 49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0174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175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176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177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4788" name="Group 276"/>
          <p:cNvGrpSpPr>
            <a:grpSpLocks/>
          </p:cNvGrpSpPr>
          <p:nvPr/>
        </p:nvGrpSpPr>
        <p:grpSpPr bwMode="auto">
          <a:xfrm>
            <a:off x="1804988" y="1157288"/>
            <a:ext cx="762000" cy="876300"/>
            <a:chOff x="177" y="729"/>
            <a:chExt cx="480" cy="552"/>
          </a:xfrm>
        </p:grpSpPr>
        <p:grpSp>
          <p:nvGrpSpPr>
            <p:cNvPr id="213029" name="Group 54"/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90168" name="Rectangle 55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69" name="Text Box 56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DNS</a:t>
                </a:r>
              </a:p>
            </p:txBody>
          </p:sp>
        </p:grpSp>
        <p:grpSp>
          <p:nvGrpSpPr>
            <p:cNvPr id="213030" name="Group 59"/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213042" name="Group 60"/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90166" name="Rectangle 61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16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DNS</a:t>
                  </a:r>
                </a:p>
              </p:txBody>
            </p:sp>
          </p:grpSp>
          <p:sp>
            <p:nvSpPr>
              <p:cNvPr id="90164" name="Rectangle 63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65" name="Rectangle 64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3031" name="Group 65"/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213036" name="Group 66"/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90161" name="Rectangle 67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16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DNS</a:t>
                  </a:r>
                </a:p>
              </p:txBody>
            </p:sp>
          </p:grpSp>
          <p:grpSp>
            <p:nvGrpSpPr>
              <p:cNvPr id="213037" name="Group 69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0159" name="Rectangle 70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160" name="Rectangle 71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13032" name="Group 72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0155" name="Rectangle 73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56" name="Rectangle 74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0154" name="AutoShape 89"/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704664" name="Rectangle 152"/>
          <p:cNvSpPr>
            <a:spLocks noChangeArrowheads="1"/>
          </p:cNvSpPr>
          <p:nvPr/>
        </p:nvSpPr>
        <p:spPr bwMode="auto">
          <a:xfrm>
            <a:off x="5930920" y="2227742"/>
            <a:ext cx="5329891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DNS query created, encapsulated in UDP, encapsulated in IP, encapsulated in Eth.  To send frame to router, need MAC address of router interface: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ARP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endParaRPr lang="en-US" sz="2200" b="1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704665" name="Rectangle 153"/>
          <p:cNvSpPr>
            <a:spLocks noChangeArrowheads="1"/>
          </p:cNvSpPr>
          <p:nvPr/>
        </p:nvSpPr>
        <p:spPr bwMode="auto">
          <a:xfrm>
            <a:off x="5943601" y="3608389"/>
            <a:ext cx="5329891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ARP query 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broadcast, received by router, which replies with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ARP reply 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giving MAC address of router interface</a:t>
            </a:r>
          </a:p>
        </p:txBody>
      </p:sp>
      <p:sp>
        <p:nvSpPr>
          <p:cNvPr id="704666" name="Rectangle 154"/>
          <p:cNvSpPr>
            <a:spLocks noChangeArrowheads="1"/>
          </p:cNvSpPr>
          <p:nvPr/>
        </p:nvSpPr>
        <p:spPr bwMode="auto">
          <a:xfrm>
            <a:off x="5995988" y="5000626"/>
            <a:ext cx="42862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client now knows MAC address of first hop router, so can now send frame containing DNS query </a:t>
            </a:r>
          </a:p>
        </p:txBody>
      </p:sp>
      <p:grpSp>
        <p:nvGrpSpPr>
          <p:cNvPr id="704775" name="Group 263"/>
          <p:cNvGrpSpPr>
            <a:grpSpLocks/>
          </p:cNvGrpSpPr>
          <p:nvPr/>
        </p:nvGrpSpPr>
        <p:grpSpPr bwMode="auto">
          <a:xfrm>
            <a:off x="1616075" y="1868489"/>
            <a:ext cx="1081088" cy="244475"/>
            <a:chOff x="76" y="2296"/>
            <a:chExt cx="681" cy="154"/>
          </a:xfrm>
        </p:grpSpPr>
        <p:sp>
          <p:nvSpPr>
            <p:cNvPr id="90145" name="Rectangle 103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46" name="Rectangle 101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47" name="Rectangle 102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48" name="Rectangle 100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49" name="Text Box 95"/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Helvetica" pitchFamily="2" charset="0"/>
                </a:rPr>
                <a:t>ARP query</a:t>
              </a:r>
            </a:p>
          </p:txBody>
        </p:sp>
      </p:grpSp>
      <p:grpSp>
        <p:nvGrpSpPr>
          <p:cNvPr id="704767" name="Group 255"/>
          <p:cNvGrpSpPr>
            <a:grpSpLocks/>
          </p:cNvGrpSpPr>
          <p:nvPr/>
        </p:nvGrpSpPr>
        <p:grpSpPr bwMode="auto">
          <a:xfrm>
            <a:off x="3765550" y="2982914"/>
            <a:ext cx="1016000" cy="877887"/>
            <a:chOff x="719" y="2137"/>
            <a:chExt cx="640" cy="553"/>
          </a:xfrm>
        </p:grpSpPr>
        <p:sp>
          <p:nvSpPr>
            <p:cNvPr id="213016" name="Freeform 244"/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0138" name="Rectangle 246"/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9" name="Text Box 247"/>
            <p:cNvSpPr txBox="1">
              <a:spLocks noChangeArrowheads="1"/>
            </p:cNvSpPr>
            <p:nvPr/>
          </p:nvSpPr>
          <p:spPr bwMode="auto">
            <a:xfrm>
              <a:off x="835" y="2235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Helvetica" pitchFamily="2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Helvetica" pitchFamily="2" charset="0"/>
                </a:rPr>
                <a:t>Phy</a:t>
              </a:r>
            </a:p>
          </p:txBody>
        </p:sp>
        <p:sp>
          <p:nvSpPr>
            <p:cNvPr id="90140" name="Line 250"/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0141" name="Line 251"/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3021" name="Group 252"/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90143" name="Rectangle 253"/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44" name="Text Box 254"/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ARP</a:t>
                </a:r>
              </a:p>
            </p:txBody>
          </p:sp>
        </p:grpSp>
      </p:grpSp>
      <p:grpSp>
        <p:nvGrpSpPr>
          <p:cNvPr id="704754" name="Group 242"/>
          <p:cNvGrpSpPr>
            <a:grpSpLocks/>
          </p:cNvGrpSpPr>
          <p:nvPr/>
        </p:nvGrpSpPr>
        <p:grpSpPr bwMode="auto">
          <a:xfrm>
            <a:off x="2674938" y="1720851"/>
            <a:ext cx="444500" cy="244475"/>
            <a:chOff x="161" y="1354"/>
            <a:chExt cx="280" cy="154"/>
          </a:xfrm>
        </p:grpSpPr>
        <p:sp>
          <p:nvSpPr>
            <p:cNvPr id="90135" name="Rectangle 241"/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6" name="Text Box 240"/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Helvetica" pitchFamily="2" charset="0"/>
                </a:rPr>
                <a:t>ARP</a:t>
              </a:r>
            </a:p>
          </p:txBody>
        </p:sp>
      </p:grpSp>
      <p:grpSp>
        <p:nvGrpSpPr>
          <p:cNvPr id="704782" name="Group 270"/>
          <p:cNvGrpSpPr>
            <a:grpSpLocks/>
          </p:cNvGrpSpPr>
          <p:nvPr/>
        </p:nvGrpSpPr>
        <p:grpSpPr bwMode="auto">
          <a:xfrm>
            <a:off x="2701925" y="3187701"/>
            <a:ext cx="1081088" cy="244475"/>
            <a:chOff x="76" y="2296"/>
            <a:chExt cx="681" cy="154"/>
          </a:xfrm>
        </p:grpSpPr>
        <p:sp>
          <p:nvSpPr>
            <p:cNvPr id="90130" name="Rectangle 271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1" name="Rectangle 272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2" name="Rectangle 273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3" name="Rectangle 274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4" name="Text Box 275"/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Helvetica" pitchFamily="2" charset="0"/>
                </a:rPr>
                <a:t>ARP reply</a:t>
              </a:r>
            </a:p>
          </p:txBody>
        </p:sp>
      </p:grpSp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37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1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17" name="Group 230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4233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234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235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236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237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59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4239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429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29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136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424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4259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81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4261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262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84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4264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1410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1411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1386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426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1408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1409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1388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389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4269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1406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1407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4270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4271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1404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1405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1393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4273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274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96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4276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98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399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400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401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402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403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4245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1367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368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69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70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371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4251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137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378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379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4252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1374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375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376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214020" name="Freeform 236"/>
          <p:cNvSpPr>
            <a:spLocks/>
          </p:cNvSpPr>
          <p:nvPr/>
        </p:nvSpPr>
        <p:spPr bwMode="auto">
          <a:xfrm>
            <a:off x="6275388" y="706439"/>
            <a:ext cx="3759200" cy="2473325"/>
          </a:xfrm>
          <a:custGeom>
            <a:avLst/>
            <a:gdLst>
              <a:gd name="T0" fmla="*/ 2147483647 w 2368"/>
              <a:gd name="T1" fmla="*/ 2147483647 h 1558"/>
              <a:gd name="T2" fmla="*/ 2147483647 w 2368"/>
              <a:gd name="T3" fmla="*/ 2147483647 h 1558"/>
              <a:gd name="T4" fmla="*/ 2147483647 w 2368"/>
              <a:gd name="T5" fmla="*/ 2147483647 h 1558"/>
              <a:gd name="T6" fmla="*/ 2147483647 w 2368"/>
              <a:gd name="T7" fmla="*/ 2147483647 h 1558"/>
              <a:gd name="T8" fmla="*/ 2147483647 w 2368"/>
              <a:gd name="T9" fmla="*/ 2147483647 h 1558"/>
              <a:gd name="T10" fmla="*/ 2147483647 w 2368"/>
              <a:gd name="T11" fmla="*/ 2147483647 h 1558"/>
              <a:gd name="T12" fmla="*/ 2147483647 w 2368"/>
              <a:gd name="T13" fmla="*/ 2147483647 h 1558"/>
              <a:gd name="T14" fmla="*/ 2147483647 w 2368"/>
              <a:gd name="T15" fmla="*/ 2147483647 h 1558"/>
              <a:gd name="T16" fmla="*/ 2147483647 w 2368"/>
              <a:gd name="T17" fmla="*/ 2147483647 h 1558"/>
              <a:gd name="T18" fmla="*/ 2147483647 w 2368"/>
              <a:gd name="T19" fmla="*/ 2147483647 h 1558"/>
              <a:gd name="T20" fmla="*/ 2147483647 w 2368"/>
              <a:gd name="T21" fmla="*/ 2147483647 h 1558"/>
              <a:gd name="T22" fmla="*/ 2147483647 w 2368"/>
              <a:gd name="T23" fmla="*/ 2147483647 h 1558"/>
              <a:gd name="T24" fmla="*/ 2147483647 w 2368"/>
              <a:gd name="T25" fmla="*/ 2147483647 h 1558"/>
              <a:gd name="T26" fmla="*/ 2147483647 w 2368"/>
              <a:gd name="T27" fmla="*/ 2147483647 h 1558"/>
              <a:gd name="T28" fmla="*/ 2147483647 w 2368"/>
              <a:gd name="T29" fmla="*/ 2147483647 h 1558"/>
              <a:gd name="T30" fmla="*/ 2147483647 w 2368"/>
              <a:gd name="T31" fmla="*/ 2147483647 h 1558"/>
              <a:gd name="T32" fmla="*/ 2147483647 w 2368"/>
              <a:gd name="T33" fmla="*/ 2147483647 h 1558"/>
              <a:gd name="T34" fmla="*/ 2147483647 w 2368"/>
              <a:gd name="T35" fmla="*/ 2147483647 h 1558"/>
              <a:gd name="T36" fmla="*/ 2147483647 w 2368"/>
              <a:gd name="T37" fmla="*/ 2147483647 h 1558"/>
              <a:gd name="T38" fmla="*/ 2147483647 w 2368"/>
              <a:gd name="T39" fmla="*/ 2147483647 h 1558"/>
              <a:gd name="T40" fmla="*/ 2147483647 w 2368"/>
              <a:gd name="T41" fmla="*/ 2147483647 h 1558"/>
              <a:gd name="T42" fmla="*/ 2147483647 w 2368"/>
              <a:gd name="T43" fmla="*/ 2147483647 h 1558"/>
              <a:gd name="T44" fmla="*/ 2147483647 w 2368"/>
              <a:gd name="T45" fmla="*/ 2147483647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14021" name="Group 44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4225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226" name="Group 46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1348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49" name="Text Box 4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1350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51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52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53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5589" name="Group 53"/>
          <p:cNvGrpSpPr>
            <a:grpSpLocks/>
          </p:cNvGrpSpPr>
          <p:nvPr/>
        </p:nvGrpSpPr>
        <p:grpSpPr bwMode="auto">
          <a:xfrm>
            <a:off x="2044701" y="1162051"/>
            <a:ext cx="460375" cy="244475"/>
            <a:chOff x="844" y="3337"/>
            <a:chExt cx="290" cy="154"/>
          </a:xfrm>
        </p:grpSpPr>
        <p:sp>
          <p:nvSpPr>
            <p:cNvPr id="91344" name="Rectangle 54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45" name="Text Box 55"/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chemeClr val="bg1"/>
                  </a:solidFill>
                  <a:latin typeface="Helvetica" pitchFamily="2" charset="0"/>
                </a:rPr>
                <a:t>DNS</a:t>
              </a:r>
            </a:p>
          </p:txBody>
        </p:sp>
      </p:grpSp>
      <p:grpSp>
        <p:nvGrpSpPr>
          <p:cNvPr id="214023" name="Group 58"/>
          <p:cNvGrpSpPr>
            <a:grpSpLocks/>
          </p:cNvGrpSpPr>
          <p:nvPr/>
        </p:nvGrpSpPr>
        <p:grpSpPr bwMode="auto">
          <a:xfrm>
            <a:off x="1984376" y="1387476"/>
            <a:ext cx="561975" cy="244475"/>
            <a:chOff x="740" y="3209"/>
            <a:chExt cx="354" cy="154"/>
          </a:xfrm>
        </p:grpSpPr>
        <p:grpSp>
          <p:nvGrpSpPr>
            <p:cNvPr id="214218" name="Group 59"/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91342" name="Rectangle 6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43" name="Text Box 6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Helvetica" pitchFamily="2" charset="0"/>
                  </a:rPr>
                  <a:t>DNS</a:t>
                </a:r>
              </a:p>
            </p:txBody>
          </p:sp>
        </p:grpSp>
        <p:sp>
          <p:nvSpPr>
            <p:cNvPr id="91340" name="Rectangle 62"/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41" name="Rectangle 63"/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24" name="Group 64"/>
          <p:cNvGrpSpPr>
            <a:grpSpLocks/>
          </p:cNvGrpSpPr>
          <p:nvPr/>
        </p:nvGrpSpPr>
        <p:grpSpPr bwMode="auto">
          <a:xfrm>
            <a:off x="1984376" y="1622426"/>
            <a:ext cx="561975" cy="244475"/>
            <a:chOff x="836" y="3305"/>
            <a:chExt cx="354" cy="154"/>
          </a:xfrm>
        </p:grpSpPr>
        <p:grpSp>
          <p:nvGrpSpPr>
            <p:cNvPr id="214212" name="Group 65"/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91337" name="Rectangle 6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38" name="Text Box 6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Helvetica" pitchFamily="2" charset="0"/>
                  </a:rPr>
                  <a:t>DNS</a:t>
                </a:r>
              </a:p>
            </p:txBody>
          </p:sp>
        </p:grpSp>
        <p:grpSp>
          <p:nvGrpSpPr>
            <p:cNvPr id="214213" name="Group 68"/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91335" name="Rectangle 69"/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36" name="Rectangle 70"/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214025" name="Group 71"/>
          <p:cNvGrpSpPr>
            <a:grpSpLocks/>
          </p:cNvGrpSpPr>
          <p:nvPr/>
        </p:nvGrpSpPr>
        <p:grpSpPr bwMode="auto">
          <a:xfrm>
            <a:off x="1804988" y="1654175"/>
            <a:ext cx="762000" cy="177800"/>
            <a:chOff x="627" y="3377"/>
            <a:chExt cx="480" cy="112"/>
          </a:xfrm>
        </p:grpSpPr>
        <p:sp>
          <p:nvSpPr>
            <p:cNvPr id="91331" name="Rectangle 72"/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32" name="Rectangle 73"/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26" name="Group 74"/>
          <p:cNvGrpSpPr>
            <a:grpSpLocks/>
          </p:cNvGrpSpPr>
          <p:nvPr/>
        </p:nvGrpSpPr>
        <p:grpSpPr bwMode="auto">
          <a:xfrm>
            <a:off x="1609725" y="1885951"/>
            <a:ext cx="1081088" cy="244475"/>
            <a:chOff x="504" y="3523"/>
            <a:chExt cx="681" cy="154"/>
          </a:xfrm>
        </p:grpSpPr>
        <p:grpSp>
          <p:nvGrpSpPr>
            <p:cNvPr id="214197" name="Group 75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201" name="Group 76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204" name="Group 77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29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33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14205" name="Group 80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2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32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91323" name="Rectangle 83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24" name="Rectangle 84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319" name="Rectangle 85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20" name="Rectangle 86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21" name="Rectangle 87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91148" name="AutoShape 88"/>
          <p:cNvSpPr>
            <a:spLocks noChangeArrowheads="1"/>
          </p:cNvSpPr>
          <p:nvPr/>
        </p:nvSpPr>
        <p:spPr bwMode="auto">
          <a:xfrm>
            <a:off x="2152650" y="1162051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05625" name="Group 89"/>
          <p:cNvGrpSpPr>
            <a:grpSpLocks/>
          </p:cNvGrpSpPr>
          <p:nvPr/>
        </p:nvGrpSpPr>
        <p:grpSpPr bwMode="auto">
          <a:xfrm>
            <a:off x="2174875" y="2389189"/>
            <a:ext cx="1081088" cy="244475"/>
            <a:chOff x="504" y="3523"/>
            <a:chExt cx="681" cy="154"/>
          </a:xfrm>
        </p:grpSpPr>
        <p:grpSp>
          <p:nvGrpSpPr>
            <p:cNvPr id="214184" name="Group 90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188" name="Group 91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191" name="Group 9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16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317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92" name="Group 9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1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31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91310" name="Rectangle 98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11" name="Rectangle 99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306" name="Rectangle 100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07" name="Rectangle 101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08" name="Rectangle 102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705639" name="Rectangle 103"/>
          <p:cNvSpPr>
            <a:spLocks noChangeArrowheads="1"/>
          </p:cNvSpPr>
          <p:nvPr/>
        </p:nvSpPr>
        <p:spPr bwMode="auto">
          <a:xfrm>
            <a:off x="2073275" y="4376738"/>
            <a:ext cx="389255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Helvetica" pitchFamily="2" charset="0"/>
              </a:rPr>
              <a:t>IP datagram containing DNS query forwarded via LAN switch from client to 1</a:t>
            </a:r>
            <a:r>
              <a:rPr lang="en-US" sz="2200" baseline="30000" dirty="0">
                <a:latin typeface="Helvetica" pitchFamily="2" charset="0"/>
              </a:rPr>
              <a:t>st</a:t>
            </a:r>
            <a:r>
              <a:rPr lang="en-US" sz="2200" dirty="0">
                <a:latin typeface="Helvetica" pitchFamily="2" charset="0"/>
              </a:rPr>
              <a:t> hop router</a:t>
            </a:r>
          </a:p>
        </p:txBody>
      </p:sp>
      <p:sp>
        <p:nvSpPr>
          <p:cNvPr id="705640" name="Rectangle 104"/>
          <p:cNvSpPr>
            <a:spLocks noChangeArrowheads="1"/>
          </p:cNvSpPr>
          <p:nvPr/>
        </p:nvSpPr>
        <p:spPr bwMode="auto">
          <a:xfrm>
            <a:off x="6183312" y="3663950"/>
            <a:ext cx="5623205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Helvetica" pitchFamily="2" charset="0"/>
              </a:rPr>
              <a:t>IP datagram forwarded from campus network into Comcast network, routed (tables created by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RIP, OSPF, IS-IS </a:t>
            </a:r>
            <a:r>
              <a:rPr lang="en-US" sz="2200" dirty="0">
                <a:latin typeface="Helvetica" pitchFamily="2" charset="0"/>
              </a:rPr>
              <a:t>and/or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BGP</a:t>
            </a:r>
            <a:r>
              <a:rPr lang="en-US" sz="2200" dirty="0">
                <a:latin typeface="Helvetica" pitchFamily="2" charset="0"/>
              </a:rPr>
              <a:t> routing protocols) to DNS server</a:t>
            </a:r>
          </a:p>
        </p:txBody>
      </p:sp>
      <p:sp>
        <p:nvSpPr>
          <p:cNvPr id="705641" name="Rectangle 105"/>
          <p:cNvSpPr>
            <a:spLocks noChangeArrowheads="1"/>
          </p:cNvSpPr>
          <p:nvPr/>
        </p:nvSpPr>
        <p:spPr bwMode="auto">
          <a:xfrm>
            <a:off x="6206653" y="5465761"/>
            <a:ext cx="528413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dirty="0">
                <a:latin typeface="Helvetica" pitchFamily="2" charset="0"/>
              </a:rPr>
              <a:t>demux</a:t>
            </a:r>
            <a:r>
              <a:rPr lang="en-US" altLang="ja-JP" sz="2200" dirty="0">
                <a:latin typeface="Helvetica" pitchFamily="2" charset="0"/>
              </a:rPr>
              <a:t>ed to DNS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dirty="0">
                <a:latin typeface="Helvetica" pitchFamily="2" charset="0"/>
              </a:rPr>
              <a:t>DNS server replies to client with IP address of www.google.com </a:t>
            </a:r>
          </a:p>
        </p:txBody>
      </p:sp>
      <p:grpSp>
        <p:nvGrpSpPr>
          <p:cNvPr id="214032" name="Group 4"/>
          <p:cNvGrpSpPr>
            <a:grpSpLocks/>
          </p:cNvGrpSpPr>
          <p:nvPr/>
        </p:nvGrpSpPr>
        <p:grpSpPr bwMode="auto">
          <a:xfrm>
            <a:off x="6697664" y="2041526"/>
            <a:ext cx="757237" cy="379413"/>
            <a:chOff x="2466" y="2026"/>
            <a:chExt cx="477" cy="282"/>
          </a:xfrm>
        </p:grpSpPr>
        <p:sp>
          <p:nvSpPr>
            <p:cNvPr id="214170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71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72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Helvetica" pitchFamily="2" charset="0"/>
              </a:endParaRPr>
            </a:p>
          </p:txBody>
        </p:sp>
        <p:sp>
          <p:nvSpPr>
            <p:cNvPr id="214173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174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81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82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83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4175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7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7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8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4176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77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33" name="Group 19"/>
          <p:cNvGrpSpPr>
            <a:grpSpLocks/>
          </p:cNvGrpSpPr>
          <p:nvPr/>
        </p:nvGrpSpPr>
        <p:grpSpPr bwMode="auto">
          <a:xfrm>
            <a:off x="8062914" y="1787526"/>
            <a:ext cx="757237" cy="379413"/>
            <a:chOff x="2466" y="2026"/>
            <a:chExt cx="477" cy="282"/>
          </a:xfrm>
        </p:grpSpPr>
        <p:sp>
          <p:nvSpPr>
            <p:cNvPr id="214156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57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58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Helvetica" pitchFamily="2" charset="0"/>
              </a:endParaRPr>
            </a:p>
          </p:txBody>
        </p:sp>
        <p:sp>
          <p:nvSpPr>
            <p:cNvPr id="214159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160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67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68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69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4161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64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65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66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4162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63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14034" name="Text Box 34"/>
          <p:cNvSpPr txBox="1">
            <a:spLocks noChangeArrowheads="1"/>
          </p:cNvSpPr>
          <p:nvPr/>
        </p:nvSpPr>
        <p:spPr bwMode="auto">
          <a:xfrm>
            <a:off x="6859589" y="251142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68.80.0.0/13</a:t>
            </a:r>
          </a:p>
        </p:txBody>
      </p:sp>
      <p:grpSp>
        <p:nvGrpSpPr>
          <p:cNvPr id="214035" name="Group 69"/>
          <p:cNvGrpSpPr>
            <a:grpSpLocks/>
          </p:cNvGrpSpPr>
          <p:nvPr/>
        </p:nvGrpSpPr>
        <p:grpSpPr bwMode="auto">
          <a:xfrm>
            <a:off x="8720139" y="2703513"/>
            <a:ext cx="757237" cy="379412"/>
            <a:chOff x="2466" y="2026"/>
            <a:chExt cx="477" cy="282"/>
          </a:xfrm>
        </p:grpSpPr>
        <p:sp>
          <p:nvSpPr>
            <p:cNvPr id="21414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4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4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Helvetica" pitchFamily="2" charset="0"/>
              </a:endParaRPr>
            </a:p>
          </p:txBody>
        </p:sp>
        <p:sp>
          <p:nvSpPr>
            <p:cNvPr id="21414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14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5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5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5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414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5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5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5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414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4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14036" name="Line 93"/>
          <p:cNvSpPr>
            <a:spLocks noChangeShapeType="1"/>
          </p:cNvSpPr>
          <p:nvPr/>
        </p:nvSpPr>
        <p:spPr bwMode="auto">
          <a:xfrm flipH="1">
            <a:off x="8439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4037" name="Text Box 139"/>
          <p:cNvSpPr txBox="1">
            <a:spLocks noChangeArrowheads="1"/>
          </p:cNvSpPr>
          <p:nvPr/>
        </p:nvSpPr>
        <p:spPr bwMode="auto">
          <a:xfrm>
            <a:off x="8891589" y="746126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Helvetica" pitchFamily="2" charset="0"/>
            </a:endParaRPr>
          </a:p>
        </p:txBody>
      </p:sp>
      <p:grpSp>
        <p:nvGrpSpPr>
          <p:cNvPr id="214038" name="Group 166"/>
          <p:cNvGrpSpPr>
            <a:grpSpLocks/>
          </p:cNvGrpSpPr>
          <p:nvPr/>
        </p:nvGrpSpPr>
        <p:grpSpPr bwMode="auto">
          <a:xfrm>
            <a:off x="5319714" y="2409826"/>
            <a:ext cx="1576387" cy="1287463"/>
            <a:chOff x="3228" y="1776"/>
            <a:chExt cx="252" cy="96"/>
          </a:xfrm>
        </p:grpSpPr>
        <p:sp>
          <p:nvSpPr>
            <p:cNvPr id="214140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41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39" name="Group 167"/>
          <p:cNvGrpSpPr>
            <a:grpSpLocks/>
          </p:cNvGrpSpPr>
          <p:nvPr/>
        </p:nvGrpSpPr>
        <p:grpSpPr bwMode="auto">
          <a:xfrm flipH="1">
            <a:off x="7124700" y="2424113"/>
            <a:ext cx="400050" cy="152400"/>
            <a:chOff x="3228" y="1776"/>
            <a:chExt cx="252" cy="96"/>
          </a:xfrm>
        </p:grpSpPr>
        <p:sp>
          <p:nvSpPr>
            <p:cNvPr id="214138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39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0" name="Group 170"/>
          <p:cNvGrpSpPr>
            <a:grpSpLocks/>
          </p:cNvGrpSpPr>
          <p:nvPr/>
        </p:nvGrpSpPr>
        <p:grpSpPr bwMode="auto">
          <a:xfrm flipH="1" flipV="1">
            <a:off x="7277100" y="1900238"/>
            <a:ext cx="400050" cy="152400"/>
            <a:chOff x="3228" y="1776"/>
            <a:chExt cx="252" cy="96"/>
          </a:xfrm>
        </p:grpSpPr>
        <p:sp>
          <p:nvSpPr>
            <p:cNvPr id="214136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37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1" name="Group 173"/>
          <p:cNvGrpSpPr>
            <a:grpSpLocks/>
          </p:cNvGrpSpPr>
          <p:nvPr/>
        </p:nvGrpSpPr>
        <p:grpSpPr bwMode="auto">
          <a:xfrm flipH="1" flipV="1">
            <a:off x="9377363" y="2590800"/>
            <a:ext cx="400050" cy="152400"/>
            <a:chOff x="3228" y="1776"/>
            <a:chExt cx="252" cy="96"/>
          </a:xfrm>
        </p:grpSpPr>
        <p:sp>
          <p:nvSpPr>
            <p:cNvPr id="214134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35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2" name="Group 176"/>
          <p:cNvGrpSpPr>
            <a:grpSpLocks/>
          </p:cNvGrpSpPr>
          <p:nvPr/>
        </p:nvGrpSpPr>
        <p:grpSpPr bwMode="auto">
          <a:xfrm flipV="1">
            <a:off x="8553451" y="2609850"/>
            <a:ext cx="295275" cy="114300"/>
            <a:chOff x="3228" y="1776"/>
            <a:chExt cx="252" cy="96"/>
          </a:xfrm>
        </p:grpSpPr>
        <p:sp>
          <p:nvSpPr>
            <p:cNvPr id="214132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33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3" name="Group 179"/>
          <p:cNvGrpSpPr>
            <a:grpSpLocks/>
          </p:cNvGrpSpPr>
          <p:nvPr/>
        </p:nvGrpSpPr>
        <p:grpSpPr bwMode="auto">
          <a:xfrm rot="409689" flipH="1" flipV="1">
            <a:off x="8824914" y="1952625"/>
            <a:ext cx="452437" cy="57150"/>
            <a:chOff x="3228" y="1776"/>
            <a:chExt cx="252" cy="96"/>
          </a:xfrm>
        </p:grpSpPr>
        <p:sp>
          <p:nvSpPr>
            <p:cNvPr id="214130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31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4" name="Group 182"/>
          <p:cNvGrpSpPr>
            <a:grpSpLocks/>
          </p:cNvGrpSpPr>
          <p:nvPr/>
        </p:nvGrpSpPr>
        <p:grpSpPr bwMode="auto">
          <a:xfrm>
            <a:off x="7967664" y="2157413"/>
            <a:ext cx="295275" cy="114300"/>
            <a:chOff x="3228" y="1776"/>
            <a:chExt cx="252" cy="96"/>
          </a:xfrm>
        </p:grpSpPr>
        <p:sp>
          <p:nvSpPr>
            <p:cNvPr id="214128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29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5" name="Group 185"/>
          <p:cNvGrpSpPr>
            <a:grpSpLocks/>
          </p:cNvGrpSpPr>
          <p:nvPr/>
        </p:nvGrpSpPr>
        <p:grpSpPr bwMode="auto">
          <a:xfrm flipH="1">
            <a:off x="8605839" y="2157413"/>
            <a:ext cx="295275" cy="114300"/>
            <a:chOff x="3228" y="1776"/>
            <a:chExt cx="252" cy="96"/>
          </a:xfrm>
        </p:grpSpPr>
        <p:sp>
          <p:nvSpPr>
            <p:cNvPr id="214126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27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705723" name="Group 187"/>
          <p:cNvGrpSpPr>
            <a:grpSpLocks/>
          </p:cNvGrpSpPr>
          <p:nvPr/>
        </p:nvGrpSpPr>
        <p:grpSpPr bwMode="auto">
          <a:xfrm>
            <a:off x="7504114" y="438150"/>
            <a:ext cx="1316037" cy="1314450"/>
            <a:chOff x="931" y="1941"/>
            <a:chExt cx="829" cy="828"/>
          </a:xfrm>
        </p:grpSpPr>
        <p:sp>
          <p:nvSpPr>
            <p:cNvPr id="214118" name="Freeform 188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119" name="Group 189"/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91241" name="Rectangle 19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42" name="Text Box 191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1243" name="Line 19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44" name="Line 19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45" name="Line 19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46" name="Line 19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5732" name="Group 196"/>
          <p:cNvGrpSpPr>
            <a:grpSpLocks/>
          </p:cNvGrpSpPr>
          <p:nvPr/>
        </p:nvGrpSpPr>
        <p:grpSpPr bwMode="auto">
          <a:xfrm>
            <a:off x="6405564" y="558801"/>
            <a:ext cx="1081087" cy="1217613"/>
            <a:chOff x="1404" y="3105"/>
            <a:chExt cx="681" cy="767"/>
          </a:xfrm>
        </p:grpSpPr>
        <p:grpSp>
          <p:nvGrpSpPr>
            <p:cNvPr id="214083" name="Group 197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4088" name="Group 198"/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214113" name="Group 199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91237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238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DNS</a:t>
                    </a:r>
                  </a:p>
                </p:txBody>
              </p:sp>
            </p:grpSp>
            <p:sp>
              <p:nvSpPr>
                <p:cNvPr id="91235" name="Rectangle 202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236" name="Rectangle 203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4089" name="Group 204"/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214107" name="Group 205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23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233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08" name="Group 208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23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23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4090" name="Group 211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1226" name="Rectangle 212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227" name="Rectangle 213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4091" name="Group 21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4092" name="Group 215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21409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214099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91224" name="Rectangle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91225" name="Text Box 2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214100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1222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91223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91218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219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91214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215" name="Rectangle 226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216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91205" name="AutoShape 228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085" name="Group 229"/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91207" name="Rectangle 23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08" name="Text Box 23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Helvetica" pitchFamily="2" charset="0"/>
                  </a:rPr>
                  <a:t>DNS</a:t>
                </a:r>
              </a:p>
            </p:txBody>
          </p:sp>
        </p:grpSp>
      </p:grpSp>
      <p:grpSp>
        <p:nvGrpSpPr>
          <p:cNvPr id="214048" name="Group 248"/>
          <p:cNvGrpSpPr>
            <a:grpSpLocks/>
          </p:cNvGrpSpPr>
          <p:nvPr/>
        </p:nvGrpSpPr>
        <p:grpSpPr bwMode="auto">
          <a:xfrm>
            <a:off x="8674101" y="963614"/>
            <a:ext cx="373063" cy="687387"/>
            <a:chOff x="4140" y="429"/>
            <a:chExt cx="1425" cy="2396"/>
          </a:xfrm>
        </p:grpSpPr>
        <p:sp>
          <p:nvSpPr>
            <p:cNvPr id="214051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73" name="Rectangle 149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053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054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76" name="Rectangle 152"/>
            <p:cNvSpPr>
              <a:spLocks noChangeArrowheads="1"/>
            </p:cNvSpPr>
            <p:nvPr/>
          </p:nvSpPr>
          <p:spPr bwMode="auto">
            <a:xfrm>
              <a:off x="4213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056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02" name="AutoShape 154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03" name="AutoShape 155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178" name="Rectangle 156"/>
            <p:cNvSpPr>
              <a:spLocks noChangeArrowheads="1"/>
            </p:cNvSpPr>
            <p:nvPr/>
          </p:nvSpPr>
          <p:spPr bwMode="auto">
            <a:xfrm>
              <a:off x="4225" y="1021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058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00" name="AutoShape 158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01" name="AutoShape 159"/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180" name="Rectangle 160"/>
            <p:cNvSpPr>
              <a:spLocks noChangeArrowheads="1"/>
            </p:cNvSpPr>
            <p:nvPr/>
          </p:nvSpPr>
          <p:spPr bwMode="auto">
            <a:xfrm>
              <a:off x="4219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81" name="Rectangle 161"/>
            <p:cNvSpPr>
              <a:spLocks noChangeArrowheads="1"/>
            </p:cNvSpPr>
            <p:nvPr/>
          </p:nvSpPr>
          <p:spPr bwMode="auto">
            <a:xfrm>
              <a:off x="4231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061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198" name="AutoShape 163"/>
              <p:cNvSpPr>
                <a:spLocks noChangeArrowheads="1"/>
              </p:cNvSpPr>
              <p:nvPr/>
            </p:nvSpPr>
            <p:spPr bwMode="auto">
              <a:xfrm>
                <a:off x="613" y="2586"/>
                <a:ext cx="725" cy="12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199" name="AutoShape 16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4062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063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196" name="AutoShape 16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197" name="AutoShape 168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185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7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065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066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88" name="Oval 172"/>
            <p:cNvSpPr>
              <a:spLocks noChangeArrowheads="1"/>
            </p:cNvSpPr>
            <p:nvPr/>
          </p:nvSpPr>
          <p:spPr bwMode="auto">
            <a:xfrm>
              <a:off x="5516" y="2609"/>
              <a:ext cx="49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068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0" name="AutoShape 174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1" name="AutoShape 175"/>
            <p:cNvSpPr>
              <a:spLocks noChangeArrowheads="1"/>
            </p:cNvSpPr>
            <p:nvPr/>
          </p:nvSpPr>
          <p:spPr bwMode="auto">
            <a:xfrm>
              <a:off x="4207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2" name="Oval 176"/>
            <p:cNvSpPr>
              <a:spLocks noChangeArrowheads="1"/>
            </p:cNvSpPr>
            <p:nvPr/>
          </p:nvSpPr>
          <p:spPr bwMode="auto">
            <a:xfrm>
              <a:off x="4310" y="2382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3" name="Oval 177"/>
            <p:cNvSpPr>
              <a:spLocks noChangeArrowheads="1"/>
            </p:cNvSpPr>
            <p:nvPr/>
          </p:nvSpPr>
          <p:spPr bwMode="auto">
            <a:xfrm>
              <a:off x="4486" y="2382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91194" name="Oval 178"/>
            <p:cNvSpPr>
              <a:spLocks noChangeArrowheads="1"/>
            </p:cNvSpPr>
            <p:nvPr/>
          </p:nvSpPr>
          <p:spPr bwMode="auto">
            <a:xfrm>
              <a:off x="4661" y="2382"/>
              <a:ext cx="158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5" name="Rectangle 179"/>
            <p:cNvSpPr>
              <a:spLocks noChangeArrowheads="1"/>
            </p:cNvSpPr>
            <p:nvPr/>
          </p:nvSpPr>
          <p:spPr bwMode="auto">
            <a:xfrm>
              <a:off x="5062" y="1835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91170" name="Rectangle 3"/>
          <p:cNvSpPr>
            <a:spLocks noGrp="1" noChangeArrowheads="1"/>
          </p:cNvSpPr>
          <p:nvPr>
            <p:ph type="title"/>
          </p:nvPr>
        </p:nvSpPr>
        <p:spPr>
          <a:xfrm>
            <a:off x="1770064" y="-39688"/>
            <a:ext cx="8034337" cy="1003301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 day in the life… using DNS</a:t>
            </a:r>
          </a:p>
        </p:txBody>
      </p:sp>
      <p:sp>
        <p:nvSpPr>
          <p:cNvPr id="2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rgbClr val="000090"/>
              </a:buClr>
            </a:pPr>
            <a:fld id="{8E8C6E93-DF5B-BC4B-80F9-500DED1EEDCC}" type="slidenum">
              <a:rPr lang="en-US" sz="1200" smtClean="0">
                <a:latin typeface="Helvetica" pitchFamily="2" charset="0"/>
              </a:rPr>
              <a:pPr>
                <a:buClr>
                  <a:srgbClr val="000090"/>
                </a:buClr>
              </a:pPr>
              <a:t>38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11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78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56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0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39" grpId="0"/>
      <p:bldP spid="705640" grpId="0"/>
      <p:bldP spid="70564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41" name="Group 231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526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6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6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7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7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39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527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532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2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23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43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27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529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1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529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29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1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29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244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44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242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30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244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44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242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2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30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244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44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530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530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243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43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242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530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30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3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531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3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3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3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3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3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3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527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240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0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0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0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0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28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241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241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241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528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240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240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241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215044" name="Freeform 293"/>
          <p:cNvSpPr>
            <a:spLocks/>
          </p:cNvSpPr>
          <p:nvPr/>
        </p:nvSpPr>
        <p:spPr bwMode="auto">
          <a:xfrm>
            <a:off x="1846264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5045" name="Freeform 292"/>
          <p:cNvSpPr>
            <a:spLocks/>
          </p:cNvSpPr>
          <p:nvPr/>
        </p:nvSpPr>
        <p:spPr bwMode="auto">
          <a:xfrm>
            <a:off x="6275389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92167" name="Rectangle 3"/>
          <p:cNvSpPr>
            <a:spLocks noGrp="1" noChangeArrowheads="1"/>
          </p:cNvSpPr>
          <p:nvPr>
            <p:ph type="title"/>
          </p:nvPr>
        </p:nvSpPr>
        <p:spPr>
          <a:xfrm>
            <a:off x="1847850" y="1"/>
            <a:ext cx="8693150" cy="9429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dirty="0"/>
              <a:t>A day in the life…TCP connection carrying HTTP</a:t>
            </a:r>
          </a:p>
        </p:txBody>
      </p:sp>
      <p:grpSp>
        <p:nvGrpSpPr>
          <p:cNvPr id="706603" name="Group 43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5259" name="Freeform 44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5260" name="Group 45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2382" name="Rectangle 4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83" name="Text Box 47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2384" name="Line 4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85" name="Line 4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86" name="Line 5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87" name="Line 5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6885" name="Group 325"/>
          <p:cNvGrpSpPr>
            <a:grpSpLocks/>
          </p:cNvGrpSpPr>
          <p:nvPr/>
        </p:nvGrpSpPr>
        <p:grpSpPr bwMode="auto">
          <a:xfrm>
            <a:off x="1966914" y="1054101"/>
            <a:ext cx="515937" cy="333375"/>
            <a:chOff x="328" y="678"/>
            <a:chExt cx="325" cy="210"/>
          </a:xfrm>
        </p:grpSpPr>
        <p:grpSp>
          <p:nvGrpSpPr>
            <p:cNvPr id="215255" name="Group 52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2378" name="Rectangle 5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79" name="Text Box 5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HTTP</a:t>
                </a:r>
              </a:p>
            </p:txBody>
          </p:sp>
        </p:grpSp>
        <p:sp>
          <p:nvSpPr>
            <p:cNvPr id="92377" name="AutoShape 85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706660" name="Rectangle 100"/>
          <p:cNvSpPr>
            <a:spLocks noChangeArrowheads="1"/>
          </p:cNvSpPr>
          <p:nvPr/>
        </p:nvSpPr>
        <p:spPr bwMode="auto">
          <a:xfrm>
            <a:off x="6696635" y="3186659"/>
            <a:ext cx="4577251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to send HTTP request, client first opens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TCP socket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 to web server</a:t>
            </a:r>
          </a:p>
        </p:txBody>
      </p:sp>
      <p:sp>
        <p:nvSpPr>
          <p:cNvPr id="706661" name="Rectangle 101"/>
          <p:cNvSpPr>
            <a:spLocks noChangeArrowheads="1"/>
          </p:cNvSpPr>
          <p:nvPr/>
        </p:nvSpPr>
        <p:spPr bwMode="auto">
          <a:xfrm>
            <a:off x="6685150" y="4153695"/>
            <a:ext cx="4872037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TCP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SYN segment 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(step 1 in 3-way handshake) inter-domain routed to web server</a:t>
            </a:r>
          </a:p>
        </p:txBody>
      </p:sp>
      <p:sp>
        <p:nvSpPr>
          <p:cNvPr id="706662" name="Rectangle 102"/>
          <p:cNvSpPr>
            <a:spLocks noChangeArrowheads="1"/>
          </p:cNvSpPr>
          <p:nvPr/>
        </p:nvSpPr>
        <p:spPr bwMode="auto">
          <a:xfrm>
            <a:off x="6713538" y="5892801"/>
            <a:ext cx="40687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TCP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connection established!</a:t>
            </a:r>
          </a:p>
        </p:txBody>
      </p:sp>
      <p:grpSp>
        <p:nvGrpSpPr>
          <p:cNvPr id="215052" name="Group 166"/>
          <p:cNvGrpSpPr>
            <a:grpSpLocks/>
          </p:cNvGrpSpPr>
          <p:nvPr/>
        </p:nvGrpSpPr>
        <p:grpSpPr bwMode="auto">
          <a:xfrm>
            <a:off x="5319714" y="2409826"/>
            <a:ext cx="1576387" cy="1287463"/>
            <a:chOff x="3228" y="1776"/>
            <a:chExt cx="252" cy="96"/>
          </a:xfrm>
        </p:grpSpPr>
        <p:sp>
          <p:nvSpPr>
            <p:cNvPr id="215253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54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53" name="Group 167"/>
          <p:cNvGrpSpPr>
            <a:grpSpLocks/>
          </p:cNvGrpSpPr>
          <p:nvPr/>
        </p:nvGrpSpPr>
        <p:grpSpPr bwMode="auto">
          <a:xfrm flipH="1">
            <a:off x="7124700" y="2424113"/>
            <a:ext cx="400050" cy="152400"/>
            <a:chOff x="3228" y="1776"/>
            <a:chExt cx="252" cy="96"/>
          </a:xfrm>
        </p:grpSpPr>
        <p:sp>
          <p:nvSpPr>
            <p:cNvPr id="215251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52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54" name="Group 170"/>
          <p:cNvGrpSpPr>
            <a:grpSpLocks/>
          </p:cNvGrpSpPr>
          <p:nvPr/>
        </p:nvGrpSpPr>
        <p:grpSpPr bwMode="auto">
          <a:xfrm flipH="1" flipV="1">
            <a:off x="7277100" y="1900238"/>
            <a:ext cx="400050" cy="152400"/>
            <a:chOff x="3228" y="1776"/>
            <a:chExt cx="252" cy="96"/>
          </a:xfrm>
        </p:grpSpPr>
        <p:sp>
          <p:nvSpPr>
            <p:cNvPr id="215249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50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55" name="Group 110"/>
          <p:cNvGrpSpPr>
            <a:grpSpLocks/>
          </p:cNvGrpSpPr>
          <p:nvPr/>
        </p:nvGrpSpPr>
        <p:grpSpPr bwMode="auto">
          <a:xfrm>
            <a:off x="4581525" y="5273676"/>
            <a:ext cx="757238" cy="379413"/>
            <a:chOff x="2466" y="2026"/>
            <a:chExt cx="477" cy="282"/>
          </a:xfrm>
        </p:grpSpPr>
        <p:sp>
          <p:nvSpPr>
            <p:cNvPr id="215235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236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37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238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239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246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247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248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5240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243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244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245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5241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42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15056" name="Line 136"/>
          <p:cNvSpPr>
            <a:spLocks noChangeShapeType="1"/>
          </p:cNvSpPr>
          <p:nvPr/>
        </p:nvSpPr>
        <p:spPr bwMode="auto">
          <a:xfrm flipV="1">
            <a:off x="4067175" y="5443539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5057" name="Text Box 137"/>
          <p:cNvSpPr txBox="1">
            <a:spLocks noChangeArrowheads="1"/>
          </p:cNvSpPr>
          <p:nvPr/>
        </p:nvSpPr>
        <p:spPr bwMode="auto">
          <a:xfrm>
            <a:off x="2527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64.233.169.105</a:t>
            </a:r>
          </a:p>
        </p:txBody>
      </p:sp>
      <p:sp>
        <p:nvSpPr>
          <p:cNvPr id="215058" name="Text Box 138"/>
          <p:cNvSpPr txBox="1">
            <a:spLocks noChangeArrowheads="1"/>
          </p:cNvSpPr>
          <p:nvPr/>
        </p:nvSpPr>
        <p:spPr bwMode="auto">
          <a:xfrm>
            <a:off x="2495551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web server</a:t>
            </a:r>
          </a:p>
        </p:txBody>
      </p:sp>
      <p:grpSp>
        <p:nvGrpSpPr>
          <p:cNvPr id="215059" name="Group 194"/>
          <p:cNvGrpSpPr>
            <a:grpSpLocks/>
          </p:cNvGrpSpPr>
          <p:nvPr/>
        </p:nvGrpSpPr>
        <p:grpSpPr bwMode="auto">
          <a:xfrm>
            <a:off x="4494214" y="5649913"/>
            <a:ext cx="295275" cy="114300"/>
            <a:chOff x="3228" y="1776"/>
            <a:chExt cx="252" cy="96"/>
          </a:xfrm>
        </p:grpSpPr>
        <p:sp>
          <p:nvSpPr>
            <p:cNvPr id="215233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34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60" name="Group 197"/>
          <p:cNvGrpSpPr>
            <a:grpSpLocks/>
          </p:cNvGrpSpPr>
          <p:nvPr/>
        </p:nvGrpSpPr>
        <p:grpSpPr bwMode="auto">
          <a:xfrm flipH="1">
            <a:off x="5132389" y="5649913"/>
            <a:ext cx="295275" cy="114300"/>
            <a:chOff x="3228" y="1776"/>
            <a:chExt cx="252" cy="96"/>
          </a:xfrm>
        </p:grpSpPr>
        <p:sp>
          <p:nvSpPr>
            <p:cNvPr id="215231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32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61" name="Group 200"/>
          <p:cNvGrpSpPr>
            <a:grpSpLocks/>
          </p:cNvGrpSpPr>
          <p:nvPr/>
        </p:nvGrpSpPr>
        <p:grpSpPr bwMode="auto">
          <a:xfrm flipH="1" flipV="1">
            <a:off x="5337176" y="5354638"/>
            <a:ext cx="295275" cy="114300"/>
            <a:chOff x="3228" y="1776"/>
            <a:chExt cx="252" cy="96"/>
          </a:xfrm>
        </p:grpSpPr>
        <p:sp>
          <p:nvSpPr>
            <p:cNvPr id="215229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30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92183" name="Line 290"/>
          <p:cNvSpPr>
            <a:spLocks noChangeShapeType="1"/>
          </p:cNvSpPr>
          <p:nvPr/>
        </p:nvSpPr>
        <p:spPr bwMode="auto">
          <a:xfrm flipH="1">
            <a:off x="5118101" y="2432051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06874" name="Group 314"/>
          <p:cNvGrpSpPr>
            <a:grpSpLocks/>
          </p:cNvGrpSpPr>
          <p:nvPr/>
        </p:nvGrpSpPr>
        <p:grpSpPr bwMode="auto">
          <a:xfrm>
            <a:off x="1603375" y="1900239"/>
            <a:ext cx="1081088" cy="244475"/>
            <a:chOff x="410" y="1508"/>
            <a:chExt cx="681" cy="154"/>
          </a:xfrm>
        </p:grpSpPr>
        <p:sp>
          <p:nvSpPr>
            <p:cNvPr id="92341" name="Rectangle 99"/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342" name="Rectangle 95"/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343" name="Rectangle 96"/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344" name="Rectangle 97"/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345" name="Rectangle 98"/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225" name="Group 310"/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92347" name="Rectangle 311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48" name="Rectangle 312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49" name="Text Box 313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</a:t>
                </a:r>
              </a:p>
            </p:txBody>
          </p:sp>
        </p:grpSp>
      </p:grpSp>
      <p:grpSp>
        <p:nvGrpSpPr>
          <p:cNvPr id="706886" name="Group 326"/>
          <p:cNvGrpSpPr>
            <a:grpSpLocks/>
          </p:cNvGrpSpPr>
          <p:nvPr/>
        </p:nvGrpSpPr>
        <p:grpSpPr bwMode="auto">
          <a:xfrm>
            <a:off x="1831975" y="4241800"/>
            <a:ext cx="1081088" cy="782638"/>
            <a:chOff x="59" y="863"/>
            <a:chExt cx="681" cy="493"/>
          </a:xfrm>
        </p:grpSpPr>
        <p:grpSp>
          <p:nvGrpSpPr>
            <p:cNvPr id="215199" name="Group 6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39" name="Rectangle 6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40" name="Rectangle 7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5200" name="Group 30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36" name="Rectangle 59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37" name="Rectangle 60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38" name="Text Box 297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</a:t>
                </a:r>
              </a:p>
            </p:txBody>
          </p:sp>
        </p:grpSp>
        <p:grpSp>
          <p:nvGrpSpPr>
            <p:cNvPr id="215201" name="Group 302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33" name="Rectangle 303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34" name="Rectangle 304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35" name="Text Box 305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</a:t>
                </a:r>
              </a:p>
            </p:txBody>
          </p:sp>
        </p:grpSp>
        <p:grpSp>
          <p:nvGrpSpPr>
            <p:cNvPr id="215202" name="Group 315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324" name="Rectangle 316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25" name="Rectangle 317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26" name="Rectangle 318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27" name="Rectangle 319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28" name="Rectangle 320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208" name="Group 321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30" name="Rectangle 322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331" name="Rectangle 323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332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000000"/>
                      </a:solidFill>
                      <a:latin typeface="Helvetica" pitchFamily="2" charset="0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06896" name="Group 336"/>
          <p:cNvGrpSpPr>
            <a:grpSpLocks/>
          </p:cNvGrpSpPr>
          <p:nvPr/>
        </p:nvGrpSpPr>
        <p:grpSpPr bwMode="auto">
          <a:xfrm>
            <a:off x="3033713" y="3965575"/>
            <a:ext cx="976312" cy="1460500"/>
            <a:chOff x="4000" y="1895"/>
            <a:chExt cx="615" cy="920"/>
          </a:xfrm>
        </p:grpSpPr>
        <p:sp>
          <p:nvSpPr>
            <p:cNvPr id="215191" name="Freeform 328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5192" name="Group 329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2314" name="Rectangle 33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15" name="Text Box 331"/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1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600" i="0" dirty="0">
                  <a:solidFill>
                    <a:srgbClr val="000000"/>
                  </a:solidFill>
                  <a:latin typeface="Helvetica" pitchFamily="2" charset="0"/>
                </a:endParaRP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2316" name="Line 33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17" name="Line 33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18" name="Line 33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19" name="Line 33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6897" name="Group 337"/>
          <p:cNvGrpSpPr>
            <a:grpSpLocks/>
          </p:cNvGrpSpPr>
          <p:nvPr/>
        </p:nvGrpSpPr>
        <p:grpSpPr bwMode="auto">
          <a:xfrm>
            <a:off x="1603375" y="1355725"/>
            <a:ext cx="1081088" cy="782638"/>
            <a:chOff x="59" y="863"/>
            <a:chExt cx="681" cy="493"/>
          </a:xfrm>
        </p:grpSpPr>
        <p:grpSp>
          <p:nvGrpSpPr>
            <p:cNvPr id="215170" name="Group 33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10" name="Rectangle 33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11" name="Rectangle 34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5171" name="Group 34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07" name="Rectangle 342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08" name="Rectangle 343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09" name="Text Box 344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</a:t>
                </a:r>
              </a:p>
            </p:txBody>
          </p:sp>
        </p:grpSp>
        <p:grpSp>
          <p:nvGrpSpPr>
            <p:cNvPr id="215172" name="Group 345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04" name="Rectangle 346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05" name="Rectangle 347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06" name="Text Box 348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</a:t>
                </a:r>
              </a:p>
            </p:txBody>
          </p:sp>
        </p:grpSp>
        <p:grpSp>
          <p:nvGrpSpPr>
            <p:cNvPr id="215173" name="Group 349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295" name="Rectangle 350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96" name="Rectangle 351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97" name="Rectangle 352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98" name="Rectangle 353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99" name="Rectangle 354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179" name="Group 355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01" name="Rectangle 356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302" name="Rectangle 357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303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000000"/>
                      </a:solidFill>
                      <a:latin typeface="Helvetica" pitchFamily="2" charset="0"/>
                    </a:rPr>
                    <a:t>SYN</a:t>
                  </a:r>
                </a:p>
              </p:txBody>
            </p:sp>
          </p:grpSp>
        </p:grpSp>
      </p:grpSp>
      <p:sp>
        <p:nvSpPr>
          <p:cNvPr id="92188" name="Rectangle 359"/>
          <p:cNvSpPr>
            <a:spLocks noChangeArrowheads="1"/>
          </p:cNvSpPr>
          <p:nvPr/>
        </p:nvSpPr>
        <p:spPr bwMode="auto">
          <a:xfrm>
            <a:off x="2503488" y="4452939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1000" dirty="0">
              <a:solidFill>
                <a:srgbClr val="000000"/>
              </a:solidFill>
              <a:latin typeface="Helvetica" pitchFamily="2" charset="0"/>
            </a:endParaRPr>
          </a:p>
        </p:txBody>
      </p:sp>
      <p:grpSp>
        <p:nvGrpSpPr>
          <p:cNvPr id="706951" name="Group 391"/>
          <p:cNvGrpSpPr>
            <a:grpSpLocks/>
          </p:cNvGrpSpPr>
          <p:nvPr/>
        </p:nvGrpSpPr>
        <p:grpSpPr bwMode="auto">
          <a:xfrm>
            <a:off x="1830389" y="4241800"/>
            <a:ext cx="1081087" cy="782638"/>
            <a:chOff x="2675" y="3676"/>
            <a:chExt cx="681" cy="493"/>
          </a:xfrm>
        </p:grpSpPr>
        <p:grpSp>
          <p:nvGrpSpPr>
            <p:cNvPr id="215150" name="Group 361"/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92289" name="Rectangle 362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90" name="Rectangle 363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5151" name="Group 382"/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92286" name="Rectangle 365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7" name="Rectangle 366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8" name="Text Box 367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  <p:sp>
          <p:nvSpPr>
            <p:cNvPr id="92273" name="Rectangle 373"/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74" name="Rectangle 374"/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75" name="Rectangle 375"/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76" name="Rectangle 376"/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77" name="Rectangle 377"/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157" name="Group 383"/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92283" name="Rectangle 384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4" name="Rectangle 385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5" name="Text Box 386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  <p:grpSp>
          <p:nvGrpSpPr>
            <p:cNvPr id="215158" name="Group 387"/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92280" name="Rectangle 388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1" name="Rectangle 389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2" name="Text Box 390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</p:grpSp>
      <p:grpSp>
        <p:nvGrpSpPr>
          <p:cNvPr id="706983" name="Group 423"/>
          <p:cNvGrpSpPr>
            <a:grpSpLocks/>
          </p:cNvGrpSpPr>
          <p:nvPr/>
        </p:nvGrpSpPr>
        <p:grpSpPr bwMode="auto">
          <a:xfrm>
            <a:off x="1606550" y="1354139"/>
            <a:ext cx="1081088" cy="782637"/>
            <a:chOff x="2613" y="3554"/>
            <a:chExt cx="681" cy="493"/>
          </a:xfrm>
        </p:grpSpPr>
        <p:grpSp>
          <p:nvGrpSpPr>
            <p:cNvPr id="215130" name="Group 393"/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92269" name="Rectangle 39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70" name="Rectangle 39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5131" name="Group 396"/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92266" name="Rectangle 397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7" name="Rectangle 398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8" name="Text Box 399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  <p:sp>
          <p:nvSpPr>
            <p:cNvPr id="92253" name="Rectangle 400"/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54" name="Rectangle 401"/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55" name="Rectangle 402"/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56" name="Rectangle 403"/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57" name="Rectangle 404"/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137" name="Group 405"/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92263" name="Rectangle 40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4" name="Rectangle 40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5" name="Text Box 40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  <p:grpSp>
          <p:nvGrpSpPr>
            <p:cNvPr id="215138" name="Group 409"/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92260" name="Rectangle 410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1" name="Rectangle 411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2" name="Text Box 412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</p:grpSp>
      <p:grpSp>
        <p:nvGrpSpPr>
          <p:cNvPr id="706982" name="Group 422"/>
          <p:cNvGrpSpPr>
            <a:grpSpLocks/>
          </p:cNvGrpSpPr>
          <p:nvPr/>
        </p:nvGrpSpPr>
        <p:grpSpPr bwMode="auto">
          <a:xfrm>
            <a:off x="1835150" y="4772026"/>
            <a:ext cx="1081088" cy="244475"/>
            <a:chOff x="2709" y="3989"/>
            <a:chExt cx="681" cy="154"/>
          </a:xfrm>
        </p:grpSpPr>
        <p:sp>
          <p:nvSpPr>
            <p:cNvPr id="92242" name="Rectangle 413"/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43" name="Rectangle 414"/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44" name="Rectangle 415"/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45" name="Rectangle 416"/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46" name="Rectangle 417"/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126" name="Group 418"/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92248" name="Rectangle 419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49" name="Rectangle 420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50" name="Text Box 421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</p:grpSp>
      <p:sp>
        <p:nvSpPr>
          <p:cNvPr id="706984" name="Rectangle 424"/>
          <p:cNvSpPr>
            <a:spLocks noChangeArrowheads="1"/>
          </p:cNvSpPr>
          <p:nvPr/>
        </p:nvSpPr>
        <p:spPr bwMode="auto">
          <a:xfrm>
            <a:off x="6710362" y="5051430"/>
            <a:ext cx="4937964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web server responds with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TCP SYNACK 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(step 2 in 3-way handshake)</a:t>
            </a:r>
          </a:p>
        </p:txBody>
      </p:sp>
      <p:grpSp>
        <p:nvGrpSpPr>
          <p:cNvPr id="215072" name="Group 110"/>
          <p:cNvGrpSpPr>
            <a:grpSpLocks/>
          </p:cNvGrpSpPr>
          <p:nvPr/>
        </p:nvGrpSpPr>
        <p:grpSpPr bwMode="auto">
          <a:xfrm>
            <a:off x="6737350" y="2041526"/>
            <a:ext cx="757238" cy="379413"/>
            <a:chOff x="2466" y="2026"/>
            <a:chExt cx="477" cy="282"/>
          </a:xfrm>
        </p:grpSpPr>
        <p:sp>
          <p:nvSpPr>
            <p:cNvPr id="215107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108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109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110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111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118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119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120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5112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115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116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117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5113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114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73" name="Group 248"/>
          <p:cNvGrpSpPr>
            <a:grpSpLocks/>
          </p:cNvGrpSpPr>
          <p:nvPr/>
        </p:nvGrpSpPr>
        <p:grpSpPr bwMode="auto">
          <a:xfrm>
            <a:off x="3994151" y="4932364"/>
            <a:ext cx="333375" cy="581025"/>
            <a:chOff x="4140" y="429"/>
            <a:chExt cx="1425" cy="2396"/>
          </a:xfrm>
        </p:grpSpPr>
        <p:sp>
          <p:nvSpPr>
            <p:cNvPr id="21507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197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07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07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00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08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6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27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202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08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24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25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204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05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08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22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23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1508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508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20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21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209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08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09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12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09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14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15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16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17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9221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19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2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39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7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259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0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3" dur="2000" fill="hold"/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70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  <p:bldP spid="706662" grpId="0"/>
      <p:bldP spid="7069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8" name="AutoShape 2"/>
          <p:cNvSpPr>
            <a:spLocks noChangeArrowheads="1"/>
          </p:cNvSpPr>
          <p:nvPr/>
        </p:nvSpPr>
        <p:spPr bwMode="auto">
          <a:xfrm>
            <a:off x="4838701" y="26352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6889" name="AutoShape 4"/>
          <p:cNvSpPr>
            <a:spLocks noChangeArrowheads="1"/>
          </p:cNvSpPr>
          <p:nvPr/>
        </p:nvSpPr>
        <p:spPr bwMode="auto">
          <a:xfrm>
            <a:off x="5645151" y="309086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6890" name="AutoShape 5"/>
          <p:cNvSpPr>
            <a:spLocks noChangeArrowheads="1"/>
          </p:cNvSpPr>
          <p:nvPr/>
        </p:nvSpPr>
        <p:spPr bwMode="auto">
          <a:xfrm>
            <a:off x="4870451" y="448151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6891" name="AutoShape 7"/>
          <p:cNvSpPr>
            <a:spLocks noChangeArrowheads="1"/>
          </p:cNvSpPr>
          <p:nvPr/>
        </p:nvSpPr>
        <p:spPr bwMode="auto">
          <a:xfrm>
            <a:off x="5664201" y="4913313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6892" name="AutoShape 8"/>
          <p:cNvSpPr>
            <a:spLocks noChangeArrowheads="1"/>
          </p:cNvSpPr>
          <p:nvPr/>
        </p:nvSpPr>
        <p:spPr bwMode="auto">
          <a:xfrm>
            <a:off x="4852989" y="3559175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6893" name="AutoShape 9"/>
          <p:cNvSpPr>
            <a:spLocks noChangeArrowheads="1"/>
          </p:cNvSpPr>
          <p:nvPr/>
        </p:nvSpPr>
        <p:spPr bwMode="auto">
          <a:xfrm>
            <a:off x="5664201" y="4002088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6894" name="AutoShape 10"/>
          <p:cNvSpPr>
            <a:spLocks noChangeArrowheads="1"/>
          </p:cNvSpPr>
          <p:nvPr/>
        </p:nvSpPr>
        <p:spPr bwMode="auto">
          <a:xfrm>
            <a:off x="6465889" y="5378450"/>
            <a:ext cx="1057275" cy="914400"/>
          </a:xfrm>
          <a:prstGeom prst="hexagon">
            <a:avLst>
              <a:gd name="adj" fmla="val 28906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6902" name="Line 290"/>
          <p:cNvSpPr>
            <a:spLocks noChangeShapeType="1"/>
          </p:cNvSpPr>
          <p:nvPr/>
        </p:nvSpPr>
        <p:spPr bwMode="auto">
          <a:xfrm flipV="1">
            <a:off x="7065963" y="5068888"/>
            <a:ext cx="5016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6903" name="Line 292"/>
          <p:cNvSpPr>
            <a:spLocks noChangeShapeType="1"/>
          </p:cNvSpPr>
          <p:nvPr/>
        </p:nvSpPr>
        <p:spPr bwMode="auto">
          <a:xfrm flipV="1">
            <a:off x="6254751" y="5068888"/>
            <a:ext cx="82391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6904" name="Line 293"/>
          <p:cNvSpPr>
            <a:spLocks noChangeShapeType="1"/>
          </p:cNvSpPr>
          <p:nvPr/>
        </p:nvSpPr>
        <p:spPr bwMode="auto">
          <a:xfrm flipV="1">
            <a:off x="5481638" y="4876800"/>
            <a:ext cx="1519238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6905" name="Line 294"/>
          <p:cNvSpPr>
            <a:spLocks noChangeShapeType="1"/>
          </p:cNvSpPr>
          <p:nvPr/>
        </p:nvSpPr>
        <p:spPr bwMode="auto">
          <a:xfrm flipV="1">
            <a:off x="6242050" y="3575050"/>
            <a:ext cx="901700" cy="992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6906" name="Line 295"/>
          <p:cNvSpPr>
            <a:spLocks noChangeShapeType="1"/>
          </p:cNvSpPr>
          <p:nvPr/>
        </p:nvSpPr>
        <p:spPr bwMode="auto">
          <a:xfrm flipV="1">
            <a:off x="5430839" y="3446464"/>
            <a:ext cx="1712913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6907" name="Line 296"/>
          <p:cNvSpPr>
            <a:spLocks noChangeShapeType="1"/>
          </p:cNvSpPr>
          <p:nvPr/>
        </p:nvSpPr>
        <p:spPr bwMode="auto">
          <a:xfrm flipV="1">
            <a:off x="6229350" y="3292476"/>
            <a:ext cx="92710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6908" name="Line 297"/>
          <p:cNvSpPr>
            <a:spLocks noChangeShapeType="1"/>
          </p:cNvSpPr>
          <p:nvPr/>
        </p:nvSpPr>
        <p:spPr bwMode="auto">
          <a:xfrm>
            <a:off x="5456239" y="3189288"/>
            <a:ext cx="1712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87084" name="Group 299"/>
          <p:cNvGrpSpPr>
            <a:grpSpLocks/>
          </p:cNvGrpSpPr>
          <p:nvPr/>
        </p:nvGrpSpPr>
        <p:grpSpPr bwMode="auto">
          <a:xfrm>
            <a:off x="6988176" y="4410076"/>
            <a:ext cx="987425" cy="738188"/>
            <a:chOff x="2197" y="1155"/>
            <a:chExt cx="622" cy="465"/>
          </a:xfrm>
        </p:grpSpPr>
        <p:grpSp>
          <p:nvGrpSpPr>
            <p:cNvPr id="87104" name="Group 300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6931" name="Rectangle 301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6932" name="Text Box 302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36930" name="Text Box 303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Helvetica" pitchFamily="2" charset="0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Helvetica" pitchFamily="2" charset="0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Helvetica" pitchFamily="2" charset="0"/>
                </a:rPr>
                <a:t>Center</a:t>
              </a:r>
            </a:p>
          </p:txBody>
        </p:sp>
      </p:grpSp>
      <p:sp>
        <p:nvSpPr>
          <p:cNvPr id="87085" name="Freeform 304"/>
          <p:cNvSpPr>
            <a:spLocks/>
          </p:cNvSpPr>
          <p:nvPr/>
        </p:nvSpPr>
        <p:spPr bwMode="auto">
          <a:xfrm>
            <a:off x="8445501" y="3027364"/>
            <a:ext cx="1711325" cy="2270125"/>
          </a:xfrm>
          <a:custGeom>
            <a:avLst/>
            <a:gdLst>
              <a:gd name="T0" fmla="*/ 81 w 1292"/>
              <a:gd name="T1" fmla="*/ 15 h 1255"/>
              <a:gd name="T2" fmla="*/ 12 w 1292"/>
              <a:gd name="T3" fmla="*/ 343 h 1255"/>
              <a:gd name="T4" fmla="*/ 10 w 1292"/>
              <a:gd name="T5" fmla="*/ 1145 h 1255"/>
              <a:gd name="T6" fmla="*/ 18 w 1292"/>
              <a:gd name="T7" fmla="*/ 1815 h 1255"/>
              <a:gd name="T8" fmla="*/ 82 w 1292"/>
              <a:gd name="T9" fmla="*/ 1906 h 1255"/>
              <a:gd name="T10" fmla="*/ 219 w 1292"/>
              <a:gd name="T11" fmla="*/ 2469 h 1255"/>
              <a:gd name="T12" fmla="*/ 335 w 1292"/>
              <a:gd name="T13" fmla="*/ 2706 h 1255"/>
              <a:gd name="T14" fmla="*/ 405 w 1292"/>
              <a:gd name="T15" fmla="*/ 2234 h 1255"/>
              <a:gd name="T16" fmla="*/ 429 w 1292"/>
              <a:gd name="T17" fmla="*/ 975 h 1255"/>
              <a:gd name="T18" fmla="*/ 406 w 1292"/>
              <a:gd name="T19" fmla="*/ 459 h 1255"/>
              <a:gd name="T20" fmla="*/ 253 w 1292"/>
              <a:gd name="T21" fmla="*/ 252 h 1255"/>
              <a:gd name="T22" fmla="*/ 81 w 1292"/>
              <a:gd name="T23" fmla="*/ 15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6911" name="Text Box 305"/>
          <p:cNvSpPr txBox="1">
            <a:spLocks noChangeArrowheads="1"/>
          </p:cNvSpPr>
          <p:nvPr/>
        </p:nvSpPr>
        <p:spPr bwMode="auto">
          <a:xfrm>
            <a:off x="8489951" y="3530600"/>
            <a:ext cx="16986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Public telephone</a:t>
            </a:r>
          </a:p>
          <a:p>
            <a:pPr eaLnBrk="1" hangingPunct="1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network</a:t>
            </a:r>
          </a:p>
        </p:txBody>
      </p:sp>
      <p:pic>
        <p:nvPicPr>
          <p:cNvPr id="87087" name="Picture 309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6" y="3433764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88" name="Picture 310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6" y="3929064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89" name="Picture 311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476" y="4246564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0" name="Picture 312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6" y="4348164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1" name="Picture 313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6" y="5097464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92" name="Picture 316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276" y="5300664"/>
            <a:ext cx="2524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93" name="Group 317"/>
          <p:cNvGrpSpPr>
            <a:grpSpLocks/>
          </p:cNvGrpSpPr>
          <p:nvPr/>
        </p:nvGrpSpPr>
        <p:grpSpPr bwMode="auto">
          <a:xfrm>
            <a:off x="5519738" y="4651376"/>
            <a:ext cx="831850" cy="180975"/>
            <a:chOff x="3072" y="739"/>
            <a:chExt cx="652" cy="146"/>
          </a:xfrm>
        </p:grpSpPr>
        <p:pic>
          <p:nvPicPr>
            <p:cNvPr id="87101" name="Picture 318" descr="lgv_fqmg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27" name="Line 319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6928" name="Line 320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87094" name="Group 321"/>
          <p:cNvGrpSpPr>
            <a:grpSpLocks/>
          </p:cNvGrpSpPr>
          <p:nvPr/>
        </p:nvGrpSpPr>
        <p:grpSpPr bwMode="auto">
          <a:xfrm>
            <a:off x="7140576" y="2987676"/>
            <a:ext cx="987425" cy="738188"/>
            <a:chOff x="2197" y="1155"/>
            <a:chExt cx="622" cy="465"/>
          </a:xfrm>
        </p:grpSpPr>
        <p:grpSp>
          <p:nvGrpSpPr>
            <p:cNvPr id="87097" name="Group 322"/>
            <p:cNvGrpSpPr>
              <a:grpSpLocks/>
            </p:cNvGrpSpPr>
            <p:nvPr/>
          </p:nvGrpSpPr>
          <p:grpSpPr bwMode="auto">
            <a:xfrm>
              <a:off x="2198" y="1176"/>
              <a:ext cx="621" cy="426"/>
              <a:chOff x="3164" y="2556"/>
              <a:chExt cx="901" cy="338"/>
            </a:xfrm>
          </p:grpSpPr>
          <p:sp>
            <p:nvSpPr>
              <p:cNvPr id="36924" name="Rectangle 323"/>
              <p:cNvSpPr>
                <a:spLocks noChangeArrowheads="1"/>
              </p:cNvSpPr>
              <p:nvPr/>
            </p:nvSpPr>
            <p:spPr bwMode="auto">
              <a:xfrm>
                <a:off x="3164" y="2556"/>
                <a:ext cx="901" cy="3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6925" name="Text Box 324"/>
              <p:cNvSpPr txBox="1">
                <a:spLocks noChangeArrowheads="1"/>
              </p:cNvSpPr>
              <p:nvPr/>
            </p:nvSpPr>
            <p:spPr bwMode="auto">
              <a:xfrm>
                <a:off x="3212" y="2573"/>
                <a:ext cx="168" cy="1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36923" name="Text Box 325"/>
            <p:cNvSpPr txBox="1">
              <a:spLocks noChangeArrowheads="1"/>
            </p:cNvSpPr>
            <p:nvPr/>
          </p:nvSpPr>
          <p:spPr bwMode="auto">
            <a:xfrm>
              <a:off x="2197" y="1155"/>
              <a:ext cx="616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Helvetica" pitchFamily="2" charset="0"/>
                </a:rPr>
                <a:t>Mobile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Helvetica" pitchFamily="2" charset="0"/>
                </a:rPr>
                <a:t>Switching </a:t>
              </a:r>
            </a:p>
            <a:p>
              <a:pPr algn="ctr" eaLnBrk="1" hangingPunct="1">
                <a:defRPr/>
              </a:pPr>
              <a:r>
                <a:rPr lang="en-US" sz="1400" dirty="0">
                  <a:latin typeface="Helvetica" pitchFamily="2" charset="0"/>
                </a:rPr>
                <a:t>Center</a:t>
              </a:r>
            </a:p>
          </p:txBody>
        </p:sp>
      </p:grpSp>
      <p:sp>
        <p:nvSpPr>
          <p:cNvPr id="36920" name="Line 326"/>
          <p:cNvSpPr>
            <a:spLocks noChangeShapeType="1"/>
          </p:cNvSpPr>
          <p:nvPr/>
        </p:nvSpPr>
        <p:spPr bwMode="auto">
          <a:xfrm>
            <a:off x="8135938" y="3389313"/>
            <a:ext cx="3683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6921" name="Line 327"/>
          <p:cNvSpPr>
            <a:spLocks noChangeShapeType="1"/>
          </p:cNvSpPr>
          <p:nvPr/>
        </p:nvSpPr>
        <p:spPr bwMode="auto">
          <a:xfrm flipV="1">
            <a:off x="7970838" y="4506913"/>
            <a:ext cx="508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6869" name="Rectangle 364"/>
          <p:cNvSpPr>
            <a:spLocks noChangeArrowheads="1"/>
          </p:cNvSpPr>
          <p:nvPr/>
        </p:nvSpPr>
        <p:spPr bwMode="auto">
          <a:xfrm>
            <a:off x="1822451" y="306388"/>
            <a:ext cx="81772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latin typeface="Helvetica" pitchFamily="2" charset="0"/>
              </a:rPr>
              <a:t>Components of cellular network architecture</a:t>
            </a:r>
          </a:p>
        </p:txBody>
      </p:sp>
      <p:grpSp>
        <p:nvGrpSpPr>
          <p:cNvPr id="419197" name="Group 381"/>
          <p:cNvGrpSpPr>
            <a:grpSpLocks/>
          </p:cNvGrpSpPr>
          <p:nvPr/>
        </p:nvGrpSpPr>
        <p:grpSpPr bwMode="auto">
          <a:xfrm>
            <a:off x="6019801" y="1006475"/>
            <a:ext cx="4221163" cy="1981200"/>
            <a:chOff x="2380" y="634"/>
            <a:chExt cx="2659" cy="1248"/>
          </a:xfrm>
        </p:grpSpPr>
        <p:sp>
          <p:nvSpPr>
            <p:cNvPr id="36882" name="Text Box 366"/>
            <p:cNvSpPr txBox="1">
              <a:spLocks noChangeArrowheads="1"/>
            </p:cNvSpPr>
            <p:nvPr/>
          </p:nvSpPr>
          <p:spPr bwMode="auto">
            <a:xfrm>
              <a:off x="2457" y="815"/>
              <a:ext cx="258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Helvetica" pitchFamily="2" charset="0"/>
                </a:rPr>
                <a:t> connects cells to wired tel. net.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Helvetica" pitchFamily="2" charset="0"/>
                </a:rPr>
                <a:t> manages call setup (more later!)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Helvetica" pitchFamily="2" charset="0"/>
                </a:rPr>
                <a:t> handles mobility (more later!)</a:t>
              </a:r>
            </a:p>
          </p:txBody>
        </p:sp>
        <p:sp>
          <p:nvSpPr>
            <p:cNvPr id="36883" name="Rectangle 368"/>
            <p:cNvSpPr>
              <a:spLocks noChangeArrowheads="1"/>
            </p:cNvSpPr>
            <p:nvPr/>
          </p:nvSpPr>
          <p:spPr bwMode="auto">
            <a:xfrm>
              <a:off x="2380" y="777"/>
              <a:ext cx="2659" cy="662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Helvetica" pitchFamily="2" charset="0"/>
              </a:endParaRPr>
            </a:p>
          </p:txBody>
        </p:sp>
        <p:grpSp>
          <p:nvGrpSpPr>
            <p:cNvPr id="87059" name="Group 371"/>
            <p:cNvGrpSpPr>
              <a:grpSpLocks/>
            </p:cNvGrpSpPr>
            <p:nvPr/>
          </p:nvGrpSpPr>
          <p:grpSpPr bwMode="auto">
            <a:xfrm>
              <a:off x="2544" y="634"/>
              <a:ext cx="555" cy="291"/>
              <a:chOff x="442" y="3293"/>
              <a:chExt cx="555" cy="291"/>
            </a:xfrm>
          </p:grpSpPr>
          <p:sp>
            <p:nvSpPr>
              <p:cNvPr id="36886" name="Rectangle 370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Helvetica" pitchFamily="2" charset="0"/>
                </a:endParaRPr>
              </a:p>
            </p:txBody>
          </p:sp>
          <p:sp>
            <p:nvSpPr>
              <p:cNvPr id="36887" name="Text Box 369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54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Helvetica" pitchFamily="2" charset="0"/>
                  </a:rPr>
                  <a:t>MSC</a:t>
                </a:r>
              </a:p>
            </p:txBody>
          </p:sp>
        </p:grpSp>
        <p:sp>
          <p:nvSpPr>
            <p:cNvPr id="36885" name="Line 374"/>
            <p:cNvSpPr>
              <a:spLocks noChangeShapeType="1"/>
            </p:cNvSpPr>
            <p:nvPr/>
          </p:nvSpPr>
          <p:spPr bwMode="auto">
            <a:xfrm>
              <a:off x="3293" y="1450"/>
              <a:ext cx="278" cy="43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419199" name="Group 383"/>
          <p:cNvGrpSpPr>
            <a:grpSpLocks/>
          </p:cNvGrpSpPr>
          <p:nvPr/>
        </p:nvGrpSpPr>
        <p:grpSpPr bwMode="auto">
          <a:xfrm>
            <a:off x="1798639" y="2071688"/>
            <a:ext cx="3100387" cy="4545011"/>
            <a:chOff x="173" y="1305"/>
            <a:chExt cx="1953" cy="2863"/>
          </a:xfrm>
        </p:grpSpPr>
        <p:sp>
          <p:nvSpPr>
            <p:cNvPr id="36876" name="Text Box 376"/>
            <p:cNvSpPr txBox="1">
              <a:spLocks noChangeArrowheads="1"/>
            </p:cNvSpPr>
            <p:nvPr/>
          </p:nvSpPr>
          <p:spPr bwMode="auto">
            <a:xfrm>
              <a:off x="250" y="1514"/>
              <a:ext cx="1662" cy="2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Helvetica" pitchFamily="2" charset="0"/>
                </a:rPr>
                <a:t> covers geographical region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i="1" dirty="0">
                  <a:solidFill>
                    <a:srgbClr val="C00000"/>
                  </a:solidFill>
                  <a:latin typeface="Helvetica" pitchFamily="2" charset="0"/>
                </a:rPr>
                <a:t>base station</a:t>
              </a:r>
              <a:r>
                <a:rPr lang="en-US" sz="2000" dirty="0">
                  <a:solidFill>
                    <a:srgbClr val="C00000"/>
                  </a:solidFill>
                  <a:latin typeface="Helvetica" pitchFamily="2" charset="0"/>
                </a:rPr>
                <a:t> </a:t>
              </a:r>
              <a:r>
                <a:rPr lang="en-US" sz="2000" dirty="0">
                  <a:latin typeface="Helvetica" pitchFamily="2" charset="0"/>
                </a:rPr>
                <a:t>(BS) analogous to 802.11 AP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solidFill>
                    <a:srgbClr val="C00000"/>
                  </a:solidFill>
                  <a:latin typeface="Helvetica" pitchFamily="2" charset="0"/>
                </a:rPr>
                <a:t> </a:t>
              </a:r>
              <a:r>
                <a:rPr lang="en-US" sz="2000" i="1" dirty="0">
                  <a:solidFill>
                    <a:srgbClr val="C00000"/>
                  </a:solidFill>
                  <a:latin typeface="Helvetica" pitchFamily="2" charset="0"/>
                </a:rPr>
                <a:t>mobile users</a:t>
              </a:r>
              <a:r>
                <a:rPr lang="en-US" sz="2000" dirty="0">
                  <a:solidFill>
                    <a:srgbClr val="C00000"/>
                  </a:solidFill>
                  <a:latin typeface="Helvetica" pitchFamily="2" charset="0"/>
                </a:rPr>
                <a:t> </a:t>
              </a:r>
              <a:r>
                <a:rPr lang="en-US" sz="2000" dirty="0">
                  <a:latin typeface="Helvetica" pitchFamily="2" charset="0"/>
                </a:rPr>
                <a:t>attach to network through BS</a:t>
              </a:r>
            </a:p>
            <a:p>
              <a:pPr>
                <a:buClr>
                  <a:srgbClr val="000099"/>
                </a:buClr>
                <a:buSzPct val="75000"/>
                <a:buFont typeface="Wingdings" charset="0"/>
                <a:buChar char="v"/>
                <a:defRPr/>
              </a:pP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i="1" dirty="0">
                  <a:solidFill>
                    <a:srgbClr val="C00000"/>
                  </a:solidFill>
                  <a:latin typeface="Helvetica" pitchFamily="2" charset="0"/>
                </a:rPr>
                <a:t>air-interface:</a:t>
              </a:r>
              <a:r>
                <a:rPr lang="en-US" sz="2000" dirty="0">
                  <a:solidFill>
                    <a:srgbClr val="C00000"/>
                  </a:solidFill>
                  <a:latin typeface="Helvetica" pitchFamily="2" charset="0"/>
                </a:rPr>
                <a:t> </a:t>
              </a:r>
              <a:r>
                <a:rPr lang="en-US" sz="2000" dirty="0">
                  <a:latin typeface="Helvetica" pitchFamily="2" charset="0"/>
                </a:rPr>
                <a:t>physical and link layer protocol between mobile and BS</a:t>
              </a:r>
            </a:p>
          </p:txBody>
        </p:sp>
        <p:sp>
          <p:nvSpPr>
            <p:cNvPr id="36877" name="Rectangle 377"/>
            <p:cNvSpPr>
              <a:spLocks noChangeArrowheads="1"/>
            </p:cNvSpPr>
            <p:nvPr/>
          </p:nvSpPr>
          <p:spPr bwMode="auto">
            <a:xfrm>
              <a:off x="173" y="1448"/>
              <a:ext cx="1727" cy="272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000" dirty="0">
                <a:latin typeface="Helvetica" pitchFamily="2" charset="0"/>
              </a:endParaRPr>
            </a:p>
          </p:txBody>
        </p:sp>
        <p:grpSp>
          <p:nvGrpSpPr>
            <p:cNvPr id="87053" name="Group 378"/>
            <p:cNvGrpSpPr>
              <a:grpSpLocks/>
            </p:cNvGrpSpPr>
            <p:nvPr/>
          </p:nvGrpSpPr>
          <p:grpSpPr bwMode="auto">
            <a:xfrm>
              <a:off x="337" y="1305"/>
              <a:ext cx="547" cy="291"/>
              <a:chOff x="442" y="3293"/>
              <a:chExt cx="547" cy="291"/>
            </a:xfrm>
          </p:grpSpPr>
          <p:sp>
            <p:nvSpPr>
              <p:cNvPr id="36880" name="Rectangle 379"/>
              <p:cNvSpPr>
                <a:spLocks noChangeArrowheads="1"/>
              </p:cNvSpPr>
              <p:nvPr/>
            </p:nvSpPr>
            <p:spPr bwMode="auto">
              <a:xfrm>
                <a:off x="442" y="3321"/>
                <a:ext cx="547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 dirty="0">
                  <a:latin typeface="Helvetica" pitchFamily="2" charset="0"/>
                </a:endParaRPr>
              </a:p>
            </p:txBody>
          </p:sp>
          <p:sp>
            <p:nvSpPr>
              <p:cNvPr id="36881" name="Text Box 380"/>
              <p:cNvSpPr txBox="1">
                <a:spLocks noChangeArrowheads="1"/>
              </p:cNvSpPr>
              <p:nvPr/>
            </p:nvSpPr>
            <p:spPr bwMode="auto">
              <a:xfrm>
                <a:off x="450" y="3293"/>
                <a:ext cx="40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Helvetica" pitchFamily="2" charset="0"/>
                  </a:rPr>
                  <a:t>cell</a:t>
                </a:r>
              </a:p>
            </p:txBody>
          </p:sp>
        </p:grpSp>
        <p:sp>
          <p:nvSpPr>
            <p:cNvPr id="36879" name="Line 382"/>
            <p:cNvSpPr>
              <a:spLocks noChangeShapeType="1"/>
            </p:cNvSpPr>
            <p:nvPr/>
          </p:nvSpPr>
          <p:spPr bwMode="auto">
            <a:xfrm>
              <a:off x="1891" y="1622"/>
              <a:ext cx="235" cy="15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419202" name="Group 386"/>
          <p:cNvGrpSpPr>
            <a:grpSpLocks/>
          </p:cNvGrpSpPr>
          <p:nvPr/>
        </p:nvGrpSpPr>
        <p:grpSpPr bwMode="auto">
          <a:xfrm>
            <a:off x="8091489" y="4556126"/>
            <a:ext cx="1766887" cy="1344613"/>
            <a:chOff x="4137" y="2870"/>
            <a:chExt cx="1113" cy="847"/>
          </a:xfrm>
        </p:grpSpPr>
        <p:sp>
          <p:nvSpPr>
            <p:cNvPr id="36874" name="Text Box 384"/>
            <p:cNvSpPr txBox="1">
              <a:spLocks noChangeArrowheads="1"/>
            </p:cNvSpPr>
            <p:nvPr/>
          </p:nvSpPr>
          <p:spPr bwMode="auto">
            <a:xfrm>
              <a:off x="4137" y="3465"/>
              <a:ext cx="11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wired network</a:t>
              </a:r>
            </a:p>
          </p:txBody>
        </p:sp>
        <p:sp>
          <p:nvSpPr>
            <p:cNvPr id="36875" name="Line 385"/>
            <p:cNvSpPr>
              <a:spLocks noChangeShapeType="1"/>
            </p:cNvSpPr>
            <p:nvPr/>
          </p:nvSpPr>
          <p:spPr bwMode="auto">
            <a:xfrm flipV="1">
              <a:off x="4560" y="2870"/>
              <a:ext cx="384" cy="64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4</a:t>
            </a:fld>
            <a:endParaRPr lang="en-US" sz="1200" dirty="0">
              <a:latin typeface="Helvetica" pitchFamily="2" charset="0"/>
            </a:endParaRPr>
          </a:p>
        </p:txBody>
      </p:sp>
      <p:grpSp>
        <p:nvGrpSpPr>
          <p:cNvPr id="281" name="Group 782"/>
          <p:cNvGrpSpPr>
            <a:grpSpLocks/>
          </p:cNvGrpSpPr>
          <p:nvPr/>
        </p:nvGrpSpPr>
        <p:grpSpPr bwMode="auto">
          <a:xfrm>
            <a:off x="5199795" y="2858650"/>
            <a:ext cx="333077" cy="421847"/>
            <a:chOff x="742" y="2409"/>
            <a:chExt cx="576" cy="881"/>
          </a:xfrm>
        </p:grpSpPr>
        <p:grpSp>
          <p:nvGrpSpPr>
            <p:cNvPr id="28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8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8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8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8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8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83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300" name="Group 782"/>
          <p:cNvGrpSpPr>
            <a:grpSpLocks/>
          </p:cNvGrpSpPr>
          <p:nvPr/>
        </p:nvGrpSpPr>
        <p:grpSpPr bwMode="auto">
          <a:xfrm>
            <a:off x="5213274" y="3784900"/>
            <a:ext cx="333077" cy="421847"/>
            <a:chOff x="742" y="2409"/>
            <a:chExt cx="576" cy="881"/>
          </a:xfrm>
        </p:grpSpPr>
        <p:grpSp>
          <p:nvGrpSpPr>
            <p:cNvPr id="30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0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0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0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0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0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0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1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1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1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1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1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1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1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1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1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302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319" name="Group 782"/>
          <p:cNvGrpSpPr>
            <a:grpSpLocks/>
          </p:cNvGrpSpPr>
          <p:nvPr/>
        </p:nvGrpSpPr>
        <p:grpSpPr bwMode="auto">
          <a:xfrm>
            <a:off x="5226753" y="4711150"/>
            <a:ext cx="333077" cy="421847"/>
            <a:chOff x="742" y="2409"/>
            <a:chExt cx="576" cy="881"/>
          </a:xfrm>
        </p:grpSpPr>
        <p:grpSp>
          <p:nvGrpSpPr>
            <p:cNvPr id="32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2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2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2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2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2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2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2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3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3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3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3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3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3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3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3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321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338" name="Group 782"/>
          <p:cNvGrpSpPr>
            <a:grpSpLocks/>
          </p:cNvGrpSpPr>
          <p:nvPr/>
        </p:nvGrpSpPr>
        <p:grpSpPr bwMode="auto">
          <a:xfrm>
            <a:off x="6038017" y="5238478"/>
            <a:ext cx="333077" cy="421847"/>
            <a:chOff x="742" y="2409"/>
            <a:chExt cx="576" cy="881"/>
          </a:xfrm>
        </p:grpSpPr>
        <p:grpSp>
          <p:nvGrpSpPr>
            <p:cNvPr id="33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4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4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4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4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4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4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4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4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5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5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5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5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5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5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5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340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357" name="Group 782"/>
          <p:cNvGrpSpPr>
            <a:grpSpLocks/>
          </p:cNvGrpSpPr>
          <p:nvPr/>
        </p:nvGrpSpPr>
        <p:grpSpPr bwMode="auto">
          <a:xfrm>
            <a:off x="6841140" y="5594840"/>
            <a:ext cx="333077" cy="421847"/>
            <a:chOff x="742" y="2409"/>
            <a:chExt cx="576" cy="881"/>
          </a:xfrm>
        </p:grpSpPr>
        <p:grpSp>
          <p:nvGrpSpPr>
            <p:cNvPr id="35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6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6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6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6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6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6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6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6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6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7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7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7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7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7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7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359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376" name="Group 782"/>
          <p:cNvGrpSpPr>
            <a:grpSpLocks/>
          </p:cNvGrpSpPr>
          <p:nvPr/>
        </p:nvGrpSpPr>
        <p:grpSpPr bwMode="auto">
          <a:xfrm>
            <a:off x="6024272" y="4241535"/>
            <a:ext cx="333077" cy="421847"/>
            <a:chOff x="742" y="2409"/>
            <a:chExt cx="576" cy="881"/>
          </a:xfrm>
        </p:grpSpPr>
        <p:grpSp>
          <p:nvGrpSpPr>
            <p:cNvPr id="37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8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8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8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8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8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8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8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8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8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8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9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9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9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9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9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378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395" name="Group 782"/>
          <p:cNvGrpSpPr>
            <a:grpSpLocks/>
          </p:cNvGrpSpPr>
          <p:nvPr/>
        </p:nvGrpSpPr>
        <p:grpSpPr bwMode="auto">
          <a:xfrm>
            <a:off x="6005188" y="3344141"/>
            <a:ext cx="333077" cy="421847"/>
            <a:chOff x="742" y="2409"/>
            <a:chExt cx="576" cy="881"/>
          </a:xfrm>
        </p:grpSpPr>
        <p:grpSp>
          <p:nvGrpSpPr>
            <p:cNvPr id="39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9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0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0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0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0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0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0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0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0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0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0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1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1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1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1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397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1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5" name="Group 300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631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31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31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31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31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43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631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637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37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344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1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1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1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32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633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6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634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34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6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634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348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49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346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634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348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48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346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6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634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348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48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634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635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348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48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347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635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35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7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635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7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7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7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8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8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8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632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344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4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4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4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5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633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345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345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345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633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345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345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345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216068" name="Freeform 2"/>
          <p:cNvSpPr>
            <a:spLocks/>
          </p:cNvSpPr>
          <p:nvPr/>
        </p:nvSpPr>
        <p:spPr bwMode="auto">
          <a:xfrm>
            <a:off x="1846264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6069" name="Freeform 3"/>
          <p:cNvSpPr>
            <a:spLocks/>
          </p:cNvSpPr>
          <p:nvPr/>
        </p:nvSpPr>
        <p:spPr bwMode="auto">
          <a:xfrm>
            <a:off x="6275389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93191" name="Rectangle 4"/>
          <p:cNvSpPr>
            <a:spLocks noGrp="1" noChangeArrowheads="1"/>
          </p:cNvSpPr>
          <p:nvPr>
            <p:ph type="title"/>
          </p:nvPr>
        </p:nvSpPr>
        <p:spPr>
          <a:xfrm>
            <a:off x="1847851" y="0"/>
            <a:ext cx="8361363" cy="973138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A day in the life… HTTP request/reply </a:t>
            </a:r>
          </a:p>
        </p:txBody>
      </p:sp>
      <p:grpSp>
        <p:nvGrpSpPr>
          <p:cNvPr id="216071" name="Group 35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6304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6305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3427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28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3429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30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31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32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7628" name="Group 44"/>
          <p:cNvGrpSpPr>
            <a:grpSpLocks/>
          </p:cNvGrpSpPr>
          <p:nvPr/>
        </p:nvGrpSpPr>
        <p:grpSpPr bwMode="auto">
          <a:xfrm>
            <a:off x="1966914" y="1054101"/>
            <a:ext cx="515937" cy="333375"/>
            <a:chOff x="328" y="678"/>
            <a:chExt cx="325" cy="210"/>
          </a:xfrm>
        </p:grpSpPr>
        <p:grpSp>
          <p:nvGrpSpPr>
            <p:cNvPr id="216300" name="Group 45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3423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24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HTTP</a:t>
                </a:r>
              </a:p>
            </p:txBody>
          </p:sp>
        </p:grpSp>
        <p:sp>
          <p:nvSpPr>
            <p:cNvPr id="93422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6707188" y="3105151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HTTP request 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sent into TCP socket</a:t>
            </a: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6700839" y="3797300"/>
            <a:ext cx="378777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IP datagram containing HTTP request routed to www.google.com</a:t>
            </a: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6713538" y="5702301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IP datagram containing HTTP reply routed back to client</a:t>
            </a:r>
          </a:p>
        </p:txBody>
      </p:sp>
      <p:grpSp>
        <p:nvGrpSpPr>
          <p:cNvPr id="216076" name="Group 166"/>
          <p:cNvGrpSpPr>
            <a:grpSpLocks/>
          </p:cNvGrpSpPr>
          <p:nvPr/>
        </p:nvGrpSpPr>
        <p:grpSpPr bwMode="auto">
          <a:xfrm>
            <a:off x="5319714" y="2409826"/>
            <a:ext cx="1576387" cy="1287463"/>
            <a:chOff x="3228" y="1776"/>
            <a:chExt cx="252" cy="96"/>
          </a:xfrm>
        </p:grpSpPr>
        <p:sp>
          <p:nvSpPr>
            <p:cNvPr id="216298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99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6077" name="Group 167"/>
          <p:cNvGrpSpPr>
            <a:grpSpLocks/>
          </p:cNvGrpSpPr>
          <p:nvPr/>
        </p:nvGrpSpPr>
        <p:grpSpPr bwMode="auto">
          <a:xfrm flipH="1">
            <a:off x="7124700" y="2424113"/>
            <a:ext cx="400050" cy="152400"/>
            <a:chOff x="3228" y="1776"/>
            <a:chExt cx="252" cy="96"/>
          </a:xfrm>
        </p:grpSpPr>
        <p:sp>
          <p:nvSpPr>
            <p:cNvPr id="216296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97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6078" name="Group 170"/>
          <p:cNvGrpSpPr>
            <a:grpSpLocks/>
          </p:cNvGrpSpPr>
          <p:nvPr/>
        </p:nvGrpSpPr>
        <p:grpSpPr bwMode="auto">
          <a:xfrm flipH="1" flipV="1">
            <a:off x="7277100" y="1900238"/>
            <a:ext cx="400050" cy="152400"/>
            <a:chOff x="3228" y="1776"/>
            <a:chExt cx="252" cy="96"/>
          </a:xfrm>
        </p:grpSpPr>
        <p:sp>
          <p:nvSpPr>
            <p:cNvPr id="216294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95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6079" name="Group 110"/>
          <p:cNvGrpSpPr>
            <a:grpSpLocks/>
          </p:cNvGrpSpPr>
          <p:nvPr/>
        </p:nvGrpSpPr>
        <p:grpSpPr bwMode="auto">
          <a:xfrm>
            <a:off x="4581525" y="5273676"/>
            <a:ext cx="757238" cy="379413"/>
            <a:chOff x="2466" y="2026"/>
            <a:chExt cx="477" cy="282"/>
          </a:xfrm>
        </p:grpSpPr>
        <p:sp>
          <p:nvSpPr>
            <p:cNvPr id="216280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281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82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283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284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291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92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93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6285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288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89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90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6286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87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16080" name="Line 136"/>
          <p:cNvSpPr>
            <a:spLocks noChangeShapeType="1"/>
          </p:cNvSpPr>
          <p:nvPr/>
        </p:nvSpPr>
        <p:spPr bwMode="auto">
          <a:xfrm flipV="1">
            <a:off x="4067175" y="5443539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6081" name="Text Box 137"/>
          <p:cNvSpPr txBox="1">
            <a:spLocks noChangeArrowheads="1"/>
          </p:cNvSpPr>
          <p:nvPr/>
        </p:nvSpPr>
        <p:spPr bwMode="auto">
          <a:xfrm>
            <a:off x="2527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64.233.169.105</a:t>
            </a:r>
          </a:p>
        </p:txBody>
      </p:sp>
      <p:sp>
        <p:nvSpPr>
          <p:cNvPr id="216082" name="Text Box 138"/>
          <p:cNvSpPr txBox="1">
            <a:spLocks noChangeArrowheads="1"/>
          </p:cNvSpPr>
          <p:nvPr/>
        </p:nvSpPr>
        <p:spPr bwMode="auto">
          <a:xfrm>
            <a:off x="2495551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web server</a:t>
            </a:r>
          </a:p>
        </p:txBody>
      </p:sp>
      <p:grpSp>
        <p:nvGrpSpPr>
          <p:cNvPr id="216083" name="Group 194"/>
          <p:cNvGrpSpPr>
            <a:grpSpLocks/>
          </p:cNvGrpSpPr>
          <p:nvPr/>
        </p:nvGrpSpPr>
        <p:grpSpPr bwMode="auto">
          <a:xfrm>
            <a:off x="4494214" y="5649913"/>
            <a:ext cx="295275" cy="114300"/>
            <a:chOff x="3228" y="1776"/>
            <a:chExt cx="252" cy="96"/>
          </a:xfrm>
        </p:grpSpPr>
        <p:sp>
          <p:nvSpPr>
            <p:cNvPr id="216278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79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6084" name="Group 200"/>
          <p:cNvGrpSpPr>
            <a:grpSpLocks/>
          </p:cNvGrpSpPr>
          <p:nvPr/>
        </p:nvGrpSpPr>
        <p:grpSpPr bwMode="auto">
          <a:xfrm flipH="1" flipV="1">
            <a:off x="5337176" y="5354638"/>
            <a:ext cx="295275" cy="114300"/>
            <a:chOff x="3228" y="1776"/>
            <a:chExt cx="252" cy="96"/>
          </a:xfrm>
        </p:grpSpPr>
        <p:sp>
          <p:nvSpPr>
            <p:cNvPr id="216276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77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93206" name="Line 112"/>
          <p:cNvSpPr>
            <a:spLocks noChangeShapeType="1"/>
          </p:cNvSpPr>
          <p:nvPr/>
        </p:nvSpPr>
        <p:spPr bwMode="auto">
          <a:xfrm flipH="1">
            <a:off x="5118101" y="2432051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216086" name="Group 145"/>
          <p:cNvGrpSpPr>
            <a:grpSpLocks/>
          </p:cNvGrpSpPr>
          <p:nvPr/>
        </p:nvGrpSpPr>
        <p:grpSpPr bwMode="auto">
          <a:xfrm>
            <a:off x="3033713" y="3965575"/>
            <a:ext cx="976312" cy="1460500"/>
            <a:chOff x="4000" y="1895"/>
            <a:chExt cx="615" cy="920"/>
          </a:xfrm>
        </p:grpSpPr>
        <p:sp>
          <p:nvSpPr>
            <p:cNvPr id="216268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6269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3391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92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3393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394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395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396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6707189" y="4735514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web server responds with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HTTP reply 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(containing web page)</a:t>
            </a:r>
          </a:p>
        </p:txBody>
      </p:sp>
      <p:grpSp>
        <p:nvGrpSpPr>
          <p:cNvPr id="707941" name="Group 357"/>
          <p:cNvGrpSpPr>
            <a:grpSpLocks/>
          </p:cNvGrpSpPr>
          <p:nvPr/>
        </p:nvGrpSpPr>
        <p:grpSpPr bwMode="auto">
          <a:xfrm>
            <a:off x="1612900" y="1363663"/>
            <a:ext cx="1081088" cy="1058862"/>
            <a:chOff x="56" y="859"/>
            <a:chExt cx="681" cy="667"/>
          </a:xfrm>
        </p:grpSpPr>
        <p:grpSp>
          <p:nvGrpSpPr>
            <p:cNvPr id="216237" name="Group 230"/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216263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87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8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HTTP</a:t>
                  </a:r>
                </a:p>
              </p:txBody>
            </p:sp>
          </p:grpSp>
          <p:sp>
            <p:nvSpPr>
              <p:cNvPr id="93385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86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6238" name="Group 236"/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216257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82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8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HTTP</a:t>
                  </a:r>
                </a:p>
              </p:txBody>
            </p:sp>
          </p:grpSp>
          <p:grpSp>
            <p:nvGrpSpPr>
              <p:cNvPr id="216258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80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81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16239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3376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77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6240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216242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216246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249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374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93375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250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372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93373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</p:grpSp>
            </p:grpSp>
            <p:sp>
              <p:nvSpPr>
                <p:cNvPr id="93368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69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3364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65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66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362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7973" name="Group 389"/>
          <p:cNvGrpSpPr>
            <a:grpSpLocks/>
          </p:cNvGrpSpPr>
          <p:nvPr/>
        </p:nvGrpSpPr>
        <p:grpSpPr bwMode="auto">
          <a:xfrm>
            <a:off x="1616075" y="1890714"/>
            <a:ext cx="1081088" cy="244475"/>
            <a:chOff x="0" y="2762"/>
            <a:chExt cx="681" cy="154"/>
          </a:xfrm>
        </p:grpSpPr>
        <p:sp>
          <p:nvSpPr>
            <p:cNvPr id="93345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225" name="Group 376"/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216228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231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56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57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32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54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55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93350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51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347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348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7975" name="Group 391"/>
          <p:cNvGrpSpPr>
            <a:grpSpLocks/>
          </p:cNvGrpSpPr>
          <p:nvPr/>
        </p:nvGrpSpPr>
        <p:grpSpPr bwMode="auto">
          <a:xfrm>
            <a:off x="1935164" y="4051301"/>
            <a:ext cx="1081087" cy="949325"/>
            <a:chOff x="2231" y="3555"/>
            <a:chExt cx="681" cy="598"/>
          </a:xfrm>
        </p:grpSpPr>
        <p:grpSp>
          <p:nvGrpSpPr>
            <p:cNvPr id="216190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216194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216219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93343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44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HTTP</a:t>
                    </a:r>
                  </a:p>
                </p:txBody>
              </p:sp>
            </p:grpSp>
            <p:sp>
              <p:nvSpPr>
                <p:cNvPr id="93341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42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6195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216213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38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39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14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36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37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6196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93332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33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6197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216198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216202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216205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93330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93331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Helvetica" pitchFamily="2" charset="0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216206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3328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93329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93324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25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93320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21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22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16191" name="Group 423"/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93313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14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HTTP</a:t>
                </a:r>
              </a:p>
            </p:txBody>
          </p:sp>
        </p:grpSp>
      </p:grpSp>
      <p:grpSp>
        <p:nvGrpSpPr>
          <p:cNvPr id="708061" name="Group 477"/>
          <p:cNvGrpSpPr>
            <a:grpSpLocks/>
          </p:cNvGrpSpPr>
          <p:nvPr/>
        </p:nvGrpSpPr>
        <p:grpSpPr bwMode="auto">
          <a:xfrm>
            <a:off x="1600200" y="1119188"/>
            <a:ext cx="1081088" cy="1016000"/>
            <a:chOff x="2256" y="3531"/>
            <a:chExt cx="681" cy="640"/>
          </a:xfrm>
        </p:grpSpPr>
        <p:grpSp>
          <p:nvGrpSpPr>
            <p:cNvPr id="216157" name="Group 321"/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216185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09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10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HTTP</a:t>
                  </a:r>
                </a:p>
              </p:txBody>
            </p:sp>
          </p:grpSp>
          <p:sp>
            <p:nvSpPr>
              <p:cNvPr id="93307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08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6158" name="Group 327"/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216179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04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05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HTTP</a:t>
                  </a:r>
                </a:p>
              </p:txBody>
            </p:sp>
          </p:grpSp>
          <p:grpSp>
            <p:nvGrpSpPr>
              <p:cNvPr id="216180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02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03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16159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93298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99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6160" name="Group 360"/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93296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97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HTTP</a:t>
                </a:r>
              </a:p>
            </p:txBody>
          </p:sp>
        </p:grpSp>
        <p:grpSp>
          <p:nvGrpSpPr>
            <p:cNvPr id="216161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93283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6163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216166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169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294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93295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170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292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93293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</p:grpSp>
            </p:grpSp>
            <p:sp>
              <p:nvSpPr>
                <p:cNvPr id="93288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289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3285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86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</p:grpSp>
      <p:grpSp>
        <p:nvGrpSpPr>
          <p:cNvPr id="708046" name="Group 462"/>
          <p:cNvGrpSpPr>
            <a:grpSpLocks/>
          </p:cNvGrpSpPr>
          <p:nvPr/>
        </p:nvGrpSpPr>
        <p:grpSpPr bwMode="auto">
          <a:xfrm>
            <a:off x="1938339" y="4756151"/>
            <a:ext cx="1081087" cy="244475"/>
            <a:chOff x="-341" y="3180"/>
            <a:chExt cx="681" cy="154"/>
          </a:xfrm>
        </p:grpSpPr>
        <p:sp>
          <p:nvSpPr>
            <p:cNvPr id="93265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145" name="Group 464"/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216148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151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276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277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152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274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275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93270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71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267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68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4960947" y="959650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web page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finally (!!!) 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displayed</a:t>
            </a:r>
          </a:p>
        </p:txBody>
      </p:sp>
      <p:grpSp>
        <p:nvGrpSpPr>
          <p:cNvPr id="216095" name="Group 248"/>
          <p:cNvGrpSpPr>
            <a:grpSpLocks/>
          </p:cNvGrpSpPr>
          <p:nvPr/>
        </p:nvGrpSpPr>
        <p:grpSpPr bwMode="auto">
          <a:xfrm>
            <a:off x="3994151" y="4932364"/>
            <a:ext cx="333375" cy="581025"/>
            <a:chOff x="4140" y="429"/>
            <a:chExt cx="1425" cy="2396"/>
          </a:xfrm>
        </p:grpSpPr>
        <p:sp>
          <p:nvSpPr>
            <p:cNvPr id="216112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34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114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115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37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117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63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64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239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119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61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62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241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42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122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59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60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16123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6124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57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58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246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126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127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49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129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51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52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53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54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93255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56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216096" name="Group 110"/>
          <p:cNvGrpSpPr>
            <a:grpSpLocks/>
          </p:cNvGrpSpPr>
          <p:nvPr/>
        </p:nvGrpSpPr>
        <p:grpSpPr bwMode="auto">
          <a:xfrm>
            <a:off x="6737350" y="2041526"/>
            <a:ext cx="757238" cy="379413"/>
            <a:chOff x="2466" y="2026"/>
            <a:chExt cx="477" cy="282"/>
          </a:xfrm>
        </p:grpSpPr>
        <p:sp>
          <p:nvSpPr>
            <p:cNvPr id="21609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09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10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10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10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10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1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1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610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10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0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0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610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10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3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40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94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0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174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Cellular networks: the first hop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1689" y="1447800"/>
            <a:ext cx="44354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/>
              <a:t>Two techniques for sharing mobile-to-BS radio spectrum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</a:rPr>
              <a:t>combined FDMA/TDMA: </a:t>
            </a:r>
            <a:r>
              <a:rPr lang="en-US" sz="2400" dirty="0"/>
              <a:t>divide spectrum in frequency channels, divide each channel into time slots</a:t>
            </a:r>
          </a:p>
          <a:p>
            <a:pPr>
              <a:defRPr/>
            </a:pPr>
            <a:r>
              <a:rPr lang="en-US" sz="2400" dirty="0">
                <a:solidFill>
                  <a:srgbClr val="C00000"/>
                </a:solidFill>
              </a:rPr>
              <a:t>CDMA: </a:t>
            </a:r>
            <a:r>
              <a:rPr lang="en-US" sz="2400" dirty="0"/>
              <a:t>code division multiple access</a:t>
            </a:r>
          </a:p>
        </p:txBody>
      </p:sp>
      <p:sp>
        <p:nvSpPr>
          <p:cNvPr id="37938" name="AutoShape 5"/>
          <p:cNvSpPr>
            <a:spLocks noChangeArrowheads="1"/>
          </p:cNvSpPr>
          <p:nvPr/>
        </p:nvSpPr>
        <p:spPr bwMode="auto">
          <a:xfrm>
            <a:off x="7529514" y="1484313"/>
            <a:ext cx="1849437" cy="1477962"/>
          </a:xfrm>
          <a:prstGeom prst="hexagon">
            <a:avLst>
              <a:gd name="adj" fmla="val 31284"/>
              <a:gd name="vf" fmla="val 11547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pic>
        <p:nvPicPr>
          <p:cNvPr id="89139" name="Picture 244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614" y="1833564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140" name="Group 249"/>
          <p:cNvGrpSpPr>
            <a:grpSpLocks/>
          </p:cNvGrpSpPr>
          <p:nvPr/>
        </p:nvGrpSpPr>
        <p:grpSpPr bwMode="auto">
          <a:xfrm>
            <a:off x="8132763" y="2586039"/>
            <a:ext cx="831850" cy="180975"/>
            <a:chOff x="3072" y="739"/>
            <a:chExt cx="652" cy="146"/>
          </a:xfrm>
        </p:grpSpPr>
        <p:pic>
          <p:nvPicPr>
            <p:cNvPr id="89142" name="Picture 250" descr="lgv_fqmg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944" name="Line 251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45" name="Line 252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pic>
        <p:nvPicPr>
          <p:cNvPr id="89141" name="Picture 260" descr="imgyjavg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01" y="2274889"/>
            <a:ext cx="441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4" name="Group 307"/>
          <p:cNvGrpSpPr>
            <a:grpSpLocks/>
          </p:cNvGrpSpPr>
          <p:nvPr/>
        </p:nvGrpSpPr>
        <p:grpSpPr bwMode="auto">
          <a:xfrm>
            <a:off x="5583238" y="3057526"/>
            <a:ext cx="4387850" cy="2409825"/>
            <a:chOff x="2693" y="2142"/>
            <a:chExt cx="2764" cy="1518"/>
          </a:xfrm>
        </p:grpSpPr>
        <p:grpSp>
          <p:nvGrpSpPr>
            <p:cNvPr id="89096" name="Group 295"/>
            <p:cNvGrpSpPr>
              <a:grpSpLocks/>
            </p:cNvGrpSpPr>
            <p:nvPr/>
          </p:nvGrpSpPr>
          <p:grpSpPr bwMode="auto">
            <a:xfrm>
              <a:off x="3444" y="2506"/>
              <a:ext cx="2013" cy="1150"/>
              <a:chOff x="3444" y="2506"/>
              <a:chExt cx="2013" cy="1150"/>
            </a:xfrm>
          </p:grpSpPr>
          <p:sp>
            <p:nvSpPr>
              <p:cNvPr id="37933" name="Rectangle 261"/>
              <p:cNvSpPr>
                <a:spLocks noChangeArrowheads="1"/>
              </p:cNvSpPr>
              <p:nvPr/>
            </p:nvSpPr>
            <p:spPr bwMode="auto">
              <a:xfrm>
                <a:off x="3446" y="2506"/>
                <a:ext cx="2002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7934" name="Rectangle 262"/>
              <p:cNvSpPr>
                <a:spLocks noChangeArrowheads="1"/>
              </p:cNvSpPr>
              <p:nvPr/>
            </p:nvSpPr>
            <p:spPr bwMode="auto">
              <a:xfrm>
                <a:off x="3447" y="274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7935" name="Rectangle 263"/>
              <p:cNvSpPr>
                <a:spLocks noChangeArrowheads="1"/>
              </p:cNvSpPr>
              <p:nvPr/>
            </p:nvSpPr>
            <p:spPr bwMode="auto">
              <a:xfrm>
                <a:off x="3444" y="2982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7936" name="Rectangle 264"/>
              <p:cNvSpPr>
                <a:spLocks noChangeArrowheads="1"/>
              </p:cNvSpPr>
              <p:nvPr/>
            </p:nvSpPr>
            <p:spPr bwMode="auto">
              <a:xfrm>
                <a:off x="3445" y="3230"/>
                <a:ext cx="201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7937" name="Rectangle 265"/>
              <p:cNvSpPr>
                <a:spLocks noChangeArrowheads="1"/>
              </p:cNvSpPr>
              <p:nvPr/>
            </p:nvSpPr>
            <p:spPr bwMode="auto">
              <a:xfrm>
                <a:off x="3446" y="3474"/>
                <a:ext cx="1998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37898" name="Line 268"/>
            <p:cNvSpPr>
              <a:spLocks noChangeShapeType="1"/>
            </p:cNvSpPr>
            <p:nvPr/>
          </p:nvSpPr>
          <p:spPr bwMode="auto">
            <a:xfrm>
              <a:off x="35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899" name="Line 269"/>
            <p:cNvSpPr>
              <a:spLocks noChangeShapeType="1"/>
            </p:cNvSpPr>
            <p:nvPr/>
          </p:nvSpPr>
          <p:spPr bwMode="auto">
            <a:xfrm>
              <a:off x="35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00" name="Line 270"/>
            <p:cNvSpPr>
              <a:spLocks noChangeShapeType="1"/>
            </p:cNvSpPr>
            <p:nvPr/>
          </p:nvSpPr>
          <p:spPr bwMode="auto">
            <a:xfrm>
              <a:off x="366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01" name="Line 271"/>
            <p:cNvSpPr>
              <a:spLocks noChangeShapeType="1"/>
            </p:cNvSpPr>
            <p:nvPr/>
          </p:nvSpPr>
          <p:spPr bwMode="auto">
            <a:xfrm>
              <a:off x="373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02" name="Line 272"/>
            <p:cNvSpPr>
              <a:spLocks noChangeShapeType="1"/>
            </p:cNvSpPr>
            <p:nvPr/>
          </p:nvSpPr>
          <p:spPr bwMode="auto">
            <a:xfrm>
              <a:off x="380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03" name="Line 273"/>
            <p:cNvSpPr>
              <a:spLocks noChangeShapeType="1"/>
            </p:cNvSpPr>
            <p:nvPr/>
          </p:nvSpPr>
          <p:spPr bwMode="auto">
            <a:xfrm>
              <a:off x="388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04" name="Line 274"/>
            <p:cNvSpPr>
              <a:spLocks noChangeShapeType="1"/>
            </p:cNvSpPr>
            <p:nvPr/>
          </p:nvSpPr>
          <p:spPr bwMode="auto">
            <a:xfrm>
              <a:off x="395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05" name="Line 275"/>
            <p:cNvSpPr>
              <a:spLocks noChangeShapeType="1"/>
            </p:cNvSpPr>
            <p:nvPr/>
          </p:nvSpPr>
          <p:spPr bwMode="auto">
            <a:xfrm>
              <a:off x="402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06" name="Line 276"/>
            <p:cNvSpPr>
              <a:spLocks noChangeShapeType="1"/>
            </p:cNvSpPr>
            <p:nvPr/>
          </p:nvSpPr>
          <p:spPr bwMode="auto">
            <a:xfrm>
              <a:off x="409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07" name="Line 277"/>
            <p:cNvSpPr>
              <a:spLocks noChangeShapeType="1"/>
            </p:cNvSpPr>
            <p:nvPr/>
          </p:nvSpPr>
          <p:spPr bwMode="auto">
            <a:xfrm>
              <a:off x="416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08" name="Line 278"/>
            <p:cNvSpPr>
              <a:spLocks noChangeShapeType="1"/>
            </p:cNvSpPr>
            <p:nvPr/>
          </p:nvSpPr>
          <p:spPr bwMode="auto">
            <a:xfrm>
              <a:off x="424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09" name="Line 279"/>
            <p:cNvSpPr>
              <a:spLocks noChangeShapeType="1"/>
            </p:cNvSpPr>
            <p:nvPr/>
          </p:nvSpPr>
          <p:spPr bwMode="auto">
            <a:xfrm>
              <a:off x="431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10" name="Line 280"/>
            <p:cNvSpPr>
              <a:spLocks noChangeShapeType="1"/>
            </p:cNvSpPr>
            <p:nvPr/>
          </p:nvSpPr>
          <p:spPr bwMode="auto">
            <a:xfrm>
              <a:off x="438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11" name="Line 281"/>
            <p:cNvSpPr>
              <a:spLocks noChangeShapeType="1"/>
            </p:cNvSpPr>
            <p:nvPr/>
          </p:nvSpPr>
          <p:spPr bwMode="auto">
            <a:xfrm>
              <a:off x="445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12" name="Line 282"/>
            <p:cNvSpPr>
              <a:spLocks noChangeShapeType="1"/>
            </p:cNvSpPr>
            <p:nvPr/>
          </p:nvSpPr>
          <p:spPr bwMode="auto">
            <a:xfrm>
              <a:off x="452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13" name="Line 283"/>
            <p:cNvSpPr>
              <a:spLocks noChangeShapeType="1"/>
            </p:cNvSpPr>
            <p:nvPr/>
          </p:nvSpPr>
          <p:spPr bwMode="auto">
            <a:xfrm>
              <a:off x="460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14" name="Line 284"/>
            <p:cNvSpPr>
              <a:spLocks noChangeShapeType="1"/>
            </p:cNvSpPr>
            <p:nvPr/>
          </p:nvSpPr>
          <p:spPr bwMode="auto">
            <a:xfrm>
              <a:off x="467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15" name="Line 285"/>
            <p:cNvSpPr>
              <a:spLocks noChangeShapeType="1"/>
            </p:cNvSpPr>
            <p:nvPr/>
          </p:nvSpPr>
          <p:spPr bwMode="auto">
            <a:xfrm>
              <a:off x="474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16" name="Line 286"/>
            <p:cNvSpPr>
              <a:spLocks noChangeShapeType="1"/>
            </p:cNvSpPr>
            <p:nvPr/>
          </p:nvSpPr>
          <p:spPr bwMode="auto">
            <a:xfrm>
              <a:off x="481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17" name="Line 287"/>
            <p:cNvSpPr>
              <a:spLocks noChangeShapeType="1"/>
            </p:cNvSpPr>
            <p:nvPr/>
          </p:nvSpPr>
          <p:spPr bwMode="auto">
            <a:xfrm>
              <a:off x="488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18" name="Line 288"/>
            <p:cNvSpPr>
              <a:spLocks noChangeShapeType="1"/>
            </p:cNvSpPr>
            <p:nvPr/>
          </p:nvSpPr>
          <p:spPr bwMode="auto">
            <a:xfrm>
              <a:off x="496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19" name="Line 289"/>
            <p:cNvSpPr>
              <a:spLocks noChangeShapeType="1"/>
            </p:cNvSpPr>
            <p:nvPr/>
          </p:nvSpPr>
          <p:spPr bwMode="auto">
            <a:xfrm>
              <a:off x="503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20" name="Line 290"/>
            <p:cNvSpPr>
              <a:spLocks noChangeShapeType="1"/>
            </p:cNvSpPr>
            <p:nvPr/>
          </p:nvSpPr>
          <p:spPr bwMode="auto">
            <a:xfrm>
              <a:off x="5104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21" name="Line 291"/>
            <p:cNvSpPr>
              <a:spLocks noChangeShapeType="1"/>
            </p:cNvSpPr>
            <p:nvPr/>
          </p:nvSpPr>
          <p:spPr bwMode="auto">
            <a:xfrm>
              <a:off x="5176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22" name="Line 292"/>
            <p:cNvSpPr>
              <a:spLocks noChangeShapeType="1"/>
            </p:cNvSpPr>
            <p:nvPr/>
          </p:nvSpPr>
          <p:spPr bwMode="auto">
            <a:xfrm>
              <a:off x="5248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23" name="Line 293"/>
            <p:cNvSpPr>
              <a:spLocks noChangeShapeType="1"/>
            </p:cNvSpPr>
            <p:nvPr/>
          </p:nvSpPr>
          <p:spPr bwMode="auto">
            <a:xfrm>
              <a:off x="5320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24" name="Line 294"/>
            <p:cNvSpPr>
              <a:spLocks noChangeShapeType="1"/>
            </p:cNvSpPr>
            <p:nvPr/>
          </p:nvSpPr>
          <p:spPr bwMode="auto">
            <a:xfrm>
              <a:off x="5392" y="2504"/>
              <a:ext cx="0" cy="1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25" name="Rectangle 298"/>
            <p:cNvSpPr>
              <a:spLocks noChangeArrowheads="1"/>
            </p:cNvSpPr>
            <p:nvPr/>
          </p:nvSpPr>
          <p:spPr bwMode="auto">
            <a:xfrm>
              <a:off x="3444" y="269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26" name="Rectangle 299"/>
            <p:cNvSpPr>
              <a:spLocks noChangeArrowheads="1"/>
            </p:cNvSpPr>
            <p:nvPr/>
          </p:nvSpPr>
          <p:spPr bwMode="auto">
            <a:xfrm>
              <a:off x="3440" y="2932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27" name="Rectangle 300"/>
            <p:cNvSpPr>
              <a:spLocks noChangeArrowheads="1"/>
            </p:cNvSpPr>
            <p:nvPr/>
          </p:nvSpPr>
          <p:spPr bwMode="auto">
            <a:xfrm>
              <a:off x="3436" y="3176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28" name="Rectangle 301"/>
            <p:cNvSpPr>
              <a:spLocks noChangeArrowheads="1"/>
            </p:cNvSpPr>
            <p:nvPr/>
          </p:nvSpPr>
          <p:spPr bwMode="auto">
            <a:xfrm>
              <a:off x="3432" y="3420"/>
              <a:ext cx="200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29" name="AutoShape 302"/>
            <p:cNvSpPr>
              <a:spLocks/>
            </p:cNvSpPr>
            <p:nvPr/>
          </p:nvSpPr>
          <p:spPr bwMode="auto">
            <a:xfrm>
              <a:off x="3316" y="2508"/>
              <a:ext cx="96" cy="1144"/>
            </a:xfrm>
            <a:prstGeom prst="leftBrace">
              <a:avLst>
                <a:gd name="adj1" fmla="val 9930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30" name="AutoShape 303"/>
            <p:cNvSpPr>
              <a:spLocks/>
            </p:cNvSpPr>
            <p:nvPr/>
          </p:nvSpPr>
          <p:spPr bwMode="auto">
            <a:xfrm rot="5400000">
              <a:off x="4386" y="1410"/>
              <a:ext cx="96" cy="1988"/>
            </a:xfrm>
            <a:prstGeom prst="leftBrace">
              <a:avLst>
                <a:gd name="adj1" fmla="val 17256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7931" name="Text Box 304"/>
            <p:cNvSpPr txBox="1">
              <a:spLocks noChangeArrowheads="1"/>
            </p:cNvSpPr>
            <p:nvPr/>
          </p:nvSpPr>
          <p:spPr bwMode="auto">
            <a:xfrm>
              <a:off x="2693" y="2870"/>
              <a:ext cx="67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Helvetica" pitchFamily="2" charset="0"/>
                  <a:cs typeface="Arial" charset="0"/>
                </a:rPr>
                <a:t>frequency</a:t>
              </a:r>
            </a:p>
            <a:p>
              <a:pPr algn="ctr">
                <a:defRPr/>
              </a:pPr>
              <a:r>
                <a:rPr lang="en-US" sz="1600" dirty="0">
                  <a:latin typeface="Helvetica" pitchFamily="2" charset="0"/>
                  <a:cs typeface="Arial" charset="0"/>
                </a:rPr>
                <a:t>bands</a:t>
              </a:r>
            </a:p>
          </p:txBody>
        </p:sp>
        <p:sp>
          <p:nvSpPr>
            <p:cNvPr id="37932" name="Text Box 305"/>
            <p:cNvSpPr txBox="1">
              <a:spLocks noChangeArrowheads="1"/>
            </p:cNvSpPr>
            <p:nvPr/>
          </p:nvSpPr>
          <p:spPr bwMode="auto">
            <a:xfrm>
              <a:off x="4097" y="2142"/>
              <a:ext cx="65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Helvetica" pitchFamily="2" charset="0"/>
                  <a:cs typeface="Arial" charset="0"/>
                </a:rPr>
                <a:t>time slots</a:t>
              </a:r>
            </a:p>
          </p:txBody>
        </p:sp>
      </p:grpSp>
      <p:sp>
        <p:nvSpPr>
          <p:cNvPr id="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5</a:t>
            </a:fld>
            <a:endParaRPr lang="en-US" sz="1200" dirty="0">
              <a:latin typeface="Helvetica" pitchFamily="2" charset="0"/>
            </a:endParaRPr>
          </a:p>
        </p:txBody>
      </p:sp>
      <p:grpSp>
        <p:nvGrpSpPr>
          <p:cNvPr id="90" name="Group 782"/>
          <p:cNvGrpSpPr>
            <a:grpSpLocks/>
          </p:cNvGrpSpPr>
          <p:nvPr/>
        </p:nvGrpSpPr>
        <p:grpSpPr bwMode="auto">
          <a:xfrm>
            <a:off x="8315601" y="1588742"/>
            <a:ext cx="690304" cy="792337"/>
            <a:chOff x="742" y="2409"/>
            <a:chExt cx="576" cy="881"/>
          </a:xfrm>
        </p:grpSpPr>
        <p:grpSp>
          <p:nvGrpSpPr>
            <p:cNvPr id="9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9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0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0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0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0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0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0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0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0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0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92" name="Picture 799" descr="cell_tower_radiation copy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38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AutoShape 2"/>
          <p:cNvSpPr>
            <a:spLocks noChangeArrowheads="1"/>
          </p:cNvSpPr>
          <p:nvPr/>
        </p:nvSpPr>
        <p:spPr bwMode="auto">
          <a:xfrm>
            <a:off x="3784476" y="2965711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8917" name="AutoShape 3"/>
          <p:cNvSpPr>
            <a:spLocks noChangeArrowheads="1"/>
          </p:cNvSpPr>
          <p:nvPr/>
        </p:nvSpPr>
        <p:spPr bwMode="auto">
          <a:xfrm>
            <a:off x="3800348" y="3565916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8918" name="AutoShape 4"/>
          <p:cNvSpPr>
            <a:spLocks noChangeArrowheads="1"/>
          </p:cNvSpPr>
          <p:nvPr/>
        </p:nvSpPr>
        <p:spPr bwMode="auto">
          <a:xfrm>
            <a:off x="3155951" y="3281364"/>
            <a:ext cx="798513" cy="598487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8919" name="AutoShape 5"/>
          <p:cNvSpPr>
            <a:spLocks noChangeArrowheads="1"/>
          </p:cNvSpPr>
          <p:nvPr/>
        </p:nvSpPr>
        <p:spPr bwMode="auto">
          <a:xfrm>
            <a:off x="3119438" y="2212975"/>
            <a:ext cx="798512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8920" name="AutoShape 6"/>
          <p:cNvSpPr>
            <a:spLocks noChangeArrowheads="1"/>
          </p:cNvSpPr>
          <p:nvPr/>
        </p:nvSpPr>
        <p:spPr bwMode="auto">
          <a:xfrm>
            <a:off x="3733801" y="1936750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8921" name="AutoShape 7"/>
          <p:cNvSpPr>
            <a:spLocks noChangeArrowheads="1"/>
          </p:cNvSpPr>
          <p:nvPr/>
        </p:nvSpPr>
        <p:spPr bwMode="auto">
          <a:xfrm>
            <a:off x="3105151" y="1603375"/>
            <a:ext cx="798513" cy="598488"/>
          </a:xfrm>
          <a:prstGeom prst="hexagon">
            <a:avLst>
              <a:gd name="adj" fmla="val 27648"/>
              <a:gd name="vf" fmla="val 115470"/>
            </a:avLst>
          </a:prstGeom>
          <a:solidFill>
            <a:srgbClr val="DDDDDD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8928" name="Line 195"/>
          <p:cNvSpPr>
            <a:spLocks noChangeShapeType="1"/>
          </p:cNvSpPr>
          <p:nvPr/>
        </p:nvSpPr>
        <p:spPr bwMode="auto">
          <a:xfrm flipV="1">
            <a:off x="4179889" y="3714750"/>
            <a:ext cx="1044575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8929" name="Line 196"/>
          <p:cNvSpPr>
            <a:spLocks noChangeShapeType="1"/>
          </p:cNvSpPr>
          <p:nvPr/>
        </p:nvSpPr>
        <p:spPr bwMode="auto">
          <a:xfrm flipV="1">
            <a:off x="3587751" y="3703638"/>
            <a:ext cx="161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8930" name="Line 197"/>
          <p:cNvSpPr>
            <a:spLocks noChangeShapeType="1"/>
          </p:cNvSpPr>
          <p:nvPr/>
        </p:nvSpPr>
        <p:spPr bwMode="auto">
          <a:xfrm flipV="1">
            <a:off x="3536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8931" name="Line 198"/>
          <p:cNvSpPr>
            <a:spLocks noChangeShapeType="1"/>
          </p:cNvSpPr>
          <p:nvPr/>
        </p:nvSpPr>
        <p:spPr bwMode="auto">
          <a:xfrm flipV="1">
            <a:off x="4098926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8932" name="Line 199"/>
          <p:cNvSpPr>
            <a:spLocks noChangeShapeType="1"/>
          </p:cNvSpPr>
          <p:nvPr/>
        </p:nvSpPr>
        <p:spPr bwMode="auto">
          <a:xfrm>
            <a:off x="3606801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91156" name="Group 200"/>
          <p:cNvGrpSpPr>
            <a:grpSpLocks/>
          </p:cNvGrpSpPr>
          <p:nvPr/>
        </p:nvGrpSpPr>
        <p:grpSpPr bwMode="auto">
          <a:xfrm>
            <a:off x="5200651" y="1998663"/>
            <a:ext cx="550863" cy="411162"/>
            <a:chOff x="611" y="3693"/>
            <a:chExt cx="449" cy="287"/>
          </a:xfrm>
        </p:grpSpPr>
        <p:sp>
          <p:nvSpPr>
            <p:cNvPr id="39053" name="Rectangle 201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91277" name="Group 202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83" name="Freeform 203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84" name="Freeform 204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278" name="Freeform 205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279" name="Freeform 206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280" name="Freeform 207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281" name="Freeform 208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282" name="Freeform 209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91157" name="Group 210"/>
          <p:cNvGrpSpPr>
            <a:grpSpLocks/>
          </p:cNvGrpSpPr>
          <p:nvPr/>
        </p:nvGrpSpPr>
        <p:grpSpPr bwMode="auto">
          <a:xfrm>
            <a:off x="5195888" y="3403601"/>
            <a:ext cx="550862" cy="411163"/>
            <a:chOff x="611" y="3693"/>
            <a:chExt cx="449" cy="287"/>
          </a:xfrm>
        </p:grpSpPr>
        <p:sp>
          <p:nvSpPr>
            <p:cNvPr id="39044" name="Rectangle 211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91268" name="Group 212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74" name="Freeform 213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75" name="Freeform 214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269" name="Freeform 215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270" name="Freeform 216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271" name="Freeform 217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272" name="Freeform 218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273" name="Freeform 219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38935" name="Line 220"/>
          <p:cNvSpPr>
            <a:spLocks noChangeShapeType="1"/>
          </p:cNvSpPr>
          <p:nvPr/>
        </p:nvSpPr>
        <p:spPr bwMode="auto">
          <a:xfrm>
            <a:off x="4108451" y="3373439"/>
            <a:ext cx="109537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8936" name="Line 221"/>
          <p:cNvSpPr>
            <a:spLocks noChangeShapeType="1"/>
          </p:cNvSpPr>
          <p:nvPr/>
        </p:nvSpPr>
        <p:spPr bwMode="auto">
          <a:xfrm>
            <a:off x="5727701" y="2239964"/>
            <a:ext cx="4365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8937" name="Line 222"/>
          <p:cNvSpPr>
            <a:spLocks noChangeShapeType="1"/>
          </p:cNvSpPr>
          <p:nvPr/>
        </p:nvSpPr>
        <p:spPr bwMode="auto">
          <a:xfrm flipV="1">
            <a:off x="5711826" y="2211388"/>
            <a:ext cx="576263" cy="144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8938" name="Text Box 223"/>
          <p:cNvSpPr txBox="1">
            <a:spLocks noChangeArrowheads="1"/>
          </p:cNvSpPr>
          <p:nvPr/>
        </p:nvSpPr>
        <p:spPr bwMode="auto">
          <a:xfrm>
            <a:off x="5010150" y="1679576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BSC</a:t>
            </a:r>
          </a:p>
        </p:txBody>
      </p:sp>
      <p:sp>
        <p:nvSpPr>
          <p:cNvPr id="38939" name="Text Box 224"/>
          <p:cNvSpPr txBox="1">
            <a:spLocks noChangeArrowheads="1"/>
          </p:cNvSpPr>
          <p:nvPr/>
        </p:nvSpPr>
        <p:spPr bwMode="auto">
          <a:xfrm>
            <a:off x="3589339" y="1643063"/>
            <a:ext cx="530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Helvetica" pitchFamily="2" charset="0"/>
                <a:cs typeface="Arial" charset="0"/>
              </a:rPr>
              <a:t>BTS</a:t>
            </a:r>
          </a:p>
        </p:txBody>
      </p:sp>
      <p:pic>
        <p:nvPicPr>
          <p:cNvPr id="91163" name="Picture 225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6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1164" name="Group 226"/>
          <p:cNvGrpSpPr>
            <a:grpSpLocks/>
          </p:cNvGrpSpPr>
          <p:nvPr/>
        </p:nvGrpSpPr>
        <p:grpSpPr bwMode="auto">
          <a:xfrm>
            <a:off x="1747838" y="2135189"/>
            <a:ext cx="831850" cy="180975"/>
            <a:chOff x="3072" y="739"/>
            <a:chExt cx="652" cy="146"/>
          </a:xfrm>
        </p:grpSpPr>
        <p:pic>
          <p:nvPicPr>
            <p:cNvPr id="91264" name="Picture 227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042" name="Line 228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043" name="Line 229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38942" name="Oval 230"/>
          <p:cNvSpPr>
            <a:spLocks noChangeArrowheads="1"/>
          </p:cNvSpPr>
          <p:nvPr/>
        </p:nvSpPr>
        <p:spPr bwMode="auto">
          <a:xfrm>
            <a:off x="3016250" y="2876550"/>
            <a:ext cx="3067050" cy="1576388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8943" name="Oval 231"/>
          <p:cNvSpPr>
            <a:spLocks noChangeArrowheads="1"/>
          </p:cNvSpPr>
          <p:nvPr/>
        </p:nvSpPr>
        <p:spPr bwMode="auto">
          <a:xfrm>
            <a:off x="2708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pic>
        <p:nvPicPr>
          <p:cNvPr id="91167" name="Picture 23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1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82" name="Text Box 265"/>
          <p:cNvSpPr txBox="1">
            <a:spLocks noChangeArrowheads="1"/>
          </p:cNvSpPr>
          <p:nvPr/>
        </p:nvSpPr>
        <p:spPr bwMode="auto">
          <a:xfrm>
            <a:off x="7626687" y="4148796"/>
            <a:ext cx="294060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Base transceiver station (BTS)</a:t>
            </a:r>
          </a:p>
        </p:txBody>
      </p:sp>
      <p:grpSp>
        <p:nvGrpSpPr>
          <p:cNvPr id="91206" name="Group 266"/>
          <p:cNvGrpSpPr>
            <a:grpSpLocks/>
          </p:cNvGrpSpPr>
          <p:nvPr/>
        </p:nvGrpSpPr>
        <p:grpSpPr bwMode="auto">
          <a:xfrm>
            <a:off x="7062972" y="4533076"/>
            <a:ext cx="504146" cy="352937"/>
            <a:chOff x="611" y="3693"/>
            <a:chExt cx="449" cy="287"/>
          </a:xfrm>
        </p:grpSpPr>
        <p:sp>
          <p:nvSpPr>
            <p:cNvPr id="39002" name="Rectangle 267"/>
            <p:cNvSpPr>
              <a:spLocks noChangeArrowheads="1"/>
            </p:cNvSpPr>
            <p:nvPr/>
          </p:nvSpPr>
          <p:spPr bwMode="auto">
            <a:xfrm>
              <a:off x="635" y="3774"/>
              <a:ext cx="338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91226" name="Group 268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32" name="Freeform 269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33" name="Freeform 270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227" name="Freeform 271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228" name="Freeform 272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229" name="Freeform 273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230" name="Freeform 274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231" name="Freeform 275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38984" name="Text Box 276"/>
          <p:cNvSpPr txBox="1">
            <a:spLocks noChangeArrowheads="1"/>
          </p:cNvSpPr>
          <p:nvPr/>
        </p:nvSpPr>
        <p:spPr bwMode="auto">
          <a:xfrm>
            <a:off x="7620875" y="4557604"/>
            <a:ext cx="280403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Base station controller (BSC)</a:t>
            </a:r>
          </a:p>
        </p:txBody>
      </p:sp>
      <p:grpSp>
        <p:nvGrpSpPr>
          <p:cNvPr id="91208" name="Group 277"/>
          <p:cNvGrpSpPr>
            <a:grpSpLocks/>
          </p:cNvGrpSpPr>
          <p:nvPr/>
        </p:nvGrpSpPr>
        <p:grpSpPr bwMode="auto">
          <a:xfrm>
            <a:off x="7106560" y="4956872"/>
            <a:ext cx="422785" cy="696336"/>
            <a:chOff x="611" y="3693"/>
            <a:chExt cx="449" cy="287"/>
          </a:xfrm>
        </p:grpSpPr>
        <p:sp>
          <p:nvSpPr>
            <p:cNvPr id="38993" name="Rectangle 278"/>
            <p:cNvSpPr>
              <a:spLocks noChangeArrowheads="1"/>
            </p:cNvSpPr>
            <p:nvPr/>
          </p:nvSpPr>
          <p:spPr bwMode="auto">
            <a:xfrm>
              <a:off x="635" y="3774"/>
              <a:ext cx="337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91217" name="Group 279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23" name="Freeform 280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24" name="Freeform 281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218" name="Freeform 282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219" name="Freeform 283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220" name="Freeform 284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221" name="Freeform 285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222" name="Freeform 286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38986" name="Text Box 287"/>
          <p:cNvSpPr txBox="1">
            <a:spLocks noChangeArrowheads="1"/>
          </p:cNvSpPr>
          <p:nvPr/>
        </p:nvSpPr>
        <p:spPr bwMode="auto">
          <a:xfrm>
            <a:off x="7612157" y="5147650"/>
            <a:ext cx="3016156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Mobile Switching Center (MSC)</a:t>
            </a:r>
          </a:p>
        </p:txBody>
      </p:sp>
      <p:grpSp>
        <p:nvGrpSpPr>
          <p:cNvPr id="91210" name="Group 288"/>
          <p:cNvGrpSpPr>
            <a:grpSpLocks/>
          </p:cNvGrpSpPr>
          <p:nvPr/>
        </p:nvGrpSpPr>
        <p:grpSpPr bwMode="auto">
          <a:xfrm>
            <a:off x="6602414" y="5775851"/>
            <a:ext cx="761303" cy="155347"/>
            <a:chOff x="3072" y="739"/>
            <a:chExt cx="652" cy="146"/>
          </a:xfrm>
        </p:grpSpPr>
        <p:pic>
          <p:nvPicPr>
            <p:cNvPr id="91213" name="Picture 289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91" name="Line 290"/>
            <p:cNvSpPr>
              <a:spLocks noChangeShapeType="1"/>
            </p:cNvSpPr>
            <p:nvPr/>
          </p:nvSpPr>
          <p:spPr bwMode="auto">
            <a:xfrm flipH="1">
              <a:off x="3105" y="783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8992" name="Line 291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pic>
        <p:nvPicPr>
          <p:cNvPr id="91211" name="Picture 29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208" y="5778576"/>
            <a:ext cx="231006" cy="15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89" name="Text Box 293"/>
          <p:cNvSpPr txBox="1">
            <a:spLocks noChangeArrowheads="1"/>
          </p:cNvSpPr>
          <p:nvPr/>
        </p:nvSpPr>
        <p:spPr bwMode="auto">
          <a:xfrm>
            <a:off x="7648480" y="5702266"/>
            <a:ext cx="1877107" cy="33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Mobile subscribers</a:t>
            </a:r>
          </a:p>
        </p:txBody>
      </p:sp>
      <p:sp>
        <p:nvSpPr>
          <p:cNvPr id="38946" name="Text Box 294"/>
          <p:cNvSpPr txBox="1">
            <a:spLocks noChangeArrowheads="1"/>
          </p:cNvSpPr>
          <p:nvPr/>
        </p:nvSpPr>
        <p:spPr bwMode="auto">
          <a:xfrm>
            <a:off x="3136901" y="1138238"/>
            <a:ext cx="2601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Base station system (BSS)</a:t>
            </a:r>
          </a:p>
        </p:txBody>
      </p:sp>
      <p:sp>
        <p:nvSpPr>
          <p:cNvPr id="38947" name="Text Box 295"/>
          <p:cNvSpPr txBox="1">
            <a:spLocks noChangeArrowheads="1"/>
          </p:cNvSpPr>
          <p:nvPr/>
        </p:nvSpPr>
        <p:spPr bwMode="auto">
          <a:xfrm>
            <a:off x="6818313" y="3698875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Helvetica" pitchFamily="2" charset="0"/>
                <a:cs typeface="Arial" charset="0"/>
              </a:rPr>
              <a:t>Legend</a:t>
            </a:r>
          </a:p>
        </p:txBody>
      </p:sp>
      <p:sp>
        <p:nvSpPr>
          <p:cNvPr id="38948" name="Rectangle 296"/>
          <p:cNvSpPr>
            <a:spLocks noChangeArrowheads="1"/>
          </p:cNvSpPr>
          <p:nvPr/>
        </p:nvSpPr>
        <p:spPr bwMode="auto">
          <a:xfrm>
            <a:off x="1987551" y="244476"/>
            <a:ext cx="745909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Helvetica" pitchFamily="2" charset="0"/>
                <a:cs typeface="Arial" charset="0"/>
              </a:rPr>
              <a:t>2G (voice) network architecture </a:t>
            </a:r>
          </a:p>
        </p:txBody>
      </p:sp>
      <p:grpSp>
        <p:nvGrpSpPr>
          <p:cNvPr id="91172" name="Group 297"/>
          <p:cNvGrpSpPr>
            <a:grpSpLocks/>
          </p:cNvGrpSpPr>
          <p:nvPr/>
        </p:nvGrpSpPr>
        <p:grpSpPr bwMode="auto">
          <a:xfrm>
            <a:off x="6200776" y="1630363"/>
            <a:ext cx="550863" cy="1001712"/>
            <a:chOff x="611" y="3693"/>
            <a:chExt cx="449" cy="287"/>
          </a:xfrm>
        </p:grpSpPr>
        <p:sp>
          <p:nvSpPr>
            <p:cNvPr id="38972" name="Rectangle 298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91196" name="Group 299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202" name="Freeform 300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03" name="Freeform 301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197" name="Freeform 302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8" name="Freeform 303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9" name="Freeform 304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200" name="Freeform 305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201" name="Freeform 306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38950" name="Text Box 307"/>
          <p:cNvSpPr txBox="1">
            <a:spLocks noChangeArrowheads="1"/>
          </p:cNvSpPr>
          <p:nvPr/>
        </p:nvSpPr>
        <p:spPr bwMode="auto">
          <a:xfrm>
            <a:off x="6137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MSC</a:t>
            </a:r>
          </a:p>
        </p:txBody>
      </p:sp>
      <p:sp>
        <p:nvSpPr>
          <p:cNvPr id="91174" name="Freeform 308"/>
          <p:cNvSpPr>
            <a:spLocks/>
          </p:cNvSpPr>
          <p:nvPr/>
        </p:nvSpPr>
        <p:spPr bwMode="auto">
          <a:xfrm>
            <a:off x="8701089" y="1381126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8952" name="Text Box 309"/>
          <p:cNvSpPr txBox="1">
            <a:spLocks noChangeArrowheads="1"/>
          </p:cNvSpPr>
          <p:nvPr/>
        </p:nvSpPr>
        <p:spPr bwMode="auto">
          <a:xfrm>
            <a:off x="8809039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network</a:t>
            </a:r>
          </a:p>
        </p:txBody>
      </p:sp>
      <p:sp>
        <p:nvSpPr>
          <p:cNvPr id="38953" name="Line 310"/>
          <p:cNvSpPr>
            <a:spLocks noChangeShapeType="1"/>
          </p:cNvSpPr>
          <p:nvPr/>
        </p:nvSpPr>
        <p:spPr bwMode="auto">
          <a:xfrm>
            <a:off x="6675439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91177" name="Group 311"/>
          <p:cNvGrpSpPr>
            <a:grpSpLocks/>
          </p:cNvGrpSpPr>
          <p:nvPr/>
        </p:nvGrpSpPr>
        <p:grpSpPr bwMode="auto">
          <a:xfrm>
            <a:off x="7935913" y="1590676"/>
            <a:ext cx="550862" cy="1001713"/>
            <a:chOff x="611" y="3693"/>
            <a:chExt cx="449" cy="287"/>
          </a:xfrm>
        </p:grpSpPr>
        <p:sp>
          <p:nvSpPr>
            <p:cNvPr id="38963" name="Rectangle 312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91187" name="Group 313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1193" name="Freeform 314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194" name="Freeform 315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188" name="Freeform 316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89" name="Freeform 317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0" name="Freeform 318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1" name="Freeform 319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2" name="Freeform 320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38955" name="Text Box 321"/>
          <p:cNvSpPr txBox="1">
            <a:spLocks noChangeArrowheads="1"/>
          </p:cNvSpPr>
          <p:nvPr/>
        </p:nvSpPr>
        <p:spPr bwMode="auto">
          <a:xfrm>
            <a:off x="7883525" y="2573339"/>
            <a:ext cx="1095172" cy="543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MSC</a:t>
            </a:r>
          </a:p>
        </p:txBody>
      </p:sp>
      <p:sp>
        <p:nvSpPr>
          <p:cNvPr id="38956" name="Text Box 322"/>
          <p:cNvSpPr txBox="1">
            <a:spLocks noChangeArrowheads="1"/>
          </p:cNvSpPr>
          <p:nvPr/>
        </p:nvSpPr>
        <p:spPr bwMode="auto">
          <a:xfrm>
            <a:off x="8005763" y="1593851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G</a:t>
            </a:r>
          </a:p>
        </p:txBody>
      </p:sp>
      <p:sp>
        <p:nvSpPr>
          <p:cNvPr id="38957" name="Line 323"/>
          <p:cNvSpPr>
            <a:spLocks noChangeShapeType="1"/>
          </p:cNvSpPr>
          <p:nvPr/>
        </p:nvSpPr>
        <p:spPr bwMode="auto">
          <a:xfrm flipH="1">
            <a:off x="7724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8958" name="Line 324"/>
          <p:cNvSpPr>
            <a:spLocks noChangeShapeType="1"/>
          </p:cNvSpPr>
          <p:nvPr/>
        </p:nvSpPr>
        <p:spPr bwMode="auto">
          <a:xfrm flipH="1" flipV="1">
            <a:off x="7735889" y="2043114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8959" name="Line 325"/>
          <p:cNvSpPr>
            <a:spLocks noChangeShapeType="1"/>
          </p:cNvSpPr>
          <p:nvPr/>
        </p:nvSpPr>
        <p:spPr bwMode="auto">
          <a:xfrm flipH="1">
            <a:off x="7358064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8960" name="Line 326"/>
          <p:cNvSpPr>
            <a:spLocks noChangeShapeType="1"/>
          </p:cNvSpPr>
          <p:nvPr/>
        </p:nvSpPr>
        <p:spPr bwMode="auto">
          <a:xfrm flipH="1" flipV="1">
            <a:off x="7453314" y="1952626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8961" name="Line 327"/>
          <p:cNvSpPr>
            <a:spLocks noChangeShapeType="1"/>
          </p:cNvSpPr>
          <p:nvPr/>
        </p:nvSpPr>
        <p:spPr bwMode="auto">
          <a:xfrm>
            <a:off x="8466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6</a:t>
            </a:fld>
            <a:endParaRPr lang="en-US" sz="1200" dirty="0">
              <a:latin typeface="Helvetica" pitchFamily="2" charset="0"/>
            </a:endParaRPr>
          </a:p>
        </p:txBody>
      </p:sp>
      <p:grpSp>
        <p:nvGrpSpPr>
          <p:cNvPr id="332" name="Group 782"/>
          <p:cNvGrpSpPr>
            <a:grpSpLocks/>
          </p:cNvGrpSpPr>
          <p:nvPr/>
        </p:nvGrpSpPr>
        <p:grpSpPr bwMode="auto">
          <a:xfrm>
            <a:off x="3353352" y="3329835"/>
            <a:ext cx="333077" cy="421847"/>
            <a:chOff x="742" y="2409"/>
            <a:chExt cx="576" cy="881"/>
          </a:xfrm>
        </p:grpSpPr>
        <p:grpSp>
          <p:nvGrpSpPr>
            <p:cNvPr id="33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3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3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3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3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4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4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4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4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4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4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4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4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4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4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5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334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351" name="Group 782"/>
          <p:cNvGrpSpPr>
            <a:grpSpLocks/>
          </p:cNvGrpSpPr>
          <p:nvPr/>
        </p:nvGrpSpPr>
        <p:grpSpPr bwMode="auto">
          <a:xfrm>
            <a:off x="4030515" y="3639679"/>
            <a:ext cx="333077" cy="421847"/>
            <a:chOff x="742" y="2409"/>
            <a:chExt cx="576" cy="881"/>
          </a:xfrm>
        </p:grpSpPr>
        <p:grpSp>
          <p:nvGrpSpPr>
            <p:cNvPr id="35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5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5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5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5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5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6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6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6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6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6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6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6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6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6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6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353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370" name="Group 782"/>
          <p:cNvGrpSpPr>
            <a:grpSpLocks/>
          </p:cNvGrpSpPr>
          <p:nvPr/>
        </p:nvGrpSpPr>
        <p:grpSpPr bwMode="auto">
          <a:xfrm>
            <a:off x="3973010" y="3036347"/>
            <a:ext cx="333077" cy="421847"/>
            <a:chOff x="742" y="2409"/>
            <a:chExt cx="576" cy="881"/>
          </a:xfrm>
        </p:grpSpPr>
        <p:grpSp>
          <p:nvGrpSpPr>
            <p:cNvPr id="371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74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75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76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77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78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79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80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81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82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83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84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85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86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87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88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372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3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389" name="Group 782"/>
          <p:cNvGrpSpPr>
            <a:grpSpLocks/>
          </p:cNvGrpSpPr>
          <p:nvPr/>
        </p:nvGrpSpPr>
        <p:grpSpPr bwMode="auto">
          <a:xfrm>
            <a:off x="3369751" y="1635300"/>
            <a:ext cx="333077" cy="421847"/>
            <a:chOff x="742" y="2409"/>
            <a:chExt cx="576" cy="881"/>
          </a:xfrm>
        </p:grpSpPr>
        <p:grpSp>
          <p:nvGrpSpPr>
            <p:cNvPr id="39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9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9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9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9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9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9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9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0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0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0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0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0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0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0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0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391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408" name="Group 782"/>
          <p:cNvGrpSpPr>
            <a:grpSpLocks/>
          </p:cNvGrpSpPr>
          <p:nvPr/>
        </p:nvGrpSpPr>
        <p:grpSpPr bwMode="auto">
          <a:xfrm>
            <a:off x="3952456" y="1987129"/>
            <a:ext cx="333077" cy="421847"/>
            <a:chOff x="742" y="2409"/>
            <a:chExt cx="576" cy="881"/>
          </a:xfrm>
        </p:grpSpPr>
        <p:grpSp>
          <p:nvGrpSpPr>
            <p:cNvPr id="40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410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427" name="Group 782"/>
          <p:cNvGrpSpPr>
            <a:grpSpLocks/>
          </p:cNvGrpSpPr>
          <p:nvPr/>
        </p:nvGrpSpPr>
        <p:grpSpPr bwMode="auto">
          <a:xfrm>
            <a:off x="3317712" y="2296973"/>
            <a:ext cx="333077" cy="421847"/>
            <a:chOff x="742" y="2409"/>
            <a:chExt cx="576" cy="881"/>
          </a:xfrm>
        </p:grpSpPr>
        <p:grpSp>
          <p:nvGrpSpPr>
            <p:cNvPr id="42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3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3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3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3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3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3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3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3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3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4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4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4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4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4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4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429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446" name="Group 782"/>
          <p:cNvGrpSpPr>
            <a:grpSpLocks/>
          </p:cNvGrpSpPr>
          <p:nvPr/>
        </p:nvGrpSpPr>
        <p:grpSpPr bwMode="auto">
          <a:xfrm>
            <a:off x="7163571" y="4033493"/>
            <a:ext cx="333077" cy="421847"/>
            <a:chOff x="742" y="2409"/>
            <a:chExt cx="576" cy="881"/>
          </a:xfrm>
        </p:grpSpPr>
        <p:grpSp>
          <p:nvGrpSpPr>
            <p:cNvPr id="447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50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51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52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53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54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55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56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57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58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59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60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61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62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63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464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448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9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98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1855789" y="230189"/>
            <a:ext cx="861485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Helvetica" pitchFamily="2" charset="0"/>
                <a:cs typeface="Arial" charset="0"/>
              </a:rPr>
              <a:t>3G (voice+data) network architecture</a:t>
            </a:r>
          </a:p>
        </p:txBody>
      </p:sp>
      <p:sp>
        <p:nvSpPr>
          <p:cNvPr id="39944" name="Line 96"/>
          <p:cNvSpPr>
            <a:spLocks noChangeShapeType="1"/>
          </p:cNvSpPr>
          <p:nvPr/>
        </p:nvSpPr>
        <p:spPr bwMode="auto">
          <a:xfrm flipV="1">
            <a:off x="3536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9945" name="Line 97"/>
          <p:cNvSpPr>
            <a:spLocks noChangeShapeType="1"/>
          </p:cNvSpPr>
          <p:nvPr/>
        </p:nvSpPr>
        <p:spPr bwMode="auto">
          <a:xfrm flipV="1">
            <a:off x="4098926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9946" name="Line 98"/>
          <p:cNvSpPr>
            <a:spLocks noChangeShapeType="1"/>
          </p:cNvSpPr>
          <p:nvPr/>
        </p:nvSpPr>
        <p:spPr bwMode="auto">
          <a:xfrm>
            <a:off x="3606801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92170" name="Group 99"/>
          <p:cNvGrpSpPr>
            <a:grpSpLocks/>
          </p:cNvGrpSpPr>
          <p:nvPr/>
        </p:nvGrpSpPr>
        <p:grpSpPr bwMode="auto">
          <a:xfrm>
            <a:off x="5200651" y="1998663"/>
            <a:ext cx="550863" cy="411162"/>
            <a:chOff x="611" y="3693"/>
            <a:chExt cx="449" cy="287"/>
          </a:xfrm>
        </p:grpSpPr>
        <p:sp>
          <p:nvSpPr>
            <p:cNvPr id="4009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9231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32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2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231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32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32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32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32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92171" name="Group 109"/>
          <p:cNvGrpSpPr>
            <a:grpSpLocks/>
          </p:cNvGrpSpPr>
          <p:nvPr/>
        </p:nvGrpSpPr>
        <p:grpSpPr bwMode="auto">
          <a:xfrm>
            <a:off x="6200776" y="1630363"/>
            <a:ext cx="550863" cy="1001712"/>
            <a:chOff x="611" y="3693"/>
            <a:chExt cx="449" cy="287"/>
          </a:xfrm>
        </p:grpSpPr>
        <p:sp>
          <p:nvSpPr>
            <p:cNvPr id="4008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9230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31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1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231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31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31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31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31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39949" name="Line 119"/>
          <p:cNvSpPr>
            <a:spLocks noChangeShapeType="1"/>
          </p:cNvSpPr>
          <p:nvPr/>
        </p:nvSpPr>
        <p:spPr bwMode="auto">
          <a:xfrm flipV="1">
            <a:off x="5727701" y="2230439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9950" name="Text Box 120"/>
          <p:cNvSpPr txBox="1">
            <a:spLocks noChangeArrowheads="1"/>
          </p:cNvSpPr>
          <p:nvPr/>
        </p:nvSpPr>
        <p:spPr bwMode="auto">
          <a:xfrm>
            <a:off x="5053013" y="2430464"/>
            <a:ext cx="1133644" cy="755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700"/>
              </a:lnSpc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radio</a:t>
            </a:r>
          </a:p>
          <a:p>
            <a:pPr>
              <a:lnSpc>
                <a:spcPts val="1700"/>
              </a:lnSpc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network </a:t>
            </a:r>
          </a:p>
          <a:p>
            <a:pPr>
              <a:lnSpc>
                <a:spcPts val="1700"/>
              </a:lnSpc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controller</a:t>
            </a:r>
          </a:p>
        </p:txBody>
      </p:sp>
      <p:sp>
        <p:nvSpPr>
          <p:cNvPr id="39951" name="Text Box 121"/>
          <p:cNvSpPr txBox="1">
            <a:spLocks noChangeArrowheads="1"/>
          </p:cNvSpPr>
          <p:nvPr/>
        </p:nvSpPr>
        <p:spPr bwMode="auto">
          <a:xfrm>
            <a:off x="6137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MSC</a:t>
            </a:r>
          </a:p>
        </p:txBody>
      </p:sp>
      <p:pic>
        <p:nvPicPr>
          <p:cNvPr id="92175" name="Picture 12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6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6" name="Group 123"/>
          <p:cNvGrpSpPr>
            <a:grpSpLocks/>
          </p:cNvGrpSpPr>
          <p:nvPr/>
        </p:nvGrpSpPr>
        <p:grpSpPr bwMode="auto">
          <a:xfrm>
            <a:off x="1747838" y="2135189"/>
            <a:ext cx="831850" cy="180975"/>
            <a:chOff x="3072" y="739"/>
            <a:chExt cx="652" cy="146"/>
          </a:xfrm>
        </p:grpSpPr>
        <p:pic>
          <p:nvPicPr>
            <p:cNvPr id="92305" name="Picture 124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08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4008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39954" name="Oval 127"/>
          <p:cNvSpPr>
            <a:spLocks noChangeArrowheads="1"/>
          </p:cNvSpPr>
          <p:nvPr/>
        </p:nvSpPr>
        <p:spPr bwMode="auto">
          <a:xfrm>
            <a:off x="2708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pic>
        <p:nvPicPr>
          <p:cNvPr id="92178" name="Picture 128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1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179" name="Group 130"/>
          <p:cNvGrpSpPr>
            <a:grpSpLocks/>
          </p:cNvGrpSpPr>
          <p:nvPr/>
        </p:nvGrpSpPr>
        <p:grpSpPr bwMode="auto">
          <a:xfrm>
            <a:off x="6184901" y="3173413"/>
            <a:ext cx="582613" cy="641350"/>
            <a:chOff x="3028" y="1864"/>
            <a:chExt cx="347" cy="631"/>
          </a:xfrm>
        </p:grpSpPr>
        <p:sp>
          <p:nvSpPr>
            <p:cNvPr id="4007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30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30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30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30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30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39957" name="Text Box 137"/>
          <p:cNvSpPr txBox="1">
            <a:spLocks noChangeArrowheads="1"/>
          </p:cNvSpPr>
          <p:nvPr/>
        </p:nvSpPr>
        <p:spPr bwMode="auto">
          <a:xfrm>
            <a:off x="6115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SGSN</a:t>
            </a:r>
          </a:p>
        </p:txBody>
      </p:sp>
      <p:sp>
        <p:nvSpPr>
          <p:cNvPr id="39958" name="Line 138"/>
          <p:cNvSpPr>
            <a:spLocks noChangeShapeType="1"/>
          </p:cNvSpPr>
          <p:nvPr/>
        </p:nvSpPr>
        <p:spPr bwMode="auto">
          <a:xfrm>
            <a:off x="6837363" y="3605214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9960" name="Line 153"/>
          <p:cNvSpPr>
            <a:spLocks noChangeShapeType="1"/>
          </p:cNvSpPr>
          <p:nvPr/>
        </p:nvSpPr>
        <p:spPr bwMode="auto">
          <a:xfrm>
            <a:off x="5711826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9961" name="Line 154"/>
          <p:cNvSpPr>
            <a:spLocks noChangeShapeType="1"/>
          </p:cNvSpPr>
          <p:nvPr/>
        </p:nvSpPr>
        <p:spPr bwMode="auto">
          <a:xfrm>
            <a:off x="6007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92185" name="Freeform 156"/>
          <p:cNvSpPr>
            <a:spLocks/>
          </p:cNvSpPr>
          <p:nvPr/>
        </p:nvSpPr>
        <p:spPr bwMode="auto">
          <a:xfrm>
            <a:off x="8701089" y="1381126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963" name="Text Box 157"/>
          <p:cNvSpPr txBox="1">
            <a:spLocks noChangeArrowheads="1"/>
          </p:cNvSpPr>
          <p:nvPr/>
        </p:nvSpPr>
        <p:spPr bwMode="auto">
          <a:xfrm>
            <a:off x="8809039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network</a:t>
            </a:r>
          </a:p>
        </p:txBody>
      </p:sp>
      <p:sp>
        <p:nvSpPr>
          <p:cNvPr id="39964" name="Line 158"/>
          <p:cNvSpPr>
            <a:spLocks noChangeShapeType="1"/>
          </p:cNvSpPr>
          <p:nvPr/>
        </p:nvSpPr>
        <p:spPr bwMode="auto">
          <a:xfrm>
            <a:off x="6675439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92188" name="Group 159"/>
          <p:cNvGrpSpPr>
            <a:grpSpLocks/>
          </p:cNvGrpSpPr>
          <p:nvPr/>
        </p:nvGrpSpPr>
        <p:grpSpPr bwMode="auto">
          <a:xfrm>
            <a:off x="7935913" y="1590676"/>
            <a:ext cx="550862" cy="1001713"/>
            <a:chOff x="611" y="3693"/>
            <a:chExt cx="449" cy="287"/>
          </a:xfrm>
        </p:grpSpPr>
        <p:sp>
          <p:nvSpPr>
            <p:cNvPr id="4005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9227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28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28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227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8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8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8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8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39966" name="Text Box 169"/>
          <p:cNvSpPr txBox="1">
            <a:spLocks noChangeArrowheads="1"/>
          </p:cNvSpPr>
          <p:nvPr/>
        </p:nvSpPr>
        <p:spPr bwMode="auto">
          <a:xfrm>
            <a:off x="7883525" y="2573339"/>
            <a:ext cx="1095172" cy="543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MSC</a:t>
            </a:r>
          </a:p>
        </p:txBody>
      </p:sp>
      <p:sp>
        <p:nvSpPr>
          <p:cNvPr id="39967" name="Text Box 170"/>
          <p:cNvSpPr txBox="1">
            <a:spLocks noChangeArrowheads="1"/>
          </p:cNvSpPr>
          <p:nvPr/>
        </p:nvSpPr>
        <p:spPr bwMode="auto">
          <a:xfrm>
            <a:off x="8005763" y="1593851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G</a:t>
            </a:r>
          </a:p>
        </p:txBody>
      </p:sp>
      <p:sp>
        <p:nvSpPr>
          <p:cNvPr id="39968" name="Line 171"/>
          <p:cNvSpPr>
            <a:spLocks noChangeShapeType="1"/>
          </p:cNvSpPr>
          <p:nvPr/>
        </p:nvSpPr>
        <p:spPr bwMode="auto">
          <a:xfrm flipH="1">
            <a:off x="7724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9969" name="Line 172"/>
          <p:cNvSpPr>
            <a:spLocks noChangeShapeType="1"/>
          </p:cNvSpPr>
          <p:nvPr/>
        </p:nvSpPr>
        <p:spPr bwMode="auto">
          <a:xfrm flipH="1" flipV="1">
            <a:off x="7735889" y="2043114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9970" name="Line 173"/>
          <p:cNvSpPr>
            <a:spLocks noChangeShapeType="1"/>
          </p:cNvSpPr>
          <p:nvPr/>
        </p:nvSpPr>
        <p:spPr bwMode="auto">
          <a:xfrm flipH="1">
            <a:off x="7358064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9971" name="Line 174"/>
          <p:cNvSpPr>
            <a:spLocks noChangeShapeType="1"/>
          </p:cNvSpPr>
          <p:nvPr/>
        </p:nvSpPr>
        <p:spPr bwMode="auto">
          <a:xfrm flipH="1" flipV="1">
            <a:off x="7453314" y="1952626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9972" name="Line 175"/>
          <p:cNvSpPr>
            <a:spLocks noChangeShapeType="1"/>
          </p:cNvSpPr>
          <p:nvPr/>
        </p:nvSpPr>
        <p:spPr bwMode="auto">
          <a:xfrm>
            <a:off x="6469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9973" name="Line 176"/>
          <p:cNvSpPr>
            <a:spLocks noChangeShapeType="1"/>
          </p:cNvSpPr>
          <p:nvPr/>
        </p:nvSpPr>
        <p:spPr bwMode="auto">
          <a:xfrm>
            <a:off x="8466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0010" name="Text Box 178"/>
          <p:cNvSpPr txBox="1">
            <a:spLocks noChangeArrowheads="1"/>
          </p:cNvSpPr>
          <p:nvPr/>
        </p:nvSpPr>
        <p:spPr bwMode="auto">
          <a:xfrm>
            <a:off x="7146467" y="5206816"/>
            <a:ext cx="3154501" cy="3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Helvetica" pitchFamily="2" charset="0"/>
                <a:cs typeface="Arial" charset="0"/>
              </a:rPr>
              <a:t>Serving GPRS Support Node (SGSN)</a:t>
            </a:r>
          </a:p>
        </p:txBody>
      </p:sp>
      <p:sp>
        <p:nvSpPr>
          <p:cNvPr id="40034" name="Rectangle 180"/>
          <p:cNvSpPr>
            <a:spLocks noChangeArrowheads="1"/>
          </p:cNvSpPr>
          <p:nvPr/>
        </p:nvSpPr>
        <p:spPr bwMode="auto">
          <a:xfrm>
            <a:off x="6680837" y="5705179"/>
            <a:ext cx="313295" cy="42733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92258" name="Freeform 181"/>
          <p:cNvSpPr>
            <a:spLocks/>
          </p:cNvSpPr>
          <p:nvPr/>
        </p:nvSpPr>
        <p:spPr bwMode="auto">
          <a:xfrm>
            <a:off x="6997006" y="5560793"/>
            <a:ext cx="57485" cy="152536"/>
          </a:xfrm>
          <a:custGeom>
            <a:avLst/>
            <a:gdLst>
              <a:gd name="T0" fmla="*/ 3 w 62"/>
              <a:gd name="T1" fmla="*/ 0 h 74"/>
              <a:gd name="T2" fmla="*/ 5 w 62"/>
              <a:gd name="T3" fmla="*/ 1758 h 74"/>
              <a:gd name="T4" fmla="*/ 0 w 62"/>
              <a:gd name="T5" fmla="*/ 2282 h 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" h="74">
                <a:moveTo>
                  <a:pt x="36" y="0"/>
                </a:moveTo>
                <a:lnTo>
                  <a:pt x="62" y="57"/>
                </a:lnTo>
                <a:lnTo>
                  <a:pt x="0" y="7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92259" name="Freeform 182"/>
          <p:cNvSpPr>
            <a:spLocks/>
          </p:cNvSpPr>
          <p:nvPr/>
        </p:nvSpPr>
        <p:spPr bwMode="auto">
          <a:xfrm>
            <a:off x="6994130" y="5684219"/>
            <a:ext cx="58922" cy="448294"/>
          </a:xfrm>
          <a:custGeom>
            <a:avLst/>
            <a:gdLst>
              <a:gd name="T0" fmla="*/ 1 w 63"/>
              <a:gd name="T1" fmla="*/ 395 h 225"/>
              <a:gd name="T2" fmla="*/ 0 w 63"/>
              <a:gd name="T3" fmla="*/ 5650 h 225"/>
              <a:gd name="T4" fmla="*/ 5 w 63"/>
              <a:gd name="T5" fmla="*/ 5073 h 225"/>
              <a:gd name="T6" fmla="*/ 5 w 63"/>
              <a:gd name="T7" fmla="*/ 0 h 225"/>
              <a:gd name="T8" fmla="*/ 1 w 63"/>
              <a:gd name="T9" fmla="*/ 395 h 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3" h="225">
                <a:moveTo>
                  <a:pt x="2" y="16"/>
                </a:moveTo>
                <a:lnTo>
                  <a:pt x="0" y="225"/>
                </a:lnTo>
                <a:lnTo>
                  <a:pt x="62" y="202"/>
                </a:lnTo>
                <a:lnTo>
                  <a:pt x="63" y="0"/>
                </a:lnTo>
                <a:lnTo>
                  <a:pt x="2" y="1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92260" name="Freeform 183"/>
          <p:cNvSpPr>
            <a:spLocks/>
          </p:cNvSpPr>
          <p:nvPr/>
        </p:nvSpPr>
        <p:spPr bwMode="auto">
          <a:xfrm>
            <a:off x="7032933" y="5537506"/>
            <a:ext cx="43114" cy="161851"/>
          </a:xfrm>
          <a:custGeom>
            <a:avLst/>
            <a:gdLst>
              <a:gd name="T0" fmla="*/ 1 w 47"/>
              <a:gd name="T1" fmla="*/ 0 h 78"/>
              <a:gd name="T2" fmla="*/ 3 w 47"/>
              <a:gd name="T3" fmla="*/ 2502 h 78"/>
              <a:gd name="T4" fmla="*/ 1 w 47"/>
              <a:gd name="T5" fmla="*/ 2461 h 78"/>
              <a:gd name="T6" fmla="*/ 0 w 47"/>
              <a:gd name="T7" fmla="*/ 1108 h 78"/>
              <a:gd name="T8" fmla="*/ 1 w 47"/>
              <a:gd name="T9" fmla="*/ 0 h 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" h="78">
                <a:moveTo>
                  <a:pt x="12" y="0"/>
                </a:moveTo>
                <a:lnTo>
                  <a:pt x="47" y="78"/>
                </a:lnTo>
                <a:lnTo>
                  <a:pt x="15" y="77"/>
                </a:lnTo>
                <a:lnTo>
                  <a:pt x="0" y="35"/>
                </a:lnTo>
                <a:lnTo>
                  <a:pt x="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92261" name="Freeform 184"/>
          <p:cNvSpPr>
            <a:spLocks/>
          </p:cNvSpPr>
          <p:nvPr/>
        </p:nvSpPr>
        <p:spPr bwMode="auto">
          <a:xfrm>
            <a:off x="7008502" y="5609698"/>
            <a:ext cx="40240" cy="105960"/>
          </a:xfrm>
          <a:custGeom>
            <a:avLst/>
            <a:gdLst>
              <a:gd name="T0" fmla="*/ 2 w 44"/>
              <a:gd name="T1" fmla="*/ 0 h 51"/>
              <a:gd name="T2" fmla="*/ 0 w 44"/>
              <a:gd name="T3" fmla="*/ 1643 h 51"/>
              <a:gd name="T4" fmla="*/ 3 w 44"/>
              <a:gd name="T5" fmla="*/ 1449 h 51"/>
              <a:gd name="T6" fmla="*/ 2 w 44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" h="51">
                <a:moveTo>
                  <a:pt x="23" y="0"/>
                </a:moveTo>
                <a:lnTo>
                  <a:pt x="0" y="51"/>
                </a:lnTo>
                <a:lnTo>
                  <a:pt x="44" y="45"/>
                </a:lnTo>
                <a:lnTo>
                  <a:pt x="23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92262" name="Freeform 185"/>
          <p:cNvSpPr>
            <a:spLocks/>
          </p:cNvSpPr>
          <p:nvPr/>
        </p:nvSpPr>
        <p:spPr bwMode="auto">
          <a:xfrm>
            <a:off x="6657843" y="5542164"/>
            <a:ext cx="388025" cy="196783"/>
          </a:xfrm>
          <a:custGeom>
            <a:avLst/>
            <a:gdLst>
              <a:gd name="T0" fmla="*/ 0 w 417"/>
              <a:gd name="T1" fmla="*/ 3014 h 95"/>
              <a:gd name="T2" fmla="*/ 5 w 417"/>
              <a:gd name="T3" fmla="*/ 37 h 95"/>
              <a:gd name="T4" fmla="*/ 30 w 417"/>
              <a:gd name="T5" fmla="*/ 0 h 95"/>
              <a:gd name="T6" fmla="*/ 27 w 417"/>
              <a:gd name="T7" fmla="*/ 3014 h 95"/>
              <a:gd name="T8" fmla="*/ 0 w 417"/>
              <a:gd name="T9" fmla="*/ 3014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7" h="95">
                <a:moveTo>
                  <a:pt x="0" y="95"/>
                </a:moveTo>
                <a:lnTo>
                  <a:pt x="66" y="1"/>
                </a:lnTo>
                <a:lnTo>
                  <a:pt x="417" y="0"/>
                </a:lnTo>
                <a:lnTo>
                  <a:pt x="370" y="95"/>
                </a:lnTo>
                <a:lnTo>
                  <a:pt x="0" y="95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92235" name="Group 200"/>
          <p:cNvGrpSpPr>
            <a:grpSpLocks/>
          </p:cNvGrpSpPr>
          <p:nvPr/>
        </p:nvGrpSpPr>
        <p:grpSpPr bwMode="auto">
          <a:xfrm>
            <a:off x="6673650" y="5075238"/>
            <a:ext cx="445510" cy="379594"/>
            <a:chOff x="3028" y="1864"/>
            <a:chExt cx="347" cy="631"/>
          </a:xfrm>
        </p:grpSpPr>
        <p:sp>
          <p:nvSpPr>
            <p:cNvPr id="40028" name="Rectangle 201"/>
            <p:cNvSpPr>
              <a:spLocks noChangeArrowheads="1"/>
            </p:cNvSpPr>
            <p:nvPr/>
          </p:nvSpPr>
          <p:spPr bwMode="auto">
            <a:xfrm>
              <a:off x="3047" y="2041"/>
              <a:ext cx="261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52" name="Freeform 20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53" name="Freeform 20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54" name="Freeform 20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55" name="Freeform 20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56" name="Freeform 20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40014" name="Text Box 221"/>
          <p:cNvSpPr txBox="1">
            <a:spLocks noChangeArrowheads="1"/>
          </p:cNvSpPr>
          <p:nvPr/>
        </p:nvSpPr>
        <p:spPr bwMode="auto">
          <a:xfrm>
            <a:off x="7192454" y="5773879"/>
            <a:ext cx="3272346" cy="30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latin typeface="Helvetica" pitchFamily="2" charset="0"/>
                <a:cs typeface="Arial" charset="0"/>
              </a:rPr>
              <a:t>Gateway GPRS Support Node (GGSN)</a:t>
            </a:r>
          </a:p>
        </p:txBody>
      </p:sp>
      <p:sp>
        <p:nvSpPr>
          <p:cNvPr id="92198" name="Freeform 222"/>
          <p:cNvSpPr>
            <a:spLocks/>
          </p:cNvSpPr>
          <p:nvPr/>
        </p:nvSpPr>
        <p:spPr bwMode="auto">
          <a:xfrm>
            <a:off x="8810626" y="3284538"/>
            <a:ext cx="1235075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976" name="Text Box 223"/>
          <p:cNvSpPr txBox="1">
            <a:spLocks noChangeArrowheads="1"/>
          </p:cNvSpPr>
          <p:nvPr/>
        </p:nvSpPr>
        <p:spPr bwMode="auto">
          <a:xfrm>
            <a:off x="8918575" y="3627438"/>
            <a:ext cx="882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Internet</a:t>
            </a:r>
          </a:p>
        </p:txBody>
      </p:sp>
      <p:grpSp>
        <p:nvGrpSpPr>
          <p:cNvPr id="92200" name="Group 224"/>
          <p:cNvGrpSpPr>
            <a:grpSpLocks/>
          </p:cNvGrpSpPr>
          <p:nvPr/>
        </p:nvGrpSpPr>
        <p:grpSpPr bwMode="auto">
          <a:xfrm>
            <a:off x="8045451" y="3494088"/>
            <a:ext cx="550863" cy="1001712"/>
            <a:chOff x="611" y="3693"/>
            <a:chExt cx="449" cy="287"/>
          </a:xfrm>
        </p:grpSpPr>
        <p:sp>
          <p:nvSpPr>
            <p:cNvPr id="40001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92225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2231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232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2226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27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28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29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30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39978" name="Text Box 234"/>
          <p:cNvSpPr txBox="1">
            <a:spLocks noChangeArrowheads="1"/>
          </p:cNvSpPr>
          <p:nvPr/>
        </p:nvSpPr>
        <p:spPr bwMode="auto">
          <a:xfrm>
            <a:off x="7993063" y="4476750"/>
            <a:ext cx="864339" cy="322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GGSN</a:t>
            </a:r>
          </a:p>
        </p:txBody>
      </p:sp>
      <p:sp>
        <p:nvSpPr>
          <p:cNvPr id="39979" name="Text Box 235"/>
          <p:cNvSpPr txBox="1">
            <a:spLocks noChangeArrowheads="1"/>
          </p:cNvSpPr>
          <p:nvPr/>
        </p:nvSpPr>
        <p:spPr bwMode="auto">
          <a:xfrm>
            <a:off x="8115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G</a:t>
            </a:r>
          </a:p>
        </p:txBody>
      </p:sp>
      <p:sp>
        <p:nvSpPr>
          <p:cNvPr id="39980" name="Line 236"/>
          <p:cNvSpPr>
            <a:spLocks noChangeShapeType="1"/>
          </p:cNvSpPr>
          <p:nvPr/>
        </p:nvSpPr>
        <p:spPr bwMode="auto">
          <a:xfrm flipH="1">
            <a:off x="7834314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9981" name="Line 237"/>
          <p:cNvSpPr>
            <a:spLocks noChangeShapeType="1"/>
          </p:cNvSpPr>
          <p:nvPr/>
        </p:nvSpPr>
        <p:spPr bwMode="auto">
          <a:xfrm flipH="1" flipV="1">
            <a:off x="7845426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9982" name="Line 238"/>
          <p:cNvSpPr>
            <a:spLocks noChangeShapeType="1"/>
          </p:cNvSpPr>
          <p:nvPr/>
        </p:nvSpPr>
        <p:spPr bwMode="auto">
          <a:xfrm flipH="1">
            <a:off x="7467601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9983" name="Line 239"/>
          <p:cNvSpPr>
            <a:spLocks noChangeShapeType="1"/>
          </p:cNvSpPr>
          <p:nvPr/>
        </p:nvSpPr>
        <p:spPr bwMode="auto">
          <a:xfrm flipH="1" flipV="1">
            <a:off x="7562850" y="3856039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9984" name="Line 240"/>
          <p:cNvSpPr>
            <a:spLocks noChangeShapeType="1"/>
          </p:cNvSpPr>
          <p:nvPr/>
        </p:nvSpPr>
        <p:spPr bwMode="auto">
          <a:xfrm>
            <a:off x="8575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3057" name="Text Box 241"/>
          <p:cNvSpPr txBox="1">
            <a:spLocks noChangeArrowheads="1"/>
          </p:cNvSpPr>
          <p:nvPr/>
        </p:nvSpPr>
        <p:spPr bwMode="auto">
          <a:xfrm>
            <a:off x="1144557" y="3887949"/>
            <a:ext cx="5120312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latin typeface="Helvetica" pitchFamily="2" charset="0"/>
              </a:rPr>
              <a:t>Key insight: </a:t>
            </a:r>
            <a:r>
              <a:rPr lang="en-US" sz="2400" dirty="0">
                <a:latin typeface="Helvetica" pitchFamily="2" charset="0"/>
              </a:rPr>
              <a:t>new cellular data</a:t>
            </a:r>
          </a:p>
          <a:p>
            <a:pPr>
              <a:defRPr/>
            </a:pPr>
            <a:r>
              <a:rPr lang="en-US" sz="2400" dirty="0">
                <a:latin typeface="Helvetica" pitchFamily="2" charset="0"/>
              </a:rPr>
              <a:t>network operates </a:t>
            </a:r>
            <a:r>
              <a:rPr lang="en-US" sz="2400" i="1" dirty="0">
                <a:latin typeface="Helvetica" pitchFamily="2" charset="0"/>
              </a:rPr>
              <a:t>in parallel</a:t>
            </a:r>
            <a:r>
              <a:rPr lang="en-US" sz="2400" dirty="0">
                <a:latin typeface="Helvetica" pitchFamily="2" charset="0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Helvetica" pitchFamily="2" charset="0"/>
              </a:rPr>
              <a:t>(except at edge) with existing </a:t>
            </a:r>
          </a:p>
          <a:p>
            <a:pPr>
              <a:defRPr/>
            </a:pPr>
            <a:r>
              <a:rPr lang="en-US" sz="2400" dirty="0">
                <a:latin typeface="Helvetica" pitchFamily="2" charset="0"/>
              </a:rPr>
              <a:t>cellular voice network</a:t>
            </a:r>
          </a:p>
          <a:p>
            <a:pPr marL="342900" indent="-2238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 voice network </a:t>
            </a:r>
            <a:r>
              <a:rPr lang="en-US" sz="2400" i="1" dirty="0">
                <a:solidFill>
                  <a:srgbClr val="CC0000"/>
                </a:solidFill>
                <a:latin typeface="Helvetica" pitchFamily="2" charset="0"/>
              </a:rPr>
              <a:t>unchanged</a:t>
            </a:r>
            <a:r>
              <a:rPr lang="en-US" sz="2400" dirty="0">
                <a:latin typeface="Helvetica" pitchFamily="2" charset="0"/>
              </a:rPr>
              <a:t> in core</a:t>
            </a:r>
          </a:p>
          <a:p>
            <a:pPr marL="342900" indent="-223838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 data network operates in parallel</a:t>
            </a:r>
          </a:p>
          <a:p>
            <a:pPr marL="342900" indent="-342900">
              <a:buClr>
                <a:srgbClr val="000099"/>
              </a:buClr>
              <a:buSzPct val="70000"/>
              <a:buFont typeface="Wingdings" pitchFamily="2" charset="2"/>
              <a:buChar char="v"/>
              <a:defRPr/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2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7</a:t>
            </a:fld>
            <a:endParaRPr lang="en-US" sz="1200" dirty="0">
              <a:latin typeface="Helvetica" pitchFamily="2" charset="0"/>
            </a:endParaRPr>
          </a:p>
        </p:txBody>
      </p:sp>
      <p:grpSp>
        <p:nvGrpSpPr>
          <p:cNvPr id="259" name="Group 347"/>
          <p:cNvGrpSpPr>
            <a:grpSpLocks/>
          </p:cNvGrpSpPr>
          <p:nvPr/>
        </p:nvGrpSpPr>
        <p:grpSpPr bwMode="auto">
          <a:xfrm>
            <a:off x="6207634" y="3432721"/>
            <a:ext cx="635069" cy="337319"/>
            <a:chOff x="1871277" y="1576300"/>
            <a:chExt cx="1128371" cy="437861"/>
          </a:xfrm>
        </p:grpSpPr>
        <p:sp>
          <p:nvSpPr>
            <p:cNvPr id="260" name="Oval 259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62" name="Oval 26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263" name="Freeform 262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64" name="Freeform 263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65" name="Freeform 264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66" name="Freeform 265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67" name="Straight Connector 266"/>
            <p:cNvCxnSpPr>
              <a:endCxn id="26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347"/>
          <p:cNvGrpSpPr>
            <a:grpSpLocks/>
          </p:cNvGrpSpPr>
          <p:nvPr/>
        </p:nvGrpSpPr>
        <p:grpSpPr bwMode="auto">
          <a:xfrm>
            <a:off x="7967552" y="3942282"/>
            <a:ext cx="635069" cy="337319"/>
            <a:chOff x="1871277" y="1576300"/>
            <a:chExt cx="1128371" cy="437861"/>
          </a:xfrm>
        </p:grpSpPr>
        <p:sp>
          <p:nvSpPr>
            <p:cNvPr id="270" name="Oval 269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2" name="Oval 27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273" name="Freeform 272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4" name="Freeform 273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5" name="Freeform 274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76" name="Freeform 275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77" name="Straight Connector 276"/>
            <p:cNvCxnSpPr>
              <a:endCxn id="27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782"/>
          <p:cNvGrpSpPr>
            <a:grpSpLocks/>
          </p:cNvGrpSpPr>
          <p:nvPr/>
        </p:nvGrpSpPr>
        <p:grpSpPr bwMode="auto">
          <a:xfrm>
            <a:off x="3310132" y="1468332"/>
            <a:ext cx="436609" cy="542257"/>
            <a:chOff x="742" y="2409"/>
            <a:chExt cx="576" cy="881"/>
          </a:xfrm>
        </p:grpSpPr>
        <p:grpSp>
          <p:nvGrpSpPr>
            <p:cNvPr id="280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8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8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8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8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8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8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8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81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98" name="Group 782"/>
          <p:cNvGrpSpPr>
            <a:grpSpLocks/>
          </p:cNvGrpSpPr>
          <p:nvPr/>
        </p:nvGrpSpPr>
        <p:grpSpPr bwMode="auto">
          <a:xfrm>
            <a:off x="3799913" y="1898525"/>
            <a:ext cx="436609" cy="542257"/>
            <a:chOff x="742" y="2409"/>
            <a:chExt cx="576" cy="881"/>
          </a:xfrm>
        </p:grpSpPr>
        <p:grpSp>
          <p:nvGrpSpPr>
            <p:cNvPr id="299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0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0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0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0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0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0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0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0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1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1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1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1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1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1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1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300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1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317" name="Group 782"/>
          <p:cNvGrpSpPr>
            <a:grpSpLocks/>
          </p:cNvGrpSpPr>
          <p:nvPr/>
        </p:nvGrpSpPr>
        <p:grpSpPr bwMode="auto">
          <a:xfrm>
            <a:off x="3257706" y="2189821"/>
            <a:ext cx="436609" cy="542257"/>
            <a:chOff x="742" y="2409"/>
            <a:chExt cx="576" cy="881"/>
          </a:xfrm>
        </p:grpSpPr>
        <p:grpSp>
          <p:nvGrpSpPr>
            <p:cNvPr id="318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321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22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23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24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25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26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27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28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2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30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31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32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33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34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35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319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336" name="Group 347"/>
          <p:cNvGrpSpPr>
            <a:grpSpLocks/>
          </p:cNvGrpSpPr>
          <p:nvPr/>
        </p:nvGrpSpPr>
        <p:grpSpPr bwMode="auto">
          <a:xfrm>
            <a:off x="6682407" y="5225676"/>
            <a:ext cx="399769" cy="191034"/>
            <a:chOff x="1871277" y="1576300"/>
            <a:chExt cx="1128371" cy="437861"/>
          </a:xfrm>
        </p:grpSpPr>
        <p:sp>
          <p:nvSpPr>
            <p:cNvPr id="337" name="Oval 33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9" name="Oval 33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0" name="Freeform 33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41" name="Freeform 34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344" name="Straight Connector 343"/>
            <p:cNvCxnSpPr>
              <a:endCxn id="33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7"/>
          <p:cNvGrpSpPr>
            <a:grpSpLocks/>
          </p:cNvGrpSpPr>
          <p:nvPr/>
        </p:nvGrpSpPr>
        <p:grpSpPr bwMode="auto">
          <a:xfrm>
            <a:off x="6661686" y="5820894"/>
            <a:ext cx="399769" cy="191034"/>
            <a:chOff x="1871277" y="1576300"/>
            <a:chExt cx="1128371" cy="437861"/>
          </a:xfrm>
        </p:grpSpPr>
        <p:sp>
          <p:nvSpPr>
            <p:cNvPr id="347" name="Oval 34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49" name="Oval 34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50" name="Freeform 34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1" name="Freeform 35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354" name="Straight Connector 353"/>
            <p:cNvCxnSpPr>
              <a:endCxn id="34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268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Line 96"/>
          <p:cNvSpPr>
            <a:spLocks noChangeShapeType="1"/>
          </p:cNvSpPr>
          <p:nvPr/>
        </p:nvSpPr>
        <p:spPr bwMode="auto">
          <a:xfrm flipV="1">
            <a:off x="3536950" y="2292350"/>
            <a:ext cx="1695450" cy="414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0968" name="Line 97"/>
          <p:cNvSpPr>
            <a:spLocks noChangeShapeType="1"/>
          </p:cNvSpPr>
          <p:nvPr/>
        </p:nvSpPr>
        <p:spPr bwMode="auto">
          <a:xfrm flipV="1">
            <a:off x="4098926" y="2284413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0969" name="Line 98"/>
          <p:cNvSpPr>
            <a:spLocks noChangeShapeType="1"/>
          </p:cNvSpPr>
          <p:nvPr/>
        </p:nvSpPr>
        <p:spPr bwMode="auto">
          <a:xfrm>
            <a:off x="3606801" y="1911350"/>
            <a:ext cx="1624013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93193" name="Group 99"/>
          <p:cNvGrpSpPr>
            <a:grpSpLocks/>
          </p:cNvGrpSpPr>
          <p:nvPr/>
        </p:nvGrpSpPr>
        <p:grpSpPr bwMode="auto">
          <a:xfrm>
            <a:off x="5200651" y="1998663"/>
            <a:ext cx="550863" cy="411162"/>
            <a:chOff x="611" y="3693"/>
            <a:chExt cx="449" cy="287"/>
          </a:xfrm>
        </p:grpSpPr>
        <p:sp>
          <p:nvSpPr>
            <p:cNvPr id="4108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9330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1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31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330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31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31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31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31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93194" name="Group 109"/>
          <p:cNvGrpSpPr>
            <a:grpSpLocks/>
          </p:cNvGrpSpPr>
          <p:nvPr/>
        </p:nvGrpSpPr>
        <p:grpSpPr bwMode="auto">
          <a:xfrm>
            <a:off x="6200776" y="1630363"/>
            <a:ext cx="550863" cy="1001712"/>
            <a:chOff x="611" y="3693"/>
            <a:chExt cx="449" cy="287"/>
          </a:xfrm>
        </p:grpSpPr>
        <p:sp>
          <p:nvSpPr>
            <p:cNvPr id="4107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9329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0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30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330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30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30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30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30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40972" name="Line 119"/>
          <p:cNvSpPr>
            <a:spLocks noChangeShapeType="1"/>
          </p:cNvSpPr>
          <p:nvPr/>
        </p:nvSpPr>
        <p:spPr bwMode="auto">
          <a:xfrm flipV="1">
            <a:off x="5727701" y="2230439"/>
            <a:ext cx="4476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0973" name="Text Box 120"/>
          <p:cNvSpPr txBox="1">
            <a:spLocks noChangeArrowheads="1"/>
          </p:cNvSpPr>
          <p:nvPr/>
        </p:nvSpPr>
        <p:spPr bwMode="auto">
          <a:xfrm>
            <a:off x="5053013" y="2430464"/>
            <a:ext cx="1133644" cy="755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700"/>
              </a:lnSpc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radio</a:t>
            </a:r>
          </a:p>
          <a:p>
            <a:pPr>
              <a:lnSpc>
                <a:spcPts val="1700"/>
              </a:lnSpc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network </a:t>
            </a:r>
          </a:p>
          <a:p>
            <a:pPr>
              <a:lnSpc>
                <a:spcPts val="1700"/>
              </a:lnSpc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controller</a:t>
            </a:r>
          </a:p>
        </p:txBody>
      </p:sp>
      <p:sp>
        <p:nvSpPr>
          <p:cNvPr id="40974" name="Text Box 121"/>
          <p:cNvSpPr txBox="1">
            <a:spLocks noChangeArrowheads="1"/>
          </p:cNvSpPr>
          <p:nvPr/>
        </p:nvSpPr>
        <p:spPr bwMode="auto">
          <a:xfrm>
            <a:off x="6137275" y="1335088"/>
            <a:ext cx="692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MSC</a:t>
            </a:r>
          </a:p>
        </p:txBody>
      </p:sp>
      <p:pic>
        <p:nvPicPr>
          <p:cNvPr id="93198" name="Picture 12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6" y="1728788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9" name="Group 123"/>
          <p:cNvGrpSpPr>
            <a:grpSpLocks/>
          </p:cNvGrpSpPr>
          <p:nvPr/>
        </p:nvGrpSpPr>
        <p:grpSpPr bwMode="auto">
          <a:xfrm>
            <a:off x="1747838" y="2135189"/>
            <a:ext cx="831850" cy="180975"/>
            <a:chOff x="3072" y="739"/>
            <a:chExt cx="652" cy="146"/>
          </a:xfrm>
        </p:grpSpPr>
        <p:pic>
          <p:nvPicPr>
            <p:cNvPr id="93295" name="Picture 124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4107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40977" name="Oval 127"/>
          <p:cNvSpPr>
            <a:spLocks noChangeArrowheads="1"/>
          </p:cNvSpPr>
          <p:nvPr/>
        </p:nvSpPr>
        <p:spPr bwMode="auto">
          <a:xfrm>
            <a:off x="2708275" y="1406525"/>
            <a:ext cx="3170238" cy="1473200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pic>
        <p:nvPicPr>
          <p:cNvPr id="93201" name="Picture 128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1" y="2468563"/>
            <a:ext cx="2524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02" name="Group 130"/>
          <p:cNvGrpSpPr>
            <a:grpSpLocks/>
          </p:cNvGrpSpPr>
          <p:nvPr/>
        </p:nvGrpSpPr>
        <p:grpSpPr bwMode="auto">
          <a:xfrm>
            <a:off x="6184901" y="3173413"/>
            <a:ext cx="582613" cy="641350"/>
            <a:chOff x="3028" y="1864"/>
            <a:chExt cx="347" cy="631"/>
          </a:xfrm>
        </p:grpSpPr>
        <p:sp>
          <p:nvSpPr>
            <p:cNvPr id="4106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9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9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9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9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9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40980" name="Text Box 137"/>
          <p:cNvSpPr txBox="1">
            <a:spLocks noChangeArrowheads="1"/>
          </p:cNvSpPr>
          <p:nvPr/>
        </p:nvSpPr>
        <p:spPr bwMode="auto">
          <a:xfrm>
            <a:off x="6115050" y="3817938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SGSN</a:t>
            </a:r>
          </a:p>
        </p:txBody>
      </p:sp>
      <p:sp>
        <p:nvSpPr>
          <p:cNvPr id="40981" name="Line 138"/>
          <p:cNvSpPr>
            <a:spLocks noChangeShapeType="1"/>
          </p:cNvSpPr>
          <p:nvPr/>
        </p:nvSpPr>
        <p:spPr bwMode="auto">
          <a:xfrm>
            <a:off x="6837363" y="3605214"/>
            <a:ext cx="685800" cy="249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0983" name="Line 153"/>
          <p:cNvSpPr>
            <a:spLocks noChangeShapeType="1"/>
          </p:cNvSpPr>
          <p:nvPr/>
        </p:nvSpPr>
        <p:spPr bwMode="auto">
          <a:xfrm>
            <a:off x="5711826" y="2241550"/>
            <a:ext cx="295275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0984" name="Line 154"/>
          <p:cNvSpPr>
            <a:spLocks noChangeShapeType="1"/>
          </p:cNvSpPr>
          <p:nvPr/>
        </p:nvSpPr>
        <p:spPr bwMode="auto">
          <a:xfrm>
            <a:off x="6007100" y="3627438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93208" name="Freeform 156"/>
          <p:cNvSpPr>
            <a:spLocks/>
          </p:cNvSpPr>
          <p:nvPr/>
        </p:nvSpPr>
        <p:spPr bwMode="auto">
          <a:xfrm>
            <a:off x="8701089" y="1381126"/>
            <a:ext cx="1235075" cy="16811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0986" name="Text Box 157"/>
          <p:cNvSpPr txBox="1">
            <a:spLocks noChangeArrowheads="1"/>
          </p:cNvSpPr>
          <p:nvPr/>
        </p:nvSpPr>
        <p:spPr bwMode="auto">
          <a:xfrm>
            <a:off x="8809039" y="1724025"/>
            <a:ext cx="11064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telephone</a:t>
            </a:r>
          </a:p>
          <a:p>
            <a:pPr eaLnBrk="1" hangingPunct="1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network</a:t>
            </a:r>
          </a:p>
        </p:txBody>
      </p:sp>
      <p:sp>
        <p:nvSpPr>
          <p:cNvPr id="40987" name="Line 158"/>
          <p:cNvSpPr>
            <a:spLocks noChangeShapeType="1"/>
          </p:cNvSpPr>
          <p:nvPr/>
        </p:nvSpPr>
        <p:spPr bwMode="auto">
          <a:xfrm>
            <a:off x="6675439" y="2255838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93211" name="Group 159"/>
          <p:cNvGrpSpPr>
            <a:grpSpLocks/>
          </p:cNvGrpSpPr>
          <p:nvPr/>
        </p:nvGrpSpPr>
        <p:grpSpPr bwMode="auto">
          <a:xfrm>
            <a:off x="7935913" y="1590676"/>
            <a:ext cx="550862" cy="1001713"/>
            <a:chOff x="611" y="3693"/>
            <a:chExt cx="449" cy="287"/>
          </a:xfrm>
        </p:grpSpPr>
        <p:sp>
          <p:nvSpPr>
            <p:cNvPr id="4104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9326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7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27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326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7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7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7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7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40989" name="Text Box 169"/>
          <p:cNvSpPr txBox="1">
            <a:spLocks noChangeArrowheads="1"/>
          </p:cNvSpPr>
          <p:nvPr/>
        </p:nvSpPr>
        <p:spPr bwMode="auto">
          <a:xfrm>
            <a:off x="7883525" y="2573339"/>
            <a:ext cx="1095172" cy="543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Gateway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MSC</a:t>
            </a:r>
          </a:p>
        </p:txBody>
      </p:sp>
      <p:sp>
        <p:nvSpPr>
          <p:cNvPr id="40990" name="Text Box 170"/>
          <p:cNvSpPr txBox="1">
            <a:spLocks noChangeArrowheads="1"/>
          </p:cNvSpPr>
          <p:nvPr/>
        </p:nvSpPr>
        <p:spPr bwMode="auto">
          <a:xfrm>
            <a:off x="8005763" y="1593851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G</a:t>
            </a:r>
          </a:p>
        </p:txBody>
      </p:sp>
      <p:sp>
        <p:nvSpPr>
          <p:cNvPr id="40991" name="Line 171"/>
          <p:cNvSpPr>
            <a:spLocks noChangeShapeType="1"/>
          </p:cNvSpPr>
          <p:nvPr/>
        </p:nvSpPr>
        <p:spPr bwMode="auto">
          <a:xfrm flipH="1">
            <a:off x="7724775" y="2325688"/>
            <a:ext cx="236538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0992" name="Line 172"/>
          <p:cNvSpPr>
            <a:spLocks noChangeShapeType="1"/>
          </p:cNvSpPr>
          <p:nvPr/>
        </p:nvSpPr>
        <p:spPr bwMode="auto">
          <a:xfrm flipH="1" flipV="1">
            <a:off x="7735889" y="2043114"/>
            <a:ext cx="225425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0993" name="Line 173"/>
          <p:cNvSpPr>
            <a:spLocks noChangeShapeType="1"/>
          </p:cNvSpPr>
          <p:nvPr/>
        </p:nvSpPr>
        <p:spPr bwMode="auto">
          <a:xfrm flipH="1">
            <a:off x="7358064" y="2500313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0994" name="Line 174"/>
          <p:cNvSpPr>
            <a:spLocks noChangeShapeType="1"/>
          </p:cNvSpPr>
          <p:nvPr/>
        </p:nvSpPr>
        <p:spPr bwMode="auto">
          <a:xfrm flipH="1" flipV="1">
            <a:off x="7453314" y="1952626"/>
            <a:ext cx="236537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0995" name="Line 175"/>
          <p:cNvSpPr>
            <a:spLocks noChangeShapeType="1"/>
          </p:cNvSpPr>
          <p:nvPr/>
        </p:nvSpPr>
        <p:spPr bwMode="auto">
          <a:xfrm>
            <a:off x="6469063" y="2641600"/>
            <a:ext cx="0" cy="496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0996" name="Line 176"/>
          <p:cNvSpPr>
            <a:spLocks noChangeShapeType="1"/>
          </p:cNvSpPr>
          <p:nvPr/>
        </p:nvSpPr>
        <p:spPr bwMode="auto">
          <a:xfrm>
            <a:off x="8466138" y="2224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93220" name="Freeform 222"/>
          <p:cNvSpPr>
            <a:spLocks/>
          </p:cNvSpPr>
          <p:nvPr/>
        </p:nvSpPr>
        <p:spPr bwMode="auto">
          <a:xfrm>
            <a:off x="8810626" y="3284538"/>
            <a:ext cx="1235075" cy="16811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0998" name="Text Box 223"/>
          <p:cNvSpPr txBox="1">
            <a:spLocks noChangeArrowheads="1"/>
          </p:cNvSpPr>
          <p:nvPr/>
        </p:nvSpPr>
        <p:spPr bwMode="auto">
          <a:xfrm>
            <a:off x="8918575" y="3627438"/>
            <a:ext cx="8826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Public </a:t>
            </a:r>
          </a:p>
          <a:p>
            <a:pPr eaLnBrk="1" hangingPunct="1">
              <a:defRPr/>
            </a:pPr>
            <a:r>
              <a:rPr lang="en-US" sz="1600" dirty="0">
                <a:latin typeface="Helvetica" pitchFamily="2" charset="0"/>
                <a:cs typeface="Arial" charset="0"/>
              </a:rPr>
              <a:t>Internet</a:t>
            </a:r>
          </a:p>
        </p:txBody>
      </p:sp>
      <p:grpSp>
        <p:nvGrpSpPr>
          <p:cNvPr id="93222" name="Group 224"/>
          <p:cNvGrpSpPr>
            <a:grpSpLocks/>
          </p:cNvGrpSpPr>
          <p:nvPr/>
        </p:nvGrpSpPr>
        <p:grpSpPr bwMode="auto">
          <a:xfrm>
            <a:off x="8045451" y="3494088"/>
            <a:ext cx="550863" cy="1001712"/>
            <a:chOff x="611" y="3693"/>
            <a:chExt cx="449" cy="287"/>
          </a:xfrm>
        </p:grpSpPr>
        <p:sp>
          <p:nvSpPr>
            <p:cNvPr id="41035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93259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65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266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3260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61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62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63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64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41000" name="Text Box 234"/>
          <p:cNvSpPr txBox="1">
            <a:spLocks noChangeArrowheads="1"/>
          </p:cNvSpPr>
          <p:nvPr/>
        </p:nvSpPr>
        <p:spPr bwMode="auto">
          <a:xfrm>
            <a:off x="7993063" y="4476750"/>
            <a:ext cx="864339" cy="322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GGSN</a:t>
            </a:r>
          </a:p>
        </p:txBody>
      </p:sp>
      <p:sp>
        <p:nvSpPr>
          <p:cNvPr id="41001" name="Text Box 235"/>
          <p:cNvSpPr txBox="1">
            <a:spLocks noChangeArrowheads="1"/>
          </p:cNvSpPr>
          <p:nvPr/>
        </p:nvSpPr>
        <p:spPr bwMode="auto">
          <a:xfrm>
            <a:off x="8115300" y="34972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G</a:t>
            </a:r>
          </a:p>
        </p:txBody>
      </p:sp>
      <p:sp>
        <p:nvSpPr>
          <p:cNvPr id="41002" name="Line 236"/>
          <p:cNvSpPr>
            <a:spLocks noChangeShapeType="1"/>
          </p:cNvSpPr>
          <p:nvPr/>
        </p:nvSpPr>
        <p:spPr bwMode="auto">
          <a:xfrm flipH="1">
            <a:off x="7834314" y="4229100"/>
            <a:ext cx="236537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003" name="Line 237"/>
          <p:cNvSpPr>
            <a:spLocks noChangeShapeType="1"/>
          </p:cNvSpPr>
          <p:nvPr/>
        </p:nvSpPr>
        <p:spPr bwMode="auto">
          <a:xfrm flipH="1" flipV="1">
            <a:off x="7845426" y="3946525"/>
            <a:ext cx="225425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004" name="Line 238"/>
          <p:cNvSpPr>
            <a:spLocks noChangeShapeType="1"/>
          </p:cNvSpPr>
          <p:nvPr/>
        </p:nvSpPr>
        <p:spPr bwMode="auto">
          <a:xfrm flipH="1">
            <a:off x="7467601" y="4403725"/>
            <a:ext cx="327025" cy="203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005" name="Line 239"/>
          <p:cNvSpPr>
            <a:spLocks noChangeShapeType="1"/>
          </p:cNvSpPr>
          <p:nvPr/>
        </p:nvSpPr>
        <p:spPr bwMode="auto">
          <a:xfrm flipH="1" flipV="1">
            <a:off x="7562850" y="3856039"/>
            <a:ext cx="236538" cy="79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41006" name="Line 240"/>
          <p:cNvSpPr>
            <a:spLocks noChangeShapeType="1"/>
          </p:cNvSpPr>
          <p:nvPr/>
        </p:nvSpPr>
        <p:spPr bwMode="auto">
          <a:xfrm>
            <a:off x="8575675" y="4127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cxnSp>
        <p:nvCxnSpPr>
          <p:cNvPr id="257" name="Straight Connector 256"/>
          <p:cNvCxnSpPr/>
          <p:nvPr/>
        </p:nvCxnSpPr>
        <p:spPr>
          <a:xfrm>
            <a:off x="5853113" y="5365750"/>
            <a:ext cx="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3019426" y="5624513"/>
            <a:ext cx="281146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3" name="TextBox 258"/>
          <p:cNvSpPr txBox="1">
            <a:spLocks noChangeArrowheads="1"/>
          </p:cNvSpPr>
          <p:nvPr/>
        </p:nvSpPr>
        <p:spPr bwMode="auto">
          <a:xfrm>
            <a:off x="3430589" y="5308601"/>
            <a:ext cx="211137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Helvetica" pitchFamily="2" charset="0"/>
                <a:cs typeface="Arial" charset="0"/>
              </a:rPr>
              <a:t>radio access network</a:t>
            </a:r>
          </a:p>
          <a:p>
            <a:pPr algn="ctr"/>
            <a:r>
              <a:rPr lang="en-US" sz="1200" dirty="0">
                <a:latin typeface="Helvetica" pitchFamily="2" charset="0"/>
                <a:cs typeface="Arial" charset="0"/>
              </a:rPr>
              <a:t>Universal Terrestrial Radio </a:t>
            </a:r>
          </a:p>
          <a:p>
            <a:pPr algn="ctr"/>
            <a:r>
              <a:rPr lang="en-US" sz="1200" dirty="0">
                <a:latin typeface="Helvetica" pitchFamily="2" charset="0"/>
                <a:cs typeface="Arial" charset="0"/>
              </a:rPr>
              <a:t>Access Network (UTRAN)</a:t>
            </a:r>
          </a:p>
        </p:txBody>
      </p:sp>
      <p:cxnSp>
        <p:nvCxnSpPr>
          <p:cNvPr id="260" name="Straight Connector 259"/>
          <p:cNvCxnSpPr/>
          <p:nvPr/>
        </p:nvCxnSpPr>
        <p:spPr>
          <a:xfrm flipH="1">
            <a:off x="3036888" y="4970463"/>
            <a:ext cx="6350" cy="919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5870575" y="5613400"/>
            <a:ext cx="2533650" cy="635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6" name="TextBox 261"/>
          <p:cNvSpPr txBox="1">
            <a:spLocks noChangeArrowheads="1"/>
          </p:cNvSpPr>
          <p:nvPr/>
        </p:nvSpPr>
        <p:spPr bwMode="auto">
          <a:xfrm>
            <a:off x="5980114" y="5280026"/>
            <a:ext cx="2282825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Helvetica" pitchFamily="2" charset="0"/>
                <a:cs typeface="Arial" charset="0"/>
              </a:rPr>
              <a:t>core network</a:t>
            </a:r>
          </a:p>
          <a:p>
            <a:pPr algn="ctr"/>
            <a:r>
              <a:rPr lang="en-US" sz="1200" dirty="0">
                <a:latin typeface="Helvetica" pitchFamily="2" charset="0"/>
                <a:cs typeface="Arial" charset="0"/>
              </a:rPr>
              <a:t>General Packet Radio Service </a:t>
            </a:r>
          </a:p>
          <a:p>
            <a:pPr algn="ctr"/>
            <a:r>
              <a:rPr lang="en-US" sz="1200" dirty="0">
                <a:latin typeface="Helvetica" pitchFamily="2" charset="0"/>
                <a:cs typeface="Arial" charset="0"/>
              </a:rPr>
              <a:t> (GPRS) Core Network</a:t>
            </a:r>
          </a:p>
        </p:txBody>
      </p:sp>
      <p:cxnSp>
        <p:nvCxnSpPr>
          <p:cNvPr id="263" name="Straight Connector 262"/>
          <p:cNvCxnSpPr/>
          <p:nvPr/>
        </p:nvCxnSpPr>
        <p:spPr>
          <a:xfrm>
            <a:off x="8432800" y="5348289"/>
            <a:ext cx="0" cy="496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>
            <a:off x="8461376" y="5613400"/>
            <a:ext cx="428625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39" name="TextBox 264"/>
          <p:cNvSpPr txBox="1">
            <a:spLocks noChangeArrowheads="1"/>
          </p:cNvSpPr>
          <p:nvPr/>
        </p:nvSpPr>
        <p:spPr bwMode="auto">
          <a:xfrm>
            <a:off x="8740775" y="5297488"/>
            <a:ext cx="882650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Helvetica" pitchFamily="2" charset="0"/>
                <a:cs typeface="Arial" charset="0"/>
              </a:rPr>
              <a:t>public</a:t>
            </a:r>
          </a:p>
          <a:p>
            <a:pPr algn="ctr"/>
            <a:r>
              <a:rPr lang="en-US" sz="1600" dirty="0">
                <a:latin typeface="Helvetica" pitchFamily="2" charset="0"/>
                <a:cs typeface="Arial" charset="0"/>
              </a:rPr>
              <a:t>Internet</a:t>
            </a:r>
            <a:endParaRPr lang="en-US" sz="1200" dirty="0">
              <a:latin typeface="Helvetica" pitchFamily="2" charset="0"/>
              <a:cs typeface="Arial" charset="0"/>
            </a:endParaRPr>
          </a:p>
        </p:txBody>
      </p:sp>
      <p:cxnSp>
        <p:nvCxnSpPr>
          <p:cNvPr id="266" name="Straight Connector 265"/>
          <p:cNvCxnSpPr/>
          <p:nvPr/>
        </p:nvCxnSpPr>
        <p:spPr>
          <a:xfrm flipH="1">
            <a:off x="5026025" y="4949825"/>
            <a:ext cx="7938" cy="31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3035300" y="5148264"/>
            <a:ext cx="1982788" cy="3175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42" name="TextBox 267"/>
          <p:cNvSpPr txBox="1">
            <a:spLocks noChangeArrowheads="1"/>
          </p:cNvSpPr>
          <p:nvPr/>
        </p:nvSpPr>
        <p:spPr bwMode="auto">
          <a:xfrm>
            <a:off x="3277993" y="4913313"/>
            <a:ext cx="1484702" cy="463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400"/>
              </a:lnSpc>
            </a:pPr>
            <a:r>
              <a:rPr lang="en-US" sz="1600" dirty="0">
                <a:latin typeface="Helvetica" pitchFamily="2" charset="0"/>
                <a:cs typeface="Arial" charset="0"/>
              </a:rPr>
              <a:t>radio interface</a:t>
            </a:r>
          </a:p>
          <a:p>
            <a:pPr algn="ctr">
              <a:lnSpc>
                <a:spcPts val="1400"/>
              </a:lnSpc>
            </a:pPr>
            <a:r>
              <a:rPr lang="en-US" sz="1200" dirty="0">
                <a:latin typeface="Helvetica" pitchFamily="2" charset="0"/>
                <a:cs typeface="Arial" charset="0"/>
              </a:rPr>
              <a:t>(WCDMA, HSPA</a:t>
            </a:r>
            <a:r>
              <a:rPr lang="en-US" sz="1600" dirty="0">
                <a:latin typeface="Helvetica" pitchFamily="2" charset="0"/>
                <a:cs typeface="Arial" charset="0"/>
              </a:rPr>
              <a:t>)</a:t>
            </a:r>
            <a:endParaRPr lang="en-US" sz="1200" dirty="0">
              <a:latin typeface="Helvetica" pitchFamily="2" charset="0"/>
              <a:cs typeface="Arial" charset="0"/>
            </a:endParaRPr>
          </a:p>
        </p:txBody>
      </p: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1855789" y="230189"/>
            <a:ext cx="861485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 dirty="0">
                <a:latin typeface="Helvetica" pitchFamily="2" charset="0"/>
                <a:cs typeface="Arial" charset="0"/>
              </a:rPr>
              <a:t>3G (voice+data) network architecture</a:t>
            </a:r>
          </a:p>
        </p:txBody>
      </p:sp>
      <p:sp>
        <p:nvSpPr>
          <p:cNvPr id="2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8</a:t>
            </a:fld>
            <a:endParaRPr lang="en-US" sz="1200" dirty="0">
              <a:latin typeface="Helvetica" pitchFamily="2" charset="0"/>
            </a:endParaRPr>
          </a:p>
        </p:txBody>
      </p:sp>
      <p:grpSp>
        <p:nvGrpSpPr>
          <p:cNvPr id="225" name="Group 347"/>
          <p:cNvGrpSpPr>
            <a:grpSpLocks/>
          </p:cNvGrpSpPr>
          <p:nvPr/>
        </p:nvGrpSpPr>
        <p:grpSpPr bwMode="auto">
          <a:xfrm>
            <a:off x="6207634" y="3432721"/>
            <a:ext cx="635069" cy="337319"/>
            <a:chOff x="1871277" y="1576300"/>
            <a:chExt cx="1128371" cy="437861"/>
          </a:xfrm>
        </p:grpSpPr>
        <p:sp>
          <p:nvSpPr>
            <p:cNvPr id="226" name="Oval 225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28" name="Oval 227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229" name="Freeform 228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0" name="Freeform 229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1" name="Freeform 230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2" name="Freeform 231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33" name="Straight Connector 232"/>
            <p:cNvCxnSpPr>
              <a:endCxn id="22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347"/>
          <p:cNvGrpSpPr>
            <a:grpSpLocks/>
          </p:cNvGrpSpPr>
          <p:nvPr/>
        </p:nvGrpSpPr>
        <p:grpSpPr bwMode="auto">
          <a:xfrm>
            <a:off x="7967552" y="3942282"/>
            <a:ext cx="635069" cy="337319"/>
            <a:chOff x="1871277" y="1576300"/>
            <a:chExt cx="1128371" cy="437861"/>
          </a:xfrm>
        </p:grpSpPr>
        <p:sp>
          <p:nvSpPr>
            <p:cNvPr id="236" name="Oval 235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8" name="Oval 237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239" name="Freeform 238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0" name="Freeform 239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1" name="Freeform 240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2" name="Freeform 241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43" name="Straight Connector 242"/>
            <p:cNvCxnSpPr>
              <a:endCxn id="23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782"/>
          <p:cNvGrpSpPr>
            <a:grpSpLocks/>
          </p:cNvGrpSpPr>
          <p:nvPr/>
        </p:nvGrpSpPr>
        <p:grpSpPr bwMode="auto">
          <a:xfrm>
            <a:off x="3310132" y="1468332"/>
            <a:ext cx="436609" cy="542257"/>
            <a:chOff x="742" y="2409"/>
            <a:chExt cx="576" cy="881"/>
          </a:xfrm>
        </p:grpSpPr>
        <p:grpSp>
          <p:nvGrpSpPr>
            <p:cNvPr id="246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4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59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6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6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68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69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0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1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47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8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72" name="Group 782"/>
          <p:cNvGrpSpPr>
            <a:grpSpLocks/>
          </p:cNvGrpSpPr>
          <p:nvPr/>
        </p:nvGrpSpPr>
        <p:grpSpPr bwMode="auto">
          <a:xfrm>
            <a:off x="3799913" y="1898525"/>
            <a:ext cx="436609" cy="542257"/>
            <a:chOff x="742" y="2409"/>
            <a:chExt cx="576" cy="881"/>
          </a:xfrm>
        </p:grpSpPr>
        <p:grpSp>
          <p:nvGrpSpPr>
            <p:cNvPr id="273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76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7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8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79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80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81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82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83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84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85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86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87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88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89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0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74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5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91" name="Group 782"/>
          <p:cNvGrpSpPr>
            <a:grpSpLocks/>
          </p:cNvGrpSpPr>
          <p:nvPr/>
        </p:nvGrpSpPr>
        <p:grpSpPr bwMode="auto">
          <a:xfrm>
            <a:off x="3257706" y="2189821"/>
            <a:ext cx="436609" cy="542257"/>
            <a:chOff x="742" y="2409"/>
            <a:chExt cx="576" cy="881"/>
          </a:xfrm>
        </p:grpSpPr>
        <p:grpSp>
          <p:nvGrpSpPr>
            <p:cNvPr id="292" name="Group 783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295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6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7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8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99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00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01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02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03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04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05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06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07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08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309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pic>
          <p:nvPicPr>
            <p:cNvPr id="293" name="Picture 799" descr="cell_tower_radiation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4" name="Oval 800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8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7" name="Line 96"/>
          <p:cNvSpPr>
            <a:spLocks noChangeShapeType="1"/>
          </p:cNvSpPr>
          <p:nvPr/>
        </p:nvSpPr>
        <p:spPr bwMode="auto">
          <a:xfrm flipV="1">
            <a:off x="3536950" y="2043359"/>
            <a:ext cx="1695450" cy="309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8" name="Line 97"/>
          <p:cNvSpPr>
            <a:spLocks noChangeShapeType="1"/>
          </p:cNvSpPr>
          <p:nvPr/>
        </p:nvSpPr>
        <p:spPr bwMode="auto">
          <a:xfrm flipV="1">
            <a:off x="4098926" y="2037420"/>
            <a:ext cx="1109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9" name="Line 98"/>
          <p:cNvSpPr>
            <a:spLocks noChangeShapeType="1"/>
          </p:cNvSpPr>
          <p:nvPr/>
        </p:nvSpPr>
        <p:spPr bwMode="auto">
          <a:xfrm>
            <a:off x="3606801" y="1758328"/>
            <a:ext cx="1624013" cy="2850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193" name="Group 99"/>
          <p:cNvGrpSpPr>
            <a:grpSpLocks/>
          </p:cNvGrpSpPr>
          <p:nvPr/>
        </p:nvGrpSpPr>
        <p:grpSpPr bwMode="auto">
          <a:xfrm>
            <a:off x="5200651" y="1823648"/>
            <a:ext cx="550863" cy="307595"/>
            <a:chOff x="611" y="3693"/>
            <a:chExt cx="449" cy="287"/>
          </a:xfrm>
        </p:grpSpPr>
        <p:sp>
          <p:nvSpPr>
            <p:cNvPr id="41084" name="Rectangle 10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308" name="Group 10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14" name="Freeform 10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315" name="Freeform 10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309" name="Freeform 10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0" name="Freeform 10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1" name="Freeform 10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2" name="Freeform 10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13" name="Freeform 10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93194" name="Group 109"/>
          <p:cNvGrpSpPr>
            <a:grpSpLocks/>
          </p:cNvGrpSpPr>
          <p:nvPr/>
        </p:nvGrpSpPr>
        <p:grpSpPr bwMode="auto">
          <a:xfrm>
            <a:off x="6200776" y="1548118"/>
            <a:ext cx="550863" cy="749392"/>
            <a:chOff x="611" y="3693"/>
            <a:chExt cx="449" cy="287"/>
          </a:xfrm>
        </p:grpSpPr>
        <p:sp>
          <p:nvSpPr>
            <p:cNvPr id="41075" name="Rectangle 11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99" name="Group 11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305" name="Freeform 11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306" name="Freeform 11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300" name="Freeform 11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1" name="Freeform 11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2" name="Freeform 11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3" name="Freeform 11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304" name="Freeform 11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72" name="Line 119"/>
          <p:cNvSpPr>
            <a:spLocks noChangeShapeType="1"/>
          </p:cNvSpPr>
          <p:nvPr/>
        </p:nvSpPr>
        <p:spPr bwMode="auto">
          <a:xfrm flipV="1">
            <a:off x="5727701" y="1997041"/>
            <a:ext cx="447675" cy="7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73" name="Text Box 120"/>
          <p:cNvSpPr txBox="1">
            <a:spLocks noChangeArrowheads="1"/>
          </p:cNvSpPr>
          <p:nvPr/>
        </p:nvSpPr>
        <p:spPr bwMode="auto">
          <a:xfrm>
            <a:off x="5053013" y="2146682"/>
            <a:ext cx="1133644" cy="755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radio</a:t>
            </a:r>
          </a:p>
          <a:p>
            <a:pPr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network </a:t>
            </a:r>
          </a:p>
          <a:p>
            <a:pPr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controller</a:t>
            </a:r>
          </a:p>
        </p:txBody>
      </p:sp>
      <p:sp>
        <p:nvSpPr>
          <p:cNvPr id="40974" name="Text Box 121"/>
          <p:cNvSpPr txBox="1">
            <a:spLocks noChangeArrowheads="1"/>
          </p:cNvSpPr>
          <p:nvPr/>
        </p:nvSpPr>
        <p:spPr bwMode="auto">
          <a:xfrm>
            <a:off x="6137276" y="1193987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MSC</a:t>
            </a:r>
          </a:p>
        </p:txBody>
      </p:sp>
      <p:pic>
        <p:nvPicPr>
          <p:cNvPr id="93198" name="Picture 12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6" y="1621752"/>
            <a:ext cx="252413" cy="1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9" name="Group 123"/>
          <p:cNvGrpSpPr>
            <a:grpSpLocks/>
          </p:cNvGrpSpPr>
          <p:nvPr/>
        </p:nvGrpSpPr>
        <p:grpSpPr bwMode="auto">
          <a:xfrm>
            <a:off x="1747838" y="1925784"/>
            <a:ext cx="831850" cy="135389"/>
            <a:chOff x="3072" y="739"/>
            <a:chExt cx="652" cy="146"/>
          </a:xfrm>
        </p:grpSpPr>
        <p:pic>
          <p:nvPicPr>
            <p:cNvPr id="93295" name="Picture 124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73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4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77" name="Oval 127"/>
          <p:cNvSpPr>
            <a:spLocks noChangeArrowheads="1"/>
          </p:cNvSpPr>
          <p:nvPr/>
        </p:nvSpPr>
        <p:spPr bwMode="auto">
          <a:xfrm>
            <a:off x="2708275" y="1380663"/>
            <a:ext cx="3170238" cy="1102117"/>
          </a:xfrm>
          <a:prstGeom prst="ellips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3201" name="Picture 128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1" y="2175186"/>
            <a:ext cx="252413" cy="1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202" name="Group 130"/>
          <p:cNvGrpSpPr>
            <a:grpSpLocks/>
          </p:cNvGrpSpPr>
          <p:nvPr/>
        </p:nvGrpSpPr>
        <p:grpSpPr bwMode="auto">
          <a:xfrm>
            <a:off x="6184901" y="2702492"/>
            <a:ext cx="582613" cy="479801"/>
            <a:chOff x="3028" y="1864"/>
            <a:chExt cx="347" cy="631"/>
          </a:xfrm>
        </p:grpSpPr>
        <p:sp>
          <p:nvSpPr>
            <p:cNvPr id="41066" name="Rectangle 131"/>
            <p:cNvSpPr>
              <a:spLocks noChangeArrowheads="1"/>
            </p:cNvSpPr>
            <p:nvPr/>
          </p:nvSpPr>
          <p:spPr bwMode="auto">
            <a:xfrm>
              <a:off x="3047" y="2042"/>
              <a:ext cx="260" cy="4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0" name="Freeform 132"/>
            <p:cNvSpPr>
              <a:spLocks/>
            </p:cNvSpPr>
            <p:nvPr/>
          </p:nvSpPr>
          <p:spPr bwMode="auto">
            <a:xfrm>
              <a:off x="3309" y="1888"/>
              <a:ext cx="48" cy="163"/>
            </a:xfrm>
            <a:custGeom>
              <a:avLst/>
              <a:gdLst>
                <a:gd name="T0" fmla="*/ 8 w 62"/>
                <a:gd name="T1" fmla="*/ 0 h 74"/>
                <a:gd name="T2" fmla="*/ 13 w 62"/>
                <a:gd name="T3" fmla="*/ 6540 h 74"/>
                <a:gd name="T4" fmla="*/ 0 w 62"/>
                <a:gd name="T5" fmla="*/ 8452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1" name="Freeform 133"/>
            <p:cNvSpPr>
              <a:spLocks/>
            </p:cNvSpPr>
            <p:nvPr/>
          </p:nvSpPr>
          <p:spPr bwMode="auto">
            <a:xfrm>
              <a:off x="3307" y="2020"/>
              <a:ext cx="49" cy="475"/>
            </a:xfrm>
            <a:custGeom>
              <a:avLst/>
              <a:gdLst>
                <a:gd name="T0" fmla="*/ 2 w 63"/>
                <a:gd name="T1" fmla="*/ 1431 h 225"/>
                <a:gd name="T2" fmla="*/ 0 w 63"/>
                <a:gd name="T3" fmla="*/ 19918 h 225"/>
                <a:gd name="T4" fmla="*/ 14 w 63"/>
                <a:gd name="T5" fmla="*/ 17858 h 225"/>
                <a:gd name="T6" fmla="*/ 14 w 63"/>
                <a:gd name="T7" fmla="*/ 0 h 225"/>
                <a:gd name="T8" fmla="*/ 2 w 63"/>
                <a:gd name="T9" fmla="*/ 1431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2" name="Freeform 134"/>
            <p:cNvSpPr>
              <a:spLocks/>
            </p:cNvSpPr>
            <p:nvPr/>
          </p:nvSpPr>
          <p:spPr bwMode="auto">
            <a:xfrm>
              <a:off x="3339" y="1864"/>
              <a:ext cx="36" cy="171"/>
            </a:xfrm>
            <a:custGeom>
              <a:avLst/>
              <a:gdLst>
                <a:gd name="T0" fmla="*/ 2 w 47"/>
                <a:gd name="T1" fmla="*/ 0 h 78"/>
                <a:gd name="T2" fmla="*/ 9 w 47"/>
                <a:gd name="T3" fmla="*/ 8662 h 78"/>
                <a:gd name="T4" fmla="*/ 3 w 47"/>
                <a:gd name="T5" fmla="*/ 8565 h 78"/>
                <a:gd name="T6" fmla="*/ 0 w 47"/>
                <a:gd name="T7" fmla="*/ 3907 h 78"/>
                <a:gd name="T8" fmla="*/ 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3" name="Freeform 135"/>
            <p:cNvSpPr>
              <a:spLocks/>
            </p:cNvSpPr>
            <p:nvPr/>
          </p:nvSpPr>
          <p:spPr bwMode="auto">
            <a:xfrm>
              <a:off x="3319" y="1941"/>
              <a:ext cx="34" cy="112"/>
            </a:xfrm>
            <a:custGeom>
              <a:avLst/>
              <a:gdLst>
                <a:gd name="T0" fmla="*/ 5 w 44"/>
                <a:gd name="T1" fmla="*/ 0 h 51"/>
                <a:gd name="T2" fmla="*/ 0 w 44"/>
                <a:gd name="T3" fmla="*/ 5721 h 51"/>
                <a:gd name="T4" fmla="*/ 9 w 44"/>
                <a:gd name="T5" fmla="*/ 5053 h 51"/>
                <a:gd name="T6" fmla="*/ 5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94" name="Freeform 136"/>
            <p:cNvSpPr>
              <a:spLocks/>
            </p:cNvSpPr>
            <p:nvPr/>
          </p:nvSpPr>
          <p:spPr bwMode="auto">
            <a:xfrm>
              <a:off x="3028" y="1868"/>
              <a:ext cx="322" cy="209"/>
            </a:xfrm>
            <a:custGeom>
              <a:avLst/>
              <a:gdLst>
                <a:gd name="T0" fmla="*/ 0 w 417"/>
                <a:gd name="T1" fmla="*/ 10773 h 95"/>
                <a:gd name="T2" fmla="*/ 14 w 417"/>
                <a:gd name="T3" fmla="*/ 97 h 95"/>
                <a:gd name="T4" fmla="*/ 88 w 417"/>
                <a:gd name="T5" fmla="*/ 0 h 95"/>
                <a:gd name="T6" fmla="*/ 79 w 417"/>
                <a:gd name="T7" fmla="*/ 10773 h 95"/>
                <a:gd name="T8" fmla="*/ 0 w 417"/>
                <a:gd name="T9" fmla="*/ 10773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80" name="Text Box 137"/>
          <p:cNvSpPr txBox="1">
            <a:spLocks noChangeArrowheads="1"/>
          </p:cNvSpPr>
          <p:nvPr/>
        </p:nvSpPr>
        <p:spPr bwMode="auto">
          <a:xfrm>
            <a:off x="6115051" y="3184667"/>
            <a:ext cx="8386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SGSN</a:t>
            </a:r>
          </a:p>
        </p:txBody>
      </p:sp>
      <p:sp>
        <p:nvSpPr>
          <p:cNvPr id="40981" name="Line 138"/>
          <p:cNvSpPr>
            <a:spLocks noChangeShapeType="1"/>
          </p:cNvSpPr>
          <p:nvPr/>
        </p:nvSpPr>
        <p:spPr bwMode="auto">
          <a:xfrm>
            <a:off x="6837363" y="3025526"/>
            <a:ext cx="685800" cy="1864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3" name="Line 153"/>
          <p:cNvSpPr>
            <a:spLocks noChangeShapeType="1"/>
          </p:cNvSpPr>
          <p:nvPr/>
        </p:nvSpPr>
        <p:spPr bwMode="auto">
          <a:xfrm>
            <a:off x="5711826" y="2005354"/>
            <a:ext cx="295275" cy="1035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4" name="Line 154"/>
          <p:cNvSpPr>
            <a:spLocks noChangeShapeType="1"/>
          </p:cNvSpPr>
          <p:nvPr/>
        </p:nvSpPr>
        <p:spPr bwMode="auto">
          <a:xfrm>
            <a:off x="6007100" y="3042152"/>
            <a:ext cx="22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08" name="Freeform 156"/>
          <p:cNvSpPr>
            <a:spLocks/>
          </p:cNvSpPr>
          <p:nvPr/>
        </p:nvSpPr>
        <p:spPr bwMode="auto">
          <a:xfrm>
            <a:off x="8701089" y="1361661"/>
            <a:ext cx="1235075" cy="125769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86" name="Text Box 157"/>
          <p:cNvSpPr txBox="1">
            <a:spLocks noChangeArrowheads="1"/>
          </p:cNvSpPr>
          <p:nvPr/>
        </p:nvSpPr>
        <p:spPr bwMode="auto">
          <a:xfrm>
            <a:off x="8809039" y="1485387"/>
            <a:ext cx="108395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Public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telephone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network</a:t>
            </a:r>
          </a:p>
        </p:txBody>
      </p:sp>
      <p:sp>
        <p:nvSpPr>
          <p:cNvPr id="40987" name="Line 158"/>
          <p:cNvSpPr>
            <a:spLocks noChangeShapeType="1"/>
          </p:cNvSpPr>
          <p:nvPr/>
        </p:nvSpPr>
        <p:spPr bwMode="auto">
          <a:xfrm>
            <a:off x="6675439" y="2016043"/>
            <a:ext cx="1284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3211" name="Group 159"/>
          <p:cNvGrpSpPr>
            <a:grpSpLocks/>
          </p:cNvGrpSpPr>
          <p:nvPr/>
        </p:nvGrpSpPr>
        <p:grpSpPr bwMode="auto">
          <a:xfrm>
            <a:off x="7935913" y="1518428"/>
            <a:ext cx="550862" cy="749393"/>
            <a:chOff x="611" y="3693"/>
            <a:chExt cx="449" cy="287"/>
          </a:xfrm>
        </p:grpSpPr>
        <p:sp>
          <p:nvSpPr>
            <p:cNvPr id="41044" name="Rectangle 160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68" name="Group 161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74" name="Freeform 162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275" name="Freeform 163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269" name="Freeform 164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0" name="Freeform 165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1" name="Freeform 166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2" name="Freeform 167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73" name="Freeform 168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0989" name="Text Box 169"/>
          <p:cNvSpPr txBox="1">
            <a:spLocks noChangeArrowheads="1"/>
          </p:cNvSpPr>
          <p:nvPr/>
        </p:nvSpPr>
        <p:spPr bwMode="auto">
          <a:xfrm>
            <a:off x="7883525" y="2253569"/>
            <a:ext cx="1095172" cy="543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Gateway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MSC</a:t>
            </a:r>
          </a:p>
        </p:txBody>
      </p:sp>
      <p:sp>
        <p:nvSpPr>
          <p:cNvPr id="40990" name="Text Box 170"/>
          <p:cNvSpPr txBox="1">
            <a:spLocks noChangeArrowheads="1"/>
          </p:cNvSpPr>
          <p:nvPr/>
        </p:nvSpPr>
        <p:spPr bwMode="auto">
          <a:xfrm>
            <a:off x="8005763" y="1468486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G</a:t>
            </a:r>
          </a:p>
        </p:txBody>
      </p:sp>
      <p:sp>
        <p:nvSpPr>
          <p:cNvPr id="40991" name="Line 171"/>
          <p:cNvSpPr>
            <a:spLocks noChangeShapeType="1"/>
          </p:cNvSpPr>
          <p:nvPr/>
        </p:nvSpPr>
        <p:spPr bwMode="auto">
          <a:xfrm flipH="1">
            <a:off x="7724775" y="2068298"/>
            <a:ext cx="236538" cy="10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2" name="Line 172"/>
          <p:cNvSpPr>
            <a:spLocks noChangeShapeType="1"/>
          </p:cNvSpPr>
          <p:nvPr/>
        </p:nvSpPr>
        <p:spPr bwMode="auto">
          <a:xfrm flipH="1" flipV="1">
            <a:off x="7735889" y="1856901"/>
            <a:ext cx="225425" cy="67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3" name="Line 173"/>
          <p:cNvSpPr>
            <a:spLocks noChangeShapeType="1"/>
          </p:cNvSpPr>
          <p:nvPr/>
        </p:nvSpPr>
        <p:spPr bwMode="auto">
          <a:xfrm flipH="1">
            <a:off x="7358064" y="2198937"/>
            <a:ext cx="327025" cy="1520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4" name="Line 174"/>
          <p:cNvSpPr>
            <a:spLocks noChangeShapeType="1"/>
          </p:cNvSpPr>
          <p:nvPr/>
        </p:nvSpPr>
        <p:spPr bwMode="auto">
          <a:xfrm flipH="1" flipV="1">
            <a:off x="7453314" y="1789207"/>
            <a:ext cx="236537" cy="593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5" name="Line 175"/>
          <p:cNvSpPr>
            <a:spLocks noChangeShapeType="1"/>
          </p:cNvSpPr>
          <p:nvPr/>
        </p:nvSpPr>
        <p:spPr bwMode="auto">
          <a:xfrm>
            <a:off x="6469063" y="2304637"/>
            <a:ext cx="0" cy="3717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6" name="Line 176"/>
          <p:cNvSpPr>
            <a:spLocks noChangeShapeType="1"/>
          </p:cNvSpPr>
          <p:nvPr/>
        </p:nvSpPr>
        <p:spPr bwMode="auto">
          <a:xfrm>
            <a:off x="8466138" y="199229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220" name="Freeform 222"/>
          <p:cNvSpPr>
            <a:spLocks/>
          </p:cNvSpPr>
          <p:nvPr/>
        </p:nvSpPr>
        <p:spPr bwMode="auto">
          <a:xfrm>
            <a:off x="8810626" y="2785625"/>
            <a:ext cx="1235075" cy="1257696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8" name="Text Box 223"/>
          <p:cNvSpPr txBox="1">
            <a:spLocks noChangeArrowheads="1"/>
          </p:cNvSpPr>
          <p:nvPr/>
        </p:nvSpPr>
        <p:spPr bwMode="auto">
          <a:xfrm>
            <a:off x="8918576" y="3042153"/>
            <a:ext cx="8819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Public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Internet</a:t>
            </a:r>
          </a:p>
        </p:txBody>
      </p:sp>
      <p:grpSp>
        <p:nvGrpSpPr>
          <p:cNvPr id="93222" name="Group 224"/>
          <p:cNvGrpSpPr>
            <a:grpSpLocks/>
          </p:cNvGrpSpPr>
          <p:nvPr/>
        </p:nvGrpSpPr>
        <p:grpSpPr bwMode="auto">
          <a:xfrm>
            <a:off x="8045451" y="2942391"/>
            <a:ext cx="550863" cy="749392"/>
            <a:chOff x="611" y="3693"/>
            <a:chExt cx="449" cy="287"/>
          </a:xfrm>
        </p:grpSpPr>
        <p:sp>
          <p:nvSpPr>
            <p:cNvPr id="41035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93259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93265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3266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93260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1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2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3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3264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001" name="Text Box 235"/>
          <p:cNvSpPr txBox="1">
            <a:spLocks noChangeArrowheads="1"/>
          </p:cNvSpPr>
          <p:nvPr/>
        </p:nvSpPr>
        <p:spPr bwMode="auto">
          <a:xfrm>
            <a:off x="8115300" y="2888426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G</a:t>
            </a:r>
          </a:p>
        </p:txBody>
      </p:sp>
      <p:sp>
        <p:nvSpPr>
          <p:cNvPr id="41002" name="Line 236"/>
          <p:cNvSpPr>
            <a:spLocks noChangeShapeType="1"/>
          </p:cNvSpPr>
          <p:nvPr/>
        </p:nvSpPr>
        <p:spPr bwMode="auto">
          <a:xfrm flipH="1">
            <a:off x="7834314" y="3492262"/>
            <a:ext cx="236537" cy="10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3" name="Line 237"/>
          <p:cNvSpPr>
            <a:spLocks noChangeShapeType="1"/>
          </p:cNvSpPr>
          <p:nvPr/>
        </p:nvSpPr>
        <p:spPr bwMode="auto">
          <a:xfrm flipH="1" flipV="1">
            <a:off x="7845426" y="3280865"/>
            <a:ext cx="225425" cy="676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4" name="Line 238"/>
          <p:cNvSpPr>
            <a:spLocks noChangeShapeType="1"/>
          </p:cNvSpPr>
          <p:nvPr/>
        </p:nvSpPr>
        <p:spPr bwMode="auto">
          <a:xfrm flipH="1">
            <a:off x="7467601" y="3622901"/>
            <a:ext cx="327025" cy="15201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5" name="Line 239"/>
          <p:cNvSpPr>
            <a:spLocks noChangeShapeType="1"/>
          </p:cNvSpPr>
          <p:nvPr/>
        </p:nvSpPr>
        <p:spPr bwMode="auto">
          <a:xfrm flipH="1" flipV="1">
            <a:off x="7562850" y="3213171"/>
            <a:ext cx="236538" cy="5938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06" name="Line 240"/>
          <p:cNvSpPr>
            <a:spLocks noChangeShapeType="1"/>
          </p:cNvSpPr>
          <p:nvPr/>
        </p:nvSpPr>
        <p:spPr bwMode="auto">
          <a:xfrm>
            <a:off x="8575675" y="341625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020" name="Rectangle 2"/>
          <p:cNvSpPr>
            <a:spLocks noChangeArrowheads="1"/>
          </p:cNvSpPr>
          <p:nvPr/>
        </p:nvSpPr>
        <p:spPr bwMode="auto">
          <a:xfrm>
            <a:off x="1855788" y="230188"/>
            <a:ext cx="91589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latin typeface="Helvetica" pitchFamily="2" charset="0"/>
                <a:ea typeface="ＭＳ Ｐゴシック" charset="0"/>
                <a:cs typeface="Arial" charset="0"/>
              </a:rPr>
              <a:t>3G versus 4G LTE network architecture</a:t>
            </a:r>
          </a:p>
        </p:txBody>
      </p:sp>
      <p:sp>
        <p:nvSpPr>
          <p:cNvPr id="41000" name="Text Box 234"/>
          <p:cNvSpPr txBox="1">
            <a:spLocks noChangeArrowheads="1"/>
          </p:cNvSpPr>
          <p:nvPr/>
        </p:nvSpPr>
        <p:spPr bwMode="auto">
          <a:xfrm>
            <a:off x="7993064" y="3677532"/>
            <a:ext cx="864339" cy="322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GGSN</a:t>
            </a:r>
          </a:p>
        </p:txBody>
      </p:sp>
      <p:sp>
        <p:nvSpPr>
          <p:cNvPr id="474" name="Line 238"/>
          <p:cNvSpPr>
            <a:spLocks noChangeShapeType="1"/>
          </p:cNvSpPr>
          <p:nvPr/>
        </p:nvSpPr>
        <p:spPr bwMode="auto">
          <a:xfrm flipH="1">
            <a:off x="4128744" y="4830489"/>
            <a:ext cx="1461475" cy="54165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5" name="Line 238"/>
          <p:cNvSpPr>
            <a:spLocks noChangeShapeType="1"/>
          </p:cNvSpPr>
          <p:nvPr/>
        </p:nvSpPr>
        <p:spPr bwMode="auto">
          <a:xfrm flipH="1">
            <a:off x="3805596" y="4825738"/>
            <a:ext cx="1751742" cy="29689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6" name="Line 238"/>
          <p:cNvSpPr>
            <a:spLocks noChangeShapeType="1"/>
          </p:cNvSpPr>
          <p:nvPr/>
        </p:nvSpPr>
        <p:spPr bwMode="auto">
          <a:xfrm flipH="1">
            <a:off x="3756695" y="4883104"/>
            <a:ext cx="1800643" cy="83454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7" name="Line 238"/>
          <p:cNvSpPr>
            <a:spLocks noChangeShapeType="1"/>
          </p:cNvSpPr>
          <p:nvPr/>
        </p:nvSpPr>
        <p:spPr bwMode="auto">
          <a:xfrm flipH="1" flipV="1">
            <a:off x="6108201" y="4962706"/>
            <a:ext cx="1216590" cy="34854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78" name="Line 238"/>
          <p:cNvSpPr>
            <a:spLocks noChangeShapeType="1"/>
          </p:cNvSpPr>
          <p:nvPr/>
        </p:nvSpPr>
        <p:spPr bwMode="auto">
          <a:xfrm flipV="1">
            <a:off x="6079984" y="4669070"/>
            <a:ext cx="205932" cy="16142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922966" y="5945106"/>
            <a:ext cx="5413375" cy="708025"/>
            <a:chOff x="1495425" y="5249771"/>
            <a:chExt cx="5413375" cy="708025"/>
          </a:xfrm>
        </p:grpSpPr>
        <p:cxnSp>
          <p:nvCxnSpPr>
            <p:cNvPr id="257" name="Straight Connector 256"/>
            <p:cNvCxnSpPr/>
            <p:nvPr/>
          </p:nvCxnSpPr>
          <p:spPr>
            <a:xfrm>
              <a:off x="3942882" y="5386388"/>
              <a:ext cx="0" cy="495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1495425" y="5624513"/>
              <a:ext cx="24638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3" name="TextBox 258"/>
            <p:cNvSpPr txBox="1">
              <a:spLocks noChangeArrowheads="1"/>
            </p:cNvSpPr>
            <p:nvPr/>
          </p:nvSpPr>
          <p:spPr bwMode="auto">
            <a:xfrm>
              <a:off x="1660768" y="5249771"/>
              <a:ext cx="2111375" cy="70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radio access network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Universal Terrestrial Radio 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Access Network (UTRAN)</a:t>
              </a:r>
            </a:p>
          </p:txBody>
        </p:sp>
        <p:cxnSp>
          <p:nvCxnSpPr>
            <p:cNvPr id="260" name="Straight Connector 259"/>
            <p:cNvCxnSpPr/>
            <p:nvPr/>
          </p:nvCxnSpPr>
          <p:spPr>
            <a:xfrm flipH="1">
              <a:off x="1512888" y="5280025"/>
              <a:ext cx="635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4706079" y="5624513"/>
              <a:ext cx="220272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236" name="TextBox 261"/>
            <p:cNvSpPr txBox="1">
              <a:spLocks noChangeArrowheads="1"/>
            </p:cNvSpPr>
            <p:nvPr/>
          </p:nvSpPr>
          <p:spPr bwMode="auto">
            <a:xfrm>
              <a:off x="4360526" y="5310625"/>
              <a:ext cx="2146241" cy="584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Evolved Packet Core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(EPC)</a:t>
              </a:r>
              <a:endParaRPr lang="en-US" sz="12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cxnSp>
          <p:nvCxnSpPr>
            <p:cNvPr id="263" name="Straight Connector 262"/>
            <p:cNvCxnSpPr/>
            <p:nvPr/>
          </p:nvCxnSpPr>
          <p:spPr>
            <a:xfrm>
              <a:off x="6908800" y="5348288"/>
              <a:ext cx="0" cy="4968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 flipH="1">
              <a:off x="3931902" y="5624513"/>
              <a:ext cx="5921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8" name="Line 96"/>
          <p:cNvSpPr>
            <a:spLocks noChangeShapeType="1"/>
          </p:cNvSpPr>
          <p:nvPr/>
        </p:nvSpPr>
        <p:spPr bwMode="auto">
          <a:xfrm flipV="1">
            <a:off x="3727815" y="5598553"/>
            <a:ext cx="3464419" cy="2579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9" name="Line 97"/>
          <p:cNvSpPr>
            <a:spLocks noChangeShapeType="1"/>
          </p:cNvSpPr>
          <p:nvPr/>
        </p:nvSpPr>
        <p:spPr bwMode="auto">
          <a:xfrm>
            <a:off x="4170022" y="5519062"/>
            <a:ext cx="2965063" cy="330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0" name="Line 98"/>
          <p:cNvSpPr>
            <a:spLocks noChangeShapeType="1"/>
          </p:cNvSpPr>
          <p:nvPr/>
        </p:nvSpPr>
        <p:spPr bwMode="auto">
          <a:xfrm>
            <a:off x="3756696" y="5226310"/>
            <a:ext cx="3412259" cy="281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93839" y="4225263"/>
            <a:ext cx="723200" cy="880827"/>
            <a:chOff x="4804140" y="4632965"/>
            <a:chExt cx="723200" cy="1348762"/>
          </a:xfrm>
        </p:grpSpPr>
        <p:grpSp>
          <p:nvGrpSpPr>
            <p:cNvPr id="232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330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2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3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4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5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6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35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723200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MME</a:t>
              </a:r>
            </a:p>
          </p:txBody>
        </p:sp>
      </p:grpSp>
      <p:pic>
        <p:nvPicPr>
          <p:cNvPr id="236" name="Picture 122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941" y="5081666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7" name="Group 123"/>
          <p:cNvGrpSpPr>
            <a:grpSpLocks/>
          </p:cNvGrpSpPr>
          <p:nvPr/>
        </p:nvGrpSpPr>
        <p:grpSpPr bwMode="auto">
          <a:xfrm>
            <a:off x="1938703" y="5403659"/>
            <a:ext cx="831850" cy="143387"/>
            <a:chOff x="3072" y="739"/>
            <a:chExt cx="652" cy="146"/>
          </a:xfrm>
        </p:grpSpPr>
        <p:pic>
          <p:nvPicPr>
            <p:cNvPr id="327" name="Picture 124" descr="lgv_fqmg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37" y="739"/>
              <a:ext cx="4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8" name="Line 125"/>
            <p:cNvSpPr>
              <a:spLocks noChangeShapeType="1"/>
            </p:cNvSpPr>
            <p:nvPr/>
          </p:nvSpPr>
          <p:spPr bwMode="auto">
            <a:xfrm flipH="1">
              <a:off x="3104" y="784"/>
              <a:ext cx="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9" name="Line 126"/>
            <p:cNvSpPr>
              <a:spLocks noChangeShapeType="1"/>
            </p:cNvSpPr>
            <p:nvPr/>
          </p:nvSpPr>
          <p:spPr bwMode="auto">
            <a:xfrm flipH="1">
              <a:off x="3072" y="759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239" name="Picture 128" descr="imgyjavg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16" y="5667793"/>
            <a:ext cx="252413" cy="14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2" name="Freeform 222"/>
          <p:cNvSpPr>
            <a:spLocks/>
          </p:cNvSpPr>
          <p:nvPr/>
        </p:nvSpPr>
        <p:spPr bwMode="auto">
          <a:xfrm>
            <a:off x="8856037" y="4855893"/>
            <a:ext cx="1235075" cy="133199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5" name="Text Box 223"/>
          <p:cNvSpPr txBox="1">
            <a:spLocks noChangeArrowheads="1"/>
          </p:cNvSpPr>
          <p:nvPr/>
        </p:nvSpPr>
        <p:spPr bwMode="auto">
          <a:xfrm>
            <a:off x="8963987" y="5127575"/>
            <a:ext cx="8819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Public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Internet</a:t>
            </a:r>
          </a:p>
        </p:txBody>
      </p:sp>
      <p:grpSp>
        <p:nvGrpSpPr>
          <p:cNvPr id="268" name="Group 224"/>
          <p:cNvGrpSpPr>
            <a:grpSpLocks/>
          </p:cNvGrpSpPr>
          <p:nvPr/>
        </p:nvGrpSpPr>
        <p:grpSpPr bwMode="auto">
          <a:xfrm>
            <a:off x="8090862" y="5021922"/>
            <a:ext cx="550863" cy="793661"/>
            <a:chOff x="611" y="3693"/>
            <a:chExt cx="449" cy="287"/>
          </a:xfrm>
        </p:grpSpPr>
        <p:sp>
          <p:nvSpPr>
            <p:cNvPr id="290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291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297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8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292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3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4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5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6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9" name="Text Box 234"/>
          <p:cNvSpPr txBox="1">
            <a:spLocks noChangeArrowheads="1"/>
          </p:cNvSpPr>
          <p:nvPr/>
        </p:nvSpPr>
        <p:spPr bwMode="auto">
          <a:xfrm>
            <a:off x="8038475" y="5800489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P-GW</a:t>
            </a:r>
          </a:p>
        </p:txBody>
      </p:sp>
      <p:sp>
        <p:nvSpPr>
          <p:cNvPr id="270" name="Text Box 235"/>
          <p:cNvSpPr txBox="1">
            <a:spLocks noChangeArrowheads="1"/>
          </p:cNvSpPr>
          <p:nvPr/>
        </p:nvSpPr>
        <p:spPr bwMode="auto">
          <a:xfrm>
            <a:off x="8160711" y="4964768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G</a:t>
            </a:r>
          </a:p>
        </p:txBody>
      </p:sp>
      <p:sp>
        <p:nvSpPr>
          <p:cNvPr id="275" name="Line 240"/>
          <p:cNvSpPr>
            <a:spLocks noChangeShapeType="1"/>
          </p:cNvSpPr>
          <p:nvPr/>
        </p:nvSpPr>
        <p:spPr bwMode="auto">
          <a:xfrm>
            <a:off x="8621086" y="552377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38" name="Group 224"/>
          <p:cNvGrpSpPr>
            <a:grpSpLocks/>
          </p:cNvGrpSpPr>
          <p:nvPr/>
        </p:nvGrpSpPr>
        <p:grpSpPr bwMode="auto">
          <a:xfrm>
            <a:off x="7324794" y="5012859"/>
            <a:ext cx="550863" cy="793661"/>
            <a:chOff x="611" y="3693"/>
            <a:chExt cx="449" cy="287"/>
          </a:xfrm>
        </p:grpSpPr>
        <p:sp>
          <p:nvSpPr>
            <p:cNvPr id="439" name="Rectangle 225"/>
            <p:cNvSpPr>
              <a:spLocks noChangeArrowheads="1"/>
            </p:cNvSpPr>
            <p:nvPr/>
          </p:nvSpPr>
          <p:spPr bwMode="auto">
            <a:xfrm>
              <a:off x="636" y="3774"/>
              <a:ext cx="336" cy="2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40" name="Group 226"/>
            <p:cNvGrpSpPr>
              <a:grpSpLocks/>
            </p:cNvGrpSpPr>
            <p:nvPr/>
          </p:nvGrpSpPr>
          <p:grpSpPr bwMode="auto">
            <a:xfrm>
              <a:off x="687" y="3826"/>
              <a:ext cx="224" cy="110"/>
              <a:chOff x="687" y="3826"/>
              <a:chExt cx="224" cy="110"/>
            </a:xfrm>
          </p:grpSpPr>
          <p:sp>
            <p:nvSpPr>
              <p:cNvPr id="446" name="Freeform 227"/>
              <p:cNvSpPr>
                <a:spLocks/>
              </p:cNvSpPr>
              <p:nvPr/>
            </p:nvSpPr>
            <p:spPr bwMode="auto">
              <a:xfrm>
                <a:off x="687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47" name="Freeform 228"/>
              <p:cNvSpPr>
                <a:spLocks/>
              </p:cNvSpPr>
              <p:nvPr/>
            </p:nvSpPr>
            <p:spPr bwMode="auto">
              <a:xfrm flipV="1">
                <a:off x="689" y="3826"/>
                <a:ext cx="222" cy="110"/>
              </a:xfrm>
              <a:custGeom>
                <a:avLst/>
                <a:gdLst>
                  <a:gd name="T0" fmla="*/ 0 w 222"/>
                  <a:gd name="T1" fmla="*/ 110 h 110"/>
                  <a:gd name="T2" fmla="*/ 36 w 222"/>
                  <a:gd name="T3" fmla="*/ 110 h 110"/>
                  <a:gd name="T4" fmla="*/ 183 w 222"/>
                  <a:gd name="T5" fmla="*/ 0 h 110"/>
                  <a:gd name="T6" fmla="*/ 222 w 222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2" h="110">
                    <a:moveTo>
                      <a:pt x="0" y="110"/>
                    </a:moveTo>
                    <a:lnTo>
                      <a:pt x="36" y="110"/>
                    </a:lnTo>
                    <a:lnTo>
                      <a:pt x="183" y="0"/>
                    </a:lnTo>
                    <a:lnTo>
                      <a:pt x="2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41" name="Freeform 229"/>
            <p:cNvSpPr>
              <a:spLocks/>
            </p:cNvSpPr>
            <p:nvPr/>
          </p:nvSpPr>
          <p:spPr bwMode="auto">
            <a:xfrm>
              <a:off x="975" y="3704"/>
              <a:ext cx="62" cy="74"/>
            </a:xfrm>
            <a:custGeom>
              <a:avLst/>
              <a:gdLst>
                <a:gd name="T0" fmla="*/ 36 w 62"/>
                <a:gd name="T1" fmla="*/ 0 h 74"/>
                <a:gd name="T2" fmla="*/ 62 w 62"/>
                <a:gd name="T3" fmla="*/ 57 h 74"/>
                <a:gd name="T4" fmla="*/ 0 w 62"/>
                <a:gd name="T5" fmla="*/ 74 h 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" h="74">
                  <a:moveTo>
                    <a:pt x="36" y="0"/>
                  </a:moveTo>
                  <a:lnTo>
                    <a:pt x="62" y="57"/>
                  </a:lnTo>
                  <a:lnTo>
                    <a:pt x="0" y="7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2" name="Freeform 230"/>
            <p:cNvSpPr>
              <a:spLocks/>
            </p:cNvSpPr>
            <p:nvPr/>
          </p:nvSpPr>
          <p:spPr bwMode="auto">
            <a:xfrm>
              <a:off x="972" y="3764"/>
              <a:ext cx="63" cy="216"/>
            </a:xfrm>
            <a:custGeom>
              <a:avLst/>
              <a:gdLst>
                <a:gd name="T0" fmla="*/ 2 w 63"/>
                <a:gd name="T1" fmla="*/ 12 h 225"/>
                <a:gd name="T2" fmla="*/ 0 w 63"/>
                <a:gd name="T3" fmla="*/ 176 h 225"/>
                <a:gd name="T4" fmla="*/ 62 w 63"/>
                <a:gd name="T5" fmla="*/ 158 h 225"/>
                <a:gd name="T6" fmla="*/ 63 w 63"/>
                <a:gd name="T7" fmla="*/ 0 h 225"/>
                <a:gd name="T8" fmla="*/ 2 w 63"/>
                <a:gd name="T9" fmla="*/ 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225">
                  <a:moveTo>
                    <a:pt x="2" y="16"/>
                  </a:moveTo>
                  <a:lnTo>
                    <a:pt x="0" y="225"/>
                  </a:lnTo>
                  <a:lnTo>
                    <a:pt x="62" y="202"/>
                  </a:lnTo>
                  <a:lnTo>
                    <a:pt x="63" y="0"/>
                  </a:lnTo>
                  <a:lnTo>
                    <a:pt x="2" y="1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3" name="Freeform 231"/>
            <p:cNvSpPr>
              <a:spLocks/>
            </p:cNvSpPr>
            <p:nvPr/>
          </p:nvSpPr>
          <p:spPr bwMode="auto">
            <a:xfrm>
              <a:off x="1013" y="3693"/>
              <a:ext cx="47" cy="78"/>
            </a:xfrm>
            <a:custGeom>
              <a:avLst/>
              <a:gdLst>
                <a:gd name="T0" fmla="*/ 12 w 47"/>
                <a:gd name="T1" fmla="*/ 0 h 78"/>
                <a:gd name="T2" fmla="*/ 47 w 47"/>
                <a:gd name="T3" fmla="*/ 78 h 78"/>
                <a:gd name="T4" fmla="*/ 15 w 47"/>
                <a:gd name="T5" fmla="*/ 77 h 78"/>
                <a:gd name="T6" fmla="*/ 0 w 47"/>
                <a:gd name="T7" fmla="*/ 35 h 78"/>
                <a:gd name="T8" fmla="*/ 12 w 47"/>
                <a:gd name="T9" fmla="*/ 0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" h="78">
                  <a:moveTo>
                    <a:pt x="12" y="0"/>
                  </a:moveTo>
                  <a:lnTo>
                    <a:pt x="47" y="78"/>
                  </a:lnTo>
                  <a:lnTo>
                    <a:pt x="15" y="77"/>
                  </a:lnTo>
                  <a:lnTo>
                    <a:pt x="0" y="3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4" name="Freeform 232"/>
            <p:cNvSpPr>
              <a:spLocks/>
            </p:cNvSpPr>
            <p:nvPr/>
          </p:nvSpPr>
          <p:spPr bwMode="auto">
            <a:xfrm>
              <a:off x="987" y="3728"/>
              <a:ext cx="44" cy="51"/>
            </a:xfrm>
            <a:custGeom>
              <a:avLst/>
              <a:gdLst>
                <a:gd name="T0" fmla="*/ 23 w 44"/>
                <a:gd name="T1" fmla="*/ 0 h 51"/>
                <a:gd name="T2" fmla="*/ 0 w 44"/>
                <a:gd name="T3" fmla="*/ 51 h 51"/>
                <a:gd name="T4" fmla="*/ 44 w 44"/>
                <a:gd name="T5" fmla="*/ 45 h 51"/>
                <a:gd name="T6" fmla="*/ 23 w 44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51">
                  <a:moveTo>
                    <a:pt x="23" y="0"/>
                  </a:moveTo>
                  <a:lnTo>
                    <a:pt x="0" y="51"/>
                  </a:lnTo>
                  <a:lnTo>
                    <a:pt x="44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5" name="Freeform 233"/>
            <p:cNvSpPr>
              <a:spLocks/>
            </p:cNvSpPr>
            <p:nvPr/>
          </p:nvSpPr>
          <p:spPr bwMode="auto">
            <a:xfrm>
              <a:off x="611" y="3695"/>
              <a:ext cx="417" cy="95"/>
            </a:xfrm>
            <a:custGeom>
              <a:avLst/>
              <a:gdLst>
                <a:gd name="T0" fmla="*/ 0 w 417"/>
                <a:gd name="T1" fmla="*/ 95 h 95"/>
                <a:gd name="T2" fmla="*/ 66 w 417"/>
                <a:gd name="T3" fmla="*/ 1 h 95"/>
                <a:gd name="T4" fmla="*/ 417 w 417"/>
                <a:gd name="T5" fmla="*/ 0 h 95"/>
                <a:gd name="T6" fmla="*/ 370 w 417"/>
                <a:gd name="T7" fmla="*/ 95 h 95"/>
                <a:gd name="T8" fmla="*/ 0 w 417"/>
                <a:gd name="T9" fmla="*/ 95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7" h="95">
                  <a:moveTo>
                    <a:pt x="0" y="95"/>
                  </a:moveTo>
                  <a:lnTo>
                    <a:pt x="66" y="1"/>
                  </a:lnTo>
                  <a:lnTo>
                    <a:pt x="417" y="0"/>
                  </a:lnTo>
                  <a:lnTo>
                    <a:pt x="370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48" name="Text Box 234"/>
          <p:cNvSpPr txBox="1">
            <a:spLocks noChangeArrowheads="1"/>
          </p:cNvSpPr>
          <p:nvPr/>
        </p:nvSpPr>
        <p:spPr bwMode="auto">
          <a:xfrm>
            <a:off x="7272407" y="5791426"/>
            <a:ext cx="81304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S-GW</a:t>
            </a:r>
          </a:p>
        </p:txBody>
      </p:sp>
      <p:sp>
        <p:nvSpPr>
          <p:cNvPr id="449" name="Text Box 235"/>
          <p:cNvSpPr txBox="1">
            <a:spLocks noChangeArrowheads="1"/>
          </p:cNvSpPr>
          <p:nvPr/>
        </p:nvSpPr>
        <p:spPr bwMode="auto">
          <a:xfrm>
            <a:off x="7394643" y="4955705"/>
            <a:ext cx="3642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G</a:t>
            </a:r>
          </a:p>
        </p:txBody>
      </p:sp>
      <p:sp>
        <p:nvSpPr>
          <p:cNvPr id="450" name="Line 240"/>
          <p:cNvSpPr>
            <a:spLocks noChangeShapeType="1"/>
          </p:cNvSpPr>
          <p:nvPr/>
        </p:nvSpPr>
        <p:spPr bwMode="auto">
          <a:xfrm>
            <a:off x="7855018" y="55147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5" name="Group 464"/>
          <p:cNvGrpSpPr/>
          <p:nvPr/>
        </p:nvGrpSpPr>
        <p:grpSpPr>
          <a:xfrm>
            <a:off x="6208129" y="3979095"/>
            <a:ext cx="659293" cy="880827"/>
            <a:chOff x="4804140" y="4632965"/>
            <a:chExt cx="659293" cy="1348762"/>
          </a:xfrm>
        </p:grpSpPr>
        <p:grpSp>
          <p:nvGrpSpPr>
            <p:cNvPr id="466" name="Group 109"/>
            <p:cNvGrpSpPr>
              <a:grpSpLocks/>
            </p:cNvGrpSpPr>
            <p:nvPr/>
          </p:nvGrpSpPr>
          <p:grpSpPr bwMode="auto">
            <a:xfrm>
              <a:off x="4867640" y="5188066"/>
              <a:ext cx="550863" cy="793661"/>
              <a:chOff x="611" y="3693"/>
              <a:chExt cx="449" cy="287"/>
            </a:xfrm>
          </p:grpSpPr>
          <p:sp>
            <p:nvSpPr>
              <p:cNvPr id="468" name="Rectangle 110"/>
              <p:cNvSpPr>
                <a:spLocks noChangeArrowheads="1"/>
              </p:cNvSpPr>
              <p:nvPr/>
            </p:nvSpPr>
            <p:spPr bwMode="auto">
              <a:xfrm>
                <a:off x="636" y="3774"/>
                <a:ext cx="336" cy="20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69" name="Freeform 114"/>
              <p:cNvSpPr>
                <a:spLocks/>
              </p:cNvSpPr>
              <p:nvPr/>
            </p:nvSpPr>
            <p:spPr bwMode="auto">
              <a:xfrm>
                <a:off x="975" y="3704"/>
                <a:ext cx="62" cy="74"/>
              </a:xfrm>
              <a:custGeom>
                <a:avLst/>
                <a:gdLst>
                  <a:gd name="T0" fmla="*/ 36 w 62"/>
                  <a:gd name="T1" fmla="*/ 0 h 74"/>
                  <a:gd name="T2" fmla="*/ 62 w 62"/>
                  <a:gd name="T3" fmla="*/ 57 h 74"/>
                  <a:gd name="T4" fmla="*/ 0 w 62"/>
                  <a:gd name="T5" fmla="*/ 74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2" h="74">
                    <a:moveTo>
                      <a:pt x="36" y="0"/>
                    </a:moveTo>
                    <a:lnTo>
                      <a:pt x="62" y="57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0" name="Freeform 115"/>
              <p:cNvSpPr>
                <a:spLocks/>
              </p:cNvSpPr>
              <p:nvPr/>
            </p:nvSpPr>
            <p:spPr bwMode="auto">
              <a:xfrm>
                <a:off x="972" y="3764"/>
                <a:ext cx="63" cy="216"/>
              </a:xfrm>
              <a:custGeom>
                <a:avLst/>
                <a:gdLst>
                  <a:gd name="T0" fmla="*/ 2 w 63"/>
                  <a:gd name="T1" fmla="*/ 12 h 225"/>
                  <a:gd name="T2" fmla="*/ 0 w 63"/>
                  <a:gd name="T3" fmla="*/ 176 h 225"/>
                  <a:gd name="T4" fmla="*/ 62 w 63"/>
                  <a:gd name="T5" fmla="*/ 158 h 225"/>
                  <a:gd name="T6" fmla="*/ 63 w 63"/>
                  <a:gd name="T7" fmla="*/ 0 h 225"/>
                  <a:gd name="T8" fmla="*/ 2 w 63"/>
                  <a:gd name="T9" fmla="*/ 12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" h="225">
                    <a:moveTo>
                      <a:pt x="2" y="16"/>
                    </a:moveTo>
                    <a:lnTo>
                      <a:pt x="0" y="225"/>
                    </a:lnTo>
                    <a:lnTo>
                      <a:pt x="62" y="202"/>
                    </a:lnTo>
                    <a:lnTo>
                      <a:pt x="63" y="0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1" name="Freeform 116"/>
              <p:cNvSpPr>
                <a:spLocks/>
              </p:cNvSpPr>
              <p:nvPr/>
            </p:nvSpPr>
            <p:spPr bwMode="auto">
              <a:xfrm>
                <a:off x="1013" y="3693"/>
                <a:ext cx="47" cy="78"/>
              </a:xfrm>
              <a:custGeom>
                <a:avLst/>
                <a:gdLst>
                  <a:gd name="T0" fmla="*/ 12 w 47"/>
                  <a:gd name="T1" fmla="*/ 0 h 78"/>
                  <a:gd name="T2" fmla="*/ 47 w 47"/>
                  <a:gd name="T3" fmla="*/ 78 h 78"/>
                  <a:gd name="T4" fmla="*/ 15 w 47"/>
                  <a:gd name="T5" fmla="*/ 77 h 78"/>
                  <a:gd name="T6" fmla="*/ 0 w 47"/>
                  <a:gd name="T7" fmla="*/ 35 h 78"/>
                  <a:gd name="T8" fmla="*/ 12 w 47"/>
                  <a:gd name="T9" fmla="*/ 0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12" y="0"/>
                    </a:moveTo>
                    <a:lnTo>
                      <a:pt x="47" y="78"/>
                    </a:lnTo>
                    <a:lnTo>
                      <a:pt x="15" y="77"/>
                    </a:lnTo>
                    <a:lnTo>
                      <a:pt x="0" y="35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2" name="Freeform 117"/>
              <p:cNvSpPr>
                <a:spLocks/>
              </p:cNvSpPr>
              <p:nvPr/>
            </p:nvSpPr>
            <p:spPr bwMode="auto">
              <a:xfrm>
                <a:off x="987" y="3728"/>
                <a:ext cx="44" cy="51"/>
              </a:xfrm>
              <a:custGeom>
                <a:avLst/>
                <a:gdLst>
                  <a:gd name="T0" fmla="*/ 23 w 44"/>
                  <a:gd name="T1" fmla="*/ 0 h 51"/>
                  <a:gd name="T2" fmla="*/ 0 w 44"/>
                  <a:gd name="T3" fmla="*/ 51 h 51"/>
                  <a:gd name="T4" fmla="*/ 44 w 44"/>
                  <a:gd name="T5" fmla="*/ 45 h 51"/>
                  <a:gd name="T6" fmla="*/ 23 w 44"/>
                  <a:gd name="T7" fmla="*/ 0 h 5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4" h="51">
                    <a:moveTo>
                      <a:pt x="23" y="0"/>
                    </a:moveTo>
                    <a:lnTo>
                      <a:pt x="0" y="51"/>
                    </a:lnTo>
                    <a:lnTo>
                      <a:pt x="44" y="4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3" name="Freeform 118"/>
              <p:cNvSpPr>
                <a:spLocks/>
              </p:cNvSpPr>
              <p:nvPr/>
            </p:nvSpPr>
            <p:spPr bwMode="auto">
              <a:xfrm>
                <a:off x="611" y="3695"/>
                <a:ext cx="417" cy="95"/>
              </a:xfrm>
              <a:custGeom>
                <a:avLst/>
                <a:gdLst>
                  <a:gd name="T0" fmla="*/ 0 w 417"/>
                  <a:gd name="T1" fmla="*/ 95 h 95"/>
                  <a:gd name="T2" fmla="*/ 66 w 417"/>
                  <a:gd name="T3" fmla="*/ 1 h 95"/>
                  <a:gd name="T4" fmla="*/ 417 w 417"/>
                  <a:gd name="T5" fmla="*/ 0 h 95"/>
                  <a:gd name="T6" fmla="*/ 370 w 417"/>
                  <a:gd name="T7" fmla="*/ 95 h 95"/>
                  <a:gd name="T8" fmla="*/ 0 w 417"/>
                  <a:gd name="T9" fmla="*/ 95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7" h="95">
                    <a:moveTo>
                      <a:pt x="0" y="95"/>
                    </a:moveTo>
                    <a:lnTo>
                      <a:pt x="66" y="1"/>
                    </a:lnTo>
                    <a:lnTo>
                      <a:pt x="417" y="0"/>
                    </a:lnTo>
                    <a:lnTo>
                      <a:pt x="370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67" name="Text Box 121"/>
            <p:cNvSpPr txBox="1">
              <a:spLocks noChangeArrowheads="1"/>
            </p:cNvSpPr>
            <p:nvPr/>
          </p:nvSpPr>
          <p:spPr bwMode="auto">
            <a:xfrm>
              <a:off x="4804140" y="4632965"/>
              <a:ext cx="659293" cy="565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HSS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278064" y="2275012"/>
            <a:ext cx="9380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90"/>
                </a:solidFill>
                <a:latin typeface="Helvetica" pitchFamily="2" charset="0"/>
              </a:rPr>
              <a:t>3G</a:t>
            </a:r>
          </a:p>
        </p:txBody>
      </p:sp>
      <p:sp>
        <p:nvSpPr>
          <p:cNvPr id="479" name="TextBox 478"/>
          <p:cNvSpPr txBox="1"/>
          <p:nvPr/>
        </p:nvSpPr>
        <p:spPr>
          <a:xfrm>
            <a:off x="2306095" y="4070607"/>
            <a:ext cx="21195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90"/>
                </a:solidFill>
                <a:latin typeface="Helvetica" pitchFamily="2" charset="0"/>
              </a:rPr>
              <a:t>4G-LTE</a:t>
            </a:r>
          </a:p>
        </p:txBody>
      </p:sp>
      <p:grpSp>
        <p:nvGrpSpPr>
          <p:cNvPr id="480" name="Group 347"/>
          <p:cNvGrpSpPr>
            <a:grpSpLocks/>
          </p:cNvGrpSpPr>
          <p:nvPr/>
        </p:nvGrpSpPr>
        <p:grpSpPr bwMode="auto">
          <a:xfrm>
            <a:off x="6148096" y="2877136"/>
            <a:ext cx="635069" cy="244448"/>
            <a:chOff x="1871277" y="1576300"/>
            <a:chExt cx="1128371" cy="437861"/>
          </a:xfrm>
        </p:grpSpPr>
        <p:sp>
          <p:nvSpPr>
            <p:cNvPr id="481" name="Oval 48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482" name="Rectangle 48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483" name="Oval 48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484" name="Freeform 48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485" name="Freeform 48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486" name="Freeform 48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487" name="Freeform 48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488" name="Straight Connector 487"/>
            <p:cNvCxnSpPr>
              <a:endCxn id="48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Group 347"/>
          <p:cNvGrpSpPr>
            <a:grpSpLocks/>
          </p:cNvGrpSpPr>
          <p:nvPr/>
        </p:nvGrpSpPr>
        <p:grpSpPr bwMode="auto">
          <a:xfrm>
            <a:off x="7967551" y="3267645"/>
            <a:ext cx="661282" cy="323815"/>
            <a:chOff x="1871277" y="1576300"/>
            <a:chExt cx="1128371" cy="437861"/>
          </a:xfrm>
        </p:grpSpPr>
        <p:sp>
          <p:nvSpPr>
            <p:cNvPr id="491" name="Oval 49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492" name="Rectangle 49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493" name="Oval 49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494" name="Freeform 49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495" name="Freeform 49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496" name="Freeform 49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497" name="Freeform 49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498" name="Straight Connector 497"/>
            <p:cNvCxnSpPr>
              <a:endCxn id="49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Group 347"/>
          <p:cNvGrpSpPr>
            <a:grpSpLocks/>
          </p:cNvGrpSpPr>
          <p:nvPr/>
        </p:nvGrpSpPr>
        <p:grpSpPr bwMode="auto">
          <a:xfrm>
            <a:off x="7226886" y="5364592"/>
            <a:ext cx="661282" cy="323815"/>
            <a:chOff x="1871277" y="1576300"/>
            <a:chExt cx="1128371" cy="437861"/>
          </a:xfrm>
        </p:grpSpPr>
        <p:sp>
          <p:nvSpPr>
            <p:cNvPr id="501" name="Oval 50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502" name="Rectangle 50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503" name="Oval 50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504" name="Freeform 50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505" name="Freeform 50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506" name="Freeform 50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507" name="Freeform 50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508" name="Straight Connector 507"/>
            <p:cNvCxnSpPr>
              <a:endCxn id="50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0" name="Group 347"/>
          <p:cNvGrpSpPr>
            <a:grpSpLocks/>
          </p:cNvGrpSpPr>
          <p:nvPr/>
        </p:nvGrpSpPr>
        <p:grpSpPr bwMode="auto">
          <a:xfrm>
            <a:off x="8014355" y="5378096"/>
            <a:ext cx="661282" cy="323815"/>
            <a:chOff x="1871277" y="1576300"/>
            <a:chExt cx="1128371" cy="437861"/>
          </a:xfrm>
        </p:grpSpPr>
        <p:sp>
          <p:nvSpPr>
            <p:cNvPr id="511" name="Oval 510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512" name="Rectangle 511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513" name="Oval 512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514" name="Freeform 513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515" name="Freeform 514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516" name="Freeform 515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517" name="Freeform 51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518" name="Straight Connector 517"/>
            <p:cNvCxnSpPr>
              <a:endCxn id="513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22366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9</a:t>
            </a:fld>
            <a:endParaRPr lang="en-US" sz="1200" dirty="0">
              <a:latin typeface="Helvetica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29979" y="1250066"/>
            <a:ext cx="946235" cy="1184376"/>
            <a:chOff x="1733705" y="1468331"/>
            <a:chExt cx="978816" cy="1263746"/>
          </a:xfrm>
        </p:grpSpPr>
        <p:grpSp>
          <p:nvGrpSpPr>
            <p:cNvPr id="522" name="Group 782"/>
            <p:cNvGrpSpPr>
              <a:grpSpLocks/>
            </p:cNvGrpSpPr>
            <p:nvPr/>
          </p:nvGrpSpPr>
          <p:grpSpPr bwMode="auto">
            <a:xfrm>
              <a:off x="1786131" y="1468331"/>
              <a:ext cx="436609" cy="542257"/>
              <a:chOff x="742" y="2409"/>
              <a:chExt cx="576" cy="881"/>
            </a:xfrm>
          </p:grpSpPr>
          <p:grpSp>
            <p:nvGrpSpPr>
              <p:cNvPr id="523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2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2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2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2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3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3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3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3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3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3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3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3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3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3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4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</p:grpSp>
          <p:pic>
            <p:nvPicPr>
              <p:cNvPr id="52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541" name="Group 782"/>
            <p:cNvGrpSpPr>
              <a:grpSpLocks/>
            </p:cNvGrpSpPr>
            <p:nvPr/>
          </p:nvGrpSpPr>
          <p:grpSpPr bwMode="auto">
            <a:xfrm>
              <a:off x="2275912" y="1898524"/>
              <a:ext cx="436609" cy="542257"/>
              <a:chOff x="742" y="2409"/>
              <a:chExt cx="576" cy="881"/>
            </a:xfrm>
          </p:grpSpPr>
          <p:grpSp>
            <p:nvGrpSpPr>
              <p:cNvPr id="542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4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4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4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4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4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5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5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5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5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5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5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5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5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5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5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</p:grpSp>
          <p:pic>
            <p:nvPicPr>
              <p:cNvPr id="54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4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560" name="Group 782"/>
            <p:cNvGrpSpPr>
              <a:grpSpLocks/>
            </p:cNvGrpSpPr>
            <p:nvPr/>
          </p:nvGrpSpPr>
          <p:grpSpPr bwMode="auto">
            <a:xfrm>
              <a:off x="1733705" y="2189820"/>
              <a:ext cx="436609" cy="542257"/>
              <a:chOff x="742" y="2409"/>
              <a:chExt cx="576" cy="881"/>
            </a:xfrm>
          </p:grpSpPr>
          <p:grpSp>
            <p:nvGrpSpPr>
              <p:cNvPr id="5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</p:grpSp>
          <p:pic>
            <p:nvPicPr>
              <p:cNvPr id="5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579" name="Group 578"/>
          <p:cNvGrpSpPr/>
          <p:nvPr/>
        </p:nvGrpSpPr>
        <p:grpSpPr>
          <a:xfrm>
            <a:off x="3435577" y="4775659"/>
            <a:ext cx="946235" cy="1184376"/>
            <a:chOff x="1733705" y="1468331"/>
            <a:chExt cx="978816" cy="1263746"/>
          </a:xfrm>
        </p:grpSpPr>
        <p:grpSp>
          <p:nvGrpSpPr>
            <p:cNvPr id="580" name="Group 782"/>
            <p:cNvGrpSpPr>
              <a:grpSpLocks/>
            </p:cNvGrpSpPr>
            <p:nvPr/>
          </p:nvGrpSpPr>
          <p:grpSpPr bwMode="auto">
            <a:xfrm>
              <a:off x="1786131" y="1468331"/>
              <a:ext cx="436609" cy="542257"/>
              <a:chOff x="742" y="2409"/>
              <a:chExt cx="576" cy="881"/>
            </a:xfrm>
          </p:grpSpPr>
          <p:grpSp>
            <p:nvGrpSpPr>
              <p:cNvPr id="619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622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623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624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625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626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627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628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629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63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631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63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633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634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635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636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</p:grpSp>
          <p:pic>
            <p:nvPicPr>
              <p:cNvPr id="620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1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581" name="Group 782"/>
            <p:cNvGrpSpPr>
              <a:grpSpLocks/>
            </p:cNvGrpSpPr>
            <p:nvPr/>
          </p:nvGrpSpPr>
          <p:grpSpPr bwMode="auto">
            <a:xfrm>
              <a:off x="2275912" y="1898524"/>
              <a:ext cx="436609" cy="542257"/>
              <a:chOff x="742" y="2409"/>
              <a:chExt cx="576" cy="881"/>
            </a:xfrm>
          </p:grpSpPr>
          <p:grpSp>
            <p:nvGrpSpPr>
              <p:cNvPr id="60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60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60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60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60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60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60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61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61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61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61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61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61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61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61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61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</p:grpSp>
          <p:pic>
            <p:nvPicPr>
              <p:cNvPr id="60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582" name="Group 782"/>
            <p:cNvGrpSpPr>
              <a:grpSpLocks/>
            </p:cNvGrpSpPr>
            <p:nvPr/>
          </p:nvGrpSpPr>
          <p:grpSpPr bwMode="auto">
            <a:xfrm>
              <a:off x="1733705" y="2189820"/>
              <a:ext cx="436609" cy="542257"/>
              <a:chOff x="742" y="2409"/>
              <a:chExt cx="576" cy="881"/>
            </a:xfrm>
          </p:grpSpPr>
          <p:grpSp>
            <p:nvGrpSpPr>
              <p:cNvPr id="583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86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87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88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8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90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91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92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93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94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95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96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97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98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599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600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</p:grpSp>
          <p:pic>
            <p:nvPicPr>
              <p:cNvPr id="584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5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205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2414</Words>
  <Application>Microsoft Macintosh PowerPoint</Application>
  <PresentationFormat>Widescreen</PresentationFormat>
  <Paragraphs>618</Paragraphs>
  <Slides>40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Helvetica</vt:lpstr>
      <vt:lpstr>Tahoma</vt:lpstr>
      <vt:lpstr>Times New Roman</vt:lpstr>
      <vt:lpstr>Wingdings</vt:lpstr>
      <vt:lpstr>Office Theme</vt:lpstr>
      <vt:lpstr>Wireless link layer: Cellular Networks; Mobility</vt:lpstr>
      <vt:lpstr>Review: The wireless link layer</vt:lpstr>
      <vt:lpstr>Cellular networks: Overview</vt:lpstr>
      <vt:lpstr>PowerPoint Presentation</vt:lpstr>
      <vt:lpstr>Cellular networks: the first 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5G: the next generation</vt:lpstr>
      <vt:lpstr>Mobility</vt:lpstr>
      <vt:lpstr>What is mobility?</vt:lpstr>
      <vt:lpstr>Questions: IP addresses and routing</vt:lpstr>
      <vt:lpstr>How do you contact a mobile friend:</vt:lpstr>
      <vt:lpstr>Mobility: vocabulary</vt:lpstr>
      <vt:lpstr>Mobility: more vocabulary</vt:lpstr>
      <vt:lpstr>Mobility: approaches</vt:lpstr>
      <vt:lpstr>Mobility: approaches</vt:lpstr>
      <vt:lpstr>Mobility: registration</vt:lpstr>
      <vt:lpstr>Mobility via indirect routing</vt:lpstr>
      <vt:lpstr>Mobile IP: indirect routing</vt:lpstr>
      <vt:lpstr>Indirect Routing: comments</vt:lpstr>
      <vt:lpstr>Indirect routing: moving between networks</vt:lpstr>
      <vt:lpstr>Mobility via direct routing</vt:lpstr>
      <vt:lpstr>Mobility via direct routing: comments</vt:lpstr>
      <vt:lpstr>Accommodating mobility with direct routing</vt:lpstr>
      <vt:lpstr>Real implementations of mobility (1)</vt:lpstr>
      <vt:lpstr>Real implementations of mobility (2)</vt:lpstr>
      <vt:lpstr>Impact of mobility on higher-layer protocols</vt:lpstr>
      <vt:lpstr>Wireless, mobility: impact on higher layer protocols</vt:lpstr>
      <vt:lpstr>Synthesis of protocols</vt:lpstr>
      <vt:lpstr>Synthesis: a day in the life of a web request</vt:lpstr>
      <vt:lpstr>A day in the life: scenario</vt:lpstr>
      <vt:lpstr>A day in the life… connecting to the Internet</vt:lpstr>
      <vt:lpstr>A day in the life… connecting to the Internet</vt:lpstr>
      <vt:lpstr>A day in the life… ARP (before DNS, before HTTP)</vt:lpstr>
      <vt:lpstr>A day in the life… using DNS</vt:lpstr>
      <vt:lpstr>A day in the life…TCP connection carrying HTTP</vt:lpstr>
      <vt:lpstr>A day in the life… HTTP request/reply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2270</cp:revision>
  <cp:lastPrinted>2019-02-15T23:29:10Z</cp:lastPrinted>
  <dcterms:created xsi:type="dcterms:W3CDTF">2019-01-23T03:40:12Z</dcterms:created>
  <dcterms:modified xsi:type="dcterms:W3CDTF">2019-03-29T19:06:57Z</dcterms:modified>
</cp:coreProperties>
</file>