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87" r:id="rId2"/>
    <p:sldId id="916" r:id="rId3"/>
    <p:sldId id="923" r:id="rId4"/>
    <p:sldId id="617" r:id="rId5"/>
    <p:sldId id="618" r:id="rId6"/>
    <p:sldId id="619" r:id="rId7"/>
    <p:sldId id="561" r:id="rId8"/>
    <p:sldId id="410" r:id="rId9"/>
    <p:sldId id="409" r:id="rId10"/>
    <p:sldId id="444" r:id="rId11"/>
    <p:sldId id="580" r:id="rId12"/>
    <p:sldId id="581" r:id="rId13"/>
    <p:sldId id="443" r:id="rId14"/>
    <p:sldId id="582" r:id="rId15"/>
    <p:sldId id="583" r:id="rId16"/>
    <p:sldId id="905" r:id="rId17"/>
    <p:sldId id="614" r:id="rId18"/>
    <p:sldId id="906" r:id="rId19"/>
    <p:sldId id="585" r:id="rId20"/>
    <p:sldId id="912" r:id="rId21"/>
    <p:sldId id="920" r:id="rId22"/>
    <p:sldId id="92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1"/>
    <p:restoredTop sz="94664"/>
  </p:normalViewPr>
  <p:slideViewPr>
    <p:cSldViewPr snapToGrid="0" snapToObjects="1">
      <p:cViewPr varScale="1">
        <p:scale>
          <a:sx n="147" d="100"/>
          <a:sy n="147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CB4CF-6AD1-C3CF-0E09-A88EA8897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03BAD92-4089-16D9-94AD-6559A56F8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F3697-FFC9-452E-9D22-BCCF3C617119}" type="slidenum">
              <a:rPr lang="en-US" altLang="en-US" sz="1400" smtClean="0"/>
              <a:pPr/>
              <a:t>2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4040A36-7E1C-2929-30AC-AB3628F1E6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3F69418-8195-F402-2E14-379EAA815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58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Reliable Data Delivery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/>
          <a:lstStyle/>
          <a:p>
            <a:r>
              <a:rPr lang="en-US" dirty="0"/>
              <a:t>Key idea: Receiver returns an </a:t>
            </a:r>
            <a:r>
              <a:rPr lang="en-US" dirty="0">
                <a:solidFill>
                  <a:srgbClr val="C00000"/>
                </a:solidFill>
              </a:rPr>
              <a:t>acknowledgment </a:t>
            </a:r>
            <a:r>
              <a:rPr lang="en-US" dirty="0"/>
              <a:t>(ACK) per packet sent</a:t>
            </a:r>
          </a:p>
          <a:p>
            <a:endParaRPr lang="en-US" dirty="0"/>
          </a:p>
          <a:p>
            <a:r>
              <a:rPr lang="en-US" dirty="0"/>
              <a:t>If sender receives an ACK, it knows that the receiver got the packet.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29808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corruption:</a:t>
            </a:r>
            <a:r>
              <a:rPr lang="en-US" dirty="0"/>
              <a:t>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>
            <a:normAutofit/>
          </a:bodyPr>
          <a:lstStyle/>
          <a:p>
            <a:r>
              <a:rPr lang="en-US" dirty="0"/>
              <a:t>ACKs also work to detect packet corruption on the way to the receiver</a:t>
            </a:r>
          </a:p>
          <a:p>
            <a:pPr lvl="1"/>
            <a:r>
              <a:rPr lang="en-US" dirty="0"/>
              <a:t>One possibility: A receiver could send a negative acknowledgment, or a </a:t>
            </a:r>
            <a:r>
              <a:rPr lang="en-US" dirty="0">
                <a:solidFill>
                  <a:srgbClr val="C00000"/>
                </a:solidFill>
              </a:rPr>
              <a:t>NAK</a:t>
            </a:r>
            <a:r>
              <a:rPr lang="en-US" dirty="0"/>
              <a:t>, if it receives a corrupted packet</a:t>
            </a:r>
          </a:p>
          <a:p>
            <a:pPr lvl="1"/>
            <a:r>
              <a:rPr lang="en-US" dirty="0"/>
              <a:t>Q: How to detect corrupted packet?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One method: Checksum!</a:t>
            </a:r>
          </a:p>
          <a:p>
            <a:endParaRPr lang="en-US" dirty="0"/>
          </a:p>
          <a:p>
            <a:r>
              <a:rPr lang="en-US" dirty="0"/>
              <a:t>TCP only uses positive ACKs.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NAK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sp>
        <p:nvSpPr>
          <p:cNvPr id="35" name="Explosion 1 1">
            <a:extLst>
              <a:ext uri="{FF2B5EF4-FFF2-40B4-BE49-F238E27FC236}">
                <a16:creationId xmlns:a16="http://schemas.microsoft.com/office/drawing/2014/main" id="{763551F1-F23C-6F45-AB13-226DF1C4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714" y="2087263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2009" cy="1325563"/>
          </a:xfrm>
        </p:spPr>
        <p:txBody>
          <a:bodyPr/>
          <a:lstStyle/>
          <a:p>
            <a:r>
              <a:rPr lang="en-US" dirty="0"/>
              <a:t>Coping with packet loss: (2) 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a packet is dropped?</a:t>
            </a:r>
          </a:p>
          <a:p>
            <a:r>
              <a:rPr lang="en-US" dirty="0"/>
              <a:t>Key idea: Wait for a duration of time (called </a:t>
            </a:r>
            <a:r>
              <a:rPr lang="en-US" dirty="0">
                <a:solidFill>
                  <a:srgbClr val="C00000"/>
                </a:solidFill>
              </a:rPr>
              <a:t>retransmission timeout </a:t>
            </a:r>
            <a:r>
              <a:rPr lang="en-US" dirty="0"/>
              <a:t>or RTO) before </a:t>
            </a:r>
            <a:r>
              <a:rPr lang="en-US" dirty="0">
                <a:solidFill>
                  <a:srgbClr val="C00000"/>
                </a:solidFill>
              </a:rPr>
              <a:t>re-sending </a:t>
            </a:r>
            <a:r>
              <a:rPr lang="en-US" dirty="0"/>
              <a:t>the packet</a:t>
            </a:r>
          </a:p>
          <a:p>
            <a:endParaRPr lang="en-US" dirty="0"/>
          </a:p>
          <a:p>
            <a:r>
              <a:rPr lang="en-US" dirty="0"/>
              <a:t>In TCP, </a:t>
            </a:r>
            <a:r>
              <a:rPr lang="en-US" dirty="0">
                <a:solidFill>
                  <a:srgbClr val="C00000"/>
                </a:solidFill>
              </a:rPr>
              <a:t>the onus is on the sender </a:t>
            </a:r>
            <a:r>
              <a:rPr lang="en-US" dirty="0"/>
              <a:t>to retransmit lost data when ACKs are not received</a:t>
            </a:r>
          </a:p>
          <a:p>
            <a:endParaRPr lang="en-US" dirty="0"/>
          </a:p>
          <a:p>
            <a:r>
              <a:rPr lang="en-US" dirty="0"/>
              <a:t>Note that retransmission works also if </a:t>
            </a:r>
            <a:r>
              <a:rPr lang="en-US" dirty="0">
                <a:solidFill>
                  <a:srgbClr val="C00000"/>
                </a:solidFill>
              </a:rPr>
              <a:t>ACKs are lost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delayed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F53CC7-82C1-0641-B68D-88DAC9A04894}"/>
              </a:ext>
            </a:extLst>
          </p:cNvPr>
          <p:cNvCxnSpPr/>
          <p:nvPr/>
        </p:nvCxnSpPr>
        <p:spPr>
          <a:xfrm>
            <a:off x="7530551" y="394914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FF4367-53B0-FF4C-8C2C-9E778FBF448E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BA5399-85F8-764C-A5F3-F77F38512E4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80D566-65CD-ED48-8C15-28FA2C4897DD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E9A70A-F8FB-6A4F-9DEE-64BC66304FCB}"/>
              </a:ext>
            </a:extLst>
          </p:cNvPr>
          <p:cNvCxnSpPr>
            <a:cxnSpLocks/>
          </p:cNvCxnSpPr>
          <p:nvPr/>
        </p:nvCxnSpPr>
        <p:spPr>
          <a:xfrm>
            <a:off x="7504046" y="415142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8CF947-6569-E746-9F19-1705E28DE2C6}"/>
              </a:ext>
            </a:extLst>
          </p:cNvPr>
          <p:cNvGrpSpPr/>
          <p:nvPr/>
        </p:nvGrpSpPr>
        <p:grpSpPr>
          <a:xfrm>
            <a:off x="8803632" y="4254490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23B5F3E-7FC3-A445-BB0A-7BF44C143EB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D26766-BA35-2543-8FB5-CDE5675EB36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2EE64F6-6164-CF4E-BEFB-09C114B55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B09F31-F7A0-374D-AABF-2DB444FA876C}"/>
              </a:ext>
            </a:extLst>
          </p:cNvPr>
          <p:cNvSpPr txBox="1"/>
          <p:nvPr/>
        </p:nvSpPr>
        <p:spPr>
          <a:xfrm>
            <a:off x="8441045" y="4857782"/>
            <a:ext cx="2004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Retransmission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29" name="Explosion 1 1">
            <a:extLst>
              <a:ext uri="{FF2B5EF4-FFF2-40B4-BE49-F238E27FC236}">
                <a16:creationId xmlns:a16="http://schemas.microsoft.com/office/drawing/2014/main" id="{18BA8CF3-3CE5-CD43-BDA3-5CAADD12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274" y="3275061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9FB1FA-792D-1841-B04D-9FC1FB35B83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968308" y="3149004"/>
            <a:ext cx="182880" cy="199305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9" grpId="0"/>
      <p:bldP spid="28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073A-AD80-AA4D-8BAC-F1B47B5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the RTO be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3FB-A4B0-8344-A90F-E70E6A6F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76320" cy="5032375"/>
          </a:xfrm>
        </p:spPr>
        <p:txBody>
          <a:bodyPr>
            <a:normAutofit/>
          </a:bodyPr>
          <a:lstStyle/>
          <a:p>
            <a:r>
              <a:rPr lang="en-US" dirty="0"/>
              <a:t>A good RTO must </a:t>
            </a:r>
            <a:r>
              <a:rPr lang="en-US" dirty="0">
                <a:solidFill>
                  <a:srgbClr val="C00000"/>
                </a:solidFill>
              </a:rPr>
              <a:t>predict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round-trip time</a:t>
            </a:r>
            <a:r>
              <a:rPr lang="en-US" dirty="0"/>
              <a:t> (RTT) between the sender and receiver</a:t>
            </a:r>
          </a:p>
          <a:p>
            <a:pPr lvl="1"/>
            <a:r>
              <a:rPr lang="en-US" dirty="0"/>
              <a:t>RTT: the time to send a single packet and receive a (corresponding) single ACK at the sender</a:t>
            </a:r>
          </a:p>
          <a:p>
            <a:pPr lvl="1"/>
            <a:endParaRPr lang="en-US" dirty="0"/>
          </a:p>
          <a:p>
            <a:r>
              <a:rPr lang="en-US" dirty="0"/>
              <a:t>Intuition: If an ACK hasn’t returned, and our (best estimate of) RTT has elapsed,  the packet was likely dropped.</a:t>
            </a:r>
          </a:p>
          <a:p>
            <a:endParaRPr lang="en-US" dirty="0"/>
          </a:p>
          <a:p>
            <a:r>
              <a:rPr lang="en-US" dirty="0"/>
              <a:t>RTT can be measured directly at the sender.  No receiver or router help needed.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1F19C5-D5A4-D645-BD55-17ACB89A91E9}"/>
              </a:ext>
            </a:extLst>
          </p:cNvPr>
          <p:cNvCxnSpPr/>
          <p:nvPr/>
        </p:nvCxnSpPr>
        <p:spPr>
          <a:xfrm>
            <a:off x="844494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AFF520-DAFA-3E49-85FA-A799316080F1}"/>
              </a:ext>
            </a:extLst>
          </p:cNvPr>
          <p:cNvCxnSpPr/>
          <p:nvPr/>
        </p:nvCxnSpPr>
        <p:spPr>
          <a:xfrm>
            <a:off x="11353800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83623-DA8A-D54E-A6B2-68732E9C4810}"/>
              </a:ext>
            </a:extLst>
          </p:cNvPr>
          <p:cNvCxnSpPr>
            <a:cxnSpLocks/>
          </p:cNvCxnSpPr>
          <p:nvPr/>
        </p:nvCxnSpPr>
        <p:spPr>
          <a:xfrm>
            <a:off x="8617227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A1ABFF3-0918-1B46-A659-2E363B2FB189}"/>
              </a:ext>
            </a:extLst>
          </p:cNvPr>
          <p:cNvSpPr txBox="1"/>
          <p:nvPr/>
        </p:nvSpPr>
        <p:spPr>
          <a:xfrm>
            <a:off x="8329822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A2BC39-F17C-D74A-B230-6811A4090FDA}"/>
              </a:ext>
            </a:extLst>
          </p:cNvPr>
          <p:cNvSpPr txBox="1"/>
          <p:nvPr/>
        </p:nvSpPr>
        <p:spPr>
          <a:xfrm>
            <a:off x="10755795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615A96-A418-DE4E-97D0-6EA2EB8C79FB}"/>
              </a:ext>
            </a:extLst>
          </p:cNvPr>
          <p:cNvGrpSpPr/>
          <p:nvPr/>
        </p:nvGrpSpPr>
        <p:grpSpPr>
          <a:xfrm>
            <a:off x="9916813" y="2553722"/>
            <a:ext cx="914398" cy="461665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3EF3BA0-3E4F-014A-A753-7BDD657BE08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6C234EB-290E-FC47-B5BD-CBE68FDF2A5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4BC35-ABB4-9643-A04A-80A75BC73E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EFD02-133B-D441-A1D0-C93491AC562D}"/>
              </a:ext>
            </a:extLst>
          </p:cNvPr>
          <p:cNvCxnSpPr>
            <a:cxnSpLocks/>
          </p:cNvCxnSpPr>
          <p:nvPr/>
        </p:nvCxnSpPr>
        <p:spPr>
          <a:xfrm flipH="1">
            <a:off x="8567533" y="3172752"/>
            <a:ext cx="2605705" cy="27244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F89B67-FB61-AA4B-8639-03C6F00889D6}"/>
              </a:ext>
            </a:extLst>
          </p:cNvPr>
          <p:cNvGrpSpPr/>
          <p:nvPr/>
        </p:nvGrpSpPr>
        <p:grpSpPr>
          <a:xfrm>
            <a:off x="9364556" y="5548005"/>
            <a:ext cx="453882" cy="281889"/>
            <a:chOff x="9342783" y="1192696"/>
            <a:chExt cx="2011017" cy="101941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0846DDB-CC29-3448-9878-3E0B519170B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9FCE0F-81DB-7D4C-B643-B908174288E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C42DA-602E-1F40-BB23-3F5776508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9FEE483-E1B3-CF47-B175-CB624B3D1016}"/>
              </a:ext>
            </a:extLst>
          </p:cNvPr>
          <p:cNvSpPr txBox="1"/>
          <p:nvPr/>
        </p:nvSpPr>
        <p:spPr>
          <a:xfrm>
            <a:off x="9182570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65B9AE-7C66-ED4E-B9E3-4638217128F6}"/>
              </a:ext>
            </a:extLst>
          </p:cNvPr>
          <p:cNvCxnSpPr/>
          <p:nvPr/>
        </p:nvCxnSpPr>
        <p:spPr>
          <a:xfrm>
            <a:off x="8613960" y="610333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949B41-7C28-9C45-8765-8A87A34161B5}"/>
              </a:ext>
            </a:extLst>
          </p:cNvPr>
          <p:cNvCxnSpPr/>
          <p:nvPr/>
        </p:nvCxnSpPr>
        <p:spPr>
          <a:xfrm>
            <a:off x="8592381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338151-5AF2-A043-BF44-EE3475751731}"/>
              </a:ext>
            </a:extLst>
          </p:cNvPr>
          <p:cNvCxnSpPr>
            <a:cxnSpLocks/>
          </p:cNvCxnSpPr>
          <p:nvPr/>
        </p:nvCxnSpPr>
        <p:spPr>
          <a:xfrm flipH="1">
            <a:off x="8592381" y="2553722"/>
            <a:ext cx="24846" cy="3549616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B57F99C-1559-4545-9C25-9C2F869A5FAD}"/>
              </a:ext>
            </a:extLst>
          </p:cNvPr>
          <p:cNvSpPr txBox="1"/>
          <p:nvPr/>
        </p:nvSpPr>
        <p:spPr>
          <a:xfrm rot="5400000">
            <a:off x="8371108" y="380293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5079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duplication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E10F78-E423-5F48-93FB-9AE51EB90BA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ACKs delayed beyond the RTO, sender may retransmit the </a:t>
            </a:r>
            <a:r>
              <a:rPr lang="en-US" dirty="0">
                <a:solidFill>
                  <a:srgbClr val="C00000"/>
                </a:solidFill>
              </a:rPr>
              <a:t>same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 wouldn’t know that it just received duplicate data from this retransmitted packet</a:t>
            </a:r>
          </a:p>
          <a:p>
            <a:pPr lvl="1"/>
            <a:endParaRPr lang="en-US" dirty="0"/>
          </a:p>
          <a:p>
            <a:r>
              <a:rPr lang="en-US" dirty="0"/>
              <a:t>Add some identification to each packet to help distinguish between adjacent transmissions</a:t>
            </a:r>
          </a:p>
          <a:p>
            <a:pPr lvl="1"/>
            <a:r>
              <a:rPr lang="en-US" dirty="0"/>
              <a:t>This is known as the </a:t>
            </a:r>
            <a:r>
              <a:rPr lang="en-US" dirty="0">
                <a:solidFill>
                  <a:srgbClr val="C00000"/>
                </a:solidFill>
              </a:rPr>
              <a:t>sequence number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50489" y="3828484"/>
            <a:ext cx="1719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Duplicate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packet received!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(Receiver doesn’t know…)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A09371-A3AB-D747-9968-EE771EC79DAE}"/>
              </a:ext>
            </a:extLst>
          </p:cNvPr>
          <p:cNvGrpSpPr/>
          <p:nvPr/>
        </p:nvGrpSpPr>
        <p:grpSpPr>
          <a:xfrm>
            <a:off x="8867364" y="3959414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05266B2-578D-5742-A0F4-D8E4A4C1121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3D6DD6-B936-FE47-ACE4-E86816037B6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789058-A5E0-EC4A-A19B-AA6C66D8F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9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bad scenario: Suppose an ACK was delayed beyond the RTO; sender ended up retransmitting the packet.</a:t>
            </a:r>
          </a:p>
          <a:p>
            <a:endParaRPr lang="en-US" dirty="0"/>
          </a:p>
          <a:p>
            <a:r>
              <a:rPr lang="en-US" dirty="0"/>
              <a:t>At the receiver: </a:t>
            </a:r>
            <a:r>
              <a:rPr lang="en-US" dirty="0">
                <a:solidFill>
                  <a:srgbClr val="C00000"/>
                </a:solidFill>
              </a:rPr>
              <a:t>sequence number helps disambiguate a fresh transmission from a retransmission</a:t>
            </a:r>
          </a:p>
          <a:p>
            <a:pPr lvl="1"/>
            <a:r>
              <a:rPr lang="en-US" dirty="0"/>
              <a:t>Sequence number same as earlier: retransmission</a:t>
            </a:r>
          </a:p>
          <a:p>
            <a:pPr lvl="1"/>
            <a:r>
              <a:rPr lang="en-US" dirty="0"/>
              <a:t>Fresh sequence number: fresh data</a:t>
            </a:r>
          </a:p>
          <a:p>
            <a:pPr lvl="1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9128267" y="2085937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9093842" y="3963045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D9F7AE-D2D5-8946-8BD5-A4A4F17A3F72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5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3951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32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18EAA1-2FE7-9044-9173-18335ACC0A9B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51A6FA-7A46-5C4F-9495-F4FEBA1F74DB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1025" y="49251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3CFF6C-9380-414B-8798-DC7FDD9FC4B3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SEQ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C9B319-B603-684D-AAC6-75AC3FD7EC59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SEQ 1</a:t>
            </a:r>
          </a:p>
        </p:txBody>
      </p:sp>
    </p:spTree>
    <p:extLst>
      <p:ext uri="{BB962C8B-B14F-4D97-AF65-F5344CB8AC3E}">
        <p14:creationId xmlns:p14="http://schemas.microsoft.com/office/powerpoint/2010/main" val="7635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What is the </a:t>
            </a:r>
            <a:r>
              <a:rPr lang="en-US" dirty="0" err="1"/>
              <a:t>seq</a:t>
            </a:r>
            <a:r>
              <a:rPr lang="en-US" dirty="0"/>
              <a:t># of third packet?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3593" y="495946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6433934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Avoid ambiguity on which packet was received/</a:t>
            </a:r>
            <a:r>
              <a:rPr lang="en-US" dirty="0" err="1"/>
              <a:t>ACK’ed</a:t>
            </a:r>
            <a:r>
              <a:rPr lang="en-US" dirty="0"/>
              <a:t> from both the sender and receiver’s perspective</a:t>
            </a:r>
          </a:p>
          <a:p>
            <a:r>
              <a:rPr lang="en-US" dirty="0"/>
              <a:t>One option: increment seq#: 2, 3, …</a:t>
            </a:r>
          </a:p>
          <a:p>
            <a:r>
              <a:rPr lang="en-US" dirty="0"/>
              <a:t>Alternative: since </a:t>
            </a:r>
            <a:r>
              <a:rPr lang="en-US" dirty="0" err="1"/>
              <a:t>seq</a:t>
            </a:r>
            <a:r>
              <a:rPr lang="en-US" dirty="0"/>
              <a:t> # 0 was successfully </a:t>
            </a:r>
            <a:r>
              <a:rPr lang="en-US" dirty="0" err="1"/>
              <a:t>ACK’ed</a:t>
            </a:r>
            <a:r>
              <a:rPr lang="en-US" dirty="0"/>
              <a:t> earlier, it is OK to reuse </a:t>
            </a:r>
            <a:r>
              <a:rPr lang="en-US" dirty="0" err="1"/>
              <a:t>seq</a:t>
            </a:r>
            <a:r>
              <a:rPr lang="en-US" dirty="0"/>
              <a:t> #0 for next transmission.</a:t>
            </a:r>
          </a:p>
          <a:p>
            <a:r>
              <a:rPr lang="en-US" dirty="0"/>
              <a:t>Seq #s reusable if older packets with those seq #s known to be delivered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96256" y="2099527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816213" y="3946544"/>
            <a:ext cx="112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DB55BD-5501-224C-B24D-0ED3B4ABA867}"/>
              </a:ext>
            </a:extLst>
          </p:cNvPr>
          <p:cNvCxnSpPr>
            <a:cxnSpLocks/>
          </p:cNvCxnSpPr>
          <p:nvPr/>
        </p:nvCxnSpPr>
        <p:spPr>
          <a:xfrm>
            <a:off x="7524690" y="5977489"/>
            <a:ext cx="2580859" cy="55446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D535C7-3C57-EE40-BFAA-668A60B127D6}"/>
              </a:ext>
            </a:extLst>
          </p:cNvPr>
          <p:cNvGrpSpPr/>
          <p:nvPr/>
        </p:nvGrpSpPr>
        <p:grpSpPr>
          <a:xfrm>
            <a:off x="8824276" y="6080557"/>
            <a:ext cx="914398" cy="461665"/>
            <a:chOff x="9342783" y="1192696"/>
            <a:chExt cx="2011017" cy="101941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465AA7-8F60-FE45-9361-3684FAD8D8D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082BAB-DFC4-1B44-B15B-1B8E324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0D8998-1D40-0A4C-BB12-253CC54E5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1014BA-DE3D-4842-9228-43B1340ECDDA}"/>
              </a:ext>
            </a:extLst>
          </p:cNvPr>
          <p:cNvSpPr txBox="1"/>
          <p:nvPr/>
        </p:nvSpPr>
        <p:spPr>
          <a:xfrm>
            <a:off x="8934189" y="5681171"/>
            <a:ext cx="84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???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8190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Stop-and-Wait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Sender sends a single packet, then waits for an ACK to know the packet was successfully received. Then the sender transmits the next packet.</a:t>
            </a:r>
          </a:p>
          <a:p>
            <a:endParaRPr lang="en-US" dirty="0"/>
          </a:p>
          <a:p>
            <a:r>
              <a:rPr lang="en-US" dirty="0"/>
              <a:t>If ACK is not received until a timeout (RTO), sender </a:t>
            </a:r>
            <a:r>
              <a:rPr lang="en-US" dirty="0">
                <a:solidFill>
                  <a:srgbClr val="C00000"/>
                </a:solidFill>
              </a:rPr>
              <a:t>retransmits</a:t>
            </a:r>
            <a:r>
              <a:rPr lang="en-US" dirty="0"/>
              <a:t> the packet</a:t>
            </a:r>
          </a:p>
          <a:p>
            <a:endParaRPr lang="en-US" dirty="0"/>
          </a:p>
          <a:p>
            <a:r>
              <a:rPr lang="en-US" dirty="0"/>
              <a:t>Disambiguate duplicate vs. fresh packets using sequence numbers that change on “adjacent” packets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01B603-5955-1A4F-B077-38367151CCDC}"/>
              </a:ext>
            </a:extLst>
          </p:cNvPr>
          <p:cNvCxnSpPr>
            <a:cxnSpLocks/>
          </p:cNvCxnSpPr>
          <p:nvPr/>
        </p:nvCxnSpPr>
        <p:spPr>
          <a:xfrm flipH="1">
            <a:off x="7588528" y="3330117"/>
            <a:ext cx="2596363" cy="307563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085E6A-E105-1346-B8A3-546BBCEE0C34}"/>
              </a:ext>
            </a:extLst>
          </p:cNvPr>
          <p:cNvSpPr txBox="1"/>
          <p:nvPr/>
        </p:nvSpPr>
        <p:spPr>
          <a:xfrm>
            <a:off x="8008724" y="269444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97D8E0-AF2A-1C48-88D7-424BC1440088}"/>
              </a:ext>
            </a:extLst>
          </p:cNvPr>
          <p:cNvSpPr txBox="1"/>
          <p:nvPr/>
        </p:nvSpPr>
        <p:spPr>
          <a:xfrm>
            <a:off x="8340513" y="323067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3B1EDC-5B20-654F-B33A-2A5EA1A873D8}"/>
              </a:ext>
            </a:extLst>
          </p:cNvPr>
          <p:cNvSpPr txBox="1"/>
          <p:nvPr/>
        </p:nvSpPr>
        <p:spPr>
          <a:xfrm>
            <a:off x="9295478" y="474005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D1B1C-2A3E-CC45-8A38-B1F85467D16F}"/>
              </a:ext>
            </a:extLst>
          </p:cNvPr>
          <p:cNvCxnSpPr>
            <a:cxnSpLocks/>
          </p:cNvCxnSpPr>
          <p:nvPr/>
        </p:nvCxnSpPr>
        <p:spPr>
          <a:xfrm>
            <a:off x="7456601" y="5702420"/>
            <a:ext cx="2797286" cy="7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093B9-A484-BD4D-9CCE-96101DBE5864}"/>
              </a:ext>
            </a:extLst>
          </p:cNvPr>
          <p:cNvGrpSpPr/>
          <p:nvPr/>
        </p:nvGrpSpPr>
        <p:grpSpPr>
          <a:xfrm>
            <a:off x="8632249" y="6050493"/>
            <a:ext cx="914398" cy="461665"/>
            <a:chOff x="9342783" y="1192696"/>
            <a:chExt cx="2011017" cy="101941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EA8431C-6746-3B4D-91B9-C110858F7BA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CDDC0A-2A8F-FA42-A2FC-2A72EC9F05C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071CA9-6E9D-444D-892C-465DAE9DD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4E5363-2B71-D14F-84BF-0A9683DC28B1}"/>
              </a:ext>
            </a:extLst>
          </p:cNvPr>
          <p:cNvCxnSpPr>
            <a:cxnSpLocks/>
          </p:cNvCxnSpPr>
          <p:nvPr/>
        </p:nvCxnSpPr>
        <p:spPr>
          <a:xfrm flipH="1">
            <a:off x="8266220" y="3273742"/>
            <a:ext cx="1832833" cy="138899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EBF3A2-1508-FA45-844F-9EF089C0F68E}"/>
              </a:ext>
            </a:extLst>
          </p:cNvPr>
          <p:cNvGrpSpPr/>
          <p:nvPr/>
        </p:nvGrpSpPr>
        <p:grpSpPr>
          <a:xfrm>
            <a:off x="8707687" y="4276537"/>
            <a:ext cx="453882" cy="281889"/>
            <a:chOff x="9342783" y="1192696"/>
            <a:chExt cx="2011017" cy="101941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9387DBB-658F-AF42-A41D-A263F3A82DA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9BAC04-1251-1249-A12B-58B26CD58FA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89FD78-919B-4349-8D49-BA2545CF3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xplosion 1 1">
            <a:extLst>
              <a:ext uri="{FF2B5EF4-FFF2-40B4-BE49-F238E27FC236}">
                <a16:creationId xmlns:a16="http://schemas.microsoft.com/office/drawing/2014/main" id="{0579FB0C-840A-B54B-942F-43D2B19A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601" y="4362356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Explosion 1 1">
            <a:extLst>
              <a:ext uri="{FF2B5EF4-FFF2-40B4-BE49-F238E27FC236}">
                <a16:creationId xmlns:a16="http://schemas.microsoft.com/office/drawing/2014/main" id="{5A4C9575-DB2B-DB4D-923E-9897A560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72" y="227293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264318-52D4-054C-9CC9-017CC3BCD0FB}"/>
              </a:ext>
            </a:extLst>
          </p:cNvPr>
          <p:cNvSpPr txBox="1"/>
          <p:nvPr/>
        </p:nvSpPr>
        <p:spPr>
          <a:xfrm>
            <a:off x="9483790" y="6479910"/>
            <a:ext cx="2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</p:spTree>
    <p:extLst>
      <p:ext uri="{BB962C8B-B14F-4D97-AF65-F5344CB8AC3E}">
        <p14:creationId xmlns:p14="http://schemas.microsoft.com/office/powerpoint/2010/main" val="334101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30" grpId="0"/>
      <p:bldP spid="23" grpId="0"/>
      <p:bldP spid="37" grpId="0"/>
      <p:bldP spid="38" grpId="0"/>
      <p:bldP spid="50" grpId="0" animBg="1"/>
      <p:bldP spid="50" grpId="1" animBg="1"/>
      <p:bldP spid="52" grpId="0" animBg="1"/>
      <p:bldP spid="52" grpId="1" animBg="1"/>
      <p:bldP spid="53" grpId="0"/>
      <p:bldP spid="5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1EA7C-AF49-2B48-C943-1E06DE974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FE09FA83-5600-6DFA-2CF5-6FED4E9E6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601"/>
            <a:ext cx="10355826" cy="20494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UDP: best-effort delivery + demultiplexing + error detection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Checksum </a:t>
            </a:r>
            <a:r>
              <a:rPr lang="en-US" altLang="en-US" dirty="0"/>
              <a:t>function: 1s complement of the 1s complement sum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Sender: compute checksum &amp; write. 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Receiver: compute checksum, compare to 0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D387C25A-799B-A200-C3E3-41EEF6837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621087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0  1  0  0  0  1  0  0  0  1  0  0  0  0  1  1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F866AA73-9721-1BBC-216E-F4DC945175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44481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D62B6C61-CB5B-4C44-E62A-34C3AF01D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629150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C0F5052B-364D-C6AB-087C-47EC1EDE0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579937"/>
            <a:ext cx="1409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wraparound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B5005EA1-E8CD-2D91-7833-12E061D10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90" y="5187949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sum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F55235F9-7FFC-2BBD-4949-C8D14DE82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5" y="5540374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checksum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AC8C8E1B-1E80-EDAE-B3D8-44A2ED64B2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167312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Slide Number Placeholder 1">
            <a:extLst>
              <a:ext uri="{FF2B5EF4-FFF2-40B4-BE49-F238E27FC236}">
                <a16:creationId xmlns:a16="http://schemas.microsoft.com/office/drawing/2014/main" id="{DBFD8DA6-82CD-6824-0F02-AA7A112E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716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938C0-C940-442E-937D-7D3ED02F4F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D0D4C-571A-0F84-671C-B5AE9F17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B4C09C-DDF7-5F92-E7B3-3D7AAD766CC4}"/>
              </a:ext>
            </a:extLst>
          </p:cNvPr>
          <p:cNvCxnSpPr>
            <a:cxnSpLocks/>
          </p:cNvCxnSpPr>
          <p:nvPr/>
        </p:nvCxnSpPr>
        <p:spPr>
          <a:xfrm>
            <a:off x="3689350" y="4980047"/>
            <a:ext cx="381757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ACF5DB4-BD5E-AE1F-7A18-C15B45041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58" y="5906937"/>
            <a:ext cx="1228229" cy="749222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D59C23DE-4F15-63B7-0708-8BBB56EBDA89}"/>
              </a:ext>
            </a:extLst>
          </p:cNvPr>
          <p:cNvSpPr/>
          <p:nvPr/>
        </p:nvSpPr>
        <p:spPr>
          <a:xfrm>
            <a:off x="7811729" y="4719958"/>
            <a:ext cx="1843549" cy="11026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4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/>
      <p:bldP spid="16392" grpId="0"/>
      <p:bldP spid="16393" grpId="0"/>
      <p:bldP spid="16394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E4981E-64F6-5045-A4D5-46B760A09DED}"/>
              </a:ext>
            </a:extLst>
          </p:cNvPr>
          <p:cNvSpPr txBox="1"/>
          <p:nvPr/>
        </p:nvSpPr>
        <p:spPr>
          <a:xfrm>
            <a:off x="969917" y="2275300"/>
            <a:ext cx="10252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In principle, these three ideas are sufficient to implement reliable data delivery!</a:t>
            </a:r>
          </a:p>
        </p:txBody>
      </p:sp>
    </p:spTree>
    <p:extLst>
      <p:ext uri="{BB962C8B-B14F-4D97-AF65-F5344CB8AC3E}">
        <p14:creationId xmlns:p14="http://schemas.microsoft.com/office/powerpoint/2010/main" val="613604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6F69-5E2D-BC41-BB85-D5E6B466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Efficiency problem</a:t>
            </a:r>
            <a:r>
              <a:rPr lang="en-US" dirty="0"/>
              <a:t> with stop-and-wait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0200-EA45-0C44-ACD8-7CD21498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788442" cy="4889323"/>
          </a:xfrm>
        </p:spPr>
        <p:txBody>
          <a:bodyPr>
            <a:normAutofit/>
          </a:bodyPr>
          <a:lstStyle/>
          <a:p>
            <a:r>
              <a:rPr lang="en-US" dirty="0"/>
              <a:t>Sender sends </a:t>
            </a:r>
            <a:r>
              <a:rPr lang="en-US" dirty="0">
                <a:solidFill>
                  <a:srgbClr val="C00000"/>
                </a:solidFill>
              </a:rPr>
              <a:t>one packet</a:t>
            </a:r>
            <a:r>
              <a:rPr lang="en-US" dirty="0"/>
              <a:t>, waits for an ACK (or RTO) before transmitting next one</a:t>
            </a:r>
          </a:p>
          <a:p>
            <a:pPr lvl="1"/>
            <a:r>
              <a:rPr lang="en-US" dirty="0"/>
              <a:t>Unfortunately, too slow </a:t>
            </a:r>
            <a:r>
              <a:rPr lang="en-US" dirty="0">
                <a:sym typeface="Wingdings" pitchFamily="2" charset="2"/>
              </a:rPr>
              <a:t>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Suppose RTO = RTT = 100 milliseconds</a:t>
            </a:r>
          </a:p>
          <a:p>
            <a:r>
              <a:rPr lang="en-US" dirty="0">
                <a:sym typeface="Wingdings" pitchFamily="2" charset="2"/>
              </a:rPr>
              <a:t>Packet size (bytes in 1 packet) = 12,000 bits</a:t>
            </a:r>
          </a:p>
          <a:p>
            <a:r>
              <a:rPr lang="en-US" dirty="0">
                <a:sym typeface="Wingdings" pitchFamily="2" charset="2"/>
              </a:rPr>
              <a:t>Bandwidth of links from sender to receiver = 12 Mbit/s (1 M = 10</a:t>
            </a:r>
            <a:r>
              <a:rPr lang="en-US" baseline="30000" dirty="0">
                <a:sym typeface="Wingdings" pitchFamily="2" charset="2"/>
              </a:rPr>
              <a:t>6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Rate of data transfer = data size / time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DA95EB-B1B4-6D4E-B166-12BA5B82DEA7}"/>
              </a:ext>
            </a:extLst>
          </p:cNvPr>
          <p:cNvCxnSpPr/>
          <p:nvPr/>
        </p:nvCxnSpPr>
        <p:spPr>
          <a:xfrm>
            <a:off x="844494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EEBA14-37BA-F94F-AB87-32FC787C48F5}"/>
              </a:ext>
            </a:extLst>
          </p:cNvPr>
          <p:cNvCxnSpPr/>
          <p:nvPr/>
        </p:nvCxnSpPr>
        <p:spPr>
          <a:xfrm>
            <a:off x="11353800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80F933-6CC3-AB47-985B-7BE1F0ECA4BA}"/>
              </a:ext>
            </a:extLst>
          </p:cNvPr>
          <p:cNvCxnSpPr>
            <a:cxnSpLocks/>
          </p:cNvCxnSpPr>
          <p:nvPr/>
        </p:nvCxnSpPr>
        <p:spPr>
          <a:xfrm>
            <a:off x="8617227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D15FB4-5D66-B84F-AFDB-DF773FE68435}"/>
              </a:ext>
            </a:extLst>
          </p:cNvPr>
          <p:cNvSpPr txBox="1"/>
          <p:nvPr/>
        </p:nvSpPr>
        <p:spPr>
          <a:xfrm>
            <a:off x="8329822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EBA0CC-5F09-FE45-9A18-79AECE93C9AB}"/>
              </a:ext>
            </a:extLst>
          </p:cNvPr>
          <p:cNvSpPr txBox="1"/>
          <p:nvPr/>
        </p:nvSpPr>
        <p:spPr>
          <a:xfrm>
            <a:off x="10755795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69489C-514F-0142-81D0-FBD4AF3F3966}"/>
              </a:ext>
            </a:extLst>
          </p:cNvPr>
          <p:cNvGrpSpPr/>
          <p:nvPr/>
        </p:nvGrpSpPr>
        <p:grpSpPr>
          <a:xfrm>
            <a:off x="9916813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71307A0-0BCD-3F45-94BB-E8A3CD7C73CF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1239B2-8E52-A84B-9057-7C5CE3E15483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2195D9-04DD-EE43-80F1-B7C969516F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6DED41-5405-A041-B67D-147C37DF9593}"/>
              </a:ext>
            </a:extLst>
          </p:cNvPr>
          <p:cNvCxnSpPr>
            <a:cxnSpLocks/>
          </p:cNvCxnSpPr>
          <p:nvPr/>
        </p:nvCxnSpPr>
        <p:spPr>
          <a:xfrm flipH="1">
            <a:off x="8568593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6B2594-AE67-4745-8B5E-8111696C33DD}"/>
              </a:ext>
            </a:extLst>
          </p:cNvPr>
          <p:cNvGrpSpPr/>
          <p:nvPr/>
        </p:nvGrpSpPr>
        <p:grpSpPr>
          <a:xfrm>
            <a:off x="9441351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35615A0-E10E-6F4E-89C7-DE18E08E4F7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44EEAF-11D1-5F44-8B5E-AF4D7C82B8B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939DDB-3449-2E40-A0CE-FD6D43196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A4F64C-3CB6-1846-91E4-A582C6A28D43}"/>
              </a:ext>
            </a:extLst>
          </p:cNvPr>
          <p:cNvCxnSpPr/>
          <p:nvPr/>
        </p:nvCxnSpPr>
        <p:spPr>
          <a:xfrm>
            <a:off x="8555455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3F548C-F4C2-374E-8A94-6A2AC2F6C9D2}"/>
              </a:ext>
            </a:extLst>
          </p:cNvPr>
          <p:cNvCxnSpPr/>
          <p:nvPr/>
        </p:nvCxnSpPr>
        <p:spPr>
          <a:xfrm>
            <a:off x="8592381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9ACFBE-6555-7640-87D0-2318C00A5566}"/>
              </a:ext>
            </a:extLst>
          </p:cNvPr>
          <p:cNvCxnSpPr>
            <a:cxnSpLocks/>
          </p:cNvCxnSpPr>
          <p:nvPr/>
        </p:nvCxnSpPr>
        <p:spPr>
          <a:xfrm>
            <a:off x="8617227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FAAA13-9E00-A04C-B28D-0D02FD9F593C}"/>
              </a:ext>
            </a:extLst>
          </p:cNvPr>
          <p:cNvSpPr txBox="1"/>
          <p:nvPr/>
        </p:nvSpPr>
        <p:spPr>
          <a:xfrm rot="5400000">
            <a:off x="8388192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BE29B5-E587-1046-BDF8-D216412B4C59}"/>
              </a:ext>
            </a:extLst>
          </p:cNvPr>
          <p:cNvCxnSpPr>
            <a:cxnSpLocks/>
          </p:cNvCxnSpPr>
          <p:nvPr/>
        </p:nvCxnSpPr>
        <p:spPr>
          <a:xfrm>
            <a:off x="8682659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6CFB57-DCED-5144-914A-B6BEBCBCCAF1}"/>
              </a:ext>
            </a:extLst>
          </p:cNvPr>
          <p:cNvGrpSpPr/>
          <p:nvPr/>
        </p:nvGrpSpPr>
        <p:grpSpPr>
          <a:xfrm>
            <a:off x="9858307" y="5134348"/>
            <a:ext cx="914398" cy="461665"/>
            <a:chOff x="9342783" y="1192696"/>
            <a:chExt cx="2011017" cy="1019419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A1CA434-843D-1B48-A54D-35C22E394DF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D6228C-F7F0-3A43-932A-3C474B0BC97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90DCC1C-5810-A145-8514-872026855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999316D-A7F8-424A-90EA-8E3472C1E23F}"/>
              </a:ext>
            </a:extLst>
          </p:cNvPr>
          <p:cNvSpPr txBox="1"/>
          <p:nvPr/>
        </p:nvSpPr>
        <p:spPr>
          <a:xfrm>
            <a:off x="8309990" y="6202921"/>
            <a:ext cx="3793778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120 Kilobit/s == 1% of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bw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61E4E8-7C81-FF47-9E5A-1E4A19922055}"/>
              </a:ext>
            </a:extLst>
          </p:cNvPr>
          <p:cNvSpPr txBox="1"/>
          <p:nvPr/>
        </p:nvSpPr>
        <p:spPr>
          <a:xfrm>
            <a:off x="8481875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79775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2F1566B4-D112-DD4F-9C3D-D27809CC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690" y="3011828"/>
            <a:ext cx="2224686" cy="2103470"/>
          </a:xfrm>
          <a:prstGeom prst="rect">
            <a:avLst/>
          </a:prstGeom>
        </p:spPr>
      </p:pic>
      <p:pic>
        <p:nvPicPr>
          <p:cNvPr id="11" name="Picture 10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5B7F0B1B-272B-254A-8112-9865DA41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05" y="3011828"/>
            <a:ext cx="2312448" cy="2186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613C1A-0784-4F4C-8C6A-96B839AD8A4B}"/>
              </a:ext>
            </a:extLst>
          </p:cNvPr>
          <p:cNvSpPr txBox="1"/>
          <p:nvPr/>
        </p:nvSpPr>
        <p:spPr>
          <a:xfrm>
            <a:off x="1223960" y="530732"/>
            <a:ext cx="10301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Sending one packet per RTT makes the data transfer rate limited by the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time</a:t>
            </a:r>
            <a:r>
              <a:rPr lang="en-US" sz="3600" dirty="0">
                <a:latin typeface="Helvetica" pitchFamily="2" charset="0"/>
              </a:rPr>
              <a:t> between the endpoints, rather than the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bandwidth</a:t>
            </a:r>
            <a:r>
              <a:rPr lang="en-US" sz="3600" dirty="0">
                <a:latin typeface="Helvetica" pitchFamily="2" charset="0"/>
              </a:rPr>
              <a:t>.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037B952-0398-BB4C-9959-01D4051B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2" y="2773900"/>
            <a:ext cx="4285626" cy="3030803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BB2F944-C21F-704E-8751-F0B828B3C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2" y="2773899"/>
            <a:ext cx="4285626" cy="303080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89BF0D1-422B-254A-83BC-13B34D7FD7A2}"/>
              </a:ext>
            </a:extLst>
          </p:cNvPr>
          <p:cNvGrpSpPr/>
          <p:nvPr/>
        </p:nvGrpSpPr>
        <p:grpSpPr>
          <a:xfrm>
            <a:off x="8059048" y="3333985"/>
            <a:ext cx="1053682" cy="1067426"/>
            <a:chOff x="3656094" y="5265652"/>
            <a:chExt cx="1053682" cy="1067426"/>
          </a:xfrm>
        </p:grpSpPr>
        <p:pic>
          <p:nvPicPr>
            <p:cNvPr id="10" name="Picture 9" descr="Shape, rectangle&#10;&#10;Description automatically generated">
              <a:extLst>
                <a:ext uri="{FF2B5EF4-FFF2-40B4-BE49-F238E27FC236}">
                  <a16:creationId xmlns:a16="http://schemas.microsoft.com/office/drawing/2014/main" id="{DFBF782F-C262-4E4E-8618-F73441F8F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6094" y="5639436"/>
              <a:ext cx="406085" cy="330534"/>
            </a:xfrm>
            <a:prstGeom prst="rect">
              <a:avLst/>
            </a:prstGeom>
          </p:spPr>
        </p:pic>
        <p:pic>
          <p:nvPicPr>
            <p:cNvPr id="13" name="Picture 12" descr="Shape, rectangle&#10;&#10;Description automatically generated">
              <a:extLst>
                <a:ext uri="{FF2B5EF4-FFF2-40B4-BE49-F238E27FC236}">
                  <a16:creationId xmlns:a16="http://schemas.microsoft.com/office/drawing/2014/main" id="{CE6675B7-B439-F148-AF6C-7354A1E2F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02" y="5636325"/>
              <a:ext cx="406085" cy="330534"/>
            </a:xfrm>
            <a:prstGeom prst="rect">
              <a:avLst/>
            </a:prstGeom>
          </p:spPr>
        </p:pic>
        <p:pic>
          <p:nvPicPr>
            <p:cNvPr id="14" name="Picture 13" descr="Shape, rectangle&#10;&#10;Description automatically generated">
              <a:extLst>
                <a:ext uri="{FF2B5EF4-FFF2-40B4-BE49-F238E27FC236}">
                  <a16:creationId xmlns:a16="http://schemas.microsoft.com/office/drawing/2014/main" id="{FFFF73E9-D030-FE49-AAD4-88342AD0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977" y="5645246"/>
              <a:ext cx="406085" cy="330534"/>
            </a:xfrm>
            <a:prstGeom prst="rect">
              <a:avLst/>
            </a:prstGeom>
          </p:spPr>
        </p:pic>
        <p:pic>
          <p:nvPicPr>
            <p:cNvPr id="15" name="Picture 14" descr="Shape, rectangle&#10;&#10;Description automatically generated">
              <a:extLst>
                <a:ext uri="{FF2B5EF4-FFF2-40B4-BE49-F238E27FC236}">
                  <a16:creationId xmlns:a16="http://schemas.microsoft.com/office/drawing/2014/main" id="{046F5E86-8095-8E42-902A-1D118F433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6094" y="5996734"/>
              <a:ext cx="406085" cy="330534"/>
            </a:xfrm>
            <a:prstGeom prst="rect">
              <a:avLst/>
            </a:prstGeom>
          </p:spPr>
        </p:pic>
        <p:pic>
          <p:nvPicPr>
            <p:cNvPr id="16" name="Picture 15" descr="Shape, rectangle&#10;&#10;Description automatically generated">
              <a:extLst>
                <a:ext uri="{FF2B5EF4-FFF2-40B4-BE49-F238E27FC236}">
                  <a16:creationId xmlns:a16="http://schemas.microsoft.com/office/drawing/2014/main" id="{48BCBEDB-A700-5A48-B822-18C1709A0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02" y="5993623"/>
              <a:ext cx="406085" cy="330534"/>
            </a:xfrm>
            <a:prstGeom prst="rect">
              <a:avLst/>
            </a:prstGeom>
          </p:spPr>
        </p:pic>
        <p:pic>
          <p:nvPicPr>
            <p:cNvPr id="17" name="Picture 16" descr="Shape, rectangle&#10;&#10;Description automatically generated">
              <a:extLst>
                <a:ext uri="{FF2B5EF4-FFF2-40B4-BE49-F238E27FC236}">
                  <a16:creationId xmlns:a16="http://schemas.microsoft.com/office/drawing/2014/main" id="{8606CF9F-7CDB-FF41-AC19-BD138E303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977" y="6002544"/>
              <a:ext cx="406085" cy="330534"/>
            </a:xfrm>
            <a:prstGeom prst="rect">
              <a:avLst/>
            </a:prstGeom>
          </p:spPr>
        </p:pic>
        <p:pic>
          <p:nvPicPr>
            <p:cNvPr id="18" name="Picture 17" descr="Shape, rectangle&#10;&#10;Description automatically generated">
              <a:extLst>
                <a:ext uri="{FF2B5EF4-FFF2-40B4-BE49-F238E27FC236}">
                  <a16:creationId xmlns:a16="http://schemas.microsoft.com/office/drawing/2014/main" id="{B8869DBA-AEAC-B14E-BD85-33491EE01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8808" y="5268763"/>
              <a:ext cx="406085" cy="330534"/>
            </a:xfrm>
            <a:prstGeom prst="rect">
              <a:avLst/>
            </a:prstGeom>
          </p:spPr>
        </p:pic>
        <p:pic>
          <p:nvPicPr>
            <p:cNvPr id="19" name="Picture 18" descr="Shape, rectangle&#10;&#10;Description automatically generated">
              <a:extLst>
                <a:ext uri="{FF2B5EF4-FFF2-40B4-BE49-F238E27FC236}">
                  <a16:creationId xmlns:a16="http://schemas.microsoft.com/office/drawing/2014/main" id="{0FF6D313-B5C8-A343-AEB4-C9CD22CEE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8916" y="5265652"/>
              <a:ext cx="406085" cy="330534"/>
            </a:xfrm>
            <a:prstGeom prst="rect">
              <a:avLst/>
            </a:prstGeom>
          </p:spPr>
        </p:pic>
        <p:pic>
          <p:nvPicPr>
            <p:cNvPr id="20" name="Picture 19" descr="Shape, rectangle&#10;&#10;Description automatically generated">
              <a:extLst>
                <a:ext uri="{FF2B5EF4-FFF2-40B4-BE49-F238E27FC236}">
                  <a16:creationId xmlns:a16="http://schemas.microsoft.com/office/drawing/2014/main" id="{34308211-29CB-E84C-9589-E94F07C61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3691" y="5274573"/>
              <a:ext cx="406085" cy="33053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EA8458-8727-194E-8CB0-205E9EE74E4B}"/>
              </a:ext>
            </a:extLst>
          </p:cNvPr>
          <p:cNvSpPr txBox="1"/>
          <p:nvPr/>
        </p:nvSpPr>
        <p:spPr>
          <a:xfrm>
            <a:off x="153859" y="5386103"/>
            <a:ext cx="30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Ensure you got the (one) box safely; make N trips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32DA7A-B498-E846-B224-0028E3908AEA}"/>
              </a:ext>
            </a:extLst>
          </p:cNvPr>
          <p:cNvSpPr txBox="1"/>
          <p:nvPr/>
        </p:nvSpPr>
        <p:spPr>
          <a:xfrm>
            <a:off x="153859" y="5989245"/>
            <a:ext cx="30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Ensure you get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 </a:t>
            </a:r>
            <a:r>
              <a:rPr lang="en-US" dirty="0">
                <a:latin typeface="Helvetica" pitchFamily="2" charset="0"/>
              </a:rPr>
              <a:t>boxes safely; make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just 1 trip!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782753-6AA7-464F-AF48-F2B0B5A27690}"/>
              </a:ext>
            </a:extLst>
          </p:cNvPr>
          <p:cNvSpPr txBox="1"/>
          <p:nvPr/>
        </p:nvSpPr>
        <p:spPr>
          <a:xfrm>
            <a:off x="4379494" y="5852419"/>
            <a:ext cx="6677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Keep many packets in flight</a:t>
            </a:r>
          </a:p>
        </p:txBody>
      </p:sp>
    </p:spTree>
    <p:extLst>
      <p:ext uri="{BB962C8B-B14F-4D97-AF65-F5344CB8AC3E}">
        <p14:creationId xmlns:p14="http://schemas.microsoft.com/office/powerpoint/2010/main" val="363561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412 L -0.33334 -0.041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3194 L -0.33256 -0.03194 " pathEditMode="relative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7E82-695A-6569-80CB-CCBE7D34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Checksum, why you being weird?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3B00-232D-F575-9E66-80F02564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366"/>
            <a:ext cx="10515600" cy="547063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Need a function that is fast to compute, catches likely errors, and easy to verify. Some design considerations:</a:t>
            </a:r>
          </a:p>
          <a:p>
            <a:r>
              <a:rPr lang="en-US" dirty="0"/>
              <a:t>Basic bit-wise: AND, OR: many inputs map to the same output</a:t>
            </a:r>
          </a:p>
          <a:p>
            <a:r>
              <a:rPr lang="en-US" dirty="0"/>
              <a:t>XOR: can catch single bit-flips, but not an even number of 1s/0s flipping</a:t>
            </a:r>
          </a:p>
          <a:p>
            <a:pPr lvl="1"/>
            <a:r>
              <a:rPr lang="en-US" dirty="0"/>
              <a:t>Some sort of addition is preferable to this (carries will show errors)</a:t>
            </a:r>
          </a:p>
          <a:p>
            <a:r>
              <a:rPr lang="en-US" dirty="0">
                <a:solidFill>
                  <a:srgbClr val="C00000"/>
                </a:solidFill>
              </a:rPr>
              <a:t>Addition </a:t>
            </a:r>
            <a:r>
              <a:rPr lang="en-US" dirty="0"/>
              <a:t>is commutative, associative, has an identity element (0), is efficient to calculate</a:t>
            </a:r>
          </a:p>
          <a:p>
            <a:pPr lvl="1"/>
            <a:r>
              <a:rPr lang="en-US" dirty="0"/>
              <a:t>Checksum can appear anywhere in the packet</a:t>
            </a:r>
          </a:p>
          <a:p>
            <a:pPr lvl="1"/>
            <a:r>
              <a:rPr lang="en-US" dirty="0"/>
              <a:t>Compute checksum by placing a 0 in place originally</a:t>
            </a:r>
          </a:p>
          <a:p>
            <a:pPr lvl="1"/>
            <a:r>
              <a:rPr lang="en-US" dirty="0"/>
              <a:t>Use operations at the natural bit-width of the machine (16 bits was common)</a:t>
            </a:r>
          </a:p>
          <a:p>
            <a:r>
              <a:rPr lang="en-US" dirty="0"/>
              <a:t>(Regular) two’s complement addition: errors in higher order bit positions can be missed (the final carry-out bit isn’t part of the checksum)</a:t>
            </a:r>
          </a:p>
          <a:p>
            <a:pPr lvl="1"/>
            <a:r>
              <a:rPr lang="en-US" dirty="0"/>
              <a:t>One’s complement: adding the final carry-out to the result helps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Why complement? Why not compare the checksum rather than to 0?</a:t>
            </a:r>
          </a:p>
          <a:p>
            <a:pPr lvl="1"/>
            <a:r>
              <a:rPr lang="en-US" dirty="0"/>
              <a:t>CPUs have ways of detecting if the last result was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EC3E6-046F-9FEE-EDF9-2643CF4DF092}"/>
              </a:ext>
            </a:extLst>
          </p:cNvPr>
          <p:cNvSpPr txBox="1"/>
          <p:nvPr/>
        </p:nvSpPr>
        <p:spPr>
          <a:xfrm>
            <a:off x="8551818" y="103515"/>
            <a:ext cx="34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Not on the exam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74A4-16BF-0CA0-CD49-0EAB2673157F}"/>
              </a:ext>
            </a:extLst>
          </p:cNvPr>
          <p:cNvSpPr txBox="1"/>
          <p:nvPr/>
        </p:nvSpPr>
        <p:spPr>
          <a:xfrm>
            <a:off x="592183" y="180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/doc/html/rfc1071</a:t>
            </a:r>
          </a:p>
        </p:txBody>
      </p:sp>
    </p:spTree>
    <p:extLst>
      <p:ext uri="{BB962C8B-B14F-4D97-AF65-F5344CB8AC3E}">
        <p14:creationId xmlns:p14="http://schemas.microsoft.com/office/powerpoint/2010/main" val="11603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9002-F700-9240-8AEE-381DD22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DABD-394C-A844-8AEE-79141612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6987" cy="48553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Checksums don’t detect all bit errors</a:t>
            </a:r>
          </a:p>
          <a:p>
            <a:pPr lvl="1"/>
            <a:r>
              <a:rPr lang="en-US" dirty="0"/>
              <a:t>Consider (x, y) vs. (x – 1, y + 1) as adjacent 16-bit values in packet</a:t>
            </a:r>
          </a:p>
          <a:p>
            <a:pPr lvl="1"/>
            <a:r>
              <a:rPr lang="en-US" dirty="0"/>
              <a:t>Analogy: you can’t assume the package hasn’t been meddled with if its weight matches the one on the stamp. More smarts needed for that.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But it’s a lightweight method that works well in many cases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Checksums are part of the packet; they can get corrupted too</a:t>
            </a:r>
          </a:p>
          <a:p>
            <a:pPr lvl="1"/>
            <a:r>
              <a:rPr lang="en-US" dirty="0">
                <a:sym typeface="Wingdings" pitchFamily="2" charset="2"/>
              </a:rPr>
              <a:t>The receiver will just declare an error if it finds an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7FE4-76B1-5A49-964E-5FE13C76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33D0-6B6F-A646-AF89-768917D4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Checksums are insufficient for reliable data delivery</a:t>
            </a:r>
          </a:p>
          <a:p>
            <a:pPr lvl="1"/>
            <a:r>
              <a:rPr lang="en-US" dirty="0"/>
              <a:t>If a packet is lost, so is its checksum</a:t>
            </a:r>
          </a:p>
          <a:p>
            <a:pPr lvl="1"/>
            <a:endParaRPr lang="en-US" dirty="0"/>
          </a:p>
          <a:p>
            <a:r>
              <a:rPr lang="en-US" dirty="0"/>
              <a:t>UDP and TCP use the same checksum function</a:t>
            </a:r>
          </a:p>
          <a:p>
            <a:pPr lvl="1"/>
            <a:r>
              <a:rPr lang="en-US" dirty="0"/>
              <a:t>TCP also uses the lightweight error detection capability</a:t>
            </a:r>
          </a:p>
          <a:p>
            <a:pPr lvl="1"/>
            <a:r>
              <a:rPr lang="en-US" dirty="0"/>
              <a:t>However, TCP has more mature mechanisms for reliable data delivery (up next!)</a:t>
            </a:r>
          </a:p>
          <a:p>
            <a:pPr lvl="1"/>
            <a:endParaRPr lang="en-US" dirty="0"/>
          </a:p>
          <a:p>
            <a:r>
              <a:rPr lang="en-US" dirty="0">
                <a:sym typeface="Wingdings" pitchFamily="2" charset="2"/>
              </a:rPr>
              <a:t>Checksum is a mechanism to detect errors, not correct them</a:t>
            </a:r>
          </a:p>
          <a:p>
            <a:pPr lvl="1"/>
            <a:r>
              <a:rPr lang="en-US" dirty="0"/>
              <a:t>Even when they detect errors, checksums don’t tell you where they lie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6393-0683-124C-8CD9-817EA1A8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0B64-34B6-7244-9EC5-BA69CBD2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IN" dirty="0"/>
              <a:t>Let’s craft some UDP packets (again)!</a:t>
            </a:r>
          </a:p>
          <a:p>
            <a:endParaRPr lang="en-IN" sz="2400" dirty="0">
              <a:latin typeface="Courier" pitchFamily="2" charset="0"/>
            </a:endParaRPr>
          </a:p>
          <a:p>
            <a:r>
              <a:rPr lang="en-IN" sz="2400" dirty="0" err="1">
                <a:latin typeface="Courier" pitchFamily="2" charset="0"/>
              </a:rPr>
              <a:t>sudo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tcpdump</a:t>
            </a:r>
            <a:r>
              <a:rPr lang="en-IN" sz="2400" dirty="0">
                <a:latin typeface="Courier" pitchFamily="2" charset="0"/>
              </a:rPr>
              <a:t> -</a:t>
            </a:r>
            <a:r>
              <a:rPr lang="en-IN" sz="2400" dirty="0" err="1">
                <a:latin typeface="Courier" pitchFamily="2" charset="0"/>
              </a:rPr>
              <a:t>i</a:t>
            </a:r>
            <a:r>
              <a:rPr lang="en-IN" sz="2400" dirty="0">
                <a:latin typeface="Courier" pitchFamily="2" charset="0"/>
              </a:rPr>
              <a:t> lo </a:t>
            </a:r>
            <a:r>
              <a:rPr lang="en-IN" sz="2400" dirty="0" err="1">
                <a:latin typeface="Courier" pitchFamily="2" charset="0"/>
              </a:rPr>
              <a:t>udp</a:t>
            </a:r>
            <a:r>
              <a:rPr lang="en-IN" sz="2400" dirty="0">
                <a:latin typeface="Courier" pitchFamily="2" charset="0"/>
              </a:rPr>
              <a:t> –</a:t>
            </a:r>
            <a:r>
              <a:rPr lang="en-IN" sz="2400" dirty="0" err="1">
                <a:latin typeface="Courier" pitchFamily="2" charset="0"/>
              </a:rPr>
              <a:t>XAvvv</a:t>
            </a:r>
            <a:r>
              <a:rPr lang="en-IN" sz="2400" dirty="0">
                <a:latin typeface="Courier" pitchFamily="2" charset="0"/>
              </a:rPr>
              <a:t> # observe packets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sudo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scapy</a:t>
            </a:r>
            <a:r>
              <a:rPr lang="en-US" sz="2400" dirty="0">
                <a:latin typeface="Courier" pitchFamily="2" charset="0"/>
              </a:rPr>
              <a:t> # tool used to send crafted packets</a:t>
            </a:r>
            <a:endParaRPr lang="en-IN" dirty="0"/>
          </a:p>
          <a:p>
            <a:r>
              <a:rPr lang="en-IN" sz="2400" dirty="0">
                <a:latin typeface="Courier" pitchFamily="2" charset="0"/>
              </a:rPr>
              <a:t>send(IP(</a:t>
            </a:r>
            <a:r>
              <a:rPr lang="en-IN" sz="2400" dirty="0" err="1">
                <a:latin typeface="Courier" pitchFamily="2" charset="0"/>
              </a:rPr>
              <a:t>dst</a:t>
            </a:r>
            <a:r>
              <a:rPr lang="en-IN" sz="2400" dirty="0">
                <a:latin typeface="Courier" pitchFamily="2" charset="0"/>
              </a:rPr>
              <a:t>="127.0.0.1")/UDP(sport=1024, </a:t>
            </a:r>
            <a:r>
              <a:rPr lang="en-IN" sz="2400" dirty="0" err="1">
                <a:latin typeface="Courier" pitchFamily="2" charset="0"/>
              </a:rPr>
              <a:t>dport</a:t>
            </a:r>
            <a:r>
              <a:rPr lang="en-IN" sz="2400" dirty="0">
                <a:latin typeface="Courier" pitchFamily="2" charset="0"/>
              </a:rPr>
              <a:t>=2048)/"hello world”, </a:t>
            </a:r>
            <a:r>
              <a:rPr lang="en-IN" sz="2400" dirty="0" err="1">
                <a:latin typeface="Courier" pitchFamily="2" charset="0"/>
              </a:rPr>
              <a:t>iface</a:t>
            </a:r>
            <a:r>
              <a:rPr lang="en-IN" sz="2400" dirty="0">
                <a:latin typeface="Courier" pitchFamily="2" charset="0"/>
              </a:rPr>
              <a:t>="lo")</a:t>
            </a:r>
          </a:p>
          <a:p>
            <a:endParaRPr lang="en-IN" sz="2400" dirty="0">
              <a:latin typeface="Courier" pitchFamily="2" charset="0"/>
            </a:endParaRPr>
          </a:p>
          <a:p>
            <a:r>
              <a:rPr lang="en-IN" dirty="0"/>
              <a:t>Now can you craft two UDP packets with an identical checksum?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124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05D-5989-DD42-B207-B65BA9C4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0428-CAD7-634B-B5F4-3CEE3A5A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 simple transport: Send or receive a single packet from/to the correct application process. </a:t>
            </a:r>
            <a:r>
              <a:rPr lang="en-US" dirty="0">
                <a:solidFill>
                  <a:srgbClr val="C00000"/>
                </a:solidFill>
              </a:rPr>
              <a:t>That’s it</a:t>
            </a:r>
          </a:p>
          <a:p>
            <a:pPr lvl="1"/>
            <a:r>
              <a:rPr lang="en-US" dirty="0"/>
              <a:t>Just a thin shim around network layer’s best-effort delivery</a:t>
            </a:r>
          </a:p>
          <a:p>
            <a:pPr lvl="1"/>
            <a:r>
              <a:rPr lang="en-US" dirty="0"/>
              <a:t>No connection building, no latency</a:t>
            </a:r>
          </a:p>
          <a:p>
            <a:pPr lvl="1"/>
            <a:r>
              <a:rPr lang="en-US" dirty="0"/>
              <a:t>Suitable for one-off request/response messages</a:t>
            </a:r>
          </a:p>
          <a:p>
            <a:pPr lvl="1"/>
            <a:r>
              <a:rPr lang="en-US" dirty="0"/>
              <a:t>Sometimes suitable for loss-tolerant but delay-sensitive applications</a:t>
            </a:r>
          </a:p>
          <a:p>
            <a:endParaRPr lang="en-US" dirty="0"/>
          </a:p>
          <a:p>
            <a:r>
              <a:rPr lang="en-US" dirty="0"/>
              <a:t>No reliability, performance, or ordering guarantees</a:t>
            </a:r>
          </a:p>
          <a:p>
            <a:r>
              <a:rPr lang="en-US" dirty="0"/>
              <a:t>Can do basic error detection (bit flips) using checksums</a:t>
            </a:r>
          </a:p>
          <a:p>
            <a:pPr lvl="1"/>
            <a:r>
              <a:rPr lang="en-US" dirty="0"/>
              <a:t>Error detection is necessary to deliver data reliably, but it is insufficient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776-176F-764E-8C88-FE3D3CE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558-4FE4-CF4F-9D0B-99F77E939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A8-F9D0-5F4D-A341-FEF699D2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Packet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A0C39-D7FE-9045-BE74-79214036A215}"/>
              </a:ext>
            </a:extLst>
          </p:cNvPr>
          <p:cNvCxnSpPr/>
          <p:nvPr/>
        </p:nvCxnSpPr>
        <p:spPr>
          <a:xfrm>
            <a:off x="2252871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CEC69-5E65-1145-BDD7-B50BA3773396}"/>
              </a:ext>
            </a:extLst>
          </p:cNvPr>
          <p:cNvCxnSpPr/>
          <p:nvPr/>
        </p:nvCxnSpPr>
        <p:spPr>
          <a:xfrm>
            <a:off x="5161723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5E4A0-A546-534D-A3ED-FCB61B37D5CD}"/>
              </a:ext>
            </a:extLst>
          </p:cNvPr>
          <p:cNvCxnSpPr/>
          <p:nvPr/>
        </p:nvCxnSpPr>
        <p:spPr>
          <a:xfrm>
            <a:off x="2425150" y="2450654"/>
            <a:ext cx="2557669" cy="11529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FC5EEA-E7CA-1142-BF98-DE4779A8D97D}"/>
              </a:ext>
            </a:extLst>
          </p:cNvPr>
          <p:cNvSpPr txBox="1"/>
          <p:nvPr/>
        </p:nvSpPr>
        <p:spPr>
          <a:xfrm>
            <a:off x="1736036" y="1698350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CDDA3-D251-4841-A1FC-EB2303045C26}"/>
              </a:ext>
            </a:extLst>
          </p:cNvPr>
          <p:cNvSpPr txBox="1"/>
          <p:nvPr/>
        </p:nvSpPr>
        <p:spPr>
          <a:xfrm>
            <a:off x="4563718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pic>
        <p:nvPicPr>
          <p:cNvPr id="12" name="Picture 1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305F55A6-D480-7D42-9D83-9A5664B6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4" y="5185156"/>
            <a:ext cx="1464365" cy="146436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21B307-9AE2-D24D-9D15-1E16E6C0959B}"/>
              </a:ext>
            </a:extLst>
          </p:cNvPr>
          <p:cNvGrpSpPr/>
          <p:nvPr/>
        </p:nvGrpSpPr>
        <p:grpSpPr>
          <a:xfrm>
            <a:off x="2431776" y="2804951"/>
            <a:ext cx="914398" cy="461665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07AC0B8-0E20-B648-935D-9A724D8C181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FE649-9E51-6346-8BC4-FBF3192F523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1ACBDE-BDB5-AD49-BF36-142C3304E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E226A8-77F6-7649-B5FF-E34B898A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1" y="1929182"/>
            <a:ext cx="5257800" cy="4295881"/>
          </a:xfrm>
        </p:spPr>
        <p:txBody>
          <a:bodyPr>
            <a:normAutofit/>
          </a:bodyPr>
          <a:lstStyle/>
          <a:p>
            <a:r>
              <a:rPr lang="en-US" dirty="0"/>
              <a:t>How might a sender and receiver ensure that data is delivered reliably (despite some packets being lost)?</a:t>
            </a:r>
          </a:p>
          <a:p>
            <a:endParaRPr lang="en-US" dirty="0"/>
          </a:p>
          <a:p>
            <a:r>
              <a:rPr lang="en-US" dirty="0"/>
              <a:t>TCP uses three mechanisms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59B27089-AF47-4E45-B184-9BB4DA6DD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908" y="2749777"/>
            <a:ext cx="753036" cy="5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2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-0.01365 C 0.02539 0.00093 0.05508 0.01551 0.06745 0.07315 C 0.07969 0.13079 0.07461 0.23148 0.06953 0.3321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1513</Words>
  <Application>Microsoft Macintosh PowerPoint</Application>
  <PresentationFormat>Widescreen</PresentationFormat>
  <Paragraphs>225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Calibri</vt:lpstr>
      <vt:lpstr>Courier</vt:lpstr>
      <vt:lpstr>Helvetica</vt:lpstr>
      <vt:lpstr>Times New Roman</vt:lpstr>
      <vt:lpstr>Wingdings</vt:lpstr>
      <vt:lpstr>Office Theme</vt:lpstr>
      <vt:lpstr>Reliable Data Delivery</vt:lpstr>
      <vt:lpstr>Review</vt:lpstr>
      <vt:lpstr>Checksum, why you being weird?</vt:lpstr>
      <vt:lpstr>Some observations on checksums</vt:lpstr>
      <vt:lpstr>Some observations on checksums</vt:lpstr>
      <vt:lpstr>Playing with checksums</vt:lpstr>
      <vt:lpstr>Summary of UDP</vt:lpstr>
      <vt:lpstr>Reliable data delivery</vt:lpstr>
      <vt:lpstr>Packet loss</vt:lpstr>
      <vt:lpstr>Coping with packet loss: (1) ACK</vt:lpstr>
      <vt:lpstr>Coping with packet corruption: (1) ACK</vt:lpstr>
      <vt:lpstr>Coping with packet loss: (2) RTO</vt:lpstr>
      <vt:lpstr>How should the RTO be set?</vt:lpstr>
      <vt:lpstr>Coping with packet duplication</vt:lpstr>
      <vt:lpstr>Coping with packet loss: (3) Sequence #s</vt:lpstr>
      <vt:lpstr>Coping with packet loss: (3) Sequence #s</vt:lpstr>
      <vt:lpstr>Coping with packet loss: (3) Sequence #s</vt:lpstr>
      <vt:lpstr>Q: What is the seq# of third packet?</vt:lpstr>
      <vt:lpstr>Stop-and-Wait Reliability</vt:lpstr>
      <vt:lpstr>PowerPoint Presentation</vt:lpstr>
      <vt:lpstr>Efficiency problem with stop-and-wait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1592</cp:revision>
  <cp:lastPrinted>2021-01-24T11:57:08Z</cp:lastPrinted>
  <dcterms:created xsi:type="dcterms:W3CDTF">2019-01-23T03:40:12Z</dcterms:created>
  <dcterms:modified xsi:type="dcterms:W3CDTF">2024-10-22T14:14:31Z</dcterms:modified>
</cp:coreProperties>
</file>