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366" r:id="rId3"/>
    <p:sldId id="369" r:id="rId4"/>
    <p:sldId id="370" r:id="rId5"/>
    <p:sldId id="371" r:id="rId6"/>
    <p:sldId id="372" r:id="rId7"/>
    <p:sldId id="373" r:id="rId8"/>
    <p:sldId id="298" r:id="rId9"/>
    <p:sldId id="387" r:id="rId10"/>
    <p:sldId id="259" r:id="rId11"/>
    <p:sldId id="383" r:id="rId12"/>
    <p:sldId id="358" r:id="rId13"/>
    <p:sldId id="359" r:id="rId14"/>
    <p:sldId id="363" r:id="rId15"/>
    <p:sldId id="384" r:id="rId16"/>
    <p:sldId id="385" r:id="rId17"/>
    <p:sldId id="375" r:id="rId18"/>
    <p:sldId id="367" r:id="rId19"/>
    <p:sldId id="261" r:id="rId20"/>
    <p:sldId id="262" r:id="rId21"/>
    <p:sldId id="263" r:id="rId22"/>
    <p:sldId id="310" r:id="rId23"/>
    <p:sldId id="361" r:id="rId24"/>
    <p:sldId id="376" r:id="rId25"/>
    <p:sldId id="299" r:id="rId26"/>
    <p:sldId id="300" r:id="rId27"/>
    <p:sldId id="380" r:id="rId28"/>
    <p:sldId id="381" r:id="rId29"/>
    <p:sldId id="301" r:id="rId30"/>
    <p:sldId id="264" r:id="rId31"/>
    <p:sldId id="350" r:id="rId32"/>
    <p:sldId id="351" r:id="rId33"/>
    <p:sldId id="352" r:id="rId34"/>
    <p:sldId id="35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6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4F951411-88A2-5F44-8C16-E11643966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EA4FC2D-4BEE-6E46-BE53-F79C3B1F629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1641683-83F9-0F4C-B608-CAA69FB89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8D8DB85-2748-FF43-948D-019D03BA3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6335" tIns="48168" rIns="96335" bIns="48168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40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F81F1B5-8F85-7A48-88F3-889E3F4CB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2D13343-3E32-144F-A276-99B6BA22A566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9FA5699-0AD9-0642-AD60-40E219D3B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28B9F5E-66DF-4644-8A8A-D8B5BAE6D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28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1DE0EC9-9B70-FC4E-8122-113CDAEB3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3793C4-BBC8-9B4F-A7AF-A1AA5F4BDB4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888FB0C-9A2B-5442-9752-804B556CC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5D18C0B-68A6-1142-9F09-07D571A38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75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FE30ECD-A7B5-B64D-9861-08635117F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3356D87-917B-4649-B234-2884BF9E2A6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4389481-35ED-4849-97C6-CC52455D19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A6CCEDA-5D09-F249-9DFC-5DF51AFC2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93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34A9592-5C5F-224E-8272-7FDE3C3B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61CED84-E006-454D-9FD6-A32E7D04C90C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6E084FA-2FC3-4746-A3F2-205B6BD81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6487F89-154C-374C-901E-5170FF079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60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3FD2AA3-AD79-4943-ABE3-1D2393396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8BE79B-25E1-7A4A-B33A-3D3070B7D532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888F995-2433-0B43-89BD-D2614C9B01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4AA39D1-E196-E34E-B02C-0B6AF46E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7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rinivas.narayana@rutgers.edu" TargetMode="External"/><Relationship Id="rId2" Type="http://schemas.openxmlformats.org/officeDocument/2006/relationships/hyperlink" Target="http://www.cs.rutgers.edu/~sn62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s.rutgers.edu/~sn624/352-S19/" TargetMode="External"/><Relationship Id="rId5" Type="http://schemas.openxmlformats.org/officeDocument/2006/relationships/hyperlink" Target="mailto:jdk176@scarletmail.rutgers.edu" TargetMode="External"/><Relationship Id="rId4" Type="http://schemas.openxmlformats.org/officeDocument/2006/relationships/hyperlink" Target="mailto:bk455@scarletmail.rutgers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utgers.edu/academic-integrity/introdu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69680" y="1501869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Internet Technology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01502" y="3602038"/>
            <a:ext cx="9144000" cy="198297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1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1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Dept. of Computer Science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Rutgers University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" name="Picture 2" descr="A person smiling for the camera&#13;&#10;&#13;&#10;Description automatically generated">
            <a:extLst>
              <a:ext uri="{FF2B5EF4-FFF2-40B4-BE49-F238E27FC236}">
                <a16:creationId xmlns:a16="http://schemas.microsoft.com/office/drawing/2014/main" id="{37C41FFB-15B9-C74B-8C53-167BDA71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78" y="3264288"/>
            <a:ext cx="1956093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4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99D2172-A7BB-A64B-86DB-6493CFE22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667" y="2286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What is an internet?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Network of networks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What is</a:t>
            </a:r>
            <a:r>
              <a:rPr lang="en-US" altLang="en-US" i="1" dirty="0">
                <a:ea typeface="MS PGothic" pitchFamily="34" charset="-128"/>
              </a:rPr>
              <a:t> the</a:t>
            </a:r>
            <a:r>
              <a:rPr lang="en-US" altLang="en-US" dirty="0">
                <a:ea typeface="MS PGothic" pitchFamily="34" charset="-128"/>
              </a:rPr>
              <a:t> Internet?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A global internet based on the IP protocol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Network to network – adopt a common language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What does “Internet technology” refer to?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Architecture, protocols, and services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E4820860-B803-3F41-9D22-2C472142E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133600"/>
            <a:ext cx="990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F87DEF8C-5349-6245-BB5A-3C8356168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2133600"/>
            <a:ext cx="381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CCBFF178-1152-1344-9E26-346AE486D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2743200"/>
            <a:ext cx="914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71" name="Group 8">
            <a:extLst>
              <a:ext uri="{FF2B5EF4-FFF2-40B4-BE49-F238E27FC236}">
                <a16:creationId xmlns:a16="http://schemas.microsoft.com/office/drawing/2014/main" id="{D4A77BCF-9978-784B-85CA-B660EED46D1D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2362200"/>
            <a:ext cx="869950" cy="501650"/>
            <a:chOff x="852" y="898"/>
            <a:chExt cx="548" cy="316"/>
          </a:xfrm>
        </p:grpSpPr>
        <p:grpSp>
          <p:nvGrpSpPr>
            <p:cNvPr id="11342" name="Group 9">
              <a:extLst>
                <a:ext uri="{FF2B5EF4-FFF2-40B4-BE49-F238E27FC236}">
                  <a16:creationId xmlns:a16="http://schemas.microsoft.com/office/drawing/2014/main" id="{B798F78A-0B1D-B34B-A0B2-2B40DFF1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928"/>
              <a:ext cx="225" cy="271"/>
              <a:chOff x="1175" y="928"/>
              <a:chExt cx="225" cy="271"/>
            </a:xfrm>
          </p:grpSpPr>
          <p:grpSp>
            <p:nvGrpSpPr>
              <p:cNvPr id="11372" name="Group 10">
                <a:extLst>
                  <a:ext uri="{FF2B5EF4-FFF2-40B4-BE49-F238E27FC236}">
                    <a16:creationId xmlns:a16="http://schemas.microsoft.com/office/drawing/2014/main" id="{E6818FB5-1686-7E4C-B2C7-587979F95A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3" y="928"/>
                <a:ext cx="137" cy="218"/>
                <a:chOff x="1263" y="928"/>
                <a:chExt cx="137" cy="218"/>
              </a:xfrm>
            </p:grpSpPr>
            <p:grpSp>
              <p:nvGrpSpPr>
                <p:cNvPr id="11377" name="Group 11">
                  <a:extLst>
                    <a:ext uri="{FF2B5EF4-FFF2-40B4-BE49-F238E27FC236}">
                      <a16:creationId xmlns:a16="http://schemas.microsoft.com/office/drawing/2014/main" id="{39AC522E-95A5-394B-9F5B-2458217E9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9" y="957"/>
                  <a:ext cx="101" cy="159"/>
                  <a:chOff x="1299" y="957"/>
                  <a:chExt cx="101" cy="159"/>
                </a:xfrm>
              </p:grpSpPr>
              <p:grpSp>
                <p:nvGrpSpPr>
                  <p:cNvPr id="11387" name="Group 12">
                    <a:extLst>
                      <a:ext uri="{FF2B5EF4-FFF2-40B4-BE49-F238E27FC236}">
                        <a16:creationId xmlns:a16="http://schemas.microsoft.com/office/drawing/2014/main" id="{808FF8CF-3B99-B641-8292-C91E7574D4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9" y="957"/>
                    <a:ext cx="101" cy="159"/>
                    <a:chOff x="1299" y="957"/>
                    <a:chExt cx="101" cy="159"/>
                  </a:xfrm>
                </p:grpSpPr>
                <p:grpSp>
                  <p:nvGrpSpPr>
                    <p:cNvPr id="11389" name="Group 13">
                      <a:extLst>
                        <a:ext uri="{FF2B5EF4-FFF2-40B4-BE49-F238E27FC236}">
                          <a16:creationId xmlns:a16="http://schemas.microsoft.com/office/drawing/2014/main" id="{0BEB4577-939A-9840-B78A-08F93033E2E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26" y="966"/>
                      <a:ext cx="74" cy="130"/>
                      <a:chOff x="1326" y="966"/>
                      <a:chExt cx="74" cy="130"/>
                    </a:xfrm>
                  </p:grpSpPr>
                  <p:grpSp>
                    <p:nvGrpSpPr>
                      <p:cNvPr id="11393" name="Group 14">
                        <a:extLst>
                          <a:ext uri="{FF2B5EF4-FFF2-40B4-BE49-F238E27FC236}">
                            <a16:creationId xmlns:a16="http://schemas.microsoft.com/office/drawing/2014/main" id="{DE9FC626-02E5-F747-837E-F3AE51EBEEE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35" y="966"/>
                        <a:ext cx="65" cy="130"/>
                        <a:chOff x="1335" y="966"/>
                        <a:chExt cx="65" cy="130"/>
                      </a:xfrm>
                    </p:grpSpPr>
                    <p:sp>
                      <p:nvSpPr>
                        <p:cNvPr id="10373" name="Oval 15">
                          <a:extLst>
                            <a:ext uri="{FF2B5EF4-FFF2-40B4-BE49-F238E27FC236}">
                              <a16:creationId xmlns:a16="http://schemas.microsoft.com/office/drawing/2014/main" id="{7688C87F-F7AC-7D43-8FCF-46C9AB53557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71" y="1045"/>
                          <a:ext cx="29" cy="3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0374" name="Oval 16">
                          <a:extLst>
                            <a:ext uri="{FF2B5EF4-FFF2-40B4-BE49-F238E27FC236}">
                              <a16:creationId xmlns:a16="http://schemas.microsoft.com/office/drawing/2014/main" id="{B0388F51-A79B-8D46-94CF-3F9CF65EE44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1055"/>
                          <a:ext cx="37" cy="41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0375" name="Oval 17">
                          <a:extLst>
                            <a:ext uri="{FF2B5EF4-FFF2-40B4-BE49-F238E27FC236}">
                              <a16:creationId xmlns:a16="http://schemas.microsoft.com/office/drawing/2014/main" id="{7CE88C70-F4E1-FF42-A78A-B41C7FEDCB5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62" y="996"/>
                          <a:ext cx="29" cy="3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0376" name="Oval 18">
                          <a:extLst>
                            <a:ext uri="{FF2B5EF4-FFF2-40B4-BE49-F238E27FC236}">
                              <a16:creationId xmlns:a16="http://schemas.microsoft.com/office/drawing/2014/main" id="{0A93179D-79CB-CE4B-A9B9-8DD798539CE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35" y="966"/>
                          <a:ext cx="38" cy="4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1401" name="Freeform 19">
                          <a:extLst>
                            <a:ext uri="{FF2B5EF4-FFF2-40B4-BE49-F238E27FC236}">
                              <a16:creationId xmlns:a16="http://schemas.microsoft.com/office/drawing/2014/main" id="{F0A34A22-3B77-9140-BB6F-BF4282E3594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60" y="994"/>
                          <a:ext cx="31" cy="78"/>
                        </a:xfrm>
                        <a:custGeom>
                          <a:avLst/>
                          <a:gdLst>
                            <a:gd name="T0" fmla="*/ 30 w 31"/>
                            <a:gd name="T1" fmla="*/ 76 h 78"/>
                            <a:gd name="T2" fmla="*/ 17 w 31"/>
                            <a:gd name="T3" fmla="*/ 77 h 78"/>
                            <a:gd name="T4" fmla="*/ 0 w 31"/>
                            <a:gd name="T5" fmla="*/ 0 h 78"/>
                            <a:gd name="T6" fmla="*/ 18 w 31"/>
                            <a:gd name="T7" fmla="*/ 6 h 78"/>
                            <a:gd name="T8" fmla="*/ 19 w 31"/>
                            <a:gd name="T9" fmla="*/ 43 h 78"/>
                            <a:gd name="T10" fmla="*/ 30 w 31"/>
                            <a:gd name="T11" fmla="*/ 76 h 78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0" t="0" r="r" b="b"/>
                          <a:pathLst>
                            <a:path w="31" h="78">
                              <a:moveTo>
                                <a:pt x="30" y="76"/>
                              </a:moveTo>
                              <a:lnTo>
                                <a:pt x="17" y="77"/>
                              </a:lnTo>
                              <a:lnTo>
                                <a:pt x="0" y="0"/>
                              </a:lnTo>
                              <a:lnTo>
                                <a:pt x="18" y="6"/>
                              </a:lnTo>
                              <a:lnTo>
                                <a:pt x="19" y="43"/>
                              </a:lnTo>
                              <a:lnTo>
                                <a:pt x="30" y="76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0370" name="Oval 20">
                        <a:extLst>
                          <a:ext uri="{FF2B5EF4-FFF2-40B4-BE49-F238E27FC236}">
                            <a16:creationId xmlns:a16="http://schemas.microsoft.com/office/drawing/2014/main" id="{681A3E1F-E6BE-2A46-9DDE-8F261A3B82B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26" y="1006"/>
                        <a:ext cx="56" cy="6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Times New Roman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371" name="Oval 21">
                        <a:extLst>
                          <a:ext uri="{FF2B5EF4-FFF2-40B4-BE49-F238E27FC236}">
                            <a16:creationId xmlns:a16="http://schemas.microsoft.com/office/drawing/2014/main" id="{E32CE033-E849-FE46-8E27-88419FD4A3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26" y="1045"/>
                        <a:ext cx="39" cy="4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Times New Roman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1396" name="Freeform 22">
                        <a:extLst>
                          <a:ext uri="{FF2B5EF4-FFF2-40B4-BE49-F238E27FC236}">
                            <a16:creationId xmlns:a16="http://schemas.microsoft.com/office/drawing/2014/main" id="{85F0BCBF-ED9A-B548-BD9E-19A466979C5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36" y="984"/>
                        <a:ext cx="34" cy="85"/>
                      </a:xfrm>
                      <a:custGeom>
                        <a:avLst/>
                        <a:gdLst>
                          <a:gd name="T0" fmla="*/ 30 w 34"/>
                          <a:gd name="T1" fmla="*/ 14 h 85"/>
                          <a:gd name="T2" fmla="*/ 26 w 34"/>
                          <a:gd name="T3" fmla="*/ 32 h 85"/>
                          <a:gd name="T4" fmla="*/ 33 w 34"/>
                          <a:gd name="T5" fmla="*/ 72 h 85"/>
                          <a:gd name="T6" fmla="*/ 19 w 34"/>
                          <a:gd name="T7" fmla="*/ 84 h 85"/>
                          <a:gd name="T8" fmla="*/ 0 w 34"/>
                          <a:gd name="T9" fmla="*/ 35 h 85"/>
                          <a:gd name="T10" fmla="*/ 15 w 34"/>
                          <a:gd name="T11" fmla="*/ 0 h 85"/>
                          <a:gd name="T12" fmla="*/ 30 w 34"/>
                          <a:gd name="T13" fmla="*/ 14 h 8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34" h="85">
                            <a:moveTo>
                              <a:pt x="30" y="14"/>
                            </a:moveTo>
                            <a:lnTo>
                              <a:pt x="26" y="32"/>
                            </a:lnTo>
                            <a:lnTo>
                              <a:pt x="33" y="72"/>
                            </a:lnTo>
                            <a:lnTo>
                              <a:pt x="19" y="84"/>
                            </a:lnTo>
                            <a:lnTo>
                              <a:pt x="0" y="35"/>
                            </a:lnTo>
                            <a:lnTo>
                              <a:pt x="15" y="0"/>
                            </a:lnTo>
                            <a:lnTo>
                              <a:pt x="30" y="1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0366" name="Oval 23">
                      <a:extLst>
                        <a:ext uri="{FF2B5EF4-FFF2-40B4-BE49-F238E27FC236}">
                          <a16:creationId xmlns:a16="http://schemas.microsoft.com/office/drawing/2014/main" id="{A4D8207E-A4B6-374B-BE83-2981EA24B5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6" y="1084"/>
                      <a:ext cx="29" cy="3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7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0367" name="Oval 24">
                      <a:extLst>
                        <a:ext uri="{FF2B5EF4-FFF2-40B4-BE49-F238E27FC236}">
                          <a16:creationId xmlns:a16="http://schemas.microsoft.com/office/drawing/2014/main" id="{E9AA50D1-C985-134C-8DFF-6BD1DD4F03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9" y="957"/>
                      <a:ext cx="38" cy="4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7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392" name="Freeform 25">
                      <a:extLst>
                        <a:ext uri="{FF2B5EF4-FFF2-40B4-BE49-F238E27FC236}">
                          <a16:creationId xmlns:a16="http://schemas.microsoft.com/office/drawing/2014/main" id="{248BEEAE-45AC-0B4D-B4A2-B0488AFB9D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33" y="1073"/>
                      <a:ext cx="25" cy="18"/>
                    </a:xfrm>
                    <a:custGeom>
                      <a:avLst/>
                      <a:gdLst>
                        <a:gd name="T0" fmla="*/ 24 w 25"/>
                        <a:gd name="T1" fmla="*/ 10 h 18"/>
                        <a:gd name="T2" fmla="*/ 16 w 25"/>
                        <a:gd name="T3" fmla="*/ 17 h 18"/>
                        <a:gd name="T4" fmla="*/ 0 w 25"/>
                        <a:gd name="T5" fmla="*/ 8 h 18"/>
                        <a:gd name="T6" fmla="*/ 16 w 25"/>
                        <a:gd name="T7" fmla="*/ 0 h 18"/>
                        <a:gd name="T8" fmla="*/ 24 w 25"/>
                        <a:gd name="T9" fmla="*/ 10 h 1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5" h="18">
                          <a:moveTo>
                            <a:pt x="24" y="10"/>
                          </a:moveTo>
                          <a:lnTo>
                            <a:pt x="16" y="17"/>
                          </a:lnTo>
                          <a:lnTo>
                            <a:pt x="0" y="8"/>
                          </a:lnTo>
                          <a:lnTo>
                            <a:pt x="16" y="0"/>
                          </a:lnTo>
                          <a:lnTo>
                            <a:pt x="24" y="1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88" name="Freeform 26">
                    <a:extLst>
                      <a:ext uri="{FF2B5EF4-FFF2-40B4-BE49-F238E27FC236}">
                        <a16:creationId xmlns:a16="http://schemas.microsoft.com/office/drawing/2014/main" id="{AD7D9B29-C946-2643-9D97-1EA4131BBA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" y="976"/>
                    <a:ext cx="17" cy="28"/>
                  </a:xfrm>
                  <a:custGeom>
                    <a:avLst/>
                    <a:gdLst>
                      <a:gd name="T0" fmla="*/ 8 w 17"/>
                      <a:gd name="T1" fmla="*/ 0 h 28"/>
                      <a:gd name="T2" fmla="*/ 16 w 17"/>
                      <a:gd name="T3" fmla="*/ 0 h 28"/>
                      <a:gd name="T4" fmla="*/ 12 w 17"/>
                      <a:gd name="T5" fmla="*/ 27 h 28"/>
                      <a:gd name="T6" fmla="*/ 0 w 17"/>
                      <a:gd name="T7" fmla="*/ 21 h 28"/>
                      <a:gd name="T8" fmla="*/ 8 w 17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8" y="0"/>
                        </a:moveTo>
                        <a:lnTo>
                          <a:pt x="16" y="0"/>
                        </a:lnTo>
                        <a:lnTo>
                          <a:pt x="12" y="27"/>
                        </a:lnTo>
                        <a:lnTo>
                          <a:pt x="0" y="21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78" name="Group 27">
                  <a:extLst>
                    <a:ext uri="{FF2B5EF4-FFF2-40B4-BE49-F238E27FC236}">
                      <a16:creationId xmlns:a16="http://schemas.microsoft.com/office/drawing/2014/main" id="{4B4F1398-B914-C446-B3DD-1023050BAB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63" y="928"/>
                  <a:ext cx="92" cy="197"/>
                  <a:chOff x="1263" y="928"/>
                  <a:chExt cx="92" cy="197"/>
                </a:xfrm>
              </p:grpSpPr>
              <p:sp>
                <p:nvSpPr>
                  <p:cNvPr id="10357" name="Oval 28">
                    <a:extLst>
                      <a:ext uri="{FF2B5EF4-FFF2-40B4-BE49-F238E27FC236}">
                        <a16:creationId xmlns:a16="http://schemas.microsoft.com/office/drawing/2014/main" id="{6F04533A-DBD2-CF49-8BEE-700098D6C7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045"/>
                    <a:ext cx="74" cy="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358" name="Oval 29">
                    <a:extLst>
                      <a:ext uri="{FF2B5EF4-FFF2-40B4-BE49-F238E27FC236}">
                        <a16:creationId xmlns:a16="http://schemas.microsoft.com/office/drawing/2014/main" id="{8EFD7E80-518C-DC43-9062-0BE16DC2B2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1" y="986"/>
                    <a:ext cx="74" cy="8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359" name="Oval 30">
                    <a:extLst>
                      <a:ext uri="{FF2B5EF4-FFF2-40B4-BE49-F238E27FC236}">
                        <a16:creationId xmlns:a16="http://schemas.microsoft.com/office/drawing/2014/main" id="{0D133334-6149-3244-8AED-BDD38C065D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3" y="928"/>
                    <a:ext cx="56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360" name="Oval 31">
                    <a:extLst>
                      <a:ext uri="{FF2B5EF4-FFF2-40B4-BE49-F238E27FC236}">
                        <a16:creationId xmlns:a16="http://schemas.microsoft.com/office/drawing/2014/main" id="{AFEB6844-C7B6-994C-BC98-72AC1E47F3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9" y="966"/>
                    <a:ext cx="29" cy="3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385" name="Freeform 32">
                    <a:extLst>
                      <a:ext uri="{FF2B5EF4-FFF2-40B4-BE49-F238E27FC236}">
                        <a16:creationId xmlns:a16="http://schemas.microsoft.com/office/drawing/2014/main" id="{0118A439-0882-C04A-B700-6E7E501CC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8" y="956"/>
                    <a:ext cx="55" cy="78"/>
                  </a:xfrm>
                  <a:custGeom>
                    <a:avLst/>
                    <a:gdLst>
                      <a:gd name="T0" fmla="*/ 38 w 55"/>
                      <a:gd name="T1" fmla="*/ 3 h 78"/>
                      <a:gd name="T2" fmla="*/ 37 w 55"/>
                      <a:gd name="T3" fmla="*/ 12 h 78"/>
                      <a:gd name="T4" fmla="*/ 50 w 55"/>
                      <a:gd name="T5" fmla="*/ 29 h 78"/>
                      <a:gd name="T6" fmla="*/ 54 w 55"/>
                      <a:gd name="T7" fmla="*/ 31 h 78"/>
                      <a:gd name="T8" fmla="*/ 35 w 55"/>
                      <a:gd name="T9" fmla="*/ 77 h 78"/>
                      <a:gd name="T10" fmla="*/ 0 w 55"/>
                      <a:gd name="T11" fmla="*/ 0 h 78"/>
                      <a:gd name="T12" fmla="*/ 38 w 55"/>
                      <a:gd name="T13" fmla="*/ 3 h 7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5" h="78">
                        <a:moveTo>
                          <a:pt x="38" y="3"/>
                        </a:moveTo>
                        <a:lnTo>
                          <a:pt x="37" y="12"/>
                        </a:lnTo>
                        <a:lnTo>
                          <a:pt x="50" y="29"/>
                        </a:lnTo>
                        <a:lnTo>
                          <a:pt x="54" y="31"/>
                        </a:lnTo>
                        <a:lnTo>
                          <a:pt x="35" y="77"/>
                        </a:lnTo>
                        <a:lnTo>
                          <a:pt x="0" y="0"/>
                        </a:lnTo>
                        <a:lnTo>
                          <a:pt x="38" y="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86" name="Freeform 33">
                    <a:extLst>
                      <a:ext uri="{FF2B5EF4-FFF2-40B4-BE49-F238E27FC236}">
                        <a16:creationId xmlns:a16="http://schemas.microsoft.com/office/drawing/2014/main" id="{F9CE44AB-5A17-3847-BF57-93FC5D0F25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3" y="1058"/>
                    <a:ext cx="38" cy="23"/>
                  </a:xfrm>
                  <a:custGeom>
                    <a:avLst/>
                    <a:gdLst>
                      <a:gd name="T0" fmla="*/ 32 w 38"/>
                      <a:gd name="T1" fmla="*/ 2 h 23"/>
                      <a:gd name="T2" fmla="*/ 37 w 38"/>
                      <a:gd name="T3" fmla="*/ 9 h 23"/>
                      <a:gd name="T4" fmla="*/ 0 w 38"/>
                      <a:gd name="T5" fmla="*/ 22 h 23"/>
                      <a:gd name="T6" fmla="*/ 1 w 38"/>
                      <a:gd name="T7" fmla="*/ 0 h 23"/>
                      <a:gd name="T8" fmla="*/ 32 w 38"/>
                      <a:gd name="T9" fmla="*/ 2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23">
                        <a:moveTo>
                          <a:pt x="32" y="2"/>
                        </a:moveTo>
                        <a:lnTo>
                          <a:pt x="37" y="9"/>
                        </a:lnTo>
                        <a:lnTo>
                          <a:pt x="0" y="22"/>
                        </a:lnTo>
                        <a:lnTo>
                          <a:pt x="1" y="0"/>
                        </a:lnTo>
                        <a:lnTo>
                          <a:pt x="32" y="2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355" name="Oval 34">
                  <a:extLst>
                    <a:ext uri="{FF2B5EF4-FFF2-40B4-BE49-F238E27FC236}">
                      <a16:creationId xmlns:a16="http://schemas.microsoft.com/office/drawing/2014/main" id="{D16F8A56-A855-9348-829D-41B984181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1103"/>
                  <a:ext cx="39" cy="4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380" name="Freeform 35">
                  <a:extLst>
                    <a:ext uri="{FF2B5EF4-FFF2-40B4-BE49-F238E27FC236}">
                      <a16:creationId xmlns:a16="http://schemas.microsoft.com/office/drawing/2014/main" id="{81BFBC10-53CB-0040-AF51-C767558C3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096"/>
                  <a:ext cx="25" cy="28"/>
                </a:xfrm>
                <a:custGeom>
                  <a:avLst/>
                  <a:gdLst>
                    <a:gd name="T0" fmla="*/ 9 w 25"/>
                    <a:gd name="T1" fmla="*/ 27 h 28"/>
                    <a:gd name="T2" fmla="*/ 24 w 25"/>
                    <a:gd name="T3" fmla="*/ 17 h 28"/>
                    <a:gd name="T4" fmla="*/ 7 w 25"/>
                    <a:gd name="T5" fmla="*/ 0 h 28"/>
                    <a:gd name="T6" fmla="*/ 0 w 25"/>
                    <a:gd name="T7" fmla="*/ 9 h 28"/>
                    <a:gd name="T8" fmla="*/ 9 w 25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28">
                      <a:moveTo>
                        <a:pt x="9" y="27"/>
                      </a:moveTo>
                      <a:lnTo>
                        <a:pt x="24" y="17"/>
                      </a:lnTo>
                      <a:lnTo>
                        <a:pt x="7" y="0"/>
                      </a:lnTo>
                      <a:lnTo>
                        <a:pt x="0" y="9"/>
                      </a:lnTo>
                      <a:lnTo>
                        <a:pt x="9" y="2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49" name="Oval 36">
                <a:extLst>
                  <a:ext uri="{FF2B5EF4-FFF2-40B4-BE49-F238E27FC236}">
                    <a16:creationId xmlns:a16="http://schemas.microsoft.com/office/drawing/2014/main" id="{81AF257D-ACB5-4B4F-904A-841A3AE28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1148"/>
                <a:ext cx="47" cy="5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50" name="Oval 37">
                <a:extLst>
                  <a:ext uri="{FF2B5EF4-FFF2-40B4-BE49-F238E27FC236}">
                    <a16:creationId xmlns:a16="http://schemas.microsoft.com/office/drawing/2014/main" id="{22BB8706-3D39-DE44-943D-8B0F9CBF7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1148"/>
                <a:ext cx="38" cy="4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51" name="Oval 38">
                <a:extLst>
                  <a:ext uri="{FF2B5EF4-FFF2-40B4-BE49-F238E27FC236}">
                    <a16:creationId xmlns:a16="http://schemas.microsoft.com/office/drawing/2014/main" id="{D0D24A11-1155-6048-B0DA-CB6B8778E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1132"/>
                <a:ext cx="38" cy="4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376" name="Freeform 39">
                <a:extLst>
                  <a:ext uri="{FF2B5EF4-FFF2-40B4-BE49-F238E27FC236}">
                    <a16:creationId xmlns:a16="http://schemas.microsoft.com/office/drawing/2014/main" id="{5753DA3C-8A4A-EE47-8929-7827320CE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1122"/>
                <a:ext cx="88" cy="65"/>
              </a:xfrm>
              <a:custGeom>
                <a:avLst/>
                <a:gdLst>
                  <a:gd name="T0" fmla="*/ 80 w 88"/>
                  <a:gd name="T1" fmla="*/ 18 h 65"/>
                  <a:gd name="T2" fmla="*/ 73 w 88"/>
                  <a:gd name="T3" fmla="*/ 22 h 65"/>
                  <a:gd name="T4" fmla="*/ 49 w 88"/>
                  <a:gd name="T5" fmla="*/ 48 h 65"/>
                  <a:gd name="T6" fmla="*/ 43 w 88"/>
                  <a:gd name="T7" fmla="*/ 58 h 65"/>
                  <a:gd name="T8" fmla="*/ 18 w 88"/>
                  <a:gd name="T9" fmla="*/ 58 h 65"/>
                  <a:gd name="T10" fmla="*/ 12 w 88"/>
                  <a:gd name="T11" fmla="*/ 64 h 65"/>
                  <a:gd name="T12" fmla="*/ 0 w 88"/>
                  <a:gd name="T13" fmla="*/ 45 h 65"/>
                  <a:gd name="T14" fmla="*/ 58 w 88"/>
                  <a:gd name="T15" fmla="*/ 0 h 65"/>
                  <a:gd name="T16" fmla="*/ 87 w 88"/>
                  <a:gd name="T17" fmla="*/ 10 h 65"/>
                  <a:gd name="T18" fmla="*/ 80 w 88"/>
                  <a:gd name="T19" fmla="*/ 18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65">
                    <a:moveTo>
                      <a:pt x="80" y="18"/>
                    </a:moveTo>
                    <a:lnTo>
                      <a:pt x="73" y="22"/>
                    </a:lnTo>
                    <a:lnTo>
                      <a:pt x="49" y="48"/>
                    </a:lnTo>
                    <a:lnTo>
                      <a:pt x="43" y="58"/>
                    </a:lnTo>
                    <a:lnTo>
                      <a:pt x="18" y="58"/>
                    </a:lnTo>
                    <a:lnTo>
                      <a:pt x="12" y="64"/>
                    </a:lnTo>
                    <a:lnTo>
                      <a:pt x="0" y="45"/>
                    </a:lnTo>
                    <a:lnTo>
                      <a:pt x="58" y="0"/>
                    </a:lnTo>
                    <a:lnTo>
                      <a:pt x="87" y="10"/>
                    </a:lnTo>
                    <a:lnTo>
                      <a:pt x="80" y="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43" name="Group 40">
              <a:extLst>
                <a:ext uri="{FF2B5EF4-FFF2-40B4-BE49-F238E27FC236}">
                  <a16:creationId xmlns:a16="http://schemas.microsoft.com/office/drawing/2014/main" id="{588BA41E-BA99-3046-B740-DC4DF1DA7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929"/>
              <a:ext cx="134" cy="187"/>
              <a:chOff x="852" y="929"/>
              <a:chExt cx="134" cy="187"/>
            </a:xfrm>
          </p:grpSpPr>
          <p:grpSp>
            <p:nvGrpSpPr>
              <p:cNvPr id="11357" name="Group 41">
                <a:extLst>
                  <a:ext uri="{FF2B5EF4-FFF2-40B4-BE49-F238E27FC236}">
                    <a16:creationId xmlns:a16="http://schemas.microsoft.com/office/drawing/2014/main" id="{54B662CC-78A5-3743-B863-C670FC94D8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" y="957"/>
                <a:ext cx="71" cy="110"/>
                <a:chOff x="852" y="957"/>
                <a:chExt cx="71" cy="110"/>
              </a:xfrm>
            </p:grpSpPr>
            <p:sp>
              <p:nvSpPr>
                <p:cNvPr id="10344" name="Oval 42">
                  <a:extLst>
                    <a:ext uri="{FF2B5EF4-FFF2-40B4-BE49-F238E27FC236}">
                      <a16:creationId xmlns:a16="http://schemas.microsoft.com/office/drawing/2014/main" id="{DAB28733-047D-EA4E-93DE-EBF54F3E5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" y="996"/>
                  <a:ext cx="29" cy="3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345" name="Oval 43">
                  <a:extLst>
                    <a:ext uri="{FF2B5EF4-FFF2-40B4-BE49-F238E27FC236}">
                      <a16:creationId xmlns:a16="http://schemas.microsoft.com/office/drawing/2014/main" id="{EDE2F6EF-B681-0844-A33D-3FBB947D1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" y="1025"/>
                  <a:ext cx="38" cy="4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346" name="Oval 44">
                  <a:extLst>
                    <a:ext uri="{FF2B5EF4-FFF2-40B4-BE49-F238E27FC236}">
                      <a16:creationId xmlns:a16="http://schemas.microsoft.com/office/drawing/2014/main" id="{C523FF2E-EAC3-8F46-85AA-F825F0361C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957"/>
                  <a:ext cx="56" cy="6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371" name="Freeform 45">
                  <a:extLst>
                    <a:ext uri="{FF2B5EF4-FFF2-40B4-BE49-F238E27FC236}">
                      <a16:creationId xmlns:a16="http://schemas.microsoft.com/office/drawing/2014/main" id="{1F15384B-0B8D-DD48-AE3B-E9DE9BB40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" y="998"/>
                  <a:ext cx="25" cy="38"/>
                </a:xfrm>
                <a:custGeom>
                  <a:avLst/>
                  <a:gdLst>
                    <a:gd name="T0" fmla="*/ 13 w 25"/>
                    <a:gd name="T1" fmla="*/ 0 h 38"/>
                    <a:gd name="T2" fmla="*/ 0 w 25"/>
                    <a:gd name="T3" fmla="*/ 7 h 38"/>
                    <a:gd name="T4" fmla="*/ 0 w 25"/>
                    <a:gd name="T5" fmla="*/ 29 h 38"/>
                    <a:gd name="T6" fmla="*/ 5 w 25"/>
                    <a:gd name="T7" fmla="*/ 37 h 38"/>
                    <a:gd name="T8" fmla="*/ 24 w 25"/>
                    <a:gd name="T9" fmla="*/ 29 h 38"/>
                    <a:gd name="T10" fmla="*/ 13 w 25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38">
                      <a:moveTo>
                        <a:pt x="13" y="0"/>
                      </a:moveTo>
                      <a:lnTo>
                        <a:pt x="0" y="7"/>
                      </a:lnTo>
                      <a:lnTo>
                        <a:pt x="0" y="29"/>
                      </a:lnTo>
                      <a:lnTo>
                        <a:pt x="5" y="37"/>
                      </a:lnTo>
                      <a:lnTo>
                        <a:pt x="24" y="29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58" name="Group 46">
                <a:extLst>
                  <a:ext uri="{FF2B5EF4-FFF2-40B4-BE49-F238E27FC236}">
                    <a16:creationId xmlns:a16="http://schemas.microsoft.com/office/drawing/2014/main" id="{338C8D80-4A33-0E4D-9C80-E976E414F9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5" y="929"/>
                <a:ext cx="111" cy="187"/>
                <a:chOff x="875" y="929"/>
                <a:chExt cx="111" cy="187"/>
              </a:xfrm>
            </p:grpSpPr>
            <p:sp>
              <p:nvSpPr>
                <p:cNvPr id="10336" name="Oval 47">
                  <a:extLst>
                    <a:ext uri="{FF2B5EF4-FFF2-40B4-BE49-F238E27FC236}">
                      <a16:creationId xmlns:a16="http://schemas.microsoft.com/office/drawing/2014/main" id="{33D838D0-962C-0F46-B529-805B2EAA25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937"/>
                  <a:ext cx="74" cy="8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337" name="Oval 48">
                  <a:extLst>
                    <a:ext uri="{FF2B5EF4-FFF2-40B4-BE49-F238E27FC236}">
                      <a16:creationId xmlns:a16="http://schemas.microsoft.com/office/drawing/2014/main" id="{174289E0-5657-AB42-8D22-DC453BDBD7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996"/>
                  <a:ext cx="39" cy="4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338" name="Oval 49">
                  <a:extLst>
                    <a:ext uri="{FF2B5EF4-FFF2-40B4-BE49-F238E27FC236}">
                      <a16:creationId xmlns:a16="http://schemas.microsoft.com/office/drawing/2014/main" id="{93A22310-D069-3B40-BAFF-C671414E4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" y="1025"/>
                  <a:ext cx="56" cy="6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339" name="Oval 50">
                  <a:extLst>
                    <a:ext uri="{FF2B5EF4-FFF2-40B4-BE49-F238E27FC236}">
                      <a16:creationId xmlns:a16="http://schemas.microsoft.com/office/drawing/2014/main" id="{EF1B3D6B-E60C-934E-BDBA-AECCAFFA5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3" y="1055"/>
                  <a:ext cx="56" cy="6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340" name="Oval 51">
                  <a:extLst>
                    <a:ext uri="{FF2B5EF4-FFF2-40B4-BE49-F238E27FC236}">
                      <a16:creationId xmlns:a16="http://schemas.microsoft.com/office/drawing/2014/main" id="{1D5F0BE4-10F3-3643-90F3-8709075E6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" y="977"/>
                  <a:ext cx="50" cy="54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341" name="Oval 52">
                  <a:extLst>
                    <a:ext uri="{FF2B5EF4-FFF2-40B4-BE49-F238E27FC236}">
                      <a16:creationId xmlns:a16="http://schemas.microsoft.com/office/drawing/2014/main" id="{9C3AC117-B39D-254E-ACDD-BDC0D94AB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2" y="929"/>
                  <a:ext cx="29" cy="3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366" name="Freeform 53">
                  <a:extLst>
                    <a:ext uri="{FF2B5EF4-FFF2-40B4-BE49-F238E27FC236}">
                      <a16:creationId xmlns:a16="http://schemas.microsoft.com/office/drawing/2014/main" id="{0F00F42F-7325-D841-BEE8-9C7FE77A4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" y="963"/>
                  <a:ext cx="41" cy="32"/>
                </a:xfrm>
                <a:custGeom>
                  <a:avLst/>
                  <a:gdLst>
                    <a:gd name="T0" fmla="*/ 0 w 41"/>
                    <a:gd name="T1" fmla="*/ 8 h 32"/>
                    <a:gd name="T2" fmla="*/ 5 w 41"/>
                    <a:gd name="T3" fmla="*/ 23 h 32"/>
                    <a:gd name="T4" fmla="*/ 40 w 41"/>
                    <a:gd name="T5" fmla="*/ 31 h 32"/>
                    <a:gd name="T6" fmla="*/ 40 w 41"/>
                    <a:gd name="T7" fmla="*/ 11 h 32"/>
                    <a:gd name="T8" fmla="*/ 2 w 41"/>
                    <a:gd name="T9" fmla="*/ 0 h 32"/>
                    <a:gd name="T10" fmla="*/ 0 w 41"/>
                    <a:gd name="T11" fmla="*/ 8 h 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1" h="32">
                      <a:moveTo>
                        <a:pt x="0" y="8"/>
                      </a:moveTo>
                      <a:lnTo>
                        <a:pt x="5" y="23"/>
                      </a:lnTo>
                      <a:lnTo>
                        <a:pt x="40" y="31"/>
                      </a:lnTo>
                      <a:lnTo>
                        <a:pt x="40" y="11"/>
                      </a:lnTo>
                      <a:lnTo>
                        <a:pt x="2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7" name="Freeform 54">
                  <a:extLst>
                    <a:ext uri="{FF2B5EF4-FFF2-40B4-BE49-F238E27FC236}">
                      <a16:creationId xmlns:a16="http://schemas.microsoft.com/office/drawing/2014/main" id="{D5CA2A69-441A-3A49-B668-D0807E250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" y="1014"/>
                  <a:ext cx="46" cy="61"/>
                </a:xfrm>
                <a:custGeom>
                  <a:avLst/>
                  <a:gdLst>
                    <a:gd name="T0" fmla="*/ 27 w 46"/>
                    <a:gd name="T1" fmla="*/ 0 h 61"/>
                    <a:gd name="T2" fmla="*/ 0 w 46"/>
                    <a:gd name="T3" fmla="*/ 15 h 61"/>
                    <a:gd name="T4" fmla="*/ 11 w 46"/>
                    <a:gd name="T5" fmla="*/ 27 h 61"/>
                    <a:gd name="T6" fmla="*/ 13 w 46"/>
                    <a:gd name="T7" fmla="*/ 56 h 61"/>
                    <a:gd name="T8" fmla="*/ 19 w 46"/>
                    <a:gd name="T9" fmla="*/ 60 h 61"/>
                    <a:gd name="T10" fmla="*/ 43 w 46"/>
                    <a:gd name="T11" fmla="*/ 41 h 61"/>
                    <a:gd name="T12" fmla="*/ 45 w 46"/>
                    <a:gd name="T13" fmla="*/ 6 h 61"/>
                    <a:gd name="T14" fmla="*/ 27 w 46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6" h="61">
                      <a:moveTo>
                        <a:pt x="27" y="0"/>
                      </a:moveTo>
                      <a:lnTo>
                        <a:pt x="0" y="15"/>
                      </a:lnTo>
                      <a:lnTo>
                        <a:pt x="11" y="27"/>
                      </a:lnTo>
                      <a:lnTo>
                        <a:pt x="13" y="56"/>
                      </a:lnTo>
                      <a:lnTo>
                        <a:pt x="19" y="60"/>
                      </a:lnTo>
                      <a:lnTo>
                        <a:pt x="43" y="41"/>
                      </a:lnTo>
                      <a:lnTo>
                        <a:pt x="45" y="6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59" name="Freeform 55">
                <a:extLst>
                  <a:ext uri="{FF2B5EF4-FFF2-40B4-BE49-F238E27FC236}">
                    <a16:creationId xmlns:a16="http://schemas.microsoft.com/office/drawing/2014/main" id="{6FE62EFB-9AFD-5845-A064-DD9766681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947"/>
                <a:ext cx="26" cy="32"/>
              </a:xfrm>
              <a:custGeom>
                <a:avLst/>
                <a:gdLst>
                  <a:gd name="T0" fmla="*/ 0 w 26"/>
                  <a:gd name="T1" fmla="*/ 16 h 32"/>
                  <a:gd name="T2" fmla="*/ 10 w 26"/>
                  <a:gd name="T3" fmla="*/ 0 h 32"/>
                  <a:gd name="T4" fmla="*/ 25 w 26"/>
                  <a:gd name="T5" fmla="*/ 16 h 32"/>
                  <a:gd name="T6" fmla="*/ 12 w 26"/>
                  <a:gd name="T7" fmla="*/ 31 h 32"/>
                  <a:gd name="T8" fmla="*/ 0 w 26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16"/>
                    </a:moveTo>
                    <a:lnTo>
                      <a:pt x="10" y="0"/>
                    </a:lnTo>
                    <a:lnTo>
                      <a:pt x="25" y="16"/>
                    </a:lnTo>
                    <a:lnTo>
                      <a:pt x="12" y="31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44" name="Group 56">
              <a:extLst>
                <a:ext uri="{FF2B5EF4-FFF2-40B4-BE49-F238E27FC236}">
                  <a16:creationId xmlns:a16="http://schemas.microsoft.com/office/drawing/2014/main" id="{962E9041-5EC6-C64E-9B57-1685767D0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898"/>
              <a:ext cx="399" cy="316"/>
              <a:chOff x="920" y="898"/>
              <a:chExt cx="399" cy="316"/>
            </a:xfrm>
          </p:grpSpPr>
          <p:sp>
            <p:nvSpPr>
              <p:cNvPr id="10321" name="Oval 57">
                <a:extLst>
                  <a:ext uri="{FF2B5EF4-FFF2-40B4-BE49-F238E27FC236}">
                    <a16:creationId xmlns:a16="http://schemas.microsoft.com/office/drawing/2014/main" id="{F1A6864F-AC55-F944-B0B8-5AD635ADF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908"/>
                <a:ext cx="92" cy="10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2" name="Oval 58">
                <a:extLst>
                  <a:ext uri="{FF2B5EF4-FFF2-40B4-BE49-F238E27FC236}">
                    <a16:creationId xmlns:a16="http://schemas.microsoft.com/office/drawing/2014/main" id="{5FF794FE-FE36-8F4B-9D3E-52AF6D9FF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898"/>
                <a:ext cx="74" cy="8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3" name="Oval 59">
                <a:extLst>
                  <a:ext uri="{FF2B5EF4-FFF2-40B4-BE49-F238E27FC236}">
                    <a16:creationId xmlns:a16="http://schemas.microsoft.com/office/drawing/2014/main" id="{AFA33A4D-C459-1C45-97C5-BD9E23B22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986"/>
                <a:ext cx="119" cy="1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4" name="Oval 60">
                <a:extLst>
                  <a:ext uri="{FF2B5EF4-FFF2-40B4-BE49-F238E27FC236}">
                    <a16:creationId xmlns:a16="http://schemas.microsoft.com/office/drawing/2014/main" id="{C400B32A-F5D6-E34D-AC98-3A3A8CA63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1045"/>
                <a:ext cx="137" cy="15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5" name="Oval 61">
                <a:extLst>
                  <a:ext uri="{FF2B5EF4-FFF2-40B4-BE49-F238E27FC236}">
                    <a16:creationId xmlns:a16="http://schemas.microsoft.com/office/drawing/2014/main" id="{EA447CB1-A13D-0844-A703-796EB49D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064"/>
                <a:ext cx="101" cy="1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6" name="Oval 62">
                <a:extLst>
                  <a:ext uri="{FF2B5EF4-FFF2-40B4-BE49-F238E27FC236}">
                    <a16:creationId xmlns:a16="http://schemas.microsoft.com/office/drawing/2014/main" id="{C77106F6-D842-9547-91F5-F572ACC9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1074"/>
                <a:ext cx="75" cy="8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7" name="Oval 63">
                <a:extLst>
                  <a:ext uri="{FF2B5EF4-FFF2-40B4-BE49-F238E27FC236}">
                    <a16:creationId xmlns:a16="http://schemas.microsoft.com/office/drawing/2014/main" id="{3C5D06F4-6170-3E46-8E7C-440FC4721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1006"/>
                <a:ext cx="75" cy="8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8" name="Oval 64">
                <a:extLst>
                  <a:ext uri="{FF2B5EF4-FFF2-40B4-BE49-F238E27FC236}">
                    <a16:creationId xmlns:a16="http://schemas.microsoft.com/office/drawing/2014/main" id="{3CF3526D-F24E-AF4B-B840-F4993F1AB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" y="928"/>
                <a:ext cx="119" cy="1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29" name="Oval 65">
                <a:extLst>
                  <a:ext uri="{FF2B5EF4-FFF2-40B4-BE49-F238E27FC236}">
                    <a16:creationId xmlns:a16="http://schemas.microsoft.com/office/drawing/2014/main" id="{F2693A3D-0B9D-3744-9B6B-2E402D8B4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" y="1084"/>
                <a:ext cx="119" cy="1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30" name="Oval 66">
                <a:extLst>
                  <a:ext uri="{FF2B5EF4-FFF2-40B4-BE49-F238E27FC236}">
                    <a16:creationId xmlns:a16="http://schemas.microsoft.com/office/drawing/2014/main" id="{94ABE763-695B-084D-8024-F0FC14D6B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937"/>
                <a:ext cx="93" cy="10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331" name="Oval 67">
                <a:extLst>
                  <a:ext uri="{FF2B5EF4-FFF2-40B4-BE49-F238E27FC236}">
                    <a16:creationId xmlns:a16="http://schemas.microsoft.com/office/drawing/2014/main" id="{0DB8291B-C9A6-A141-9154-B3ED8816A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898"/>
                <a:ext cx="84" cy="9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356" name="Freeform 68">
                <a:extLst>
                  <a:ext uri="{FF2B5EF4-FFF2-40B4-BE49-F238E27FC236}">
                    <a16:creationId xmlns:a16="http://schemas.microsoft.com/office/drawing/2014/main" id="{A5ED01F8-1B14-C94B-951E-44281D463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" y="919"/>
                <a:ext cx="351" cy="257"/>
              </a:xfrm>
              <a:custGeom>
                <a:avLst/>
                <a:gdLst>
                  <a:gd name="T0" fmla="*/ 108 w 351"/>
                  <a:gd name="T1" fmla="*/ 25 h 257"/>
                  <a:gd name="T2" fmla="*/ 122 w 351"/>
                  <a:gd name="T3" fmla="*/ 7 h 257"/>
                  <a:gd name="T4" fmla="*/ 187 w 351"/>
                  <a:gd name="T5" fmla="*/ 8 h 257"/>
                  <a:gd name="T6" fmla="*/ 234 w 351"/>
                  <a:gd name="T7" fmla="*/ 0 h 257"/>
                  <a:gd name="T8" fmla="*/ 292 w 351"/>
                  <a:gd name="T9" fmla="*/ 30 h 257"/>
                  <a:gd name="T10" fmla="*/ 321 w 351"/>
                  <a:gd name="T11" fmla="*/ 22 h 257"/>
                  <a:gd name="T12" fmla="*/ 337 w 351"/>
                  <a:gd name="T13" fmla="*/ 25 h 257"/>
                  <a:gd name="T14" fmla="*/ 341 w 351"/>
                  <a:gd name="T15" fmla="*/ 101 h 257"/>
                  <a:gd name="T16" fmla="*/ 350 w 351"/>
                  <a:gd name="T17" fmla="*/ 114 h 257"/>
                  <a:gd name="T18" fmla="*/ 323 w 351"/>
                  <a:gd name="T19" fmla="*/ 172 h 257"/>
                  <a:gd name="T20" fmla="*/ 293 w 351"/>
                  <a:gd name="T21" fmla="*/ 132 h 257"/>
                  <a:gd name="T22" fmla="*/ 285 w 351"/>
                  <a:gd name="T23" fmla="*/ 153 h 257"/>
                  <a:gd name="T24" fmla="*/ 244 w 351"/>
                  <a:gd name="T25" fmla="*/ 233 h 257"/>
                  <a:gd name="T26" fmla="*/ 105 w 351"/>
                  <a:gd name="T27" fmla="*/ 256 h 257"/>
                  <a:gd name="T28" fmla="*/ 33 w 351"/>
                  <a:gd name="T29" fmla="*/ 240 h 257"/>
                  <a:gd name="T30" fmla="*/ 11 w 351"/>
                  <a:gd name="T31" fmla="*/ 189 h 257"/>
                  <a:gd name="T32" fmla="*/ 11 w 351"/>
                  <a:gd name="T33" fmla="*/ 138 h 257"/>
                  <a:gd name="T34" fmla="*/ 0 w 351"/>
                  <a:gd name="T35" fmla="*/ 95 h 257"/>
                  <a:gd name="T36" fmla="*/ 108 w 351"/>
                  <a:gd name="T37" fmla="*/ 25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51" h="257">
                    <a:moveTo>
                      <a:pt x="108" y="25"/>
                    </a:moveTo>
                    <a:lnTo>
                      <a:pt x="122" y="7"/>
                    </a:lnTo>
                    <a:lnTo>
                      <a:pt x="187" y="8"/>
                    </a:lnTo>
                    <a:lnTo>
                      <a:pt x="234" y="0"/>
                    </a:lnTo>
                    <a:lnTo>
                      <a:pt x="292" y="30"/>
                    </a:lnTo>
                    <a:lnTo>
                      <a:pt x="321" y="22"/>
                    </a:lnTo>
                    <a:lnTo>
                      <a:pt x="337" y="25"/>
                    </a:lnTo>
                    <a:lnTo>
                      <a:pt x="341" y="101"/>
                    </a:lnTo>
                    <a:lnTo>
                      <a:pt x="350" y="114"/>
                    </a:lnTo>
                    <a:lnTo>
                      <a:pt x="323" y="172"/>
                    </a:lnTo>
                    <a:lnTo>
                      <a:pt x="293" y="132"/>
                    </a:lnTo>
                    <a:lnTo>
                      <a:pt x="285" y="153"/>
                    </a:lnTo>
                    <a:lnTo>
                      <a:pt x="244" y="233"/>
                    </a:lnTo>
                    <a:lnTo>
                      <a:pt x="105" y="256"/>
                    </a:lnTo>
                    <a:lnTo>
                      <a:pt x="33" y="240"/>
                    </a:lnTo>
                    <a:lnTo>
                      <a:pt x="11" y="189"/>
                    </a:lnTo>
                    <a:lnTo>
                      <a:pt x="11" y="138"/>
                    </a:lnTo>
                    <a:lnTo>
                      <a:pt x="0" y="95"/>
                    </a:lnTo>
                    <a:lnTo>
                      <a:pt x="108" y="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48" name="Line 73">
            <a:extLst>
              <a:ext uri="{FF2B5EF4-FFF2-40B4-BE49-F238E27FC236}">
                <a16:creationId xmlns:a16="http://schemas.microsoft.com/office/drawing/2014/main" id="{0E3C5476-13D1-9447-907A-7348BED3E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2743200"/>
            <a:ext cx="3048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273" name="Picture 75" descr="ANd9GcTGWn67xQ0D9d5KKARCM6jtu02hDUdUdfIByScnN42kq3BT98Xd">
            <a:extLst>
              <a:ext uri="{FF2B5EF4-FFF2-40B4-BE49-F238E27FC236}">
                <a16:creationId xmlns:a16="http://schemas.microsoft.com/office/drawing/2014/main" id="{7D8328B5-DA9E-5B44-AD6A-7581D7224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819401"/>
            <a:ext cx="7762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76" descr="ANd9GcTxPLH7geI9YctTbt0tziC9-zZAWvCxFSthtLXwscnWaTnRXLSlcA">
            <a:extLst>
              <a:ext uri="{FF2B5EF4-FFF2-40B4-BE49-F238E27FC236}">
                <a16:creationId xmlns:a16="http://schemas.microsoft.com/office/drawing/2014/main" id="{2183D1A6-0B19-0847-985E-75604C13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8382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5" name="Group 77">
            <a:extLst>
              <a:ext uri="{FF2B5EF4-FFF2-40B4-BE49-F238E27FC236}">
                <a16:creationId xmlns:a16="http://schemas.microsoft.com/office/drawing/2014/main" id="{E20EC443-682E-2A4F-9D0B-727319297308}"/>
              </a:ext>
            </a:extLst>
          </p:cNvPr>
          <p:cNvGrpSpPr>
            <a:grpSpLocks/>
          </p:cNvGrpSpPr>
          <p:nvPr/>
        </p:nvGrpSpPr>
        <p:grpSpPr bwMode="auto">
          <a:xfrm>
            <a:off x="8991600" y="1752600"/>
            <a:ext cx="869950" cy="501650"/>
            <a:chOff x="852" y="898"/>
            <a:chExt cx="548" cy="316"/>
          </a:xfrm>
        </p:grpSpPr>
        <p:grpSp>
          <p:nvGrpSpPr>
            <p:cNvPr id="11282" name="Group 78">
              <a:extLst>
                <a:ext uri="{FF2B5EF4-FFF2-40B4-BE49-F238E27FC236}">
                  <a16:creationId xmlns:a16="http://schemas.microsoft.com/office/drawing/2014/main" id="{9E085F90-0003-FA49-9B80-A20EFA008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928"/>
              <a:ext cx="225" cy="271"/>
              <a:chOff x="1175" y="928"/>
              <a:chExt cx="225" cy="271"/>
            </a:xfrm>
          </p:grpSpPr>
          <p:grpSp>
            <p:nvGrpSpPr>
              <p:cNvPr id="11312" name="Group 79">
                <a:extLst>
                  <a:ext uri="{FF2B5EF4-FFF2-40B4-BE49-F238E27FC236}">
                    <a16:creationId xmlns:a16="http://schemas.microsoft.com/office/drawing/2014/main" id="{9F3B2629-99D4-8146-8456-DF21FB9233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3" y="928"/>
                <a:ext cx="137" cy="218"/>
                <a:chOff x="1263" y="928"/>
                <a:chExt cx="137" cy="218"/>
              </a:xfrm>
            </p:grpSpPr>
            <p:grpSp>
              <p:nvGrpSpPr>
                <p:cNvPr id="11317" name="Group 80">
                  <a:extLst>
                    <a:ext uri="{FF2B5EF4-FFF2-40B4-BE49-F238E27FC236}">
                      <a16:creationId xmlns:a16="http://schemas.microsoft.com/office/drawing/2014/main" id="{EC951140-6F26-5E47-8ACA-8865330174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9" y="957"/>
                  <a:ext cx="101" cy="159"/>
                  <a:chOff x="1299" y="957"/>
                  <a:chExt cx="101" cy="159"/>
                </a:xfrm>
              </p:grpSpPr>
              <p:grpSp>
                <p:nvGrpSpPr>
                  <p:cNvPr id="11327" name="Group 81">
                    <a:extLst>
                      <a:ext uri="{FF2B5EF4-FFF2-40B4-BE49-F238E27FC236}">
                        <a16:creationId xmlns:a16="http://schemas.microsoft.com/office/drawing/2014/main" id="{35658503-9D61-5B41-8870-D322E7BF3B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9" y="957"/>
                    <a:ext cx="101" cy="159"/>
                    <a:chOff x="1299" y="957"/>
                    <a:chExt cx="101" cy="159"/>
                  </a:xfrm>
                </p:grpSpPr>
                <p:grpSp>
                  <p:nvGrpSpPr>
                    <p:cNvPr id="11329" name="Group 82">
                      <a:extLst>
                        <a:ext uri="{FF2B5EF4-FFF2-40B4-BE49-F238E27FC236}">
                          <a16:creationId xmlns:a16="http://schemas.microsoft.com/office/drawing/2014/main" id="{30FE065B-50FB-9746-A398-557D9AF393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26" y="966"/>
                      <a:ext cx="74" cy="130"/>
                      <a:chOff x="1326" y="966"/>
                      <a:chExt cx="74" cy="130"/>
                    </a:xfrm>
                  </p:grpSpPr>
                  <p:grpSp>
                    <p:nvGrpSpPr>
                      <p:cNvPr id="11333" name="Group 83">
                        <a:extLst>
                          <a:ext uri="{FF2B5EF4-FFF2-40B4-BE49-F238E27FC236}">
                            <a16:creationId xmlns:a16="http://schemas.microsoft.com/office/drawing/2014/main" id="{DCDE7124-B857-8D47-93E7-5D61759230A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35" y="966"/>
                        <a:ext cx="65" cy="130"/>
                        <a:chOff x="1335" y="966"/>
                        <a:chExt cx="65" cy="130"/>
                      </a:xfrm>
                    </p:grpSpPr>
                    <p:sp>
                      <p:nvSpPr>
                        <p:cNvPr id="10313" name="Oval 84">
                          <a:extLst>
                            <a:ext uri="{FF2B5EF4-FFF2-40B4-BE49-F238E27FC236}">
                              <a16:creationId xmlns:a16="http://schemas.microsoft.com/office/drawing/2014/main" id="{3D35D43C-A499-A34F-808C-03A23E059E8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71" y="1045"/>
                          <a:ext cx="29" cy="3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0314" name="Oval 85">
                          <a:extLst>
                            <a:ext uri="{FF2B5EF4-FFF2-40B4-BE49-F238E27FC236}">
                              <a16:creationId xmlns:a16="http://schemas.microsoft.com/office/drawing/2014/main" id="{4F37ADBE-0928-934C-AD7B-ED62B27AC35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1055"/>
                          <a:ext cx="37" cy="41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0315" name="Oval 86">
                          <a:extLst>
                            <a:ext uri="{FF2B5EF4-FFF2-40B4-BE49-F238E27FC236}">
                              <a16:creationId xmlns:a16="http://schemas.microsoft.com/office/drawing/2014/main" id="{C6A1E688-C36E-9A4F-96CB-595348BC10B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62" y="996"/>
                          <a:ext cx="29" cy="3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0316" name="Oval 87">
                          <a:extLst>
                            <a:ext uri="{FF2B5EF4-FFF2-40B4-BE49-F238E27FC236}">
                              <a16:creationId xmlns:a16="http://schemas.microsoft.com/office/drawing/2014/main" id="{FA5B8DD8-FEB8-FB46-99FA-F0ACA55D963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35" y="966"/>
                          <a:ext cx="38" cy="4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Times New Roman" charset="0"/>
                            <a:ea typeface="ＭＳ Ｐゴシック" charset="0"/>
                          </a:endParaRPr>
                        </a:p>
                      </p:txBody>
                    </p:sp>
                    <p:sp>
                      <p:nvSpPr>
                        <p:cNvPr id="11341" name="Freeform 88">
                          <a:extLst>
                            <a:ext uri="{FF2B5EF4-FFF2-40B4-BE49-F238E27FC236}">
                              <a16:creationId xmlns:a16="http://schemas.microsoft.com/office/drawing/2014/main" id="{CB64C46D-DC15-6341-8FE3-87D99F71DA1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60" y="994"/>
                          <a:ext cx="31" cy="78"/>
                        </a:xfrm>
                        <a:custGeom>
                          <a:avLst/>
                          <a:gdLst>
                            <a:gd name="T0" fmla="*/ 30 w 31"/>
                            <a:gd name="T1" fmla="*/ 76 h 78"/>
                            <a:gd name="T2" fmla="*/ 17 w 31"/>
                            <a:gd name="T3" fmla="*/ 77 h 78"/>
                            <a:gd name="T4" fmla="*/ 0 w 31"/>
                            <a:gd name="T5" fmla="*/ 0 h 78"/>
                            <a:gd name="T6" fmla="*/ 18 w 31"/>
                            <a:gd name="T7" fmla="*/ 6 h 78"/>
                            <a:gd name="T8" fmla="*/ 19 w 31"/>
                            <a:gd name="T9" fmla="*/ 43 h 78"/>
                            <a:gd name="T10" fmla="*/ 30 w 31"/>
                            <a:gd name="T11" fmla="*/ 76 h 78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0" t="0" r="r" b="b"/>
                          <a:pathLst>
                            <a:path w="31" h="78">
                              <a:moveTo>
                                <a:pt x="30" y="76"/>
                              </a:moveTo>
                              <a:lnTo>
                                <a:pt x="17" y="77"/>
                              </a:lnTo>
                              <a:lnTo>
                                <a:pt x="0" y="0"/>
                              </a:lnTo>
                              <a:lnTo>
                                <a:pt x="18" y="6"/>
                              </a:lnTo>
                              <a:lnTo>
                                <a:pt x="19" y="43"/>
                              </a:lnTo>
                              <a:lnTo>
                                <a:pt x="30" y="76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0310" name="Oval 89">
                        <a:extLst>
                          <a:ext uri="{FF2B5EF4-FFF2-40B4-BE49-F238E27FC236}">
                            <a16:creationId xmlns:a16="http://schemas.microsoft.com/office/drawing/2014/main" id="{6CE00F0F-B45D-6941-BC6A-E951D52CDD7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26" y="1006"/>
                        <a:ext cx="56" cy="61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Times New Roman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311" name="Oval 90">
                        <a:extLst>
                          <a:ext uri="{FF2B5EF4-FFF2-40B4-BE49-F238E27FC236}">
                            <a16:creationId xmlns:a16="http://schemas.microsoft.com/office/drawing/2014/main" id="{3E118E6E-B217-914A-A7B4-5126AE3A5F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26" y="1045"/>
                        <a:ext cx="39" cy="4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Times New Roman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1336" name="Freeform 91">
                        <a:extLst>
                          <a:ext uri="{FF2B5EF4-FFF2-40B4-BE49-F238E27FC236}">
                            <a16:creationId xmlns:a16="http://schemas.microsoft.com/office/drawing/2014/main" id="{F78227C9-2037-7E42-8552-65A1501DFF8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36" y="984"/>
                        <a:ext cx="34" cy="85"/>
                      </a:xfrm>
                      <a:custGeom>
                        <a:avLst/>
                        <a:gdLst>
                          <a:gd name="T0" fmla="*/ 30 w 34"/>
                          <a:gd name="T1" fmla="*/ 14 h 85"/>
                          <a:gd name="T2" fmla="*/ 26 w 34"/>
                          <a:gd name="T3" fmla="*/ 32 h 85"/>
                          <a:gd name="T4" fmla="*/ 33 w 34"/>
                          <a:gd name="T5" fmla="*/ 72 h 85"/>
                          <a:gd name="T6" fmla="*/ 19 w 34"/>
                          <a:gd name="T7" fmla="*/ 84 h 85"/>
                          <a:gd name="T8" fmla="*/ 0 w 34"/>
                          <a:gd name="T9" fmla="*/ 35 h 85"/>
                          <a:gd name="T10" fmla="*/ 15 w 34"/>
                          <a:gd name="T11" fmla="*/ 0 h 85"/>
                          <a:gd name="T12" fmla="*/ 30 w 34"/>
                          <a:gd name="T13" fmla="*/ 14 h 85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34" h="85">
                            <a:moveTo>
                              <a:pt x="30" y="14"/>
                            </a:moveTo>
                            <a:lnTo>
                              <a:pt x="26" y="32"/>
                            </a:lnTo>
                            <a:lnTo>
                              <a:pt x="33" y="72"/>
                            </a:lnTo>
                            <a:lnTo>
                              <a:pt x="19" y="84"/>
                            </a:lnTo>
                            <a:lnTo>
                              <a:pt x="0" y="35"/>
                            </a:lnTo>
                            <a:lnTo>
                              <a:pt x="15" y="0"/>
                            </a:lnTo>
                            <a:lnTo>
                              <a:pt x="30" y="14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0306" name="Oval 92">
                      <a:extLst>
                        <a:ext uri="{FF2B5EF4-FFF2-40B4-BE49-F238E27FC236}">
                          <a16:creationId xmlns:a16="http://schemas.microsoft.com/office/drawing/2014/main" id="{8F94D73C-4E06-0248-BD6B-4AB4820BEB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6" y="1084"/>
                      <a:ext cx="29" cy="3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7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0307" name="Oval 93">
                      <a:extLst>
                        <a:ext uri="{FF2B5EF4-FFF2-40B4-BE49-F238E27FC236}">
                          <a16:creationId xmlns:a16="http://schemas.microsoft.com/office/drawing/2014/main" id="{A379F2B2-C623-9448-9E2E-FD16FA7298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9" y="957"/>
                      <a:ext cx="38" cy="4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7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1332" name="Freeform 94">
                      <a:extLst>
                        <a:ext uri="{FF2B5EF4-FFF2-40B4-BE49-F238E27FC236}">
                          <a16:creationId xmlns:a16="http://schemas.microsoft.com/office/drawing/2014/main" id="{FD8B6C95-F636-A74C-9321-870ABB912B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33" y="1073"/>
                      <a:ext cx="25" cy="18"/>
                    </a:xfrm>
                    <a:custGeom>
                      <a:avLst/>
                      <a:gdLst>
                        <a:gd name="T0" fmla="*/ 24 w 25"/>
                        <a:gd name="T1" fmla="*/ 10 h 18"/>
                        <a:gd name="T2" fmla="*/ 16 w 25"/>
                        <a:gd name="T3" fmla="*/ 17 h 18"/>
                        <a:gd name="T4" fmla="*/ 0 w 25"/>
                        <a:gd name="T5" fmla="*/ 8 h 18"/>
                        <a:gd name="T6" fmla="*/ 16 w 25"/>
                        <a:gd name="T7" fmla="*/ 0 h 18"/>
                        <a:gd name="T8" fmla="*/ 24 w 25"/>
                        <a:gd name="T9" fmla="*/ 10 h 1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5" h="18">
                          <a:moveTo>
                            <a:pt x="24" y="10"/>
                          </a:moveTo>
                          <a:lnTo>
                            <a:pt x="16" y="17"/>
                          </a:lnTo>
                          <a:lnTo>
                            <a:pt x="0" y="8"/>
                          </a:lnTo>
                          <a:lnTo>
                            <a:pt x="16" y="0"/>
                          </a:lnTo>
                          <a:lnTo>
                            <a:pt x="24" y="1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328" name="Freeform 95">
                    <a:extLst>
                      <a:ext uri="{FF2B5EF4-FFF2-40B4-BE49-F238E27FC236}">
                        <a16:creationId xmlns:a16="http://schemas.microsoft.com/office/drawing/2014/main" id="{FA51B89F-9C2B-D847-80FD-69F87C2D60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" y="976"/>
                    <a:ext cx="17" cy="28"/>
                  </a:xfrm>
                  <a:custGeom>
                    <a:avLst/>
                    <a:gdLst>
                      <a:gd name="T0" fmla="*/ 8 w 17"/>
                      <a:gd name="T1" fmla="*/ 0 h 28"/>
                      <a:gd name="T2" fmla="*/ 16 w 17"/>
                      <a:gd name="T3" fmla="*/ 0 h 28"/>
                      <a:gd name="T4" fmla="*/ 12 w 17"/>
                      <a:gd name="T5" fmla="*/ 27 h 28"/>
                      <a:gd name="T6" fmla="*/ 0 w 17"/>
                      <a:gd name="T7" fmla="*/ 21 h 28"/>
                      <a:gd name="T8" fmla="*/ 8 w 17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28">
                        <a:moveTo>
                          <a:pt x="8" y="0"/>
                        </a:moveTo>
                        <a:lnTo>
                          <a:pt x="16" y="0"/>
                        </a:lnTo>
                        <a:lnTo>
                          <a:pt x="12" y="27"/>
                        </a:lnTo>
                        <a:lnTo>
                          <a:pt x="0" y="21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18" name="Group 96">
                  <a:extLst>
                    <a:ext uri="{FF2B5EF4-FFF2-40B4-BE49-F238E27FC236}">
                      <a16:creationId xmlns:a16="http://schemas.microsoft.com/office/drawing/2014/main" id="{9BE86459-51A5-084E-97F9-E7A0CC308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63" y="928"/>
                  <a:ext cx="92" cy="197"/>
                  <a:chOff x="1263" y="928"/>
                  <a:chExt cx="92" cy="197"/>
                </a:xfrm>
              </p:grpSpPr>
              <p:sp>
                <p:nvSpPr>
                  <p:cNvPr id="10297" name="Oval 97">
                    <a:extLst>
                      <a:ext uri="{FF2B5EF4-FFF2-40B4-BE49-F238E27FC236}">
                        <a16:creationId xmlns:a16="http://schemas.microsoft.com/office/drawing/2014/main" id="{6E69D645-2806-F040-BEEF-E91A329508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2" y="1045"/>
                    <a:ext cx="74" cy="8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298" name="Oval 98">
                    <a:extLst>
                      <a:ext uri="{FF2B5EF4-FFF2-40B4-BE49-F238E27FC236}">
                        <a16:creationId xmlns:a16="http://schemas.microsoft.com/office/drawing/2014/main" id="{D0C70145-575A-D141-8B2B-08D231CA73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1" y="986"/>
                    <a:ext cx="74" cy="8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299" name="Oval 99">
                    <a:extLst>
                      <a:ext uri="{FF2B5EF4-FFF2-40B4-BE49-F238E27FC236}">
                        <a16:creationId xmlns:a16="http://schemas.microsoft.com/office/drawing/2014/main" id="{A31D2196-9C98-E740-B0A0-C498BF71CA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3" y="928"/>
                    <a:ext cx="56" cy="6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300" name="Oval 100">
                    <a:extLst>
                      <a:ext uri="{FF2B5EF4-FFF2-40B4-BE49-F238E27FC236}">
                        <a16:creationId xmlns:a16="http://schemas.microsoft.com/office/drawing/2014/main" id="{2A9E74B1-64EB-294F-B9B3-0E21037C12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9" y="966"/>
                    <a:ext cx="29" cy="3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325" name="Freeform 101">
                    <a:extLst>
                      <a:ext uri="{FF2B5EF4-FFF2-40B4-BE49-F238E27FC236}">
                        <a16:creationId xmlns:a16="http://schemas.microsoft.com/office/drawing/2014/main" id="{CA20A80F-B49A-E543-8D75-222B381FEF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8" y="956"/>
                    <a:ext cx="55" cy="78"/>
                  </a:xfrm>
                  <a:custGeom>
                    <a:avLst/>
                    <a:gdLst>
                      <a:gd name="T0" fmla="*/ 38 w 55"/>
                      <a:gd name="T1" fmla="*/ 3 h 78"/>
                      <a:gd name="T2" fmla="*/ 37 w 55"/>
                      <a:gd name="T3" fmla="*/ 12 h 78"/>
                      <a:gd name="T4" fmla="*/ 50 w 55"/>
                      <a:gd name="T5" fmla="*/ 29 h 78"/>
                      <a:gd name="T6" fmla="*/ 54 w 55"/>
                      <a:gd name="T7" fmla="*/ 31 h 78"/>
                      <a:gd name="T8" fmla="*/ 35 w 55"/>
                      <a:gd name="T9" fmla="*/ 77 h 78"/>
                      <a:gd name="T10" fmla="*/ 0 w 55"/>
                      <a:gd name="T11" fmla="*/ 0 h 78"/>
                      <a:gd name="T12" fmla="*/ 38 w 55"/>
                      <a:gd name="T13" fmla="*/ 3 h 7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5" h="78">
                        <a:moveTo>
                          <a:pt x="38" y="3"/>
                        </a:moveTo>
                        <a:lnTo>
                          <a:pt x="37" y="12"/>
                        </a:lnTo>
                        <a:lnTo>
                          <a:pt x="50" y="29"/>
                        </a:lnTo>
                        <a:lnTo>
                          <a:pt x="54" y="31"/>
                        </a:lnTo>
                        <a:lnTo>
                          <a:pt x="35" y="77"/>
                        </a:lnTo>
                        <a:lnTo>
                          <a:pt x="0" y="0"/>
                        </a:lnTo>
                        <a:lnTo>
                          <a:pt x="38" y="3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26" name="Freeform 102">
                    <a:extLst>
                      <a:ext uri="{FF2B5EF4-FFF2-40B4-BE49-F238E27FC236}">
                        <a16:creationId xmlns:a16="http://schemas.microsoft.com/office/drawing/2014/main" id="{F65AEE82-D5A1-9D46-832D-E1466B9483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3" y="1058"/>
                    <a:ext cx="38" cy="23"/>
                  </a:xfrm>
                  <a:custGeom>
                    <a:avLst/>
                    <a:gdLst>
                      <a:gd name="T0" fmla="*/ 32 w 38"/>
                      <a:gd name="T1" fmla="*/ 2 h 23"/>
                      <a:gd name="T2" fmla="*/ 37 w 38"/>
                      <a:gd name="T3" fmla="*/ 9 h 23"/>
                      <a:gd name="T4" fmla="*/ 0 w 38"/>
                      <a:gd name="T5" fmla="*/ 22 h 23"/>
                      <a:gd name="T6" fmla="*/ 1 w 38"/>
                      <a:gd name="T7" fmla="*/ 0 h 23"/>
                      <a:gd name="T8" fmla="*/ 32 w 38"/>
                      <a:gd name="T9" fmla="*/ 2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23">
                        <a:moveTo>
                          <a:pt x="32" y="2"/>
                        </a:moveTo>
                        <a:lnTo>
                          <a:pt x="37" y="9"/>
                        </a:lnTo>
                        <a:lnTo>
                          <a:pt x="0" y="22"/>
                        </a:lnTo>
                        <a:lnTo>
                          <a:pt x="1" y="0"/>
                        </a:lnTo>
                        <a:lnTo>
                          <a:pt x="32" y="2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95" name="Oval 103">
                  <a:extLst>
                    <a:ext uri="{FF2B5EF4-FFF2-40B4-BE49-F238E27FC236}">
                      <a16:creationId xmlns:a16="http://schemas.microsoft.com/office/drawing/2014/main" id="{23640590-67AD-6142-90C0-4FEAEA677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3" y="1103"/>
                  <a:ext cx="39" cy="4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320" name="Freeform 104">
                  <a:extLst>
                    <a:ext uri="{FF2B5EF4-FFF2-40B4-BE49-F238E27FC236}">
                      <a16:creationId xmlns:a16="http://schemas.microsoft.com/office/drawing/2014/main" id="{92867C46-A193-DB4C-AB95-6A0B529CA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" y="1096"/>
                  <a:ext cx="25" cy="28"/>
                </a:xfrm>
                <a:custGeom>
                  <a:avLst/>
                  <a:gdLst>
                    <a:gd name="T0" fmla="*/ 9 w 25"/>
                    <a:gd name="T1" fmla="*/ 27 h 28"/>
                    <a:gd name="T2" fmla="*/ 24 w 25"/>
                    <a:gd name="T3" fmla="*/ 17 h 28"/>
                    <a:gd name="T4" fmla="*/ 7 w 25"/>
                    <a:gd name="T5" fmla="*/ 0 h 28"/>
                    <a:gd name="T6" fmla="*/ 0 w 25"/>
                    <a:gd name="T7" fmla="*/ 9 h 28"/>
                    <a:gd name="T8" fmla="*/ 9 w 25"/>
                    <a:gd name="T9" fmla="*/ 27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28">
                      <a:moveTo>
                        <a:pt x="9" y="27"/>
                      </a:moveTo>
                      <a:lnTo>
                        <a:pt x="24" y="17"/>
                      </a:lnTo>
                      <a:lnTo>
                        <a:pt x="7" y="0"/>
                      </a:lnTo>
                      <a:lnTo>
                        <a:pt x="0" y="9"/>
                      </a:lnTo>
                      <a:lnTo>
                        <a:pt x="9" y="2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89" name="Oval 105">
                <a:extLst>
                  <a:ext uri="{FF2B5EF4-FFF2-40B4-BE49-F238E27FC236}">
                    <a16:creationId xmlns:a16="http://schemas.microsoft.com/office/drawing/2014/main" id="{4C2865A2-8137-E644-9245-D49CCCE52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" y="1148"/>
                <a:ext cx="47" cy="5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90" name="Oval 106">
                <a:extLst>
                  <a:ext uri="{FF2B5EF4-FFF2-40B4-BE49-F238E27FC236}">
                    <a16:creationId xmlns:a16="http://schemas.microsoft.com/office/drawing/2014/main" id="{AD70DD9A-2FF1-0B45-B8A3-F140981F2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1148"/>
                <a:ext cx="38" cy="4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91" name="Oval 107">
                <a:extLst>
                  <a:ext uri="{FF2B5EF4-FFF2-40B4-BE49-F238E27FC236}">
                    <a16:creationId xmlns:a16="http://schemas.microsoft.com/office/drawing/2014/main" id="{658FF828-B2A3-5446-8B46-E8B992251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1132"/>
                <a:ext cx="38" cy="4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316" name="Freeform 108">
                <a:extLst>
                  <a:ext uri="{FF2B5EF4-FFF2-40B4-BE49-F238E27FC236}">
                    <a16:creationId xmlns:a16="http://schemas.microsoft.com/office/drawing/2014/main" id="{56DCC59A-6631-8D4F-A528-28C860EAE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4" y="1122"/>
                <a:ext cx="88" cy="65"/>
              </a:xfrm>
              <a:custGeom>
                <a:avLst/>
                <a:gdLst>
                  <a:gd name="T0" fmla="*/ 80 w 88"/>
                  <a:gd name="T1" fmla="*/ 18 h 65"/>
                  <a:gd name="T2" fmla="*/ 73 w 88"/>
                  <a:gd name="T3" fmla="*/ 22 h 65"/>
                  <a:gd name="T4" fmla="*/ 49 w 88"/>
                  <a:gd name="T5" fmla="*/ 48 h 65"/>
                  <a:gd name="T6" fmla="*/ 43 w 88"/>
                  <a:gd name="T7" fmla="*/ 58 h 65"/>
                  <a:gd name="T8" fmla="*/ 18 w 88"/>
                  <a:gd name="T9" fmla="*/ 58 h 65"/>
                  <a:gd name="T10" fmla="*/ 12 w 88"/>
                  <a:gd name="T11" fmla="*/ 64 h 65"/>
                  <a:gd name="T12" fmla="*/ 0 w 88"/>
                  <a:gd name="T13" fmla="*/ 45 h 65"/>
                  <a:gd name="T14" fmla="*/ 58 w 88"/>
                  <a:gd name="T15" fmla="*/ 0 h 65"/>
                  <a:gd name="T16" fmla="*/ 87 w 88"/>
                  <a:gd name="T17" fmla="*/ 10 h 65"/>
                  <a:gd name="T18" fmla="*/ 80 w 88"/>
                  <a:gd name="T19" fmla="*/ 18 h 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8" h="65">
                    <a:moveTo>
                      <a:pt x="80" y="18"/>
                    </a:moveTo>
                    <a:lnTo>
                      <a:pt x="73" y="22"/>
                    </a:lnTo>
                    <a:lnTo>
                      <a:pt x="49" y="48"/>
                    </a:lnTo>
                    <a:lnTo>
                      <a:pt x="43" y="58"/>
                    </a:lnTo>
                    <a:lnTo>
                      <a:pt x="18" y="58"/>
                    </a:lnTo>
                    <a:lnTo>
                      <a:pt x="12" y="64"/>
                    </a:lnTo>
                    <a:lnTo>
                      <a:pt x="0" y="45"/>
                    </a:lnTo>
                    <a:lnTo>
                      <a:pt x="58" y="0"/>
                    </a:lnTo>
                    <a:lnTo>
                      <a:pt x="87" y="10"/>
                    </a:lnTo>
                    <a:lnTo>
                      <a:pt x="80" y="1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3" name="Group 109">
              <a:extLst>
                <a:ext uri="{FF2B5EF4-FFF2-40B4-BE49-F238E27FC236}">
                  <a16:creationId xmlns:a16="http://schemas.microsoft.com/office/drawing/2014/main" id="{CEF9D596-F1C6-A245-9CD5-5281FD4C0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929"/>
              <a:ext cx="134" cy="187"/>
              <a:chOff x="852" y="929"/>
              <a:chExt cx="134" cy="187"/>
            </a:xfrm>
          </p:grpSpPr>
          <p:grpSp>
            <p:nvGrpSpPr>
              <p:cNvPr id="11297" name="Group 110">
                <a:extLst>
                  <a:ext uri="{FF2B5EF4-FFF2-40B4-BE49-F238E27FC236}">
                    <a16:creationId xmlns:a16="http://schemas.microsoft.com/office/drawing/2014/main" id="{2DC0039B-E78E-5749-B577-90041FBAF9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" y="957"/>
                <a:ext cx="71" cy="110"/>
                <a:chOff x="852" y="957"/>
                <a:chExt cx="71" cy="110"/>
              </a:xfrm>
            </p:grpSpPr>
            <p:sp>
              <p:nvSpPr>
                <p:cNvPr id="10284" name="Oval 111">
                  <a:extLst>
                    <a:ext uri="{FF2B5EF4-FFF2-40B4-BE49-F238E27FC236}">
                      <a16:creationId xmlns:a16="http://schemas.microsoft.com/office/drawing/2014/main" id="{731F8181-F173-F34F-BB8B-85EEF797E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" y="996"/>
                  <a:ext cx="29" cy="3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85" name="Oval 112">
                  <a:extLst>
                    <a:ext uri="{FF2B5EF4-FFF2-40B4-BE49-F238E27FC236}">
                      <a16:creationId xmlns:a16="http://schemas.microsoft.com/office/drawing/2014/main" id="{AA502972-94A5-074E-8DB9-7BEFF5C44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" y="1025"/>
                  <a:ext cx="38" cy="4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86" name="Oval 113">
                  <a:extLst>
                    <a:ext uri="{FF2B5EF4-FFF2-40B4-BE49-F238E27FC236}">
                      <a16:creationId xmlns:a16="http://schemas.microsoft.com/office/drawing/2014/main" id="{761E5C02-7395-2A49-B7D4-70437552B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957"/>
                  <a:ext cx="56" cy="6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311" name="Freeform 114">
                  <a:extLst>
                    <a:ext uri="{FF2B5EF4-FFF2-40B4-BE49-F238E27FC236}">
                      <a16:creationId xmlns:a16="http://schemas.microsoft.com/office/drawing/2014/main" id="{13E4A39D-FEA6-4C47-AB89-2F8CCBFCB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" y="998"/>
                  <a:ext cx="25" cy="38"/>
                </a:xfrm>
                <a:custGeom>
                  <a:avLst/>
                  <a:gdLst>
                    <a:gd name="T0" fmla="*/ 13 w 25"/>
                    <a:gd name="T1" fmla="*/ 0 h 38"/>
                    <a:gd name="T2" fmla="*/ 0 w 25"/>
                    <a:gd name="T3" fmla="*/ 7 h 38"/>
                    <a:gd name="T4" fmla="*/ 0 w 25"/>
                    <a:gd name="T5" fmla="*/ 29 h 38"/>
                    <a:gd name="T6" fmla="*/ 5 w 25"/>
                    <a:gd name="T7" fmla="*/ 37 h 38"/>
                    <a:gd name="T8" fmla="*/ 24 w 25"/>
                    <a:gd name="T9" fmla="*/ 29 h 38"/>
                    <a:gd name="T10" fmla="*/ 13 w 25"/>
                    <a:gd name="T11" fmla="*/ 0 h 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5" h="38">
                      <a:moveTo>
                        <a:pt x="13" y="0"/>
                      </a:moveTo>
                      <a:lnTo>
                        <a:pt x="0" y="7"/>
                      </a:lnTo>
                      <a:lnTo>
                        <a:pt x="0" y="29"/>
                      </a:lnTo>
                      <a:lnTo>
                        <a:pt x="5" y="37"/>
                      </a:lnTo>
                      <a:lnTo>
                        <a:pt x="24" y="29"/>
                      </a:lnTo>
                      <a:lnTo>
                        <a:pt x="13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98" name="Group 115">
                <a:extLst>
                  <a:ext uri="{FF2B5EF4-FFF2-40B4-BE49-F238E27FC236}">
                    <a16:creationId xmlns:a16="http://schemas.microsoft.com/office/drawing/2014/main" id="{888C926A-208E-A543-B2AF-185402F8A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5" y="929"/>
                <a:ext cx="111" cy="187"/>
                <a:chOff x="875" y="929"/>
                <a:chExt cx="111" cy="187"/>
              </a:xfrm>
            </p:grpSpPr>
            <p:sp>
              <p:nvSpPr>
                <p:cNvPr id="10276" name="Oval 116">
                  <a:extLst>
                    <a:ext uri="{FF2B5EF4-FFF2-40B4-BE49-F238E27FC236}">
                      <a16:creationId xmlns:a16="http://schemas.microsoft.com/office/drawing/2014/main" id="{4D6862F5-6088-6B4C-AEFD-3816DB630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937"/>
                  <a:ext cx="74" cy="8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77" name="Oval 117">
                  <a:extLst>
                    <a:ext uri="{FF2B5EF4-FFF2-40B4-BE49-F238E27FC236}">
                      <a16:creationId xmlns:a16="http://schemas.microsoft.com/office/drawing/2014/main" id="{BF320983-DA9B-3E46-A557-B362F201D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996"/>
                  <a:ext cx="39" cy="4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78" name="Oval 118">
                  <a:extLst>
                    <a:ext uri="{FF2B5EF4-FFF2-40B4-BE49-F238E27FC236}">
                      <a16:creationId xmlns:a16="http://schemas.microsoft.com/office/drawing/2014/main" id="{55CC2CFA-D5C7-BF41-A7BA-F1FFF9F4F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" y="1025"/>
                  <a:ext cx="56" cy="6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79" name="Oval 119">
                  <a:extLst>
                    <a:ext uri="{FF2B5EF4-FFF2-40B4-BE49-F238E27FC236}">
                      <a16:creationId xmlns:a16="http://schemas.microsoft.com/office/drawing/2014/main" id="{D2C29DB4-C160-F24A-99DB-E8A4E686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3" y="1055"/>
                  <a:ext cx="56" cy="6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80" name="Oval 120">
                  <a:extLst>
                    <a:ext uri="{FF2B5EF4-FFF2-40B4-BE49-F238E27FC236}">
                      <a16:creationId xmlns:a16="http://schemas.microsoft.com/office/drawing/2014/main" id="{A2F7887B-B00F-7C48-B802-F123C19BF2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" y="977"/>
                  <a:ext cx="50" cy="54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0281" name="Oval 121">
                  <a:extLst>
                    <a:ext uri="{FF2B5EF4-FFF2-40B4-BE49-F238E27FC236}">
                      <a16:creationId xmlns:a16="http://schemas.microsoft.com/office/drawing/2014/main" id="{4C40198C-84C3-F347-9F80-17C100925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2" y="929"/>
                  <a:ext cx="29" cy="3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306" name="Freeform 122">
                  <a:extLst>
                    <a:ext uri="{FF2B5EF4-FFF2-40B4-BE49-F238E27FC236}">
                      <a16:creationId xmlns:a16="http://schemas.microsoft.com/office/drawing/2014/main" id="{67D56C83-BFB6-0C45-8A6B-5349F1C652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" y="963"/>
                  <a:ext cx="41" cy="32"/>
                </a:xfrm>
                <a:custGeom>
                  <a:avLst/>
                  <a:gdLst>
                    <a:gd name="T0" fmla="*/ 0 w 41"/>
                    <a:gd name="T1" fmla="*/ 8 h 32"/>
                    <a:gd name="T2" fmla="*/ 5 w 41"/>
                    <a:gd name="T3" fmla="*/ 23 h 32"/>
                    <a:gd name="T4" fmla="*/ 40 w 41"/>
                    <a:gd name="T5" fmla="*/ 31 h 32"/>
                    <a:gd name="T6" fmla="*/ 40 w 41"/>
                    <a:gd name="T7" fmla="*/ 11 h 32"/>
                    <a:gd name="T8" fmla="*/ 2 w 41"/>
                    <a:gd name="T9" fmla="*/ 0 h 32"/>
                    <a:gd name="T10" fmla="*/ 0 w 41"/>
                    <a:gd name="T11" fmla="*/ 8 h 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1" h="32">
                      <a:moveTo>
                        <a:pt x="0" y="8"/>
                      </a:moveTo>
                      <a:lnTo>
                        <a:pt x="5" y="23"/>
                      </a:lnTo>
                      <a:lnTo>
                        <a:pt x="40" y="31"/>
                      </a:lnTo>
                      <a:lnTo>
                        <a:pt x="40" y="11"/>
                      </a:lnTo>
                      <a:lnTo>
                        <a:pt x="2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7" name="Freeform 123">
                  <a:extLst>
                    <a:ext uri="{FF2B5EF4-FFF2-40B4-BE49-F238E27FC236}">
                      <a16:creationId xmlns:a16="http://schemas.microsoft.com/office/drawing/2014/main" id="{C9A3AB75-82E7-CB40-8E34-5B1E80ED9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" y="1014"/>
                  <a:ext cx="46" cy="61"/>
                </a:xfrm>
                <a:custGeom>
                  <a:avLst/>
                  <a:gdLst>
                    <a:gd name="T0" fmla="*/ 27 w 46"/>
                    <a:gd name="T1" fmla="*/ 0 h 61"/>
                    <a:gd name="T2" fmla="*/ 0 w 46"/>
                    <a:gd name="T3" fmla="*/ 15 h 61"/>
                    <a:gd name="T4" fmla="*/ 11 w 46"/>
                    <a:gd name="T5" fmla="*/ 27 h 61"/>
                    <a:gd name="T6" fmla="*/ 13 w 46"/>
                    <a:gd name="T7" fmla="*/ 56 h 61"/>
                    <a:gd name="T8" fmla="*/ 19 w 46"/>
                    <a:gd name="T9" fmla="*/ 60 h 61"/>
                    <a:gd name="T10" fmla="*/ 43 w 46"/>
                    <a:gd name="T11" fmla="*/ 41 h 61"/>
                    <a:gd name="T12" fmla="*/ 45 w 46"/>
                    <a:gd name="T13" fmla="*/ 6 h 61"/>
                    <a:gd name="T14" fmla="*/ 27 w 46"/>
                    <a:gd name="T15" fmla="*/ 0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6" h="61">
                      <a:moveTo>
                        <a:pt x="27" y="0"/>
                      </a:moveTo>
                      <a:lnTo>
                        <a:pt x="0" y="15"/>
                      </a:lnTo>
                      <a:lnTo>
                        <a:pt x="11" y="27"/>
                      </a:lnTo>
                      <a:lnTo>
                        <a:pt x="13" y="56"/>
                      </a:lnTo>
                      <a:lnTo>
                        <a:pt x="19" y="60"/>
                      </a:lnTo>
                      <a:lnTo>
                        <a:pt x="43" y="41"/>
                      </a:lnTo>
                      <a:lnTo>
                        <a:pt x="45" y="6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99" name="Freeform 124">
                <a:extLst>
                  <a:ext uri="{FF2B5EF4-FFF2-40B4-BE49-F238E27FC236}">
                    <a16:creationId xmlns:a16="http://schemas.microsoft.com/office/drawing/2014/main" id="{ED38768B-46BA-8248-B5D7-110391045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947"/>
                <a:ext cx="26" cy="32"/>
              </a:xfrm>
              <a:custGeom>
                <a:avLst/>
                <a:gdLst>
                  <a:gd name="T0" fmla="*/ 0 w 26"/>
                  <a:gd name="T1" fmla="*/ 16 h 32"/>
                  <a:gd name="T2" fmla="*/ 10 w 26"/>
                  <a:gd name="T3" fmla="*/ 0 h 32"/>
                  <a:gd name="T4" fmla="*/ 25 w 26"/>
                  <a:gd name="T5" fmla="*/ 16 h 32"/>
                  <a:gd name="T6" fmla="*/ 12 w 26"/>
                  <a:gd name="T7" fmla="*/ 31 h 32"/>
                  <a:gd name="T8" fmla="*/ 0 w 26"/>
                  <a:gd name="T9" fmla="*/ 16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2">
                    <a:moveTo>
                      <a:pt x="0" y="16"/>
                    </a:moveTo>
                    <a:lnTo>
                      <a:pt x="10" y="0"/>
                    </a:lnTo>
                    <a:lnTo>
                      <a:pt x="25" y="16"/>
                    </a:lnTo>
                    <a:lnTo>
                      <a:pt x="12" y="31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4" name="Group 125">
              <a:extLst>
                <a:ext uri="{FF2B5EF4-FFF2-40B4-BE49-F238E27FC236}">
                  <a16:creationId xmlns:a16="http://schemas.microsoft.com/office/drawing/2014/main" id="{52B6D0E3-4127-6A43-8C76-4CDDFDEAA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898"/>
              <a:ext cx="399" cy="316"/>
              <a:chOff x="920" y="898"/>
              <a:chExt cx="399" cy="316"/>
            </a:xfrm>
          </p:grpSpPr>
          <p:sp>
            <p:nvSpPr>
              <p:cNvPr id="10261" name="Oval 126">
                <a:extLst>
                  <a:ext uri="{FF2B5EF4-FFF2-40B4-BE49-F238E27FC236}">
                    <a16:creationId xmlns:a16="http://schemas.microsoft.com/office/drawing/2014/main" id="{4F6F2047-9655-9941-868D-1F5FF502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908"/>
                <a:ext cx="92" cy="10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2" name="Oval 127">
                <a:extLst>
                  <a:ext uri="{FF2B5EF4-FFF2-40B4-BE49-F238E27FC236}">
                    <a16:creationId xmlns:a16="http://schemas.microsoft.com/office/drawing/2014/main" id="{BE4DA48B-750D-C749-8826-A4E6B4420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898"/>
                <a:ext cx="74" cy="8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3" name="Oval 128">
                <a:extLst>
                  <a:ext uri="{FF2B5EF4-FFF2-40B4-BE49-F238E27FC236}">
                    <a16:creationId xmlns:a16="http://schemas.microsoft.com/office/drawing/2014/main" id="{1DF455C8-8188-304E-9453-970B7549B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986"/>
                <a:ext cx="119" cy="1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4" name="Oval 129">
                <a:extLst>
                  <a:ext uri="{FF2B5EF4-FFF2-40B4-BE49-F238E27FC236}">
                    <a16:creationId xmlns:a16="http://schemas.microsoft.com/office/drawing/2014/main" id="{E24E426C-41FC-0446-A6EE-E3BDEDC20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1045"/>
                <a:ext cx="137" cy="15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5" name="Oval 130">
                <a:extLst>
                  <a:ext uri="{FF2B5EF4-FFF2-40B4-BE49-F238E27FC236}">
                    <a16:creationId xmlns:a16="http://schemas.microsoft.com/office/drawing/2014/main" id="{4E363E37-D340-1E4B-9866-1196244D2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064"/>
                <a:ext cx="101" cy="1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6" name="Oval 131">
                <a:extLst>
                  <a:ext uri="{FF2B5EF4-FFF2-40B4-BE49-F238E27FC236}">
                    <a16:creationId xmlns:a16="http://schemas.microsoft.com/office/drawing/2014/main" id="{40DF8676-0464-F24C-A930-0CA514CF0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1074"/>
                <a:ext cx="75" cy="8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7" name="Oval 132">
                <a:extLst>
                  <a:ext uri="{FF2B5EF4-FFF2-40B4-BE49-F238E27FC236}">
                    <a16:creationId xmlns:a16="http://schemas.microsoft.com/office/drawing/2014/main" id="{356A6703-FA0A-CD4E-9A07-78BB013B3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1006"/>
                <a:ext cx="75" cy="8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8" name="Oval 133">
                <a:extLst>
                  <a:ext uri="{FF2B5EF4-FFF2-40B4-BE49-F238E27FC236}">
                    <a16:creationId xmlns:a16="http://schemas.microsoft.com/office/drawing/2014/main" id="{A81463D1-4558-F240-B226-E31A2A16E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" y="928"/>
                <a:ext cx="119" cy="1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69" name="Oval 134">
                <a:extLst>
                  <a:ext uri="{FF2B5EF4-FFF2-40B4-BE49-F238E27FC236}">
                    <a16:creationId xmlns:a16="http://schemas.microsoft.com/office/drawing/2014/main" id="{2631F30F-9F60-F241-A354-81D42DE33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" y="1084"/>
                <a:ext cx="119" cy="13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70" name="Oval 135">
                <a:extLst>
                  <a:ext uri="{FF2B5EF4-FFF2-40B4-BE49-F238E27FC236}">
                    <a16:creationId xmlns:a16="http://schemas.microsoft.com/office/drawing/2014/main" id="{16876AE9-0BA8-E246-A718-B8F821F71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937"/>
                <a:ext cx="93" cy="10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271" name="Oval 136">
                <a:extLst>
                  <a:ext uri="{FF2B5EF4-FFF2-40B4-BE49-F238E27FC236}">
                    <a16:creationId xmlns:a16="http://schemas.microsoft.com/office/drawing/2014/main" id="{B49D3AFA-6087-4242-A9E5-1F3F37363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898"/>
                <a:ext cx="84" cy="9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296" name="Freeform 137">
                <a:extLst>
                  <a:ext uri="{FF2B5EF4-FFF2-40B4-BE49-F238E27FC236}">
                    <a16:creationId xmlns:a16="http://schemas.microsoft.com/office/drawing/2014/main" id="{4BE30D57-AB63-1C4C-A391-30E7C334D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" y="919"/>
                <a:ext cx="351" cy="257"/>
              </a:xfrm>
              <a:custGeom>
                <a:avLst/>
                <a:gdLst>
                  <a:gd name="T0" fmla="*/ 108 w 351"/>
                  <a:gd name="T1" fmla="*/ 25 h 257"/>
                  <a:gd name="T2" fmla="*/ 122 w 351"/>
                  <a:gd name="T3" fmla="*/ 7 h 257"/>
                  <a:gd name="T4" fmla="*/ 187 w 351"/>
                  <a:gd name="T5" fmla="*/ 8 h 257"/>
                  <a:gd name="T6" fmla="*/ 234 w 351"/>
                  <a:gd name="T7" fmla="*/ 0 h 257"/>
                  <a:gd name="T8" fmla="*/ 292 w 351"/>
                  <a:gd name="T9" fmla="*/ 30 h 257"/>
                  <a:gd name="T10" fmla="*/ 321 w 351"/>
                  <a:gd name="T11" fmla="*/ 22 h 257"/>
                  <a:gd name="T12" fmla="*/ 337 w 351"/>
                  <a:gd name="T13" fmla="*/ 25 h 257"/>
                  <a:gd name="T14" fmla="*/ 341 w 351"/>
                  <a:gd name="T15" fmla="*/ 101 h 257"/>
                  <a:gd name="T16" fmla="*/ 350 w 351"/>
                  <a:gd name="T17" fmla="*/ 114 h 257"/>
                  <a:gd name="T18" fmla="*/ 323 w 351"/>
                  <a:gd name="T19" fmla="*/ 172 h 257"/>
                  <a:gd name="T20" fmla="*/ 293 w 351"/>
                  <a:gd name="T21" fmla="*/ 132 h 257"/>
                  <a:gd name="T22" fmla="*/ 285 w 351"/>
                  <a:gd name="T23" fmla="*/ 153 h 257"/>
                  <a:gd name="T24" fmla="*/ 244 w 351"/>
                  <a:gd name="T25" fmla="*/ 233 h 257"/>
                  <a:gd name="T26" fmla="*/ 105 w 351"/>
                  <a:gd name="T27" fmla="*/ 256 h 257"/>
                  <a:gd name="T28" fmla="*/ 33 w 351"/>
                  <a:gd name="T29" fmla="*/ 240 h 257"/>
                  <a:gd name="T30" fmla="*/ 11 w 351"/>
                  <a:gd name="T31" fmla="*/ 189 h 257"/>
                  <a:gd name="T32" fmla="*/ 11 w 351"/>
                  <a:gd name="T33" fmla="*/ 138 h 257"/>
                  <a:gd name="T34" fmla="*/ 0 w 351"/>
                  <a:gd name="T35" fmla="*/ 95 h 257"/>
                  <a:gd name="T36" fmla="*/ 108 w 351"/>
                  <a:gd name="T37" fmla="*/ 25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51" h="257">
                    <a:moveTo>
                      <a:pt x="108" y="25"/>
                    </a:moveTo>
                    <a:lnTo>
                      <a:pt x="122" y="7"/>
                    </a:lnTo>
                    <a:lnTo>
                      <a:pt x="187" y="8"/>
                    </a:lnTo>
                    <a:lnTo>
                      <a:pt x="234" y="0"/>
                    </a:lnTo>
                    <a:lnTo>
                      <a:pt x="292" y="30"/>
                    </a:lnTo>
                    <a:lnTo>
                      <a:pt x="321" y="22"/>
                    </a:lnTo>
                    <a:lnTo>
                      <a:pt x="337" y="25"/>
                    </a:lnTo>
                    <a:lnTo>
                      <a:pt x="341" y="101"/>
                    </a:lnTo>
                    <a:lnTo>
                      <a:pt x="350" y="114"/>
                    </a:lnTo>
                    <a:lnTo>
                      <a:pt x="323" y="172"/>
                    </a:lnTo>
                    <a:lnTo>
                      <a:pt x="293" y="132"/>
                    </a:lnTo>
                    <a:lnTo>
                      <a:pt x="285" y="153"/>
                    </a:lnTo>
                    <a:lnTo>
                      <a:pt x="244" y="233"/>
                    </a:lnTo>
                    <a:lnTo>
                      <a:pt x="105" y="256"/>
                    </a:lnTo>
                    <a:lnTo>
                      <a:pt x="33" y="240"/>
                    </a:lnTo>
                    <a:lnTo>
                      <a:pt x="11" y="189"/>
                    </a:lnTo>
                    <a:lnTo>
                      <a:pt x="11" y="138"/>
                    </a:lnTo>
                    <a:lnTo>
                      <a:pt x="0" y="95"/>
                    </a:lnTo>
                    <a:lnTo>
                      <a:pt x="108" y="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52" name="Line 138">
            <a:extLst>
              <a:ext uri="{FF2B5EF4-FFF2-40B4-BE49-F238E27FC236}">
                <a16:creationId xmlns:a16="http://schemas.microsoft.com/office/drawing/2014/main" id="{42DC13AD-1760-2945-A735-92FF1352A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1371600"/>
            <a:ext cx="3810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53" name="Line 139">
            <a:extLst>
              <a:ext uri="{FF2B5EF4-FFF2-40B4-BE49-F238E27FC236}">
                <a16:creationId xmlns:a16="http://schemas.microsoft.com/office/drawing/2014/main" id="{5D594863-FEDE-FC45-A423-05EE2A17A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20574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278" name="Picture 141" descr="ANd9GcSngGX07-wWORV0b4f1kztRvu_RjQgKmTsVNiq5usb_cl0zviTUWw">
            <a:extLst>
              <a:ext uri="{FF2B5EF4-FFF2-40B4-BE49-F238E27FC236}">
                <a16:creationId xmlns:a16="http://schemas.microsoft.com/office/drawing/2014/main" id="{7B086FFB-1278-AC4F-A06F-065EC5E68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2667000"/>
            <a:ext cx="101441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45" descr="ANd9GcROc2_NqiJVCAM6oGHnMw85y9VNd1Z2uW9-S2talnfZDKtIuzsYjQ">
            <a:extLst>
              <a:ext uri="{FF2B5EF4-FFF2-40B4-BE49-F238E27FC236}">
                <a16:creationId xmlns:a16="http://schemas.microsoft.com/office/drawing/2014/main" id="{5472A5BE-D7B4-B84D-A957-B19AF753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1" y="2286001"/>
            <a:ext cx="5619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7" name="Slide Number Placeholder 1">
            <a:extLst>
              <a:ext uri="{FF2B5EF4-FFF2-40B4-BE49-F238E27FC236}">
                <a16:creationId xmlns:a16="http://schemas.microsoft.com/office/drawing/2014/main" id="{7EB85EE0-3C93-FF49-8953-1B21A35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B407EF-1A73-174B-BED9-6AA0AD5D944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281" name="Picture 138">
            <a:extLst>
              <a:ext uri="{FF2B5EF4-FFF2-40B4-BE49-F238E27FC236}">
                <a16:creationId xmlns:a16="http://schemas.microsoft.com/office/drawing/2014/main" id="{3AAD0210-6D61-3148-AB3C-973A2A7B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89" y="1633539"/>
            <a:ext cx="5302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6F16A4-C877-C745-B634-5899ED6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What is Internet Technology?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9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1F2B-99EF-2C4D-AF22-E7EE50D5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Internet growth</a:t>
            </a:r>
          </a:p>
        </p:txBody>
      </p:sp>
      <p:sp>
        <p:nvSpPr>
          <p:cNvPr id="12291" name="Slide Number Placeholder 2">
            <a:extLst>
              <a:ext uri="{FF2B5EF4-FFF2-40B4-BE49-F238E27FC236}">
                <a16:creationId xmlns:a16="http://schemas.microsoft.com/office/drawing/2014/main" id="{4D2BCC8B-B513-FA47-A76B-9CED3C8E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7B08B-1F10-CC4E-8D5A-ECFB282267E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02C472F8-E736-1546-86A1-05A0191A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1"/>
            <a:ext cx="6376988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>
            <a:extLst>
              <a:ext uri="{FF2B5EF4-FFF2-40B4-BE49-F238E27FC236}">
                <a16:creationId xmlns:a16="http://schemas.microsoft.com/office/drawing/2014/main" id="{189A7B93-1F45-C544-B170-5B194F85B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6814"/>
            <a:ext cx="617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Mobile Phones:  in 1995  80 M, now 5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5CB21-0587-3E48-A164-042D355DA267}"/>
              </a:ext>
            </a:extLst>
          </p:cNvPr>
          <p:cNvSpPr txBox="1"/>
          <p:nvPr/>
        </p:nvSpPr>
        <p:spPr>
          <a:xfrm>
            <a:off x="8931349" y="2456121"/>
            <a:ext cx="18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2018:</a:t>
            </a:r>
          </a:p>
          <a:p>
            <a:r>
              <a:rPr lang="en-US" dirty="0">
                <a:latin typeface="Helvetica" pitchFamily="2" charset="0"/>
              </a:rPr>
              <a:t>3.6B users</a:t>
            </a:r>
          </a:p>
        </p:txBody>
      </p:sp>
    </p:spTree>
    <p:extLst>
      <p:ext uri="{BB962C8B-B14F-4D97-AF65-F5344CB8AC3E}">
        <p14:creationId xmlns:p14="http://schemas.microsoft.com/office/powerpoint/2010/main" val="384481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51E4067E-7A4E-9145-8B84-0F00333E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228" y="2924175"/>
            <a:ext cx="8699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3000"/>
              </a:lnSpc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>
                <a:latin typeface="Times New Roman" charset="0"/>
                <a:cs typeface="Lucida Sans Unicode" charset="0"/>
              </a:rPr>
              <a:t>1992 </a:t>
            </a: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8C0C129B-BA2F-114A-B890-63B7E5E8C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828" y="2940050"/>
            <a:ext cx="8699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3000"/>
              </a:lnSpc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>
                <a:latin typeface="Times New Roman" charset="0"/>
                <a:cs typeface="Lucida Sans Unicode" charset="0"/>
              </a:rPr>
              <a:t>1996 </a:t>
            </a: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7A4120ED-B1D3-8F4D-A247-8C5CBB06C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953" y="2986089"/>
            <a:ext cx="7937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3000"/>
              </a:lnSpc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>
                <a:latin typeface="Times New Roman" charset="0"/>
                <a:cs typeface="Lucida Sans Unicode" charset="0"/>
              </a:rPr>
              <a:t>2000</a:t>
            </a: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88A89551-E6DB-D149-8A29-D74524E1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453" y="2949575"/>
            <a:ext cx="8699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3000"/>
              </a:lnSpc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>
                <a:latin typeface="Times New Roman" charset="0"/>
                <a:cs typeface="Lucida Sans Unicode" charset="0"/>
              </a:rPr>
              <a:t>2004 </a:t>
            </a:r>
          </a:p>
        </p:txBody>
      </p:sp>
      <p:sp>
        <p:nvSpPr>
          <p:cNvPr id="12294" name="Text Box 8">
            <a:extLst>
              <a:ext uri="{FF2B5EF4-FFF2-40B4-BE49-F238E27FC236}">
                <a16:creationId xmlns:a16="http://schemas.microsoft.com/office/drawing/2014/main" id="{EEFB16E2-FA0B-534D-9DB3-79C4C5AB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053" y="2974975"/>
            <a:ext cx="8699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3000"/>
              </a:lnSpc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>
                <a:latin typeface="Times New Roman" charset="0"/>
                <a:cs typeface="Lucida Sans Unicode" charset="0"/>
              </a:rPr>
              <a:t>2008 </a:t>
            </a:r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B9D4665D-1B88-9149-87A2-6740804CC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5941" y="2962275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5785481-90D5-4A42-ABB4-699953FDF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428" y="2974975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C208553E-9B5E-3641-839C-11E4F8576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828" y="3000375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CEFB1A23-F293-0342-8008-688A20439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428" y="2962275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9" name="Text Box 13">
            <a:extLst>
              <a:ext uri="{FF2B5EF4-FFF2-40B4-BE49-F238E27FC236}">
                <a16:creationId xmlns:a16="http://schemas.microsoft.com/office/drawing/2014/main" id="{D4F3A810-71A8-8C47-8A86-CB557586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429" y="3305176"/>
            <a:ext cx="6976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ftp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web</a:t>
            </a:r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D0917ACA-66EC-8946-87B8-167262DB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791" y="3379788"/>
            <a:ext cx="1077912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chat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Games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IM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Yahoo!</a:t>
            </a: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6F8E4A62-6D2B-D549-9965-3DCDF277E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553" y="3397250"/>
            <a:ext cx="1022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news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Blog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Search</a:t>
            </a: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CF0FCA76-6B92-9143-B282-A0FC278B1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454" y="3367088"/>
            <a:ext cx="103906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Music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itunes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Games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search</a:t>
            </a:r>
          </a:p>
        </p:txBody>
      </p:sp>
      <p:sp>
        <p:nvSpPr>
          <p:cNvPr id="12303" name="Text Box 17">
            <a:extLst>
              <a:ext uri="{FF2B5EF4-FFF2-40B4-BE49-F238E27FC236}">
                <a16:creationId xmlns:a16="http://schemas.microsoft.com/office/drawing/2014/main" id="{0406E678-70F9-484B-9BAA-1393F0FA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054" y="3416300"/>
            <a:ext cx="1450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Wikipedia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Craiglist</a:t>
            </a:r>
          </a:p>
          <a:p>
            <a:pPr>
              <a:defRPr/>
            </a:pPr>
            <a:r>
              <a:rPr lang="en-US">
                <a:latin typeface="Times New Roman" charset="0"/>
              </a:rPr>
              <a:t>Youtube</a:t>
            </a:r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B782DAD6-3C79-9243-925A-6C48FBBF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328" y="1690688"/>
            <a:ext cx="15113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3000"/>
              </a:lnSpc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cs typeface="Lucida Sans Unicode" charset="0"/>
              </a:rPr>
              <a:t>2010-now </a:t>
            </a:r>
          </a:p>
        </p:txBody>
      </p:sp>
      <p:pic>
        <p:nvPicPr>
          <p:cNvPr id="12305" name="Picture 19">
            <a:extLst>
              <a:ext uri="{FF2B5EF4-FFF2-40B4-BE49-F238E27FC236}">
                <a16:creationId xmlns:a16="http://schemas.microsoft.com/office/drawing/2014/main" id="{3A73CBF9-9D15-F34A-9D40-0F5CD484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5828" y="3000375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2306" name="Line 21">
            <a:extLst>
              <a:ext uri="{FF2B5EF4-FFF2-40B4-BE49-F238E27FC236}">
                <a16:creationId xmlns:a16="http://schemas.microsoft.com/office/drawing/2014/main" id="{683BAB07-FA96-7C49-9F1E-6F6B2C74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603" y="3000375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355" name="Picture 23" descr="ANd9GcSv_qBkIQcsNqFq5NcJwueGlofUVkKS0UH7smZj2nBJO2FCiJ5WWA">
            <a:extLst>
              <a:ext uri="{FF2B5EF4-FFF2-40B4-BE49-F238E27FC236}">
                <a16:creationId xmlns:a16="http://schemas.microsoft.com/office/drawing/2014/main" id="{4B5749F7-BE9C-064F-81CC-8818C4CD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28" y="47275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35" descr="ANd9GcTeofXHDMqUN9Z9CrW6rinDcI-QID_E5raptSpwoA5i7L1AdMej">
            <a:extLst>
              <a:ext uri="{FF2B5EF4-FFF2-40B4-BE49-F238E27FC236}">
                <a16:creationId xmlns:a16="http://schemas.microsoft.com/office/drawing/2014/main" id="{DA55F6B2-2850-9945-8D73-42FB2BCF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91" y="4889500"/>
            <a:ext cx="10668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8" name="AutoShape 38" descr="9k=">
            <a:extLst>
              <a:ext uri="{FF2B5EF4-FFF2-40B4-BE49-F238E27FC236}">
                <a16:creationId xmlns:a16="http://schemas.microsoft.com/office/drawing/2014/main" id="{E5EC4D43-A867-C84C-AFEE-E08CB12279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3628" y="19335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59" name="AutoShape 40" descr="9k=">
            <a:extLst>
              <a:ext uri="{FF2B5EF4-FFF2-40B4-BE49-F238E27FC236}">
                <a16:creationId xmlns:a16="http://schemas.microsoft.com/office/drawing/2014/main" id="{2C25BFE9-2CAC-8046-A87E-FA1302657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3628" y="19335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4360" name="Picture 43">
            <a:extLst>
              <a:ext uri="{FF2B5EF4-FFF2-40B4-BE49-F238E27FC236}">
                <a16:creationId xmlns:a16="http://schemas.microsoft.com/office/drawing/2014/main" id="{F1824E17-FF29-8247-9368-DAA72AEF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003" y="3871913"/>
            <a:ext cx="1200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44">
            <a:extLst>
              <a:ext uri="{FF2B5EF4-FFF2-40B4-BE49-F238E27FC236}">
                <a16:creationId xmlns:a16="http://schemas.microsoft.com/office/drawing/2014/main" id="{481A9777-DE13-954B-B737-6A140721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242" y="3871914"/>
            <a:ext cx="103028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2" name="Picture 45">
            <a:extLst>
              <a:ext uri="{FF2B5EF4-FFF2-40B4-BE49-F238E27FC236}">
                <a16:creationId xmlns:a16="http://schemas.microsoft.com/office/drawing/2014/main" id="{4DF7931F-90AF-8D40-B959-30571ABB5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16" y="4597400"/>
            <a:ext cx="1041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46">
            <a:extLst>
              <a:ext uri="{FF2B5EF4-FFF2-40B4-BE49-F238E27FC236}">
                <a16:creationId xmlns:a16="http://schemas.microsoft.com/office/drawing/2014/main" id="{59B0DE60-F59E-B643-A885-6865ADEA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066" y="4479925"/>
            <a:ext cx="842962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4" name="Picture 47">
            <a:extLst>
              <a:ext uri="{FF2B5EF4-FFF2-40B4-BE49-F238E27FC236}">
                <a16:creationId xmlns:a16="http://schemas.microsoft.com/office/drawing/2014/main" id="{BF815F45-8764-7945-9DB4-146E127D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66" y="1792288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5" name="Picture 50">
            <a:extLst>
              <a:ext uri="{FF2B5EF4-FFF2-40B4-BE49-F238E27FC236}">
                <a16:creationId xmlns:a16="http://schemas.microsoft.com/office/drawing/2014/main" id="{132FF2FC-470E-FF47-8FD3-CD12AA9C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42" y="1976439"/>
            <a:ext cx="5302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8" name="Right Arrow 2">
            <a:extLst>
              <a:ext uri="{FF2B5EF4-FFF2-40B4-BE49-F238E27FC236}">
                <a16:creationId xmlns:a16="http://schemas.microsoft.com/office/drawing/2014/main" id="{3B254E9D-61FB-3F42-9EA9-4BCACECA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42" y="2085975"/>
            <a:ext cx="1487487" cy="484188"/>
          </a:xfrm>
          <a:prstGeom prst="rightArrow">
            <a:avLst>
              <a:gd name="adj1" fmla="val 50000"/>
              <a:gd name="adj2" fmla="val 500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319" name="Slide Number Placeholder 1">
            <a:extLst>
              <a:ext uri="{FF2B5EF4-FFF2-40B4-BE49-F238E27FC236}">
                <a16:creationId xmlns:a16="http://schemas.microsoft.com/office/drawing/2014/main" id="{901CAEDA-9971-3748-9EC4-6CECC5DE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CE2C10-7CCE-ED44-BE74-837E45FBA39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4368" name="Picture 34" descr="http://vector.me/files/images/7/6/761666/airbnb.png">
            <a:extLst>
              <a:ext uri="{FF2B5EF4-FFF2-40B4-BE49-F238E27FC236}">
                <a16:creationId xmlns:a16="http://schemas.microsoft.com/office/drawing/2014/main" id="{AB374BD9-5831-1B44-9F82-6B86BCEB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78" y="2524125"/>
            <a:ext cx="1398588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9" name="AutoShape 36" descr="data:image/jpeg;base64,/9j/4AAQSkZJRgABAQAAAQABAAD/2wCEAAkGBxQTEhQUExQUFhQXGB4XGBgXGBYWFBwYGBwXHBocGhgbHiggGhwlHhgYITEiJSkrLi4vGB80ODMsNyotLisBCgoKDg0OGxAQGzAlICUtMSwsLy8vLCwsLCwsLSwsLCwsLCwsLCwsLCwsLCwsLCwsLCwsLCwsLCwsLCwsLCwsLP/AABEIALEBHAMBIgACEQEDEQH/xAAcAAABBQEBAQAAAAAAAAAAAAAFAAIDBAYHAQj/xABOEAACAQIEAgYDCgsHAgYDAAABAhEAAwQSITEFQQYTIlFhcTKBkQcUQlJUkqGx0dIVFyMzU2JyosHh8BZDc4KUstMkk2NkdMLj8YOzw//EABoBAAIDAQEAAAAAAAAAAAAAAAABAgMFBAb/xAAxEQACAgEDAgMFCAMBAAAAAAAAAQIRAwQSITFBE1FhBSIjcYEUMjNSkaGx8ELB0TT/2gAMAwEAAhEDEQA/AMamCd/QVIlh6Lk9nJPoqfjj+MaTUbsqxKqCpIOmggwTBg6b61ZGLtAaw251CneO9T8UeUnvpvDOJJZvpdyLcVCWFtjlGY+jrlIga8u6rptpNrkpiras3fE+imDGFtPbIBYoBdJzZs5UMSpIXYkwIiPOkvuczteB0nSwNpI/SeFCr3uj3GMixh1J77jn2xbE1LgfdEa3bVMqmARozAQSTAEHQbDXlWVhx65Wm6+bT/6dc5YPL+Qj+Lc6k3oAnewOQn9JSHucCJ98LtP5nkP/AMnqqqfdLJ3Qa/rt3R8Xupt33SjH5tTpAGduWw9Grdmt/Mv2/wCEN2Hy/kp8e6BlbT3Ld0ObalyhthJVRLQ2c9qAYkQdtKIe5p0csX8M7XsPZusz9hyZKrADKwB0IInX44oZxTpsb1preVUzCGhi0qd11UaHnWb4b0nNh3CgNYcBLlvYMFMqw7nU6g+rnp16WOZR+O03f98jnz7G/h8Grb3Nw9y8FxIQJdZAnUZ8onMozdaJ0Ycq9/Fb/wCbH+m/+eg3A+nvvdCq2s2ZsxL3CWJyqswFhdFGgoj+NFv0CfPb7tdVwOV77LH4rv8AzY/03/z1MvuSkiffiR/6b6Pz3n7DVF/dRcf3CfPb7tSj3WLn6Fdo/ONt3ejQ9vYFu7mW6R9HrmEvC02V84BtuoIDAnLBXUhgeUncd9a3pVwHDWcEWW3aF0JOYI4YsojQlRMvHdvWTx/SJr+IF92AdYyD4KhSSF221OsTJmm8R6StfHV3lJXMCfyst2ZIAJt6S0E6HauHU48k5x2OkupZH1R7c6LYgNlfqUOa2pz9mDenKd/RBBVjsCpGpBqGxwO8OtOe0vUutt8y3JljAOXKWyzGpA3HMiprnSGWzFsQW7OpvL8Akr/c8izHxLEnc009JT8bEbgn8skkq5cEnqdTmM+odwjsQcB/hXRS9cvJad8MJco2UFiIa4uksPSa06jxGsCj3FeiWC6rENhcQly5hTlurKNrlDRoNzJUHYspWJBjF8E6WdQ9sobsIxKh7oZAWktIFoHUsTM6Ez3g6vjvui9fae2iLbN3W62kscqoSYHabIoXNpAA02iqe/dwWppol6MdGrD2VvXsjKzRAzhljNplAEk5TBBPgCdq/TPoyuHto9tbaSxEE5yV+CchIZW5MBIkSDrFVeBdMUsIttxmRSxkdpu1PZAJUAdp51PpHv0h450qt4phmUqqxAVgGJAiWJVp02GkZm3malzuJcUAuobvtf8AbP36t4DgN27kZXw/audWAVYHOQxAgE7hT5aTAINN9/Yfuuf9xf8AiqxY6QKmRUa8FQkqBcTQtvH5Hn9ndU5VRFXZoODdGcMcL1+OxFq0jOLaxlTtEgAGWMn4e8BdTOsUOL4T8F4oZHz21i4QDIZNyGA0zZdQwjdT3irnBuny4W31eXrLchgHIdgwbOCdFBIbUGdIGhgQNv8AvjiuJzMhFtoVmMhBbntAOQM7mSOyIGmwFc8johd8HVryhr1wj4qEesGn4Ru2oPI6VHiGy37kbZU08INWrADMp8a0f8eTMyc5v0Mzjc3vq7H9amjLMQuGJ3g/UaEYu6Birs/1qaOIiOlk9Yq5QdCROsjv0rkxtLO7NTMm8FIkYBhVVljerdu0gP55PaPtp9xLZ/vU9q/bXWppdzJenyNdOSjVmzdnQ70ve9v9MntX7aixWGBRurv21eOyTBE+Ou1OU4tCjp8qfQs3HCqzHQKJPPShXFnZbDrcgZwXA7jBzWyRuQIM8+3yFTcJ42r5rbWiboYKVzC4BckFfACYIYcoPgCXELFsIett57akW21U5jpF2A3Ykl179RyrEye0ZOdwVRj96+v9XU1sOj2der6ADgIt9Zaga+v4ponhLQJuT+kag3Cri3MXb97pksoxDlnZ8xCsMiT3H0jsIy6mcpOy5BuQfhtXdoHvhaKvaLpcktKpMtLLWrZk2R0qky0stFhZHSqTLSy0WFgnpFizaw1xgTMZR5tp9Ez6qxHB+j92+pYdhBszA69+XviuiY/h6XlCuJUMGjkYnQ+GtWFtgCAIA9lSU6XBVOCnK30Oc43B9UUUzOQMR3Ezp6hH01WJo90xtReU8ig9oJn+Htp3A+HOtt74WWyxZB5s2gP9eNQOVw9+kZHGF85z5sx1Ob0tdpHLSpExBMnnoB5mvOIkZyoOaCcznd2+EfKdvbzr3htoMxB7pHfOlXTaUbYY8TyZFCPVluT31rMfbuuqPZVAbigvc0DjQfCOwju1rJsI3odj+mj3EFlexbACyPSMaak8j3CK5MmaONWzq0mlyZnKK7fQKYiAxCtIHwuR8R4UQx3RF8oe02YkAlDoZIkwdj5GKxVu+pVg0EzptrIBHsnfwrpHuf3newQZNtWK2yeepkD9UbDz8KrwazfPakdWb2X4MN0nf7f7MViMJct+mjpO2ZWWY7p3rovRjHm9h0YmWXsN5rz9Yg+urvE+F276ZLg8iPSB7waodF+FNh1uo+ozypGxGUaxy8vCu1zTRxY4OEuOgXpVJlpZahZ0WR1PglOYHWAaFcb4xawyZnksfRRYztHdJgDvJ0HsrGXPdKvoSUXDqk7NnuN7Qyz6hXPn1MMfD6nXptPPI9yXHmdN6Q22ayQoZjI0Ek70BRboIPVXdP1TVjoV00s49IGW3fE5rRYFoEdteZUyPI6Vp65JwWRI0YTcLQBbi1+T/wBI3rzT/spDi9/5I3tb7lHqVS2S/N/At0fymQbh11rr3Gtxm5AMY1J3IHfXtzhJbe1Pms/wrXUqqlp9ztssWelSRj/wJ/4I+Z/Ko7vAidrI+Z/KtpSpfZV5j+0PyMR/Z9v0Q+Z/KmvwIgSbageKwPqrc1VvYlUvWS7BVIcSxCjNCxqecZvppS06SuxeO/Iw+HxNvDXLsR1zKgVbeY3Oz1vayp2iB1o12E8qg4fjmsvmuWr1q20Zj8EgGRnKMYiJ7WnjXR8Xj7eVzbu2RdKEKS6bwcsmdgTQ/hWIdbk3sXaderAK50/OGJ57LlOsCetM+iKz8vs/Hkbcm7fk6rhLj9CyOqlFUkjLcEvlSptKbiKzKmTVWVWZRlidIE0b/C+I+Rn2t/x0Y4jjbPUlEuW5MBVVlJzFhAAB3mrJrRwwaVJlMpp9UBqVKlWsYAqVKlQAqVKlSAVKlSoAC9K8D1lrMolrevjl+F/A+qp7y9RhGy7paJH7UEz7aJ1BjsN1lt7ZMZ1Kz3SImmiG3ltHIUQkgAEk6ADUnyFanDdH2sWutuEh2IGQagD9Y99avhXA7OH9Be1zdtX9vL1RXvGx+TiNJH8aWpyfDZb7Pxbc8G/M510qvFLIjIMwZRv1h0E6AQFEjU6kt51jMNlmWmB3An6q0PTGc9vuySPnGfqoZh7KjIdCezcHdryI51i5JW6fQ9NHGouTj1bHBbZGbSO/b211zoReD4GwRsAVGhGiOyjQ+Vcqe7282VQc+eFRRbmSYyxly/q113oxby4TDg6Hq100G4nYedX6Kt7OL2nfhxVdwpSpTSmtO0YtMVRYq8ERnYwqjMT3Aak+ypFcHYg0A6f3SuAvxzyKfJ7iKfoJqGSVQbJ4o7pqPmznLve4hfd4LZjlRdoGpAn4IUak7ye8wC+P6DW7dgtdcFzppC21LSAVG7EEjc69woP0Twl67iAlq71JQG7OvbE21IIG47IkExqK2vF+iQxF7rhiLlt8uUgQygwJyyezOmhkeFeayZW525ep6zFjUY0o3XByzCZrF5Ttdtty303jvBE+o11LDYe/cRXS8hVgGU66g6jlWV43bQC4Bq75S3+XIA0xAgLt3nzrSe5yly7YuIMsWniWYjRwGjY/CLV0Yss3xEhmwxhyy17wxP6Vfp+yl7wxP6Vfp+ytD+C7vfa+efu0vwXd77Xzz92r7z+pz/C9DN5b3xh7T9lKL3xh7T9laf8ABLfGt/O/lXv4Jb41v51K8/qHwvQy0XvjD2n7KUXvjD2n7K1P4Jb41v51Mu8FY/CTTXQzRef1D4XoZmL3xh7T9lXODYU3b6270OhVmiTErlAnT9b6Kix9zJauOnaKGIOgJ0n66GdGulMYpTdTIoRhmGZgC2UiYGgOU60llyXTbCUI7bo1uP4PYS5aAw9rI2bOYYsIyxAHLViTyjbeBeLw6qzBMHbuAG4oIDjtKbapmESFLOQW7lJAIEkljOk1lgMt5VIObZoMAwD2TpMH1VAvSUaTiUOokZTECJ+BOva+jap7pFHBZ4hwS2mHa5btpbuBMwIBBBMaeXKgXvDE/pV9h+yifH+lNpsPdW2c7lYVVVySTty27zWO/tFiPkr+x/sqMsmRdGy2Cj3OoXbgUSaF3cSxO5A7hTb10sZP8qjrSlKzIxYFFW+o/rm+M3tNepiGGzH16/XUJr2lZdti+xbTiRHpAHy0qdeIpzker7KF14VqW5lMtPB9g4l9TswPrqWs9lp6XmXYkfVT3lT03kw9SoZZ4ofhD1jSrtjFq+gOvcdDUlJMolilHqTVQ42PyXrFX6o8a/NHzFQzfhy+RbpPx4fNHDOmnEM94Jqotrk8zJYny7QHqNQ3OKtdKTAKKFUgDXUkgwBp3DlrrrVLjt/PibzDbPHzezP7s+uqdlo8jqKz3FSNtZHGbfqFMRxgg5cvonWY+ydfGtv0G6aLcxCWcV2bdxsqOpAyuYyh9IIJ0kAQSOWowQt9YvaEkaTqTVAAq0HQ04Lb06kcsvEfvco+lDgF6m48tmV8o1ERKju8adxfh628mUt2gZkg93h40A6OcZa7grTs05k7Y5F17LEjzU0TOOLxmMxtm19ldiu1yZspJJqinwr88vr+o0U47ghew9y0TGdYnuO4PqMH1UCOJNqbsSVkgd5OgHrmqeL6Uucqm2dTEHVfasydDA8ue1ObUwxwafJbj008+VOPRdzJ4Vrlq5adFyvbIBB0kBQjCeYMHXUbEcq1a8cRUbI+dyCVtAIhXQlmfsqFgAkkkg8p0qgMLexF427YDXBvr2LfeXaIJ5T6hMRV3iXA7OCZQt1jcZQbpy5rjFcxUIJhVlp8MqsTJk4Lpxvsel37Wo9zM4rBEhi057naI2ypC7jv0/rc6/oBZC4HEMPhtm9Q7I9uWfIigfDLS4q81gHqwFzuZzXX20zaa6gmNgREkyCxs3cLIEZWGUx6BA2B8uR5eUg36XJsmpTKdSt0XFGlTDr8WfbVpcHbIkKPp+2h3D8et0aaMN1O48fEHv8AqMgXrbxXorUlcWeU3zhLbKyT3jb+KPaftqtdwSjlp5miCtO1ekTUU6JNtrqC/ey930mrfDbKhiQPgnvpt23HlUuA9I/smpy6CxSl4iTZicUNL/8AifdoRwNcj4iOSKR7WijeKvdi+v8A4n8VqDgPDzda+QQMtpZn9p6yI/j/AFZ6GS+CVrd64QD1jfR9letducrjfR9lPw+CuQBl8jIirH4Ou/EP0fbWps9DClnlbpg/33c+O30fZS993P0jfR9lW7vCru4Q/R9tQfg+58Q/RUlBPsVPUTX+Rq7ayQPEUf4pwm1aS68GBC29T6RGp8d/3TWZs4oZl00ka+utdx/E27tu6mdZtlXBkagjWO8jtaDwrmm2mjviuGeX8GowUZR1gtq5MDNqZ39Rqz+DrJABtAKbeY3NoOn086pXOkmHZnSIQ28ueDJ/ViJjU1Jb43a6xAbg6vqYYH0c0jQjviaq94s4GYLhlgpYDK2e6p1BMAgSTv8AwqbgOAQI4cBibjIpIEwoI9WzU3h1+2beFdrtterUllLDNqsd/Kq9vpJZTqwBm7bMxIIKZmJkaamGO1N7naX96gqPeGcPtiyHe011i5UxJIAJEgDy+mqnvC21q/cQP2HAUHeDlkEes1a4fjbGd3XEtbm6WKtojKTOgIkdxPh5U61xaLeKu2yJ6wZJG47AJj207lYuB97hVpPfACzls5gW1IMXNQeWwp+JwajBwoAuKivIAzbydd+Rr3iePtLcvhnAz2Qo5yfymmnmPbUdzpFh2LpspTLngydNoiYEml7zCohW3gl7OhgrJ89P51melFwLh3Y7L2j5CTWls8QSQhZfzYIMjfUET7K5V7oXHDb4dcRtWuRbUnftTm8+zmoVuMkyKio5IyXZnIOGYG5ibot2xmuXCxA2mFZj9Cmqa7RzB+j+vrrpnuKcKDXcRiD/AHSdWn7TyWPqCgf5jWR6c20XHXerygEyQpBGc+mDoMpzAkjxnnS28WS3+/tBuHvsPRMSNfV/91FeuZnEnUb0y1cAB0JPLaNPXU/R/hb4rE2rFsgPdfKCTAEiSSfAAmlZYdo6EXbdvhdq0UJdpuZiF0Dtnid+dWSBJj0Z7M7xyB8qf1SoAgUQoyiCfg6d3hTKm+ODPlJyfJS4v6AHfct+wXFY/QDVTD4Nzbe8mpt9rJpLQDME6AjceIFXOLoTbkAkqQ0DUkDQwOZgkx4Vc4XfRMIWzCCDqDJJOgAjc8gKzdWrl9DW9ntLG/mZjof0hFi5dUFesuPtkbtBV05cgDue/apeP8RN25faGVnChiQwWFGUBM3KQCY7l76D9G+FXH4hZtgdpCHfNHoIYefMaf5hXU+O9ErOJiRChGARQFDM0QWI1IBA085kaVVKNqjtU0pbjlz4xEWbYYMzdYp7SsCQOfKAAOyYMD41azgPFLr2C2JUNZBym7oCIJWbi6CMwIzLtpI51m8LhMyXLrbiFA7tAx+sVseCopw9uwHkQjPlMSoVjJI77hU6b68pohGNcjm32BF5wrh7RdR8FmWB4xJ7SnmNJ8CARp+H4vrEmIYaMN4bz5jUEHuIrM8WEXCs5o5yxPl2mNHejWHPUl/juY/ZSEB8jkLDwYV2+zsklNx7GZ7UxReNT7hW28VbVp2qjT7bxWvKNmJGVFwiabhbcMe7Ka9Rp2qWzz8jVd0dGNJzTMHikGS+Z16zb1rVjobviv8ACX/c9VMUhy3zGnWfdq30N3xX+Ev+56zI/wDo+pvS/BJ7Ww8qt2L3I1VtjQeVe1v1aPIzdTfzCFRvZB1pli9yNT1HlEuGcGtY+6vo3bg/zH+NEsN0qxSf3mYfrCfpoO6Eb1GzRWbbRt0dCTp5ZOQGzcQ5RnIYOubnAgGPbR7h/E7V4TadW8B6Q8xuK42Wr21dZSCpKkbEGD7aanQbTt1KuecG6b3Ehb46xfjDRx/A/wBa1ueHcRt31zWnDDn3jzHKrFJMi1Rar0GvKVSEPjuplKlQA5WI2rnfuncQL3bVmdEXOfNjp7Av71anjHSJLFwIVLGJMECJ2356T7K53xdbmJxTuqN+UYBdJgaATExAAmqMmSP3bLo4p8Srg3fQS8mFwBvPKyWusRuRoFA8wogd5rmPEsWb965dIguxcjcAE7T6613TfHC3YtYVNoBb9ldEHtBPqFYu2skL37+rU+wSahJ2khuFTZcYhtSTIG0yOQ5nTer/AEGxgs4+y55MQpn0WdWRW8YLChyCcx5AR6yR9lQBznlZzaERvI2jx0qLG+Tu6Zn9EGJ9I/WO+kZUa6xvVjo83X4Z7zZgxW0wEsMucdoRPnV3FcMyQW+EWgdwBgSfEGr6TpI4JQcTPHMxLAxyHqplu2EfOba5ubhQG+dE1ZtCB6z9dEuG+hdEntBU35OwVpHOFJPqqHCx7mdDxpypHnQHhwW5i7za3HuBfJIDgD54nyFazFXSqMygEgTBIUeMk7QNfVQboec1u+/x77n2BF/9po9WS3fJq1XBzPEYFwt1liHuFgOSltQAeYERMVY9/WrIX3uoGZe0PE6gtzzAlgR4+FGOl3DkFxLuUEtKkntSwgrE7dgXCY+IKxWItm3cZVWVOoAgET3SYid/HXmYg0XppofcdmYKMxdz8HVgPhOB+qDOuk5Rzrd4XjNm2iomHvBUUKoypoqiAPT7qx/BAVXrNM9wCduyBsnqMz3mfAAkcS3f9Fd2CGSC93uZ2o1WB8Sd12Dp4/a+TX/mp9+l+HrPya/81Pv0Gw2J1AO3frNXOtXv+urZ5ssHTI4IYM0d0UXl6Q2hthsR81Pv0n6TWwD/ANPiBIj0U+/VHrV7/rprsh3P11D7TkL/ALNjXRAe/dY27sggM8gEaxK1a6G74r/CX/c9e8VCdU0b6d/eK86G74r/AAl/3PUMTvMmWZFWJoI4cBkA7hULpBr3CI0SoJAie7Xvqzow/rSvQJ0eTyK5P5sp1OmIIHfUToQdabUqTKbaML0g4QeHXw7WRcw7zlS8D2SynsMdCCJ0beBzIJOLv2Bureo6H27H6PKjGJ4y91GW/i8W6xIVi15SRqJD3gAJA118qH/k+8/N/nWSehB2Q91LIe6iMW+8/N/nSy2/jfQaVBYOynuqbB4m5aYPbZlYcx/WtW+rT430NS6pPjj977KKCzZ9G+mKXCtvEkW2/SR2D5j4J+jyraXbCQClxW8CyD1gkj2eNcY6hfjr9P2V57zHJl9o/jU90hUjswwjfq/PT7a995t+r89Ptrja4dhs3sYfwNEeG4LG3Cws++WyqznJ1pgKCeXMxAHMmnvYqN9xDonbvXOscDNpOW6oBjvE+qpsNwS3YBZEQHvzB215TJMVzheN4xNOuu6aEMSdf81St0pxRVlZ8wYEGVEwRGhAkVXJJp8clsMkotW+EZ/jWM629cucp7Plsv0AGoeGQC5PJDG27ac/CfbVlrFs6Qy89G+0GrGGw1pVYAvJ2PIeYUjNUdobu7BS3jBAMAmeXKY+ukbhV1YcoNXjw0kyHtnzlPrH8agxPDbog5GIjdRmH7s0OLBSOrdAcX2LiltiI12BzSB65PrrVDED4300A9yG3mwGIC6sbigjbVdTpyEEb85re8Zttc6vLrAM8u7v8qvwyaios59RDdJyRi7e3rP11ZwTkFzyRMx/aMqvqjrPoqZOD3o9Dmea9/nVHjBaxg8WzCG1HqVBG36xcVzaiW3DXnx+514Y3lC/QDFA2ntx2lyue78oJPsI+kVqqwfRy6VzOuhzhf8AKyWo/eC+qa3Fi6GUMOdZqdnfJUUOklnNh2/VIae4A9v9wuPXWB4lbnI3OYPrrpmLs57bp8ZSvzgR/GufGHWe+G9va/jUZDgCLGM6tnQjSc48nEn9/P7alucU7lPmfsq7wTgiYq+4ZmWLYIyxrldp3/aFE26LYQEg4oyDB1QwRuDA38K2NNKLxJsxNVpn40mkZvD8QM9oyPq9laDh7rcWRrBg70/+zGE+VN+79lUcKeqd7SMxQM0MQdRsDMRrFLUKLjwT0eOWPJb6UFfe47qZdw/cPpqD3wfjfQfsrxsUR8I+w/ZXDTNbciHidgi2xPh9Yp3Q3fFf4S/7nqHiGILW2HaO2mU948Kf0UuhDic8rmtqBmDCTL6CRruKsw/iohka8NhfBoThrwAJMJoBJ3PKqyMRTVdCiyRIHMH7Kj64ePsP2VvQlHzPLZoyb4T4v+WwgIYf1pVZ7ZBqOziBOhEjUjnHiN4q8l0EVK66dClq+H1Pn1tq9pMNDUt3DOoVmR1VxKllZVYaaqSIYajbvFZJ6AimvZrykBQB7mqRFNMuuEHefoqsbjtzPq0FAi/1ZrwqapC03xo/zGpFa4P1h6m+rWiwLdtzVzB457TFrbsjQVlGKmGBB1GvOq/D8TacMHzB47BEZQeYZSNVI5gyO4jYxwDiy4ZmL4e3fBAEPllSJ1UsjATOunIa1LsIGnFsSSWLE6kmST5k6mr3D+LX7txLVu1hnd+woOHwwJLAr6TKOXeaKcZ6V279lrYwVq2TBDhkLKQQZGW0m4BG+zGsvg3cOHt6OhFxT3NbOYH1RPqo5A2tr3O+J3NRYw8H9a2o/d09lCukPQjG4RDdvWFCDUtbcOAO8iZjvIEDnFdBt+69gsi9ZYxTvucothQTqQPyokTzrx/dewOww2JyndSlkyIIIJN7YgnlVe6RKkcetFiQoEk7RrM7RG9RLiTuGjyMUUtcW6nEJew+ZUs3C1hXysy2usZ1ttuNJbn8I60KxVws7MdySdgNz3D11MRc4VxzEYc/kLz2x3KRl9Y2O53rrHQDpldxaOl3IbtuNQIzKdiQDEgggx4Vxb+v69orUe5ticmORdhcVrZ9hYfSg9tOLdgdtGOb9X6ftrHdO70YBifhtP8A3Lpb6n+itP1WtZTp3YZ8DZVFZ2PVABQWJ7KbAanaufWPiK9Tq03VsodFL8cPaT2muMsyc2gXc+A/hQLGdKcXbuuLWIuooMROYSNzDzRzoVwS4Ffr1ZArAhGEE6TO+g29lB+J9GsTevXGw9lriggMVKCGjbtMOUH11nQT3tGlOvBTNJ0L6U4jEl7d3EOHEMuVbKyux/u5kGNu+rFkZUA7lUa+CKP4VluCdHMZZvo1yzctDtAOcsZsrECQTvEVqrElRm3jWdNfLlRNNSplcacE0U8Bi3t3GKTLWLyaGCNbLZvMAN/Wh7JiL9vD2gTCW1yoAqkgSQigKo7yBXE7mJW22ZiFWLqknQa2bp381FdwxGHS4uVwGWVaOUqwZT7QDXZgfw0cWo++RrxC0f7xJnLBYA5onLB1DRrG9RJxiyUzi4Cnb7QllIt+mQRuBFV36M4Ukk2V7TMx3glzL6TsW7RG061O3BbJQIQxAYtrcuZiWnNmbNLAyZBJB7qtKB1zjFgR+VtmXFsAMpOclRlgHcZhPcDJr23xewxgXrRPZ0DqT2wSvPWQDHfBqonRuwAJDsfjG5cBOoYDQjQFQQNgRI509OjuHGWLfonMss5AOZmmCd8zEnvgdwgAJWbodVZTKsAwPgRIp9MtWwqhRsAAPIbU+gCnjmOayJ0a4QfEdXdMe0A+qsnZ6V9WzteGHu4ZbhR7+GdibBkgDEWm7SDaXBIG8Aa1peNYlLRs3LjKltbhzOxCooNu6AWY6ASQNeZA51k1ODa6Lt7iWDd5upch7Ci5hroOWy8OJyHKQxnYwBm0ALXT8hUDLHZayV5x1l0W2jzVj7B3CgFTcW6sYG1Zt4lMT1fvWz1qEEMyXg0dlmGYIhYiSQBJ3FRERWlovuP5mR7RXvp+hw5tjXQPdBM8O4OYIHUnkoH5uxtGpHnXP22q/icfeu27Vt3LW7QItqQoygxMECT6I3J2rjNSyiRT7Fv214+9SkwjeWX270xA9zmMnbl9tNu3csSCO6QRp4eFRYm7yFSKxK9uSubVt4J39cVEYrd0mfo2+yvEvmRpV3GWERreTZpkzM7fbUeKtrnC2xy11JE0ANMNvow+FzB8Y3FWFuErB3G/8D5UOVGDQBLdw1+qr1hp18Po/kfrNNMGe0X6L8VOFvpdCqwkqysoZSrqVYa6jRuUUMW1SuHkOVMRseA4vgy2QmMw1431zBnR7mRu0ShhbgA7OhEDaia8T6PfI8Rv8a7tP+L3RXOru9e2lmlXIE/EBbNy41mRbLsUVpkIWJUTrsI39pqk+/8AXd/Oro5+R+o1SIpsEX+AcFvYy+tiwoNxpOpyqFXUsx5AQO/cV0jgnuRY2xftXetwxyOGgNcEgbier5ifbQP3E9OKKf8AwLv/APOi3TXpxiFIt27jC46qzFSRlDAEBY2J8NQIjUiqMmXY0i2ENx0gcGxPxbP/AHX/AOKqX9kLmZXFmwpVswy3rqrOupUW8p35iuU4v8LpYN58RiEUa5TeudZH7IbTSTrrptRzoH0xxLq6vdZmtAFSxJLLBjMSe0QRvzkT41y1Kq+vPoXeBJG+PR3FS5y2O0dPyr6dkD9F4GndHuj+Kw4uBlsNnfNpdcR2QI/Nd4NXuM9Ibtm8tsWvyZtq5ukMyqxF6EIB3Y21CkwATqZKqy4X0r628lo4e8uYlesIXJIGI1iSQD73ff4yfGqUYKM966kXmm4bH0GcU4VibqBQlkEOrA9a59FgSPzXMSPXWZ4l7n2IfW2VRi2Y/wDVYkjUyYGWAN9BR/B9MGyzeslWNxbaooOcq0/lZPZymDAGvZM69kO/tkSUJsOim2LhD+nDqpSAsxqwBJEAhhyNE4Kctz6ihllFbUY9fcxxUyWsMe9r1599NMyGKM8L6F4y1bCe+LihdFFvF3ggXkADbMAbQNIiiqdNS5Qph7uSFLhl7YW4iMp3gEZ4KTm02Gk+WenAyrOHvM2RGbKoUDNZuXW0YyCotkRrJZYJmas3cV/og231K39lcX8pxH+su/8AFVBuiHE8xIxtzLJge+bsgcterrYcQ4rcS4yqgMKSJBk9kmQRpAIio/w4wEtaYntSijtLlzGCSYJhZ00OYQTvSbsSMp/ZDify27/qrv8Ax0v7IcT+W3f9Vd/461n4bbPBtlUAJJIJOZc4KCOZySDtA7yK8u8eOQstppnKC0Zc2We+SO7vqND3GSudEOKRpjrgP/qbv/HXuE6IcTGbrMbdaQMsYm6IOsk/k9eVa2/x/wBIJbbNLBSRoSoB231nnEEUm4/EzbfnoBr2UVj4HUkaU1wwsyg6I8S+W3f9Vd/469/sjxL5bd/1V3/jrf4S/nXNlKmWBB3lWKn1aVNU/Efkv0RU8a83+rOYX+A3bFy2+LuXLrElbTNee6gaCSAGAysQG1A1C77CrRQHlRv3QbZa3hgoJPvlYA3/ADd6gyYe7Gtt/ZXfppXAzdXjanxb4+ZwdlEGvXeKi6xO8e3+dLOnePaPtrlNEfbTTWmYzRVHiT7Ip3Xr3j2r9tR4u4Co1G5G45x9lJ9BoGriCJXlMxuJ74Ok1fS86pke2ChE6aHXWZ76pOq5iS2+sDxHMnQa+dXbd13WM3ZUQY7h31EkUXcjLvAkrPqqfDl19FdT8IjT1TofpopexWFOHVfe7m8FjrDdOWc7E9gKJOTKJJI8OdUrCsWIByt3agHwoEDFuERFXME31ke3/wC6YMgYC4rAA9oLCvHOJBWaltgLqJga6794n6qEBIH37tPpFeFqYm3mB9Ve0wH4i7Any/hTBjTyApyorAqzFRBggZu0NVBEjQkAE8pmDEVB73/WX2GmIspjdNYHL26VGbw7/oqNcN3uPUpP8RRLGYDDBLRt3b7OUlwbSIobM4MHrGOwURG2s6wEBrfcSeeKDf8AMXf/AGUI6jruJKru1oNcC519IFVi3HjKoAfEUY9xKyBxQRJmxd3j9Tuof03wypeR0aGdFLDmroAs+BlSCORQzrXNmfNeZ0YOptuNcHDE4g37vZUSjAdWSNCQrDsTzjurDcHvImMtiyIQobZ5ZpVzJ/d8ytWcV0juXcIAwCFyQOrGjhdGdi0gCSRA5yaE8M4PiLoW7bR+rDwboHZDDkOZ07t65sOOXRndnyR28fM+m7l+4voIWGRMu0TJDzqDosGOcVE2KxPKyBAOmYEE9kjXfYkeYblBrzG4C67Ao5RerykZmGsOJgabsus/Br08PugXCl05iVySzFQAqqZBka9o7HUg712mYOscQuMLkWxKsF3nmQ3PUgQeW9ePisRt1QmM0yInMvZO52LEwOVPxdnEFibdxAOQIBgQvhvObv0jbevbVnEdvNcXX0CAJGsSZETAB82YbAUAQHHX1XM1oAaTJGk7nQ7LG0yZ3qUY28VtFbXporNJgKWiRvJju8R41BcweKzSt1RAIE67lDqMu/ZbWTvAA3orhkKrDGTmYzM6FiQPUCB6qAB/v3ER+Y11+EI0E669/ZnnE6U1r+JJfsZYtvl9EhrkJk59+cR4a8qL0qLGCWv4mY6sb+kCCAJ8fADlrm8KisY/E5R+RDFYVjmAlgFJPdGpXT4QPLWjdKixAo4zEfoAdT8ICYiNZ056+GwmkL+Iyg5JYltDAAGYZdJn0ZO/LWitKixg7E4m8D2ba5YBJZog6TPgJJ/ymrWBvF7auylSwnKdwDsD4xE+M1PSpAZ3pkG/6TKQD75EEiR+av8AKRUWS/8AHtfMb79Re6JiTbtYZ13GJX/9d4Vm/wC0134w9g+7UlkjHh2XY8Mpq1X1OC8P4b1t21aDqDcuLbBOoBdgoJ8NaMp0IvHKc1vI1s3CyvbcABQTAVu2AWtgssgG4vjQBMwIIzggyCAwII1BBA0I76lXF3QuUPfC/FBuBdBA022JHroKuA9d9z/Fi46KgfIxWQ1sZlBIDgF5CmD5EEbgioU6E4s6C2CWiBntSWOYhR2vSAViRuANaF3eI32IJe7IXIMoZOzLNrlAzEszMSZJLEkkmm+/b0R1l+MoX0rsZVMqv7IOoGw5UAM4zws2HFtmVmNtLkqQV/KKGgMCQd9xoaqYVoaCcoJAbuiRqfLep8U73GLObjsd2fOzHzJ1qfh4UMOvsl7fMZjbeIOivBjUg6g7eNBEu43DKOrVWDS0aEc4qzjLKhQ4dA6DTUaxy1qmbWFBBUYrSCZa0O1oSBptOk1Ua0kyAx/bbN9QAqfIXHyGtbViGE5TqQZOs7TzHj3Hvr1gWIQbsdSdgO8/X6qcqs3oifE6L/XlVuxhAvOSdzTElZXeywMASBoDI1A5703qrnxR7V+2iHV0urooltQIN0151xos1gHeDSGCHxR7KBbQULx2Gp8BrRPDcOzCXuBfAEE+szFTpgjyWPVFPGBb+ooolGKXVG49xzC204imU5mNq5JJkx2dNNIrsuM6NYO65e7hMNcc7s9m27HzYrJr586JcQuYDEpiVVbhUFWQkrmVomGjQ6AjQ7RzmukfjjT5DiPn2fvVXJEn14RubnRbBMFVsHhSqiFBs2iFBMkAZdBOulXcHw61aQW7Vq3bQGQqIqIDMyFAgGST665z+ONPkOJ+dZ+9S/HGnyHEfPs/eqNEXbOgcRsXWJyNAyMN47RBA/hVVcFfgy5BywO0+5Z9fS5KV3k6b86xP440+Q4j59n71L8cafIcR8+z96q3hTduySk0qo6BhsPcV21JGWASzHUAbAk6bmTr4nlBbw2IAEvPo7neHYnXl2Y89qw3440+Q4j59n71L8cafIcR8+z96jwV6hufkbe4mIEOfg6wJMwtzQqN5Zl9Ud1TRif/AA4jnyMTHkCI8m8KwX440+Q4j59n71L8cafIcR8+z96l4Pqw3PyN7/1P6mx3j9aJjn6G2npeFV2wl+DqZOaDnIADZ+QIE6rB1jwisV+ONPkOI+fZ+9S/HGnyHEfPs/eoeG+rY9z8jekYidMoE+BMSP4SfOr+HzZVzxmgZo2mNY9dcz/HGnyHEfPs/epfjjT5DiPn2fvVOMKfci232OoUq5f+ONPkOI+fZ+9S/HGnyHEfPs/eqdMVM6hSrl/440+Q4j59n71L8cafIcR8+z96imFMK+7DeyYOy2mmITf9i7XKfwwfjL/Xro1066cNxG3bsrYNm2ri4xdlZ2IDAABdAO0TMk6Dasd708akoJ9S7HNxVFSlSpVIqFSpUqAFTX2NKlTQAxt6Vr0hSpUivuFKVKlTLBVNZpUqALtqpa8pUFgqVKlQNnle0qVAhV7SpUAe15SpUAI15SpUAKlSpUAKlSpUAKlSpUAKlSpUAKlSpUAKlSpUAf/Z">
            <a:extLst>
              <a:ext uri="{FF2B5EF4-FFF2-40B4-BE49-F238E27FC236}">
                <a16:creationId xmlns:a16="http://schemas.microsoft.com/office/drawing/2014/main" id="{BF4DAFC1-36ED-EA45-AFE1-DD86A2CE3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70" name="AutoShape 38" descr="data:image/jpeg;base64,/9j/4AAQSkZJRgABAQAAAQABAAD/2wCEAAkGBxQTEhQUExQUFhQXGB4XGBgXGBYWFBwYGBwXHBocGhgbHiggGhwlHhgYITEiJSkrLi4vGB80ODMsNyotLisBCgoKDg0OGxAQGzAlICUtMSwsLy8vLCwsLCwsLSwsLCwsLCwsLCwsLCwsLCwsLCwsLCwsLCwsLCwsLCwsLCwsLP/AABEIALEBHAMBIgACEQEDEQH/xAAcAAABBQEBAQAAAAAAAAAAAAAFAAIDBAYHAQj/xABOEAACAQIEAgYDCgsHAgYDAAABAhEAAwQSITEFQQYTIlFhcTKBkQcUQlJUkqGx0dIVFyMzU2JyosHh8BZDc4KUstMkk2NkdMLj8YOzw//EABoBAAIDAQEAAAAAAAAAAAAAAAABAgMFBAb/xAAxEQACAgEDAgMFCAMBAAAAAAAAAQIRAwQSITFBE1FhBSIjcYEUMjNSkaGx8ELB0TT/2gAMAwEAAhEDEQA/AMamCd/QVIlh6Lk9nJPoqfjj+MaTUbsqxKqCpIOmggwTBg6b61ZGLtAaw251CneO9T8UeUnvpvDOJJZvpdyLcVCWFtjlGY+jrlIga8u6rptpNrkpiras3fE+imDGFtPbIBYoBdJzZs5UMSpIXYkwIiPOkvuczteB0nSwNpI/SeFCr3uj3GMixh1J77jn2xbE1LgfdEa3bVMqmARozAQSTAEHQbDXlWVhx65Wm6+bT/6dc5YPL+Qj+Lc6k3oAnewOQn9JSHucCJ98LtP5nkP/AMnqqqfdLJ3Qa/rt3R8Xupt33SjH5tTpAGduWw9Grdmt/Mv2/wCEN2Hy/kp8e6BlbT3Ld0ObalyhthJVRLQ2c9qAYkQdtKIe5p0csX8M7XsPZusz9hyZKrADKwB0IInX44oZxTpsb1preVUzCGhi0qd11UaHnWb4b0nNh3CgNYcBLlvYMFMqw7nU6g+rnp16WOZR+O03f98jnz7G/h8Grb3Nw9y8FxIQJdZAnUZ8onMozdaJ0Ycq9/Fb/wCbH+m/+eg3A+nvvdCq2s2ZsxL3CWJyqswFhdFGgoj+NFv0CfPb7tdVwOV77LH4rv8AzY/03/z1MvuSkiffiR/6b6Pz3n7DVF/dRcf3CfPb7tSj3WLn6Fdo/ONt3ejQ9vYFu7mW6R9HrmEvC02V84BtuoIDAnLBXUhgeUncd9a3pVwHDWcEWW3aF0JOYI4YsojQlRMvHdvWTx/SJr+IF92AdYyD4KhSSF221OsTJmm8R6StfHV3lJXMCfyst2ZIAJt6S0E6HauHU48k5x2OkupZH1R7c6LYgNlfqUOa2pz9mDenKd/RBBVjsCpGpBqGxwO8OtOe0vUutt8y3JljAOXKWyzGpA3HMiprnSGWzFsQW7OpvL8Akr/c8izHxLEnc009JT8bEbgn8skkq5cEnqdTmM+odwjsQcB/hXRS9cvJad8MJco2UFiIa4uksPSa06jxGsCj3FeiWC6rENhcQly5hTlurKNrlDRoNzJUHYspWJBjF8E6WdQ9sobsIxKh7oZAWktIFoHUsTM6Ez3g6vjvui9fae2iLbN3W62kscqoSYHabIoXNpAA02iqe/dwWppol6MdGrD2VvXsjKzRAzhljNplAEk5TBBPgCdq/TPoyuHto9tbaSxEE5yV+CchIZW5MBIkSDrFVeBdMUsIttxmRSxkdpu1PZAJUAdp51PpHv0h450qt4phmUqqxAVgGJAiWJVp02GkZm3malzuJcUAuobvtf8AbP36t4DgN27kZXw/audWAVYHOQxAgE7hT5aTAINN9/Yfuuf9xf8AiqxY6QKmRUa8FQkqBcTQtvH5Hn9ndU5VRFXZoODdGcMcL1+OxFq0jOLaxlTtEgAGWMn4e8BdTOsUOL4T8F4oZHz21i4QDIZNyGA0zZdQwjdT3irnBuny4W31eXrLchgHIdgwbOCdFBIbUGdIGhgQNv8AvjiuJzMhFtoVmMhBbntAOQM7mSOyIGmwFc8johd8HVryhr1wj4qEesGn4Ru2oPI6VHiGy37kbZU08INWrADMp8a0f8eTMyc5v0Mzjc3vq7H9amjLMQuGJ3g/UaEYu6Birs/1qaOIiOlk9Yq5QdCROsjv0rkxtLO7NTMm8FIkYBhVVljerdu0gP55PaPtp9xLZ/vU9q/bXWppdzJenyNdOSjVmzdnQ70ve9v9MntX7aixWGBRurv21eOyTBE+Ou1OU4tCjp8qfQs3HCqzHQKJPPShXFnZbDrcgZwXA7jBzWyRuQIM8+3yFTcJ42r5rbWiboYKVzC4BckFfACYIYcoPgCXELFsIett57akW21U5jpF2A3Ykl179RyrEye0ZOdwVRj96+v9XU1sOj2der6ADgIt9Zaga+v4ponhLQJuT+kag3Cri3MXb97pksoxDlnZ8xCsMiT3H0jsIy6mcpOy5BuQfhtXdoHvhaKvaLpcktKpMtLLWrZk2R0qky0stFhZHSqTLSy0WFgnpFizaw1xgTMZR5tp9Ez6qxHB+j92+pYdhBszA69+XviuiY/h6XlCuJUMGjkYnQ+GtWFtgCAIA9lSU6XBVOCnK30Oc43B9UUUzOQMR3Ezp6hH01WJo90xtReU8ig9oJn+Htp3A+HOtt74WWyxZB5s2gP9eNQOVw9+kZHGF85z5sx1Ob0tdpHLSpExBMnnoB5mvOIkZyoOaCcznd2+EfKdvbzr3htoMxB7pHfOlXTaUbYY8TyZFCPVluT31rMfbuuqPZVAbigvc0DjQfCOwju1rJsI3odj+mj3EFlexbACyPSMaak8j3CK5MmaONWzq0mlyZnKK7fQKYiAxCtIHwuR8R4UQx3RF8oe02YkAlDoZIkwdj5GKxVu+pVg0EzptrIBHsnfwrpHuf3newQZNtWK2yeepkD9UbDz8KrwazfPakdWb2X4MN0nf7f7MViMJct+mjpO2ZWWY7p3rovRjHm9h0YmWXsN5rz9Yg+urvE+F276ZLg8iPSB7waodF+FNh1uo+ozypGxGUaxy8vCu1zTRxY4OEuOgXpVJlpZahZ0WR1PglOYHWAaFcb4xawyZnksfRRYztHdJgDvJ0HsrGXPdKvoSUXDqk7NnuN7Qyz6hXPn1MMfD6nXptPPI9yXHmdN6Q22ayQoZjI0Ek70BRboIPVXdP1TVjoV00s49IGW3fE5rRYFoEdteZUyPI6Vp65JwWRI0YTcLQBbi1+T/wBI3rzT/spDi9/5I3tb7lHqVS2S/N/At0fymQbh11rr3Gtxm5AMY1J3IHfXtzhJbe1Pms/wrXUqqlp9ztssWelSRj/wJ/4I+Z/Ko7vAidrI+Z/KtpSpfZV5j+0PyMR/Z9v0Q+Z/KmvwIgSbageKwPqrc1VvYlUvWS7BVIcSxCjNCxqecZvppS06SuxeO/Iw+HxNvDXLsR1zKgVbeY3Oz1vayp2iB1o12E8qg4fjmsvmuWr1q20Zj8EgGRnKMYiJ7WnjXR8Xj7eVzbu2RdKEKS6bwcsmdgTQ/hWIdbk3sXaderAK50/OGJ57LlOsCetM+iKz8vs/Hkbcm7fk6rhLj9CyOqlFUkjLcEvlSptKbiKzKmTVWVWZRlidIE0b/C+I+Rn2t/x0Y4jjbPUlEuW5MBVVlJzFhAAB3mrJrRwwaVJlMpp9UBqVKlWsYAqVKlQAqVKlSAVKlSoAC9K8D1lrMolrevjl+F/A+qp7y9RhGy7paJH7UEz7aJ1BjsN1lt7ZMZ1Kz3SImmiG3ltHIUQkgAEk6ADUnyFanDdH2sWutuEh2IGQagD9Y99avhXA7OH9Be1zdtX9vL1RXvGx+TiNJH8aWpyfDZb7Pxbc8G/M510qvFLIjIMwZRv1h0E6AQFEjU6kt51jMNlmWmB3An6q0PTGc9vuySPnGfqoZh7KjIdCezcHdryI51i5JW6fQ9NHGouTj1bHBbZGbSO/b211zoReD4GwRsAVGhGiOyjQ+Vcqe7282VQc+eFRRbmSYyxly/q113oxby4TDg6Hq100G4nYedX6Kt7OL2nfhxVdwpSpTSmtO0YtMVRYq8ERnYwqjMT3Aak+ypFcHYg0A6f3SuAvxzyKfJ7iKfoJqGSVQbJ4o7pqPmznLve4hfd4LZjlRdoGpAn4IUak7ye8wC+P6DW7dgtdcFzppC21LSAVG7EEjc69woP0Twl67iAlq71JQG7OvbE21IIG47IkExqK2vF+iQxF7rhiLlt8uUgQygwJyyezOmhkeFeayZW525ep6zFjUY0o3XByzCZrF5Ttdtty303jvBE+o11LDYe/cRXS8hVgGU66g6jlWV43bQC4Bq75S3+XIA0xAgLt3nzrSe5yly7YuIMsWniWYjRwGjY/CLV0Yss3xEhmwxhyy17wxP6Vfp+yl7wxP6Vfp+ytD+C7vfa+efu0vwXd77Xzz92r7z+pz/C9DN5b3xh7T9lKL3xh7T9laf8ABLfGt/O/lXv4Jb41v51K8/qHwvQy0XvjD2n7KUXvjD2n7K1P4Jb41v51Mu8FY/CTTXQzRef1D4XoZmL3xh7T9lXODYU3b6270OhVmiTErlAnT9b6Kix9zJauOnaKGIOgJ0n66GdGulMYpTdTIoRhmGZgC2UiYGgOU60llyXTbCUI7bo1uP4PYS5aAw9rI2bOYYsIyxAHLViTyjbeBeLw6qzBMHbuAG4oIDjtKbapmESFLOQW7lJAIEkljOk1lgMt5VIObZoMAwD2TpMH1VAvSUaTiUOokZTECJ+BOva+jap7pFHBZ4hwS2mHa5btpbuBMwIBBBMaeXKgXvDE/pV9h+yifH+lNpsPdW2c7lYVVVySTty27zWO/tFiPkr+x/sqMsmRdGy2Cj3OoXbgUSaF3cSxO5A7hTb10sZP8qjrSlKzIxYFFW+o/rm+M3tNepiGGzH16/XUJr2lZdti+xbTiRHpAHy0qdeIpzker7KF14VqW5lMtPB9g4l9TswPrqWs9lp6XmXYkfVT3lT03kw9SoZZ4ofhD1jSrtjFq+gOvcdDUlJMolilHqTVQ42PyXrFX6o8a/NHzFQzfhy+RbpPx4fNHDOmnEM94Jqotrk8zJYny7QHqNQ3OKtdKTAKKFUgDXUkgwBp3DlrrrVLjt/PibzDbPHzezP7s+uqdlo8jqKz3FSNtZHGbfqFMRxgg5cvonWY+ydfGtv0G6aLcxCWcV2bdxsqOpAyuYyh9IIJ0kAQSOWowQt9YvaEkaTqTVAAq0HQ04Lb06kcsvEfvco+lDgF6m48tmV8o1ERKju8adxfh628mUt2gZkg93h40A6OcZa7grTs05k7Y5F17LEjzU0TOOLxmMxtm19ldiu1yZspJJqinwr88vr+o0U47ghew9y0TGdYnuO4PqMH1UCOJNqbsSVkgd5OgHrmqeL6Uucqm2dTEHVfasydDA8ue1ObUwxwafJbj008+VOPRdzJ4Vrlq5adFyvbIBB0kBQjCeYMHXUbEcq1a8cRUbI+dyCVtAIhXQlmfsqFgAkkkg8p0qgMLexF427YDXBvr2LfeXaIJ5T6hMRV3iXA7OCZQt1jcZQbpy5rjFcxUIJhVlp8MqsTJk4Lpxvsel37Wo9zM4rBEhi057naI2ypC7jv0/rc6/oBZC4HEMPhtm9Q7I9uWfIigfDLS4q81gHqwFzuZzXX20zaa6gmNgREkyCxs3cLIEZWGUx6BA2B8uR5eUg36XJsmpTKdSt0XFGlTDr8WfbVpcHbIkKPp+2h3D8et0aaMN1O48fEHv8AqMgXrbxXorUlcWeU3zhLbKyT3jb+KPaftqtdwSjlp5miCtO1ekTUU6JNtrqC/ey930mrfDbKhiQPgnvpt23HlUuA9I/smpy6CxSl4iTZicUNL/8AifdoRwNcj4iOSKR7WijeKvdi+v8A4n8VqDgPDzda+QQMtpZn9p6yI/j/AFZ6GS+CVrd64QD1jfR9letducrjfR9lPw+CuQBl8jIirH4Ou/EP0fbWps9DClnlbpg/33c+O30fZS993P0jfR9lW7vCru4Q/R9tQfg+58Q/RUlBPsVPUTX+Rq7ayQPEUf4pwm1aS68GBC29T6RGp8d/3TWZs4oZl00ka+utdx/E27tu6mdZtlXBkagjWO8jtaDwrmm2mjviuGeX8GowUZR1gtq5MDNqZ39Rqz+DrJABtAKbeY3NoOn086pXOkmHZnSIQ28ueDJ/ViJjU1Jb43a6xAbg6vqYYH0c0jQjviaq94s4GYLhlgpYDK2e6p1BMAgSTv8AwqbgOAQI4cBibjIpIEwoI9WzU3h1+2beFdrtterUllLDNqsd/Kq9vpJZTqwBm7bMxIIKZmJkaamGO1N7naX96gqPeGcPtiyHe011i5UxJIAJEgDy+mqnvC21q/cQP2HAUHeDlkEes1a4fjbGd3XEtbm6WKtojKTOgIkdxPh5U61xaLeKu2yJ6wZJG47AJj207lYuB97hVpPfACzls5gW1IMXNQeWwp+JwajBwoAuKivIAzbydd+Rr3iePtLcvhnAz2Qo5yfymmnmPbUdzpFh2LpspTLngydNoiYEml7zCohW3gl7OhgrJ89P51melFwLh3Y7L2j5CTWls8QSQhZfzYIMjfUET7K5V7oXHDb4dcRtWuRbUnftTm8+zmoVuMkyKio5IyXZnIOGYG5ibot2xmuXCxA2mFZj9Cmqa7RzB+j+vrrpnuKcKDXcRiD/AHSdWn7TyWPqCgf5jWR6c20XHXerygEyQpBGc+mDoMpzAkjxnnS28WS3+/tBuHvsPRMSNfV/91FeuZnEnUb0y1cAB0JPLaNPXU/R/hb4rE2rFsgPdfKCTAEiSSfAAmlZYdo6EXbdvhdq0UJdpuZiF0Dtnid+dWSBJj0Z7M7xyB8qf1SoAgUQoyiCfg6d3hTKm+ODPlJyfJS4v6AHfct+wXFY/QDVTD4Nzbe8mpt9rJpLQDME6AjceIFXOLoTbkAkqQ0DUkDQwOZgkx4Vc4XfRMIWzCCDqDJJOgAjc8gKzdWrl9DW9ntLG/mZjof0hFi5dUFesuPtkbtBV05cgDue/apeP8RN25faGVnChiQwWFGUBM3KQCY7l76D9G+FXH4hZtgdpCHfNHoIYefMaf5hXU+O9ErOJiRChGARQFDM0QWI1IBA085kaVVKNqjtU0pbjlz4xEWbYYMzdYp7SsCQOfKAAOyYMD41azgPFLr2C2JUNZBym7oCIJWbi6CMwIzLtpI51m8LhMyXLrbiFA7tAx+sVseCopw9uwHkQjPlMSoVjJI77hU6b68pohGNcjm32BF5wrh7RdR8FmWB4xJ7SnmNJ8CARp+H4vrEmIYaMN4bz5jUEHuIrM8WEXCs5o5yxPl2mNHejWHPUl/juY/ZSEB8jkLDwYV2+zsklNx7GZ7UxReNT7hW28VbVp2qjT7bxWvKNmJGVFwiabhbcMe7Ka9Rp2qWzz8jVd0dGNJzTMHikGS+Z16zb1rVjobviv8ACX/c9VMUhy3zGnWfdq30N3xX+Ev+56zI/wDo+pvS/BJ7Ww8qt2L3I1VtjQeVe1v1aPIzdTfzCFRvZB1pli9yNT1HlEuGcGtY+6vo3bg/zH+NEsN0qxSf3mYfrCfpoO6Eb1GzRWbbRt0dCTp5ZOQGzcQ5RnIYOubnAgGPbR7h/E7V4TadW8B6Q8xuK42Wr21dZSCpKkbEGD7aanQbTt1KuecG6b3Ehb46xfjDRx/A/wBa1ueHcRt31zWnDDn3jzHKrFJMi1Rar0GvKVSEPjuplKlQA5WI2rnfuncQL3bVmdEXOfNjp7Av71anjHSJLFwIVLGJMECJ2356T7K53xdbmJxTuqN+UYBdJgaATExAAmqMmSP3bLo4p8Srg3fQS8mFwBvPKyWusRuRoFA8wogd5rmPEsWb965dIguxcjcAE7T6613TfHC3YtYVNoBb9ldEHtBPqFYu2skL37+rU+wSahJ2khuFTZcYhtSTIG0yOQ5nTer/AEGxgs4+y55MQpn0WdWRW8YLChyCcx5AR6yR9lQBznlZzaERvI2jx0qLG+Tu6Zn9EGJ9I/WO+kZUa6xvVjo83X4Z7zZgxW0wEsMucdoRPnV3FcMyQW+EWgdwBgSfEGr6TpI4JQcTPHMxLAxyHqplu2EfOba5ubhQG+dE1ZtCB6z9dEuG+hdEntBU35OwVpHOFJPqqHCx7mdDxpypHnQHhwW5i7za3HuBfJIDgD54nyFazFXSqMygEgTBIUeMk7QNfVQboec1u+/x77n2BF/9po9WS3fJq1XBzPEYFwt1liHuFgOSltQAeYERMVY9/WrIX3uoGZe0PE6gtzzAlgR4+FGOl3DkFxLuUEtKkntSwgrE7dgXCY+IKxWItm3cZVWVOoAgET3SYid/HXmYg0XppofcdmYKMxdz8HVgPhOB+qDOuk5Rzrd4XjNm2iomHvBUUKoypoqiAPT7qx/BAVXrNM9wCduyBsnqMz3mfAAkcS3f9Fd2CGSC93uZ2o1WB8Sd12Dp4/a+TX/mp9+l+HrPya/81Pv0Gw2J1AO3frNXOtXv+urZ5ssHTI4IYM0d0UXl6Q2hthsR81Pv0n6TWwD/ANPiBIj0U+/VHrV7/rprsh3P11D7TkL/ALNjXRAe/dY27sggM8gEaxK1a6G74r/CX/c9e8VCdU0b6d/eK86G74r/AAl/3PUMTvMmWZFWJoI4cBkA7hULpBr3CI0SoJAie7Xvqzow/rSvQJ0eTyK5P5sp1OmIIHfUToQdabUqTKbaML0g4QeHXw7WRcw7zlS8D2SynsMdCCJ0beBzIJOLv2Bureo6H27H6PKjGJ4y91GW/i8W6xIVi15SRqJD3gAJA118qH/k+8/N/nWSehB2Q91LIe6iMW+8/N/nSy2/jfQaVBYOynuqbB4m5aYPbZlYcx/WtW+rT430NS6pPjj977KKCzZ9G+mKXCtvEkW2/SR2D5j4J+jyraXbCQClxW8CyD1gkj2eNcY6hfjr9P2V57zHJl9o/jU90hUjswwjfq/PT7a995t+r89Ptrja4dhs3sYfwNEeG4LG3Cws++WyqznJ1pgKCeXMxAHMmnvYqN9xDonbvXOscDNpOW6oBjvE+qpsNwS3YBZEQHvzB215TJMVzheN4xNOuu6aEMSdf81St0pxRVlZ8wYEGVEwRGhAkVXJJp8clsMkotW+EZ/jWM629cucp7Plsv0AGoeGQC5PJDG27ac/CfbVlrFs6Qy89G+0GrGGw1pVYAvJ2PIeYUjNUdobu7BS3jBAMAmeXKY+ukbhV1YcoNXjw0kyHtnzlPrH8agxPDbog5GIjdRmH7s0OLBSOrdAcX2LiltiI12BzSB65PrrVDED4300A9yG3mwGIC6sbigjbVdTpyEEb85re8Zttc6vLrAM8u7v8qvwyaios59RDdJyRi7e3rP11ZwTkFzyRMx/aMqvqjrPoqZOD3o9Dmea9/nVHjBaxg8WzCG1HqVBG36xcVzaiW3DXnx+514Y3lC/QDFA2ntx2lyue78oJPsI+kVqqwfRy6VzOuhzhf8AKyWo/eC+qa3Fi6GUMOdZqdnfJUUOklnNh2/VIae4A9v9wuPXWB4lbnI3OYPrrpmLs57bp8ZSvzgR/GufGHWe+G9va/jUZDgCLGM6tnQjSc48nEn9/P7alucU7lPmfsq7wTgiYq+4ZmWLYIyxrldp3/aFE26LYQEg4oyDB1QwRuDA38K2NNKLxJsxNVpn40mkZvD8QM9oyPq9laDh7rcWRrBg70/+zGE+VN+79lUcKeqd7SMxQM0MQdRsDMRrFLUKLjwT0eOWPJb6UFfe47qZdw/cPpqD3wfjfQfsrxsUR8I+w/ZXDTNbciHidgi2xPh9Yp3Q3fFf4S/7nqHiGILW2HaO2mU948Kf0UuhDic8rmtqBmDCTL6CRruKsw/iohka8NhfBoThrwAJMJoBJ3PKqyMRTVdCiyRIHMH7Kj64ePsP2VvQlHzPLZoyb4T4v+WwgIYf1pVZ7ZBqOziBOhEjUjnHiN4q8l0EVK66dClq+H1Pn1tq9pMNDUt3DOoVmR1VxKllZVYaaqSIYajbvFZJ6AimvZrykBQB7mqRFNMuuEHefoqsbjtzPq0FAi/1ZrwqapC03xo/zGpFa4P1h6m+rWiwLdtzVzB457TFrbsjQVlGKmGBB1GvOq/D8TacMHzB47BEZQeYZSNVI5gyO4jYxwDiy4ZmL4e3fBAEPllSJ1UsjATOunIa1LsIGnFsSSWLE6kmST5k6mr3D+LX7txLVu1hnd+woOHwwJLAr6TKOXeaKcZ6V279lrYwVq2TBDhkLKQQZGW0m4BG+zGsvg3cOHt6OhFxT3NbOYH1RPqo5A2tr3O+J3NRYw8H9a2o/d09lCukPQjG4RDdvWFCDUtbcOAO8iZjvIEDnFdBt+69gsi9ZYxTvucothQTqQPyokTzrx/dewOww2JyndSlkyIIIJN7YgnlVe6RKkcetFiQoEk7RrM7RG9RLiTuGjyMUUtcW6nEJew+ZUs3C1hXysy2usZ1ttuNJbn8I60KxVws7MdySdgNz3D11MRc4VxzEYc/kLz2x3KRl9Y2O53rrHQDpldxaOl3IbtuNQIzKdiQDEgggx4Vxb+v69orUe5ticmORdhcVrZ9hYfSg9tOLdgdtGOb9X6ftrHdO70YBifhtP8A3Lpb6n+itP1WtZTp3YZ8DZVFZ2PVABQWJ7KbAanaufWPiK9Tq03VsodFL8cPaT2muMsyc2gXc+A/hQLGdKcXbuuLWIuooMROYSNzDzRzoVwS4Ffr1ZArAhGEE6TO+g29lB+J9GsTevXGw9lriggMVKCGjbtMOUH11nQT3tGlOvBTNJ0L6U4jEl7d3EOHEMuVbKyux/u5kGNu+rFkZUA7lUa+CKP4VluCdHMZZvo1yzctDtAOcsZsrECQTvEVqrElRm3jWdNfLlRNNSplcacE0U8Bi3t3GKTLWLyaGCNbLZvMAN/Wh7JiL9vD2gTCW1yoAqkgSQigKo7yBXE7mJW22ZiFWLqknQa2bp381FdwxGHS4uVwGWVaOUqwZT7QDXZgfw0cWo++RrxC0f7xJnLBYA5onLB1DRrG9RJxiyUzi4Cnb7QllIt+mQRuBFV36M4Ukk2V7TMx3glzL6TsW7RG061O3BbJQIQxAYtrcuZiWnNmbNLAyZBJB7qtKB1zjFgR+VtmXFsAMpOclRlgHcZhPcDJr23xewxgXrRPZ0DqT2wSvPWQDHfBqonRuwAJDsfjG5cBOoYDQjQFQQNgRI509OjuHGWLfonMss5AOZmmCd8zEnvgdwgAJWbodVZTKsAwPgRIp9MtWwqhRsAAPIbU+gCnjmOayJ0a4QfEdXdMe0A+qsnZ6V9WzteGHu4ZbhR7+GdibBkgDEWm7SDaXBIG8Aa1peNYlLRs3LjKltbhzOxCooNu6AWY6ASQNeZA51k1ODa6Lt7iWDd5upch7Ci5hroOWy8OJyHKQxnYwBm0ALXT8hUDLHZayV5x1l0W2jzVj7B3CgFTcW6sYG1Zt4lMT1fvWz1qEEMyXg0dlmGYIhYiSQBJ3FRERWlovuP5mR7RXvp+hw5tjXQPdBM8O4OYIHUnkoH5uxtGpHnXP22q/icfeu27Vt3LW7QItqQoygxMECT6I3J2rjNSyiRT7Fv214+9SkwjeWX270xA9zmMnbl9tNu3csSCO6QRp4eFRYm7yFSKxK9uSubVt4J39cVEYrd0mfo2+yvEvmRpV3GWERreTZpkzM7fbUeKtrnC2xy11JE0ANMNvow+FzB8Y3FWFuErB3G/8D5UOVGDQBLdw1+qr1hp18Po/kfrNNMGe0X6L8VOFvpdCqwkqysoZSrqVYa6jRuUUMW1SuHkOVMRseA4vgy2QmMw1431zBnR7mRu0ShhbgA7OhEDaia8T6PfI8Rv8a7tP+L3RXOru9e2lmlXIE/EBbNy41mRbLsUVpkIWJUTrsI39pqk+/8AXd/Oro5+R+o1SIpsEX+AcFvYy+tiwoNxpOpyqFXUsx5AQO/cV0jgnuRY2xftXetwxyOGgNcEgbier5ifbQP3E9OKKf8AwLv/APOi3TXpxiFIt27jC46qzFSRlDAEBY2J8NQIjUiqMmXY0i2ENx0gcGxPxbP/AHX/AOKqX9kLmZXFmwpVswy3rqrOupUW8p35iuU4v8LpYN58RiEUa5TeudZH7IbTSTrrptRzoH0xxLq6vdZmtAFSxJLLBjMSe0QRvzkT41y1Kq+vPoXeBJG+PR3FS5y2O0dPyr6dkD9F4GndHuj+Kw4uBlsNnfNpdcR2QI/Nd4NXuM9Ibtm8tsWvyZtq5ukMyqxF6EIB3Y21CkwATqZKqy4X0r628lo4e8uYlesIXJIGI1iSQD73ff4yfGqUYKM966kXmm4bH0GcU4VibqBQlkEOrA9a59FgSPzXMSPXWZ4l7n2IfW2VRi2Y/wDVYkjUyYGWAN9BR/B9MGyzeslWNxbaooOcq0/lZPZymDAGvZM69kO/tkSUJsOim2LhD+nDqpSAsxqwBJEAhhyNE4Kctz6ihllFbUY9fcxxUyWsMe9r1599NMyGKM8L6F4y1bCe+LihdFFvF3ggXkADbMAbQNIiiqdNS5Qph7uSFLhl7YW4iMp3gEZ4KTm02Gk+WenAyrOHvM2RGbKoUDNZuXW0YyCotkRrJZYJmas3cV/og231K39lcX8pxH+su/8AFVBuiHE8xIxtzLJge+bsgcterrYcQ4rcS4yqgMKSJBk9kmQRpAIio/w4wEtaYntSijtLlzGCSYJhZ00OYQTvSbsSMp/ZDify27/qrv8Ax0v7IcT+W3f9Vd/461n4bbPBtlUAJJIJOZc4KCOZySDtA7yK8u8eOQstppnKC0Zc2We+SO7vqND3GSudEOKRpjrgP/qbv/HXuE6IcTGbrMbdaQMsYm6IOsk/k9eVa2/x/wBIJbbNLBSRoSoB231nnEEUm4/EzbfnoBr2UVj4HUkaU1wwsyg6I8S+W3f9Vd/469/sjxL5bd/1V3/jrf4S/nXNlKmWBB3lWKn1aVNU/Efkv0RU8a83+rOYX+A3bFy2+LuXLrElbTNee6gaCSAGAysQG1A1C77CrRQHlRv3QbZa3hgoJPvlYA3/ADd6gyYe7Gtt/ZXfppXAzdXjanxb4+ZwdlEGvXeKi6xO8e3+dLOnePaPtrlNEfbTTWmYzRVHiT7Ip3Xr3j2r9tR4u4Co1G5G45x9lJ9BoGriCJXlMxuJ74Ok1fS86pke2ChE6aHXWZ76pOq5iS2+sDxHMnQa+dXbd13WM3ZUQY7h31EkUXcjLvAkrPqqfDl19FdT8IjT1TofpopexWFOHVfe7m8FjrDdOWc7E9gKJOTKJJI8OdUrCsWIByt3agHwoEDFuERFXME31ke3/wC6YMgYC4rAA9oLCvHOJBWaltgLqJga6794n6qEBIH37tPpFeFqYm3mB9Ve0wH4i7Any/hTBjTyApyorAqzFRBggZu0NVBEjQkAE8pmDEVB73/WX2GmIspjdNYHL26VGbw7/oqNcN3uPUpP8RRLGYDDBLRt3b7OUlwbSIobM4MHrGOwURG2s6wEBrfcSeeKDf8AMXf/AGUI6jruJKru1oNcC519IFVi3HjKoAfEUY9xKyBxQRJmxd3j9Tuof03wypeR0aGdFLDmroAs+BlSCORQzrXNmfNeZ0YOptuNcHDE4g37vZUSjAdWSNCQrDsTzjurDcHvImMtiyIQobZ5ZpVzJ/d8ytWcV0juXcIAwCFyQOrGjhdGdi0gCSRA5yaE8M4PiLoW7bR+rDwboHZDDkOZ07t65sOOXRndnyR28fM+m7l+4voIWGRMu0TJDzqDosGOcVE2KxPKyBAOmYEE9kjXfYkeYblBrzG4C67Ao5RerykZmGsOJgabsus/Br08PugXCl05iVySzFQAqqZBka9o7HUg712mYOscQuMLkWxKsF3nmQ3PUgQeW9ePisRt1QmM0yInMvZO52LEwOVPxdnEFibdxAOQIBgQvhvObv0jbevbVnEdvNcXX0CAJGsSZETAB82YbAUAQHHX1XM1oAaTJGk7nQ7LG0yZ3qUY28VtFbXporNJgKWiRvJju8R41BcweKzSt1RAIE67lDqMu/ZbWTvAA3orhkKrDGTmYzM6FiQPUCB6qAB/v3ER+Y11+EI0E669/ZnnE6U1r+JJfsZYtvl9EhrkJk59+cR4a8qL0qLGCWv4mY6sb+kCCAJ8fADlrm8KisY/E5R+RDFYVjmAlgFJPdGpXT4QPLWjdKixAo4zEfoAdT8ICYiNZ056+GwmkL+Iyg5JYltDAAGYZdJn0ZO/LWitKixg7E4m8D2ba5YBJZog6TPgJJ/ymrWBvF7auylSwnKdwDsD4xE+M1PSpAZ3pkG/6TKQD75EEiR+av8AKRUWS/8AHtfMb79Re6JiTbtYZ13GJX/9d4Vm/wC0134w9g+7UlkjHh2XY8Mpq1X1OC8P4b1t21aDqDcuLbBOoBdgoJ8NaMp0IvHKc1vI1s3CyvbcABQTAVu2AWtgssgG4vjQBMwIIzggyCAwII1BBA0I76lXF3QuUPfC/FBuBdBA022JHroKuA9d9z/Fi46KgfIxWQ1sZlBIDgF5CmD5EEbgioU6E4s6C2CWiBntSWOYhR2vSAViRuANaF3eI32IJe7IXIMoZOzLNrlAzEszMSZJLEkkmm+/b0R1l+MoX0rsZVMqv7IOoGw5UAM4zws2HFtmVmNtLkqQV/KKGgMCQd9xoaqYVoaCcoJAbuiRqfLep8U73GLObjsd2fOzHzJ1qfh4UMOvsl7fMZjbeIOivBjUg6g7eNBEu43DKOrVWDS0aEc4qzjLKhQ4dA6DTUaxy1qmbWFBBUYrSCZa0O1oSBptOk1Ua0kyAx/bbN9QAqfIXHyGtbViGE5TqQZOs7TzHj3Hvr1gWIQbsdSdgO8/X6qcqs3oifE6L/XlVuxhAvOSdzTElZXeywMASBoDI1A5703qrnxR7V+2iHV0urooltQIN0151xos1gHeDSGCHxR7KBbQULx2Gp8BrRPDcOzCXuBfAEE+szFTpgjyWPVFPGBb+ooolGKXVG49xzC204imU5mNq5JJkx2dNNIrsuM6NYO65e7hMNcc7s9m27HzYrJr586JcQuYDEpiVVbhUFWQkrmVomGjQ6AjQ7RzmukfjjT5DiPn2fvVXJEn14RubnRbBMFVsHhSqiFBs2iFBMkAZdBOulXcHw61aQW7Vq3bQGQqIqIDMyFAgGST665z+ONPkOJ+dZ+9S/HGnyHEfPs/eqNEXbOgcRsXWJyNAyMN47RBA/hVVcFfgy5BywO0+5Z9fS5KV3k6b86xP440+Q4j59n71L8cafIcR8+z96q3hTduySk0qo6BhsPcV21JGWASzHUAbAk6bmTr4nlBbw2IAEvPo7neHYnXl2Y89qw3440+Q4j59n71L8cafIcR8+z96jwV6hufkbe4mIEOfg6wJMwtzQqN5Zl9Ud1TRif/AA4jnyMTHkCI8m8KwX440+Q4j59n71L8cafIcR8+z96l4Pqw3PyN7/1P6mx3j9aJjn6G2npeFV2wl+DqZOaDnIADZ+QIE6rB1jwisV+ONPkOI+fZ+9S/HGnyHEfPs/eoeG+rY9z8jekYidMoE+BMSP4SfOr+HzZVzxmgZo2mNY9dcz/HGnyHEfPs/epfjjT5DiPn2fvVOMKfci232OoUq5f+ONPkOI+fZ+9S/HGnyHEfPs/eqdMVM6hSrl/440+Q4j59n71L8cafIcR8+z96imFMK+7DeyYOy2mmITf9i7XKfwwfjL/Xro1066cNxG3bsrYNm2ri4xdlZ2IDAABdAO0TMk6Dasd708akoJ9S7HNxVFSlSpVIqFSpUqAFTX2NKlTQAxt6Vr0hSpUivuFKVKlTLBVNZpUqALtqpa8pUFgqVKlQNnle0qVAhV7SpUAe15SpUAI15SpUAKlSpUAKlSpUAKlSpUAKlSpUAKlSpUAKlSpUAf/Z">
            <a:extLst>
              <a:ext uri="{FF2B5EF4-FFF2-40B4-BE49-F238E27FC236}">
                <a16:creationId xmlns:a16="http://schemas.microsoft.com/office/drawing/2014/main" id="{731C5C96-B47D-324C-B288-EE3BEA142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4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71" name="AutoShape 40" descr="data:image/jpeg;base64,/9j/4AAQSkZJRgABAQAAAQABAAD/2wCEAAkGBxQTEhQUExQUFhQXGB4XGBgXGBYWFBwYGBwXHBocGhgbHiggGhwlHhgYITEiJSkrLi4vGB80ODMsNyotLisBCgoKDg0OGxAQGzAlICUtMSwsLy8vLCwsLCwsLSwsLCwsLCwsLCwsLCwsLCwsLCwsLCwsLCwsLCwsLCwsLCwsLP/AABEIALEBHAMBIgACEQEDEQH/xAAcAAABBQEBAQAAAAAAAAAAAAAFAAIDBAYHAQj/xABOEAACAQIEAgYDCgsHAgYDAAABAhEAAwQSITEFQQYTIlFhcTKBkQcUQlJUkqGx0dIVFyMzU2JyosHh8BZDc4KUstMkk2NkdMLj8YOzw//EABoBAAIDAQEAAAAAAAAAAAAAAAABAgMFBAb/xAAxEQACAgEDAgMFCAMBAAAAAAAAAQIRAwQSITFBE1FhBSIjcYEUMjNSkaGx8ELB0TT/2gAMAwEAAhEDEQA/AMamCd/QVIlh6Lk9nJPoqfjj+MaTUbsqxKqCpIOmggwTBg6b61ZGLtAaw251CneO9T8UeUnvpvDOJJZvpdyLcVCWFtjlGY+jrlIga8u6rptpNrkpiras3fE+imDGFtPbIBYoBdJzZs5UMSpIXYkwIiPOkvuczteB0nSwNpI/SeFCr3uj3GMixh1J77jn2xbE1LgfdEa3bVMqmARozAQSTAEHQbDXlWVhx65Wm6+bT/6dc5YPL+Qj+Lc6k3oAnewOQn9JSHucCJ98LtP5nkP/AMnqqqfdLJ3Qa/rt3R8Xupt33SjH5tTpAGduWw9Grdmt/Mv2/wCEN2Hy/kp8e6BlbT3Ld0ObalyhthJVRLQ2c9qAYkQdtKIe5p0csX8M7XsPZusz9hyZKrADKwB0IInX44oZxTpsb1preVUzCGhi0qd11UaHnWb4b0nNh3CgNYcBLlvYMFMqw7nU6g+rnp16WOZR+O03f98jnz7G/h8Grb3Nw9y8FxIQJdZAnUZ8onMozdaJ0Ycq9/Fb/wCbH+m/+eg3A+nvvdCq2s2ZsxL3CWJyqswFhdFGgoj+NFv0CfPb7tdVwOV77LH4rv8AzY/03/z1MvuSkiffiR/6b6Pz3n7DVF/dRcf3CfPb7tSj3WLn6Fdo/ONt3ejQ9vYFu7mW6R9HrmEvC02V84BtuoIDAnLBXUhgeUncd9a3pVwHDWcEWW3aF0JOYI4YsojQlRMvHdvWTx/SJr+IF92AdYyD4KhSSF221OsTJmm8R6StfHV3lJXMCfyst2ZIAJt6S0E6HauHU48k5x2OkupZH1R7c6LYgNlfqUOa2pz9mDenKd/RBBVjsCpGpBqGxwO8OtOe0vUutt8y3JljAOXKWyzGpA3HMiprnSGWzFsQW7OpvL8Akr/c8izHxLEnc009JT8bEbgn8skkq5cEnqdTmM+odwjsQcB/hXRS9cvJad8MJco2UFiIa4uksPSa06jxGsCj3FeiWC6rENhcQly5hTlurKNrlDRoNzJUHYspWJBjF8E6WdQ9sobsIxKh7oZAWktIFoHUsTM6Ez3g6vjvui9fae2iLbN3W62kscqoSYHabIoXNpAA02iqe/dwWppol6MdGrD2VvXsjKzRAzhljNplAEk5TBBPgCdq/TPoyuHto9tbaSxEE5yV+CchIZW5MBIkSDrFVeBdMUsIttxmRSxkdpu1PZAJUAdp51PpHv0h450qt4phmUqqxAVgGJAiWJVp02GkZm3malzuJcUAuobvtf8AbP36t4DgN27kZXw/audWAVYHOQxAgE7hT5aTAINN9/Yfuuf9xf8AiqxY6QKmRUa8FQkqBcTQtvH5Hn9ndU5VRFXZoODdGcMcL1+OxFq0jOLaxlTtEgAGWMn4e8BdTOsUOL4T8F4oZHz21i4QDIZNyGA0zZdQwjdT3irnBuny4W31eXrLchgHIdgwbOCdFBIbUGdIGhgQNv8AvjiuJzMhFtoVmMhBbntAOQM7mSOyIGmwFc8johd8HVryhr1wj4qEesGn4Ru2oPI6VHiGy37kbZU08INWrADMp8a0f8eTMyc5v0Mzjc3vq7H9amjLMQuGJ3g/UaEYu6Birs/1qaOIiOlk9Yq5QdCROsjv0rkxtLO7NTMm8FIkYBhVVljerdu0gP55PaPtp9xLZ/vU9q/bXWppdzJenyNdOSjVmzdnQ70ve9v9MntX7aixWGBRurv21eOyTBE+Ou1OU4tCjp8qfQs3HCqzHQKJPPShXFnZbDrcgZwXA7jBzWyRuQIM8+3yFTcJ42r5rbWiboYKVzC4BckFfACYIYcoPgCXELFsIett57akW21U5jpF2A3Ykl179RyrEye0ZOdwVRj96+v9XU1sOj2der6ADgIt9Zaga+v4ponhLQJuT+kag3Cri3MXb97pksoxDlnZ8xCsMiT3H0jsIy6mcpOy5BuQfhtXdoHvhaKvaLpcktKpMtLLWrZk2R0qky0stFhZHSqTLSy0WFgnpFizaw1xgTMZR5tp9Ez6qxHB+j92+pYdhBszA69+XviuiY/h6XlCuJUMGjkYnQ+GtWFtgCAIA9lSU6XBVOCnK30Oc43B9UUUzOQMR3Ezp6hH01WJo90xtReU8ig9oJn+Htp3A+HOtt74WWyxZB5s2gP9eNQOVw9+kZHGF85z5sx1Ob0tdpHLSpExBMnnoB5mvOIkZyoOaCcznd2+EfKdvbzr3htoMxB7pHfOlXTaUbYY8TyZFCPVluT31rMfbuuqPZVAbigvc0DjQfCOwju1rJsI3odj+mj3EFlexbACyPSMaak8j3CK5MmaONWzq0mlyZnKK7fQKYiAxCtIHwuR8R4UQx3RF8oe02YkAlDoZIkwdj5GKxVu+pVg0EzptrIBHsnfwrpHuf3newQZNtWK2yeepkD9UbDz8KrwazfPakdWb2X4MN0nf7f7MViMJct+mjpO2ZWWY7p3rovRjHm9h0YmWXsN5rz9Yg+urvE+F276ZLg8iPSB7waodF+FNh1uo+ozypGxGUaxy8vCu1zTRxY4OEuOgXpVJlpZahZ0WR1PglOYHWAaFcb4xawyZnksfRRYztHdJgDvJ0HsrGXPdKvoSUXDqk7NnuN7Qyz6hXPn1MMfD6nXptPPI9yXHmdN6Q22ayQoZjI0Ek70BRboIPVXdP1TVjoV00s49IGW3fE5rRYFoEdteZUyPI6Vp65JwWRI0YTcLQBbi1+T/wBI3rzT/spDi9/5I3tb7lHqVS2S/N/At0fymQbh11rr3Gtxm5AMY1J3IHfXtzhJbe1Pms/wrXUqqlp9ztssWelSRj/wJ/4I+Z/Ko7vAidrI+Z/KtpSpfZV5j+0PyMR/Z9v0Q+Z/KmvwIgSbageKwPqrc1VvYlUvWS7BVIcSxCjNCxqecZvppS06SuxeO/Iw+HxNvDXLsR1zKgVbeY3Oz1vayp2iB1o12E8qg4fjmsvmuWr1q20Zj8EgGRnKMYiJ7WnjXR8Xj7eVzbu2RdKEKS6bwcsmdgTQ/hWIdbk3sXaderAK50/OGJ57LlOsCetM+iKz8vs/Hkbcm7fk6rhLj9CyOqlFUkjLcEvlSptKbiKzKmTVWVWZRlidIE0b/C+I+Rn2t/x0Y4jjbPUlEuW5MBVVlJzFhAAB3mrJrRwwaVJlMpp9UBqVKlWsYAqVKlQAqVKlSAVKlSoAC9K8D1lrMolrevjl+F/A+qp7y9RhGy7paJH7UEz7aJ1BjsN1lt7ZMZ1Kz3SImmiG3ltHIUQkgAEk6ADUnyFanDdH2sWutuEh2IGQagD9Y99avhXA7OH9Be1zdtX9vL1RXvGx+TiNJH8aWpyfDZb7Pxbc8G/M510qvFLIjIMwZRv1h0E6AQFEjU6kt51jMNlmWmB3An6q0PTGc9vuySPnGfqoZh7KjIdCezcHdryI51i5JW6fQ9NHGouTj1bHBbZGbSO/b211zoReD4GwRsAVGhGiOyjQ+Vcqe7282VQc+eFRRbmSYyxly/q113oxby4TDg6Hq100G4nYedX6Kt7OL2nfhxVdwpSpTSmtO0YtMVRYq8ERnYwqjMT3Aak+ypFcHYg0A6f3SuAvxzyKfJ7iKfoJqGSVQbJ4o7pqPmznLve4hfd4LZjlRdoGpAn4IUak7ye8wC+P6DW7dgtdcFzppC21LSAVG7EEjc69woP0Twl67iAlq71JQG7OvbE21IIG47IkExqK2vF+iQxF7rhiLlt8uUgQygwJyyezOmhkeFeayZW525ep6zFjUY0o3XByzCZrF5Ttdtty303jvBE+o11LDYe/cRXS8hVgGU66g6jlWV43bQC4Bq75S3+XIA0xAgLt3nzrSe5yly7YuIMsWniWYjRwGjY/CLV0Yss3xEhmwxhyy17wxP6Vfp+yl7wxP6Vfp+ytD+C7vfa+efu0vwXd77Xzz92r7z+pz/C9DN5b3xh7T9lKL3xh7T9laf8ABLfGt/O/lXv4Jb41v51K8/qHwvQy0XvjD2n7KUXvjD2n7K1P4Jb41v51Mu8FY/CTTXQzRef1D4XoZmL3xh7T9lXODYU3b6270OhVmiTErlAnT9b6Kix9zJauOnaKGIOgJ0n66GdGulMYpTdTIoRhmGZgC2UiYGgOU60llyXTbCUI7bo1uP4PYS5aAw9rI2bOYYsIyxAHLViTyjbeBeLw6qzBMHbuAG4oIDjtKbapmESFLOQW7lJAIEkljOk1lgMt5VIObZoMAwD2TpMH1VAvSUaTiUOokZTECJ+BOva+jap7pFHBZ4hwS2mHa5btpbuBMwIBBBMaeXKgXvDE/pV9h+yifH+lNpsPdW2c7lYVVVySTty27zWO/tFiPkr+x/sqMsmRdGy2Cj3OoXbgUSaF3cSxO5A7hTb10sZP8qjrSlKzIxYFFW+o/rm+M3tNepiGGzH16/XUJr2lZdti+xbTiRHpAHy0qdeIpzker7KF14VqW5lMtPB9g4l9TswPrqWs9lp6XmXYkfVT3lT03kw9SoZZ4ofhD1jSrtjFq+gOvcdDUlJMolilHqTVQ42PyXrFX6o8a/NHzFQzfhy+RbpPx4fNHDOmnEM94Jqotrk8zJYny7QHqNQ3OKtdKTAKKFUgDXUkgwBp3DlrrrVLjt/PibzDbPHzezP7s+uqdlo8jqKz3FSNtZHGbfqFMRxgg5cvonWY+ydfGtv0G6aLcxCWcV2bdxsqOpAyuYyh9IIJ0kAQSOWowQt9YvaEkaTqTVAAq0HQ04Lb06kcsvEfvco+lDgF6m48tmV8o1ERKju8adxfh628mUt2gZkg93h40A6OcZa7grTs05k7Y5F17LEjzU0TOOLxmMxtm19ldiu1yZspJJqinwr88vr+o0U47ghew9y0TGdYnuO4PqMH1UCOJNqbsSVkgd5OgHrmqeL6Uucqm2dTEHVfasydDA8ue1ObUwxwafJbj008+VOPRdzJ4Vrlq5adFyvbIBB0kBQjCeYMHXUbEcq1a8cRUbI+dyCVtAIhXQlmfsqFgAkkkg8p0qgMLexF427YDXBvr2LfeXaIJ5T6hMRV3iXA7OCZQt1jcZQbpy5rjFcxUIJhVlp8MqsTJk4Lpxvsel37Wo9zM4rBEhi057naI2ypC7jv0/rc6/oBZC4HEMPhtm9Q7I9uWfIigfDLS4q81gHqwFzuZzXX20zaa6gmNgREkyCxs3cLIEZWGUx6BA2B8uR5eUg36XJsmpTKdSt0XFGlTDr8WfbVpcHbIkKPp+2h3D8et0aaMN1O48fEHv8AqMgXrbxXorUlcWeU3zhLbKyT3jb+KPaftqtdwSjlp5miCtO1ekTUU6JNtrqC/ey930mrfDbKhiQPgnvpt23HlUuA9I/smpy6CxSl4iTZicUNL/8AifdoRwNcj4iOSKR7WijeKvdi+v8A4n8VqDgPDzda+QQMtpZn9p6yI/j/AFZ6GS+CVrd64QD1jfR9letducrjfR9lPw+CuQBl8jIirH4Ou/EP0fbWps9DClnlbpg/33c+O30fZS993P0jfR9lW7vCru4Q/R9tQfg+58Q/RUlBPsVPUTX+Rq7ayQPEUf4pwm1aS68GBC29T6RGp8d/3TWZs4oZl00ka+utdx/E27tu6mdZtlXBkagjWO8jtaDwrmm2mjviuGeX8GowUZR1gtq5MDNqZ39Rqz+DrJABtAKbeY3NoOn086pXOkmHZnSIQ28ueDJ/ViJjU1Jb43a6xAbg6vqYYH0c0jQjviaq94s4GYLhlgpYDK2e6p1BMAgSTv8AwqbgOAQI4cBibjIpIEwoI9WzU3h1+2beFdrtterUllLDNqsd/Kq9vpJZTqwBm7bMxIIKZmJkaamGO1N7naX96gqPeGcPtiyHe011i5UxJIAJEgDy+mqnvC21q/cQP2HAUHeDlkEes1a4fjbGd3XEtbm6WKtojKTOgIkdxPh5U61xaLeKu2yJ6wZJG47AJj207lYuB97hVpPfACzls5gW1IMXNQeWwp+JwajBwoAuKivIAzbydd+Rr3iePtLcvhnAz2Qo5yfymmnmPbUdzpFh2LpspTLngydNoiYEml7zCohW3gl7OhgrJ89P51melFwLh3Y7L2j5CTWls8QSQhZfzYIMjfUET7K5V7oXHDb4dcRtWuRbUnftTm8+zmoVuMkyKio5IyXZnIOGYG5ibot2xmuXCxA2mFZj9Cmqa7RzB+j+vrrpnuKcKDXcRiD/AHSdWn7TyWPqCgf5jWR6c20XHXerygEyQpBGc+mDoMpzAkjxnnS28WS3+/tBuHvsPRMSNfV/91FeuZnEnUb0y1cAB0JPLaNPXU/R/hb4rE2rFsgPdfKCTAEiSSfAAmlZYdo6EXbdvhdq0UJdpuZiF0Dtnid+dWSBJj0Z7M7xyB8qf1SoAgUQoyiCfg6d3hTKm+ODPlJyfJS4v6AHfct+wXFY/QDVTD4Nzbe8mpt9rJpLQDME6AjceIFXOLoTbkAkqQ0DUkDQwOZgkx4Vc4XfRMIWzCCDqDJJOgAjc8gKzdWrl9DW9ntLG/mZjof0hFi5dUFesuPtkbtBV05cgDue/apeP8RN25faGVnChiQwWFGUBM3KQCY7l76D9G+FXH4hZtgdpCHfNHoIYefMaf5hXU+O9ErOJiRChGARQFDM0QWI1IBA085kaVVKNqjtU0pbjlz4xEWbYYMzdYp7SsCQOfKAAOyYMD41azgPFLr2C2JUNZBym7oCIJWbi6CMwIzLtpI51m8LhMyXLrbiFA7tAx+sVseCopw9uwHkQjPlMSoVjJI77hU6b68pohGNcjm32BF5wrh7RdR8FmWB4xJ7SnmNJ8CARp+H4vrEmIYaMN4bz5jUEHuIrM8WEXCs5o5yxPl2mNHejWHPUl/juY/ZSEB8jkLDwYV2+zsklNx7GZ7UxReNT7hW28VbVp2qjT7bxWvKNmJGVFwiabhbcMe7Ka9Rp2qWzz8jVd0dGNJzTMHikGS+Z16zb1rVjobviv8ACX/c9VMUhy3zGnWfdq30N3xX+Ev+56zI/wDo+pvS/BJ7Ww8qt2L3I1VtjQeVe1v1aPIzdTfzCFRvZB1pli9yNT1HlEuGcGtY+6vo3bg/zH+NEsN0qxSf3mYfrCfpoO6Eb1GzRWbbRt0dCTp5ZOQGzcQ5RnIYOubnAgGPbR7h/E7V4TadW8B6Q8xuK42Wr21dZSCpKkbEGD7aanQbTt1KuecG6b3Ehb46xfjDRx/A/wBa1ueHcRt31zWnDDn3jzHKrFJMi1Rar0GvKVSEPjuplKlQA5WI2rnfuncQL3bVmdEXOfNjp7Av71anjHSJLFwIVLGJMECJ2356T7K53xdbmJxTuqN+UYBdJgaATExAAmqMmSP3bLo4p8Srg3fQS8mFwBvPKyWusRuRoFA8wogd5rmPEsWb965dIguxcjcAE7T6613TfHC3YtYVNoBb9ldEHtBPqFYu2skL37+rU+wSahJ2khuFTZcYhtSTIG0yOQ5nTer/AEGxgs4+y55MQpn0WdWRW8YLChyCcx5AR6yR9lQBznlZzaERvI2jx0qLG+Tu6Zn9EGJ9I/WO+kZUa6xvVjo83X4Z7zZgxW0wEsMucdoRPnV3FcMyQW+EWgdwBgSfEGr6TpI4JQcTPHMxLAxyHqplu2EfOba5ubhQG+dE1ZtCB6z9dEuG+hdEntBU35OwVpHOFJPqqHCx7mdDxpypHnQHhwW5i7za3HuBfJIDgD54nyFazFXSqMygEgTBIUeMk7QNfVQboec1u+/x77n2BF/9po9WS3fJq1XBzPEYFwt1liHuFgOSltQAeYERMVY9/WrIX3uoGZe0PE6gtzzAlgR4+FGOl3DkFxLuUEtKkntSwgrE7dgXCY+IKxWItm3cZVWVOoAgET3SYid/HXmYg0XppofcdmYKMxdz8HVgPhOB+qDOuk5Rzrd4XjNm2iomHvBUUKoypoqiAPT7qx/BAVXrNM9wCduyBsnqMz3mfAAkcS3f9Fd2CGSC93uZ2o1WB8Sd12Dp4/a+TX/mp9+l+HrPya/81Pv0Gw2J1AO3frNXOtXv+urZ5ssHTI4IYM0d0UXl6Q2hthsR81Pv0n6TWwD/ANPiBIj0U+/VHrV7/rprsh3P11D7TkL/ALNjXRAe/dY27sggM8gEaxK1a6G74r/CX/c9e8VCdU0b6d/eK86G74r/AAl/3PUMTvMmWZFWJoI4cBkA7hULpBr3CI0SoJAie7Xvqzow/rSvQJ0eTyK5P5sp1OmIIHfUToQdabUqTKbaML0g4QeHXw7WRcw7zlS8D2SynsMdCCJ0beBzIJOLv2Bureo6H27H6PKjGJ4y91GW/i8W6xIVi15SRqJD3gAJA118qH/k+8/N/nWSehB2Q91LIe6iMW+8/N/nSy2/jfQaVBYOynuqbB4m5aYPbZlYcx/WtW+rT430NS6pPjj977KKCzZ9G+mKXCtvEkW2/SR2D5j4J+jyraXbCQClxW8CyD1gkj2eNcY6hfjr9P2V57zHJl9o/jU90hUjswwjfq/PT7a995t+r89Ptrja4dhs3sYfwNEeG4LG3Cws++WyqznJ1pgKCeXMxAHMmnvYqN9xDonbvXOscDNpOW6oBjvE+qpsNwS3YBZEQHvzB215TJMVzheN4xNOuu6aEMSdf81St0pxRVlZ8wYEGVEwRGhAkVXJJp8clsMkotW+EZ/jWM629cucp7Plsv0AGoeGQC5PJDG27ac/CfbVlrFs6Qy89G+0GrGGw1pVYAvJ2PIeYUjNUdobu7BS3jBAMAmeXKY+ukbhV1YcoNXjw0kyHtnzlPrH8agxPDbog5GIjdRmH7s0OLBSOrdAcX2LiltiI12BzSB65PrrVDED4300A9yG3mwGIC6sbigjbVdTpyEEb85re8Zttc6vLrAM8u7v8qvwyaios59RDdJyRi7e3rP11ZwTkFzyRMx/aMqvqjrPoqZOD3o9Dmea9/nVHjBaxg8WzCG1HqVBG36xcVzaiW3DXnx+514Y3lC/QDFA2ntx2lyue78oJPsI+kVqqwfRy6VzOuhzhf8AKyWo/eC+qa3Fi6GUMOdZqdnfJUUOklnNh2/VIae4A9v9wuPXWB4lbnI3OYPrrpmLs57bp8ZSvzgR/GufGHWe+G9va/jUZDgCLGM6tnQjSc48nEn9/P7alucU7lPmfsq7wTgiYq+4ZmWLYIyxrldp3/aFE26LYQEg4oyDB1QwRuDA38K2NNKLxJsxNVpn40mkZvD8QM9oyPq9laDh7rcWRrBg70/+zGE+VN+79lUcKeqd7SMxQM0MQdRsDMRrFLUKLjwT0eOWPJb6UFfe47qZdw/cPpqD3wfjfQfsrxsUR8I+w/ZXDTNbciHidgi2xPh9Yp3Q3fFf4S/7nqHiGILW2HaO2mU948Kf0UuhDic8rmtqBmDCTL6CRruKsw/iohka8NhfBoThrwAJMJoBJ3PKqyMRTVdCiyRIHMH7Kj64ePsP2VvQlHzPLZoyb4T4v+WwgIYf1pVZ7ZBqOziBOhEjUjnHiN4q8l0EVK66dClq+H1Pn1tq9pMNDUt3DOoVmR1VxKllZVYaaqSIYajbvFZJ6AimvZrykBQB7mqRFNMuuEHefoqsbjtzPq0FAi/1ZrwqapC03xo/zGpFa4P1h6m+rWiwLdtzVzB457TFrbsjQVlGKmGBB1GvOq/D8TacMHzB47BEZQeYZSNVI5gyO4jYxwDiy4ZmL4e3fBAEPllSJ1UsjATOunIa1LsIGnFsSSWLE6kmST5k6mr3D+LX7txLVu1hnd+woOHwwJLAr6TKOXeaKcZ6V279lrYwVq2TBDhkLKQQZGW0m4BG+zGsvg3cOHt6OhFxT3NbOYH1RPqo5A2tr3O+J3NRYw8H9a2o/d09lCukPQjG4RDdvWFCDUtbcOAO8iZjvIEDnFdBt+69gsi9ZYxTvucothQTqQPyokTzrx/dewOww2JyndSlkyIIIJN7YgnlVe6RKkcetFiQoEk7RrM7RG9RLiTuGjyMUUtcW6nEJew+ZUs3C1hXysy2usZ1ttuNJbn8I60KxVws7MdySdgNz3D11MRc4VxzEYc/kLz2x3KRl9Y2O53rrHQDpldxaOl3IbtuNQIzKdiQDEgggx4Vxb+v69orUe5ticmORdhcVrZ9hYfSg9tOLdgdtGOb9X6ftrHdO70YBifhtP8A3Lpb6n+itP1WtZTp3YZ8DZVFZ2PVABQWJ7KbAanaufWPiK9Tq03VsodFL8cPaT2muMsyc2gXc+A/hQLGdKcXbuuLWIuooMROYSNzDzRzoVwS4Ffr1ZArAhGEE6TO+g29lB+J9GsTevXGw9lriggMVKCGjbtMOUH11nQT3tGlOvBTNJ0L6U4jEl7d3EOHEMuVbKyux/u5kGNu+rFkZUA7lUa+CKP4VluCdHMZZvo1yzctDtAOcsZsrECQTvEVqrElRm3jWdNfLlRNNSplcacE0U8Bi3t3GKTLWLyaGCNbLZvMAN/Wh7JiL9vD2gTCW1yoAqkgSQigKo7yBXE7mJW22ZiFWLqknQa2bp381FdwxGHS4uVwGWVaOUqwZT7QDXZgfw0cWo++RrxC0f7xJnLBYA5onLB1DRrG9RJxiyUzi4Cnb7QllIt+mQRuBFV36M4Ukk2V7TMx3glzL6TsW7RG061O3BbJQIQxAYtrcuZiWnNmbNLAyZBJB7qtKB1zjFgR+VtmXFsAMpOclRlgHcZhPcDJr23xewxgXrRPZ0DqT2wSvPWQDHfBqonRuwAJDsfjG5cBOoYDQjQFQQNgRI509OjuHGWLfonMss5AOZmmCd8zEnvgdwgAJWbodVZTKsAwPgRIp9MtWwqhRsAAPIbU+gCnjmOayJ0a4QfEdXdMe0A+qsnZ6V9WzteGHu4ZbhR7+GdibBkgDEWm7SDaXBIG8Aa1peNYlLRs3LjKltbhzOxCooNu6AWY6ASQNeZA51k1ODa6Lt7iWDd5upch7Ci5hroOWy8OJyHKQxnYwBm0ALXT8hUDLHZayV5x1l0W2jzVj7B3CgFTcW6sYG1Zt4lMT1fvWz1qEEMyXg0dlmGYIhYiSQBJ3FRERWlovuP5mR7RXvp+hw5tjXQPdBM8O4OYIHUnkoH5uxtGpHnXP22q/icfeu27Vt3LW7QItqQoygxMECT6I3J2rjNSyiRT7Fv214+9SkwjeWX270xA9zmMnbl9tNu3csSCO6QRp4eFRYm7yFSKxK9uSubVt4J39cVEYrd0mfo2+yvEvmRpV3GWERreTZpkzM7fbUeKtrnC2xy11JE0ANMNvow+FzB8Y3FWFuErB3G/8D5UOVGDQBLdw1+qr1hp18Po/kfrNNMGe0X6L8VOFvpdCqwkqysoZSrqVYa6jRuUUMW1SuHkOVMRseA4vgy2QmMw1431zBnR7mRu0ShhbgA7OhEDaia8T6PfI8Rv8a7tP+L3RXOru9e2lmlXIE/EBbNy41mRbLsUVpkIWJUTrsI39pqk+/8AXd/Oro5+R+o1SIpsEX+AcFvYy+tiwoNxpOpyqFXUsx5AQO/cV0jgnuRY2xftXetwxyOGgNcEgbier5ifbQP3E9OKKf8AwLv/APOi3TXpxiFIt27jC46qzFSRlDAEBY2J8NQIjUiqMmXY0i2ENx0gcGxPxbP/AHX/AOKqX9kLmZXFmwpVswy3rqrOupUW8p35iuU4v8LpYN58RiEUa5TeudZH7IbTSTrrptRzoH0xxLq6vdZmtAFSxJLLBjMSe0QRvzkT41y1Kq+vPoXeBJG+PR3FS5y2O0dPyr6dkD9F4GndHuj+Kw4uBlsNnfNpdcR2QI/Nd4NXuM9Ibtm8tsWvyZtq5ukMyqxF6EIB3Y21CkwATqZKqy4X0r628lo4e8uYlesIXJIGI1iSQD73ff4yfGqUYKM966kXmm4bH0GcU4VibqBQlkEOrA9a59FgSPzXMSPXWZ4l7n2IfW2VRi2Y/wDVYkjUyYGWAN9BR/B9MGyzeslWNxbaooOcq0/lZPZymDAGvZM69kO/tkSUJsOim2LhD+nDqpSAsxqwBJEAhhyNE4Kctz6ihllFbUY9fcxxUyWsMe9r1599NMyGKM8L6F4y1bCe+LihdFFvF3ggXkADbMAbQNIiiqdNS5Qph7uSFLhl7YW4iMp3gEZ4KTm02Gk+WenAyrOHvM2RGbKoUDNZuXW0YyCotkRrJZYJmas3cV/og231K39lcX8pxH+su/8AFVBuiHE8xIxtzLJge+bsgcterrYcQ4rcS4yqgMKSJBk9kmQRpAIio/w4wEtaYntSijtLlzGCSYJhZ00OYQTvSbsSMp/ZDify27/qrv8Ax0v7IcT+W3f9Vd/461n4bbPBtlUAJJIJOZc4KCOZySDtA7yK8u8eOQstppnKC0Zc2We+SO7vqND3GSudEOKRpjrgP/qbv/HXuE6IcTGbrMbdaQMsYm6IOsk/k9eVa2/x/wBIJbbNLBSRoSoB231nnEEUm4/EzbfnoBr2UVj4HUkaU1wwsyg6I8S+W3f9Vd/469/sjxL5bd/1V3/jrf4S/nXNlKmWBB3lWKn1aVNU/Efkv0RU8a83+rOYX+A3bFy2+LuXLrElbTNee6gaCSAGAysQG1A1C77CrRQHlRv3QbZa3hgoJPvlYA3/ADd6gyYe7Gtt/ZXfppXAzdXjanxb4+ZwdlEGvXeKi6xO8e3+dLOnePaPtrlNEfbTTWmYzRVHiT7Ip3Xr3j2r9tR4u4Co1G5G45x9lJ9BoGriCJXlMxuJ74Ok1fS86pke2ChE6aHXWZ76pOq5iS2+sDxHMnQa+dXbd13WM3ZUQY7h31EkUXcjLvAkrPqqfDl19FdT8IjT1TofpopexWFOHVfe7m8FjrDdOWc7E9gKJOTKJJI8OdUrCsWIByt3agHwoEDFuERFXME31ke3/wC6YMgYC4rAA9oLCvHOJBWaltgLqJga6794n6qEBIH37tPpFeFqYm3mB9Ve0wH4i7Any/hTBjTyApyorAqzFRBggZu0NVBEjQkAE8pmDEVB73/WX2GmIspjdNYHL26VGbw7/oqNcN3uPUpP8RRLGYDDBLRt3b7OUlwbSIobM4MHrGOwURG2s6wEBrfcSeeKDf8AMXf/AGUI6jruJKru1oNcC519IFVi3HjKoAfEUY9xKyBxQRJmxd3j9Tuof03wypeR0aGdFLDmroAs+BlSCORQzrXNmfNeZ0YOptuNcHDE4g37vZUSjAdWSNCQrDsTzjurDcHvImMtiyIQobZ5ZpVzJ/d8ytWcV0juXcIAwCFyQOrGjhdGdi0gCSRA5yaE8M4PiLoW7bR+rDwboHZDDkOZ07t65sOOXRndnyR28fM+m7l+4voIWGRMu0TJDzqDosGOcVE2KxPKyBAOmYEE9kjXfYkeYblBrzG4C67Ao5RerykZmGsOJgabsus/Br08PugXCl05iVySzFQAqqZBka9o7HUg712mYOscQuMLkWxKsF3nmQ3PUgQeW9ePisRt1QmM0yInMvZO52LEwOVPxdnEFibdxAOQIBgQvhvObv0jbevbVnEdvNcXX0CAJGsSZETAB82YbAUAQHHX1XM1oAaTJGk7nQ7LG0yZ3qUY28VtFbXporNJgKWiRvJju8R41BcweKzSt1RAIE67lDqMu/ZbWTvAA3orhkKrDGTmYzM6FiQPUCB6qAB/v3ER+Y11+EI0E669/ZnnE6U1r+JJfsZYtvl9EhrkJk59+cR4a8qL0qLGCWv4mY6sb+kCCAJ8fADlrm8KisY/E5R+RDFYVjmAlgFJPdGpXT4QPLWjdKixAo4zEfoAdT8ICYiNZ056+GwmkL+Iyg5JYltDAAGYZdJn0ZO/LWitKixg7E4m8D2ba5YBJZog6TPgJJ/ymrWBvF7auylSwnKdwDsD4xE+M1PSpAZ3pkG/6TKQD75EEiR+av8AKRUWS/8AHtfMb79Re6JiTbtYZ13GJX/9d4Vm/wC0134w9g+7UlkjHh2XY8Mpq1X1OC8P4b1t21aDqDcuLbBOoBdgoJ8NaMp0IvHKc1vI1s3CyvbcABQTAVu2AWtgssgG4vjQBMwIIzggyCAwII1BBA0I76lXF3QuUPfC/FBuBdBA022JHroKuA9d9z/Fi46KgfIxWQ1sZlBIDgF5CmD5EEbgioU6E4s6C2CWiBntSWOYhR2vSAViRuANaF3eI32IJe7IXIMoZOzLNrlAzEszMSZJLEkkmm+/b0R1l+MoX0rsZVMqv7IOoGw5UAM4zws2HFtmVmNtLkqQV/KKGgMCQd9xoaqYVoaCcoJAbuiRqfLep8U73GLObjsd2fOzHzJ1qfh4UMOvsl7fMZjbeIOivBjUg6g7eNBEu43DKOrVWDS0aEc4qzjLKhQ4dA6DTUaxy1qmbWFBBUYrSCZa0O1oSBptOk1Ua0kyAx/bbN9QAqfIXHyGtbViGE5TqQZOs7TzHj3Hvr1gWIQbsdSdgO8/X6qcqs3oifE6L/XlVuxhAvOSdzTElZXeywMASBoDI1A5703qrnxR7V+2iHV0urooltQIN0151xos1gHeDSGCHxR7KBbQULx2Gp8BrRPDcOzCXuBfAEE+szFTpgjyWPVFPGBb+ooolGKXVG49xzC204imU5mNq5JJkx2dNNIrsuM6NYO65e7hMNcc7s9m27HzYrJr586JcQuYDEpiVVbhUFWQkrmVomGjQ6AjQ7RzmukfjjT5DiPn2fvVXJEn14RubnRbBMFVsHhSqiFBs2iFBMkAZdBOulXcHw61aQW7Vq3bQGQqIqIDMyFAgGST665z+ONPkOJ+dZ+9S/HGnyHEfPs/eqNEXbOgcRsXWJyNAyMN47RBA/hVVcFfgy5BywO0+5Z9fS5KV3k6b86xP440+Q4j59n71L8cafIcR8+z96q3hTduySk0qo6BhsPcV21JGWASzHUAbAk6bmTr4nlBbw2IAEvPo7neHYnXl2Y89qw3440+Q4j59n71L8cafIcR8+z96jwV6hufkbe4mIEOfg6wJMwtzQqN5Zl9Ud1TRif/AA4jnyMTHkCI8m8KwX440+Q4j59n71L8cafIcR8+z96l4Pqw3PyN7/1P6mx3j9aJjn6G2npeFV2wl+DqZOaDnIADZ+QIE6rB1jwisV+ONPkOI+fZ+9S/HGnyHEfPs/eoeG+rY9z8jekYidMoE+BMSP4SfOr+HzZVzxmgZo2mNY9dcz/HGnyHEfPs/epfjjT5DiPn2fvVOMKfci232OoUq5f+ONPkOI+fZ+9S/HGnyHEfPs/eqdMVM6hSrl/440+Q4j59n71L8cafIcR8+z96imFMK+7DeyYOy2mmITf9i7XKfwwfjL/Xro1066cNxG3bsrYNm2ri4xdlZ2IDAABdAO0TMk6Dasd708akoJ9S7HNxVFSlSpVIqFSpUqAFTX2NKlTQAxt6Vr0hSpUivuFKVKlTLBVNZpUqALtqpa8pUFgqVKlQNnle0qVAhV7SpUAe15SpUAI15SpUAKlSpUAKlSpUAKlSpUAKlSpUAKlSpUAKlSpUAf/Z">
            <a:extLst>
              <a:ext uri="{FF2B5EF4-FFF2-40B4-BE49-F238E27FC236}">
                <a16:creationId xmlns:a16="http://schemas.microsoft.com/office/drawing/2014/main" id="{F67CD301-0A1D-BB40-A3EE-A0C5ABD32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72" name="AutoShape 38" descr="Image result for whatsapp">
            <a:extLst>
              <a:ext uri="{FF2B5EF4-FFF2-40B4-BE49-F238E27FC236}">
                <a16:creationId xmlns:a16="http://schemas.microsoft.com/office/drawing/2014/main" id="{2635BE4A-09E1-2242-BAD9-92CB3105E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27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4373" name="Picture 39">
            <a:extLst>
              <a:ext uri="{FF2B5EF4-FFF2-40B4-BE49-F238E27FC236}">
                <a16:creationId xmlns:a16="http://schemas.microsoft.com/office/drawing/2014/main" id="{FA192243-DC24-9D46-86D1-A825F6AD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67" y="4672014"/>
            <a:ext cx="8731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40">
            <a:extLst>
              <a:ext uri="{FF2B5EF4-FFF2-40B4-BE49-F238E27FC236}">
                <a16:creationId xmlns:a16="http://schemas.microsoft.com/office/drawing/2014/main" id="{8C08365B-BF9D-4748-9F3C-1576F6F4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28" y="2147889"/>
            <a:ext cx="10048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D6A9D9-6B26-0C44-8717-EE919548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Evolution of Internet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>
            <a:extLst>
              <a:ext uri="{FF2B5EF4-FFF2-40B4-BE49-F238E27FC236}">
                <a16:creationId xmlns:a16="http://schemas.microsoft.com/office/drawing/2014/main" id="{A26BAD83-67FD-6645-A4A0-89D553B49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463675"/>
            <a:ext cx="9911317" cy="4114800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en-US" sz="1800" dirty="0">
                <a:ea typeface="MS PGothic" pitchFamily="34" charset="-128"/>
              </a:rPr>
              <a:t>Web 1.0</a:t>
            </a:r>
          </a:p>
          <a:p>
            <a:pPr lvl="1">
              <a:lnSpc>
                <a:spcPct val="60000"/>
              </a:lnSpc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Read-only web</a:t>
            </a:r>
          </a:p>
          <a:p>
            <a:pPr lvl="1">
              <a:lnSpc>
                <a:spcPct val="60000"/>
              </a:lnSpc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Content </a:t>
            </a: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 Users</a:t>
            </a:r>
          </a:p>
          <a:p>
            <a:pPr lvl="1">
              <a:lnSpc>
                <a:spcPct val="60000"/>
              </a:lnSpc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Yahoo, google, daily </a:t>
            </a:r>
            <a:r>
              <a:rPr lang="en-US" altLang="en-US" sz="1800" dirty="0" err="1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targum</a:t>
            </a:r>
            <a:endParaRPr lang="en-US" altLang="en-US" sz="1800" dirty="0">
              <a:solidFill>
                <a:srgbClr val="606060"/>
              </a:solidFill>
              <a:ea typeface="MS PGothic" pitchFamily="34" charset="-128"/>
              <a:sym typeface="Wingdings" pitchFamily="2" charset="2"/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en-US" sz="1800" dirty="0">
                <a:ea typeface="MS PGothic" pitchFamily="34" charset="-128"/>
              </a:rPr>
              <a:t>Web 2.0</a:t>
            </a:r>
          </a:p>
          <a:p>
            <a:pPr lvl="1">
              <a:lnSpc>
                <a:spcPct val="6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Read-write web</a:t>
            </a:r>
          </a:p>
          <a:p>
            <a:pPr lvl="1">
              <a:lnSpc>
                <a:spcPct val="6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Content </a:t>
            </a: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Users and Users  Content</a:t>
            </a:r>
          </a:p>
          <a:p>
            <a:pPr lvl="1">
              <a:lnSpc>
                <a:spcPct val="6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Blog, </a:t>
            </a:r>
            <a:r>
              <a:rPr lang="en-US" altLang="en-US" sz="1800" dirty="0" err="1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wikipedia</a:t>
            </a: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, </a:t>
            </a:r>
            <a:r>
              <a:rPr lang="en-US" altLang="en-US" sz="1800" dirty="0" err="1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facebook</a:t>
            </a: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, twitter, </a:t>
            </a:r>
            <a:r>
              <a:rPr lang="en-US" altLang="en-US" sz="1800" dirty="0" err="1">
                <a:solidFill>
                  <a:srgbClr val="606060"/>
                </a:solidFill>
                <a:ea typeface="MS PGothic" pitchFamily="34" charset="-128"/>
                <a:sym typeface="Wingdings" pitchFamily="2" charset="2"/>
              </a:rPr>
              <a:t>youtube</a:t>
            </a:r>
            <a:endParaRPr lang="en-US" altLang="en-US" sz="1800" dirty="0">
              <a:solidFill>
                <a:srgbClr val="606060"/>
              </a:solidFill>
              <a:ea typeface="MS PGothic" pitchFamily="34" charset="-128"/>
              <a:sym typeface="Wingdings" pitchFamily="2" charset="2"/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en-US" sz="1800" dirty="0">
                <a:ea typeface="MS PGothic" pitchFamily="34" charset="-128"/>
              </a:rPr>
              <a:t>Web 3.0</a:t>
            </a:r>
          </a:p>
          <a:p>
            <a:pPr lvl="1">
              <a:lnSpc>
                <a:spcPct val="6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Contextual web</a:t>
            </a:r>
          </a:p>
          <a:p>
            <a:pPr lvl="1">
              <a:lnSpc>
                <a:spcPct val="6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Personalized, location dependent</a:t>
            </a:r>
          </a:p>
          <a:p>
            <a:pPr lvl="1">
              <a:lnSpc>
                <a:spcPct val="6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Apps on your phone get organized (ex: weather, maps); Google NOW</a:t>
            </a:r>
          </a:p>
          <a:p>
            <a:pPr>
              <a:lnSpc>
                <a:spcPct val="60000"/>
              </a:lnSpc>
              <a:defRPr/>
            </a:pPr>
            <a:r>
              <a:rPr lang="en-US" altLang="en-US" sz="1800" dirty="0">
                <a:ea typeface="MS PGothic" pitchFamily="34" charset="-128"/>
              </a:rPr>
              <a:t>Web 4.0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Devices will be connected as first class objects: refrigerator, car, </a:t>
            </a:r>
            <a:r>
              <a:rPr lang="en-US" altLang="en-US" sz="1800" dirty="0" err="1">
                <a:solidFill>
                  <a:srgbClr val="606060"/>
                </a:solidFill>
                <a:ea typeface="MS PGothic" pitchFamily="34" charset="-128"/>
              </a:rPr>
              <a:t>fitbit</a:t>
            </a: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, thermostat, …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en-US" sz="1800" dirty="0">
                <a:solidFill>
                  <a:srgbClr val="606060"/>
                </a:solidFill>
                <a:ea typeface="MS PGothic" pitchFamily="34" charset="-128"/>
              </a:rPr>
              <a:t>Prediction-Machine learning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871FFE2-BFEB-0147-9469-09F79238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60" y="5502275"/>
            <a:ext cx="188595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>
            <a:extLst>
              <a:ext uri="{FF2B5EF4-FFF2-40B4-BE49-F238E27FC236}">
                <a16:creationId xmlns:a16="http://schemas.microsoft.com/office/drawing/2014/main" id="{B5CC128E-DB85-994E-8333-1E711559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8" y="5502275"/>
            <a:ext cx="12334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1">
            <a:extLst>
              <a:ext uri="{FF2B5EF4-FFF2-40B4-BE49-F238E27FC236}">
                <a16:creationId xmlns:a16="http://schemas.microsoft.com/office/drawing/2014/main" id="{4F67E1A1-03D1-4648-9334-2D37BE31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7C2E8-E9AD-0449-8979-9A6B7218DD6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3CEE8-A519-0045-9BB8-EF290A86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Web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5">
            <a:extLst>
              <a:ext uri="{FF2B5EF4-FFF2-40B4-BE49-F238E27FC236}">
                <a16:creationId xmlns:a16="http://schemas.microsoft.com/office/drawing/2014/main" id="{362544EB-1E02-0645-AC62-0E8F472C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9" y="1524000"/>
            <a:ext cx="71723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1">
            <a:extLst>
              <a:ext uri="{FF2B5EF4-FFF2-40B4-BE49-F238E27FC236}">
                <a16:creationId xmlns:a16="http://schemas.microsoft.com/office/drawing/2014/main" id="{ED953910-5E53-1A4A-9861-DA098A72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6505576"/>
            <a:ext cx="327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Source: Mary Meeker Internet trends Presentation</a:t>
            </a:r>
          </a:p>
        </p:txBody>
      </p:sp>
      <p:sp>
        <p:nvSpPr>
          <p:cNvPr id="16389" name="TextBox 2">
            <a:extLst>
              <a:ext uri="{FF2B5EF4-FFF2-40B4-BE49-F238E27FC236}">
                <a16:creationId xmlns:a16="http://schemas.microsoft.com/office/drawing/2014/main" id="{EC791C36-F729-B04B-AEAD-F6D97D1C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37251"/>
            <a:ext cx="466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HD quality video:  2G  to 4G  / hour</a:t>
            </a:r>
          </a:p>
        </p:txBody>
      </p:sp>
      <p:sp>
        <p:nvSpPr>
          <p:cNvPr id="15366" name="Slide Number Placeholder 1">
            <a:extLst>
              <a:ext uri="{FF2B5EF4-FFF2-40B4-BE49-F238E27FC236}">
                <a16:creationId xmlns:a16="http://schemas.microsoft.com/office/drawing/2014/main" id="{83A9A788-B692-1F4A-BF23-B115B09C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7519B-3887-8D44-97B2-4C7B2027546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91" name="Rectangle 1">
            <a:extLst>
              <a:ext uri="{FF2B5EF4-FFF2-40B4-BE49-F238E27FC236}">
                <a16:creationId xmlns:a16="http://schemas.microsoft.com/office/drawing/2014/main" id="{EF674488-43A6-5D49-91C7-2A57F59A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895" y="707066"/>
            <a:ext cx="461963" cy="4572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89000"/>
                </a:schemeClr>
              </a:gs>
              <a:gs pos="76000">
                <a:srgbClr val="C00000"/>
              </a:gs>
              <a:gs pos="97000">
                <a:schemeClr val="accent2">
                  <a:lumMod val="70000"/>
                </a:schemeClr>
              </a:gs>
            </a:gsLst>
            <a:lin ang="10800000" scaled="1"/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2" name="TextBox 2">
            <a:extLst>
              <a:ext uri="{FF2B5EF4-FFF2-40B4-BE49-F238E27FC236}">
                <a16:creationId xmlns:a16="http://schemas.microsoft.com/office/drawing/2014/main" id="{44DC66B4-C109-5542-A6E2-840197C3F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384" y="167648"/>
            <a:ext cx="27815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400 </a:t>
            </a:r>
            <a:r>
              <a:rPr lang="en-US" altLang="en-US" dirty="0" err="1">
                <a:latin typeface="Times New Roman" panose="02020603050405020304" pitchFamily="18" charset="0"/>
              </a:rPr>
              <a:t>hrs</a:t>
            </a:r>
            <a:r>
              <a:rPr lang="en-US" altLang="en-US" dirty="0">
                <a:latin typeface="Times New Roman" panose="02020603050405020304" pitchFamily="18" charset="0"/>
              </a:rPr>
              <a:t> (not to scale)</a:t>
            </a:r>
          </a:p>
        </p:txBody>
      </p:sp>
      <p:sp>
        <p:nvSpPr>
          <p:cNvPr id="16393" name="TextBox 3">
            <a:extLst>
              <a:ext uri="{FF2B5EF4-FFF2-40B4-BE49-F238E27FC236}">
                <a16:creationId xmlns:a16="http://schemas.microsoft.com/office/drawing/2014/main" id="{C3F0BFE7-40C3-214C-9FF6-ED4D30C8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100" y="5354969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D31F8-D385-5C45-A0F1-9ADD23E7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Content is exploding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3ADEF116-721F-C948-BBA0-B47C665A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79540-436A-A845-BC96-7D10D02059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FF913B47-4EBA-6E4E-9306-034F23F5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1"/>
            <a:ext cx="77914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3">
            <a:extLst>
              <a:ext uri="{FF2B5EF4-FFF2-40B4-BE49-F238E27FC236}">
                <a16:creationId xmlns:a16="http://schemas.microsoft.com/office/drawing/2014/main" id="{B38B1747-2E61-3E42-B95F-8C9D5F9B6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248401"/>
            <a:ext cx="262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1.8 B youtube users</a:t>
            </a:r>
          </a:p>
        </p:txBody>
      </p:sp>
    </p:spTree>
    <p:extLst>
      <p:ext uri="{BB962C8B-B14F-4D97-AF65-F5344CB8AC3E}">
        <p14:creationId xmlns:p14="http://schemas.microsoft.com/office/powerpoint/2010/main" val="199242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CC630D-A110-CA44-A728-97CD7F0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Transforming the economy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B21D9-1E9D-C040-B9BE-435C5BD78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Mobile payment</a:t>
            </a:r>
          </a:p>
          <a:p>
            <a:pPr lvl="1">
              <a:defRPr/>
            </a:pPr>
            <a:r>
              <a:rPr lang="en-US" dirty="0" err="1"/>
              <a:t>Venmo</a:t>
            </a:r>
            <a:r>
              <a:rPr lang="en-US" dirty="0"/>
              <a:t>, square, </a:t>
            </a:r>
            <a:r>
              <a:rPr lang="en-US" dirty="0" err="1"/>
              <a:t>paytm</a:t>
            </a:r>
            <a:endParaRPr lang="en-US" dirty="0"/>
          </a:p>
          <a:p>
            <a:pPr>
              <a:defRPr/>
            </a:pPr>
            <a:r>
              <a:rPr lang="en-US" dirty="0"/>
              <a:t>Shared resource platforms</a:t>
            </a:r>
          </a:p>
          <a:p>
            <a:pPr lvl="1">
              <a:defRPr/>
            </a:pPr>
            <a:r>
              <a:rPr lang="en-US" dirty="0"/>
              <a:t>Uber, Airbnb, </a:t>
            </a:r>
            <a:r>
              <a:rPr lang="en-US" dirty="0" err="1"/>
              <a:t>WeWork</a:t>
            </a:r>
            <a:endParaRPr lang="en-US" dirty="0"/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3B60C443-550A-554F-9387-C69CCC4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F8907-CAD7-4844-BF9E-BA2CF4F5894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5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B723158-B525-B743-A6C2-B6D67698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Just dancing and listening, to video, tweets, selfies, and share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5CCC8A83-6C51-FB48-935B-976F5288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17139"/>
            <a:ext cx="845978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>
            <a:extLst>
              <a:ext uri="{FF2B5EF4-FFF2-40B4-BE49-F238E27FC236}">
                <a16:creationId xmlns:a16="http://schemas.microsoft.com/office/drawing/2014/main" id="{0F402B28-FC96-144C-8378-FFD4C25E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6505576"/>
            <a:ext cx="327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Source: Mary Meeker Internet trends Presentation</a:t>
            </a:r>
          </a:p>
        </p:txBody>
      </p: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B8ED2B23-A6C2-BB45-BE46-F2E38AEA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555DE6-3EE1-754C-B27A-7E4A6671756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4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C358A2AF-C99B-E743-BFBF-33ED4D1C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D7E2F-CAEC-1D44-B53E-7DBB6B95788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Oval 1">
            <a:extLst>
              <a:ext uri="{FF2B5EF4-FFF2-40B4-BE49-F238E27FC236}">
                <a16:creationId xmlns:a16="http://schemas.microsoft.com/office/drawing/2014/main" id="{CE8FE487-7DC0-B840-A343-B321BE115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362200" cy="2362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5" name="Oval 7">
            <a:extLst>
              <a:ext uri="{FF2B5EF4-FFF2-40B4-BE49-F238E27FC236}">
                <a16:creationId xmlns:a16="http://schemas.microsoft.com/office/drawing/2014/main" id="{1FCFA785-7AE2-8E4E-A543-D7153313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2362200" cy="2362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6" name="Oval 8">
            <a:extLst>
              <a:ext uri="{FF2B5EF4-FFF2-40B4-BE49-F238E27FC236}">
                <a16:creationId xmlns:a16="http://schemas.microsoft.com/office/drawing/2014/main" id="{E38C650D-5FE9-3E4A-8691-F2891ED2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3656013"/>
            <a:ext cx="2362200" cy="2362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7" name="TextBox 2">
            <a:extLst>
              <a:ext uri="{FF2B5EF4-FFF2-40B4-BE49-F238E27FC236}">
                <a16:creationId xmlns:a16="http://schemas.microsoft.com/office/drawing/2014/main" id="{4D395ED0-F926-1848-8F06-C6136CD2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6" y="5024438"/>
            <a:ext cx="249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3.5 B searches/day</a:t>
            </a:r>
          </a:p>
        </p:txBody>
      </p:sp>
      <p:sp>
        <p:nvSpPr>
          <p:cNvPr id="20488" name="TextBox 10">
            <a:extLst>
              <a:ext uri="{FF2B5EF4-FFF2-40B4-BE49-F238E27FC236}">
                <a16:creationId xmlns:a16="http://schemas.microsoft.com/office/drawing/2014/main" id="{562D341F-3E8C-F04E-9291-4816CDDA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6" y="2857501"/>
            <a:ext cx="1704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2.23 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active users</a:t>
            </a:r>
          </a:p>
        </p:txBody>
      </p:sp>
      <p:sp>
        <p:nvSpPr>
          <p:cNvPr id="20489" name="TextBox 11">
            <a:extLst>
              <a:ext uri="{FF2B5EF4-FFF2-40B4-BE49-F238E27FC236}">
                <a16:creationId xmlns:a16="http://schemas.microsoft.com/office/drawing/2014/main" id="{DE1B6630-6517-8142-A71D-E455853F5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27338"/>
            <a:ext cx="1981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&gt; 1 B  iphones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300 M ipads</a:t>
            </a:r>
          </a:p>
        </p:txBody>
      </p:sp>
      <p:pic>
        <p:nvPicPr>
          <p:cNvPr id="20490" name="Picture 10" descr="https://encrypted-tbn2.gstatic.com/images?q=tbn:ANd9GcS0VV33-ePNV8LkkcxDMypYsrPlPJVuxlrtqRaVKiZ_t6hpWMJVhA">
            <a:extLst>
              <a:ext uri="{FF2B5EF4-FFF2-40B4-BE49-F238E27FC236}">
                <a16:creationId xmlns:a16="http://schemas.microsoft.com/office/drawing/2014/main" id="{5F3CE2D1-60C9-5245-970A-7F0B82BC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4" y="1976438"/>
            <a:ext cx="9921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AutoShape 12" descr="data:image/jpeg;base64,/9j/4AAQSkZJRgABAQAAAQABAAD/2wCEAAkGBxAQEA4PEBAPDQ8NDQ0NDg4NDQ8NDA0NFBEWFhQRFBQYHCggGBolHBQUITEhJSkrLi8uFx8zODMsNygtLisBCgoKDgwOFBAPFC0dHyQsLCwrLCssLCwsKywsLC8sLCwsLC4sLCssLCwsLCwsLCwsLCw3LCwsLCssKywsLCwsLP/AABEIAPsAyQMBIgACEQEDEQH/xAAbAAABBQEBAAAAAAAAAAAAAAAAAgMEBQYBB//EAD8QAAIBAwIDAwkGBAQHAAAAAAABAgMEEQUSITFRBkFhBxMiMlJxcoGRQmKhscHRFBUjM0NTgpIXJFRzg8Lx/8QAFwEBAQEBAAAAAAAAAAAAAAAAAAECA//EACARAQEBAAICAwADAAAAAAAAAAABEQIxIUEDElEiMnH/2gAMAwEAAhEDEQA/APcQAAAAAAAAAAAAAAAAAAAAAAACFq2q0bWm6teapxXBd8pPujFc2zJ1tVvr3+3nTrZ8pNKV5Uj7nwh+ZZNTWtvtUoUFmrVhT+KSz9CttO11pVqxpQlUk5vEZ+bkqTfTcUlvotrR9Oa85Pm6txN1ajfXMsiqNzCrcUIU16Eaik3jCeOPA19U1twEQnkWYaAAAAAAAAAAAAAAAAAAAAAAAAAAAAAABX65q1O0pOrPMm2o06ceM6tR8oRROqTUU5N4UU22+SSMHc3yq1Xe1fVW6FlS71Dk6mOsvywWTUtFKznUqfxl7JSrc6dNv+haQ9mK75dZDd3rTfo0V/5JfoiLcVZ1nmXCK5QXJC6VudsY1GcZzeZycn4stdIhsqJ96X5ire1XN8EuLYqx9ObkuTfD3E5XwRrbOeUiYQ7KOEiYcXQAAAAAAAAAAAAAAAAAAAAAAAAAAAAHJMDPdsr9QpRo5ea8vSS5+bXNfPgZZRc3ul3JKMV6sI9yRY65mvdz740lGnH383+ZJttPb7jtxmRi3yg0qBYWtlni+CXN9yJ8bOFNJ1HjpHnOXuRUavq/+HT4eC449772NQ1ql2n/AEafq59J9Sw0a35FTp1o5PL454mu0+3wkYtaifQjhDpxI6YaAAAAAAAAAAAAAAAAAADIl3qNKksznGK+88ASwMdqPlEsqOVu3tezyKWr5WaOfRpTfyZco9LA8yh5WaP2qU4r4Wy503ylafVaUqnm2/aTSJg2g1WlgRZ31Kst1KpCousJJnblcAMtbKpCdRyoxmpVJSVTzsYppvvT4nbrXNvDfGH3KC3z/wBzxgNVot5KZWLb5G91nBcajOplRTgnzed1SXvkLsbFtrgTrPS+WV+5ZOrQt1mpOEPikl+HMmiRp1ljHAuaUMGOuu31nS9VuePZjlfVlFd+VynF+hRnL/TLH5D62+l8PUgPJaXlgWfSpKK8VJfoaHSfKZZ1sKT2N9GmLw5TuGxuQIljqVGuk6VSM89Hx+hLMqAAAAAAAAAABuvXjCLlJpJLLbeEkIvbqNKEpyaiopybbwkl3nj/AGh7SXGpV/4W13Kluw2vteLNceN5Jbi/7UeUNRk6NonVqZwpJZSfgjP0OzmoXz85dVpUoS47c+lj3Go7NdlaVrFSaVSs/WqSWcPwNJGmb8TpPNZCx7A2cPWjKq+spFrT7L2keVCHzyXygd2k+1/TIz9XsrZy50Ir3ZRSan5Obaon5tum/vcUbvBxofapkeKX3ZzU9Nl5y2qVFGLynCTlAuNI8rdzSSp31u544echHj88HqUoJ8OafNPkyk1LspaV8t09kn9qnhfgX+N7h5ilh5SdOqrPpxfRxeRur25o/wCDQnUfdKeKcSR/w9t8585P/ZHJZWPZO0pYex1Gu+o8r6DOH6bfxQw1PUbvhT/pQf8AlR2xX+p/oO0ex7k91erKTfPDcn9WbKNNJYSSS7ksI40Tc6XGcpdlLWPOm5/FLI9/IrZf4FP6FzIbkX7X9TIpK3Z21lzoQ+SKbUOw1rPO2Pm34Z/Q2DG5Is5We0yPN3o15Yy30K9SKTystzpv59xvOyXbeVRxoXkfN1OCjU+xN+8eqU0+DWU+afJmd1LS1TknH1ZcVHviy3OffZuPV08nTI9kNZb/AOXqS3beEJZy4/dZrjjZjpLoAAIATUmopt9woyfb/X1aW9Rp+ntxH45chJoxnlD7R1LmsrC3bfHFRx75dDRdk9AhaUlFJeckk5y5v3JmV8nelOUp3VVbpuXBvj6b/Y9JoxO3L+M+sYnnydhAWBxs5q6cyJchO4Bbkc3DbkJcgHdwbhncccih5zEuYy5iXMB1zG5TG3MQ5FC5TG5SEuQhsBTkJyJyLXAqOTeF1fciouqNStOVODUXFZr136lCPRdZeBcunJ4jH+5Uyk3ypxXOb9xWXdaLxQo5VGD4y+1Wqd85PvNW/VO03QLKhRwqccpPO6XGU5e1J9TYUZ5RldJovgae2XA4263EgAAikyeOPTieJeUXUHcXdOgnmMW60119lfTB7BrVx5ujVl0jhe9nh1mv4i/qz5qVdU18Mf8A4dPinnWeV8PR+z1oqVGlDpFN/E+LL2mQbZExSFIcchLkNuQlyIFuQncIchLkA45CXIQ5CXIocchLkNuQlyAcchDkJchLkEKchLkJbONgdbENg2IlLBQvPeLoek/AhueX4E6zWWl1wvkaiU3qdw4Q2x4VLhYfWFBcl8xnTLHOAmvO1py7s7Y+EVwRo9OtcJHO1qQ5Z2iSRYwjgIRwKMNAAADN9t7jZbS8ZL6JM8s7E0s1oSfe5zfvbPQPKTUxbLxcvyRi+xkMVF4QZ2+PqscvT0Gix/cRKUh3cZU45CHIS5CHIBbkJchDYlyCHHIS5CGzmQFuRzIjIZKFZOZEuQh1EA5kS2NOoxDAcnV6DEnkUxLKgTJlnP1n7MX9cFfJkrTXlVfBfoW9HtP0i37/AByaahDCKnSafBF3FHGtugAEUAAAYXykrNvH/uY+qMj2V4VX8LRt+3tLdbv7tSDMNofo18eMkdvj/rXPl3G2pSHlIh0pDzmlzeCKdbEtjErnovqNupJ94wSciXJdSOdwA66iOOqN4O4A66jEtvqdwGChOAwKwdwAnAYFYDACMCZIdwJkgiJUHtHn6VWPWCf0fERViM2c9laDfqybpy+GSx+pfQ2mmckWqKbSJ8GnzjJxfvRcxODo6AAAAAAZ7tNQ30asesc/NHm1JbK/ukmeranDKfimea6rQ2Vvfw+h1+O9xjmvPPbVnvfJCIyb4t5INOpux4JInUkaxD0ULSCCHEiBKR3AtRO7QpGAwObQ2gN4DA5tObQEYDAvadwQIwGBeDuAG8HHEe2nHEoiVIEO4pZyWkokepTKiZpOoYcJy5Tao1fu1V6sn8S/HBr6b4HniexybTdOotlWK57faXiuZqOz+o5xQnJOcVmnP7Nan3SXj1Rz5TGpV8AAYaAAAEO9hlMwnaK1+17Lz8meg3Ecoy+rUM5T5PKNcLlZsZa1LOiQI09smujLCgdqxEqCHlERTRIhEikqJ3aOqIrYQM7Dm0f2BsAj7Q2j+wNgDG0No/sDaAztFKI7sOqADWwNg/sDYBGlAanTJrgIlAor5Uitr76LTWdilug161KfVfsXrgM1qKaaaynzAstC7Swq4hVajU5KXKM/2ZoUzyLUqXmZSSeMekn3pG37D3FWVvmrJyz6uehjnwybF48t8NOAIDm2TNcCj1ajlMviDfUspgYi9o8pfJ+87bk+5pYk4vlLh7n3EKEdrw+5nfjdjnZidSRKpojUSZTAXGItQFRQ6okDOwNo/tO7AI2w5sJLgc2AR9gbCRsDYAwoClAe2ndoDOwNg9tDaAw4iJRJLiNyiBGcRuUPwJTiRdRntg+svyAxmtJ1aqgudWaj7orm/ombfQpKEYwXJcP0MrZUsznXfjSo/wDtL9PmanRqfIfLfRwntpab4ChFJcBZxdAN1o5Q4DAzWrW3MqZLcs/ajwl+5rL2jlGYuoOnPclw5SXVG+NxmwW7J9IruCaa4xfFPwJ9CR1YTaY9GIzTJMERQoitguKFqJAzsObR9oQ0A1tObRxnAE7Q2iwwAjAYF4DaA1JDbQ+0JcShnaZ/WKrqSVOHrTe1fdj3yLbVbtU4vjjhx/YpKqdOOZcK1dcu+lR6e9lnjynfgmjBOUYR9SmtkfHqzVaZRwkUukWvI1NtTwjjbrpIfSOgBlQAAAipHJSanaZTL4j3FLKAxOdjcJeq3wfssk2tfD2vh0JeqWXPgUksr0W8NcIyfJ+D/c68eTFjTUZEymzJ22s+bl5urmEu5T4N+MXyaLy21KnLlJfM2yuYiyvjew9qP1Gq+s0YLLmvqYxVlJjUpFVT1SpV/s0ZzXtyWyH1YzcXM4/3LihS+7H+pNfQdKt3I5uM3PUqf/U1ZfDSSX5CY6nHuuZr46Sa/BAadSFJlDQvaz9WVGv4Rlsn9GLlrqpvFaE6L6yTUfryAvkwyVVPWaL4qWfdxOz1ikucios2QdRv4UottpYWePJLqyju+1MW/N0FKtUfBQpLfP8ADkcjYuKVxftLjupWcXucpdzn1/IvXZ/gpyyv4uumoJ5tqMvWqz7qkl0GbaEqs3OXGUnliK1edxU3y4LlCC9WEeiL7S7LGOBjly1qRO062wkW0Vgbo08IdObQAAAAAAA40dACFdW+UZvUrDnwNg0Q7m2TLKMK6jitlSEa9P8Ay6qyl7n3CadrYS7q9s+lOpLZ8kaC903PcU9fTX0NSs4VCy09cXc3MvDfMWr+zo/2Lbzk+6dZ5If8vfQepac+hdMNXeqXFbhKbjH2IejH8CNC0bL630vwLKjpi6GdGWjYPoDsGbKOnLoKlp66DVxhpWjXVD9LUK0FteKsO+FVblg1NXTF0K+40vwLqYqEtPqcalu6Uu90pNL8BSsdJXFxqVPuyc5L8Rytpr6DH8ufQumJi1ulSjstLeFFe04rP0RXqNSrLfNucn3smUNNfQubLTsY4E0MabYcuBorahhHLe3SJSRlp0AAgAAAAAAAAAADjR0AGZ0UyNUsE+4ngBV/yzwHIWCXcWAAR4W6Q8oIUAHMBg6ACXBDc6CY8AEGdin3Df8ALl0LIAIVOyS7iRCkkOgBxI6AAAAAAAAB/9k=">
            <a:extLst>
              <a:ext uri="{FF2B5EF4-FFF2-40B4-BE49-F238E27FC236}">
                <a16:creationId xmlns:a16="http://schemas.microsoft.com/office/drawing/2014/main" id="{C53B1392-AE33-2F47-941A-DBAD0F1FBC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92" name="AutoShape 14" descr="data:image/jpeg;base64,/9j/4AAQSkZJRgABAQAAAQABAAD/2wCEAAkGBxAQEA4PEBAPDQ8NDQ0NDg4NDQ8NDA0NFBEWFhQRFBQYHCggGBolHBQUITEhJSkrLi8uFx8zODMsNygtLisBCgoKDgwOFBAPFC0dHyQsLCwrLCssLCwsKywsLC8sLCwsLC4sLCssLCwsLCwsLCwsLCw3LCwsLCssKywsLCwsLP/AABEIAPsAyQMBIgACEQEDEQH/xAAbAAABBQEBAAAAAAAAAAAAAAAAAgMEBQYBB//EAD8QAAIBAwIDAwkGBAQHAAAAAAABAgMEEQUSITFRBkFhBxMiMlJxcoGRQmKhscHRFBUjM0NTgpIXJFRzg8Lx/8QAFwEBAQEBAAAAAAAAAAAAAAAAAAECA//EACARAQEBAAICAwADAAAAAAAAAAABEQIxIUEDElEiMnH/2gAMAwEAAhEDEQA/APcQAAAAAAAAAAAAAAAAAAAAAAACFq2q0bWm6teapxXBd8pPujFc2zJ1tVvr3+3nTrZ8pNKV5Uj7nwh+ZZNTWtvtUoUFmrVhT+KSz9CttO11pVqxpQlUk5vEZ+bkqTfTcUlvotrR9Oa85Pm6txN1ajfXMsiqNzCrcUIU16Eaik3jCeOPA19U1twEQnkWYaAAAAAAAAAAAAAAAAAAAAAAAAAAAAAABX65q1O0pOrPMm2o06ceM6tR8oRROqTUU5N4UU22+SSMHc3yq1Xe1fVW6FlS71Dk6mOsvywWTUtFKznUqfxl7JSrc6dNv+haQ9mK75dZDd3rTfo0V/5JfoiLcVZ1nmXCK5QXJC6VudsY1GcZzeZycn4stdIhsqJ96X5ire1XN8EuLYqx9ObkuTfD3E5XwRrbOeUiYQ7KOEiYcXQAAAAAAAAAAAAAAAAAAAAAAAAAAAAHJMDPdsr9QpRo5ea8vSS5+bXNfPgZZRc3ul3JKMV6sI9yRY65mvdz740lGnH383+ZJttPb7jtxmRi3yg0qBYWtlni+CXN9yJ8bOFNJ1HjpHnOXuRUavq/+HT4eC449772NQ1ql2n/AEafq59J9Sw0a35FTp1o5PL454mu0+3wkYtaifQjhDpxI6YaAAAAAAAAAAAAAAAAAADIl3qNKksznGK+88ASwMdqPlEsqOVu3tezyKWr5WaOfRpTfyZco9LA8yh5WaP2qU4r4Wy503ylafVaUqnm2/aTSJg2g1WlgRZ31Kst1KpCousJJnblcAMtbKpCdRyoxmpVJSVTzsYppvvT4nbrXNvDfGH3KC3z/wBzxgNVot5KZWLb5G91nBcajOplRTgnzed1SXvkLsbFtrgTrPS+WV+5ZOrQt1mpOEPikl+HMmiRp1ljHAuaUMGOuu31nS9VuePZjlfVlFd+VynF+hRnL/TLH5D62+l8PUgPJaXlgWfSpKK8VJfoaHSfKZZ1sKT2N9GmLw5TuGxuQIljqVGuk6VSM89Hx+hLMqAAAAAAAAAABuvXjCLlJpJLLbeEkIvbqNKEpyaiopybbwkl3nj/AGh7SXGpV/4W13Kluw2vteLNceN5Jbi/7UeUNRk6NonVqZwpJZSfgjP0OzmoXz85dVpUoS47c+lj3Go7NdlaVrFSaVSs/WqSWcPwNJGmb8TpPNZCx7A2cPWjKq+spFrT7L2keVCHzyXygd2k+1/TIz9XsrZy50Ir3ZRSan5Obaon5tum/vcUbvBxofapkeKX3ZzU9Nl5y2qVFGLynCTlAuNI8rdzSSp31u544echHj88HqUoJ8OafNPkyk1LspaV8t09kn9qnhfgX+N7h5ilh5SdOqrPpxfRxeRur25o/wCDQnUfdKeKcSR/w9t8585P/ZHJZWPZO0pYex1Gu+o8r6DOH6bfxQw1PUbvhT/pQf8AlR2xX+p/oO0ex7k91erKTfPDcn9WbKNNJYSSS7ksI40Tc6XGcpdlLWPOm5/FLI9/IrZf4FP6FzIbkX7X9TIpK3Z21lzoQ+SKbUOw1rPO2Pm34Z/Q2DG5Is5We0yPN3o15Yy30K9SKTystzpv59xvOyXbeVRxoXkfN1OCjU+xN+8eqU0+DWU+afJmd1LS1TknH1ZcVHviy3OffZuPV08nTI9kNZb/AOXqS3beEJZy4/dZrjjZjpLoAAIATUmopt9woyfb/X1aW9Rp+ntxH45chJoxnlD7R1LmsrC3bfHFRx75dDRdk9AhaUlFJeckk5y5v3JmV8nelOUp3VVbpuXBvj6b/Y9JoxO3L+M+sYnnydhAWBxs5q6cyJchO4Bbkc3DbkJcgHdwbhncccih5zEuYy5iXMB1zG5TG3MQ5FC5TG5SEuQhsBTkJyJyLXAqOTeF1fciouqNStOVODUXFZr136lCPRdZeBcunJ4jH+5Uyk3ypxXOb9xWXdaLxQo5VGD4y+1Wqd85PvNW/VO03QLKhRwqccpPO6XGU5e1J9TYUZ5RldJovgae2XA4263EgAAikyeOPTieJeUXUHcXdOgnmMW60119lfTB7BrVx5ujVl0jhe9nh1mv4i/qz5qVdU18Mf8A4dPinnWeV8PR+z1oqVGlDpFN/E+LL2mQbZExSFIcchLkNuQlyIFuQncIchLkA45CXIQ5CXIocchLkNuQlyAcchDkJchLkEKchLkJbONgdbENg2IlLBQvPeLoek/AhueX4E6zWWl1wvkaiU3qdw4Q2x4VLhYfWFBcl8xnTLHOAmvO1py7s7Y+EVwRo9OtcJHO1qQ5Z2iSRYwjgIRwKMNAAADN9t7jZbS8ZL6JM8s7E0s1oSfe5zfvbPQPKTUxbLxcvyRi+xkMVF4QZ2+PqscvT0Gix/cRKUh3cZU45CHIS5CHIBbkJchDYlyCHHIS5CGzmQFuRzIjIZKFZOZEuQh1EA5kS2NOoxDAcnV6DEnkUxLKgTJlnP1n7MX9cFfJkrTXlVfBfoW9HtP0i37/AByaahDCKnSafBF3FHGtugAEUAAAYXykrNvH/uY+qMj2V4VX8LRt+3tLdbv7tSDMNofo18eMkdvj/rXPl3G2pSHlIh0pDzmlzeCKdbEtjErnovqNupJ94wSciXJdSOdwA66iOOqN4O4A66jEtvqdwGChOAwKwdwAnAYFYDACMCZIdwJkgiJUHtHn6VWPWCf0fERViM2c9laDfqybpy+GSx+pfQ2mmckWqKbSJ8GnzjJxfvRcxODo6AAAAAAZ7tNQ30asesc/NHm1JbK/ukmeranDKfimea6rQ2Vvfw+h1+O9xjmvPPbVnvfJCIyb4t5INOpux4JInUkaxD0ULSCCHEiBKR3AtRO7QpGAwObQ2gN4DA5tObQEYDAvadwQIwGBeDuAG8HHEe2nHEoiVIEO4pZyWkokepTKiZpOoYcJy5Tao1fu1V6sn8S/HBr6b4HniexybTdOotlWK57faXiuZqOz+o5xQnJOcVmnP7Nan3SXj1Rz5TGpV8AAYaAAAEO9hlMwnaK1+17Lz8meg3Ecoy+rUM5T5PKNcLlZsZa1LOiQI09smujLCgdqxEqCHlERTRIhEikqJ3aOqIrYQM7Dm0f2BsAj7Q2j+wNgDG0No/sDaAztFKI7sOqADWwNg/sDYBGlAanTJrgIlAor5Uitr76LTWdilug161KfVfsXrgM1qKaaaynzAstC7Swq4hVajU5KXKM/2ZoUzyLUqXmZSSeMekn3pG37D3FWVvmrJyz6uehjnwybF48t8NOAIDm2TNcCj1ajlMviDfUspgYi9o8pfJ+87bk+5pYk4vlLh7n3EKEdrw+5nfjdjnZidSRKpojUSZTAXGItQFRQ6okDOwNo/tO7AI2w5sJLgc2AR9gbCRsDYAwoClAe2ndoDOwNg9tDaAw4iJRJLiNyiBGcRuUPwJTiRdRntg+svyAxmtJ1aqgudWaj7orm/ombfQpKEYwXJcP0MrZUsznXfjSo/wDtL9PmanRqfIfLfRwntpab4ChFJcBZxdAN1o5Q4DAzWrW3MqZLcs/ajwl+5rL2jlGYuoOnPclw5SXVG+NxmwW7J9IruCaa4xfFPwJ9CR1YTaY9GIzTJMERQoitguKFqJAzsObR9oQ0A1tObRxnAE7Q2iwwAjAYF4DaA1JDbQ+0JcShnaZ/WKrqSVOHrTe1fdj3yLbVbtU4vjjhx/YpKqdOOZcK1dcu+lR6e9lnjynfgmjBOUYR9SmtkfHqzVaZRwkUukWvI1NtTwjjbrpIfSOgBlQAAAipHJSanaZTL4j3FLKAxOdjcJeq3wfssk2tfD2vh0JeqWXPgUksr0W8NcIyfJ+D/c68eTFjTUZEymzJ22s+bl5urmEu5T4N+MXyaLy21KnLlJfM2yuYiyvjew9qP1Gq+s0YLLmvqYxVlJjUpFVT1SpV/s0ZzXtyWyH1YzcXM4/3LihS+7H+pNfQdKt3I5uM3PUqf/U1ZfDSSX5CY6nHuuZr46Sa/BAadSFJlDQvaz9WVGv4Rlsn9GLlrqpvFaE6L6yTUfryAvkwyVVPWaL4qWfdxOz1ikucios2QdRv4UottpYWePJLqyju+1MW/N0FKtUfBQpLfP8ADkcjYuKVxftLjupWcXucpdzn1/IvXZ/gpyyv4uumoJ5tqMvWqz7qkl0GbaEqs3OXGUnliK1edxU3y4LlCC9WEeiL7S7LGOBjly1qRO062wkW0Vgbo08IdObQAAAAAAA40dACFdW+UZvUrDnwNg0Q7m2TLKMK6jitlSEa9P8Ay6qyl7n3CadrYS7q9s+lOpLZ8kaC903PcU9fTX0NSs4VCy09cXc3MvDfMWr+zo/2Lbzk+6dZ5If8vfQepac+hdMNXeqXFbhKbjH2IejH8CNC0bL630vwLKjpi6GdGWjYPoDsGbKOnLoKlp66DVxhpWjXVD9LUK0FteKsO+FVblg1NXTF0K+40vwLqYqEtPqcalu6Uu90pNL8BSsdJXFxqVPuyc5L8Rytpr6DH8ufQumJi1ulSjstLeFFe04rP0RXqNSrLfNucn3smUNNfQubLTsY4E0MabYcuBorahhHLe3SJSRlp0AAgAAAAAAAAAADjR0AGZ0UyNUsE+4ngBV/yzwHIWCXcWAAR4W6Q8oIUAHMBg6ACXBDc6CY8AEGdin3Df8ALl0LIAIVOyS7iRCkkOgBxI6AAAAAAAAB/9k=">
            <a:extLst>
              <a:ext uri="{FF2B5EF4-FFF2-40B4-BE49-F238E27FC236}">
                <a16:creationId xmlns:a16="http://schemas.microsoft.com/office/drawing/2014/main" id="{AE0183D0-A444-494A-A4F6-2023216FE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4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93" name="AutoShape 16" descr="data:image/jpeg;base64,/9j/4AAQSkZJRgABAQAAAQABAAD/2wCEAAkGBxAQEA4PEBAPDQ8NDQ0NDg4NDQ8NDA0NFBEWFhQRFBQYHCggGBolHBQUITEhJSkrLi8uFx8zODMsNygtLisBCgoKDgwOFBAPFC0dHyQsLCwrLCssLCwsKywsLC8sLCwsLC4sLCssLCwsLCwsLCwsLCw3LCwsLCssKywsLCwsLP/AABEIAPsAyQMBIgACEQEDEQH/xAAbAAABBQEBAAAAAAAAAAAAAAAAAgMEBQYBB//EAD8QAAIBAwIDAwkGBAQHAAAAAAABAgMEEQUSITFRBkFhBxMiMlJxcoGRQmKhscHRFBUjM0NTgpIXJFRzg8Lx/8QAFwEBAQEBAAAAAAAAAAAAAAAAAAECA//EACARAQEBAAICAwADAAAAAAAAAAABEQIxIUEDElEiMnH/2gAMAwEAAhEDEQA/APcQAAAAAAAAAAAAAAAAAAAAAAACFq2q0bWm6teapxXBd8pPujFc2zJ1tVvr3+3nTrZ8pNKV5Uj7nwh+ZZNTWtvtUoUFmrVhT+KSz9CttO11pVqxpQlUk5vEZ+bkqTfTcUlvotrR9Oa85Pm6txN1ajfXMsiqNzCrcUIU16Eaik3jCeOPA19U1twEQnkWYaAAAAAAAAAAAAAAAAAAAAAAAAAAAAAABX65q1O0pOrPMm2o06ceM6tR8oRROqTUU5N4UU22+SSMHc3yq1Xe1fVW6FlS71Dk6mOsvywWTUtFKznUqfxl7JSrc6dNv+haQ9mK75dZDd3rTfo0V/5JfoiLcVZ1nmXCK5QXJC6VudsY1GcZzeZycn4stdIhsqJ96X5ire1XN8EuLYqx9ObkuTfD3E5XwRrbOeUiYQ7KOEiYcXQAAAAAAAAAAAAAAAAAAAAAAAAAAAAHJMDPdsr9QpRo5ea8vSS5+bXNfPgZZRc3ul3JKMV6sI9yRY65mvdz740lGnH383+ZJttPb7jtxmRi3yg0qBYWtlni+CXN9yJ8bOFNJ1HjpHnOXuRUavq/+HT4eC449772NQ1ql2n/AEafq59J9Sw0a35FTp1o5PL454mu0+3wkYtaifQjhDpxI6YaAAAAAAAAAAAAAAAAAADIl3qNKksznGK+88ASwMdqPlEsqOVu3tezyKWr5WaOfRpTfyZco9LA8yh5WaP2qU4r4Wy503ylafVaUqnm2/aTSJg2g1WlgRZ31Kst1KpCousJJnblcAMtbKpCdRyoxmpVJSVTzsYppvvT4nbrXNvDfGH3KC3z/wBzxgNVot5KZWLb5G91nBcajOplRTgnzed1SXvkLsbFtrgTrPS+WV+5ZOrQt1mpOEPikl+HMmiRp1ljHAuaUMGOuu31nS9VuePZjlfVlFd+VynF+hRnL/TLH5D62+l8PUgPJaXlgWfSpKK8VJfoaHSfKZZ1sKT2N9GmLw5TuGxuQIljqVGuk6VSM89Hx+hLMqAAAAAAAAAABuvXjCLlJpJLLbeEkIvbqNKEpyaiopybbwkl3nj/AGh7SXGpV/4W13Kluw2vteLNceN5Jbi/7UeUNRk6NonVqZwpJZSfgjP0OzmoXz85dVpUoS47c+lj3Go7NdlaVrFSaVSs/WqSWcPwNJGmb8TpPNZCx7A2cPWjKq+spFrT7L2keVCHzyXygd2k+1/TIz9XsrZy50Ir3ZRSan5Obaon5tum/vcUbvBxofapkeKX3ZzU9Nl5y2qVFGLynCTlAuNI8rdzSSp31u544echHj88HqUoJ8OafNPkyk1LspaV8t09kn9qnhfgX+N7h5ilh5SdOqrPpxfRxeRur25o/wCDQnUfdKeKcSR/w9t8585P/ZHJZWPZO0pYex1Gu+o8r6DOH6bfxQw1PUbvhT/pQf8AlR2xX+p/oO0ex7k91erKTfPDcn9WbKNNJYSSS7ksI40Tc6XGcpdlLWPOm5/FLI9/IrZf4FP6FzIbkX7X9TIpK3Z21lzoQ+SKbUOw1rPO2Pm34Z/Q2DG5Is5We0yPN3o15Yy30K9SKTystzpv59xvOyXbeVRxoXkfN1OCjU+xN+8eqU0+DWU+afJmd1LS1TknH1ZcVHviy3OffZuPV08nTI9kNZb/AOXqS3beEJZy4/dZrjjZjpLoAAIATUmopt9woyfb/X1aW9Rp+ntxH45chJoxnlD7R1LmsrC3bfHFRx75dDRdk9AhaUlFJeckk5y5v3JmV8nelOUp3VVbpuXBvj6b/Y9JoxO3L+M+sYnnydhAWBxs5q6cyJchO4Bbkc3DbkJcgHdwbhncccih5zEuYy5iXMB1zG5TG3MQ5FC5TG5SEuQhsBTkJyJyLXAqOTeF1fciouqNStOVODUXFZr136lCPRdZeBcunJ4jH+5Uyk3ypxXOb9xWXdaLxQo5VGD4y+1Wqd85PvNW/VO03QLKhRwqccpPO6XGU5e1J9TYUZ5RldJovgae2XA4263EgAAikyeOPTieJeUXUHcXdOgnmMW60119lfTB7BrVx5ujVl0jhe9nh1mv4i/qz5qVdU18Mf8A4dPinnWeV8PR+z1oqVGlDpFN/E+LL2mQbZExSFIcchLkNuQlyIFuQncIchLkA45CXIQ5CXIocchLkNuQlyAcchDkJchLkEKchLkJbONgdbENg2IlLBQvPeLoek/AhueX4E6zWWl1wvkaiU3qdw4Q2x4VLhYfWFBcl8xnTLHOAmvO1py7s7Y+EVwRo9OtcJHO1qQ5Z2iSRYwjgIRwKMNAAADN9t7jZbS8ZL6JM8s7E0s1oSfe5zfvbPQPKTUxbLxcvyRi+xkMVF4QZ2+PqscvT0Gix/cRKUh3cZU45CHIS5CHIBbkJchDYlyCHHIS5CGzmQFuRzIjIZKFZOZEuQh1EA5kS2NOoxDAcnV6DEnkUxLKgTJlnP1n7MX9cFfJkrTXlVfBfoW9HtP0i37/AByaahDCKnSafBF3FHGtugAEUAAAYXykrNvH/uY+qMj2V4VX8LRt+3tLdbv7tSDMNofo18eMkdvj/rXPl3G2pSHlIh0pDzmlzeCKdbEtjErnovqNupJ94wSciXJdSOdwA66iOOqN4O4A66jEtvqdwGChOAwKwdwAnAYFYDACMCZIdwJkgiJUHtHn6VWPWCf0fERViM2c9laDfqybpy+GSx+pfQ2mmckWqKbSJ8GnzjJxfvRcxODo6AAAAAAZ7tNQ30asesc/NHm1JbK/ukmeranDKfimea6rQ2Vvfw+h1+O9xjmvPPbVnvfJCIyb4t5INOpux4JInUkaxD0ULSCCHEiBKR3AtRO7QpGAwObQ2gN4DA5tObQEYDAvadwQIwGBeDuAG8HHEe2nHEoiVIEO4pZyWkokepTKiZpOoYcJy5Tao1fu1V6sn8S/HBr6b4HniexybTdOotlWK57faXiuZqOz+o5xQnJOcVmnP7Nan3SXj1Rz5TGpV8AAYaAAAEO9hlMwnaK1+17Lz8meg3Ecoy+rUM5T5PKNcLlZsZa1LOiQI09smujLCgdqxEqCHlERTRIhEikqJ3aOqIrYQM7Dm0f2BsAj7Q2j+wNgDG0No/sDaAztFKI7sOqADWwNg/sDYBGlAanTJrgIlAor5Uitr76LTWdilug161KfVfsXrgM1qKaaaynzAstC7Swq4hVajU5KXKM/2ZoUzyLUqXmZSSeMekn3pG37D3FWVvmrJyz6uehjnwybF48t8NOAIDm2TNcCj1ajlMviDfUspgYi9o8pfJ+87bk+5pYk4vlLh7n3EKEdrw+5nfjdjnZidSRKpojUSZTAXGItQFRQ6okDOwNo/tO7AI2w5sJLgc2AR9gbCRsDYAwoClAe2ndoDOwNg9tDaAw4iJRJLiNyiBGcRuUPwJTiRdRntg+svyAxmtJ1aqgudWaj7orm/ombfQpKEYwXJcP0MrZUsznXfjSo/wDtL9PmanRqfIfLfRwntpab4ChFJcBZxdAN1o5Q4DAzWrW3MqZLcs/ajwl+5rL2jlGYuoOnPclw5SXVG+NxmwW7J9IruCaa4xfFPwJ9CR1YTaY9GIzTJMERQoitguKFqJAzsObR9oQ0A1tObRxnAE7Q2iwwAjAYF4DaA1JDbQ+0JcShnaZ/WKrqSVOHrTe1fdj3yLbVbtU4vjjhx/YpKqdOOZcK1dcu+lR6e9lnjynfgmjBOUYR9SmtkfHqzVaZRwkUukWvI1NtTwjjbrpIfSOgBlQAAAipHJSanaZTL4j3FLKAxOdjcJeq3wfssk2tfD2vh0JeqWXPgUksr0W8NcIyfJ+D/c68eTFjTUZEymzJ22s+bl5urmEu5T4N+MXyaLy21KnLlJfM2yuYiyvjew9qP1Gq+s0YLLmvqYxVlJjUpFVT1SpV/s0ZzXtyWyH1YzcXM4/3LihS+7H+pNfQdKt3I5uM3PUqf/U1ZfDSSX5CY6nHuuZr46Sa/BAadSFJlDQvaz9WVGv4Rlsn9GLlrqpvFaE6L6yTUfryAvkwyVVPWaL4qWfdxOz1ikucios2QdRv4UottpYWePJLqyju+1MW/N0FKtUfBQpLfP8ADkcjYuKVxftLjupWcXucpdzn1/IvXZ/gpyyv4uumoJ5tqMvWqz7qkl0GbaEqs3OXGUnliK1edxU3y4LlCC9WEeiL7S7LGOBjly1qRO062wkW0Vgbo08IdObQAAAAAAA40dACFdW+UZvUrDnwNg0Q7m2TLKMK6jitlSEa9P8Ay6qyl7n3CadrYS7q9s+lOpLZ8kaC903PcU9fTX0NSs4VCy09cXc3MvDfMWr+zo/2Lbzk+6dZ5If8vfQepac+hdMNXeqXFbhKbjH2IejH8CNC0bL630vwLKjpi6GdGWjYPoDsGbKOnLoKlp66DVxhpWjXVD9LUK0FteKsO+FVblg1NXTF0K+40vwLqYqEtPqcalu6Uu90pNL8BSsdJXFxqVPuyc5L8Rytpr6DH8ufQumJi1ulSjstLeFFe04rP0RXqNSrLfNucn3smUNNfQubLTsY4E0MabYcuBorahhHLe3SJSRlp0AAgAAAAAAAAAADjR0AGZ0UyNUsE+4ngBV/yzwHIWCXcWAAR4W6Q8oIUAHMBg6ACXBDc6CY8AEGdin3Df8ALl0LIAIVOyS7iRCkkOgBxI6AAAAAAAAB/9k=">
            <a:extLst>
              <a:ext uri="{FF2B5EF4-FFF2-40B4-BE49-F238E27FC236}">
                <a16:creationId xmlns:a16="http://schemas.microsoft.com/office/drawing/2014/main" id="{BBBB221B-7BA3-FF4E-890F-2A61F04FB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94" name="AutoShape 18" descr="Image result for apple logo">
            <a:extLst>
              <a:ext uri="{FF2B5EF4-FFF2-40B4-BE49-F238E27FC236}">
                <a16:creationId xmlns:a16="http://schemas.microsoft.com/office/drawing/2014/main" id="{0569FD22-76AA-C247-883B-3AE7207D8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27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0495" name="Picture 20" descr="https://pullquotesandexcerpts.files.wordpress.com/2013/11/silver-apple-logo.png?w=360">
            <a:extLst>
              <a:ext uri="{FF2B5EF4-FFF2-40B4-BE49-F238E27FC236}">
                <a16:creationId xmlns:a16="http://schemas.microsoft.com/office/drawing/2014/main" id="{FE81ADAF-483A-DD4B-ACC2-3622838D7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774826"/>
            <a:ext cx="839788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AutoShape 22" descr="data:image/jpeg;base64,/9j/4AAQSkZJRgABAQAAAQABAAD/2wCEAAkGBxQHEhQUExIWFRUXGBkYFxcXGBQXFhsWFRcXFxYWFhUaHCggGholHRUXIj0jJSkrLi4uFx8zODMsNygtMCsBCgoKDg0OGxAQGywmICYwNC4yLiwsLDYvNC8sLC8sNDQ0NCwsLCwsNCw0LC40LCw0NCwsLCwsLCwsLCwsLywsLP/AABEIAK8BIAMBEQACEQEDEQH/xAAcAAEAAwEBAQEBAAAAAAAAAAAABQYHBAIDCAH/xABKEAACAQIDBAYFCQQGCgMAAAAAAQIDEQQFIQYSMUEHIlFhcYETkaGxwRQyNEJSYnJzsiOSs/AVF4Ki0eFDVGSTo8LS4uPxFjNT/8QAGwEBAAMBAQEBAAAAAAAAAAAAAAQFBgMCAQf/xAA7EQACAQMABgcGBAYCAwAAAAAAAQIDBBEFEiExQVFhcYGhsdHwEyIzkcHhFBUyUgYjJDRy8UOiYmOS/9oADAMBAAIRAxEAPwDc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vZxtjhssbjvOpNfVp2dvGXBe8sLfRtettxhdJFq3dOGze+ghIbXY3MtcNg+r9pqcl+91Ykx6OtaXxqm3s+7I6u60/hw9dx/J5lnC1+TQ9UH7qh9VDRv733+Q9reft9fM4q23ONy12r4eK/FCpC/hJtp+07R0Va1VmnN/NM5u9rQfvx8USmWdI9Cu0q1OVJ9q68PNpb3sItbQtWO2m0+5+XedqekIPZJYLhhMXDGxU6c4zi+Di017CpnTlTerNYZOjKMlmLyfY8HoAAAAAAAAAAAAAAAAAAAAAAAAAFe2n2rp5DaO76So9dxO1o9snZ28Dy3ggXmkIW2ze+RAf1lr/VX/vf+w+a5C/Ol+zv+xZtms6qZ5B1Hh/RU/qtz3nJ87LdWneek8ljaXEq8dZxwuvf3E0fSWAAAAAAAAAeak1STlJpJK7b4JLi2fUm3hHxvG1mZbUbWTzaTpUN6NNu2l9+o3p4pPs58+w01lo6FFa9T9XcvXMqbi6lUerDd4k/svsXDBJVMRFTqcVF6wh5cJS7+HZ2lfe6UlUbhSeI8+L8iTb2cYrWntZb0rFQTj+gHzr0I4mLjOKlF8VJJp+KZ6jKUXmLwz44qSwzMtu9kIZVB4ii7U7pSpu7s5OycH2XfB8PYaPRukZVpeyqb+fmVF5aKmteG7kdfRrkFanL5TKcqdNrqwWnpPvSX2ezm/Djy0vd02vYpJvny6vqe7ChNP2jeFy5mjGfLUAAAAAAAAAAAAAAAAAAAAAAAAAHma0YPjPz6nocEYY3PZ1WwmH/Jp/oidluNna/Ah1LwJE+ncAAAAAAAAAoXSRnbjbDQfFKVS3Z9WHx9RfaItU/50upeZW31b/jXacfRtlSxNSVeSuqfVh+NrV+S/UddMXDhBUlx39X3+h4saWtJzfA0kzhagAAAA5cxwFPMoblSO9HejJx5Nxakr9qulodKVWdKWtB4fmeJwjNYluOlKxzPZ/QAAAAAAAAAAAAAAAAAAAAAAAAAAeZ8H4AM/PaehwRhTdtnfomG/JpfoidluNnbfBh1LwJA+ncAAAAAAAAAwzN8a8wrVaj+vNteF+qvJWRt6FJUqcYckZ2pPXm5Go7AUPQYKm+cnKT85NL2JGY0pPWuZdGF3FxZxxRRYivJQAAAAAAAAB4rVo0IuUmoxSu23ZJd7PjaSyz1GLk8RW0qlfa6eOm6eCoOo/tyuo+NtLLvbRGdw5PFNZLWOjYU469xLHQvXhkVcJmtRX9PSi/spL1XcH7w413xXrsPiqaPWzVb9dZDVtqsdks9zEQjLulFK67Yzho/acXXqweJEuNha1461J/LyZbNntpqOeK0epUSu6cuNu2L+sv50JVKtGpu3lVdWNS32vaufrcTZ2IYAI7EZoovdprfl7P8yludMxjP2VvHXl3ffw6SXC1bWtN4R53MTU+tGPd/KZ41NK1FnWjHo9KR9zbR4N+uw5a2Lr4J9ezXbZWfmrECte6Ss2va4a54WPmsHaFGhVXunZgc2jiXuvqy9j8GWdhpmlcPUmtWXc+p/TxOFa0lBZW1EiXJEPM5qmm20kldt6JJcW2fUm3hBvBUMTthPH1PQ4Gj6WX25XUbL61tOr3trwLeGjYU4e0uZYXJbyBK7lOWrSWek+GYUs4pxclUg/u01Tb8lOGvrPdKWjW9VxfW8/Rnmau8ZTXZj6oqk9r8dBtPESTWjTp0bprimtwtFo60e3U735kJ3Vf93cvIn8klmubbk1ikqUuM0sPKyXFbqjfe5WfMgXKsKOYuHvLh73mSaP4qph6+zns8jQFHcjZtuytd2u9OLskr+BQN5eS04H56RHRhjeNnfomG/JpfoidluNnbfBh1LwO6rUVFOUmlFK7b0SS4tsN42skRi5PC3lTxG1lTMKjpYKj6R/blwt220su9teBFdw5PFNFtHR0KUde5ljoXrwPniaGbQW8qsH9yKp3/AL0PiGrjfk+wno5vDi+t5+jIvBbd18HPdxFNSSdpablRW46cL91l4nKN1KLxJEmpomlOOaTx3ov2XY+GZU41Kct6L9afNNcmidGaksooqtKdKbhNbTpPRzPlivmS/C/ceofqR8luMCi9EbtmaW42TYWoquBoW5KS84zkn7jIaSji6n64F7aPNGJPEEkgAAAAAAAAGX7c5+8wqulB/sqbtp9aa4t9yei9ZW3NXWlqrcjT6Ms1Sgqkv1PuRfNnMqjlFCEEus0nN83NrXyXDyJ1KmoRwUV5cOvVcuHDqJQ6EUjNocnjnVGVOVt7jCX2Zcn4cn3HOrTU44JNrcyoVFJbuPUYzCrPL6l03CpTl5qUXZ/FFRlxfSjXuMakMPan4GzbN5ss6w8Kq0b0muya0kvDn4NFvSqa8VIyF3buhVcPl1HzzrGbv7OP9r4Iz+nL9x/p4P8Ay8u3j0dZ2tKOfffYfbJcOqcN7nL3cl8SToO1jCh7V75eHD57znd1G56vBEiXZEPFWmqycWrpnOtShVg4TWUz1GTi8oqWMoPCzcXy4Pu5M/O7y3lbVpUnw8OBe0pqpBSRP5LjflULP50ePeuTNhoa+dzR1Zv3o964Mq7uj7OWVuZVekvNnTUMPF23lvz71e0Y+F035I2uh7dPNZ8Ni+pR39VrEF2nb0a4RUsNKpbrVJvX7sNEvXvPzOGmKjdZQ4JeJ7sIJU9bmW4qScZ30m5Kqe7iYK13u1Ldv1Z+y37poND3TeaMutfVeukq7+il/MXaRnRxm7wWJVFvqVrq3JTSvGXmk16uwk6Wt1Uo+04x8DjY1XGpq8H4mqz4PwMsXTPzumcEYY3nZz6JhvyaX6InZbjZW3wYdS8Cl9ImdurU+TxfUhZz75tXSfclZ+L7iBdVcvURqdE2qUPbPe93V9/W8teyOWrLcNTVutNKc3zcpK9vJO3kSqENWCKq/rurXlyWxdnmTR2IRl3SRiKFatCVKcZT3Wqm601o1u3a03vnLyRW3bi5Jp9ZptEwqxptTTS4Z7yS6NcPicNKe9SlGhNXvLq9dWs4xerTV9bW0R0tFNN5WwjaXnRmliScly5F/JxRH8auAYJj8O8HVqU3xhOUf3W0bqlPXgprismbnHVk48jQ+izMFVpVKLesJb6/DPj6pJ/vIoNNUcVI1Oax2os9H1MxcOX1LyUhYgAAFY2q2yp5BJQUPS1OMoqW6ox5OUrPV9luGuml7Ky0bO5Ws3hc+ZDuLyNF43sgP60f9k/43/jJ35F/7P8Ar9yN+Z/+Pf8AYLpQcmksHdvRJVbtt8El6PiPyNL/AJO77j8yf7O/7FxnmFSGEnWqUvRTVOc9ze3920W1d7q17ihuVCm5akspccY8y3tIurOEZLGWtnaYxCdmm9dVf4lCjdNbNhvnEvDBgAAGP9IWE+SY2bXCoo1PN6S9sW/MqrmOKj6TWaLqa9ss8NhPdE2IbWIp8k4TXjLeT/SvUd7J70QdNwWYS616+ZKYur6Scn2t+/Qwt3VdS4nN8W/IU46sEugsuWu9KH4UbrRjzaU/8UU9x8WXWdJOOIAIHaWlZwl23T8tV72ZP+JKOJQqrpX1X1LPR8tjic2z9TdrW7U16tfgQ/4fqON3q80/M7X0c0s8io9I8XHGO/OnBrw6y96Z+w6Iadv2sxt98XsLD0YYxVKFSlfWE9633ZpW9sZFfpmm1VjPmvAlaPnmDjyLoUxPITbWkq2BxF+UN7zi1Je4m6Ok43MMc/Ej3azRl1GYbF0HiMdQS5S3n3KKbfwXmaXSE1G2nnlj5lRaputHBtE+D8DGl+z87J6HFbjDs3rZz6JhvyaX8OJ1W42Vt8GHUvAx7Oazr168nxdSp+t2Keo8yfWb23io0oJcl4F6pbaurCFLC4edaooRTunuxe6uS1av27q7yarnKSgsso5aLUZOdeais9vr5n9/+O43PdcZiPRwf+ip24djt1fXvD2NWp8R4XJevM+fjLW32UIZfN+s+BYMo2aw2UWdOkt5fXl1p+TfzfKx3hRhDciBXvq9bZKWzktxLnUiAAAGW9JuUPC1liIrqVbKXdUire2KXqZptD3KnT9k968PsU9/S1Z663PxK7s7m8skrwqrVLSa7YP5y8efikWF3bq4pOD7Osi0KrpTUvWDbsJiY4yEZwkpRkk4tc0zFzhKEnGS2o0EZKSytx9jyegAACq9Jf0Cp+Kn/EiWeiP7pdT8CHf/AAH2eJmWyavjcN+bH3mivX/Tz6mVNt8aPWbXnGG+WUK1NcZ05xXjKLRh6kdaLRqLeepVjPk0+8wq9ylNubfs3jv6RwtGpfVwSl+KPVl7Uy5pS1oJmKu6Xsq0odPcSR0I4AMv6VvpFLt9F/zyt8SuvP1LqNJoX4Uuv6Eh0TYVxhXq8pSjBf2E2/1o6WcdjZH03UTlCHLL+f8Ao78XD0U5rsk/foYK8g6dxOD4N+J7pPWgn0E/kFb0lK3OLa9eq9/sNdoCsp2mpxi2vnt+pWXsMVM8ySLwhgAh9pf/AK4/i+DM7/En9vH/AC+jJ+j/ANb6jg2dp79W/KKft0/xKr+HqTldOfBLx2Eq/liljmedu9nnnFNTpq9Wney+1F8Y+Ol15rmfpWjLxUJuM/0vufreZq8oOpHMd6M7yHN55BXU1F6XjUg9G4vjF34NWT8UaG6t43NLVz0plXRqulPPzRq2B2lwuNhvRrwXapyUJLucWzLVLGvTlquL7NpdQuKU1lMq+2e0sc1j8kwl6sqjSk46qyd92L53tq+CSflZaPsnRft6/upc/X3IV1cqovZ09rZMbFbLrIYOc7SrTXWa4Rjx3Iv3vn5ETSF/+Ilqx/Su/pJFrbeyWXvZZZ8H4FaS2fnRcDitxiGb5s59Ew35NL+HE6rcbG2+DDqXgZBtFh3g8VXg+VSTX4ZPej/dkinqrVm10m7tJqdCElyXdsNB6NMwjiMM6WinTk78LuMm3GXfzX9knWk04Y5FBpii41tfg/oW8llSAAAAAAcuZ5fDNKUqVRXjJWfauxp8mnqdaNaVKanDejxUpxqRcZbjGNpdnquz9Tdmt6DfUqJdWS7H2S7jX2l5TuY5jv4ooa9CVGWHu5nZsjtbPZ97sk50W7uPOLfGUP8ADn3HG+0fG5Wstkufme7a6dF4e1Gr5Vm1HN4b9GoprmvrLulHin4mXrW9SjLVqLBdU6sKizFnccToACq9Jn0Cp+Kn/EiWWiP7pdT8CHf/AAH2eJmWyX03Dfmx95o73+3n1FVbfGj1m7mKNCZJt7kDyqs6sV+yqu6a4Rm9ZRfZfVr1ciruaWpLK3M1WjLtVqeo/wBS7163nd0cbQrBSeHqStGbvTb4Kb0cW+Slp5rvPdrW1XqM46Ws3UXtYLat/V9vDqNNLEzZ/JyUE23ZLVt8ElzbB9SzsRju0OIltZjnGgt5aQh2bseM32Ru279lirqN1anumrtYRs7bNTZxfW+BqmR5ZHJ6EKMdVFavtk9ZSfi7ljTgoRUUZm4rutUc3xOLaDBX/aRXdL4MzH8QaPbf4mC/y8/o+wmWNdfDfYcGU435HPX5r0fwfkVOiL/8LX979Mtj+j7PAlXVD2sNm9FqT3tUb9NNZRRtYP6fQVvaDE/KJxhHXd7PtPkY3T10q9aNCntxy5vh2FvY0tSDnLj4EtlGC+RQ1+c9X8F5F9oqw/CUcS/U9r8uwg3Vf2s9m5HcWhGI7Msjw+aO9WjGT+1a0v3lqSKN1WpbISaOU6NOf6kZx0h5NRyaVFUae4pKbk96Ur2cbLrN2tf2mh0Vc1a6k6jzjHLpKq9owpOKit+foe+jHGUsNiJqo0pzio02+27cop9r6v7p80xTqTpJx3J7fXQfdHzjGo0973GqmXLk81NE/ABn5zT0OC3GJN92bd8JhvyaX8OJ2W42Ft8GHUvAqXSXkLq2xVNX3Vu1UuO6vmz8uD7rdhCu6WffXaaPRF2l/Jlx3eXkUjJc2nk1WNWnxWjT4Si+MX/PJEOnUcJayLm4t4V6bhL/AEa9kW0dDO4p05pT505WU15c13otadaNRbDKXNnVoP3ls58CXOpEOapj6dOcabmvSS4QTvKy4vdWqS7eB51lnHE6KlNxcsbOZ0no5gAAHyxWGhi4uFSKnF6OMkmn5HqE5QetF4Z8lFSWGij5x0a06zcsPUdN/YneUPKXzl7S6oaanHZVWelb/LwK6ro6L2weCtz2Ix+Xy3qcbtcJUqii/a4ssFpS0qLEn2Nf7Ijsq8HmPc/9Elhqmd4fRRnJff8AQS9rdyNNaLltyuzWO0Xer0jrj/TmI+zDvfydf4nJ/lcen/6+x7/rZdHy+54q7FY/NvpOMVvs3nNfuWjE+rSVpR+FT8F5sOzr1PiT9dxL5H0f0MrqQqupUqTg1JcIxuvurX2kW40tVqxcEkkzvSsYU5KWW2XAqiafLFYaGLg4TipRkrOLV00fGk1hnqE5QkpReGULOOjfebeGqpL7FS+ncprW3ivMhTs/2v5l5Q01sxVj2ryPWAw+cZatyO5UitFvyjKy7pNqXrPsY3EVg81Z6OqvWeU+hf7R98RkGY591cViIUqfOFJN37nwv5truPrpVan63hdB4jd2dvtowbfN+vIsmQ5BRyKO7Sjq/nTes5eL7O5aEinSjTWwr7m7qXEszfZwJU6EYPUbwQ+NyONV3g919n1f8jO3n8PUqr1qL1Xy4fb1sJ9K+lHZPb4nxw+FxOD0jZrsumvbaxGt7TStp7tNprlnZ34aOk6ttV2y3n3lRxOJ0lKMFztx/nzJcqGlK61ZzjBdG/12o5qdtDak2+k6cBlcMFqutL7T+C5E2x0VQtPeW2XN/Tkca91Ors3LkdxZkY58bjaeAg51ZxhFc5NJeHe+4906U6ktWCyzzOcYLMngq1fpApVJbmGoVcRL7sWl6rOXsLSOiJpa1WSivXZ3kJ38W8Qi36+ZGZ/DHbTU1GWXqCT3oydSO+u3i1xXJok2ztLSesqueezZ9TlW9vXjh08dpRs1yurlM9ytTcG9VezTX3ZLR+RdUa9OtHWpvJXVKcqbxJFy2I22lCUcPiZXi7RhVfFPlGb5rlf191PpHRiadWitvFeXkT7S8aahU7GXXaTDYjG0nTw04QcrqU5OV1Hsgknq+3l7s5LPAn3EKk4atNpdJn/9WOJ//aj65/8ASc9RlP8AlFT9yJ3ItmMwy5wi8ao0Y8Yx6z3eyKnCy+B9UZcyZQtLinhe02euZeGrnQsyk590e08W3PDzVJvVwavTv3W1j7V3EOpaJ7Y7C5ttLzgtWqs9PH7lWq7BY2m9IQl2ONSK8+tZkf8AC1CyWlrZra38iSwOxWPr6VMS6cOa9LUm7d0U7e06Rtqr3vHayNU0laR2whl9SRd9n9naOQxappucvn1Jazl4vku5EunSjT3FPc3dS4fvbluXBEudSKAAAAAAAAAAAAAAAAAAAAAAAAAAAAAAADnzHGRy+lOrP5sIuT8lwXedKVOVSahHezzOahFyfAxueJrbYYuEZys5ytFcY04cXuruSevNo1yhTsqDcVuXzfr5FC5TuaqT49xr+U5VSyiCp0oKK5v60n2yfNmTr16laWtN5LynSjTWIo7TidDjzXLKWbU3TqwUov1p9sXyZ1o150Z68HhnipTjUjqyRim0+SSyGvKlJ7ytvQl9qDva/erNPwNjZ3SuKamu1dJn7ii6U9VmwbJYuWOwdCcneTgk32uPVb87GTvqap3E4rdkvbaTlSi3yJcinYAAAAAAAAAAAAAAAAAAAAAAAAAAAAAAAAAAAAAAAAAArvSDTlUwFfd5KLf4Yzi5exMsNFtK6hnp8GRb1N0JY9bTKtl8xWVYujVl82MrS7oyTi35b1/I015RdahKC3v6bSmt6ip1FJ7jdYTVRJpppq6a1TT4NMxTTTwzR7z0fAADKelDELHYulSprenCO60tXv1JJxh48P3jTaHg6dCU5bE3nsXEptIS16qjHevqaPkWA/ovD0qXFwgk3963WfruZ+5q+1qynzZa0YakFHkd5xOgAAAAAAAAAAAAAAAAAAAAAAAAAAAAAAAAAAAAAAAAAB5qU1VTjJJpppp8Gno0z6m08o+NZ2MyfabYKtgJOeHi6tLiorWpHutxku9a93M1FppWnUSjVeJdz8imr2M4PMNq7/uRmTbWYrZz9ne8V/oqqen4eEo+HDuJFxYULn3uPNesM40rqpR93hyZZKfSpZdbCq/dV09sCveguU+77ktaT5x7/sepbV5hn63cJhXTT09Jq7X5qckor1NnlWFpb7a089H2WWffxVxV2U446fWzxJnZHYxZRL09eXpcQ7u+rjFvi03rKTu+s/8A3EvdJOsvZ01iPj5LoO9tZqm9ee2Xr1ktxVk0AAAAAAAAAAAAAAAAAAAAAAAAAAAAAAAAAAAAAAAAAAAAAAHirSjV0lFS8Un7z6pNbmfGk9584YOnTd1Tgn2qMV8D06k3vbPiilwPueD0AAAAAAAAAAAAAAAAAAAAAAAAAAAAAAAAAAAAAAAAAAAAAAAAAAAAAAAAAAAAAAAAAAAAAAAAAAAAAAAAAAAAAAAAAAAAAAAAAAAAAAAAAAAAAAAAAAAAAAAAAAAAAAAAAAAAAAAAAAAAAAAAAAAAAAAAAAAAAAAAAAAAAAAAAAAAAAAAAf/Z">
            <a:extLst>
              <a:ext uri="{FF2B5EF4-FFF2-40B4-BE49-F238E27FC236}">
                <a16:creationId xmlns:a16="http://schemas.microsoft.com/office/drawing/2014/main" id="{D1B13B9C-FB57-394B-9A05-BF54F45DA3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1875" y="427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97" name="AutoShape 24" descr="data:image/jpeg;base64,/9j/4AAQSkZJRgABAQAAAQABAAD/2wCEAAkGBxQHEhQUExIWFRUXGBkYFxcXGBQXFhsWFRcXFxYWFhUaHCggGholHRUXIj0jJSkrLi4uFx8zODMsNygtMCsBCgoKDg0OGxAQGywmICYwNC4yLiwsLDYvNC8sLC8sNDQ0NCwsLCwsNCw0LC40LCw0NCwsLCwsLCwsLCwsLywsLP/AABEIAK8BIAMBEQACEQEDEQH/xAAcAAEAAwEBAQEBAAAAAAAAAAAABQYHBAIDCAH/xABKEAACAQIDBAYFCQQGCgMAAAAAAQIDEQQFIQYSMUEHIlFhcYETkaGxwRQyNEJSYnJzsiOSs/AVF4Ki0eFDVGSTo8LS4uPxFjNT/8QAGwEBAAMBAQEBAAAAAAAAAAAAAAQFBgMCAQf/xAA7EQACAQMABgcGBAYCAwAAAAAAAQIDBBEFEiExQVFhcYGhsdHwEyIzkcHhFBUyUgYjJDRy8UOiYmOS/9oADAMBAAIRAxEAPwDc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vZxtjhssbjvOpNfVp2dvGXBe8sLfRtettxhdJFq3dOGze+ghIbXY3MtcNg+r9pqcl+91Ykx6OtaXxqm3s+7I6u60/hw9dx/J5lnC1+TQ9UH7qh9VDRv733+Q9reft9fM4q23ONy12r4eK/FCpC/hJtp+07R0Va1VmnN/NM5u9rQfvx8USmWdI9Cu0q1OVJ9q68PNpb3sItbQtWO2m0+5+XedqekIPZJYLhhMXDGxU6c4zi+Di017CpnTlTerNYZOjKMlmLyfY8HoAAAAAAAAAAAAAAAAAAAAAAAAAFe2n2rp5DaO76So9dxO1o9snZ28Dy3ggXmkIW2ze+RAf1lr/VX/vf+w+a5C/Ol+zv+xZtms6qZ5B1Hh/RU/qtz3nJ87LdWneek8ljaXEq8dZxwuvf3E0fSWAAAAAAAAAeak1STlJpJK7b4JLi2fUm3hHxvG1mZbUbWTzaTpUN6NNu2l9+o3p4pPs58+w01lo6FFa9T9XcvXMqbi6lUerDd4k/svsXDBJVMRFTqcVF6wh5cJS7+HZ2lfe6UlUbhSeI8+L8iTb2cYrWntZb0rFQTj+gHzr0I4mLjOKlF8VJJp+KZ6jKUXmLwz44qSwzMtu9kIZVB4ii7U7pSpu7s5OycH2XfB8PYaPRukZVpeyqb+fmVF5aKmteG7kdfRrkFanL5TKcqdNrqwWnpPvSX2ezm/Djy0vd02vYpJvny6vqe7ChNP2jeFy5mjGfLUAAAAAAAAAAAAAAAAAAAAAAAAAHma0YPjPz6nocEYY3PZ1WwmH/Jp/oidluNna/Ah1LwJE+ncAAAAAAAAAoXSRnbjbDQfFKVS3Z9WHx9RfaItU/50upeZW31b/jXacfRtlSxNSVeSuqfVh+NrV+S/UddMXDhBUlx39X3+h4saWtJzfA0kzhagAAAA5cxwFPMoblSO9HejJx5Nxakr9qulodKVWdKWtB4fmeJwjNYluOlKxzPZ/QAAAAAAAAAAAAAAAAAAAAAAAAAAeZ8H4AM/PaehwRhTdtnfomG/JpfoidluNnbfBh1LwJA+ncAAAAAAAAAwzN8a8wrVaj+vNteF+qvJWRt6FJUqcYckZ2pPXm5Go7AUPQYKm+cnKT85NL2JGY0pPWuZdGF3FxZxxRRYivJQAAAAAAAAB4rVo0IuUmoxSu23ZJd7PjaSyz1GLk8RW0qlfa6eOm6eCoOo/tyuo+NtLLvbRGdw5PFNZLWOjYU469xLHQvXhkVcJmtRX9PSi/spL1XcH7w413xXrsPiqaPWzVb9dZDVtqsdks9zEQjLulFK67Yzho/acXXqweJEuNha1461J/LyZbNntpqOeK0epUSu6cuNu2L+sv50JVKtGpu3lVdWNS32vaufrcTZ2IYAI7EZoovdprfl7P8yludMxjP2VvHXl3ffw6SXC1bWtN4R53MTU+tGPd/KZ41NK1FnWjHo9KR9zbR4N+uw5a2Lr4J9ezXbZWfmrECte6Ss2va4a54WPmsHaFGhVXunZgc2jiXuvqy9j8GWdhpmlcPUmtWXc+p/TxOFa0lBZW1EiXJEPM5qmm20kldt6JJcW2fUm3hBvBUMTthPH1PQ4Gj6WX25XUbL61tOr3trwLeGjYU4e0uZYXJbyBK7lOWrSWek+GYUs4pxclUg/u01Tb8lOGvrPdKWjW9VxfW8/Rnmau8ZTXZj6oqk9r8dBtPESTWjTp0bprimtwtFo60e3U735kJ3Vf93cvIn8klmubbk1ikqUuM0sPKyXFbqjfe5WfMgXKsKOYuHvLh73mSaP4qph6+zns8jQFHcjZtuytd2u9OLskr+BQN5eS04H56RHRhjeNnfomG/JpfoidluNnbfBh1LwO6rUVFOUmlFK7b0SS4tsN42skRi5PC3lTxG1lTMKjpYKj6R/blwt220su9teBFdw5PFNFtHR0KUde5ljoXrwPniaGbQW8qsH9yKp3/AL0PiGrjfk+wno5vDi+t5+jIvBbd18HPdxFNSSdpablRW46cL91l4nKN1KLxJEmpomlOOaTx3ov2XY+GZU41Kct6L9afNNcmidGaksooqtKdKbhNbTpPRzPlivmS/C/ceofqR8luMCi9EbtmaW42TYWoquBoW5KS84zkn7jIaSji6n64F7aPNGJPEEkgAAAAAAAAGX7c5+8wqulB/sqbtp9aa4t9yei9ZW3NXWlqrcjT6Ms1Sgqkv1PuRfNnMqjlFCEEus0nN83NrXyXDyJ1KmoRwUV5cOvVcuHDqJQ6EUjNocnjnVGVOVt7jCX2Zcn4cn3HOrTU44JNrcyoVFJbuPUYzCrPL6l03CpTl5qUXZ/FFRlxfSjXuMakMPan4GzbN5ss6w8Kq0b0muya0kvDn4NFvSqa8VIyF3buhVcPl1HzzrGbv7OP9r4Iz+nL9x/p4P8Ay8u3j0dZ2tKOfffYfbJcOqcN7nL3cl8SToO1jCh7V75eHD57znd1G56vBEiXZEPFWmqycWrpnOtShVg4TWUz1GTi8oqWMoPCzcXy4Pu5M/O7y3lbVpUnw8OBe0pqpBSRP5LjflULP50ePeuTNhoa+dzR1Zv3o964Mq7uj7OWVuZVekvNnTUMPF23lvz71e0Y+F035I2uh7dPNZ8Ni+pR39VrEF2nb0a4RUsNKpbrVJvX7sNEvXvPzOGmKjdZQ4JeJ7sIJU9bmW4qScZ30m5Kqe7iYK13u1Ldv1Z+y37poND3TeaMutfVeukq7+il/MXaRnRxm7wWJVFvqVrq3JTSvGXmk16uwk6Wt1Uo+04x8DjY1XGpq8H4mqz4PwMsXTPzumcEYY3nZz6JhvyaX6InZbjZW3wYdS8Cl9ImdurU+TxfUhZz75tXSfclZ+L7iBdVcvURqdE2qUPbPe93V9/W8teyOWrLcNTVutNKc3zcpK9vJO3kSqENWCKq/rurXlyWxdnmTR2IRl3SRiKFatCVKcZT3Wqm601o1u3a03vnLyRW3bi5Jp9ZptEwqxptTTS4Z7yS6NcPicNKe9SlGhNXvLq9dWs4xerTV9bW0R0tFNN5WwjaXnRmliScly5F/JxRH8auAYJj8O8HVqU3xhOUf3W0bqlPXgprismbnHVk48jQ+izMFVpVKLesJb6/DPj6pJ/vIoNNUcVI1Oax2os9H1MxcOX1LyUhYgAAFY2q2yp5BJQUPS1OMoqW6ox5OUrPV9luGuml7Ky0bO5Ws3hc+ZDuLyNF43sgP60f9k/43/jJ35F/7P8Ar9yN+Z/+Pf8AYLpQcmksHdvRJVbtt8El6PiPyNL/AJO77j8yf7O/7FxnmFSGEnWqUvRTVOc9ze3920W1d7q17ihuVCm5akspccY8y3tIurOEZLGWtnaYxCdmm9dVf4lCjdNbNhvnEvDBgAAGP9IWE+SY2bXCoo1PN6S9sW/MqrmOKj6TWaLqa9ss8NhPdE2IbWIp8k4TXjLeT/SvUd7J70QdNwWYS616+ZKYur6Scn2t+/Qwt3VdS4nN8W/IU46sEugsuWu9KH4UbrRjzaU/8UU9x8WXWdJOOIAIHaWlZwl23T8tV72ZP+JKOJQqrpX1X1LPR8tjic2z9TdrW7U16tfgQ/4fqON3q80/M7X0c0s8io9I8XHGO/OnBrw6y96Z+w6Iadv2sxt98XsLD0YYxVKFSlfWE9633ZpW9sZFfpmm1VjPmvAlaPnmDjyLoUxPITbWkq2BxF+UN7zi1Je4m6Ok43MMc/Ej3azRl1GYbF0HiMdQS5S3n3KKbfwXmaXSE1G2nnlj5lRaputHBtE+D8DGl+z87J6HFbjDs3rZz6JhvyaX8OJ1W42Vt8GHUvAx7Oazr168nxdSp+t2Keo8yfWb23io0oJcl4F6pbaurCFLC4edaooRTunuxe6uS1av27q7yarnKSgsso5aLUZOdeais9vr5n9/+O43PdcZiPRwf+ip24djt1fXvD2NWp8R4XJevM+fjLW32UIZfN+s+BYMo2aw2UWdOkt5fXl1p+TfzfKx3hRhDciBXvq9bZKWzktxLnUiAAAGW9JuUPC1liIrqVbKXdUire2KXqZptD3KnT9k968PsU9/S1Z663PxK7s7m8skrwqrVLSa7YP5y8efikWF3bq4pOD7Osi0KrpTUvWDbsJiY4yEZwkpRkk4tc0zFzhKEnGS2o0EZKSytx9jyegAACq9Jf0Cp+Kn/EiWeiP7pdT8CHf/AAH2eJmWyavjcN+bH3mivX/Tz6mVNt8aPWbXnGG+WUK1NcZ05xXjKLRh6kdaLRqLeepVjPk0+8wq9ylNubfs3jv6RwtGpfVwSl+KPVl7Uy5pS1oJmKu6Xsq0odPcSR0I4AMv6VvpFLt9F/zyt8SuvP1LqNJoX4Uuv6Eh0TYVxhXq8pSjBf2E2/1o6WcdjZH03UTlCHLL+f8Ao78XD0U5rsk/foYK8g6dxOD4N+J7pPWgn0E/kFb0lK3OLa9eq9/sNdoCsp2mpxi2vnt+pWXsMVM8ySLwhgAh9pf/AK4/i+DM7/En9vH/AC+jJ+j/ANb6jg2dp79W/KKft0/xKr+HqTldOfBLx2Eq/liljmedu9nnnFNTpq9Wney+1F8Y+Ol15rmfpWjLxUJuM/0vufreZq8oOpHMd6M7yHN55BXU1F6XjUg9G4vjF34NWT8UaG6t43NLVz0plXRqulPPzRq2B2lwuNhvRrwXapyUJLucWzLVLGvTlquL7NpdQuKU1lMq+2e0sc1j8kwl6sqjSk46qyd92L53tq+CSflZaPsnRft6/upc/X3IV1cqovZ09rZMbFbLrIYOc7SrTXWa4Rjx3Iv3vn5ETSF/+Ilqx/Su/pJFrbeyWXvZZZ8H4FaS2fnRcDitxiGb5s59Ew35NL+HE6rcbG2+DDqXgZBtFh3g8VXg+VSTX4ZPej/dkinqrVm10m7tJqdCElyXdsNB6NMwjiMM6WinTk78LuMm3GXfzX9knWk04Y5FBpii41tfg/oW8llSAAAAAAcuZ5fDNKUqVRXjJWfauxp8mnqdaNaVKanDejxUpxqRcZbjGNpdnquz9Tdmt6DfUqJdWS7H2S7jX2l5TuY5jv4ooa9CVGWHu5nZsjtbPZ97sk50W7uPOLfGUP8ADn3HG+0fG5Wstkufme7a6dF4e1Gr5Vm1HN4b9GoprmvrLulHin4mXrW9SjLVqLBdU6sKizFnccToACq9Jn0Cp+Kn/EiWWiP7pdT8CHf/AAH2eJmWyX03Dfmx95o73+3n1FVbfGj1m7mKNCZJt7kDyqs6sV+yqu6a4Rm9ZRfZfVr1ciruaWpLK3M1WjLtVqeo/wBS7163nd0cbQrBSeHqStGbvTb4Kb0cW+Slp5rvPdrW1XqM46Ws3UXtYLat/V9vDqNNLEzZ/JyUE23ZLVt8ElzbB9SzsRju0OIltZjnGgt5aQh2bseM32Ru279lirqN1anumrtYRs7bNTZxfW+BqmR5ZHJ6EKMdVFavtk9ZSfi7ljTgoRUUZm4rutUc3xOLaDBX/aRXdL4MzH8QaPbf4mC/y8/o+wmWNdfDfYcGU435HPX5r0fwfkVOiL/8LX979Mtj+j7PAlXVD2sNm9FqT3tUb9NNZRRtYP6fQVvaDE/KJxhHXd7PtPkY3T10q9aNCntxy5vh2FvY0tSDnLj4EtlGC+RQ1+c9X8F5F9oqw/CUcS/U9r8uwg3Vf2s9m5HcWhGI7Msjw+aO9WjGT+1a0v3lqSKN1WpbISaOU6NOf6kZx0h5NRyaVFUae4pKbk96Ur2cbLrN2tf2mh0Vc1a6k6jzjHLpKq9owpOKit+foe+jHGUsNiJqo0pzio02+27cop9r6v7p80xTqTpJx3J7fXQfdHzjGo0973GqmXLk81NE/ABn5zT0OC3GJN92bd8JhvyaX8OJ2W42Ft8GHUvAqXSXkLq2xVNX3Vu1UuO6vmz8uD7rdhCu6WffXaaPRF2l/Jlx3eXkUjJc2nk1WNWnxWjT4Si+MX/PJEOnUcJayLm4t4V6bhL/AEa9kW0dDO4p05pT505WU15c13otadaNRbDKXNnVoP3ls58CXOpEOapj6dOcabmvSS4QTvKy4vdWqS7eB51lnHE6KlNxcsbOZ0no5gAAHyxWGhi4uFSKnF6OMkmn5HqE5QetF4Z8lFSWGij5x0a06zcsPUdN/YneUPKXzl7S6oaanHZVWelb/LwK6ro6L2weCtz2Ix+Xy3qcbtcJUqii/a4ssFpS0qLEn2Nf7Ijsq8HmPc/9Elhqmd4fRRnJff8AQS9rdyNNaLltyuzWO0Xer0jrj/TmI+zDvfydf4nJ/lcen/6+x7/rZdHy+54q7FY/NvpOMVvs3nNfuWjE+rSVpR+FT8F5sOzr1PiT9dxL5H0f0MrqQqupUqTg1JcIxuvurX2kW40tVqxcEkkzvSsYU5KWW2XAqiafLFYaGLg4TipRkrOLV00fGk1hnqE5QkpReGULOOjfebeGqpL7FS+ncprW3ivMhTs/2v5l5Q01sxVj2ryPWAw+cZatyO5UitFvyjKy7pNqXrPsY3EVg81Z6OqvWeU+hf7R98RkGY591cViIUqfOFJN37nwv5truPrpVan63hdB4jd2dvtowbfN+vIsmQ5BRyKO7Sjq/nTes5eL7O5aEinSjTWwr7m7qXEszfZwJU6EYPUbwQ+NyONV3g919n1f8jO3n8PUqr1qL1Xy4fb1sJ9K+lHZPb4nxw+FxOD0jZrsumvbaxGt7TStp7tNprlnZ34aOk6ttV2y3n3lRxOJ0lKMFztx/nzJcqGlK61ZzjBdG/12o5qdtDak2+k6cBlcMFqutL7T+C5E2x0VQtPeW2XN/Tkca91Ors3LkdxZkY58bjaeAg51ZxhFc5NJeHe+4906U6ktWCyzzOcYLMngq1fpApVJbmGoVcRL7sWl6rOXsLSOiJpa1WSivXZ3kJ38W8Qi36+ZGZ/DHbTU1GWXqCT3oydSO+u3i1xXJok2ztLSesqueezZ9TlW9vXjh08dpRs1yurlM9ytTcG9VezTX3ZLR+RdUa9OtHWpvJXVKcqbxJFy2I22lCUcPiZXi7RhVfFPlGb5rlf191PpHRiadWitvFeXkT7S8aahU7GXXaTDYjG0nTw04QcrqU5OV1Hsgknq+3l7s5LPAn3EKk4atNpdJn/9WOJ//aj65/8ASc9RlP8AlFT9yJ3ItmMwy5wi8ao0Y8Yx6z3eyKnCy+B9UZcyZQtLinhe02euZeGrnQsyk590e08W3PDzVJvVwavTv3W1j7V3EOpaJ7Y7C5ttLzgtWqs9PH7lWq7BY2m9IQl2ONSK8+tZkf8AC1CyWlrZra38iSwOxWPr6VMS6cOa9LUm7d0U7e06Rtqr3vHayNU0laR2whl9SRd9n9naOQxappucvn1Jazl4vku5EunSjT3FPc3dS4fvbluXBEudSKAAAAAAAAAAAAAAAAAAAAAAAAAAAAAAADnzHGRy+lOrP5sIuT8lwXedKVOVSahHezzOahFyfAxueJrbYYuEZys5ytFcY04cXuruSevNo1yhTsqDcVuXzfr5FC5TuaqT49xr+U5VSyiCp0oKK5v60n2yfNmTr16laWtN5LynSjTWIo7TidDjzXLKWbU3TqwUov1p9sXyZ1o150Z68HhnipTjUjqyRim0+SSyGvKlJ7ytvQl9qDva/erNPwNjZ3SuKamu1dJn7ii6U9VmwbJYuWOwdCcneTgk32uPVb87GTvqap3E4rdkvbaTlSi3yJcinYAAAAAAAAAAAAAAAAAAAAAAAAAAAAAAAAAAAAAAAAAArvSDTlUwFfd5KLf4Yzi5exMsNFtK6hnp8GRb1N0JY9bTKtl8xWVYujVl82MrS7oyTi35b1/I015RdahKC3v6bSmt6ip1FJ7jdYTVRJpppq6a1TT4NMxTTTwzR7z0fAADKelDELHYulSprenCO60tXv1JJxh48P3jTaHg6dCU5bE3nsXEptIS16qjHevqaPkWA/ovD0qXFwgk3963WfruZ+5q+1qynzZa0YakFHkd5xOgAAAAAAAAAAAAAAAAAAAAAAAAAAAAAAAAAAAAAAAAAB5qU1VTjJJpppp8Gno0z6m08o+NZ2MyfabYKtgJOeHi6tLiorWpHutxku9a93M1FppWnUSjVeJdz8imr2M4PMNq7/uRmTbWYrZz9ne8V/oqqen4eEo+HDuJFxYULn3uPNesM40rqpR93hyZZKfSpZdbCq/dV09sCveguU+77ktaT5x7/sepbV5hn63cJhXTT09Jq7X5qckor1NnlWFpb7a089H2WWffxVxV2U446fWzxJnZHYxZRL09eXpcQ7u+rjFvi03rKTu+s/8A3EvdJOsvZ01iPj5LoO9tZqm9ee2Xr1ktxVk0AAAAAAAAAAAAAAAAAAAAAAAAAAAAAAAAAAAAAAAAAAAAAAHirSjV0lFS8Un7z6pNbmfGk9584YOnTd1Tgn2qMV8D06k3vbPiilwPueD0AAAAAAAAAAAAAAAAAAAAAAAAAAAAAAAAAAAAAAAAAAAAAAAAAAAAAAAAAAAAAAAAAAAAAAAAAAAAAAAAAAAAAAAAAAAAAAAAAAAAAAAAAAAAAAAAAAAAAAAAAAAAAAAAAAAAAAAAAAAAAAAAAAAAAAAAAAAAAAAAAAAAAAAAAAAAAAAAAf/Z">
            <a:extLst>
              <a:ext uri="{FF2B5EF4-FFF2-40B4-BE49-F238E27FC236}">
                <a16:creationId xmlns:a16="http://schemas.microsoft.com/office/drawing/2014/main" id="{B3A3065F-F995-A048-8575-22EEE3650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4275" y="579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0498" name="Picture 26" descr="http://cdn3.vox-cdn.com/entry_photo_images/8986569/google_large_verge_medium_portrait.jpg">
            <a:extLst>
              <a:ext uri="{FF2B5EF4-FFF2-40B4-BE49-F238E27FC236}">
                <a16:creationId xmlns:a16="http://schemas.microsoft.com/office/drawing/2014/main" id="{5B217322-15EA-C84F-86D8-EE41480E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4232275"/>
            <a:ext cx="12858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E99D9E-CBDD-3F4F-A472-13AECA2E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Scale of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0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FBDEE82C-B777-B24D-8167-FBE45D82F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Access to remote information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HW assignments from my server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Stock quotes from financial web site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News, </a:t>
            </a:r>
            <a:r>
              <a:rPr lang="en-US" altLang="en-US" dirty="0" err="1">
                <a:ea typeface="ＭＳ Ｐゴシック" charset="0"/>
              </a:rPr>
              <a:t>wikipedia</a:t>
            </a:r>
            <a:r>
              <a:rPr lang="en-US" altLang="en-US" dirty="0">
                <a:ea typeface="ＭＳ Ｐゴシック" charset="0"/>
              </a:rPr>
              <a:t>, google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Person to person and group communication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email, </a:t>
            </a:r>
            <a:r>
              <a:rPr lang="en-US" altLang="en-US" dirty="0" err="1">
                <a:ea typeface="ＭＳ Ｐゴシック" charset="0"/>
              </a:rPr>
              <a:t>whatsapp</a:t>
            </a:r>
            <a:r>
              <a:rPr lang="en-US" altLang="en-US" dirty="0">
                <a:ea typeface="ＭＳ Ｐゴシック" charset="0"/>
              </a:rPr>
              <a:t>, blogs, fb, twitter,  </a:t>
            </a:r>
            <a:r>
              <a:rPr lang="en-US" altLang="en-US" dirty="0" err="1">
                <a:ea typeface="ＭＳ Ｐゴシック" charset="0"/>
              </a:rPr>
              <a:t>instagram</a:t>
            </a:r>
            <a:r>
              <a:rPr lang="en-US" altLang="en-US" dirty="0">
                <a:ea typeface="ＭＳ Ｐゴシック" charset="0"/>
              </a:rPr>
              <a:t>, snapchat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Interactive entertainment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 video clips (</a:t>
            </a:r>
            <a:r>
              <a:rPr lang="en-US" altLang="en-US" dirty="0" err="1">
                <a:ea typeface="ＭＳ Ｐゴシック" charset="0"/>
              </a:rPr>
              <a:t>youtube</a:t>
            </a:r>
            <a:r>
              <a:rPr lang="en-US" altLang="en-US" dirty="0">
                <a:ea typeface="ＭＳ Ｐゴシック" charset="0"/>
              </a:rPr>
              <a:t>), movies (</a:t>
            </a:r>
            <a:r>
              <a:rPr lang="en-US" altLang="en-US" dirty="0" err="1">
                <a:ea typeface="ＭＳ Ｐゴシック" charset="0"/>
              </a:rPr>
              <a:t>netflix</a:t>
            </a:r>
            <a:r>
              <a:rPr lang="en-US" altLang="en-US" dirty="0">
                <a:ea typeface="ＭＳ Ｐゴシック" charset="0"/>
              </a:rPr>
              <a:t>), music (</a:t>
            </a:r>
            <a:r>
              <a:rPr lang="en-US" altLang="en-US" dirty="0" err="1">
                <a:ea typeface="ＭＳ Ｐゴシック" charset="0"/>
              </a:rPr>
              <a:t>itunes</a:t>
            </a:r>
            <a:r>
              <a:rPr lang="en-US" altLang="en-US" dirty="0">
                <a:ea typeface="ＭＳ Ｐゴシック" charset="0"/>
              </a:rPr>
              <a:t>, </a:t>
            </a:r>
            <a:r>
              <a:rPr lang="en-US" altLang="en-US" dirty="0" err="1">
                <a:ea typeface="ＭＳ Ｐゴシック" charset="0"/>
              </a:rPr>
              <a:t>spotify</a:t>
            </a:r>
            <a:r>
              <a:rPr lang="en-US" altLang="en-US" dirty="0">
                <a:ea typeface="ＭＳ Ｐゴシック" charset="0"/>
              </a:rPr>
              <a:t>), games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Online commerce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Amazon, </a:t>
            </a:r>
            <a:r>
              <a:rPr lang="en-US" altLang="en-US" dirty="0" err="1">
                <a:ea typeface="ＭＳ Ｐゴシック" charset="0"/>
              </a:rPr>
              <a:t>Ebay</a:t>
            </a:r>
            <a:r>
              <a:rPr lang="en-US" altLang="en-US" dirty="0">
                <a:ea typeface="ＭＳ Ｐゴシック" charset="0"/>
              </a:rPr>
              <a:t>, hotels</a:t>
            </a: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741A38B3-E782-AF40-9C2A-2703CC37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08D6EB-6AB7-5746-9124-CF379BCCC7B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F3DB2D-0286-9B4D-99AD-E9D8AEA5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Impact of the Internet on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AFCF55-E6AD-FE4B-8A12-18D27F3449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About us: Management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FC700BE8-0F59-364B-8069-0F2304CAB8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+mn-ea"/>
                <a:cs typeface="+mn-cs"/>
              </a:rPr>
              <a:t>Professor: Srini</a:t>
            </a:r>
            <a:r>
              <a:rPr lang="en-US" altLang="en-US" sz="2000" dirty="0"/>
              <a:t>vas Narayana</a:t>
            </a:r>
            <a:endParaRPr lang="en-US" altLang="en-US" sz="20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charset="0"/>
                <a:hlinkClick r:id="rId2"/>
              </a:rPr>
              <a:t>http://www.cs.rutgers.edu/~sn624</a:t>
            </a:r>
            <a:endParaRPr lang="en-US" altLang="en-US" sz="2000" dirty="0"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charset="0"/>
                <a:hlinkClick r:id="rId3"/>
              </a:rPr>
              <a:t>srinivas.narayana@rutgers.edu</a:t>
            </a:r>
            <a:endParaRPr lang="en-US" altLang="en-US" sz="2000" dirty="0"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charset="0"/>
              </a:rPr>
              <a:t>Office hours:  </a:t>
            </a:r>
            <a:r>
              <a:rPr lang="en-US" altLang="en-US" sz="2000" dirty="0" err="1">
                <a:ea typeface="ＭＳ Ｐゴシック" charset="0"/>
              </a:rPr>
              <a:t>CoRE</a:t>
            </a:r>
            <a:r>
              <a:rPr lang="en-US" altLang="en-US" sz="2000" dirty="0">
                <a:ea typeface="ＭＳ Ｐゴシック" charset="0"/>
              </a:rPr>
              <a:t> 312, Thursdays 10 am -- noon or by appointment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charset="0"/>
              </a:rPr>
              <a:t>Class:  Wed 10.20 – 11.40 AM and Fri 3.20 – 4.40 PM TIL 232</a:t>
            </a:r>
          </a:p>
          <a:p>
            <a:pPr>
              <a:defRPr/>
            </a:pPr>
            <a:r>
              <a:rPr lang="en-US" sz="2000" dirty="0"/>
              <a:t>Recitation section 5: </a:t>
            </a:r>
            <a:r>
              <a:rPr lang="en-US" sz="2000" dirty="0" err="1"/>
              <a:t>Bala</a:t>
            </a:r>
            <a:r>
              <a:rPr lang="en-US" sz="2000" dirty="0"/>
              <a:t> Murali </a:t>
            </a:r>
            <a:r>
              <a:rPr lang="en-US" sz="2000" dirty="0" err="1"/>
              <a:t>Komanduri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bk455@scarletmail.rutgers.edu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Thursday 12.15 —1.10 PM LSH-B267</a:t>
            </a:r>
          </a:p>
          <a:p>
            <a:pPr>
              <a:defRPr/>
            </a:pPr>
            <a:r>
              <a:rPr lang="en-US" sz="2000" dirty="0"/>
              <a:t>Recitation section 6: Jayant </a:t>
            </a:r>
            <a:r>
              <a:rPr lang="en-US" sz="2000" dirty="0" err="1"/>
              <a:t>Kannadkar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jdk176@scarletmail.rutgers.edu</a:t>
            </a:r>
            <a:endParaRPr lang="en-US" sz="2000" dirty="0"/>
          </a:p>
          <a:p>
            <a:pPr lvl="1">
              <a:defRPr/>
            </a:pPr>
            <a:r>
              <a:rPr lang="en-US" sz="1800" dirty="0"/>
              <a:t>Thursday 8.55 – 9.50 AM LSH-B115</a:t>
            </a:r>
          </a:p>
          <a:p>
            <a:pPr>
              <a:defRPr/>
            </a:pPr>
            <a:r>
              <a:rPr lang="en-US" altLang="en-US" sz="2000" dirty="0">
                <a:ea typeface="+mn-ea"/>
                <a:cs typeface="+mn-cs"/>
              </a:rPr>
              <a:t>Course info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C00000"/>
                </a:solidFill>
                <a:ea typeface="ＭＳ Ｐゴシック" charset="0"/>
                <a:hlinkClick r:id="rId6"/>
              </a:rPr>
              <a:t>http://www.cs.rutgers.edu/~sn624/352-S19/</a:t>
            </a:r>
            <a:r>
              <a:rPr lang="en-US" altLang="en-US" sz="2000" dirty="0">
                <a:solidFill>
                  <a:srgbClr val="C00000"/>
                </a:solidFill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altLang="en-US" sz="2000" dirty="0">
                <a:ea typeface="ＭＳ Ｐゴシック" charset="0"/>
              </a:rPr>
              <a:t>Piazza: accessible from class Sakai site</a:t>
            </a:r>
          </a:p>
        </p:txBody>
      </p:sp>
      <p:sp>
        <p:nvSpPr>
          <p:cNvPr id="3076" name="Slide Number Placeholder 1">
            <a:extLst>
              <a:ext uri="{FF2B5EF4-FFF2-40B4-BE49-F238E27FC236}">
                <a16:creationId xmlns:a16="http://schemas.microsoft.com/office/drawing/2014/main" id="{6F93C940-D7EB-9449-8375-4F0FAC81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91F99-4265-3A46-A4DC-44F6DC416EA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9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E9EA56E1-129C-5840-A48A-9FEB49DA2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The good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Access to information, services, e-commerce, productivity</a:t>
            </a:r>
            <a:endParaRPr lang="en-US" altLang="en-US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The bad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Gossip, distraction, Internet addiction, chat room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The ugly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0"/>
              </a:rPr>
              <a:t>Phishing, fraud, trolling, cyberbullying</a:t>
            </a:r>
          </a:p>
          <a:p>
            <a:pPr>
              <a:lnSpc>
                <a:spcPct val="90000"/>
              </a:lnSpc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The Internet is a mirror of society</a:t>
            </a:r>
          </a:p>
        </p:txBody>
      </p:sp>
      <p:sp>
        <p:nvSpPr>
          <p:cNvPr id="20484" name="Slide Number Placeholder 1">
            <a:extLst>
              <a:ext uri="{FF2B5EF4-FFF2-40B4-BE49-F238E27FC236}">
                <a16:creationId xmlns:a16="http://schemas.microsoft.com/office/drawing/2014/main" id="{D8D924FD-1621-5044-B6A1-82D86617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CAB4F-0CDD-2444-8A18-BD5D6CC22DA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A1472-7490-BF4E-AEF2-30F0F070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Impact of the Internet on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372C56A6-0AFA-7744-969F-0B2CB0421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37635"/>
            <a:ext cx="10049540" cy="50838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Users of applications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Everyone (mom and pop, kids) to get something done</a:t>
            </a:r>
            <a:endParaRPr lang="en-US" altLang="en-US" sz="2200" dirty="0"/>
          </a:p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Network Designers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Protocol design and implementation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Performance, cost, scale</a:t>
            </a:r>
            <a:endParaRPr lang="en-US" altLang="en-US" sz="2200" dirty="0"/>
          </a:p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Internet Service Providers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Administrators and ISPs (AT&amp;T)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Management, revenue, deployment</a:t>
            </a:r>
            <a:endParaRPr lang="en-US" altLang="en-US" sz="2200" dirty="0"/>
          </a:p>
          <a:p>
            <a:pPr>
              <a:lnSpc>
                <a:spcPct val="80000"/>
              </a:lnSpc>
              <a:defRPr/>
            </a:pPr>
            <a:r>
              <a:rPr lang="en-US" altLang="en-US" sz="2200" dirty="0"/>
              <a:t>Market/businesses on the Internet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200" dirty="0">
                <a:ea typeface="ＭＳ Ｐゴシック" charset="0"/>
              </a:rPr>
              <a:t>Consumer to consumer (</a:t>
            </a:r>
            <a:r>
              <a:rPr lang="en-US" altLang="en-US" sz="2200" dirty="0" err="1">
                <a:ea typeface="ＭＳ Ｐゴシック" charset="0"/>
              </a:rPr>
              <a:t>ebay</a:t>
            </a:r>
            <a:r>
              <a:rPr lang="en-US" altLang="en-US" sz="2200" dirty="0">
                <a:ea typeface="ＭＳ Ｐゴシック" charset="0"/>
              </a:rPr>
              <a:t>), Business to consumer (amazon, </a:t>
            </a:r>
            <a:r>
              <a:rPr lang="en-US" altLang="en-US" sz="2200" dirty="0" err="1">
                <a:ea typeface="ＭＳ Ｐゴシック" charset="0"/>
              </a:rPr>
              <a:t>netflix</a:t>
            </a:r>
            <a:r>
              <a:rPr lang="en-US" altLang="en-US" sz="2200" dirty="0">
                <a:ea typeface="ＭＳ Ｐゴシック" charset="0"/>
              </a:rPr>
              <a:t>), Business to business (</a:t>
            </a:r>
            <a:r>
              <a:rPr lang="en-US" altLang="en-US" sz="2200" dirty="0" err="1">
                <a:ea typeface="ＭＳ Ｐゴシック" charset="0"/>
              </a:rPr>
              <a:t>alibaba</a:t>
            </a:r>
            <a:r>
              <a:rPr lang="en-US" altLang="en-US" sz="2200" dirty="0">
                <a:ea typeface="ＭＳ Ｐゴシック" charset="0"/>
              </a:rPr>
              <a:t>, importers.com,21food.com), Consumer to business (</a:t>
            </a:r>
            <a:r>
              <a:rPr lang="en-US" altLang="en-US" sz="2200" dirty="0" err="1">
                <a:ea typeface="ＭＳ Ｐゴシック" charset="0"/>
              </a:rPr>
              <a:t>hotjobs</a:t>
            </a:r>
            <a:r>
              <a:rPr lang="en-US" altLang="en-US" sz="2200" dirty="0">
                <a:ea typeface="ＭＳ Ｐゴシック" charset="0"/>
              </a:rPr>
              <a:t>, monster), Govt to C, Govt to B, etc.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endParaRPr lang="en-US" altLang="en-US" sz="2200" dirty="0"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endParaRPr lang="en-US" altLang="en-US" sz="2200" dirty="0">
              <a:ea typeface="ＭＳ Ｐゴシック" charset="0"/>
            </a:endParaRP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8457BB1E-3965-1F4C-8ED3-CBFE4A57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B0E0F-8079-8043-AED9-CF703C96485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A43BC-09BB-F54B-8B87-DD6ADC47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Internet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7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B044014-F6E1-3D4E-9123-38D2D3F21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Internet service providers (ISPs)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45763F6-9A54-7C4C-9952-0FF3B83C0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Local ISPs: Tier 3  (cablevision)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Regional ISPs: Tier2 (</a:t>
            </a:r>
            <a:r>
              <a:rPr lang="en-US" altLang="en-US" sz="2000" dirty="0" err="1">
                <a:ea typeface="MS PGothic" pitchFamily="34" charset="-128"/>
              </a:rPr>
              <a:t>internap</a:t>
            </a:r>
            <a:r>
              <a:rPr lang="en-US" altLang="en-US" sz="2000" dirty="0">
                <a:ea typeface="MS PGothic" pitchFamily="34" charset="-128"/>
              </a:rPr>
              <a:t>)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Global ISPs: Tier 1 (Verizon, Sprint, AT&amp;T, level 3, century link, Deutsche Telekom, NTT)  provide access to the entire internet; connect ISP to other ISPs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Peering ISPs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606060"/>
                </a:solidFill>
                <a:ea typeface="MS PGothic" pitchFamily="34" charset="-128"/>
              </a:rPr>
              <a:t>Have a mutual relationship about forwarding traffic of each others customers (no $ involved)</a:t>
            </a:r>
          </a:p>
          <a:p>
            <a:pPr>
              <a:defRPr/>
            </a:pPr>
            <a:r>
              <a:rPr lang="en-US" altLang="en-US" sz="2000" dirty="0">
                <a:ea typeface="MS PGothic" pitchFamily="34" charset="-128"/>
              </a:rPr>
              <a:t>Transit ISPs 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606060"/>
                </a:solidFill>
                <a:ea typeface="MS PGothic" pitchFamily="34" charset="-128"/>
              </a:rPr>
              <a:t>Provides access to all reachable customers ($$ involved) </a:t>
            </a:r>
          </a:p>
          <a:p>
            <a:pPr>
              <a:buFontTx/>
              <a:buNone/>
              <a:defRPr/>
            </a:pPr>
            <a:endParaRPr lang="en-US" altLang="en-US" sz="2000" dirty="0">
              <a:ea typeface="MS PGothic" pitchFamily="34" charset="-128"/>
            </a:endParaRP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F5C719B1-6A2B-9940-874D-0FF6EC6E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D2E4B-F779-3A40-8FF2-303B913E58C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2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val 3">
            <a:extLst>
              <a:ext uri="{FF2B5EF4-FFF2-40B4-BE49-F238E27FC236}">
                <a16:creationId xmlns:a16="http://schemas.microsoft.com/office/drawing/2014/main" id="{26832630-F4FC-ED4B-AF5C-7AD6DF66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9" y="4171951"/>
            <a:ext cx="1863725" cy="790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Comic Sans MS" charset="0"/>
                <a:ea typeface="ＭＳ Ｐゴシック" charset="0"/>
              </a:rPr>
              <a:t>Tier 1 ISP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DCFE3936-0B19-A943-939D-0042F8FF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2968626"/>
            <a:ext cx="1863725" cy="790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Comic Sans MS" charset="0"/>
                <a:ea typeface="ＭＳ Ｐゴシック" charset="0"/>
              </a:rPr>
              <a:t>Tier 1 ISP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BB983956-6E41-244A-835E-3B148E27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9" y="4133851"/>
            <a:ext cx="1863725" cy="790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Comic Sans MS" charset="0"/>
                <a:ea typeface="ＭＳ Ｐゴシック" charset="0"/>
              </a:rPr>
              <a:t>Tier 1 ISP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AC947005-A081-5D43-B0E2-3A26BACA6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414020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D18F383D-DC7A-1744-B4F0-3FD29621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67030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11422EDA-7D9D-DE48-A578-F993E0AA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3695701"/>
            <a:ext cx="133350" cy="1428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0FF7E252-880B-924D-A841-53AC37A3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415290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F74A5309-2860-734B-8383-567F65F6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4470401"/>
            <a:ext cx="1333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B6019F0B-F2EC-0148-B6F1-56E02EBD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4457701"/>
            <a:ext cx="133350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DF48A589-21E6-C343-AC82-469F53C65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6138" y="4527550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17484056-E2C9-FD4F-A0B6-8A8768946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3784600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94256BE4-4685-C847-A75F-862CA3DB81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2738" y="3816350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D06A47EF-0B18-A14A-B6B9-EBA67A5DC800}"/>
              </a:ext>
            </a:extLst>
          </p:cNvPr>
          <p:cNvGrpSpPr>
            <a:grpSpLocks/>
          </p:cNvGrpSpPr>
          <p:nvPr/>
        </p:nvGrpSpPr>
        <p:grpSpPr bwMode="auto">
          <a:xfrm>
            <a:off x="7227889" y="3467101"/>
            <a:ext cx="719137" cy="396875"/>
            <a:chOff x="3740" y="1244"/>
            <a:chExt cx="453" cy="250"/>
          </a:xfrm>
        </p:grpSpPr>
        <p:sp>
          <p:nvSpPr>
            <p:cNvPr id="23635" name="Rectangle 16">
              <a:extLst>
                <a:ext uri="{FF2B5EF4-FFF2-40B4-BE49-F238E27FC236}">
                  <a16:creationId xmlns:a16="http://schemas.microsoft.com/office/drawing/2014/main" id="{DA17D941-B1FD-3D44-941A-7907BBFE0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248"/>
              <a:ext cx="438" cy="19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636" name="Text Box 17">
              <a:extLst>
                <a:ext uri="{FF2B5EF4-FFF2-40B4-BE49-F238E27FC236}">
                  <a16:creationId xmlns:a16="http://schemas.microsoft.com/office/drawing/2014/main" id="{5C86399E-6C11-E145-BE95-55BDCCD56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1244"/>
              <a:ext cx="4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chemeClr val="bg1"/>
                  </a:solidFill>
                </a:rPr>
                <a:t>NAP</a:t>
              </a:r>
              <a:endParaRPr lang="en-US" sz="2000">
                <a:latin typeface="Times New Roman" charset="0"/>
              </a:endParaRPr>
            </a:p>
          </p:txBody>
        </p:sp>
      </p:grpSp>
      <p:sp>
        <p:nvSpPr>
          <p:cNvPr id="23568" name="Line 18">
            <a:extLst>
              <a:ext uri="{FF2B5EF4-FFF2-40B4-BE49-F238E27FC236}">
                <a16:creationId xmlns:a16="http://schemas.microsoft.com/office/drawing/2014/main" id="{8854B93F-9D56-3E44-B363-8877FD6365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0213" y="3733800"/>
            <a:ext cx="50165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9" name="Line 19">
            <a:extLst>
              <a:ext uri="{FF2B5EF4-FFF2-40B4-BE49-F238E27FC236}">
                <a16:creationId xmlns:a16="http://schemas.microsoft.com/office/drawing/2014/main" id="{0B80D047-8DC0-0149-92D4-C643DF0C2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651250"/>
            <a:ext cx="9017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0" name="Line 20">
            <a:extLst>
              <a:ext uri="{FF2B5EF4-FFF2-40B4-BE49-F238E27FC236}">
                <a16:creationId xmlns:a16="http://schemas.microsoft.com/office/drawing/2014/main" id="{72F195AD-88F8-194B-A024-5CDBCC0CC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4013" y="3708400"/>
            <a:ext cx="181610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19" name="Group 21">
            <a:extLst>
              <a:ext uri="{FF2B5EF4-FFF2-40B4-BE49-F238E27FC236}">
                <a16:creationId xmlns:a16="http://schemas.microsoft.com/office/drawing/2014/main" id="{33BBE88A-1642-C149-9FA5-33A5CD71D876}"/>
              </a:ext>
            </a:extLst>
          </p:cNvPr>
          <p:cNvGrpSpPr>
            <a:grpSpLocks/>
          </p:cNvGrpSpPr>
          <p:nvPr/>
        </p:nvGrpSpPr>
        <p:grpSpPr bwMode="auto">
          <a:xfrm>
            <a:off x="3503614" y="2574925"/>
            <a:ext cx="6219825" cy="2838450"/>
            <a:chOff x="1226" y="2070"/>
            <a:chExt cx="3918" cy="1788"/>
          </a:xfrm>
        </p:grpSpPr>
        <p:grpSp>
          <p:nvGrpSpPr>
            <p:cNvPr id="25660" name="Group 22">
              <a:extLst>
                <a:ext uri="{FF2B5EF4-FFF2-40B4-BE49-F238E27FC236}">
                  <a16:creationId xmlns:a16="http://schemas.microsoft.com/office/drawing/2014/main" id="{6AC93710-C95D-C84E-9C13-15D83CCF5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23632" name="Oval 23">
                <a:extLst>
                  <a:ext uri="{FF2B5EF4-FFF2-40B4-BE49-F238E27FC236}">
                    <a16:creationId xmlns:a16="http://schemas.microsoft.com/office/drawing/2014/main" id="{64C3379C-97F9-0449-8E3B-491E1C760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33" name="Text Box 24">
                <a:extLst>
                  <a:ext uri="{FF2B5EF4-FFF2-40B4-BE49-F238E27FC236}">
                    <a16:creationId xmlns:a16="http://schemas.microsoft.com/office/drawing/2014/main" id="{B5600DF0-AFC6-2E4C-9BAE-0FDFBDF35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34" name="Oval 25">
                <a:extLst>
                  <a:ext uri="{FF2B5EF4-FFF2-40B4-BE49-F238E27FC236}">
                    <a16:creationId xmlns:a16="http://schemas.microsoft.com/office/drawing/2014/main" id="{8A7A53C5-C2F0-974B-8D50-935535CA3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1" name="Group 26">
              <a:extLst>
                <a:ext uri="{FF2B5EF4-FFF2-40B4-BE49-F238E27FC236}">
                  <a16:creationId xmlns:a16="http://schemas.microsoft.com/office/drawing/2014/main" id="{03391DB7-F72E-DF4A-A8EB-686A1409A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23629" name="Oval 27">
                <a:extLst>
                  <a:ext uri="{FF2B5EF4-FFF2-40B4-BE49-F238E27FC236}">
                    <a16:creationId xmlns:a16="http://schemas.microsoft.com/office/drawing/2014/main" id="{E82F5E77-4CDA-0C4A-BBBD-FAAC96560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30" name="Text Box 28">
                <a:extLst>
                  <a:ext uri="{FF2B5EF4-FFF2-40B4-BE49-F238E27FC236}">
                    <a16:creationId xmlns:a16="http://schemas.microsoft.com/office/drawing/2014/main" id="{33C06B66-1301-0444-8772-6B757BDF4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31" name="Oval 29">
                <a:extLst>
                  <a:ext uri="{FF2B5EF4-FFF2-40B4-BE49-F238E27FC236}">
                    <a16:creationId xmlns:a16="http://schemas.microsoft.com/office/drawing/2014/main" id="{FC994FE2-3CB6-7647-9A78-5294FA669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2" name="Group 30">
              <a:extLst>
                <a:ext uri="{FF2B5EF4-FFF2-40B4-BE49-F238E27FC236}">
                  <a16:creationId xmlns:a16="http://schemas.microsoft.com/office/drawing/2014/main" id="{F3D393C9-2187-024D-8440-870FF6AD1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23626" name="Oval 31">
                <a:extLst>
                  <a:ext uri="{FF2B5EF4-FFF2-40B4-BE49-F238E27FC236}">
                    <a16:creationId xmlns:a16="http://schemas.microsoft.com/office/drawing/2014/main" id="{18D3839E-4050-8844-B040-8CD11CEA1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27" name="Text Box 32">
                <a:extLst>
                  <a:ext uri="{FF2B5EF4-FFF2-40B4-BE49-F238E27FC236}">
                    <a16:creationId xmlns:a16="http://schemas.microsoft.com/office/drawing/2014/main" id="{BF7105A6-6BAF-3540-AD93-260F386C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28" name="Oval 33">
                <a:extLst>
                  <a:ext uri="{FF2B5EF4-FFF2-40B4-BE49-F238E27FC236}">
                    <a16:creationId xmlns:a16="http://schemas.microsoft.com/office/drawing/2014/main" id="{FFED68CA-E165-AB4E-AD90-462AAF1DA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3" name="Group 34">
              <a:extLst>
                <a:ext uri="{FF2B5EF4-FFF2-40B4-BE49-F238E27FC236}">
                  <a16:creationId xmlns:a16="http://schemas.microsoft.com/office/drawing/2014/main" id="{1A72BDD0-61A3-A345-AE14-29F5B86B0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23623" name="Oval 35">
                <a:extLst>
                  <a:ext uri="{FF2B5EF4-FFF2-40B4-BE49-F238E27FC236}">
                    <a16:creationId xmlns:a16="http://schemas.microsoft.com/office/drawing/2014/main" id="{FAEE4E5C-BFB3-8D4E-8D29-EF516898E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24" name="Text Box 36">
                <a:extLst>
                  <a:ext uri="{FF2B5EF4-FFF2-40B4-BE49-F238E27FC236}">
                    <a16:creationId xmlns:a16="http://schemas.microsoft.com/office/drawing/2014/main" id="{E0D560DF-E82A-AB46-A69E-46D7BA186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25" name="Oval 37">
                <a:extLst>
                  <a:ext uri="{FF2B5EF4-FFF2-40B4-BE49-F238E27FC236}">
                    <a16:creationId xmlns:a16="http://schemas.microsoft.com/office/drawing/2014/main" id="{01DD073D-02D6-1347-ADE8-4FBC60B09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25664" name="Group 38">
              <a:extLst>
                <a:ext uri="{FF2B5EF4-FFF2-40B4-BE49-F238E27FC236}">
                  <a16:creationId xmlns:a16="http://schemas.microsoft.com/office/drawing/2014/main" id="{F8828ABF-E2FA-1548-B509-EB3B5E4A0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23620" name="Oval 39">
                <a:extLst>
                  <a:ext uri="{FF2B5EF4-FFF2-40B4-BE49-F238E27FC236}">
                    <a16:creationId xmlns:a16="http://schemas.microsoft.com/office/drawing/2014/main" id="{BB71366D-B95C-4F4B-B670-5A8973A85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21" name="Text Box 40">
                <a:extLst>
                  <a:ext uri="{FF2B5EF4-FFF2-40B4-BE49-F238E27FC236}">
                    <a16:creationId xmlns:a16="http://schemas.microsoft.com/office/drawing/2014/main" id="{4ABECB96-3B29-1542-B787-D17BCEF27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/>
                  <a:t>Tier-2 ISP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23622" name="Oval 41">
                <a:extLst>
                  <a:ext uri="{FF2B5EF4-FFF2-40B4-BE49-F238E27FC236}">
                    <a16:creationId xmlns:a16="http://schemas.microsoft.com/office/drawing/2014/main" id="{7F67468C-8D0C-2342-AC2B-E161D630A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3617" name="Oval 42">
              <a:extLst>
                <a:ext uri="{FF2B5EF4-FFF2-40B4-BE49-F238E27FC236}">
                  <a16:creationId xmlns:a16="http://schemas.microsoft.com/office/drawing/2014/main" id="{F9C96FA8-E866-CF48-8384-9359C996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618" name="Line 43">
              <a:extLst>
                <a:ext uri="{FF2B5EF4-FFF2-40B4-BE49-F238E27FC236}">
                  <a16:creationId xmlns:a16="http://schemas.microsoft.com/office/drawing/2014/main" id="{B48976CC-FDA0-6742-B953-984DAA496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619" name="Oval 44">
              <a:extLst>
                <a:ext uri="{FF2B5EF4-FFF2-40B4-BE49-F238E27FC236}">
                  <a16:creationId xmlns:a16="http://schemas.microsoft.com/office/drawing/2014/main" id="{CC2800F7-CEA1-E14A-9604-0E33AF7F7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3572" name="Oval 45">
            <a:extLst>
              <a:ext uri="{FF2B5EF4-FFF2-40B4-BE49-F238E27FC236}">
                <a16:creationId xmlns:a16="http://schemas.microsoft.com/office/drawing/2014/main" id="{CB4F1546-01C7-7441-9531-110D9EBD5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638" y="29718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73" name="Oval 46">
            <a:extLst>
              <a:ext uri="{FF2B5EF4-FFF2-40B4-BE49-F238E27FC236}">
                <a16:creationId xmlns:a16="http://schemas.microsoft.com/office/drawing/2014/main" id="{4F4BE40A-F09C-8F47-A88D-A30979F5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838" y="42799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74" name="Line 47">
            <a:extLst>
              <a:ext uri="{FF2B5EF4-FFF2-40B4-BE49-F238E27FC236}">
                <a16:creationId xmlns:a16="http://schemas.microsoft.com/office/drawing/2014/main" id="{F8268A2E-B394-4A43-A0C6-4B620E4F4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3111500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5" name="Oval 48">
            <a:extLst>
              <a:ext uri="{FF2B5EF4-FFF2-40B4-BE49-F238E27FC236}">
                <a16:creationId xmlns:a16="http://schemas.microsoft.com/office/drawing/2014/main" id="{FB22D43B-4D22-F04D-A970-0CFED326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3086100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76" name="Line 49">
            <a:extLst>
              <a:ext uri="{FF2B5EF4-FFF2-40B4-BE49-F238E27FC236}">
                <a16:creationId xmlns:a16="http://schemas.microsoft.com/office/drawing/2014/main" id="{2A259F01-65D3-E747-B28A-C3ABC7310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0638" y="323850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625" name="Group 50">
            <a:extLst>
              <a:ext uri="{FF2B5EF4-FFF2-40B4-BE49-F238E27FC236}">
                <a16:creationId xmlns:a16="http://schemas.microsoft.com/office/drawing/2014/main" id="{D8F2DFEB-9DE0-6446-915D-03388B255E39}"/>
              </a:ext>
            </a:extLst>
          </p:cNvPr>
          <p:cNvGrpSpPr>
            <a:grpSpLocks/>
          </p:cNvGrpSpPr>
          <p:nvPr/>
        </p:nvGrpSpPr>
        <p:grpSpPr bwMode="auto">
          <a:xfrm>
            <a:off x="3097214" y="1762126"/>
            <a:ext cx="6823075" cy="4162425"/>
            <a:chOff x="970" y="1558"/>
            <a:chExt cx="4298" cy="2622"/>
          </a:xfrm>
        </p:grpSpPr>
        <p:grpSp>
          <p:nvGrpSpPr>
            <p:cNvPr id="25633" name="Group 51">
              <a:extLst>
                <a:ext uri="{FF2B5EF4-FFF2-40B4-BE49-F238E27FC236}">
                  <a16:creationId xmlns:a16="http://schemas.microsoft.com/office/drawing/2014/main" id="{048EF204-D4F3-6E4C-8BA0-422A69675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2" y="1686"/>
              <a:ext cx="666" cy="438"/>
              <a:chOff x="4314" y="1086"/>
              <a:chExt cx="666" cy="438"/>
            </a:xfrm>
          </p:grpSpPr>
          <p:sp>
            <p:nvSpPr>
              <p:cNvPr id="23610" name="Oval 52">
                <a:extLst>
                  <a:ext uri="{FF2B5EF4-FFF2-40B4-BE49-F238E27FC236}">
                    <a16:creationId xmlns:a16="http://schemas.microsoft.com/office/drawing/2014/main" id="{58049962-D455-8940-A5B2-E3CCD60B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11" name="Text Box 53">
                <a:extLst>
                  <a:ext uri="{FF2B5EF4-FFF2-40B4-BE49-F238E27FC236}">
                    <a16:creationId xmlns:a16="http://schemas.microsoft.com/office/drawing/2014/main" id="{B3C174E1-14DE-484B-BDD9-73BB0B333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4" name="Group 54">
              <a:extLst>
                <a:ext uri="{FF2B5EF4-FFF2-40B4-BE49-F238E27FC236}">
                  <a16:creationId xmlns:a16="http://schemas.microsoft.com/office/drawing/2014/main" id="{F16F39A5-81E3-D846-A04F-79D4B2F0B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" y="1782"/>
              <a:ext cx="666" cy="438"/>
              <a:chOff x="4314" y="1086"/>
              <a:chExt cx="666" cy="438"/>
            </a:xfrm>
          </p:grpSpPr>
          <p:sp>
            <p:nvSpPr>
              <p:cNvPr id="23608" name="Oval 55">
                <a:extLst>
                  <a:ext uri="{FF2B5EF4-FFF2-40B4-BE49-F238E27FC236}">
                    <a16:creationId xmlns:a16="http://schemas.microsoft.com/office/drawing/2014/main" id="{D764BA35-0C5A-D04A-B15E-15BC125AF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9" name="Text Box 56">
                <a:extLst>
                  <a:ext uri="{FF2B5EF4-FFF2-40B4-BE49-F238E27FC236}">
                    <a16:creationId xmlns:a16="http://schemas.microsoft.com/office/drawing/2014/main" id="{FDC3FCB5-8AA4-BD48-9053-7364E412D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5" name="Group 57">
              <a:extLst>
                <a:ext uri="{FF2B5EF4-FFF2-40B4-BE49-F238E27FC236}">
                  <a16:creationId xmlns:a16="http://schemas.microsoft.com/office/drawing/2014/main" id="{37AE5A0C-42DE-A44E-8D32-E3ACAC59F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" y="1774"/>
              <a:ext cx="666" cy="438"/>
              <a:chOff x="4314" y="1086"/>
              <a:chExt cx="666" cy="438"/>
            </a:xfrm>
          </p:grpSpPr>
          <p:sp>
            <p:nvSpPr>
              <p:cNvPr id="23606" name="Oval 58">
                <a:extLst>
                  <a:ext uri="{FF2B5EF4-FFF2-40B4-BE49-F238E27FC236}">
                    <a16:creationId xmlns:a16="http://schemas.microsoft.com/office/drawing/2014/main" id="{A6273DC5-607F-7147-B7B9-691D9B2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7" name="Text Box 59">
                <a:extLst>
                  <a:ext uri="{FF2B5EF4-FFF2-40B4-BE49-F238E27FC236}">
                    <a16:creationId xmlns:a16="http://schemas.microsoft.com/office/drawing/2014/main" id="{21712B03-AB8A-DF4B-A37C-25CE5A95A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6" name="Group 60">
              <a:extLst>
                <a:ext uri="{FF2B5EF4-FFF2-40B4-BE49-F238E27FC236}">
                  <a16:creationId xmlns:a16="http://schemas.microsoft.com/office/drawing/2014/main" id="{6C62AFA0-FEAD-9645-9C5D-276BF36CB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3702"/>
              <a:ext cx="666" cy="438"/>
              <a:chOff x="4314" y="1086"/>
              <a:chExt cx="666" cy="438"/>
            </a:xfrm>
          </p:grpSpPr>
          <p:sp>
            <p:nvSpPr>
              <p:cNvPr id="23604" name="Oval 61">
                <a:extLst>
                  <a:ext uri="{FF2B5EF4-FFF2-40B4-BE49-F238E27FC236}">
                    <a16:creationId xmlns:a16="http://schemas.microsoft.com/office/drawing/2014/main" id="{8A8865F3-A166-B146-B28D-C7541BEA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5" name="Text Box 62">
                <a:extLst>
                  <a:ext uri="{FF2B5EF4-FFF2-40B4-BE49-F238E27FC236}">
                    <a16:creationId xmlns:a16="http://schemas.microsoft.com/office/drawing/2014/main" id="{C014EF00-82D8-2C48-BBE0-77160E633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7" name="Group 63">
              <a:extLst>
                <a:ext uri="{FF2B5EF4-FFF2-40B4-BE49-F238E27FC236}">
                  <a16:creationId xmlns:a16="http://schemas.microsoft.com/office/drawing/2014/main" id="{BD6640DA-8FC9-8E4B-986D-FB21943BB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6" y="1558"/>
              <a:ext cx="666" cy="438"/>
              <a:chOff x="4314" y="1086"/>
              <a:chExt cx="666" cy="438"/>
            </a:xfrm>
          </p:grpSpPr>
          <p:sp>
            <p:nvSpPr>
              <p:cNvPr id="23602" name="Oval 64">
                <a:extLst>
                  <a:ext uri="{FF2B5EF4-FFF2-40B4-BE49-F238E27FC236}">
                    <a16:creationId xmlns:a16="http://schemas.microsoft.com/office/drawing/2014/main" id="{AC5BE90E-EDDF-994A-B3B8-9220510E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3" name="Text Box 65">
                <a:extLst>
                  <a:ext uri="{FF2B5EF4-FFF2-40B4-BE49-F238E27FC236}">
                    <a16:creationId xmlns:a16="http://schemas.microsoft.com/office/drawing/2014/main" id="{A3A666C5-E6B1-C34A-8162-0143D6880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8" name="Group 66">
              <a:extLst>
                <a:ext uri="{FF2B5EF4-FFF2-40B4-BE49-F238E27FC236}">
                  <a16:creationId xmlns:a16="http://schemas.microsoft.com/office/drawing/2014/main" id="{3B983A26-8DB9-8348-9E80-350E99CB4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710"/>
              <a:ext cx="666" cy="438"/>
              <a:chOff x="4314" y="1086"/>
              <a:chExt cx="666" cy="438"/>
            </a:xfrm>
          </p:grpSpPr>
          <p:sp>
            <p:nvSpPr>
              <p:cNvPr id="23600" name="Oval 67">
                <a:extLst>
                  <a:ext uri="{FF2B5EF4-FFF2-40B4-BE49-F238E27FC236}">
                    <a16:creationId xmlns:a16="http://schemas.microsoft.com/office/drawing/2014/main" id="{EB0B1469-23F6-404C-B3C4-E953D4F72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601" name="Text Box 68">
                <a:extLst>
                  <a:ext uri="{FF2B5EF4-FFF2-40B4-BE49-F238E27FC236}">
                    <a16:creationId xmlns:a16="http://schemas.microsoft.com/office/drawing/2014/main" id="{59B7E4E7-6F53-604B-A84D-470718A4E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8" y="1106"/>
                <a:ext cx="533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Tier 3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39" name="Group 69">
              <a:extLst>
                <a:ext uri="{FF2B5EF4-FFF2-40B4-BE49-F238E27FC236}">
                  <a16:creationId xmlns:a16="http://schemas.microsoft.com/office/drawing/2014/main" id="{ADDAE883-3299-9E4E-833D-1BF7479B7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742"/>
              <a:ext cx="666" cy="438"/>
              <a:chOff x="4314" y="1086"/>
              <a:chExt cx="666" cy="438"/>
            </a:xfrm>
          </p:grpSpPr>
          <p:sp>
            <p:nvSpPr>
              <p:cNvPr id="23598" name="Oval 70">
                <a:extLst>
                  <a:ext uri="{FF2B5EF4-FFF2-40B4-BE49-F238E27FC236}">
                    <a16:creationId xmlns:a16="http://schemas.microsoft.com/office/drawing/2014/main" id="{3EA7F266-9495-AA4A-94FA-CC9CC7316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599" name="Text Box 71">
                <a:extLst>
                  <a:ext uri="{FF2B5EF4-FFF2-40B4-BE49-F238E27FC236}">
                    <a16:creationId xmlns:a16="http://schemas.microsoft.com/office/drawing/2014/main" id="{7E1E5617-172B-594F-9018-9EE9BA4F3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40" name="Group 72">
              <a:extLst>
                <a:ext uri="{FF2B5EF4-FFF2-40B4-BE49-F238E27FC236}">
                  <a16:creationId xmlns:a16="http://schemas.microsoft.com/office/drawing/2014/main" id="{374D366B-A63F-7C41-AA97-1601FAC70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8" y="3742"/>
              <a:ext cx="666" cy="438"/>
              <a:chOff x="4314" y="1086"/>
              <a:chExt cx="666" cy="438"/>
            </a:xfrm>
          </p:grpSpPr>
          <p:sp>
            <p:nvSpPr>
              <p:cNvPr id="23596" name="Oval 73">
                <a:extLst>
                  <a:ext uri="{FF2B5EF4-FFF2-40B4-BE49-F238E27FC236}">
                    <a16:creationId xmlns:a16="http://schemas.microsoft.com/office/drawing/2014/main" id="{CFA7ACE2-03AB-B54A-8790-20711E5AF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597" name="Text Box 74">
                <a:extLst>
                  <a:ext uri="{FF2B5EF4-FFF2-40B4-BE49-F238E27FC236}">
                    <a16:creationId xmlns:a16="http://schemas.microsoft.com/office/drawing/2014/main" id="{6AABDCA4-AC3F-E647-ACFE-6D1909BF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5641" name="Group 75">
              <a:extLst>
                <a:ext uri="{FF2B5EF4-FFF2-40B4-BE49-F238E27FC236}">
                  <a16:creationId xmlns:a16="http://schemas.microsoft.com/office/drawing/2014/main" id="{7E1D12CD-D8B3-D04F-BA61-2C661E6FA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2" y="3454"/>
              <a:ext cx="666" cy="438"/>
              <a:chOff x="4314" y="1086"/>
              <a:chExt cx="666" cy="438"/>
            </a:xfrm>
          </p:grpSpPr>
          <p:sp>
            <p:nvSpPr>
              <p:cNvPr id="23594" name="Oval 76">
                <a:extLst>
                  <a:ext uri="{FF2B5EF4-FFF2-40B4-BE49-F238E27FC236}">
                    <a16:creationId xmlns:a16="http://schemas.microsoft.com/office/drawing/2014/main" id="{13CD2564-43E1-5E46-BB45-24D7B7A6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1086"/>
                <a:ext cx="666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3595" name="Text Box 77">
                <a:extLst>
                  <a:ext uri="{FF2B5EF4-FFF2-40B4-BE49-F238E27FC236}">
                    <a16:creationId xmlns:a16="http://schemas.microsoft.com/office/drawing/2014/main" id="{B6B517F9-BF89-0C47-A613-46E9AB2A3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1106"/>
                <a:ext cx="41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>
                  <a:defRPr sz="2400" b="1">
                    <a:solidFill>
                      <a:srgbClr val="7F7F7F"/>
                    </a:solidFill>
                    <a:latin typeface="Comic Sans MS" charset="0"/>
                    <a:ea typeface="ＭＳ Ｐゴシック" charset="0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>
                  <a:defRPr sz="1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/>
                  <a:t>local</a:t>
                </a:r>
              </a:p>
              <a:p>
                <a:pPr algn="ctr">
                  <a:defRPr/>
                </a:pPr>
                <a:r>
                  <a:rPr lang="en-US" sz="1800"/>
                  <a:t>ISP</a:t>
                </a:r>
                <a:endParaRPr lang="en-US">
                  <a:latin typeface="Times New Roman" charset="0"/>
                </a:endParaRPr>
              </a:p>
            </p:txBody>
          </p:sp>
        </p:grpSp>
      </p:grpSp>
      <p:grpSp>
        <p:nvGrpSpPr>
          <p:cNvPr id="25626" name="Group 78">
            <a:extLst>
              <a:ext uri="{FF2B5EF4-FFF2-40B4-BE49-F238E27FC236}">
                <a16:creationId xmlns:a16="http://schemas.microsoft.com/office/drawing/2014/main" id="{538E3C48-6CE3-4A4A-8AB5-BCE969B59063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2463800"/>
            <a:ext cx="2825750" cy="2819400"/>
            <a:chOff x="116" y="2000"/>
            <a:chExt cx="1780" cy="1776"/>
          </a:xfrm>
        </p:grpSpPr>
        <p:sp>
          <p:nvSpPr>
            <p:cNvPr id="23580" name="Text Box 79">
              <a:extLst>
                <a:ext uri="{FF2B5EF4-FFF2-40B4-BE49-F238E27FC236}">
                  <a16:creationId xmlns:a16="http://schemas.microsoft.com/office/drawing/2014/main" id="{ACD8336A-AB7B-6B4B-989C-88C629920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2094"/>
              <a:ext cx="1132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/>
                <a:t>Local and tier- 3 ISPs are </a:t>
              </a:r>
              <a:r>
                <a:rPr lang="en-US" sz="1800" i="1"/>
                <a:t>customers</a:t>
              </a:r>
              <a:r>
                <a:rPr lang="en-US" sz="1800"/>
                <a:t> of</a:t>
              </a:r>
            </a:p>
            <a:p>
              <a:pPr>
                <a:defRPr/>
              </a:pPr>
              <a:r>
                <a:rPr lang="en-US" sz="1800"/>
                <a:t>higher tier ISPs</a:t>
              </a:r>
            </a:p>
            <a:p>
              <a:pPr>
                <a:defRPr/>
              </a:pPr>
              <a:r>
                <a:rPr lang="en-US" sz="1800"/>
                <a:t>connecting them to rest of Internet</a:t>
              </a:r>
            </a:p>
          </p:txBody>
        </p:sp>
        <p:sp>
          <p:nvSpPr>
            <p:cNvPr id="23581" name="Line 80">
              <a:extLst>
                <a:ext uri="{FF2B5EF4-FFF2-40B4-BE49-F238E27FC236}">
                  <a16:creationId xmlns:a16="http://schemas.microsoft.com/office/drawing/2014/main" id="{57C7543C-E245-EC4E-99BF-24E84CDBB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2" y="2008"/>
              <a:ext cx="344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82" name="Line 81">
              <a:extLst>
                <a:ext uri="{FF2B5EF4-FFF2-40B4-BE49-F238E27FC236}">
                  <a16:creationId xmlns:a16="http://schemas.microsoft.com/office/drawing/2014/main" id="{756E89BF-05E6-2A48-BB7A-A924FF2DC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2000"/>
              <a:ext cx="664" cy="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83" name="Line 82">
              <a:extLst>
                <a:ext uri="{FF2B5EF4-FFF2-40B4-BE49-F238E27FC236}">
                  <a16:creationId xmlns:a16="http://schemas.microsoft.com/office/drawing/2014/main" id="{D783410B-0F2F-474A-B133-CBE56A4C8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744"/>
              <a:ext cx="95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584" name="Line 83">
              <a:extLst>
                <a:ext uri="{FF2B5EF4-FFF2-40B4-BE49-F238E27FC236}">
                  <a16:creationId xmlns:a16="http://schemas.microsoft.com/office/drawing/2014/main" id="{12D064B3-F085-AF4B-A0AA-148405A11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2739"/>
              <a:ext cx="822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579" name="Slide Number Placeholder 1">
            <a:extLst>
              <a:ext uri="{FF2B5EF4-FFF2-40B4-BE49-F238E27FC236}">
                <a16:creationId xmlns:a16="http://schemas.microsoft.com/office/drawing/2014/main" id="{575831D1-10B4-4345-951E-9EE4CAB0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D5BF05-516A-B342-908F-9F23EA81D2D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0FCAAE-CB49-8748-B4F6-F0D77E7E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Core Networks: ISP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>
            <a:extLst>
              <a:ext uri="{FF2B5EF4-FFF2-40B4-BE49-F238E27FC236}">
                <a16:creationId xmlns:a16="http://schemas.microsoft.com/office/drawing/2014/main" id="{44357C67-58F2-FE4D-B47E-D8827283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2" charset="0"/>
                <a:ea typeface="ＭＳ Ｐゴシック" charset="0"/>
              </a:rPr>
              <a:t>ISPs connected via Exchanges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9365C0E5-31FC-7548-8DFF-E9DDDDA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35101"/>
            <a:ext cx="76962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Placeholder 8">
            <a:extLst>
              <a:ext uri="{FF2B5EF4-FFF2-40B4-BE49-F238E27FC236}">
                <a16:creationId xmlns:a16="http://schemas.microsoft.com/office/drawing/2014/main" id="{48F6BD52-882E-E84B-B266-ED87A959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557712"/>
            <a:ext cx="7772400" cy="1981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Flatter Internet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Business models among, content provider, transit providers, and customers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 Neutrality</a:t>
            </a:r>
          </a:p>
        </p:txBody>
      </p:sp>
      <p:sp>
        <p:nvSpPr>
          <p:cNvPr id="26630" name="TextBox 9">
            <a:extLst>
              <a:ext uri="{FF2B5EF4-FFF2-40B4-BE49-F238E27FC236}">
                <a16:creationId xmlns:a16="http://schemas.microsoft.com/office/drawing/2014/main" id="{4C14B7A6-D23A-4C44-BED9-90FEFA3E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570664"/>
            <a:ext cx="38369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>
                <a:latin typeface="Times New Roman" panose="02020603050405020304" pitchFamily="18" charset="0"/>
              </a:rPr>
              <a:t>Internet Inter-domain traffic By Labovitz et.al, SIGCOMM 2010</a:t>
            </a:r>
          </a:p>
        </p:txBody>
      </p:sp>
      <p:sp>
        <p:nvSpPr>
          <p:cNvPr id="25607" name="Slide Number Placeholder 1">
            <a:extLst>
              <a:ext uri="{FF2B5EF4-FFF2-40B4-BE49-F238E27FC236}">
                <a16:creationId xmlns:a16="http://schemas.microsoft.com/office/drawing/2014/main" id="{A082133D-D734-234A-A816-085AC88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9918F-E72A-5A4D-9F52-4708FBE1F6C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1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899D7BA-5A95-7949-AF81-62AC2DB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Types of Networks in an Internet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A3CE9DF6-53B4-D54F-8F5E-ADD1CCCE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Local area networks (LAN)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Privately owned, within building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High speed, broadcast, Ethernet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2 to 100 </a:t>
            </a:r>
            <a:r>
              <a:rPr lang="en-US" altLang="en-US" dirty="0" err="1">
                <a:ea typeface="ＭＳ Ｐゴシック" charset="0"/>
              </a:rPr>
              <a:t>Mbps</a:t>
            </a:r>
            <a:endParaRPr lang="en-US" altLang="en-US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Wide area networks (WAN)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Spans a large area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Point-to-point, high speed fiber lines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Long delays but very high speed links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Several Gbps</a:t>
            </a:r>
          </a:p>
        </p:txBody>
      </p:sp>
      <p:sp>
        <p:nvSpPr>
          <p:cNvPr id="27652" name="Slide Number Placeholder 1">
            <a:extLst>
              <a:ext uri="{FF2B5EF4-FFF2-40B4-BE49-F238E27FC236}">
                <a16:creationId xmlns:a16="http://schemas.microsoft.com/office/drawing/2014/main" id="{41349DD9-D55B-4943-A768-12F3199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810EC-31CB-574D-8959-9C889ADA7E8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EFB4995-4B95-8A4F-83EA-551EA2A9E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Types of Networks </a:t>
            </a:r>
            <a:r>
              <a:rPr lang="en-US" altLang="en-US" sz="1800" i="1" dirty="0">
                <a:ea typeface="MS PGothic" pitchFamily="34" charset="-128"/>
              </a:rPr>
              <a:t>(cont’d)</a:t>
            </a:r>
            <a:endParaRPr lang="en-US" altLang="en-US" dirty="0">
              <a:ea typeface="MS PGothic" pitchFamily="34" charset="-128"/>
            </a:endParaRP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DBACFEEF-129D-774B-9E66-7BA9ACC9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Wireless networks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Hosts connected by radio or infrared links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Local area and wide area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Satellite networks</a:t>
            </a: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A0929221-6FC7-134B-9E52-B55B6DBC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588804-B700-0F46-A17A-0790C69E5C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2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>
            <a:extLst>
              <a:ext uri="{FF2B5EF4-FFF2-40B4-BE49-F238E27FC236}">
                <a16:creationId xmlns:a16="http://schemas.microsoft.com/office/drawing/2014/main" id="{06CC14BA-0C6C-AC4E-AB7E-7BC5D92F2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8847138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C455A7B7-2C99-544E-A226-6A5CD239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B2DFE-FAA8-6241-A9E7-1C9CD190823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13BF9-EF34-DA4F-A0CD-6254610E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Google WAN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60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2AE430F-3CBD-F94F-BC09-8E677BA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Microsoft WAN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4989EB4A-F024-AA4B-87BD-B73D4A7E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E3F0D-2327-BB45-AC02-2909A15F830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3F3094D3-D161-0441-8F21-F6745DEB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981200"/>
            <a:ext cx="82724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29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AEA7412-D492-9A49-83D2-8C5F7A7F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Historical perspective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E7D4889-A7BC-8144-8230-8615A8487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Late 1960’s: </a:t>
            </a:r>
            <a:r>
              <a:rPr lang="en-US" altLang="en-US" sz="2000" dirty="0" err="1">
                <a:ea typeface="MS PGothic" pitchFamily="34" charset="-128"/>
              </a:rPr>
              <a:t>ARPAnet</a:t>
            </a:r>
            <a:r>
              <a:rPr lang="en-US" altLang="en-US" sz="2000" dirty="0">
                <a:ea typeface="MS PGothic" pitchFamily="34" charset="-128"/>
              </a:rPr>
              <a:t> (4 nodes)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Early 1970’s:  Aloha net, ethernet, multiple access problem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Mid-to-late 1970’s: TCP/IP, 4.2BSD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1980’s to early 1990’s: early internet growth, e-mail &amp; file transfer dominant, NSFNET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Mid 1990s: </a:t>
            </a:r>
            <a:r>
              <a:rPr lang="en-US" altLang="en-US" sz="2000" dirty="0" err="1">
                <a:ea typeface="MS PGothic" pitchFamily="34" charset="-128"/>
              </a:rPr>
              <a:t>NSFnet</a:t>
            </a:r>
            <a:r>
              <a:rPr lang="en-US" altLang="en-US" sz="2000" dirty="0">
                <a:ea typeface="MS PGothic" pitchFamily="34" charset="-128"/>
              </a:rPr>
              <a:t> handed over to commercial service providers, WWW explodes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Late 90s, business models using the internet; dot-com boom and bust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Early to mid 2000s, Web 2.0, Facebook, google, Wikipedia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Future: “Embedded networks”, 5 to 10 billion devices waiting to be networked, media convergence, ubiquitous RFID tags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ea typeface="MS PGothic" pitchFamily="34" charset="-128"/>
            </a:endParaRP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80CBA64C-BBBF-A841-AFFF-17FDDFF1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D6D45A-6B6C-E94F-8B4B-086625EB559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D577A18-D9CE-024B-BD0C-A807DA6F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Class etiquette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ACCDF22-93DA-274A-8AE3-7978C5AB2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Cell phones in off position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No FB status updates, texting, selfies in class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If you need to surf while in class (I prefer you do not), do not disturb your neighbors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Stop me anytime to ask questions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Try to learn as much as you can in class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52862889-0C93-3A4B-B280-7CEDB356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0CDB4-3D81-CA42-99EB-47BF4FA7D65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3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0E10C58-A805-3744-B22D-12CB25FB1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Course Goals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818218-F97E-B345-A15E-8861FE1F4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Understand the basic design principles of computer networks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Understand how the Internet </a:t>
            </a:r>
            <a:r>
              <a:rPr lang="en-US" dirty="0">
                <a:ea typeface="ＭＳ Ｐゴシック" charset="0"/>
              </a:rPr>
              <a:t>works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Services, protocols, and architectures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Text: “Computer networking, a top-down approach,” by James Kurose and Keith Ross</a:t>
            </a: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32772" name="Slide Number Placeholder 1">
            <a:extLst>
              <a:ext uri="{FF2B5EF4-FFF2-40B4-BE49-F238E27FC236}">
                <a16:creationId xmlns:a16="http://schemas.microsoft.com/office/drawing/2014/main" id="{D2738C6E-151B-8B4F-AABE-1C9F6905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D3835-874C-5242-A4E1-800329FFDC8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7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8220E96-0A5C-5747-B670-888C33866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Course Assessments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9982C3D-D940-F94D-B838-28B98F6FA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Sakai quizzes (15%)</a:t>
            </a:r>
          </a:p>
          <a:p>
            <a:pPr lvl="1">
              <a:defRPr/>
            </a:pPr>
            <a:r>
              <a:rPr lang="en-US" altLang="en-US" sz="2000" dirty="0"/>
              <a:t>6 of them, can drop lowest grade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2 Mid-terms (15% each) </a:t>
            </a:r>
          </a:p>
          <a:p>
            <a:pPr marL="692150" lvl="1" indent="-347663">
              <a:defRPr/>
            </a:pPr>
            <a:r>
              <a:rPr lang="en-US" altLang="en-US" sz="2000" dirty="0">
                <a:ea typeface="ＭＳ Ｐゴシック" charset="0"/>
              </a:rPr>
              <a:t>No electronic devices, notes, or cheat sheets allowed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/>
              <a:t>Final (25%)</a:t>
            </a:r>
            <a:endParaRPr lang="en-US" altLang="en-US" sz="2000" dirty="0"/>
          </a:p>
          <a:p>
            <a:pPr marL="692150" lvl="1" indent="-347663">
              <a:defRPr/>
            </a:pPr>
            <a:r>
              <a:rPr lang="en-US" altLang="en-US" sz="2000" dirty="0">
                <a:ea typeface="ＭＳ Ｐゴシック" charset="0"/>
              </a:rPr>
              <a:t>You must notify me 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0"/>
              </a:rPr>
              <a:t>at least 2 weeks</a:t>
            </a:r>
            <a:r>
              <a:rPr lang="en-US" altLang="en-US" sz="2000" dirty="0">
                <a:ea typeface="ＭＳ Ｐゴシック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ea typeface="ＭＳ Ｐゴシック" charset="0"/>
              </a:rPr>
              <a:t>before</a:t>
            </a:r>
            <a:r>
              <a:rPr lang="en-US" altLang="en-US" sz="2000" dirty="0">
                <a:ea typeface="ＭＳ Ｐゴシック" charset="0"/>
              </a:rPr>
              <a:t> the final if you need to take the makeup!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000" dirty="0"/>
              <a:t>Project (30%) </a:t>
            </a:r>
          </a:p>
          <a:p>
            <a:pPr marL="692150" lvl="1" indent="-347663">
              <a:defRPr/>
            </a:pPr>
            <a:r>
              <a:rPr lang="en-US" altLang="en-US" sz="2000" dirty="0">
                <a:ea typeface="ＭＳ Ｐゴシック" charset="0"/>
              </a:rPr>
              <a:t>Part 1 (10%)</a:t>
            </a:r>
          </a:p>
          <a:p>
            <a:pPr marL="692150" lvl="1" indent="-347663">
              <a:defRPr/>
            </a:pPr>
            <a:r>
              <a:rPr lang="en-US" altLang="en-US" sz="2000" dirty="0">
                <a:ea typeface="ＭＳ Ｐゴシック" charset="0"/>
              </a:rPr>
              <a:t>Part 2 (10%)</a:t>
            </a:r>
          </a:p>
          <a:p>
            <a:pPr marL="692150" lvl="1" indent="-347663">
              <a:defRPr/>
            </a:pPr>
            <a:r>
              <a:rPr lang="en-US" altLang="en-US" sz="2000" dirty="0">
                <a:ea typeface="ＭＳ Ｐゴシック" charset="0"/>
              </a:rPr>
              <a:t>Part 3 (10%)</a:t>
            </a:r>
          </a:p>
          <a:p>
            <a:pPr marL="234950" indent="-347663">
              <a:defRPr/>
            </a:pPr>
            <a:r>
              <a:rPr lang="en-US" altLang="en-US" sz="2000" dirty="0">
                <a:solidFill>
                  <a:srgbClr val="FF0000"/>
                </a:solidFill>
                <a:ea typeface="ＭＳ Ｐゴシック" charset="0"/>
              </a:rPr>
              <a:t>You may not dispute a grade before 24 hours or after 7 days of receiving it</a:t>
            </a: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2D3980FC-0F48-AF4D-A44E-116F64EE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B0E31-18D2-F64C-BE4A-CBD2D61EDC2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31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001FB5D-B0E9-A148-95C6-6A4E3D50B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Programming assignments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289DB77-5B3C-B343-AE6A-95C034999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Single long project 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Broken into three parts</a:t>
            </a: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Can work in a group of 2 </a:t>
            </a: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Both program and write-up required </a:t>
            </a: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Background needed to get started: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 or Python (211, 214  level)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Comfortable using data structures (dictionaries, vectors, trees) 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Unix (login, permissions, </a:t>
            </a:r>
            <a:r>
              <a:rPr lang="en-US" altLang="en-US" dirty="0" err="1">
                <a:ea typeface="ＭＳ Ｐゴシック" charset="0"/>
              </a:rPr>
              <a:t>gcc</a:t>
            </a:r>
            <a:r>
              <a:rPr lang="en-US" altLang="en-US" dirty="0">
                <a:ea typeface="ＭＳ Ｐゴシック" charset="0"/>
              </a:rPr>
              <a:t>)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EE10C7A6-168C-714C-A5D8-B9EA4124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1CB92-C1D1-DD4A-9C36-A2B3E182717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3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EE9EF8-3D68-A44B-90EB-6B87D88A7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Programming assignments</a:t>
            </a:r>
            <a:endParaRPr lang="en-US" dirty="0">
              <a:ea typeface="ＭＳ Ｐゴシック" charset="0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246D3828-3F30-3548-B585-86905DCCE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Each phase of the code feeds into the next phase</a:t>
            </a: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Make improvements for next phase of the assignment 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Hand-in via </a:t>
            </a:r>
            <a:r>
              <a:rPr lang="en-US" altLang="en-US" dirty="0" err="1">
                <a:ea typeface="ＭＳ Ｐゴシック" charset="0"/>
              </a:rPr>
              <a:t>sakai</a:t>
            </a:r>
            <a:r>
              <a:rPr lang="en-US" altLang="en-US" dirty="0">
                <a:ea typeface="ＭＳ Ｐゴシック" charset="0"/>
              </a:rPr>
              <a:t> </a:t>
            </a:r>
          </a:p>
          <a:p>
            <a:pPr marL="692150" lvl="1" indent="-347663">
              <a:defRPr/>
            </a:pPr>
            <a:r>
              <a:rPr lang="en-US" altLang="en-US" dirty="0">
                <a:solidFill>
                  <a:schemeClr val="tx1"/>
                </a:solidFill>
                <a:ea typeface="ＭＳ Ｐゴシック" charset="0"/>
              </a:rPr>
              <a:t>Failure to meet the deadline will result in a zero</a:t>
            </a:r>
            <a:r>
              <a:rPr lang="en-US" altLang="en-US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en-US" dirty="0">
                <a:ea typeface="ＭＳ Ｐゴシック" charset="0"/>
              </a:rPr>
              <a:t>for all team members. No exceptions.</a:t>
            </a:r>
          </a:p>
          <a:p>
            <a:pPr marL="234950" indent="-347663"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charset="0"/>
              </a:rPr>
              <a:t>You must turn in all projects to pass this course</a:t>
            </a:r>
          </a:p>
        </p:txBody>
      </p:sp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260E6D99-4506-0D41-8E4A-252BD9A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B2A83D-B511-7441-885A-0F6CFD8D5AB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EDFC271-E44C-564F-95EF-FE285053D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Academic integrity 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D0E887D1-6D49-3F46-A948-9A3DF9F90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No cheating on projects and exams</a:t>
            </a:r>
          </a:p>
          <a:p>
            <a:pPr marL="692150" lvl="1" indent="-347663">
              <a:defRPr/>
            </a:pPr>
            <a:r>
              <a:rPr lang="en-US" altLang="en-US" dirty="0">
                <a:ea typeface="ＭＳ Ｐゴシック" charset="0"/>
              </a:rPr>
              <a:t>Run code similarity detectors on the projects &amp; code review</a:t>
            </a:r>
          </a:p>
          <a:p>
            <a:pPr marL="692150" lvl="1" indent="-347663">
              <a:defRPr/>
            </a:pPr>
            <a:r>
              <a:rPr lang="en-US" altLang="en-US" dirty="0">
                <a:ea typeface="ＭＳ Ｐゴシック" charset="0"/>
              </a:rPr>
              <a:t>Scrutinize exams for copying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+mn-ea"/>
                <a:cs typeface="+mn-cs"/>
              </a:rPr>
              <a:t>Department academic integrity policy</a:t>
            </a:r>
          </a:p>
          <a:p>
            <a:pPr marL="692150" lvl="1" indent="-347663">
              <a:defRPr/>
            </a:pPr>
            <a:r>
              <a:rPr lang="en-US" altLang="en-US" dirty="0">
                <a:ea typeface="ＭＳ Ｐゴシック" charset="0"/>
                <a:hlinkClick r:id="rId3"/>
              </a:rPr>
              <a:t>https://www.cs.rutgers.edu/academic-integrity/introduction</a:t>
            </a:r>
            <a:endParaRPr lang="en-US" altLang="en-US" dirty="0">
              <a:ea typeface="ＭＳ Ｐゴシック" charset="0"/>
            </a:endParaRPr>
          </a:p>
          <a:p>
            <a:pPr marL="692150" lvl="1" indent="-347663">
              <a:defRPr/>
            </a:pPr>
            <a:r>
              <a:rPr lang="en-US" altLang="en-US" dirty="0">
                <a:solidFill>
                  <a:srgbClr val="FF5050"/>
                </a:solidFill>
                <a:ea typeface="ＭＳ Ｐゴシック" charset="0"/>
              </a:rPr>
              <a:t>Please read and acknowledge your awareness of this policy</a:t>
            </a:r>
          </a:p>
        </p:txBody>
      </p:sp>
      <p:sp>
        <p:nvSpPr>
          <p:cNvPr id="36868" name="Slide Number Placeholder 1">
            <a:extLst>
              <a:ext uri="{FF2B5EF4-FFF2-40B4-BE49-F238E27FC236}">
                <a16:creationId xmlns:a16="http://schemas.microsoft.com/office/drawing/2014/main" id="{1C94FD66-4C1F-0244-B13E-2DE01DA8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BDFA3-AE47-D540-B156-6A0E5F9DFFB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1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6F4254E0-119C-884C-A06D-6CD5B4259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sz="2000" dirty="0"/>
              <a:t>Carrier of information between 2 or more entities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Interconnection may be any medium capable of communicating information: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copper wire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Lasers (optic </a:t>
            </a:r>
            <a:r>
              <a:rPr lang="en-US" altLang="en-US" sz="2000" dirty="0" err="1">
                <a:ea typeface="ＭＳ Ｐゴシック" charset="0"/>
              </a:rPr>
              <a:t>fibre</a:t>
            </a:r>
            <a:r>
              <a:rPr lang="en-US" altLang="en-US" sz="2000" dirty="0">
                <a:ea typeface="ＭＳ Ｐゴシック" charset="0"/>
              </a:rPr>
              <a:t>)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Microwave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Cable (coax)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satellite link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Wireless link (cellular,  802.11, </a:t>
            </a:r>
            <a:r>
              <a:rPr lang="en-US" altLang="en-US" sz="2000" dirty="0" err="1">
                <a:ea typeface="ＭＳ Ｐゴシック" charset="0"/>
              </a:rPr>
              <a:t>bluetooth</a:t>
            </a:r>
            <a:r>
              <a:rPr lang="en-US" altLang="en-US" sz="2000" dirty="0">
                <a:ea typeface="ＭＳ Ｐゴシック" charset="0"/>
              </a:rPr>
              <a:t>)</a:t>
            </a:r>
          </a:p>
          <a:p>
            <a:pPr lvl="1">
              <a:defRPr/>
            </a:pPr>
            <a:endParaRPr lang="en-US" altLang="en-US" sz="2000" dirty="0">
              <a:ea typeface="ＭＳ Ｐゴシック" charset="0"/>
            </a:endParaRPr>
          </a:p>
          <a:p>
            <a:pPr>
              <a:defRPr/>
            </a:pPr>
            <a:r>
              <a:rPr lang="en-US" altLang="en-US" sz="2000" dirty="0"/>
              <a:t>Examples: Ethernet, 802.11(WIFI), cable modem, cellular</a:t>
            </a: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E6B738D9-FC16-954D-B98B-D7F048CA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12ABC-FFFE-8C49-8CB5-E1D8E4E15C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B9F54-0595-584C-AA9C-92CD403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 Network?</a:t>
            </a:r>
          </a:p>
        </p:txBody>
      </p:sp>
    </p:spTree>
    <p:extLst>
      <p:ext uri="{BB962C8B-B14F-4D97-AF65-F5344CB8AC3E}">
        <p14:creationId xmlns:p14="http://schemas.microsoft.com/office/powerpoint/2010/main" val="26057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>
            <a:extLst>
              <a:ext uri="{FF2B5EF4-FFF2-40B4-BE49-F238E27FC236}">
                <a16:creationId xmlns:a16="http://schemas.microsoft.com/office/drawing/2014/main" id="{69778160-3589-2A43-9F62-020DE26225D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ea typeface="ＭＳ Ｐゴシック" charset="0"/>
              </a:rPr>
              <a:t>Send bits of data in packets or frames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Need to worry about errors, how to convert bits into signals and vice versa</a:t>
            </a:r>
          </a:p>
          <a:p>
            <a:pPr>
              <a:defRPr/>
            </a:pPr>
            <a:endParaRPr lang="en-US" sz="2000" dirty="0">
              <a:ea typeface="ＭＳ Ｐゴシック" charset="0"/>
            </a:endParaRPr>
          </a:p>
        </p:txBody>
      </p:sp>
      <p:pic>
        <p:nvPicPr>
          <p:cNvPr id="6148" name="Picture 5" descr="ANd9GcTxPLH7geI9YctTbt0tziC9-zZAWvCxFSthtLXwscnWaTnRXLSlcA">
            <a:extLst>
              <a:ext uri="{FF2B5EF4-FFF2-40B4-BE49-F238E27FC236}">
                <a16:creationId xmlns:a16="http://schemas.microsoft.com/office/drawing/2014/main" id="{09EBB8D6-D0D7-5A46-9A9B-CE269908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1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0" descr="ANd9GcTXHm9XcH9T0I0EOJrLBOGANosV-xO3mlldiVZue4LYNHmLIOt0">
            <a:extLst>
              <a:ext uri="{FF2B5EF4-FFF2-40B4-BE49-F238E27FC236}">
                <a16:creationId xmlns:a16="http://schemas.microsoft.com/office/drawing/2014/main" id="{DB62B07E-6280-C94D-8B8C-68BD04EE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Line 11">
            <a:extLst>
              <a:ext uri="{FF2B5EF4-FFF2-40B4-BE49-F238E27FC236}">
                <a16:creationId xmlns:a16="http://schemas.microsoft.com/office/drawing/2014/main" id="{CC8C56CF-BAAA-6140-84AB-372C85E53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51" name="Slide Number Placeholder 1">
            <a:extLst>
              <a:ext uri="{FF2B5EF4-FFF2-40B4-BE49-F238E27FC236}">
                <a16:creationId xmlns:a16="http://schemas.microsoft.com/office/drawing/2014/main" id="{0FE08271-54F5-6943-9284-950DBA6E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2D3B5-C771-9244-B946-585BFD8C336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3A2D4-5AD7-EA4B-869D-E8561D76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ＭＳ Ｐゴシック" charset="0"/>
              </a:rPr>
              <a:t>A single link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B96A07-4A43-0245-AA76-10E505CF7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2" charset="0"/>
                <a:ea typeface="ＭＳ Ｐゴシック" charset="0"/>
              </a:rPr>
              <a:t>A single link multiple access network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758C1A-FD64-4742-A5DE-369C354E1B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114799"/>
            <a:ext cx="10363200" cy="24832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Send bits of data in packets or frames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Need to worry about errors, how to convert bits into signals and vice versa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In addition, how to differentiate among many receivers?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Every host as a link layer address: MAC address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Packets or frames will have destination address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MS PGothic" pitchFamily="34" charset="-128"/>
              </a:rPr>
              <a:t>However, can’t have every computer in the world on the same link!</a:t>
            </a:r>
          </a:p>
          <a:p>
            <a:pPr>
              <a:lnSpc>
                <a:spcPct val="80000"/>
              </a:lnSpc>
              <a:defRPr/>
            </a:pPr>
            <a:endParaRPr lang="en-US" altLang="en-US" sz="2000" dirty="0">
              <a:solidFill>
                <a:srgbClr val="0000FF"/>
              </a:solidFill>
              <a:ea typeface="MS PGothic" pitchFamily="34" charset="-128"/>
            </a:endParaRPr>
          </a:p>
        </p:txBody>
      </p:sp>
      <p:pic>
        <p:nvPicPr>
          <p:cNvPr id="7172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248622CE-5144-EF4E-B368-8696E1FB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1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ANd9GcTXHm9XcH9T0I0EOJrLBOGANosV-xO3mlldiVZue4LYNHmLIOt0">
            <a:extLst>
              <a:ext uri="{FF2B5EF4-FFF2-40B4-BE49-F238E27FC236}">
                <a16:creationId xmlns:a16="http://schemas.microsoft.com/office/drawing/2014/main" id="{5DEF3CED-3BAA-C740-B1DF-30C8223B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>
            <a:extLst>
              <a:ext uri="{FF2B5EF4-FFF2-40B4-BE49-F238E27FC236}">
                <a16:creationId xmlns:a16="http://schemas.microsoft.com/office/drawing/2014/main" id="{2FC61C45-2458-BE4E-A4A2-17B9B9AC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175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F2DBFC4E-1C31-3F48-901E-FE1A4297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676401"/>
            <a:ext cx="8223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 descr="ANd9GcT-AU0hIOYODb2Z48BszMBdWk4gA_rB7HzxLAFgYsiggLEbl6eK">
            <a:extLst>
              <a:ext uri="{FF2B5EF4-FFF2-40B4-BE49-F238E27FC236}">
                <a16:creationId xmlns:a16="http://schemas.microsoft.com/office/drawing/2014/main" id="{E335FC78-844C-D24F-B977-C1945F4E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Line 11">
            <a:extLst>
              <a:ext uri="{FF2B5EF4-FFF2-40B4-BE49-F238E27FC236}">
                <a16:creationId xmlns:a16="http://schemas.microsoft.com/office/drawing/2014/main" id="{AA71855A-8B53-834B-8D5B-595E166E9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Line 12">
            <a:extLst>
              <a:ext uri="{FF2B5EF4-FFF2-40B4-BE49-F238E27FC236}">
                <a16:creationId xmlns:a16="http://schemas.microsoft.com/office/drawing/2014/main" id="{2E352D79-0202-3F43-AF27-AAB9DADBF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lide Number Placeholder 1">
            <a:extLst>
              <a:ext uri="{FF2B5EF4-FFF2-40B4-BE49-F238E27FC236}">
                <a16:creationId xmlns:a16="http://schemas.microsoft.com/office/drawing/2014/main" id="{A0B330E5-7319-174F-B656-11BB63C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8084-8EB3-054F-8451-23865DF019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6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>
            <a:extLst>
              <a:ext uri="{FF2B5EF4-FFF2-40B4-BE49-F238E27FC236}">
                <a16:creationId xmlns:a16="http://schemas.microsoft.com/office/drawing/2014/main" id="{32D44DE0-D1E4-E64F-9BDC-D21E37DD7D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000">
                <a:ea typeface="ＭＳ Ｐゴシック" charset="0"/>
              </a:rPr>
              <a:t>Connect multiple links via routers</a:t>
            </a:r>
          </a:p>
          <a:p>
            <a:pPr>
              <a:defRPr/>
            </a:pPr>
            <a:r>
              <a:rPr lang="en-US" sz="2000">
                <a:ea typeface="ＭＳ Ｐゴシック" charset="0"/>
              </a:rPr>
              <a:t>Need to figure out how to route packets from one host to another host</a:t>
            </a:r>
          </a:p>
          <a:p>
            <a:pPr>
              <a:defRPr/>
            </a:pPr>
            <a:endParaRPr lang="en-US" sz="2000">
              <a:ea typeface="ＭＳ Ｐゴシック" charset="0"/>
            </a:endParaRPr>
          </a:p>
        </p:txBody>
      </p:sp>
      <p:sp>
        <p:nvSpPr>
          <p:cNvPr id="8196" name="AutoShape 5" descr="2Q==">
            <a:extLst>
              <a:ext uri="{FF2B5EF4-FFF2-40B4-BE49-F238E27FC236}">
                <a16:creationId xmlns:a16="http://schemas.microsoft.com/office/drawing/2014/main" id="{463E77EB-6EB9-FD49-9D84-9F4F8F47B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7" name="AutoShape 7" descr="2Q==">
            <a:extLst>
              <a:ext uri="{FF2B5EF4-FFF2-40B4-BE49-F238E27FC236}">
                <a16:creationId xmlns:a16="http://schemas.microsoft.com/office/drawing/2014/main" id="{B324EB81-58C5-B24C-BD99-E1B2AD9AE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8" name="AutoShape 9" descr="2Q==">
            <a:extLst>
              <a:ext uri="{FF2B5EF4-FFF2-40B4-BE49-F238E27FC236}">
                <a16:creationId xmlns:a16="http://schemas.microsoft.com/office/drawing/2014/main" id="{28964441-3E1F-AE4E-BFB6-C45F01D4C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9" name="AutoShape 14" descr="2Q==">
            <a:extLst>
              <a:ext uri="{FF2B5EF4-FFF2-40B4-BE49-F238E27FC236}">
                <a16:creationId xmlns:a16="http://schemas.microsoft.com/office/drawing/2014/main" id="{42BD3E38-6C70-F245-9669-5CFA49509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8200" name="Picture 18" descr="Router Clip Art">
            <a:extLst>
              <a:ext uri="{FF2B5EF4-FFF2-40B4-BE49-F238E27FC236}">
                <a16:creationId xmlns:a16="http://schemas.microsoft.com/office/drawing/2014/main" id="{BBBFBB98-9F78-CC44-8BE6-D733613A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9" descr="Router Clip Art">
            <a:extLst>
              <a:ext uri="{FF2B5EF4-FFF2-40B4-BE49-F238E27FC236}">
                <a16:creationId xmlns:a16="http://schemas.microsoft.com/office/drawing/2014/main" id="{EC11F0D2-4764-164C-A142-FEEABF60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194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20" descr="Router Clip Art">
            <a:extLst>
              <a:ext uri="{FF2B5EF4-FFF2-40B4-BE49-F238E27FC236}">
                <a16:creationId xmlns:a16="http://schemas.microsoft.com/office/drawing/2014/main" id="{3EEAD241-8A30-8C4A-9F62-62B28558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Line 21">
            <a:extLst>
              <a:ext uri="{FF2B5EF4-FFF2-40B4-BE49-F238E27FC236}">
                <a16:creationId xmlns:a16="http://schemas.microsoft.com/office/drawing/2014/main" id="{AC0B9E6D-EF36-BA43-8156-4F1171017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4" name="Line 22">
            <a:extLst>
              <a:ext uri="{FF2B5EF4-FFF2-40B4-BE49-F238E27FC236}">
                <a16:creationId xmlns:a16="http://schemas.microsoft.com/office/drawing/2014/main" id="{4EA568BA-1D17-A044-8380-64AB02225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6670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5" name="Line 23">
            <a:extLst>
              <a:ext uri="{FF2B5EF4-FFF2-40B4-BE49-F238E27FC236}">
                <a16:creationId xmlns:a16="http://schemas.microsoft.com/office/drawing/2014/main" id="{35965116-5886-914D-8BF3-9B9A1B62C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6" name="Line 24">
            <a:extLst>
              <a:ext uri="{FF2B5EF4-FFF2-40B4-BE49-F238E27FC236}">
                <a16:creationId xmlns:a16="http://schemas.microsoft.com/office/drawing/2014/main" id="{29AC4E33-5B53-7448-AC87-6BA114540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7" name="Line 25">
            <a:extLst>
              <a:ext uri="{FF2B5EF4-FFF2-40B4-BE49-F238E27FC236}">
                <a16:creationId xmlns:a16="http://schemas.microsoft.com/office/drawing/2014/main" id="{CC13AF92-09D2-7646-B191-42668F51F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8" name="Line 26">
            <a:extLst>
              <a:ext uri="{FF2B5EF4-FFF2-40B4-BE49-F238E27FC236}">
                <a16:creationId xmlns:a16="http://schemas.microsoft.com/office/drawing/2014/main" id="{FA927762-FBB8-3648-96C0-45525E0AD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20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4589CB1B-998F-984A-8947-C247979E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8" descr="ANd9GcTxPLH7geI9YctTbt0tziC9-zZAWvCxFSthtLXwscnWaTnRXLSlcA">
            <a:extLst>
              <a:ext uri="{FF2B5EF4-FFF2-40B4-BE49-F238E27FC236}">
                <a16:creationId xmlns:a16="http://schemas.microsoft.com/office/drawing/2014/main" id="{FBF54ECE-51A4-FE46-A0FE-2D986035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002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64E90D14-7794-A240-8459-425AA74A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2004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2B7B7CF8-472B-574A-980C-69F2634B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752600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32" descr="ANd9GcT-AU0hIOYODb2Z48BszMBdWk4gA_rB7HzxLAFgYsiggLEbl6eK">
            <a:extLst>
              <a:ext uri="{FF2B5EF4-FFF2-40B4-BE49-F238E27FC236}">
                <a16:creationId xmlns:a16="http://schemas.microsoft.com/office/drawing/2014/main" id="{A3A6C74C-CA10-5542-9E14-BD8F677D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Line 33">
            <a:extLst>
              <a:ext uri="{FF2B5EF4-FFF2-40B4-BE49-F238E27FC236}">
                <a16:creationId xmlns:a16="http://schemas.microsoft.com/office/drawing/2014/main" id="{5788CAED-F46E-1745-B9B4-98C38BFF8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15" name="Text Box 34">
            <a:extLst>
              <a:ext uri="{FF2B5EF4-FFF2-40B4-BE49-F238E27FC236}">
                <a16:creationId xmlns:a16="http://schemas.microsoft.com/office/drawing/2014/main" id="{9FC1ED70-AB44-6F4F-933D-83F139F7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1870075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Router</a:t>
            </a:r>
          </a:p>
        </p:txBody>
      </p:sp>
      <p:sp>
        <p:nvSpPr>
          <p:cNvPr id="8216" name="Text Box 35">
            <a:extLst>
              <a:ext uri="{FF2B5EF4-FFF2-40B4-BE49-F238E27FC236}">
                <a16:creationId xmlns:a16="http://schemas.microsoft.com/office/drawing/2014/main" id="{C39ECC5F-1EF3-A049-B3AF-A607BE36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15240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Router</a:t>
            </a:r>
          </a:p>
        </p:txBody>
      </p:sp>
      <p:sp>
        <p:nvSpPr>
          <p:cNvPr id="8217" name="Text Box 36">
            <a:extLst>
              <a:ext uri="{FF2B5EF4-FFF2-40B4-BE49-F238E27FC236}">
                <a16:creationId xmlns:a16="http://schemas.microsoft.com/office/drawing/2014/main" id="{1540F55A-4264-0E46-8B69-900FDEAF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65760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Router</a:t>
            </a:r>
          </a:p>
        </p:txBody>
      </p:sp>
      <p:sp>
        <p:nvSpPr>
          <p:cNvPr id="8218" name="Slide Number Placeholder 1">
            <a:extLst>
              <a:ext uri="{FF2B5EF4-FFF2-40B4-BE49-F238E27FC236}">
                <a16:creationId xmlns:a16="http://schemas.microsoft.com/office/drawing/2014/main" id="{1D778CBA-BAB9-AE4F-8F44-720FFF4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161FC4-0543-5042-974D-BE759DFA20A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4A1FD-3381-5140-A81E-4A0883E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ＭＳ Ｐゴシック" charset="0"/>
              </a:rPr>
              <a:t>A multi-link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>
            <a:extLst>
              <a:ext uri="{FF2B5EF4-FFF2-40B4-BE49-F238E27FC236}">
                <a16:creationId xmlns:a16="http://schemas.microsoft.com/office/drawing/2014/main" id="{3260A310-0FC9-EE46-AAE3-303F2419C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ＭＳ Ｐゴシック" charset="0"/>
              </a:rPr>
              <a:t>Link</a:t>
            </a:r>
          </a:p>
          <a:p>
            <a:pPr lvl="1">
              <a:defRPr/>
            </a:pPr>
            <a:r>
              <a:rPr lang="en-US" altLang="en-US" sz="2200" dirty="0">
                <a:ea typeface="ＭＳ Ｐゴシック" charset="0"/>
              </a:rPr>
              <a:t>Communication links for transmission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Host</a:t>
            </a:r>
            <a:endParaRPr lang="en-US" altLang="en-US" sz="2400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sz="2200" dirty="0">
                <a:ea typeface="ＭＳ Ｐゴシック" charset="0"/>
              </a:rPr>
              <a:t>Computer running applications of end user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Router</a:t>
            </a:r>
            <a:endParaRPr lang="en-US" altLang="en-US" sz="2400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sz="2200" dirty="0">
                <a:ea typeface="ＭＳ Ｐゴシック" charset="0"/>
              </a:rPr>
              <a:t>Computer for routing packets from input line to another output line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Gateway</a:t>
            </a:r>
            <a:endParaRPr lang="en-US" altLang="en-US" sz="2400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sz="2200" dirty="0">
                <a:ea typeface="ＭＳ Ｐゴシック" charset="0"/>
              </a:rPr>
              <a:t>A device directly connected to two or more possibly different networks (serves as an access point), provides access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Network</a:t>
            </a:r>
            <a:endParaRPr lang="en-US" altLang="en-US" sz="2400" dirty="0">
              <a:ea typeface="ＭＳ Ｐゴシック" charset="0"/>
            </a:endParaRPr>
          </a:p>
          <a:p>
            <a:pPr lvl="1">
              <a:defRPr/>
            </a:pPr>
            <a:r>
              <a:rPr lang="en-US" altLang="en-US" sz="2200" dirty="0">
                <a:ea typeface="ＭＳ Ｐゴシック" charset="0"/>
              </a:rPr>
              <a:t>A group of hosts, links, routers capable of sending packets among its members</a:t>
            </a:r>
          </a:p>
        </p:txBody>
      </p:sp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3250D487-05A7-B647-A6AC-8805E59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A36640-4FEF-CA40-B15E-D835B0BF379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0480E0-E485-4A4B-9539-1529B0CF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Components of a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7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22F-7829-674F-A847-14EC5B2C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networks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A192-9817-9E4E-92A8-60CB9F61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of resources</a:t>
            </a:r>
          </a:p>
          <a:p>
            <a:pPr lvl="1"/>
            <a:r>
              <a:rPr lang="en-US" dirty="0"/>
              <a:t>Resources become available regardless of user location</a:t>
            </a:r>
          </a:p>
          <a:p>
            <a:r>
              <a:rPr lang="en-US" dirty="0"/>
              <a:t>Performance and load sharing</a:t>
            </a:r>
          </a:p>
          <a:p>
            <a:pPr lvl="1"/>
            <a:r>
              <a:rPr lang="en-US" dirty="0"/>
              <a:t>Ex: Move work to the least loaded machine</a:t>
            </a:r>
          </a:p>
          <a:p>
            <a:r>
              <a:rPr lang="en-US" dirty="0"/>
              <a:t>High reliability</a:t>
            </a:r>
          </a:p>
          <a:p>
            <a:pPr lvl="1"/>
            <a:r>
              <a:rPr lang="en-US" dirty="0"/>
              <a:t>Alternative sources for the same data (multiple copies)</a:t>
            </a:r>
          </a:p>
          <a:p>
            <a:r>
              <a:rPr lang="en-US" dirty="0"/>
              <a:t>Human-to-human communication!</a:t>
            </a:r>
          </a:p>
          <a:p>
            <a:pPr lvl="1"/>
            <a:r>
              <a:rPr lang="en-US" dirty="0"/>
              <a:t>Ex: telephone (voice over IP), text messaging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0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1605</Words>
  <Application>Microsoft Macintosh PowerPoint</Application>
  <PresentationFormat>Widescreen</PresentationFormat>
  <Paragraphs>331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Comic Sans MS</vt:lpstr>
      <vt:lpstr>Helvetica</vt:lpstr>
      <vt:lpstr>Times New Roman</vt:lpstr>
      <vt:lpstr>Office Theme</vt:lpstr>
      <vt:lpstr>CS 352 Internet Technology</vt:lpstr>
      <vt:lpstr>About us: Management</vt:lpstr>
      <vt:lpstr>Class etiquette</vt:lpstr>
      <vt:lpstr>What is a Network?</vt:lpstr>
      <vt:lpstr>A single link network</vt:lpstr>
      <vt:lpstr>A single link multiple access network</vt:lpstr>
      <vt:lpstr>A multi-link network</vt:lpstr>
      <vt:lpstr>Components of a network </vt:lpstr>
      <vt:lpstr>Why are networks useful?</vt:lpstr>
      <vt:lpstr>What is Internet Technology?</vt:lpstr>
      <vt:lpstr>Internet growth</vt:lpstr>
      <vt:lpstr>Evolution of Internet Applications</vt:lpstr>
      <vt:lpstr>Web evolution</vt:lpstr>
      <vt:lpstr>Content is exploding</vt:lpstr>
      <vt:lpstr>PowerPoint Presentation</vt:lpstr>
      <vt:lpstr>Transforming the economy</vt:lpstr>
      <vt:lpstr>Just dancing and listening, to video, tweets, selfies, and share</vt:lpstr>
      <vt:lpstr>Scale of Web apps</vt:lpstr>
      <vt:lpstr>Impact of the Internet on People</vt:lpstr>
      <vt:lpstr>Impact of the Internet on Society</vt:lpstr>
      <vt:lpstr>Internet Players</vt:lpstr>
      <vt:lpstr>Internet service providers (ISPs)</vt:lpstr>
      <vt:lpstr>Core Networks: ISP Tiers</vt:lpstr>
      <vt:lpstr>ISPs connected via Exchanges</vt:lpstr>
      <vt:lpstr>Types of Networks in an Internet</vt:lpstr>
      <vt:lpstr>Types of Networks (cont’d)</vt:lpstr>
      <vt:lpstr>Google WAN </vt:lpstr>
      <vt:lpstr>Microsoft WAN</vt:lpstr>
      <vt:lpstr>Historical perspective</vt:lpstr>
      <vt:lpstr>Course Goals</vt:lpstr>
      <vt:lpstr>Course Assessments</vt:lpstr>
      <vt:lpstr>Programming assignments</vt:lpstr>
      <vt:lpstr>Programming assignments</vt:lpstr>
      <vt:lpstr>Academic integrity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251</cp:revision>
  <dcterms:created xsi:type="dcterms:W3CDTF">2019-01-23T03:40:12Z</dcterms:created>
  <dcterms:modified xsi:type="dcterms:W3CDTF">2019-01-23T17:17:36Z</dcterms:modified>
</cp:coreProperties>
</file>