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87" r:id="rId2"/>
    <p:sldId id="470" r:id="rId3"/>
    <p:sldId id="475" r:id="rId4"/>
    <p:sldId id="498" r:id="rId5"/>
    <p:sldId id="329" r:id="rId6"/>
    <p:sldId id="263" r:id="rId7"/>
    <p:sldId id="421" r:id="rId8"/>
    <p:sldId id="482" r:id="rId9"/>
    <p:sldId id="422" r:id="rId10"/>
    <p:sldId id="427" r:id="rId11"/>
    <p:sldId id="423" r:id="rId12"/>
    <p:sldId id="428" r:id="rId13"/>
    <p:sldId id="484" r:id="rId14"/>
    <p:sldId id="425" r:id="rId15"/>
    <p:sldId id="426" r:id="rId16"/>
    <p:sldId id="429" r:id="rId17"/>
    <p:sldId id="437" r:id="rId18"/>
    <p:sldId id="496" r:id="rId19"/>
    <p:sldId id="430" r:id="rId20"/>
    <p:sldId id="431" r:id="rId21"/>
    <p:sldId id="432" r:id="rId22"/>
    <p:sldId id="433" r:id="rId23"/>
    <p:sldId id="434" r:id="rId24"/>
    <p:sldId id="264" r:id="rId25"/>
    <p:sldId id="273" r:id="rId26"/>
    <p:sldId id="435" r:id="rId27"/>
    <p:sldId id="335" r:id="rId28"/>
    <p:sldId id="478" r:id="rId29"/>
    <p:sldId id="436" r:id="rId30"/>
    <p:sldId id="274" r:id="rId31"/>
    <p:sldId id="438" r:id="rId32"/>
    <p:sldId id="479" r:id="rId33"/>
    <p:sldId id="481" r:id="rId34"/>
    <p:sldId id="480" r:id="rId35"/>
    <p:sldId id="4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57032-A51D-2F46-953C-D36EE914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F01F-2129-2046-BD9F-C5954C7B6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1211A-F829-D54F-816E-C86BE467D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C374-A37E-E640-8D4B-CDDACDD20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4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HTTP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GET</a:t>
            </a:r>
          </a:p>
          <a:p>
            <a:pPr lvl="1">
              <a:defRPr/>
            </a:pPr>
            <a:r>
              <a:rPr lang="en-US" altLang="en-US" sz="2000" dirty="0"/>
              <a:t>Get the file specified in the path URL field in entity body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400" dirty="0"/>
              <a:t>POST</a:t>
            </a:r>
          </a:p>
          <a:p>
            <a:pPr lvl="1">
              <a:defRPr/>
            </a:pPr>
            <a:r>
              <a:rPr lang="en-US" altLang="en-US" sz="2000" dirty="0"/>
              <a:t>accept the entity enclosed in the entity body as a new subordinate of the resource identified by the URL field</a:t>
            </a:r>
          </a:p>
          <a:p>
            <a:pPr>
              <a:defRPr/>
            </a:pPr>
            <a:r>
              <a:rPr lang="en-US" altLang="en-US" sz="2400" dirty="0"/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/>
          </a:p>
          <a:p>
            <a:r>
              <a:rPr lang="en-US" altLang="en-US" sz="2400"/>
              <a:t>PUT</a:t>
            </a:r>
          </a:p>
          <a:p>
            <a:pPr lvl="1"/>
            <a:r>
              <a:rPr lang="en-US" altLang="en-US" sz="2000"/>
              <a:t>uploads file in entity body to path specified in URL field</a:t>
            </a:r>
          </a:p>
          <a:p>
            <a:r>
              <a:rPr lang="en-US" altLang="en-US" sz="2400"/>
              <a:t>DELETE</a:t>
            </a:r>
          </a:p>
          <a:p>
            <a:pPr lvl="1"/>
            <a:r>
              <a:rPr lang="en-US" altLang="en-US" sz="2000"/>
              <a:t>deletes file specified in the URL field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=doe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FF60E03D-0279-354F-B7F2-924EDFD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1411806-61BE-C74D-B486-DD83ACF6A89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EA14C4C1-175C-C14E-BE7D-2C616ED29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Client POST request</a:t>
            </a:r>
          </a:p>
        </p:txBody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47D1FF8D-ECD4-C64B-B73A-C477B673A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POST /cgi-bin/rats.cgi HTTP/1.0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Referer: http://nes:8192/cgi-bin/rats.cgi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Connection: Keep-Alive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User-Agent: Mozilla/4.73 [en] (X11; U; Linux 2.2.12-20 i686)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Host: nes:8192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Accept: image/gif, image/x-xbitmap, image/jpeg, image/pjpeg, image/png, */*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Accept-Encoding: gzip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Accept-Language: en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Accept-Charset: iso-8859-1,*,utf-8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Content-type: application/x-www-form-urlencoded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Content-length: 93</a:t>
            </a:r>
          </a:p>
          <a:p>
            <a:pPr>
              <a:buFont typeface="ZapfDingbats" pitchFamily="8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Account=cs111fall&amp;First=Alice&amp;Last=White&amp;SSN=123456789&amp;Bday=01011980&amp;State=CreateAccount</a:t>
            </a:r>
          </a:p>
        </p:txBody>
      </p:sp>
      <p:sp>
        <p:nvSpPr>
          <p:cNvPr id="36869" name="TextBox 1">
            <a:extLst>
              <a:ext uri="{FF2B5EF4-FFF2-40B4-BE49-F238E27FC236}">
                <a16:creationId xmlns:a16="http://schemas.microsoft.com/office/drawing/2014/main" id="{A348F925-F58C-204A-9834-6C12FB49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421" y="6413698"/>
            <a:ext cx="5479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</a:t>
            </a:r>
            <a:r>
              <a:rPr lang="en-US" altLang="en-US" sz="1400" b="1" dirty="0">
                <a:latin typeface="Helvetica" pitchFamily="2" charset="0"/>
              </a:rPr>
              <a:t>www.w3.org/Protocols/rfc2616/rfc2616-sec14.html#sec14</a:t>
            </a:r>
          </a:p>
        </p:txBody>
      </p:sp>
    </p:spTree>
    <p:extLst>
      <p:ext uri="{BB962C8B-B14F-4D97-AF65-F5344CB8AC3E}">
        <p14:creationId xmlns:p14="http://schemas.microsoft.com/office/powerpoint/2010/main" val="270880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message: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HTTP message: response message</a:t>
            </a:r>
            <a:endParaRPr lang="en-US" altLang="en-US"/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1987551"/>
            <a:ext cx="58245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24" y="1408114"/>
            <a:ext cx="18069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6" y="1914526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62451" y="2366963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732" y="3116256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1" y="4686300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360864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</a:t>
            </a:r>
            <a:endParaRPr lang="en-US" altLang="en-US" sz="240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076" y="3327094"/>
            <a:ext cx="587375" cy="12465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/>
          </a:p>
          <a:p>
            <a:pPr lvl="1"/>
            <a:r>
              <a:rPr lang="en-US" altLang="en-US" sz="200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/>
          </a:p>
          <a:p>
            <a:pPr lvl="1"/>
            <a:r>
              <a:rPr lang="en-US" altLang="en-US" sz="200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en-US" sz="2400"/>
          </a:p>
          <a:p>
            <a:pPr lvl="1"/>
            <a:r>
              <a:rPr lang="en-US" altLang="en-US" sz="200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/>
          </a:p>
          <a:p>
            <a:pPr lvl="1"/>
            <a:r>
              <a:rPr lang="en-US" altLang="en-US" sz="200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7755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www.eden.rutgers.edu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out HTTP (client side) for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DAC6C-C26F-2343-A86E-7363321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C67270C-E92C-BD4E-8102-43ECE2120B4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B396275D-0D2D-314B-934C-59C96C4F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details about HTTP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82CDE358-252C-F64E-ABB6-C2C2A4E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Persistent vs. Nonpersistent HTTP connections</a:t>
            </a:r>
          </a:p>
          <a:p>
            <a:r>
              <a:rPr lang="en-US" altLang="en-US"/>
              <a:t>Cookies (User-server state)</a:t>
            </a:r>
          </a:p>
          <a:p>
            <a:r>
              <a:rPr lang="en-US" altLang="en-US"/>
              <a:t>Web caches</a:t>
            </a:r>
          </a:p>
        </p:txBody>
      </p:sp>
    </p:spTree>
    <p:extLst>
      <p:ext uri="{BB962C8B-B14F-4D97-AF65-F5344CB8AC3E}">
        <p14:creationId xmlns:p14="http://schemas.microsoft.com/office/powerpoint/2010/main" val="60231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Internet protocol stack…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679701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226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354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EDDC9-DF14-F447-A344-F1E0A37224E9}"/>
              </a:ext>
            </a:extLst>
          </p:cNvPr>
          <p:cNvGrpSpPr/>
          <p:nvPr/>
        </p:nvGrpSpPr>
        <p:grpSpPr>
          <a:xfrm>
            <a:off x="5296456" y="2371151"/>
            <a:ext cx="5008564" cy="2876551"/>
            <a:chOff x="5175269" y="2371151"/>
            <a:chExt cx="5008564" cy="2876551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5C7AD7A0-648E-AC45-AA0B-CE416DACE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9F439AE-CFC1-AD49-80B7-9C4F5D6F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E442ED24-2045-2C43-B296-305C8CB06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F1984004-451B-1448-AAA2-F3DC87D16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DAF1F1B6-1E27-5C4E-BCEE-412B1D91B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1295"/>
                <a:ext cx="3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EDD7FD37-B947-214E-BDA5-59CB4C00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22639E96-CC83-834B-AB02-C70F3BC42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BAEF2F6E-EAF8-FD43-A365-5EE855050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 b="1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EA4E49F1-482D-814D-9323-19469AAB7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70859255-8C6D-F046-9B09-A957DE9E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D9565A51-FB51-844E-8B8B-116A6C56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CC657FD6-3948-A942-9F42-752C64D0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F7C605CB-D537-774E-9EC6-B7B0FA487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772F81B6-AB33-334D-9EFD-B9048DB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9">
                <a:extLst>
                  <a:ext uri="{FF2B5EF4-FFF2-40B4-BE49-F238E27FC236}">
                    <a16:creationId xmlns:a16="http://schemas.microsoft.com/office/drawing/2014/main" id="{00575451-3E1E-114A-938F-6DDB3DB6D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2673D35-C248-8F4A-B0CB-8975462A8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DE5DB7D8-E892-8646-8EE1-CB58BC808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F71A5E4B-86E4-574A-8456-8343739CD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38BC7C19-3B3B-6E45-ACE6-82B2808EE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553E9431-E0D3-A747-9313-81D231EE9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223108FC-9D77-FC48-8FD8-35589E472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415956D1-8718-4A41-B4FC-EA5AD825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B3BA5B5F-DD3F-CD43-BCDD-5F65D47A9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33DDCCD1-FBA6-C744-8EAC-92EE3701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6901B0E2-1CC6-C84C-A006-C8ECD9E68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1E94C1D3-5E3D-C14B-BF77-34BFD6330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F51049BC-78DE-F54E-A08E-B3CE21568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18278FC8-CAB4-254A-B797-96AA9750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8BA17029-A942-9644-96D6-DB79B7059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FE225476-A171-3842-B79C-DB63C244C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5724BDE2-327A-E14F-82C8-B76C2587A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648ACEE0-4BDD-434D-A266-29E893D29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246A18ED-5F2C-4A4D-B967-24EEF4AE8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2431DD7F-4D47-2243-9A85-E8747D42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69" y="2371151"/>
              <a:ext cx="914401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72C27ECF-D574-DD40-B0AF-4F136BCFD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9775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Helvetica" pitchFamily="2" charset="0"/>
                </a:rPr>
                <a:t>HTTPS</a:t>
              </a: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F8717047-DCF3-7549-B73F-AFB852E68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7">
              <a:extLst>
                <a:ext uri="{FF2B5EF4-FFF2-40B4-BE49-F238E27FC236}">
                  <a16:creationId xmlns:a16="http://schemas.microsoft.com/office/drawing/2014/main" id="{21ED8D57-1A15-3047-8C80-8CA6ECB1DC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869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FDED9C47-8E8B-BF46-AAAB-A103601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7BE803-C63F-F742-82B7-9B60F70C4D9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50C025-660E-144F-9B08-515B18BCA5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Non-persistent HTTP</a:t>
            </a:r>
          </a:p>
          <a:p>
            <a:r>
              <a:rPr lang="en-US" altLang="en-US" dirty="0"/>
              <a:t>At most one object is sent over a TCP connection.</a:t>
            </a:r>
          </a:p>
          <a:p>
            <a:endParaRPr lang="en-US" altLang="en-US" dirty="0"/>
          </a:p>
          <a:p>
            <a:r>
              <a:rPr lang="en-US" altLang="en-US" dirty="0"/>
              <a:t>HTTP/1.0 uses </a:t>
            </a:r>
            <a:r>
              <a:rPr lang="en-US" altLang="en-US" dirty="0" err="1"/>
              <a:t>nonpersistent</a:t>
            </a:r>
            <a:r>
              <a:rPr lang="en-US" altLang="en-US" dirty="0"/>
              <a:t> HTTP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3CD6232D-04B9-2842-9593-8AE7399491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Persistent HTTP</a:t>
            </a:r>
          </a:p>
          <a:p>
            <a:r>
              <a:rPr lang="en-US" altLang="en-US" dirty="0"/>
              <a:t>Multiple objects can be sent over single TCP connection between client and server.</a:t>
            </a:r>
          </a:p>
          <a:p>
            <a:endParaRPr lang="en-US" altLang="en-US" dirty="0"/>
          </a:p>
          <a:p>
            <a:r>
              <a:rPr lang="en-US" altLang="en-US" dirty="0"/>
              <a:t>HTTP/1.1 uses persistent connections in default mode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FA05ED19-9112-2E4C-8E35-B14151CD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6" y="5469077"/>
            <a:ext cx="10168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2000" dirty="0">
                <a:latin typeface="Helvetica" pitchFamily="2" charset="0"/>
              </a:rPr>
              <a:t>TCP is a kind of reliable communication service provided by the transport layer. It requires the connection to be set up before data communication.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132B4-8F24-774E-BEE1-BE030B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43730"/>
            <a:ext cx="9704942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</a:t>
            </a:r>
          </a:p>
          <a:p>
            <a:r>
              <a:rPr lang="en-US" altLang="en-US" sz="2400" dirty="0"/>
              <a:t>Hierarchical structure to scale lookups</a:t>
            </a:r>
          </a:p>
          <a:p>
            <a:r>
              <a:rPr lang="en-US" altLang="en-US" sz="2400" dirty="0"/>
              <a:t>Recursive and Iterative queries</a:t>
            </a:r>
            <a:endParaRPr lang="en-US" altLang="en-US" sz="2000" dirty="0"/>
          </a:p>
          <a:p>
            <a:r>
              <a:rPr lang="en-US" altLang="en-US" sz="2400" dirty="0"/>
              <a:t>Caching for performance optimization</a:t>
            </a:r>
          </a:p>
          <a:p>
            <a:r>
              <a:rPr lang="en-US" altLang="en-US" sz="2400" dirty="0"/>
              <a:t>Multiple layers of indirection to delegate the lookup work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recap: Domain Name Service (DNS)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AAD2F0AD-3EEF-DB43-B266-79A3740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A7341B5-A5B7-064D-807E-3102247472E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537D3986-8904-884D-9127-817FA5D41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717" y="2095500"/>
            <a:ext cx="0" cy="44958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BD22D0-4E94-7D46-9A53-4125D8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93" y="6019801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999FB97-5526-2B43-B159-D69C237EA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064" y="2914651"/>
            <a:ext cx="2609031" cy="2200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dirty="0"/>
              <a:t>Suppose user visits a page with text and 10 images.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FCB7AED-51B0-234E-9DA2-B81F2D8EC4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39692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1a</a:t>
            </a:r>
            <a:r>
              <a:rPr lang="en-US" altLang="en-US" sz="1800" dirty="0">
                <a:solidFill>
                  <a:srgbClr val="FF0000"/>
                </a:solidFill>
              </a:rPr>
              <a:t>.</a:t>
            </a:r>
            <a:r>
              <a:rPr lang="en-US" altLang="en-US" sz="1800" dirty="0"/>
              <a:t> HTTP client initiates TCP connection to HTTP server</a:t>
            </a:r>
            <a:endParaRPr lang="en-US" altLang="en-US" sz="2000" dirty="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76CE8614-1C7A-5E4B-8EC7-A5A4151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17" y="3829051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2.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client sends HTTP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request message</a:t>
            </a: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5B56345B-8CC5-4C44-9ABF-EFA1844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17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Helvetica" pitchFamily="2" charset="0"/>
              </a:rPr>
              <a:t>1b.</a:t>
            </a:r>
            <a:r>
              <a:rPr lang="en-US" altLang="en-US" sz="2000">
                <a:latin typeface="Helvetica" pitchFamily="2" charset="0"/>
              </a:rPr>
              <a:t> HTTP</a:t>
            </a:r>
            <a:r>
              <a:rPr lang="en-US" altLang="en-US" sz="1800">
                <a:latin typeface="Helvetica" pitchFamily="2" charset="0"/>
              </a:rPr>
              <a:t> server at host “accepts” connection, notifying client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1CD914E7-AFB8-B14F-955B-31F94D8D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67" y="4381501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Helvetica" pitchFamily="2" charset="0"/>
              </a:rPr>
              <a:t>3.</a:t>
            </a:r>
            <a:r>
              <a:rPr lang="en-US" altLang="en-US" sz="2000">
                <a:latin typeface="Helvetica" pitchFamily="2" charset="0"/>
              </a:rPr>
              <a:t> HTTP</a:t>
            </a:r>
            <a:r>
              <a:rPr lang="en-US" altLang="en-US" sz="1800">
                <a:latin typeface="Helvetica" pitchFamily="2" charset="0"/>
              </a:rPr>
              <a:t> server receives request message, replies with </a:t>
            </a:r>
            <a:r>
              <a:rPr lang="en-US" altLang="en-US" sz="1800" i="1">
                <a:solidFill>
                  <a:schemeClr val="accent2"/>
                </a:solidFill>
                <a:latin typeface="Helvetica" pitchFamily="2" charset="0"/>
              </a:rPr>
              <a:t>response message</a:t>
            </a:r>
            <a:r>
              <a:rPr lang="en-US" altLang="en-US" sz="1800">
                <a:latin typeface="Helvetica" pitchFamily="2" charset="0"/>
              </a:rPr>
              <a:t> containing requested object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CDEE7889-9584-5C4B-A86A-BC44E187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593" y="26479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4961EE75-BA45-EC4E-B7E3-7A541C64D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193" y="45910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835F3C37-12BB-E043-9D7D-1D4AEE6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3" y="51244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8CD67B9-BC2C-DF4E-B1FC-B03E275C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82" y="594201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4047" name="Line 14">
            <a:extLst>
              <a:ext uri="{FF2B5EF4-FFF2-40B4-BE49-F238E27FC236}">
                <a16:creationId xmlns:a16="http://schemas.microsoft.com/office/drawing/2014/main" id="{34E7289F-C61B-4E43-A43C-61ACBF701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018" y="316230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D85D464-DB0E-A24B-B5FF-145C0D1D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B906B-08E7-D346-A51E-441A225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5435CC-B022-0F45-9977-82C532A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>
                <a:solidFill>
                  <a:srgbClr val="FF0000"/>
                </a:solidFill>
              </a:rPr>
              <a:t>5</a:t>
            </a:r>
            <a:r>
              <a:rPr lang="en-US" altLang="en-US" sz="1800">
                <a:solidFill>
                  <a:srgbClr val="FF0000"/>
                </a:solidFill>
              </a:rPr>
              <a:t>.</a:t>
            </a:r>
            <a:r>
              <a:rPr lang="en-US" altLang="en-US" sz="1800"/>
              <a:t> HTTP client receives response message containing html file, displays html.  Parsing html file, finds 10 referenced jpeg  objects</a:t>
            </a:r>
            <a:endParaRPr lang="en-US" altLang="en-US" sz="200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6.</a:t>
            </a:r>
            <a:r>
              <a:rPr lang="en-US" altLang="en-US" sz="2000" dirty="0">
                <a:latin typeface="Helvetica" pitchFamily="2" charset="0"/>
              </a:rPr>
              <a:t>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Steps 1-5 repeated for each of 10 jpeg objects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6" y="2599304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closes TCP connection. 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 (contd.)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FE314F-1E13-A343-AC49-940FC5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95410C6-6C78-0847-9E73-8879DD7A0C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F5328C-8194-8F42-8B70-6BB4F03AB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255" y="1617662"/>
            <a:ext cx="5278142" cy="4921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Definition of RTT:</a:t>
            </a:r>
            <a:r>
              <a:rPr lang="en-US" altLang="en-US" sz="2400" dirty="0"/>
              <a:t> time to send a small packet to travel from client to server and back.</a:t>
            </a:r>
          </a:p>
          <a:p>
            <a:r>
              <a:rPr lang="en-US" altLang="en-US" sz="2400" dirty="0"/>
              <a:t>Sum of propagation and queueing delays.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Response time:</a:t>
            </a:r>
          </a:p>
          <a:p>
            <a:r>
              <a:rPr lang="en-US" altLang="en-US" sz="2400" dirty="0"/>
              <a:t>one RTT to initiate TCP connection</a:t>
            </a:r>
          </a:p>
          <a:p>
            <a:r>
              <a:rPr lang="en-US" altLang="en-US" sz="2400" dirty="0"/>
              <a:t>one RTT for HTTP request and first few bytes of HTTP response to return</a:t>
            </a:r>
          </a:p>
          <a:p>
            <a:r>
              <a:rPr lang="en-US" altLang="en-US" sz="2400" dirty="0"/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total = 2RTT + transmit time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46085" name="Group 4">
            <a:extLst>
              <a:ext uri="{FF2B5EF4-FFF2-40B4-BE49-F238E27FC236}">
                <a16:creationId xmlns:a16="http://schemas.microsoft.com/office/drawing/2014/main" id="{3CDC8A3C-0160-8944-9AF4-9662699CBDD8}"/>
              </a:ext>
            </a:extLst>
          </p:cNvPr>
          <p:cNvGrpSpPr>
            <a:grpSpLocks/>
          </p:cNvGrpSpPr>
          <p:nvPr/>
        </p:nvGrpSpPr>
        <p:grpSpPr bwMode="auto">
          <a:xfrm>
            <a:off x="6108702" y="1888440"/>
            <a:ext cx="4294188" cy="4414838"/>
            <a:chOff x="2888" y="794"/>
            <a:chExt cx="2705" cy="2781"/>
          </a:xfrm>
        </p:grpSpPr>
        <p:graphicFrame>
          <p:nvGraphicFramePr>
            <p:cNvPr id="46086" name="Object 1024">
              <a:extLst>
                <a:ext uri="{FF2B5EF4-FFF2-40B4-BE49-F238E27FC236}">
                  <a16:creationId xmlns:a16="http://schemas.microsoft.com/office/drawing/2014/main" id="{CEB8EF38-B7C0-B64E-9964-44C646E7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33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46086" name="Object 1024">
                          <a:extLst>
                            <a:ext uri="{FF2B5EF4-FFF2-40B4-BE49-F238E27FC236}">
                              <a16:creationId xmlns:a16="http://schemas.microsoft.com/office/drawing/2014/main" id="{CEB8EF38-B7C0-B64E-9964-44C646E711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6">
              <a:extLst>
                <a:ext uri="{FF2B5EF4-FFF2-40B4-BE49-F238E27FC236}">
                  <a16:creationId xmlns:a16="http://schemas.microsoft.com/office/drawing/2014/main" id="{CC35C015-6ABC-774D-AE66-1D964919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46108" name="AutoShape 7">
                <a:extLst>
                  <a:ext uri="{FF2B5EF4-FFF2-40B4-BE49-F238E27FC236}">
                    <a16:creationId xmlns:a16="http://schemas.microsoft.com/office/drawing/2014/main" id="{79FC144E-018F-4948-8624-63C1FD4A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09" name="Rectangle 8">
                <a:extLst>
                  <a:ext uri="{FF2B5EF4-FFF2-40B4-BE49-F238E27FC236}">
                    <a16:creationId xmlns:a16="http://schemas.microsoft.com/office/drawing/2014/main" id="{9158C9AF-6980-F244-AACA-F6404B6B1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0" name="Rectangle 9">
                <a:extLst>
                  <a:ext uri="{FF2B5EF4-FFF2-40B4-BE49-F238E27FC236}">
                    <a16:creationId xmlns:a16="http://schemas.microsoft.com/office/drawing/2014/main" id="{0756AB32-7A22-3143-8C9A-48A86147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1" name="AutoShape 10">
                <a:extLst>
                  <a:ext uri="{FF2B5EF4-FFF2-40B4-BE49-F238E27FC236}">
                    <a16:creationId xmlns:a16="http://schemas.microsoft.com/office/drawing/2014/main" id="{54BC26CE-B744-5741-94B9-AEF2F0A6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2" name="Line 11">
                <a:extLst>
                  <a:ext uri="{FF2B5EF4-FFF2-40B4-BE49-F238E27FC236}">
                    <a16:creationId xmlns:a16="http://schemas.microsoft.com/office/drawing/2014/main" id="{EF33307F-0327-8F4C-B47E-EBAA3D8B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12">
                <a:extLst>
                  <a:ext uri="{FF2B5EF4-FFF2-40B4-BE49-F238E27FC236}">
                    <a16:creationId xmlns:a16="http://schemas.microsoft.com/office/drawing/2014/main" id="{BBAF45C0-ACA8-CB42-83BC-8343C00D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13">
                <a:extLst>
                  <a:ext uri="{FF2B5EF4-FFF2-40B4-BE49-F238E27FC236}">
                    <a16:creationId xmlns:a16="http://schemas.microsoft.com/office/drawing/2014/main" id="{2BF30C2A-4CEC-CC43-9871-D94446293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5" name="Rectangle 14">
                <a:extLst>
                  <a:ext uri="{FF2B5EF4-FFF2-40B4-BE49-F238E27FC236}">
                    <a16:creationId xmlns:a16="http://schemas.microsoft.com/office/drawing/2014/main" id="{9C1E9D7D-0643-0845-BD65-BB06FB8F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46088" name="Line 15">
              <a:extLst>
                <a:ext uri="{FF2B5EF4-FFF2-40B4-BE49-F238E27FC236}">
                  <a16:creationId xmlns:a16="http://schemas.microsoft.com/office/drawing/2014/main" id="{97BCB764-ECA3-BE41-96E5-C3361266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6">
              <a:extLst>
                <a:ext uri="{FF2B5EF4-FFF2-40B4-BE49-F238E27FC236}">
                  <a16:creationId xmlns:a16="http://schemas.microsoft.com/office/drawing/2014/main" id="{288E2D99-CC99-7343-87F3-8515130E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7">
              <a:extLst>
                <a:ext uri="{FF2B5EF4-FFF2-40B4-BE49-F238E27FC236}">
                  <a16:creationId xmlns:a16="http://schemas.microsoft.com/office/drawing/2014/main" id="{4ECC0411-D974-174C-94B5-3F616A5F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8">
              <a:extLst>
                <a:ext uri="{FF2B5EF4-FFF2-40B4-BE49-F238E27FC236}">
                  <a16:creationId xmlns:a16="http://schemas.microsoft.com/office/drawing/2014/main" id="{A870C6C4-6259-684C-BBA8-3D665297C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D0811C90-EE02-C748-91F1-B980E869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0">
              <a:extLst>
                <a:ext uri="{FF2B5EF4-FFF2-40B4-BE49-F238E27FC236}">
                  <a16:creationId xmlns:a16="http://schemas.microsoft.com/office/drawing/2014/main" id="{8C983DFD-444C-EA47-9692-76F44100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AutoShape 21">
              <a:extLst>
                <a:ext uri="{FF2B5EF4-FFF2-40B4-BE49-F238E27FC236}">
                  <a16:creationId xmlns:a16="http://schemas.microsoft.com/office/drawing/2014/main" id="{2316CD10-B923-144A-B081-D4F36060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5" name="Text Box 22">
              <a:extLst>
                <a:ext uri="{FF2B5EF4-FFF2-40B4-BE49-F238E27FC236}">
                  <a16:creationId xmlns:a16="http://schemas.microsoft.com/office/drawing/2014/main" id="{99665E39-BF18-8C45-9C13-D1242BE3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096" name="Line 23">
              <a:extLst>
                <a:ext uri="{FF2B5EF4-FFF2-40B4-BE49-F238E27FC236}">
                  <a16:creationId xmlns:a16="http://schemas.microsoft.com/office/drawing/2014/main" id="{CD5D1BDF-3AD8-AF45-AEED-DC8B9D3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24">
              <a:extLst>
                <a:ext uri="{FF2B5EF4-FFF2-40B4-BE49-F238E27FC236}">
                  <a16:creationId xmlns:a16="http://schemas.microsoft.com/office/drawing/2014/main" id="{0021F8C2-B272-DC4D-91EE-C8C93BD6F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connection</a:t>
              </a:r>
            </a:p>
          </p:txBody>
        </p:sp>
        <p:sp>
          <p:nvSpPr>
            <p:cNvPr id="46098" name="AutoShape 25">
              <a:extLst>
                <a:ext uri="{FF2B5EF4-FFF2-40B4-BE49-F238E27FC236}">
                  <a16:creationId xmlns:a16="http://schemas.microsoft.com/office/drawing/2014/main" id="{EAD779ED-ABE4-E546-ACEA-4A1B82B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9" name="Text Box 26">
              <a:extLst>
                <a:ext uri="{FF2B5EF4-FFF2-40B4-BE49-F238E27FC236}">
                  <a16:creationId xmlns:a16="http://schemas.microsoft.com/office/drawing/2014/main" id="{00AE2AF3-ACB7-F74E-88FC-EBF678B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0" name="Line 27">
              <a:extLst>
                <a:ext uri="{FF2B5EF4-FFF2-40B4-BE49-F238E27FC236}">
                  <a16:creationId xmlns:a16="http://schemas.microsoft.com/office/drawing/2014/main" id="{BD4A8958-33A1-124E-926B-9B9CAAF1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8">
              <a:extLst>
                <a:ext uri="{FF2B5EF4-FFF2-40B4-BE49-F238E27FC236}">
                  <a16:creationId xmlns:a16="http://schemas.microsoft.com/office/drawing/2014/main" id="{94EDE0C4-C432-184A-94A3-A44D6880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102" name="AutoShape 29">
              <a:extLst>
                <a:ext uri="{FF2B5EF4-FFF2-40B4-BE49-F238E27FC236}">
                  <a16:creationId xmlns:a16="http://schemas.microsoft.com/office/drawing/2014/main" id="{8B4E5402-2FB0-CF48-BCD4-848EF8AB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103" name="Text Box 30">
              <a:extLst>
                <a:ext uri="{FF2B5EF4-FFF2-40B4-BE49-F238E27FC236}">
                  <a16:creationId xmlns:a16="http://schemas.microsoft.com/office/drawing/2014/main" id="{BAB62C53-0E2A-A247-8946-F72F5EBE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4" name="Line 31">
              <a:extLst>
                <a:ext uri="{FF2B5EF4-FFF2-40B4-BE49-F238E27FC236}">
                  <a16:creationId xmlns:a16="http://schemas.microsoft.com/office/drawing/2014/main" id="{8B7755CA-7EF2-9D43-AA59-F61AEB10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2">
              <a:extLst>
                <a:ext uri="{FF2B5EF4-FFF2-40B4-BE49-F238E27FC236}">
                  <a16:creationId xmlns:a16="http://schemas.microsoft.com/office/drawing/2014/main" id="{B80F3AD9-1A57-1541-A1F7-B7B8E890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6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</a:t>
              </a:r>
            </a:p>
          </p:txBody>
        </p:sp>
        <p:sp>
          <p:nvSpPr>
            <p:cNvPr id="46106" name="Text Box 33">
              <a:extLst>
                <a:ext uri="{FF2B5EF4-FFF2-40B4-BE49-F238E27FC236}">
                  <a16:creationId xmlns:a16="http://schemas.microsoft.com/office/drawing/2014/main" id="{75F45B28-73FB-4B46-9CD4-B8206A9D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107" name="Text Box 34">
              <a:extLst>
                <a:ext uri="{FF2B5EF4-FFF2-40B4-BE49-F238E27FC236}">
                  <a16:creationId xmlns:a16="http://schemas.microsoft.com/office/drawing/2014/main" id="{05ADA633-512F-7B4C-86EF-DB420C6C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1AD0ED-C1B5-5A4B-9DFA-5FA54B9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CD9A387C-F812-ED48-8752-A76A9054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984566-A3BE-AC45-9698-113480D94B5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0EA87870-DA46-6543-90C3-5D1F7D0A7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44675"/>
            <a:ext cx="81137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Non-persistent HTTP issues:</a:t>
            </a:r>
          </a:p>
          <a:p>
            <a:r>
              <a:rPr lang="en-US" altLang="en-US" sz="2400" dirty="0"/>
              <a:t>requires 2 RTTs per object</a:t>
            </a:r>
          </a:p>
          <a:p>
            <a:r>
              <a:rPr lang="en-US" altLang="en-US" sz="2400" dirty="0"/>
              <a:t>Browsers can open parallel TCP connections to fetch referenced objects</a:t>
            </a:r>
          </a:p>
          <a:p>
            <a:pPr>
              <a:buFont typeface="ZapfDingbats" pitchFamily="82" charset="2"/>
              <a:buNone/>
            </a:pPr>
            <a:endParaRPr lang="en-US" altLang="en-US" sz="2400" dirty="0">
              <a:solidFill>
                <a:srgbClr val="C0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Persistent  HTTP</a:t>
            </a:r>
          </a:p>
          <a:p>
            <a:r>
              <a:rPr lang="en-US" altLang="en-US" sz="2400" dirty="0"/>
              <a:t>server leaves connection open after sending response</a:t>
            </a:r>
          </a:p>
          <a:p>
            <a:r>
              <a:rPr lang="en-US" altLang="en-US" sz="2400" dirty="0"/>
              <a:t>subsequent HTTP messages  between same client/server sent over open connection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42A1-054A-EA46-880A-276FA96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Persistent vs. Non-persistent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914525"/>
            <a:ext cx="8966812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is </a:t>
            </a:r>
            <a:r>
              <a:rPr lang="en-US" altLang="en-US" dirty="0">
                <a:solidFill>
                  <a:srgbClr val="C00000"/>
                </a:solidFill>
              </a:rPr>
              <a:t>“stateless”</a:t>
            </a:r>
          </a:p>
          <a:p>
            <a:r>
              <a:rPr lang="en-US" altLang="en-US" sz="2400" dirty="0"/>
              <a:t>The server maintains no information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can </a:t>
            </a:r>
            <a:r>
              <a:rPr lang="en-US" altLang="en-US" dirty="0">
                <a:solidFill>
                  <a:srgbClr val="C00000"/>
                </a:solidFill>
              </a:rPr>
              <a:t>state about the user @ the server </a:t>
            </a:r>
            <a:r>
              <a:rPr lang="en-US" altLang="en-US" dirty="0"/>
              <a:t>bring?</a:t>
            </a:r>
          </a:p>
          <a:p>
            <a:r>
              <a:rPr lang="en-US" altLang="en-US" sz="2400" dirty="0"/>
              <a:t>authorization</a:t>
            </a:r>
          </a:p>
          <a:p>
            <a:r>
              <a:rPr lang="en-US" altLang="en-US" sz="2400" dirty="0"/>
              <a:t>shopping carts</a:t>
            </a:r>
          </a:p>
          <a:p>
            <a:r>
              <a:rPr lang="en-US" altLang="en-US" sz="2400" dirty="0"/>
              <a:t>recommendations</a:t>
            </a:r>
          </a:p>
          <a:p>
            <a:r>
              <a:rPr lang="en-US" altLang="en-US" sz="2400" dirty="0"/>
              <a:t>user session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User data on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49156" name="Group 33">
            <a:extLst>
              <a:ext uri="{FF2B5EF4-FFF2-40B4-BE49-F238E27FC236}">
                <a16:creationId xmlns:a16="http://schemas.microsoft.com/office/drawing/2014/main" id="{2CBED470-63B9-E84C-B742-56FE8FD97865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423989"/>
            <a:ext cx="4870450" cy="4627562"/>
            <a:chOff x="2467" y="874"/>
            <a:chExt cx="3068" cy="2915"/>
          </a:xfrm>
        </p:grpSpPr>
        <p:sp>
          <p:nvSpPr>
            <p:cNvPr id="49184" name="Line 4">
              <a:extLst>
                <a:ext uri="{FF2B5EF4-FFF2-40B4-BE49-F238E27FC236}">
                  <a16:creationId xmlns:a16="http://schemas.microsoft.com/office/drawing/2014/main" id="{2F4561EC-7180-C442-A87B-D15AE2BC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4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9185" name="Text Box 5">
              <a:extLst>
                <a:ext uri="{FF2B5EF4-FFF2-40B4-BE49-F238E27FC236}">
                  <a16:creationId xmlns:a16="http://schemas.microsoft.com/office/drawing/2014/main" id="{7FCB9588-B38A-EA4F-AA70-BCC0B6F13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874"/>
              <a:ext cx="5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u="sng" dirty="0">
                  <a:latin typeface="Helvetica" pitchFamily="2" charset="0"/>
                </a:rPr>
                <a:t>client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49186" name="Text Box 6">
              <a:extLst>
                <a:ext uri="{FF2B5EF4-FFF2-40B4-BE49-F238E27FC236}">
                  <a16:creationId xmlns:a16="http://schemas.microsoft.com/office/drawing/2014/main" id="{F5E0F167-8452-5F48-9190-74C25DE32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88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u="sng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87" name="Rectangle 7">
              <a:extLst>
                <a:ext uri="{FF2B5EF4-FFF2-40B4-BE49-F238E27FC236}">
                  <a16:creationId xmlns:a16="http://schemas.microsoft.com/office/drawing/2014/main" id="{DC3B71F2-9192-5A48-8F6D-2F00946B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88" name="Text Box 8">
              <a:extLst>
                <a:ext uri="{FF2B5EF4-FFF2-40B4-BE49-F238E27FC236}">
                  <a16:creationId xmlns:a16="http://schemas.microsoft.com/office/drawing/2014/main" id="{A62F7B23-AFF2-4F47-91F0-E01400FFD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232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usual http request </a:t>
              </a:r>
              <a:r>
                <a:rPr lang="en-US" altLang="en-US" sz="1800" dirty="0" err="1">
                  <a:latin typeface="Helvetica" pitchFamily="2" charset="0"/>
                </a:rPr>
                <a:t>msg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49189" name="Line 9">
              <a:extLst>
                <a:ext uri="{FF2B5EF4-FFF2-40B4-BE49-F238E27FC236}">
                  <a16:creationId xmlns:a16="http://schemas.microsoft.com/office/drawing/2014/main" id="{B477D7CC-639B-404B-BBCA-3043B1980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152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9190" name="Rectangle 10">
              <a:extLst>
                <a:ext uri="{FF2B5EF4-FFF2-40B4-BE49-F238E27FC236}">
                  <a16:creationId xmlns:a16="http://schemas.microsoft.com/office/drawing/2014/main" id="{D9C3B774-58F2-E343-95A2-2D407C64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91" name="Text Box 11">
              <a:extLst>
                <a:ext uri="{FF2B5EF4-FFF2-40B4-BE49-F238E27FC236}">
                  <a16:creationId xmlns:a16="http://schemas.microsoft.com/office/drawing/2014/main" id="{549FE7CA-6693-724D-AC0D-F1A12480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usual http response 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Set-cookie: 1678 </a:t>
              </a:r>
            </a:p>
          </p:txBody>
        </p:sp>
        <p:sp>
          <p:nvSpPr>
            <p:cNvPr id="49192" name="Line 12">
              <a:extLst>
                <a:ext uri="{FF2B5EF4-FFF2-40B4-BE49-F238E27FC236}">
                  <a16:creationId xmlns:a16="http://schemas.microsoft.com/office/drawing/2014/main" id="{534F17D4-6768-AB41-BEB4-964E354A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224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3" name="Group 13">
              <a:extLst>
                <a:ext uri="{FF2B5EF4-FFF2-40B4-BE49-F238E27FC236}">
                  <a16:creationId xmlns:a16="http://schemas.microsoft.com/office/drawing/2014/main" id="{DE61FDBD-CF60-D841-A836-C06C90955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49208" name="Rectangle 14">
                <a:extLst>
                  <a:ext uri="{FF2B5EF4-FFF2-40B4-BE49-F238E27FC236}">
                    <a16:creationId xmlns:a16="http://schemas.microsoft.com/office/drawing/2014/main" id="{50CFDE8B-6C81-2141-95DF-D30111217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9" name="Text Box 15">
                <a:extLst>
                  <a:ext uri="{FF2B5EF4-FFF2-40B4-BE49-F238E27FC236}">
                    <a16:creationId xmlns:a16="http://schemas.microsoft.com/office/drawing/2014/main" id="{032B95E7-E4B2-344D-A03F-BE29F2301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Helvetica" pitchFamily="2" charset="0"/>
                  </a:rPr>
                  <a:t>cookie: 1678</a:t>
                </a:r>
              </a:p>
            </p:txBody>
          </p:sp>
        </p:grpSp>
        <p:sp>
          <p:nvSpPr>
            <p:cNvPr id="49194" name="Line 16">
              <a:extLst>
                <a:ext uri="{FF2B5EF4-FFF2-40B4-BE49-F238E27FC236}">
                  <a16:creationId xmlns:a16="http://schemas.microsoft.com/office/drawing/2014/main" id="{241DB6EC-D029-CA49-96D0-0B12DD249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55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5" name="Group 17">
              <a:extLst>
                <a:ext uri="{FF2B5EF4-FFF2-40B4-BE49-F238E27FC236}">
                  <a16:creationId xmlns:a16="http://schemas.microsoft.com/office/drawing/2014/main" id="{EB8A8696-A390-EF4A-B61B-86A484434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49206" name="Rectangle 18">
                <a:extLst>
                  <a:ext uri="{FF2B5EF4-FFF2-40B4-BE49-F238E27FC236}">
                    <a16:creationId xmlns:a16="http://schemas.microsoft.com/office/drawing/2014/main" id="{5C2EEB76-4EFD-984C-A952-34E4536CA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7" name="Text Box 19">
                <a:extLst>
                  <a:ext uri="{FF2B5EF4-FFF2-40B4-BE49-F238E27FC236}">
                    <a16:creationId xmlns:a16="http://schemas.microsoft.com/office/drawing/2014/main" id="{27F7DA55-5BE3-0B40-85A7-AD79335BC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response msg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49196" name="Line 20">
              <a:extLst>
                <a:ext uri="{FF2B5EF4-FFF2-40B4-BE49-F238E27FC236}">
                  <a16:creationId xmlns:a16="http://schemas.microsoft.com/office/drawing/2014/main" id="{D0338C49-87CB-3B4D-A947-E4B09DE27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18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7" name="Group 21">
              <a:extLst>
                <a:ext uri="{FF2B5EF4-FFF2-40B4-BE49-F238E27FC236}">
                  <a16:creationId xmlns:a16="http://schemas.microsoft.com/office/drawing/2014/main" id="{FF23E2D0-54A7-8B43-A58D-E7849FD5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49204" name="Rectangle 22">
                <a:extLst>
                  <a:ext uri="{FF2B5EF4-FFF2-40B4-BE49-F238E27FC236}">
                    <a16:creationId xmlns:a16="http://schemas.microsoft.com/office/drawing/2014/main" id="{F85098E8-7FC5-A240-989F-5DCA2E2A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5" name="Text Box 23">
                <a:extLst>
                  <a:ext uri="{FF2B5EF4-FFF2-40B4-BE49-F238E27FC236}">
                    <a16:creationId xmlns:a16="http://schemas.microsoft.com/office/drawing/2014/main" id="{20FF12FD-0900-D644-942B-86FC6FFD3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Helvetica" pitchFamily="2" charset="0"/>
                  </a:rPr>
                  <a:t>cookie: 1678</a:t>
                </a:r>
              </a:p>
            </p:txBody>
          </p:sp>
        </p:grpSp>
        <p:sp>
          <p:nvSpPr>
            <p:cNvPr id="49198" name="Line 24">
              <a:extLst>
                <a:ext uri="{FF2B5EF4-FFF2-40B4-BE49-F238E27FC236}">
                  <a16:creationId xmlns:a16="http://schemas.microsoft.com/office/drawing/2014/main" id="{C73C16EC-EA9C-4145-BE1D-215F4993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4" y="349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9" name="Group 25">
              <a:extLst>
                <a:ext uri="{FF2B5EF4-FFF2-40B4-BE49-F238E27FC236}">
                  <a16:creationId xmlns:a16="http://schemas.microsoft.com/office/drawing/2014/main" id="{4BBF421F-ACE1-3A4C-89FA-4DC2DA90B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49202" name="Rectangle 26">
                <a:extLst>
                  <a:ext uri="{FF2B5EF4-FFF2-40B4-BE49-F238E27FC236}">
                    <a16:creationId xmlns:a16="http://schemas.microsoft.com/office/drawing/2014/main" id="{4CC456D9-52B2-7540-8839-75BED414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3" name="Text Box 27">
                <a:extLst>
                  <a:ext uri="{FF2B5EF4-FFF2-40B4-BE49-F238E27FC236}">
                    <a16:creationId xmlns:a16="http://schemas.microsoft.com/office/drawing/2014/main" id="{AB83370F-C874-F24C-B433-F131A9082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response msg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49200" name="Text Box 28">
              <a:extLst>
                <a:ext uri="{FF2B5EF4-FFF2-40B4-BE49-F238E27FC236}">
                  <a16:creationId xmlns:a16="http://schemas.microsoft.com/office/drawing/2014/main" id="{AC598EED-7D96-CB4F-B164-8F72444F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219"/>
              <a:ext cx="65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action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1" name="Text Box 29">
              <a:extLst>
                <a:ext uri="{FF2B5EF4-FFF2-40B4-BE49-F238E27FC236}">
                  <a16:creationId xmlns:a16="http://schemas.microsoft.com/office/drawing/2014/main" id="{94FAF6FB-0B9B-ED4A-BFD2-011337D6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" y="3149"/>
              <a:ext cx="7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spectific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action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1678 for user</a:t>
            </a:r>
            <a:endParaRPr lang="en-US" altLang="en-US" sz="2000" dirty="0">
              <a:latin typeface="Helvetica" pitchFamily="2" charset="0"/>
            </a:endParaRP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715497" y="2385726"/>
            <a:ext cx="1747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869990" y="3770898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135896" y="4457492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39"/>
            <a:ext cx="2192337" cy="936625"/>
            <a:chOff x="654" y="1693"/>
            <a:chExt cx="1126" cy="590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ebay: 8734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49167" name="Group 58">
            <a:extLst>
              <a:ext uri="{FF2B5EF4-FFF2-40B4-BE49-F238E27FC236}">
                <a16:creationId xmlns:a16="http://schemas.microsoft.com/office/drawing/2014/main" id="{90C21953-8C14-734F-9F9F-926D3342AFC2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2033589"/>
            <a:ext cx="1565276" cy="936625"/>
            <a:chOff x="765" y="1693"/>
            <a:chExt cx="986" cy="590"/>
          </a:xfrm>
        </p:grpSpPr>
        <p:sp>
          <p:nvSpPr>
            <p:cNvPr id="49174" name="Text Box 59">
              <a:extLst>
                <a:ext uri="{FF2B5EF4-FFF2-40B4-BE49-F238E27FC236}">
                  <a16:creationId xmlns:a16="http://schemas.microsoft.com/office/drawing/2014/main" id="{8B6A9AC9-3ED4-4C45-AF80-530FB0FFF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1693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itchFamily="2" charset="0"/>
                </a:rPr>
                <a:t>Cookie file</a:t>
              </a: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49175" name="Text Box 60">
              <a:extLst>
                <a:ext uri="{FF2B5EF4-FFF2-40B4-BE49-F238E27FC236}">
                  <a16:creationId xmlns:a16="http://schemas.microsoft.com/office/drawing/2014/main" id="{BD41D959-E207-1247-9608-1138EB314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1915"/>
              <a:ext cx="7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ebay: 8734</a:t>
              </a:r>
            </a:p>
          </p:txBody>
        </p:sp>
      </p:grp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4"/>
            <a:ext cx="2211387" cy="936625"/>
            <a:chOff x="654" y="1693"/>
            <a:chExt cx="1126" cy="590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ebay: 8734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08150"/>
            <a:ext cx="8173598" cy="464820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Four components: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header line of HTTP </a:t>
            </a:r>
            <a:r>
              <a:rPr lang="en-US" altLang="en-US" sz="2000" i="1" dirty="0"/>
              <a:t>response</a:t>
            </a:r>
            <a:r>
              <a:rPr lang="en-US" altLang="en-US" sz="20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header line in HTTP </a:t>
            </a:r>
            <a:r>
              <a:rPr lang="en-US" altLang="en-US" sz="2000" i="1" dirty="0"/>
              <a:t>request</a:t>
            </a:r>
            <a:r>
              <a:rPr lang="en-US" altLang="en-US" sz="20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file kept on user’s host, managed by user’s browser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back-end database at Web site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Client and server </a:t>
            </a:r>
            <a:r>
              <a:rPr lang="en-US" altLang="en-US" sz="2000" dirty="0">
                <a:solidFill>
                  <a:srgbClr val="C00000"/>
                </a:solidFill>
              </a:rPr>
              <a:t>collaboratively</a:t>
            </a:r>
            <a:r>
              <a:rPr lang="en-US" altLang="en-US" sz="2000" dirty="0"/>
              <a:t> track and remember the user’s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32" y="2613266"/>
            <a:ext cx="5987400" cy="29206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Cookies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cookies permit sites to learn a lot about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you may supply name and e-mail to sites</a:t>
            </a:r>
          </a:p>
        </p:txBody>
      </p:sp>
      <p:sp>
        <p:nvSpPr>
          <p:cNvPr id="51205" name="Text Box 14">
            <a:extLst>
              <a:ext uri="{FF2B5EF4-FFF2-40B4-BE49-F238E27FC236}">
                <a16:creationId xmlns:a16="http://schemas.microsoft.com/office/drawing/2014/main" id="{38C699D5-0896-E340-BC22-484BF263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328" y="2213156"/>
            <a:ext cx="82747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Aside</a:t>
            </a:r>
            <a:endParaRPr lang="en-US" altLang="en-US" sz="16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53975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 (proxy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caches (proxy server)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pPr lvl="1"/>
            <a:r>
              <a:rPr lang="en-US" altLang="en-US" sz="2000" dirty="0"/>
              <a:t>cache requests object from origin server</a:t>
            </a:r>
          </a:p>
          <a:p>
            <a:pPr lvl="1"/>
            <a:r>
              <a:rPr lang="en-US" altLang="en-US" sz="2000" dirty="0"/>
              <a:t>caches it locally</a:t>
            </a:r>
          </a:p>
          <a:p>
            <a:pPr lvl="1"/>
            <a:r>
              <a:rPr lang="en-US" altLang="en-US" sz="2000" dirty="0"/>
              <a:t>and returns it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97404"/>
              </p:ext>
            </p:extLst>
          </p:nvPr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46086" name="Object 1024">
                        <a:extLst>
                          <a:ext uri="{FF2B5EF4-FFF2-40B4-BE49-F238E27FC236}">
                            <a16:creationId xmlns:a16="http://schemas.microsoft.com/office/drawing/2014/main" id="{CEB8EF38-B7C0-B64E-9964-44C646E71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from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Request/response nature of protocols</a:t>
            </a:r>
          </a:p>
          <a:p>
            <a:r>
              <a:rPr lang="en-US" altLang="en-US" sz="2400" dirty="0"/>
              <a:t>ASCII-based message structures</a:t>
            </a:r>
          </a:p>
          <a:p>
            <a:pPr marL="692150" lvl="1" indent="-347663"/>
            <a:r>
              <a:rPr lang="en-US" altLang="en-US" sz="2000" dirty="0"/>
              <a:t>DNS, HTTP, SMTP, FTP - simple (ASCII) protocols</a:t>
            </a:r>
          </a:p>
          <a:p>
            <a:r>
              <a:rPr lang="en-US" altLang="en-US" sz="2400" dirty="0"/>
              <a:t>Higher performance using caching</a:t>
            </a:r>
          </a:p>
          <a:p>
            <a:r>
              <a:rPr lang="en-US" altLang="en-US" sz="2400" dirty="0"/>
              <a:t>Scale using indirection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modified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providers! (Netflix, google, …)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bandwidth requirements of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of maintaining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the link to the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to user for that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Huge bandwidth requirements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  <a:p>
            <a:pPr>
              <a:defRPr/>
            </a:pPr>
            <a:r>
              <a:rPr lang="en-US" dirty="0"/>
              <a:t>So, distribute content to geographically distributed cache servers.</a:t>
            </a:r>
          </a:p>
          <a:p>
            <a:pPr>
              <a:defRPr/>
            </a:pPr>
            <a:r>
              <a:rPr lang="en-US" dirty="0"/>
              <a:t>Often, </a:t>
            </a:r>
            <a:r>
              <a:rPr lang="en-US" dirty="0">
                <a:solidFill>
                  <a:srgbClr val="C00000"/>
                </a:solidFill>
              </a:rPr>
              <a:t>use DNS </a:t>
            </a:r>
            <a:r>
              <a:rPr lang="en-US" dirty="0"/>
              <a:t>to redirect request to users to copies of content!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495801"/>
            <a:ext cx="237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7028"/>
              </p:ext>
            </p:extLst>
          </p:nvPr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9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0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1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2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13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312" y="2555213"/>
            <a:ext cx="3652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with Yahoo’s origin servers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DFEEC-25CC-B24D-A317-EA0DB4E5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 server</a:t>
            </a:r>
          </a:p>
          <a:p>
            <a:pPr lvl="1" eaLnBrk="1" hangingPunct="1"/>
            <a:r>
              <a:rPr lang="en-US" altLang="en-US" dirty="0"/>
              <a:t>Server that holds the authoritative copy of the content</a:t>
            </a:r>
          </a:p>
          <a:p>
            <a:pPr eaLnBrk="1" hangingPunct="1"/>
            <a:r>
              <a:rPr lang="en-US" altLang="en-US" dirty="0"/>
              <a:t>CDN server</a:t>
            </a:r>
          </a:p>
          <a:p>
            <a:pPr lvl="1" eaLnBrk="1" hangingPunct="1"/>
            <a:r>
              <a:rPr lang="en-US" altLang="en-US" dirty="0"/>
              <a:t>A replica server owned by the CDN provider</a:t>
            </a:r>
          </a:p>
          <a:p>
            <a:pPr eaLnBrk="1" hangingPunct="1"/>
            <a:r>
              <a:rPr lang="en-US" altLang="en-US" dirty="0"/>
              <a:t>CDN name server</a:t>
            </a:r>
          </a:p>
          <a:p>
            <a:pPr lvl="1" eaLnBrk="1" hangingPunct="1"/>
            <a:r>
              <a:rPr lang="en-US" altLang="en-US" dirty="0"/>
              <a:t>A DNS like name server used for redirection</a:t>
            </a:r>
          </a:p>
          <a:p>
            <a:pPr eaLnBrk="1" hangingPunct="1"/>
            <a:r>
              <a:rPr lang="en-US" altLang="en-US" dirty="0"/>
              <a:t>Client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73177-3643-F047-8C8F-83A01C9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CDN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357B9E95-0B65-014E-A98C-6E903ED6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6DD40D4-59D6-7B41-AAF9-37036253CAF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4138613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721" y="5262994"/>
            <a:ext cx="237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11391"/>
              </p:ext>
            </p:extLst>
          </p:nvPr>
        </p:nvGraphicFramePr>
        <p:xfrm>
          <a:off x="5495925" y="125414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124.8.9.8 (NS of CDN)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/>
          <p:nvPr/>
        </p:nvCxnSpPr>
        <p:spPr bwMode="auto">
          <a:xfrm flipH="1" flipV="1">
            <a:off x="5395913" y="4243388"/>
            <a:ext cx="30607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0609"/>
              </p:ext>
            </p:extLst>
          </p:nvPr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4" y="5673225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372726" y="1978819"/>
            <a:ext cx="156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495759" y="1751681"/>
            <a:ext cx="234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Scale through indirection to CDN name server.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Themes from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652393" cy="453072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Request/response nature of protocols</a:t>
            </a:r>
          </a:p>
          <a:p>
            <a:pPr lvl="1"/>
            <a:r>
              <a:rPr lang="en-US" altLang="en-US" sz="2000" dirty="0"/>
              <a:t>Headers determine the actions of all the parties of the protocol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ASCII-based message structures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Higher performance using caching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Scaling using indirection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These principles form of the basis of the web that we enjoy today!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7218947" y="2197768"/>
            <a:ext cx="346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URL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7189788" cy="1144587"/>
            <a:chOff x="788" y="2955"/>
            <a:chExt cx="4529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5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netid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picture.jpeg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000" dirty="0"/>
              <a:t>client/server model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Client:</a:t>
            </a:r>
            <a:r>
              <a:rPr lang="en-US" altLang="en-US" sz="2000" dirty="0"/>
              <a:t> browser that requests, receives, “displays” Web objects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Server:</a:t>
            </a:r>
            <a:r>
              <a:rPr lang="en-US" altLang="en-US" sz="2000" dirty="0"/>
              <a:t> Web server sends objects in response to requests</a:t>
            </a:r>
          </a:p>
          <a:p>
            <a:r>
              <a:rPr lang="en-US" altLang="en-US" sz="2000" dirty="0"/>
              <a:t>HTTP 1.0: RFC 1945</a:t>
            </a:r>
          </a:p>
          <a:p>
            <a:r>
              <a:rPr lang="en-US" altLang="en-US" sz="20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0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940" y="2455864"/>
            <a:ext cx="1208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Explorer</a:t>
            </a: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1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3" y="3836989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434" y="5218114"/>
            <a:ext cx="13340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Navigator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request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response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response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HTTP messages: request message</a:t>
            </a:r>
            <a:endParaRPr lang="en-US" altLang="en-U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HTTP request message:</a:t>
            </a:r>
          </a:p>
          <a:p>
            <a:pPr lvl="1"/>
            <a:r>
              <a:rPr lang="en-US" altLang="en-US" sz="2000" dirty="0"/>
              <a:t>ASCII (human-readable format)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6" y="3444875"/>
            <a:ext cx="49552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179" y="3103564"/>
            <a:ext cx="23086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HEAD commands)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1" y="3314701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467226" y="3752851"/>
            <a:ext cx="227013" cy="1311275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4" y="4256089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 lines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176" y="5324476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03" y="5208589"/>
            <a:ext cx="20489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of message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157981"/>
              </p:ext>
            </p:extLst>
          </p:nvPr>
        </p:nvGraphicFramePr>
        <p:xfrm>
          <a:off x="4957762" y="1671638"/>
          <a:ext cx="2758032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608034" y="4175275"/>
            <a:ext cx="2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Address, 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19780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Straight Arrow Connector 30">
            <a:extLst>
              <a:ext uri="{FF2B5EF4-FFF2-40B4-BE49-F238E27FC236}">
                <a16:creationId xmlns:a16="http://schemas.microsoft.com/office/drawing/2014/main" id="{EDB08DA5-B13E-D04D-8D93-02932AA7B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1" y="5114925"/>
            <a:ext cx="607377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672138"/>
            <a:ext cx="6089650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9" y="5210176"/>
            <a:ext cx="225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http messages</a:t>
            </a:r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275389"/>
            <a:ext cx="603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b="1">
                <a:solidFill>
                  <a:schemeClr val="accent2"/>
                </a:solidFill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 message: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1968</Words>
  <Application>Microsoft Macintosh PowerPoint</Application>
  <PresentationFormat>Widescreen</PresentationFormat>
  <Paragraphs>455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Microsoft Clip Gallery</vt:lpstr>
      <vt:lpstr>The Application Layer: HTTP</vt:lpstr>
      <vt:lpstr>A recap: Domain Name Service (DNS)</vt:lpstr>
      <vt:lpstr>Some themes from DNS</vt:lpstr>
      <vt:lpstr>The Web</vt:lpstr>
      <vt:lpstr>Web and HTTP: Some terms</vt:lpstr>
      <vt:lpstr>HTTP overview</vt:lpstr>
      <vt:lpstr>HTTP messages: request message</vt:lpstr>
      <vt:lpstr>Client server connection</vt:lpstr>
      <vt:lpstr>HTTP request message: general format</vt:lpstr>
      <vt:lpstr>Method types</vt:lpstr>
      <vt:lpstr>Uploading form input: GET and POST</vt:lpstr>
      <vt:lpstr>Example: Client POST request</vt:lpstr>
      <vt:lpstr>HTTP response message: general format</vt:lpstr>
      <vt:lpstr>HTTP message: response message</vt:lpstr>
      <vt:lpstr>HTTP response status codes</vt:lpstr>
      <vt:lpstr>Try out HTTP (client side) for yourself!</vt:lpstr>
      <vt:lpstr>Additional details about HTTP</vt:lpstr>
      <vt:lpstr>Recall the Internet protocol stack…</vt:lpstr>
      <vt:lpstr>HTTP connections</vt:lpstr>
      <vt:lpstr>Non-persistent HTTP</vt:lpstr>
      <vt:lpstr>Non-persistent HTTP (contd.)</vt:lpstr>
      <vt:lpstr>HTTP Response time</vt:lpstr>
      <vt:lpstr>Persistent vs. Non-persistent</vt:lpstr>
      <vt:lpstr>HTTP: User data on servers?</vt:lpstr>
      <vt:lpstr>Cookies: Keeping user memory</vt:lpstr>
      <vt:lpstr>Summary of cookies</vt:lpstr>
      <vt:lpstr>Cookies and Privacy</vt:lpstr>
      <vt:lpstr>Web caches (proxy server)</vt:lpstr>
      <vt:lpstr>Web caches (proxy server)</vt:lpstr>
      <vt:lpstr>Web Caches: how does it look on HTTP?</vt:lpstr>
      <vt:lpstr>Content Distribution Networks (CDN)</vt:lpstr>
      <vt:lpstr>Without CDN</vt:lpstr>
      <vt:lpstr>CDN terms</vt:lpstr>
      <vt:lpstr>With CDN</vt:lpstr>
      <vt:lpstr>Themes from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1050</cp:revision>
  <dcterms:created xsi:type="dcterms:W3CDTF">2019-01-23T03:40:12Z</dcterms:created>
  <dcterms:modified xsi:type="dcterms:W3CDTF">2019-02-01T19:55:23Z</dcterms:modified>
</cp:coreProperties>
</file>