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87" r:id="rId2"/>
    <p:sldId id="811" r:id="rId3"/>
    <p:sldId id="821" r:id="rId4"/>
    <p:sldId id="822" r:id="rId5"/>
    <p:sldId id="845" r:id="rId6"/>
    <p:sldId id="846" r:id="rId7"/>
    <p:sldId id="826" r:id="rId8"/>
    <p:sldId id="847" r:id="rId9"/>
    <p:sldId id="827" r:id="rId10"/>
    <p:sldId id="829" r:id="rId11"/>
    <p:sldId id="848" r:id="rId12"/>
    <p:sldId id="850" r:id="rId13"/>
    <p:sldId id="831" r:id="rId14"/>
    <p:sldId id="851" r:id="rId15"/>
    <p:sldId id="856" r:id="rId16"/>
    <p:sldId id="853" r:id="rId17"/>
    <p:sldId id="854" r:id="rId18"/>
    <p:sldId id="855" r:id="rId19"/>
    <p:sldId id="842" r:id="rId20"/>
    <p:sldId id="844" r:id="rId21"/>
    <p:sldId id="501" r:id="rId22"/>
    <p:sldId id="857" r:id="rId23"/>
    <p:sldId id="8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8"/>
    <p:restoredTop sz="94664"/>
  </p:normalViewPr>
  <p:slideViewPr>
    <p:cSldViewPr snapToGrid="0" snapToObjects="1">
      <p:cViewPr varScale="1">
        <p:scale>
          <a:sx n="106" d="100"/>
          <a:sy n="106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Internet Inter-Domain Routing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189028" cy="5053496"/>
          </a:xfrm>
        </p:spPr>
        <p:txBody>
          <a:bodyPr>
            <a:normAutofit/>
          </a:bodyPr>
          <a:lstStyle/>
          <a:p>
            <a:r>
              <a:rPr lang="en-US" dirty="0"/>
              <a:t>advertised prefix includes BGP attributes </a:t>
            </a:r>
          </a:p>
          <a:p>
            <a:pPr lvl="1"/>
            <a:r>
              <a:rPr lang="en-US" dirty="0"/>
              <a:t>prefix + attributes = </a:t>
            </a:r>
            <a:r>
              <a:rPr lang="ja-JP" altLang="en-US" dirty="0"/>
              <a:t>“</a:t>
            </a:r>
            <a:r>
              <a:rPr lang="en-US" altLang="ja-JP" dirty="0"/>
              <a:t>route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dirty="0"/>
              <a:t>two important attributes: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AS-PATH: </a:t>
            </a:r>
            <a:r>
              <a:rPr lang="en-US" dirty="0"/>
              <a:t>list of </a:t>
            </a:r>
            <a:r>
              <a:rPr lang="en-US" dirty="0" err="1"/>
              <a:t>ASes</a:t>
            </a:r>
            <a:r>
              <a:rPr lang="en-US" dirty="0"/>
              <a:t> through which prefix advertisement has passed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NEXT-HOP</a:t>
            </a:r>
            <a:r>
              <a:rPr lang="en-US" dirty="0">
                <a:solidFill>
                  <a:srgbClr val="CC0000"/>
                </a:solidFill>
              </a:rPr>
              <a:t>:</a:t>
            </a:r>
            <a:r>
              <a:rPr lang="en-US" dirty="0"/>
              <a:t> indicates specific internal-AS router to next-hop AS</a:t>
            </a:r>
          </a:p>
          <a:p>
            <a:r>
              <a:rPr lang="en-US" i="1" dirty="0">
                <a:solidFill>
                  <a:srgbClr val="CC0000"/>
                </a:solidFill>
              </a:rPr>
              <a:t>Policy-based routing:</a:t>
            </a:r>
          </a:p>
          <a:p>
            <a:pPr lvl="1"/>
            <a:r>
              <a:rPr lang="en-US" dirty="0"/>
              <a:t>gateway receiving route advertisement uses </a:t>
            </a:r>
            <a:r>
              <a:rPr lang="en-US" i="1" dirty="0">
                <a:solidFill>
                  <a:srgbClr val="CC0000"/>
                </a:solidFill>
              </a:rPr>
              <a:t>import policy</a:t>
            </a:r>
            <a:r>
              <a:rPr lang="en-US" i="1" dirty="0"/>
              <a:t> </a:t>
            </a:r>
            <a:r>
              <a:rPr lang="en-US" dirty="0"/>
              <a:t>to accept/decline path (e.g., never route through AS Y).</a:t>
            </a:r>
          </a:p>
          <a:p>
            <a:pPr lvl="1"/>
            <a:r>
              <a:rPr lang="en-US" dirty="0"/>
              <a:t>AS </a:t>
            </a:r>
            <a:r>
              <a:rPr lang="en-US" i="1" dirty="0">
                <a:solidFill>
                  <a:srgbClr val="C00000"/>
                </a:solidFill>
              </a:rPr>
              <a:t>export policy</a:t>
            </a:r>
            <a:r>
              <a:rPr lang="en-US" dirty="0"/>
              <a:t> also determines whether to advertise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path to other other neighboring </a:t>
            </a:r>
            <a:r>
              <a:rPr lang="en-US" dirty="0" err="1"/>
              <a:t>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FDC98-8BF3-DD44-A482-0E29CDB3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attributes and BGP routes</a:t>
            </a:r>
          </a:p>
        </p:txBody>
      </p:sp>
    </p:spTree>
    <p:extLst>
      <p:ext uri="{BB962C8B-B14F-4D97-AF65-F5344CB8AC3E}">
        <p14:creationId xmlns:p14="http://schemas.microsoft.com/office/powerpoint/2010/main" val="8567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advertisement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eBGP)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policy, AS2 router 2a advertises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41842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i="1" dirty="0">
                <a:solidFill>
                  <a:srgbClr val="CC0000"/>
                </a:solidFill>
              </a:rPr>
              <a:t>AS2,AS3,X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Gateway router may learn about </a:t>
            </a:r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from 3a</a:t>
            </a:r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Based on policy,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via iBGP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6204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messages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80" y="1524000"/>
            <a:ext cx="10767526" cy="5029200"/>
          </a:xfrm>
        </p:spPr>
        <p:txBody>
          <a:bodyPr/>
          <a:lstStyle/>
          <a:p>
            <a:pPr marL="293688" indent="-293688"/>
            <a:r>
              <a:rPr lang="en-US" sz="2400" dirty="0"/>
              <a:t>BGP messages exchanged between peers over </a:t>
            </a:r>
            <a:r>
              <a:rPr lang="en-US" sz="2400" dirty="0">
                <a:solidFill>
                  <a:srgbClr val="C00000"/>
                </a:solidFill>
              </a:rPr>
              <a:t>TCP connection</a:t>
            </a:r>
          </a:p>
          <a:p>
            <a:pPr marL="750888" lvl="1" indent="-293688"/>
            <a:r>
              <a:rPr lang="en-US" dirty="0"/>
              <a:t>In principle, can establish BGP session with any router</a:t>
            </a:r>
          </a:p>
          <a:p>
            <a:pPr marL="1208088" lvl="2" indent="-293688"/>
            <a:r>
              <a:rPr lang="en-US" dirty="0"/>
              <a:t>Common, but not necessary, that routers are physically adjacent</a:t>
            </a:r>
          </a:p>
          <a:p>
            <a:pPr marL="293688" indent="-293688"/>
            <a:r>
              <a:rPr lang="en-US" sz="2400" dirty="0"/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OPEN:</a:t>
            </a:r>
            <a:r>
              <a:rPr lang="en-US" dirty="0"/>
              <a:t> opens TCP connection to remote BGP peer and authenticates sending BGP peer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UPDATE: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KEEPALIVE:</a:t>
            </a:r>
            <a:r>
              <a:rPr lang="en-US" dirty="0"/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NOTIFICATION:</a:t>
            </a:r>
            <a:r>
              <a:rPr lang="en-US" dirty="0"/>
              <a:t> reports errors in previous </a:t>
            </a:r>
            <a:r>
              <a:rPr lang="en-US" dirty="0" err="1"/>
              <a:t>msg</a:t>
            </a:r>
            <a:r>
              <a:rPr lang="en-US" dirty="0"/>
              <a:t>; also used to close connection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69" name="Freeform 468"/>
          <p:cNvSpPr/>
          <p:nvPr/>
        </p:nvSpPr>
        <p:spPr>
          <a:xfrm rot="10326036" flipH="1">
            <a:off x="2304867" y="347301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920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5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67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2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  <p:sp>
        <p:nvSpPr>
          <p:cNvPr id="341" name="Freeform 340">
            <a:extLst>
              <a:ext uri="{FF2B5EF4-FFF2-40B4-BE49-F238E27FC236}">
                <a16:creationId xmlns:a16="http://schemas.microsoft.com/office/drawing/2014/main" id="{267B6992-2702-0148-A2D9-9C3D24A409A7}"/>
              </a:ext>
            </a:extLst>
          </p:cNvPr>
          <p:cNvSpPr/>
          <p:nvPr/>
        </p:nvSpPr>
        <p:spPr>
          <a:xfrm rot="10326036" flipH="1">
            <a:off x="2250574" y="2724170"/>
            <a:ext cx="991619" cy="1641218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302061 w 1332977"/>
              <a:gd name="connsiteY0" fmla="*/ 1951097 h 1951096"/>
              <a:gd name="connsiteX1" fmla="*/ 0 w 1332977"/>
              <a:gd name="connsiteY1" fmla="*/ 164654 h 1951096"/>
              <a:gd name="connsiteX2" fmla="*/ 991394 w 1332977"/>
              <a:gd name="connsiteY2" fmla="*/ 130 h 1951096"/>
              <a:gd name="connsiteX3" fmla="*/ 1332977 w 1332977"/>
              <a:gd name="connsiteY3" fmla="*/ 1045574 h 1951096"/>
              <a:gd name="connsiteX4" fmla="*/ 302061 w 1332977"/>
              <a:gd name="connsiteY4" fmla="*/ 1951097 h 1951096"/>
              <a:gd name="connsiteX0" fmla="*/ 302061 w 1008228"/>
              <a:gd name="connsiteY0" fmla="*/ 1951097 h 1951097"/>
              <a:gd name="connsiteX1" fmla="*/ 0 w 1008228"/>
              <a:gd name="connsiteY1" fmla="*/ 164654 h 1951097"/>
              <a:gd name="connsiteX2" fmla="*/ 991394 w 1008228"/>
              <a:gd name="connsiteY2" fmla="*/ 130 h 1951097"/>
              <a:gd name="connsiteX3" fmla="*/ 628320 w 1008228"/>
              <a:gd name="connsiteY3" fmla="*/ 1842100 h 1951097"/>
              <a:gd name="connsiteX4" fmla="*/ 302061 w 1008228"/>
              <a:gd name="connsiteY4" fmla="*/ 1951097 h 1951097"/>
              <a:gd name="connsiteX0" fmla="*/ 302061 w 1020405"/>
              <a:gd name="connsiteY0" fmla="*/ 1951097 h 1951097"/>
              <a:gd name="connsiteX1" fmla="*/ 0 w 1020405"/>
              <a:gd name="connsiteY1" fmla="*/ 164654 h 1951097"/>
              <a:gd name="connsiteX2" fmla="*/ 991394 w 1020405"/>
              <a:gd name="connsiteY2" fmla="*/ 130 h 1951097"/>
              <a:gd name="connsiteX3" fmla="*/ 628320 w 1020405"/>
              <a:gd name="connsiteY3" fmla="*/ 1842100 h 1951097"/>
              <a:gd name="connsiteX4" fmla="*/ 302061 w 1020405"/>
              <a:gd name="connsiteY4" fmla="*/ 1951097 h 1951097"/>
              <a:gd name="connsiteX0" fmla="*/ 302061 w 991394"/>
              <a:gd name="connsiteY0" fmla="*/ 1951097 h 1951097"/>
              <a:gd name="connsiteX1" fmla="*/ 0 w 991394"/>
              <a:gd name="connsiteY1" fmla="*/ 164654 h 1951097"/>
              <a:gd name="connsiteX2" fmla="*/ 991394 w 991394"/>
              <a:gd name="connsiteY2" fmla="*/ 130 h 1951097"/>
              <a:gd name="connsiteX3" fmla="*/ 628320 w 991394"/>
              <a:gd name="connsiteY3" fmla="*/ 1842100 h 1951097"/>
              <a:gd name="connsiteX4" fmla="*/ 302061 w 991394"/>
              <a:gd name="connsiteY4" fmla="*/ 1951097 h 1951097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394" h="1956074">
                <a:moveTo>
                  <a:pt x="271973" y="1956074"/>
                </a:moveTo>
                <a:cubicBezTo>
                  <a:pt x="357744" y="1054071"/>
                  <a:pt x="286439" y="1036036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818067" y="853650"/>
                  <a:pt x="760467" y="804686"/>
                  <a:pt x="628320" y="1842100"/>
                </a:cubicBezTo>
                <a:cubicBezTo>
                  <a:pt x="479006" y="1825527"/>
                  <a:pt x="436285" y="1872332"/>
                  <a:pt x="271973" y="195607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4" name="Rectangle 4">
            <a:extLst>
              <a:ext uri="{FF2B5EF4-FFF2-40B4-BE49-F238E27FC236}">
                <a16:creationId xmlns:a16="http://schemas.microsoft.com/office/drawing/2014/main" id="{058F47E1-4014-CB45-890E-1098B994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0" y="5828604"/>
            <a:ext cx="594644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1a: OSPF intra-domain routing: to get to 1c, forward over outgoing local interface 2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48200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R</a:t>
            </a:r>
            <a:r>
              <a:rPr lang="en-US" sz="3200" dirty="0">
                <a:cs typeface="+mn-cs"/>
              </a:rPr>
              <a:t>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</a:t>
            </a:r>
            <a:r>
              <a:rPr lang="en-US" sz="3200" dirty="0"/>
              <a:t>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additional criteria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</a:t>
            </a:r>
          </a:p>
        </p:txBody>
      </p:sp>
    </p:spTree>
    <p:extLst>
      <p:ext uri="{BB962C8B-B14F-4D97-AF65-F5344CB8AC3E}">
        <p14:creationId xmlns:p14="http://schemas.microsoft.com/office/powerpoint/2010/main" val="45692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455821" y="4747113"/>
            <a:ext cx="9212179" cy="8264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2d learns (via iBGP) it can route to X via 2a or 2c</a:t>
            </a:r>
          </a:p>
          <a:p>
            <a:pPr>
              <a:defRPr/>
            </a:pPr>
            <a:r>
              <a:rPr lang="en-US" sz="2400" i="1" dirty="0">
                <a:solidFill>
                  <a:srgbClr val="000090"/>
                </a:solidFill>
              </a:rPr>
              <a:t>hot potato routing: </a:t>
            </a:r>
            <a:r>
              <a:rPr lang="en-US" sz="2400" dirty="0"/>
              <a:t>choose local gateway that has least intra-domain cost (e.g., 2d chooses 2a, even though more AS hops to </a:t>
            </a:r>
            <a:r>
              <a:rPr lang="en-US" sz="2400" i="1" dirty="0"/>
              <a:t>X</a:t>
            </a:r>
            <a:r>
              <a:rPr lang="en-US" sz="2400" dirty="0"/>
              <a:t>): don’t worry about inter-domain cost!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2148887" y="1673231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4809692" y="2600402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5030594" y="2740426"/>
            <a:ext cx="2189884" cy="1502905"/>
            <a:chOff x="833331" y="2873352"/>
            <a:chExt cx="2333625" cy="1619237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7031687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8112258" y="1668258"/>
            <a:ext cx="536554" cy="369332"/>
            <a:chOff x="1736090" y="2873352"/>
            <a:chExt cx="565150" cy="409343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46085" cy="409343"/>
              <a:chOff x="667045" y="1708643"/>
              <a:chExt cx="446085" cy="409343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46085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8116274" y="2770197"/>
            <a:ext cx="536554" cy="369332"/>
            <a:chOff x="1736090" y="2873352"/>
            <a:chExt cx="565150" cy="409343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46085" cy="409343"/>
              <a:chOff x="667045" y="1708643"/>
              <a:chExt cx="446085" cy="409343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46085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8934171" y="2220185"/>
            <a:ext cx="536554" cy="369332"/>
            <a:chOff x="1736090" y="2873352"/>
            <a:chExt cx="565150" cy="409343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20758" cy="409343"/>
              <a:chOff x="667045" y="1708643"/>
              <a:chExt cx="420758" cy="409343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20758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7255177" y="2214453"/>
            <a:ext cx="536554" cy="369332"/>
            <a:chOff x="1736090" y="2873352"/>
            <a:chExt cx="565150" cy="409343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34265" cy="409343"/>
              <a:chOff x="667045" y="1708643"/>
              <a:chExt cx="434265" cy="409343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34265" cy="409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7800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8570458" y="1921906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7698304" y="2491975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7686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6936149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4570707" y="2561764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7047189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5017292" y="266008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067951" y="157338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231173" y="178405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316" name="Group 315"/>
          <p:cNvGrpSpPr/>
          <p:nvPr/>
        </p:nvGrpSpPr>
        <p:grpSpPr>
          <a:xfrm>
            <a:off x="8594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7237445" y="2600985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764504" y="2660321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6436930" y="3654210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5409547" y="3671142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4570901" y="2399120"/>
            <a:ext cx="2716814" cy="1258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8237853" y="3668010"/>
            <a:ext cx="16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OSPF link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6921" y="34717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055886" y="31278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6536749" y="29663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6186388" y="34335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E723F-E7DC-1E43-B073-617DB3EA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8D7BAB-C7FB-2448-AA6B-65DD68AB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79" y="87627"/>
            <a:ext cx="2365706" cy="27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371320"/>
            <a:ext cx="10319084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B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chooses not to advertise </a:t>
            </a:r>
            <a:r>
              <a:rPr lang="en-US" sz="2400" dirty="0" err="1">
                <a:latin typeface="Helvetica" pitchFamily="2" charset="0"/>
              </a:rPr>
              <a:t>BAw</a:t>
            </a:r>
            <a:r>
              <a:rPr lang="en-US" sz="24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Helvetica" pitchFamily="2" charset="0"/>
              </a:rPr>
              <a:t>B gets no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altLang="ja-JP" sz="2000" dirty="0">
                <a:latin typeface="Helvetica" pitchFamily="2" charset="0"/>
              </a:rPr>
              <a:t>revenue</a:t>
            </a:r>
            <a:r>
              <a:rPr lang="ja-JP" altLang="en-US" sz="2000" dirty="0">
                <a:latin typeface="Helvetica" pitchFamily="2" charset="0"/>
              </a:rPr>
              <a:t>”</a:t>
            </a:r>
            <a:r>
              <a:rPr lang="en-US" altLang="ja-JP" sz="2000" dirty="0">
                <a:latin typeface="Helvetica" pitchFamily="2" charset="0"/>
              </a:rPr>
              <a:t> for routing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, since none of  C, A, w are B</a:t>
            </a:r>
            <a:r>
              <a:rPr lang="ja-JP" altLang="en-US" sz="2000" dirty="0">
                <a:latin typeface="Helvetica" pitchFamily="2" charset="0"/>
              </a:rPr>
              <a:t>’</a:t>
            </a:r>
            <a:r>
              <a:rPr lang="en-US" altLang="ja-JP" sz="2000" dirty="0">
                <a:latin typeface="Helvetica" pitchFamily="2" charset="0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Helvetica" pitchFamily="2" charset="0"/>
              </a:rPr>
              <a:t>C does not learn about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C will route </a:t>
            </a:r>
            <a:r>
              <a:rPr lang="en-US" sz="2400" dirty="0" err="1">
                <a:latin typeface="Helvetica" pitchFamily="2" charset="0"/>
              </a:rPr>
              <a:t>CAw</a:t>
            </a:r>
            <a:r>
              <a:rPr lang="en-US" sz="2400" dirty="0">
                <a:latin typeface="Helvetica" pitchFamily="2" charset="0"/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2D5D3-812D-3741-BCA3-D28F0AB0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148582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60"/>
            <a:ext cx="1090061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X,W,Y are customer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800" i="1" dirty="0">
                <a:solidFill>
                  <a:srgbClr val="000090"/>
                </a:solidFill>
                <a:latin typeface="Helvetica" pitchFamily="2" charset="0"/>
              </a:rPr>
              <a:t>policy to enforce: </a:t>
            </a:r>
            <a:r>
              <a:rPr lang="en-US" sz="2800" dirty="0">
                <a:latin typeface="Helvetica" pitchFamily="2" charset="0"/>
              </a:rPr>
              <a:t>X does not want to route from B to C via X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Suppose an ISP only wants to route traffic to/from its customer networks (does not want to carry transit traffic 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110815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44CE-176C-E94B-92E1-F5C7F45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 and Inter-AS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A8C2-26A1-D448-86FF-22CB3D3B2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7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94" y="1690688"/>
            <a:ext cx="10924673" cy="4572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policy:</a:t>
            </a:r>
            <a:r>
              <a:rPr lang="en-US" dirty="0"/>
              <a:t> </a:t>
            </a:r>
          </a:p>
          <a:p>
            <a:r>
              <a:rPr lang="en-US" dirty="0"/>
              <a:t>inter-AS: admin wants control over how its traffic routed, who routes through its net. </a:t>
            </a:r>
          </a:p>
          <a:p>
            <a:r>
              <a:rPr lang="en-US" dirty="0"/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scale:</a:t>
            </a:r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performance: </a:t>
            </a:r>
          </a:p>
          <a:p>
            <a:r>
              <a:rPr lang="en-US" dirty="0"/>
              <a:t>intra-AS: can focus on performance</a:t>
            </a:r>
          </a:p>
          <a:p>
            <a:r>
              <a:rPr lang="en-US" dirty="0"/>
              <a:t>inter-AS: policy may dominate over performance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908CF-3CC1-3A47-855A-6F04D0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different Intra-, Inter-AS routing? </a:t>
            </a:r>
          </a:p>
        </p:txBody>
      </p:sp>
    </p:spTree>
    <p:extLst>
      <p:ext uri="{BB962C8B-B14F-4D97-AF65-F5344CB8AC3E}">
        <p14:creationId xmlns:p14="http://schemas.microsoft.com/office/powerpoint/2010/main" val="270486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9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3F4D-7E7C-8F40-97BD-A206593F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66CD-35A1-BD47-B8B1-676F53AF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19"/>
            <a:ext cx="10927702" cy="5032376"/>
          </a:xfrm>
        </p:spPr>
        <p:txBody>
          <a:bodyPr>
            <a:normAutofit/>
          </a:bodyPr>
          <a:lstStyle/>
          <a:p>
            <a:r>
              <a:rPr lang="en-US" dirty="0"/>
              <a:t>The network layer provides connectivity between Internet hosts</a:t>
            </a:r>
          </a:p>
          <a:p>
            <a:pPr lvl="1"/>
            <a:r>
              <a:rPr lang="en-US" dirty="0"/>
              <a:t>Split into control plane and data plane</a:t>
            </a:r>
          </a:p>
          <a:p>
            <a:r>
              <a:rPr lang="en-US" dirty="0"/>
              <a:t>Data plane: the IP protocol</a:t>
            </a:r>
          </a:p>
          <a:p>
            <a:pPr lvl="1"/>
            <a:r>
              <a:rPr lang="en-US" dirty="0"/>
              <a:t>Supported by DHCP, ICMP, NATs</a:t>
            </a:r>
          </a:p>
          <a:p>
            <a:pPr lvl="1"/>
            <a:r>
              <a:rPr lang="en-US" dirty="0"/>
              <a:t>Routers implement data plane through ports + fabric + queues</a:t>
            </a:r>
          </a:p>
          <a:p>
            <a:r>
              <a:rPr lang="en-US" dirty="0"/>
              <a:t>Control plane: routing protocols</a:t>
            </a:r>
          </a:p>
          <a:p>
            <a:pPr lvl="1"/>
            <a:r>
              <a:rPr lang="en-US" dirty="0"/>
              <a:t>Link state: flooding + centralized information + independent computations across routers</a:t>
            </a:r>
          </a:p>
          <a:p>
            <a:pPr lvl="1"/>
            <a:r>
              <a:rPr lang="en-US" dirty="0"/>
              <a:t>Distance vector: neighbor exchange + decentralized + dependent computations across routers</a:t>
            </a:r>
          </a:p>
          <a:p>
            <a:pPr lvl="1"/>
            <a:r>
              <a:rPr lang="en-US" dirty="0"/>
              <a:t>Path vector: flooding  + decentralized + policy-based dependent computations across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2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Next: 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5D878-FB68-2C45-BBAF-9DDD69051F06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191C3-4C17-AD49-8A8A-6AB37615A2A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BD1D1-5903-D045-9486-2FB2022AE504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963" y="3844538"/>
            <a:ext cx="4356035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billions of destinations:</a:t>
            </a:r>
          </a:p>
          <a:p>
            <a:r>
              <a:rPr 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20247" y="3844538"/>
            <a:ext cx="5000625" cy="2514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 dirty="0"/>
              <a:t>Internet = network of networks</a:t>
            </a:r>
          </a:p>
          <a:p>
            <a:pPr>
              <a:defRPr/>
            </a:pPr>
            <a:r>
              <a:rPr lang="en-US" sz="2400" dirty="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8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network </a:t>
            </a:r>
            <a:r>
              <a:rPr lang="ja-JP" altLang="en-US" sz="2800" dirty="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flat</a:t>
            </a:r>
            <a:r>
              <a:rPr lang="ja-JP" altLang="en-US" sz="2800" dirty="0">
                <a:latin typeface="Helvetica" pitchFamily="2" charset="0"/>
              </a:rPr>
              <a:t>”</a:t>
            </a:r>
            <a:endParaRPr lang="en-US" altLang="ja-JP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latin typeface="Helvetica" pitchFamily="2" charset="0"/>
              </a:rPr>
              <a:t>… not</a:t>
            </a:r>
            <a:r>
              <a:rPr lang="en-US" sz="2800" dirty="0">
                <a:latin typeface="Helvetica" pitchFamily="2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123352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Internet’s approach to scalable routing</a:t>
            </a:r>
          </a:p>
        </p:txBody>
      </p:sp>
    </p:spTree>
    <p:extLst>
      <p:ext uri="{BB962C8B-B14F-4D97-AF65-F5344CB8AC3E}">
        <p14:creationId xmlns:p14="http://schemas.microsoft.com/office/powerpoint/2010/main" val="411393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Protocol: distance vector protocol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OSPF, IS-IS: Open Shortest Path First (IS-IS protocol essentially same as OSPF): link state protocol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(Cisco proprietary for decades, until 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ABB8-B62F-6340-B7E8-4422E73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D399-BD2A-FD47-A9F5-F247A720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“glue” that holds the Internet together</a:t>
            </a:r>
          </a:p>
          <a:p>
            <a:endParaRPr lang="en-US" dirty="0"/>
          </a:p>
          <a:p>
            <a:r>
              <a:rPr lang="en-US" dirty="0"/>
              <a:t>We’ll look into the </a:t>
            </a:r>
            <a:r>
              <a:rPr lang="en-US" i="1" dirty="0">
                <a:solidFill>
                  <a:srgbClr val="C00000"/>
                </a:solidFill>
              </a:rPr>
              <a:t>Border Gateway Protocol (BGP)</a:t>
            </a:r>
          </a:p>
          <a:p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0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Internet inter-AS routing: BGP</a:t>
            </a:r>
            <a:endParaRPr lang="en-US" sz="32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dirty="0">
                <a:solidFill>
                  <a:srgbClr val="CC0000"/>
                </a:solidFill>
              </a:rPr>
              <a:t>BGP (Border Gateway Protocol):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de facto inter-domain routing protocol</a:t>
            </a:r>
          </a:p>
          <a:p>
            <a:pPr marL="381000" indent="-381000"/>
            <a:r>
              <a:rPr lang="en-US" dirty="0"/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eBGP:</a:t>
            </a:r>
            <a:r>
              <a:rPr lang="en-US" dirty="0"/>
              <a:t> obtain subnet reachability information from neighboring </a:t>
            </a:r>
            <a:r>
              <a:rPr lang="en-US" dirty="0" err="1"/>
              <a:t>ASes</a:t>
            </a:r>
            <a:endParaRPr lang="en-US" dirty="0"/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iBGP:</a:t>
            </a:r>
            <a:r>
              <a:rPr lang="en-US" dirty="0"/>
              <a:t> propagate reachability information to all AS-internal routers.</a:t>
            </a:r>
          </a:p>
          <a:p>
            <a:pPr marL="800100" lvl="1" indent="-342900"/>
            <a:r>
              <a:rPr lang="en-US" dirty="0"/>
              <a:t>determine </a:t>
            </a:r>
            <a:r>
              <a:rPr lang="ja-JP" altLang="en-US" dirty="0"/>
              <a:t>“</a:t>
            </a:r>
            <a:r>
              <a:rPr lang="en-US" altLang="ja-JP" dirty="0"/>
              <a:t>good</a:t>
            </a:r>
            <a:r>
              <a:rPr lang="ja-JP" altLang="en-US" dirty="0"/>
              <a:t>”</a:t>
            </a:r>
            <a:r>
              <a:rPr lang="en-US" altLang="ja-JP" dirty="0"/>
              <a:t> routes to other networks based on reachability information and </a:t>
            </a:r>
            <a:r>
              <a:rPr lang="en-US" altLang="ja-JP" i="1" dirty="0">
                <a:solidFill>
                  <a:srgbClr val="000090"/>
                </a:solidFill>
              </a:rPr>
              <a:t>policy</a:t>
            </a:r>
            <a:endParaRPr lang="en-US" altLang="ja-JP" dirty="0">
              <a:solidFill>
                <a:srgbClr val="000090"/>
              </a:solidFill>
            </a:endParaRPr>
          </a:p>
          <a:p>
            <a:pPr marL="381000" indent="-381000"/>
            <a:r>
              <a:rPr lang="en-US" dirty="0"/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</a:rPr>
              <a:t>“</a:t>
            </a:r>
            <a:r>
              <a:rPr lang="en-US" altLang="ja-JP" i="1" dirty="0">
                <a:solidFill>
                  <a:srgbClr val="000099"/>
                </a:solidFill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</a:rPr>
              <a:t>”</a:t>
            </a:r>
            <a:endParaRPr lang="en-US" i="1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4898823" y="4578800"/>
            <a:ext cx="2919541" cy="635979"/>
            <a:chOff x="7493868" y="5383138"/>
            <a:chExt cx="2919541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eBGP connectivity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iBGP connectivity</a:t>
              </a: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2082932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21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23514" cy="369332"/>
              <a:chOff x="667045" y="1708643"/>
              <a:chExt cx="423514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225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23514" cy="369332"/>
              <a:chOff x="667045" y="1708643"/>
              <a:chExt cx="423514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086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14737" cy="369332"/>
              <a:chOff x="667045" y="1708643"/>
              <a:chExt cx="414737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2318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14737" cy="369332"/>
              <a:chOff x="667045" y="1708643"/>
              <a:chExt cx="414737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3467121" y="3175820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892480" y="3581757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3703710" y="3087613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2785076" y="3719440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3681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2772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4691774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12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82119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7363068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12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82119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4544976" y="2930575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7178268" y="2914776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5759228" y="383336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430521" y="458957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149605" y="453376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44408" y="2368721"/>
            <a:ext cx="6342403" cy="3959125"/>
            <a:chOff x="1020408" y="2368720"/>
            <a:chExt cx="6342403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latin typeface="Helvetica" pitchFamily="2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latin typeface="Helvetica" pitchFamily="2" charset="0"/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322" cy="369332"/>
                  <a:chOff x="667045" y="1708643"/>
                  <a:chExt cx="428322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∂</a:t>
                </a: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∂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gateway routers run both eBGP and iBGP </a:t>
              </a:r>
              <a:r>
                <a:rPr lang="en-US" dirty="0" err="1">
                  <a:latin typeface="Helvetica" pitchFamily="2" charset="0"/>
                </a:rPr>
                <a:t>protools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4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824499"/>
            <a:ext cx="10321212" cy="1234021"/>
          </a:xfrm>
        </p:spPr>
        <p:txBody>
          <a:bodyPr>
            <a:normAutofit/>
          </a:bodyPr>
          <a:lstStyle/>
          <a:p>
            <a:pPr marL="282575" indent="-282575"/>
            <a:r>
              <a:rPr lang="en-US" sz="2400" dirty="0"/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to AS2 gateway router 2c,</a:t>
            </a:r>
          </a:p>
          <a:p>
            <a:pPr lvl="1"/>
            <a:r>
              <a:rPr lang="en-US" dirty="0"/>
              <a:t>AS3 </a:t>
            </a:r>
            <a:r>
              <a:rPr lang="en-US" i="1" dirty="0">
                <a:solidFill>
                  <a:srgbClr val="CC0000"/>
                </a:solidFill>
              </a:rPr>
              <a:t>promises</a:t>
            </a:r>
            <a:r>
              <a:rPr lang="en-US" dirty="0"/>
              <a:t> to AS2 it will forward datagrams towards 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838200" y="1360966"/>
            <a:ext cx="10321212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two BGP routers (</a:t>
            </a:r>
            <a:r>
              <a:rPr lang="ja-JP" altLang="en-US" sz="2400" dirty="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peers</a:t>
            </a:r>
            <a:r>
              <a:rPr lang="ja-JP" altLang="en-US" sz="2400" dirty="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advertising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 </a:t>
            </a:r>
            <a:r>
              <a:rPr lang="en-US" sz="2400" dirty="0">
                <a:latin typeface="Helvetica" pitchFamily="2" charset="0"/>
                <a:cs typeface="Gill Sans MT"/>
              </a:rPr>
              <a:t>to different destination network prefixes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BGP is a </a:t>
            </a:r>
            <a:r>
              <a:rPr lang="ja-JP" altLang="en-US" sz="2400" dirty="0">
                <a:latin typeface="Helvetica" pitchFamily="2" charset="0"/>
                <a:cs typeface="Gill Sans MT"/>
              </a:rPr>
              <a:t>“</a:t>
            </a:r>
            <a:r>
              <a:rPr lang="en-US" altLang="ja-JP" sz="2400" dirty="0">
                <a:latin typeface="Helvetica" pitchFamily="2" charset="0"/>
                <a:cs typeface="Gill Sans MT"/>
              </a:rPr>
              <a:t>path vector</a:t>
            </a:r>
            <a:r>
              <a:rPr lang="ja-JP" altLang="en-US" sz="2400">
                <a:latin typeface="Helvetica" pitchFamily="2" charset="0"/>
                <a:cs typeface="Gill Sans MT"/>
              </a:rPr>
              <a:t>”</a:t>
            </a:r>
            <a:r>
              <a:rPr lang="en-US" altLang="ja-JP" sz="2400" dirty="0">
                <a:latin typeface="Helvetica" pitchFamily="2" charset="0"/>
                <a:cs typeface="Gill Sans MT"/>
              </a:rPr>
              <a:t> protocol</a:t>
            </a:r>
            <a:endParaRPr lang="en-US" sz="2400" dirty="0">
              <a:solidFill>
                <a:srgbClr val="FF0000"/>
              </a:solidFill>
              <a:latin typeface="Helvetica" pitchFamily="2" charset="0"/>
              <a:cs typeface="Gill Sans M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401099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4938164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4006021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499784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391114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53021" y="412182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237441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62C78-4CAF-9F48-B58D-074B293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basics</a:t>
            </a:r>
          </a:p>
        </p:txBody>
      </p:sp>
    </p:spTree>
    <p:extLst>
      <p:ext uri="{BB962C8B-B14F-4D97-AF65-F5344CB8AC3E}">
        <p14:creationId xmlns:p14="http://schemas.microsoft.com/office/powerpoint/2010/main" val="32680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1629</Words>
  <Application>Microsoft Macintosh PowerPoint</Application>
  <PresentationFormat>Widescreen</PresentationFormat>
  <Paragraphs>412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Network Layer: Internet Inter-Domain Routing</vt:lpstr>
      <vt:lpstr>Intra- and Inter-AS routing</vt:lpstr>
      <vt:lpstr>Making routing scalable</vt:lpstr>
      <vt:lpstr>Internet’s approach to scalable routing</vt:lpstr>
      <vt:lpstr>Intra-AS Routing</vt:lpstr>
      <vt:lpstr>Inter-AS Routing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</vt:lpstr>
      <vt:lpstr>BGP messages</vt:lpstr>
      <vt:lpstr>BGP, OSPF, forwarding table entries</vt:lpstr>
      <vt:lpstr>BGP, OSPF, forwarding table entries</vt:lpstr>
      <vt:lpstr>BGP route selection</vt:lpstr>
      <vt:lpstr>Hot Potato Routing</vt:lpstr>
      <vt:lpstr>BGP Export Policy and Advertisements</vt:lpstr>
      <vt:lpstr>BGP Export Policy and Advertisements</vt:lpstr>
      <vt:lpstr>Why different Intra-, Inter-AS routing? </vt:lpstr>
      <vt:lpstr>Network layer</vt:lpstr>
      <vt:lpstr>Network layer: the big picture</vt:lpstr>
      <vt:lpstr>Next: 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1961</cp:revision>
  <cp:lastPrinted>2019-02-15T23:29:10Z</cp:lastPrinted>
  <dcterms:created xsi:type="dcterms:W3CDTF">2019-01-23T03:40:12Z</dcterms:created>
  <dcterms:modified xsi:type="dcterms:W3CDTF">2019-03-08T15:16:11Z</dcterms:modified>
</cp:coreProperties>
</file>