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87" r:id="rId2"/>
    <p:sldId id="785" r:id="rId3"/>
    <p:sldId id="786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1" r:id="rId12"/>
    <p:sldId id="802" r:id="rId13"/>
    <p:sldId id="803" r:id="rId14"/>
    <p:sldId id="804" r:id="rId15"/>
    <p:sldId id="805" r:id="rId16"/>
    <p:sldId id="818" r:id="rId17"/>
    <p:sldId id="806" r:id="rId18"/>
    <p:sldId id="807" r:id="rId19"/>
    <p:sldId id="808" r:id="rId20"/>
    <p:sldId id="809" r:id="rId21"/>
    <p:sldId id="819" r:id="rId22"/>
    <p:sldId id="810" r:id="rId23"/>
    <p:sldId id="811" r:id="rId24"/>
    <p:sldId id="812" r:id="rId25"/>
    <p:sldId id="813" r:id="rId26"/>
    <p:sldId id="814" r:id="rId27"/>
    <p:sldId id="8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5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6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1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25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65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35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555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55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506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80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726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531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289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231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920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41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37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46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42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07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79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19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35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7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Link Layer: Multiple Access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(2) 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984" y="1690687"/>
            <a:ext cx="10169769" cy="5103997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 lvl="1"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Collision possible when two or more transmitting nodes </a:t>
            </a:r>
            <a:r>
              <a:rPr lang="en-US" dirty="0">
                <a:ea typeface="MS Mincho" charset="0"/>
                <a:cs typeface="MS Mincho" charset="0"/>
              </a:rPr>
              <a:t>choose to send simultaneously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A</a:t>
            </a:r>
            <a:r>
              <a:rPr lang="en-US" dirty="0">
                <a:solidFill>
                  <a:srgbClr val="CC0000"/>
                </a:solidFill>
              </a:rPr>
              <a:t> random 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recover from collisions (e.g., via delayed retransmissions)</a:t>
            </a:r>
          </a:p>
          <a:p>
            <a:pPr lvl="1"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slotted ALOHA,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CSMA, CSMA/CD, CSMA/CA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3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8892" y="1522413"/>
            <a:ext cx="525853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sz="2400" dirty="0"/>
              <a:t>all frames same size</a:t>
            </a:r>
          </a:p>
          <a:p>
            <a:pPr>
              <a:defRPr/>
            </a:pPr>
            <a:r>
              <a:rPr lang="en-US" sz="2400" dirty="0"/>
              <a:t>time divided into equal size slots (time to transmit 1 frame)</a:t>
            </a:r>
          </a:p>
          <a:p>
            <a:pPr>
              <a:defRPr/>
            </a:pPr>
            <a:r>
              <a:rPr lang="en-US" sz="2400" dirty="0"/>
              <a:t>nodes start to transmit only slot beginning </a:t>
            </a:r>
          </a:p>
          <a:p>
            <a:pPr>
              <a:defRPr/>
            </a:pPr>
            <a:r>
              <a:rPr lang="en-US" sz="2400" dirty="0"/>
              <a:t>nodes are synchronized</a:t>
            </a:r>
          </a:p>
          <a:p>
            <a:pPr>
              <a:defRPr/>
            </a:pPr>
            <a:r>
              <a:rPr lang="en-US" sz="2400" dirty="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2569" y="2246313"/>
            <a:ext cx="5363308" cy="370901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no collision:</a:t>
            </a:r>
            <a:r>
              <a:rPr lang="en-US" dirty="0"/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collision:</a:t>
            </a:r>
            <a:r>
              <a:rPr lang="en-US" dirty="0"/>
              <a:t> node retransmits frame in each subsequent slot with prob. p until success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pic>
        <p:nvPicPr>
          <p:cNvPr id="3" name="Picture 2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25CB9698-8E11-B34C-8868-18845EB1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73" y="252413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1137" y="3349626"/>
            <a:ext cx="3932227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Pros:</a:t>
            </a:r>
          </a:p>
          <a:p>
            <a:pPr>
              <a:defRPr/>
            </a:pPr>
            <a:r>
              <a:rPr lang="en-US" sz="2400" dirty="0"/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/>
              <a:t>highly decentralized: only slots in nodes need to be in sync</a:t>
            </a:r>
          </a:p>
          <a:p>
            <a:pPr>
              <a:defRPr/>
            </a:pPr>
            <a:r>
              <a:rPr lang="en-US" sz="2400" dirty="0"/>
              <a:t>simple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6625" y="3458125"/>
            <a:ext cx="4604480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2552700" y="1350964"/>
            <a:ext cx="6053138" cy="1941512"/>
            <a:chOff x="648" y="899"/>
            <a:chExt cx="3813" cy="1223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10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1270" y="3529563"/>
            <a:ext cx="4936918" cy="3128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i="1" dirty="0"/>
              <a:t>suppose: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nodes with many frames to send, each transmits in slot with probability </a:t>
            </a:r>
            <a:r>
              <a:rPr lang="en-US" sz="2400" i="1" dirty="0"/>
              <a:t>p</a:t>
            </a:r>
          </a:p>
          <a:p>
            <a:pPr>
              <a:defRPr/>
            </a:pPr>
            <a:r>
              <a:rPr lang="en-US" sz="2400" dirty="0"/>
              <a:t>prob that given node has success in a slot  = </a:t>
            </a:r>
            <a:r>
              <a:rPr lang="en-US" sz="2400" i="1" dirty="0"/>
              <a:t>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prob that </a:t>
            </a:r>
            <a:r>
              <a:rPr lang="en-US" sz="2400" i="1" dirty="0"/>
              <a:t>any</a:t>
            </a:r>
            <a:r>
              <a:rPr lang="en-US" sz="2400" dirty="0"/>
              <a:t> node has a success = </a:t>
            </a: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  <a:endParaRPr lang="en-US" sz="2400" i="1" dirty="0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502400" y="1647825"/>
            <a:ext cx="4808330" cy="32385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max efficiency: find </a:t>
            </a:r>
            <a:r>
              <a:rPr lang="en-US" sz="2400" i="1" dirty="0"/>
              <a:t>p* </a:t>
            </a:r>
            <a:r>
              <a:rPr lang="en-US" sz="2400" dirty="0"/>
              <a:t>that maximizes </a:t>
            </a:r>
            <a:br>
              <a:rPr lang="en-US" sz="2400" dirty="0"/>
            </a:b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for many nodes, take limit of </a:t>
            </a:r>
            <a:r>
              <a:rPr lang="en-US" sz="2400" i="1" dirty="0"/>
              <a:t>Np*(1-p*)</a:t>
            </a:r>
            <a:r>
              <a:rPr lang="en-US" sz="2400" b="1" i="1" baseline="30000" dirty="0"/>
              <a:t>N-1 </a:t>
            </a:r>
            <a:r>
              <a:rPr lang="en-US" sz="2400" dirty="0"/>
              <a:t>as </a:t>
            </a:r>
            <a:r>
              <a:rPr lang="en-US" sz="2400" i="1" dirty="0"/>
              <a:t>N</a:t>
            </a:r>
            <a:r>
              <a:rPr lang="en-US" sz="2400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</a:t>
            </a:r>
            <a:r>
              <a:rPr lang="en-US" sz="2400" i="1" dirty="0">
                <a:solidFill>
                  <a:srgbClr val="CC0000"/>
                </a:solidFill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1073426" y="1687513"/>
            <a:ext cx="4600299" cy="1406795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efficiency</a:t>
            </a:r>
            <a:r>
              <a:rPr lang="en-US" sz="2400" i="0" dirty="0">
                <a:latin typeface="Helvetica" pitchFamily="2" charset="0"/>
              </a:rPr>
              <a:t>: long-run </a:t>
            </a:r>
            <a:br>
              <a:rPr lang="en-US" sz="2400" i="0" dirty="0">
                <a:latin typeface="Helvetica" pitchFamily="2" charset="0"/>
              </a:rPr>
            </a:br>
            <a:r>
              <a:rPr lang="en-US" sz="2400" i="0" dirty="0">
                <a:latin typeface="Helvetica" pitchFamily="2" charset="0"/>
              </a:rPr>
              <a:t>fraction of successful slots </a:t>
            </a:r>
            <a:br>
              <a:rPr lang="en-US" sz="2400" i="0" dirty="0">
                <a:latin typeface="Helvetica" pitchFamily="2" charset="0"/>
              </a:rPr>
            </a:br>
            <a:r>
              <a:rPr lang="en-US" sz="2400" i="0" dirty="0">
                <a:latin typeface="Helvetica" pitchFamily="2" charset="0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931026" y="4529138"/>
            <a:ext cx="2568575" cy="172072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at best:</a:t>
            </a:r>
            <a:r>
              <a:rPr lang="en-US" sz="2400" i="0" dirty="0">
                <a:latin typeface="Helvetica" pitchFamily="2" charset="0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9572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ALOHA: efficiency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Pure (unslotted) </a:t>
            </a:r>
            <a:r>
              <a:rPr lang="en-US" sz="4000" dirty="0"/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087" y="1422400"/>
            <a:ext cx="9109213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unslotted Aloha: simpler, no synchronization</a:t>
            </a:r>
          </a:p>
          <a:p>
            <a:pPr>
              <a:defRPr/>
            </a:pPr>
            <a:r>
              <a:rPr lang="en-US" sz="2400" dirty="0"/>
              <a:t>when frame first arrives</a:t>
            </a:r>
          </a:p>
          <a:p>
            <a:pPr lvl="1">
              <a:defRPr/>
            </a:pPr>
            <a:r>
              <a:rPr lang="en-US" dirty="0"/>
              <a:t> transmit immediately </a:t>
            </a:r>
          </a:p>
          <a:p>
            <a:pPr>
              <a:defRPr/>
            </a:pPr>
            <a:r>
              <a:rPr lang="en-US" sz="2400" dirty="0"/>
              <a:t>collision probability increases:</a:t>
            </a:r>
          </a:p>
          <a:p>
            <a:pPr lvl="1">
              <a:defRPr/>
            </a:pPr>
            <a:r>
              <a:rPr lang="en-US" dirty="0"/>
              <a:t>frame sent at t</a:t>
            </a:r>
            <a:r>
              <a:rPr lang="en-US" baseline="-25000" dirty="0"/>
              <a:t>0</a:t>
            </a:r>
            <a:r>
              <a:rPr lang="en-US" dirty="0"/>
              <a:t> collides with other frames sent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871914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pic>
        <p:nvPicPr>
          <p:cNvPr id="10" name="Picture 9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15472768-1CE5-7148-9490-3C5CBA129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973" y="252413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2362" y="153989"/>
            <a:ext cx="8464101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Pure </a:t>
            </a:r>
            <a:r>
              <a:rPr lang="en-US" sz="4000" dirty="0"/>
              <a:t>ALOHA</a:t>
            </a:r>
            <a:r>
              <a:rPr lang="en-US" dirty="0"/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905" y="1328738"/>
            <a:ext cx="900002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/>
              <a:t>P(success by given node) = P(node transmits)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                                </a:t>
            </a:r>
            <a:r>
              <a:rPr lang="en-US" sz="2400" i="1" dirty="0"/>
              <a:t>  = 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</a:t>
            </a:r>
            <a:r>
              <a:rPr lang="en-US" sz="2400" i="1" baseline="16000" dirty="0"/>
              <a:t> 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/>
              <a:t>                                                    </a:t>
            </a:r>
            <a:r>
              <a:rPr lang="en-US" sz="2400" b="1" i="1" baseline="30000" dirty="0"/>
              <a:t>     </a:t>
            </a:r>
            <a:r>
              <a:rPr lang="en-US" sz="2400" i="1" dirty="0"/>
              <a:t>=</a:t>
            </a:r>
            <a:r>
              <a:rPr lang="en-US" sz="2400" b="1" i="1" dirty="0"/>
              <a:t> </a:t>
            </a:r>
            <a:r>
              <a:rPr lang="en-US" sz="2400" i="1" dirty="0"/>
              <a:t>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2(N-1)</a:t>
            </a:r>
            <a:r>
              <a:rPr lang="en-US" i="1" baseline="16000" dirty="0"/>
              <a:t> </a:t>
            </a:r>
            <a:endParaRPr lang="en-US" sz="2000" i="1" dirty="0"/>
          </a:p>
          <a:p>
            <a:pPr>
              <a:buFont typeface="Wingdings" charset="0"/>
              <a:buNone/>
              <a:defRPr/>
            </a:pPr>
            <a:endParaRPr lang="en-US" baseline="16000" dirty="0"/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… choosing optimum p and then letting </a:t>
            </a:r>
            <a:r>
              <a:rPr lang="en-US" i="1" baseline="16000" dirty="0"/>
              <a:t>n</a:t>
            </a:r>
            <a:r>
              <a:rPr lang="en-US" baseline="16000" dirty="0"/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          </a:t>
            </a:r>
            <a:r>
              <a:rPr lang="en-US" i="1" baseline="16000" dirty="0"/>
              <a:t>         </a:t>
            </a:r>
            <a:r>
              <a:rPr lang="en-US" sz="2400" i="1" dirty="0"/>
              <a:t>= 1/(2e) = .18</a:t>
            </a:r>
            <a:r>
              <a:rPr lang="en-US" i="1" baseline="16000" dirty="0"/>
              <a:t> </a:t>
            </a:r>
            <a:r>
              <a:rPr lang="en-US" dirty="0"/>
              <a:t>	</a:t>
            </a:r>
            <a:endParaRPr lang="en-US" b="1" i="1" dirty="0"/>
          </a:p>
          <a:p>
            <a:pPr>
              <a:defRPr/>
            </a:pPr>
            <a:endParaRPr lang="en-US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617343" y="5529262"/>
            <a:ext cx="4275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Helvetica" pitchFamily="2" charset="0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7728310" y="4337240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7885-CAC5-204C-9F65-F930BF26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Are there better strategies to transmit rather than independently and randomly?</a:t>
            </a:r>
          </a:p>
        </p:txBody>
      </p:sp>
    </p:spTree>
    <p:extLst>
      <p:ext uri="{BB962C8B-B14F-4D97-AF65-F5344CB8AC3E}">
        <p14:creationId xmlns:p14="http://schemas.microsoft.com/office/powerpoint/2010/main" val="245124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5" y="228600"/>
            <a:ext cx="84645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CSMA (carrier sense multiple access)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0526" y="1662114"/>
            <a:ext cx="6467475" cy="37646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</a:rPr>
              <a:t>CSMA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listen before transmit:</a:t>
            </a:r>
          </a:p>
          <a:p>
            <a:pPr>
              <a:buFont typeface="Wingdings" charset="0"/>
              <a:buNone/>
              <a:defRPr/>
            </a:pPr>
            <a:endParaRPr lang="en-US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if channel sensed idle:</a:t>
            </a:r>
            <a:r>
              <a:rPr lang="en-US" dirty="0"/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if channel sensed busy</a:t>
            </a:r>
            <a:r>
              <a:rPr lang="en-US" dirty="0"/>
              <a:t>, defer transmission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 dirty="0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4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1" y="1600200"/>
            <a:ext cx="4630946" cy="47720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collisions </a:t>
            </a:r>
            <a:r>
              <a:rPr lang="en-US" sz="2400" i="1" dirty="0">
                <a:solidFill>
                  <a:srgbClr val="CC0000"/>
                </a:solidFill>
              </a:rPr>
              <a:t>can</a:t>
            </a:r>
            <a:r>
              <a:rPr lang="en-US" sz="2400" dirty="0">
                <a:solidFill>
                  <a:srgbClr val="CC0000"/>
                </a:solidFill>
              </a:rPr>
              <a:t> still occur: </a:t>
            </a:r>
            <a:r>
              <a:rPr lang="en-US" sz="2400" dirty="0"/>
              <a:t>propagation delay means two nodes may not hear each other</a:t>
            </a:r>
            <a:r>
              <a:rPr lang="ja-JP" altLang="en-US" sz="2400" dirty="0"/>
              <a:t>’</a:t>
            </a:r>
            <a:r>
              <a:rPr lang="en-US" sz="2400" dirty="0"/>
              <a:t>s transmission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collision: </a:t>
            </a:r>
            <a:r>
              <a:rPr lang="en-US" sz="2400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0885" y="1597636"/>
            <a:ext cx="9150229" cy="492473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CSMA/CD: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carrier sensing, deferral as in CSMA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collision detection: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7180264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751" y="134939"/>
            <a:ext cx="1007364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1417" y="1243012"/>
            <a:ext cx="4596158" cy="5356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in each and every host</a:t>
            </a:r>
          </a:p>
          <a:p>
            <a:pPr>
              <a:defRPr/>
            </a:pPr>
            <a:r>
              <a:rPr lang="en-US" sz="2400" dirty="0"/>
              <a:t>link layer implemented in </a:t>
            </a:r>
            <a:r>
              <a:rPr lang="ja-JP" altLang="en-US" sz="2400"/>
              <a:t>“</a:t>
            </a:r>
            <a:r>
              <a:rPr lang="en-US" sz="2400" dirty="0"/>
              <a:t>adapter</a:t>
            </a:r>
            <a:r>
              <a:rPr lang="ja-JP" altLang="en-US" sz="2400" dirty="0"/>
              <a:t>”</a:t>
            </a:r>
            <a:r>
              <a:rPr lang="en-US" sz="2400" dirty="0"/>
              <a:t> (aka </a:t>
            </a:r>
            <a:r>
              <a:rPr lang="en-US" sz="2400" i="1" dirty="0">
                <a:solidFill>
                  <a:srgbClr val="CC0000"/>
                </a:solidFill>
              </a:rPr>
              <a:t>network interface card</a:t>
            </a:r>
            <a:r>
              <a:rPr lang="en-US" sz="2400" dirty="0"/>
              <a:t> NIC) or on a chip</a:t>
            </a:r>
          </a:p>
          <a:p>
            <a:pPr lvl="1">
              <a:defRPr/>
            </a:pPr>
            <a:r>
              <a:rPr lang="en-US" dirty="0"/>
              <a:t>Ethernet card, 802.11 card; Ethernet chipset</a:t>
            </a:r>
          </a:p>
          <a:p>
            <a:pPr lvl="1">
              <a:defRPr/>
            </a:pPr>
            <a:r>
              <a:rPr lang="en-US" dirty="0"/>
              <a:t>implements link, physical layer</a:t>
            </a:r>
          </a:p>
          <a:p>
            <a:pPr>
              <a:defRPr/>
            </a:pPr>
            <a:r>
              <a:rPr lang="en-US" sz="2400" dirty="0"/>
              <a:t>Adapter attaches into host’s system buses (PCI)</a:t>
            </a:r>
          </a:p>
          <a:p>
            <a:pPr>
              <a:defRPr/>
            </a:pPr>
            <a:r>
              <a:rPr lang="en-US" sz="2400" dirty="0"/>
              <a:t>Link layer: a combination of hardware, software, firmware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7653339" y="2614614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8102600" y="4552951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8102601" y="396557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Helvetica" pitchFamily="2" charset="0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Helvetica" pitchFamily="2" charset="0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8154989" y="3484564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8020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8415338" y="3665539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7908926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8728076" y="296862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8212139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9085264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8415338" y="4273551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8413750" y="4806951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9210675" y="3662364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9028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7875588" y="3854451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18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531939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3565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302126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4065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3711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4803775" y="2101851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5802313" y="2092326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6921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2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397D-433E-A643-9372-521241DC9F9A}"/>
              </a:ext>
            </a:extLst>
          </p:cNvPr>
          <p:cNvSpPr txBox="1"/>
          <p:nvPr/>
        </p:nvSpPr>
        <p:spPr>
          <a:xfrm>
            <a:off x="6876418" y="3429000"/>
            <a:ext cx="4407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How long should the NIC wait to retransmit after aborting due to a collision?</a:t>
            </a:r>
          </a:p>
        </p:txBody>
      </p:sp>
    </p:spTree>
    <p:extLst>
      <p:ext uri="{BB962C8B-B14F-4D97-AF65-F5344CB8AC3E}">
        <p14:creationId xmlns:p14="http://schemas.microsoft.com/office/powerpoint/2010/main" val="225981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5. </a:t>
            </a: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lvl="1">
              <a:defRPr/>
            </a:pPr>
            <a:r>
              <a:rPr lang="en-US" dirty="0"/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4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199"/>
            <a:ext cx="7772400" cy="4892675"/>
          </a:xfrm>
        </p:spPr>
        <p:txBody>
          <a:bodyPr>
            <a:normAutofit/>
          </a:bodyPr>
          <a:lstStyle/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prop</a:t>
            </a:r>
            <a:r>
              <a:rPr lang="en-US" sz="2400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trans</a:t>
            </a:r>
            <a:r>
              <a:rPr lang="en-US" sz="2400" dirty="0"/>
              <a:t> = time to transmit max-size frame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277813" indent="-277813">
              <a:defRPr/>
            </a:pPr>
            <a:r>
              <a:rPr lang="en-US" sz="2400" dirty="0"/>
              <a:t>efficiency goes to 1 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prop</a:t>
            </a:r>
            <a:r>
              <a:rPr lang="en-US" dirty="0"/>
              <a:t> goes to 0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trans</a:t>
            </a:r>
            <a:r>
              <a:rPr lang="en-US" dirty="0"/>
              <a:t> goes to infinity</a:t>
            </a:r>
          </a:p>
          <a:p>
            <a:pPr marL="277813" indent="-277813">
              <a:defRPr/>
            </a:pPr>
            <a:r>
              <a:rPr lang="en-US" sz="2400" dirty="0"/>
              <a:t>better performance than ALOHA: and simple, cheap, decentralized</a:t>
            </a:r>
            <a:r>
              <a:rPr lang="en-US" dirty="0"/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4319589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9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3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973015" y="195263"/>
            <a:ext cx="9296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/>
              <a:t>(3) </a:t>
            </a:r>
            <a:r>
              <a:rPr lang="ja-JP" altLang="en-US"/>
              <a:t>“</a:t>
            </a:r>
            <a:r>
              <a:rPr lang="en-US" dirty="0"/>
              <a:t>Taking turns</a:t>
            </a:r>
            <a:r>
              <a:rPr lang="ja-JP" altLang="en-US"/>
              <a:t>”</a:t>
            </a:r>
            <a:r>
              <a:rPr lang="en-US" dirty="0"/>
              <a:t>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share channel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fairly</a:t>
            </a:r>
            <a:r>
              <a:rPr lang="en-US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dirty="0">
                <a:solidFill>
                  <a:srgbClr val="CC0000"/>
                </a:solidFill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dirty="0">
                <a:solidFill>
                  <a:srgbClr val="CC0000"/>
                </a:solidFill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7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5922963" y="4154489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6215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6496050" y="2935289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6797675" y="2354264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8334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2209" y="1485899"/>
            <a:ext cx="4403104" cy="51768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polling:</a:t>
            </a:r>
            <a:r>
              <a:rPr lang="en-US" sz="3200" b="1" dirty="0">
                <a:solidFill>
                  <a:srgbClr val="CC0000"/>
                </a:solidFill>
              </a:rPr>
              <a:t> </a:t>
            </a:r>
            <a:endParaRPr lang="en-US" sz="3200" dirty="0">
              <a:solidFill>
                <a:srgbClr val="CC0000"/>
              </a:solidFill>
            </a:endParaRPr>
          </a:p>
          <a:p>
            <a:pPr marL="238125" indent="-238125">
              <a:defRPr/>
            </a:pPr>
            <a:r>
              <a:rPr lang="en-US" sz="2400" dirty="0"/>
              <a:t>orchestrator node </a:t>
            </a:r>
            <a:r>
              <a:rPr lang="ja-JP" altLang="en-US" sz="2400" dirty="0"/>
              <a:t>“</a:t>
            </a:r>
            <a:r>
              <a:rPr lang="en-US" sz="2400" dirty="0"/>
              <a:t>invites</a:t>
            </a:r>
            <a:r>
              <a:rPr lang="ja-JP" altLang="en-US" sz="2400"/>
              <a:t>”</a:t>
            </a:r>
            <a:r>
              <a:rPr lang="en-US" sz="2400" dirty="0"/>
              <a:t> sender nodes to transmit in turn</a:t>
            </a:r>
          </a:p>
          <a:p>
            <a:pPr marL="238125" indent="-238125">
              <a:defRPr/>
            </a:pPr>
            <a:r>
              <a:rPr lang="en-US" sz="2400" dirty="0"/>
              <a:t>typically used with </a:t>
            </a:r>
            <a:r>
              <a:rPr lang="en-US" altLang="ja-JP" sz="2400" dirty="0"/>
              <a:t>simple</a:t>
            </a:r>
            <a:r>
              <a:rPr lang="en-US" sz="2400" dirty="0"/>
              <a:t> sender devices</a:t>
            </a:r>
          </a:p>
          <a:p>
            <a:pPr marL="238125" indent="-238125">
              <a:defRPr/>
            </a:pPr>
            <a:r>
              <a:rPr lang="en-US" sz="2400" dirty="0"/>
              <a:t>concerns:</a:t>
            </a:r>
          </a:p>
          <a:p>
            <a:pPr lvl="1">
              <a:defRPr/>
            </a:pPr>
            <a:r>
              <a:rPr lang="en-US" dirty="0"/>
              <a:t>polling overhead </a:t>
            </a:r>
          </a:p>
          <a:p>
            <a:pPr lvl="1">
              <a:defRPr/>
            </a:pPr>
            <a:r>
              <a:rPr lang="en-US" dirty="0"/>
              <a:t>latency</a:t>
            </a:r>
          </a:p>
          <a:p>
            <a:pPr lvl="1">
              <a:defRPr/>
            </a:pPr>
            <a:r>
              <a:rPr lang="en-US" dirty="0"/>
              <a:t>single point of failure (orchestrator)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6810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7451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7600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7180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6908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6637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8162925" y="3222626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orchestrator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5988051" y="4808539"/>
            <a:ext cx="109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senders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8347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6396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6902451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/>
              <a:t>“</a:t>
            </a:r>
            <a:r>
              <a:rPr lang="en-US" dirty="0"/>
              <a:t>Taking turns</a:t>
            </a:r>
            <a:r>
              <a:rPr lang="ja-JP" altLang="en-US"/>
              <a:t>”</a:t>
            </a:r>
            <a:r>
              <a:rPr lang="en-US" dirty="0"/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1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8753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6038850" y="3624264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7356475" y="1960564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7410450" y="5408614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1361661" y="1376363"/>
            <a:ext cx="451685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Helvetica" pitchFamily="2" charset="0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token</a:t>
            </a:r>
            <a:r>
              <a:rPr lang="en-US" sz="2400" b="1" dirty="0"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concerns: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Helvetica" pitchFamily="2" charset="0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Helvetica" pitchFamily="2" charset="0"/>
              </a:rPr>
              <a:t>single point of failure (node holding the 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884989" y="2617789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7729539" y="1725614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7473951" y="6008689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5865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6362700" y="3743326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“Taking turns”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</a:t>
            </a:r>
            <a:r>
              <a:rPr lang="en-US" sz="4000" dirty="0"/>
              <a:t>multiple access </a:t>
            </a:r>
            <a:r>
              <a:rPr lang="en-US" dirty="0"/>
              <a:t>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690688"/>
            <a:ext cx="9847384" cy="4906963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channel partitioning </a:t>
            </a:r>
          </a:p>
          <a:p>
            <a:pPr marL="688975" lvl="1" indent="-231775">
              <a:defRPr/>
            </a:pPr>
            <a:r>
              <a:rPr lang="en-US" dirty="0"/>
              <a:t>Time Division, Frequency Division</a:t>
            </a:r>
          </a:p>
          <a:p>
            <a:pPr marL="688975" lvl="1" indent="-231775">
              <a:defRPr/>
            </a:pPr>
            <a:r>
              <a:rPr lang="en-US" dirty="0"/>
              <a:t>Code (next lectures)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random access</a:t>
            </a:r>
            <a:r>
              <a:rPr lang="en-US" sz="2400" dirty="0"/>
              <a:t> </a:t>
            </a:r>
          </a:p>
          <a:p>
            <a:pPr marL="690563" lvl="1" indent="-233363">
              <a:defRPr/>
            </a:pPr>
            <a:r>
              <a:rPr lang="en-US" dirty="0"/>
              <a:t>ALOHA, Slotted ALOHA, CSMA, CSMA/CD</a:t>
            </a:r>
          </a:p>
          <a:p>
            <a:pPr marL="690563" lvl="1" indent="-233363"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/>
              <a:t>CSMA/CD used in Ethernet</a:t>
            </a:r>
          </a:p>
          <a:p>
            <a:pPr marL="690563" lvl="1" indent="-233363">
              <a:defRPr/>
            </a:pPr>
            <a:r>
              <a:rPr lang="en-US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/>
              <a:t>Bluetooth, FDDI,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517" y="190501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1" y="4273550"/>
            <a:ext cx="4067175" cy="22488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sending side:</a:t>
            </a:r>
          </a:p>
          <a:p>
            <a:pPr lvl="1">
              <a:defRPr/>
            </a:pPr>
            <a:r>
              <a:rPr lang="en-US" dirty="0"/>
              <a:t>encapsulates datagram in frame</a:t>
            </a:r>
          </a:p>
          <a:p>
            <a:pPr lvl="1">
              <a:defRPr/>
            </a:pPr>
            <a:r>
              <a:rPr lang="en-US" dirty="0"/>
              <a:t>adds reliability/error checking bits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499" y="4273551"/>
            <a:ext cx="5019813" cy="23260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receiving side</a:t>
            </a:r>
          </a:p>
          <a:p>
            <a:pPr lvl="1">
              <a:defRPr/>
            </a:pPr>
            <a:r>
              <a:rPr lang="en-US" dirty="0"/>
              <a:t>Check for errors</a:t>
            </a:r>
          </a:p>
          <a:p>
            <a:pPr lvl="1">
              <a:defRPr/>
            </a:pPr>
            <a:r>
              <a:rPr lang="en-US" dirty="0"/>
              <a:t>extracts datagram, passes to upper layer at receiving side (usually: link layer address must match)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5637214" y="3394076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3481389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3576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3717925" y="221297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3959225" y="2773364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3959226" y="23018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3870326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4287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3752851" y="15017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4619626" y="150336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4075114" y="1917701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4999038" y="192087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7356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7593013" y="223202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7834313" y="2792414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7834314" y="23209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7745414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8162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7627939" y="15208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8494714" y="152241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7950200" y="1936751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8874125" y="193992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3459164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7251701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3036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3000375" y="1922464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7485063" y="1870076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6946901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6910389" y="1941514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4292601" y="2903539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6205538" y="3419476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6178551" y="3375026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7178676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3768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4397375" y="3575051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712" y="279403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Multiple access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2" y="1266828"/>
            <a:ext cx="8877295" cy="296703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two types of </a:t>
            </a:r>
            <a:r>
              <a:rPr lang="ja-JP" altLang="en-US"/>
              <a:t>“</a:t>
            </a:r>
            <a:r>
              <a:rPr lang="en-US" dirty="0"/>
              <a:t>links</a:t>
            </a:r>
            <a:r>
              <a:rPr lang="ja-JP" altLang="en-US"/>
              <a:t>”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point-to-point</a:t>
            </a:r>
          </a:p>
          <a:p>
            <a:pPr lvl="1">
              <a:defRPr/>
            </a:pPr>
            <a:r>
              <a:rPr lang="en-US" sz="2000" dirty="0"/>
              <a:t>PPP for dial-up access</a:t>
            </a:r>
          </a:p>
          <a:p>
            <a:pPr lvl="1">
              <a:defRPr/>
            </a:pPr>
            <a:r>
              <a:rPr lang="en-US" sz="2000" dirty="0"/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/>
              <a:t>old-fashioned Ethernet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50270" y="5694364"/>
            <a:ext cx="161614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4304356" y="5683251"/>
            <a:ext cx="1692579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590180" y="5691189"/>
            <a:ext cx="1019831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8063605" y="5700713"/>
            <a:ext cx="1984581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3068639" y="4522789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3051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2916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3360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6332539" y="5362576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6838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7218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4649789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3163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2501900" y="5140326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4562475" y="4186239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5449889" y="4354514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4832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4533900" y="5040314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5016500" y="5095876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2655888" y="4695826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2806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3479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3281363" y="5095876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76" y="1690688"/>
            <a:ext cx="996696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single shared broadcast channel </a:t>
            </a:r>
          </a:p>
          <a:p>
            <a:pPr>
              <a:defRPr/>
            </a:pPr>
            <a:r>
              <a:rPr lang="en-US" sz="24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multiple access protocol</a:t>
            </a:r>
          </a:p>
          <a:p>
            <a:pPr>
              <a:defRPr/>
            </a:pPr>
            <a:r>
              <a:rPr lang="en-US" sz="2400" dirty="0"/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/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/>
              <a:t>no out-of-band channel for coordination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Multiple access protocols part of Medium Access Control (MAC)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2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600199"/>
            <a:ext cx="9217152" cy="48926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given: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Goals: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61925"/>
            <a:ext cx="810101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585" y="1382712"/>
            <a:ext cx="9812215" cy="513965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ja-JP" altLang="en-US" sz="2000"/>
              <a:t>“</a:t>
            </a:r>
            <a:r>
              <a:rPr lang="en-US" sz="2000" dirty="0"/>
              <a:t>pieces</a:t>
            </a:r>
            <a:r>
              <a:rPr lang="ja-JP" altLang="en-US" sz="2000"/>
              <a:t>”</a:t>
            </a:r>
            <a:r>
              <a:rPr lang="en-US" sz="2000" dirty="0"/>
              <a:t> 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ja-JP" altLang="en-US" sz="2000"/>
              <a:t>“</a:t>
            </a:r>
            <a:r>
              <a:rPr lang="en-US" sz="2000" dirty="0"/>
              <a:t>recover</a:t>
            </a:r>
            <a:r>
              <a:rPr lang="ja-JP" altLang="en-US" sz="2000"/>
              <a:t>”</a:t>
            </a:r>
            <a:r>
              <a:rPr lang="en-US" sz="2000" dirty="0"/>
              <a:t> from collisions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i="1" dirty="0">
                <a:solidFill>
                  <a:srgbClr val="CC0000"/>
                </a:solidFill>
              </a:rPr>
              <a:t>taking turns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more or longer turns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5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08" y="206375"/>
            <a:ext cx="1150033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(1) Channel partitioning MAC protocols: TDMA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86" y="1349375"/>
            <a:ext cx="9760222" cy="40768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TDMA: time division multiple access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access to channel in "rounds"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each station gets fixed length slot (length = packet transmission time) in each round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unused slots go idle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example: 6-station LAN, 1,3,4 have packets to send, slots 2,5,6 idle </a:t>
            </a:r>
            <a:endParaRPr lang="en-US" sz="3200" dirty="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596392" y="616592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818642" y="593890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77492" y="593890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252154" y="593890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820228" y="5826196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5685666" y="5829371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918654" y="590557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3864804" y="589128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4329941" y="589763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5676142" y="5934146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6634992" y="5934146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7109654" y="5934146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5677728" y="582143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5776154" y="590080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6722304" y="588652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7187441" y="58928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33012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37774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425374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47299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5211003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61587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7106478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8054216" y="592144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75874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8535228" y="5835721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66349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3864803" y="5307083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4676016" y="564363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831341" y="563887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810703" y="55515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5669791" y="5542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6728653" y="528009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7539866" y="564998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5695191" y="564522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8533641" y="5515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6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292" y="1370013"/>
            <a:ext cx="10796954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/>
              <a:t>channel spectrum divided into frequency bands</a:t>
            </a:r>
          </a:p>
          <a:p>
            <a:pPr>
              <a:defRPr/>
            </a:pPr>
            <a:r>
              <a:rPr lang="en-US" sz="2400" dirty="0"/>
              <a:t>each station assigned fixed frequency band</a:t>
            </a:r>
          </a:p>
          <a:p>
            <a:pPr>
              <a:defRPr/>
            </a:pPr>
            <a:r>
              <a:rPr lang="en-US" sz="2400" dirty="0"/>
              <a:t>unused transmission time in frequency bands go idle </a:t>
            </a:r>
          </a:p>
          <a:p>
            <a:pPr>
              <a:defRPr/>
            </a:pPr>
            <a:r>
              <a:rPr lang="en-US" sz="2400" dirty="0"/>
              <a:t>example: 6-station LAN, 1,3,4 have packet to send, frequency bands 2,5,6 idle </a:t>
            </a:r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51563" y="4138614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6149975" y="5243514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6145214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6149976" y="6021389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6145214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6149976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870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7018339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18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6918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065964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6935788" y="5499101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6965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4947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8856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3556001" y="4348164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1817689" y="4986339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4327526" y="5040314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4370389" y="4270376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4279901" y="6069014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1966913" y="569912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FDM cable</a:t>
            </a:r>
          </a:p>
        </p:txBody>
      </p:sp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961292" y="206375"/>
            <a:ext cx="1011701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1721</Words>
  <Application>Microsoft Macintosh PowerPoint</Application>
  <PresentationFormat>Widescreen</PresentationFormat>
  <Paragraphs>361</Paragraphs>
  <Slides>27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Gill Sans MT</vt:lpstr>
      <vt:lpstr>Helvetica</vt:lpstr>
      <vt:lpstr>Tahoma</vt:lpstr>
      <vt:lpstr>Times New Roman</vt:lpstr>
      <vt:lpstr>Wingdings</vt:lpstr>
      <vt:lpstr>Office Theme</vt:lpstr>
      <vt:lpstr>Equation</vt:lpstr>
      <vt:lpstr>Link Layer: Multiple Access</vt:lpstr>
      <vt:lpstr>Where is the link layer implemented?</vt:lpstr>
      <vt:lpstr>Adapters communicating</vt:lpstr>
      <vt:lpstr>Multiple access</vt:lpstr>
      <vt:lpstr>Multiple access protocols</vt:lpstr>
      <vt:lpstr>An ideal multiple access protocol</vt:lpstr>
      <vt:lpstr>MAC protocols: Taxonomy</vt:lpstr>
      <vt:lpstr>(1) Channel partitioning MAC protocols: TDMA</vt:lpstr>
      <vt:lpstr>Channel partitioning MAC protocols: FDMA</vt:lpstr>
      <vt:lpstr>(2) 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PowerPoint Presentation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Ethernet CSMA/CD algorithm</vt:lpstr>
      <vt:lpstr>CSMA/CD efficiency</vt:lpstr>
      <vt:lpstr>(3) “Taking turns” MAC protocols</vt:lpstr>
      <vt:lpstr>“Taking turns” MAC protocols</vt:lpstr>
      <vt:lpstr>“Taking turns” MAC protocols</vt:lpstr>
      <vt:lpstr> Summary of multiple access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2110</cp:revision>
  <cp:lastPrinted>2019-02-15T23:29:10Z</cp:lastPrinted>
  <dcterms:created xsi:type="dcterms:W3CDTF">2019-01-23T03:40:12Z</dcterms:created>
  <dcterms:modified xsi:type="dcterms:W3CDTF">2019-03-15T18:41:11Z</dcterms:modified>
</cp:coreProperties>
</file>