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87" r:id="rId2"/>
    <p:sldId id="779" r:id="rId3"/>
    <p:sldId id="781" r:id="rId4"/>
    <p:sldId id="782" r:id="rId5"/>
    <p:sldId id="783" r:id="rId6"/>
    <p:sldId id="784" r:id="rId7"/>
    <p:sldId id="788" r:id="rId8"/>
    <p:sldId id="818" r:id="rId9"/>
    <p:sldId id="790" r:id="rId10"/>
    <p:sldId id="791" r:id="rId11"/>
    <p:sldId id="792" r:id="rId12"/>
    <p:sldId id="821" r:id="rId13"/>
    <p:sldId id="799" r:id="rId14"/>
    <p:sldId id="819" r:id="rId15"/>
    <p:sldId id="822" r:id="rId16"/>
    <p:sldId id="810" r:id="rId17"/>
    <p:sldId id="801" r:id="rId18"/>
    <p:sldId id="802" r:id="rId19"/>
    <p:sldId id="803" r:id="rId20"/>
    <p:sldId id="804" r:id="rId21"/>
    <p:sldId id="820" r:id="rId22"/>
    <p:sldId id="793" r:id="rId23"/>
    <p:sldId id="794" r:id="rId24"/>
    <p:sldId id="795" r:id="rId25"/>
    <p:sldId id="8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379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23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01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94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8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6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203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58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13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29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7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92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37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26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34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2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88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1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57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Wireless LANs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1273176"/>
            <a:ext cx="5360091" cy="5197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SNR: signal-to-noise ratio</a:t>
            </a:r>
          </a:p>
          <a:p>
            <a:pPr lvl="1">
              <a:defRPr/>
            </a:pPr>
            <a:r>
              <a:rPr lang="en-US" sz="2200" dirty="0"/>
              <a:t>larger SNR – easier to extract signal from noise (a </a:t>
            </a:r>
            <a:r>
              <a:rPr lang="ja-JP" altLang="en-US" sz="2200" dirty="0"/>
              <a:t>“</a:t>
            </a:r>
            <a:r>
              <a:rPr lang="en-US" sz="2200" dirty="0"/>
              <a:t>good thing</a:t>
            </a:r>
            <a:r>
              <a:rPr lang="ja-JP" altLang="en-US" sz="2200" dirty="0"/>
              <a:t>”</a:t>
            </a:r>
            <a:r>
              <a:rPr lang="en-US" sz="2200" dirty="0"/>
              <a:t>)</a:t>
            </a:r>
          </a:p>
          <a:p>
            <a:pPr>
              <a:defRPr/>
            </a:pPr>
            <a:endParaRPr lang="en-US" sz="2400" i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</a:rPr>
              <a:t>given physical layer:</a:t>
            </a:r>
            <a:r>
              <a:rPr lang="en-US" sz="2000" dirty="0"/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</a:rPr>
              <a:t>given SNR:</a:t>
            </a:r>
            <a:r>
              <a:rPr lang="en-US" sz="2000" dirty="0"/>
              <a:t> choose physical layer that meets BER requirement, giving highest thruput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7007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7654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8569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6999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6999289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7008814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7018339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7027864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7037389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7748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8455025" y="1455739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9161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7561264" y="4294189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8269289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20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8959851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30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9682164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40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7304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7304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7316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7715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7702551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7718426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7969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6124908" y="2767906"/>
            <a:ext cx="554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6484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6503988" y="1782764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6494463" y="224948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6503988" y="318293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6508751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6499226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6486526" y="2738439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-4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3687763" y="2570164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7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2222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3495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4168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2614614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5087939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4265614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1995489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6467475" y="229235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8377238" y="228917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9558339" y="2332039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6540501" y="3119438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6602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6548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6630988" y="3024189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7886701" y="4111626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6726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9167814" y="3048000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6927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8148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9229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6519864" y="4432301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4449763" y="3119439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2925763" y="3260726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6654801" y="2154239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7843838" y="2193926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8920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15368" grpId="0" animBg="1"/>
      <p:bldP spid="15369" grpId="0" animBg="1"/>
      <p:bldP spid="15370" grpId="0"/>
      <p:bldP spid="15371" grpId="0"/>
      <p:bldP spid="15372" grpId="0"/>
      <p:bldP spid="15373" grpId="0"/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87526" y="1489076"/>
            <a:ext cx="4665663" cy="33004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802.11b</a:t>
            </a:r>
          </a:p>
          <a:p>
            <a:pPr marL="277813" indent="-277813">
              <a:defRPr/>
            </a:pPr>
            <a:r>
              <a:rPr lang="en-US" sz="2400" dirty="0"/>
              <a:t>2.4-5 GHz unlicensed spectrum</a:t>
            </a:r>
          </a:p>
          <a:p>
            <a:pPr marL="277813" indent="-277813">
              <a:defRPr/>
            </a:pPr>
            <a:r>
              <a:rPr lang="en-US" sz="2400" dirty="0"/>
              <a:t>up to 11 </a:t>
            </a:r>
            <a:r>
              <a:rPr lang="en-US" sz="2400" dirty="0" err="1"/>
              <a:t>Mbps</a:t>
            </a:r>
            <a:endParaRPr lang="en-US" sz="2400" dirty="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53188" y="1398589"/>
            <a:ext cx="4044950" cy="35194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802.11a</a:t>
            </a:r>
            <a:r>
              <a:rPr lang="en-US" sz="2400" dirty="0"/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up to 54 Mbps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up to 54 Mbps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802.11n: </a:t>
            </a:r>
            <a:r>
              <a:rPr lang="en-US" sz="2400" dirty="0"/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2306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3236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host: must </a:t>
            </a:r>
            <a:r>
              <a:rPr lang="en-US" i="1" dirty="0">
                <a:solidFill>
                  <a:srgbClr val="C00000"/>
                </a:solidFill>
              </a:rPr>
              <a:t>associate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scans channels, listening for </a:t>
            </a:r>
            <a:r>
              <a:rPr lang="en-US" i="1" dirty="0"/>
              <a:t>beacon frames</a:t>
            </a:r>
            <a:r>
              <a:rPr lang="en-US" dirty="0"/>
              <a:t> containing AP</a:t>
            </a:r>
            <a:r>
              <a:rPr lang="ja-JP" altLang="en-US"/>
              <a:t>’</a:t>
            </a:r>
            <a:r>
              <a:rPr lang="en-US" dirty="0"/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will typically run DHCP to get IP address in AP</a:t>
            </a:r>
            <a:r>
              <a:rPr lang="ja-JP" altLang="en-US"/>
              <a:t>’</a:t>
            </a:r>
            <a:r>
              <a:rPr lang="en-US" dirty="0"/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3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744-0EB0-204A-8AF3-1AFCF023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 multiple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110A-466F-3F4E-BF31-89DA74CA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</p:spTree>
    <p:extLst>
      <p:ext uri="{BB962C8B-B14F-4D97-AF65-F5344CB8AC3E}">
        <p14:creationId xmlns:p14="http://schemas.microsoft.com/office/powerpoint/2010/main" val="328215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357" y="161925"/>
            <a:ext cx="874705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Review: 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585" y="1382712"/>
            <a:ext cx="9812215" cy="513965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ja-JP" altLang="en-US" sz="2000"/>
              <a:t>“</a:t>
            </a:r>
            <a:r>
              <a:rPr lang="en-US" sz="2000" dirty="0"/>
              <a:t>pieces</a:t>
            </a:r>
            <a:r>
              <a:rPr lang="ja-JP" altLang="en-US" sz="2000"/>
              <a:t>”</a:t>
            </a:r>
            <a:r>
              <a:rPr lang="en-US" sz="2000" dirty="0"/>
              <a:t> 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ja-JP" altLang="en-US" sz="2000"/>
              <a:t>“</a:t>
            </a:r>
            <a:r>
              <a:rPr lang="en-US" sz="2000" dirty="0"/>
              <a:t>recover</a:t>
            </a:r>
            <a:r>
              <a:rPr lang="ja-JP" altLang="en-US" sz="2000"/>
              <a:t>”</a:t>
            </a:r>
            <a:r>
              <a:rPr lang="en-US" sz="2000" dirty="0"/>
              <a:t> from collisions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i="1" dirty="0">
                <a:solidFill>
                  <a:srgbClr val="CC0000"/>
                </a:solidFill>
              </a:rPr>
              <a:t>taking turns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more or longer turns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3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851" y="127731"/>
            <a:ext cx="979998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Review: 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5. </a:t>
            </a: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lvl="1">
              <a:defRPr/>
            </a:pPr>
            <a:r>
              <a:rPr lang="en-US" dirty="0"/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8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avoid collisions: 2</a:t>
            </a:r>
            <a:r>
              <a:rPr lang="en-US" sz="2400" baseline="30000" dirty="0"/>
              <a:t>+</a:t>
            </a:r>
            <a:r>
              <a:rPr lang="en-US" sz="2400" dirty="0"/>
              <a:t> nodes </a:t>
            </a:r>
            <a:r>
              <a:rPr lang="en-US" sz="2400" dirty="0"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/>
              <a:t>don</a:t>
            </a:r>
            <a:r>
              <a:rPr lang="ja-JP" altLang="en-US" sz="2000" dirty="0"/>
              <a:t>’</a:t>
            </a:r>
            <a:r>
              <a:rPr lang="en-US" sz="2000" dirty="0"/>
              <a:t>t collide with ongoing transmission by other node</a:t>
            </a:r>
          </a:p>
          <a:p>
            <a:pPr>
              <a:defRPr/>
            </a:pPr>
            <a:r>
              <a:rPr lang="en-US" sz="2400" dirty="0"/>
              <a:t>802.11: </a:t>
            </a:r>
            <a:r>
              <a:rPr lang="en-US" sz="2400" i="1" dirty="0"/>
              <a:t>no</a:t>
            </a:r>
            <a:r>
              <a:rPr lang="en-US" sz="2400" dirty="0"/>
              <a:t> collision detection!</a:t>
            </a:r>
          </a:p>
          <a:p>
            <a:pPr lvl="1">
              <a:defRPr/>
            </a:pPr>
            <a:r>
              <a:rPr lang="en-US" sz="2000" dirty="0"/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/>
              <a:t>can</a:t>
            </a:r>
            <a:r>
              <a:rPr lang="ja-JP" altLang="en-US" sz="2000" dirty="0"/>
              <a:t>’</a:t>
            </a:r>
            <a:r>
              <a:rPr lang="en-US" sz="2000" dirty="0"/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/>
              <a:t>goal: </a:t>
            </a:r>
            <a:r>
              <a:rPr lang="en-US" sz="2000" i="1" dirty="0">
                <a:solidFill>
                  <a:srgbClr val="C00000"/>
                </a:solidFill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CSMA/C(ollision)A(voidance)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7348539" y="6032501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2895600" y="4664076"/>
            <a:ext cx="2359116" cy="1071366"/>
            <a:chOff x="576580" y="4516120"/>
            <a:chExt cx="3290009" cy="1553480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425200" cy="446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42520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2"/>
              <a:ext cx="438614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6248401" y="4460875"/>
            <a:ext cx="3031541" cy="1536700"/>
            <a:chOff x="4821555" y="4226560"/>
            <a:chExt cx="3825619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84755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96892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1115017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1125133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6" y="157163"/>
            <a:ext cx="8220075" cy="9509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851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if sense channel idle</a:t>
            </a:r>
            <a:r>
              <a:rPr lang="en-US" sz="2000" dirty="0">
                <a:cs typeface="Arial" charset="0"/>
              </a:rPr>
              <a:t> for </a:t>
            </a:r>
            <a:r>
              <a:rPr lang="en-US" sz="2000" b="1" dirty="0">
                <a:cs typeface="Arial" charset="0"/>
              </a:rPr>
              <a:t>DIFS</a:t>
            </a:r>
            <a:r>
              <a:rPr lang="en-US" sz="2000" dirty="0"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then</a:t>
            </a:r>
            <a:r>
              <a:rPr lang="en-US" sz="2000" dirty="0"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cs typeface="Arial" charset="0"/>
              </a:rPr>
              <a:t>2 if sense channel busy then</a:t>
            </a:r>
            <a:r>
              <a:rPr lang="en-US" sz="2000" dirty="0"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en-US" sz="2000" dirty="0">
                <a:cs typeface="Arial" charset="0"/>
              </a:rPr>
              <a:t>return ACK after </a:t>
            </a:r>
            <a:r>
              <a:rPr lang="en-US" sz="2000" b="1" dirty="0">
                <a:cs typeface="Arial" charset="0"/>
              </a:rPr>
              <a:t>SIFS </a:t>
            </a:r>
            <a:r>
              <a:rPr lang="en-US" sz="2000" dirty="0">
                <a:cs typeface="Arial" charset="0"/>
              </a:rPr>
              <a:t>(ACK needed due to hidden terminal problem) </a:t>
            </a:r>
            <a:endParaRPr lang="en-US" sz="2400" b="1" dirty="0"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7956550" y="22701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9875838" y="22574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7546976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9385300" y="1922464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7261225" y="2566989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Helvetica" pitchFamily="2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7943851" y="4267201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7239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439863"/>
            <a:ext cx="7772400" cy="3611562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</a:rPr>
              <a:t>idea: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dirty="0"/>
              <a:t>allow sender to </a:t>
            </a:r>
            <a:r>
              <a:rPr lang="ja-JP" altLang="en-US" sz="2400"/>
              <a:t>“</a:t>
            </a:r>
            <a:r>
              <a:rPr lang="en-US" sz="2400" dirty="0"/>
              <a:t>reserve</a:t>
            </a:r>
            <a:r>
              <a:rPr lang="ja-JP" altLang="en-US" sz="2400"/>
              <a:t>”</a:t>
            </a:r>
            <a:r>
              <a:rPr lang="en-US" sz="2400" dirty="0"/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/>
              <a:t>sender first transmits </a:t>
            </a:r>
            <a:r>
              <a:rPr lang="en-US" sz="2400" i="1" dirty="0"/>
              <a:t>small</a:t>
            </a:r>
            <a:r>
              <a:rPr lang="en-US" sz="2400" dirty="0"/>
              <a:t> request-to-send (RTS) packets to BS using CSMA</a:t>
            </a:r>
          </a:p>
          <a:p>
            <a:pPr lvl="1">
              <a:defRPr/>
            </a:pPr>
            <a:r>
              <a:rPr lang="en-US" sz="2000" dirty="0"/>
              <a:t>RTSs may still collide with each other (but they</a:t>
            </a:r>
            <a:r>
              <a:rPr lang="ja-JP" altLang="en-US" sz="2000"/>
              <a:t>’</a:t>
            </a:r>
            <a:r>
              <a:rPr lang="en-US" sz="2000" dirty="0"/>
              <a:t>re short)</a:t>
            </a:r>
          </a:p>
          <a:p>
            <a:pPr>
              <a:defRPr/>
            </a:pPr>
            <a:r>
              <a:rPr lang="en-US" sz="2400" dirty="0"/>
              <a:t>BS broadcasts clear-to-send CTS in response to RTS</a:t>
            </a:r>
          </a:p>
          <a:p>
            <a:pPr>
              <a:defRPr/>
            </a:pPr>
            <a:r>
              <a:rPr lang="en-US" sz="2400" dirty="0"/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/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887787" y="5203825"/>
            <a:ext cx="63434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2664072" y="5135563"/>
            <a:ext cx="6640141" cy="10255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32453" y="1371600"/>
            <a:ext cx="8130624" cy="515076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</a:rPr>
              <a:t>Background: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# wireless (mobile) phone subscribers now exceeds # wired phone subscribers (5-to-1)!</a:t>
            </a:r>
          </a:p>
          <a:p>
            <a:pPr>
              <a:defRPr/>
            </a:pPr>
            <a:r>
              <a:rPr lang="en-US" sz="2400" dirty="0"/>
              <a:t># wireless Internet-connected devices equals # wireline Internet-connected devices</a:t>
            </a:r>
          </a:p>
          <a:p>
            <a:pPr lvl="1">
              <a:defRPr/>
            </a:pPr>
            <a:r>
              <a:rPr lang="en-US" sz="2000" dirty="0"/>
              <a:t>laptops, Internet-enabled phones promise anytime untethered Internet access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</a:rPr>
              <a:t>wireless: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</a:rPr>
              <a:t>mobility: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handling the mobile user who changes point of attachment to network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0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15889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770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Helvetica" pitchFamily="2" charset="0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6291264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3597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9194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2282826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712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2268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3325814" y="1857376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3324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3349625" y="3956051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5942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539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5851526" y="1117601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3038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9490075" y="1087439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744-0EB0-204A-8AF3-1AFCF023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multiple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110A-466F-3F4E-BF31-89DA74CA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</p:spTree>
    <p:extLst>
      <p:ext uri="{BB962C8B-B14F-4D97-AF65-F5344CB8AC3E}">
        <p14:creationId xmlns:p14="http://schemas.microsoft.com/office/powerpoint/2010/main" val="251171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8164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670" y="1265237"/>
            <a:ext cx="9978887" cy="509580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unique </a:t>
            </a:r>
            <a:r>
              <a:rPr lang="ja-JP" altLang="en-US"/>
              <a:t>“</a:t>
            </a:r>
            <a:r>
              <a:rPr lang="en-US" dirty="0"/>
              <a:t>code</a:t>
            </a:r>
            <a:r>
              <a:rPr lang="ja-JP" altLang="en-US"/>
              <a:t>”</a:t>
            </a:r>
            <a:r>
              <a:rPr lang="en-US" dirty="0"/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all users share same frequency, but each user has own </a:t>
            </a:r>
            <a:r>
              <a:rPr lang="ja-JP" altLang="en-US"/>
              <a:t>“</a:t>
            </a:r>
            <a:r>
              <a:rPr lang="en-US" dirty="0"/>
              <a:t>chipping</a:t>
            </a:r>
            <a:r>
              <a:rPr lang="ja-JP" altLang="en-US"/>
              <a:t>”</a:t>
            </a:r>
            <a:r>
              <a:rPr lang="en-US" dirty="0"/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allows multiple users to </a:t>
            </a:r>
            <a:r>
              <a:rPr lang="ja-JP" altLang="en-US"/>
              <a:t>“</a:t>
            </a:r>
            <a:r>
              <a:rPr lang="en-US" dirty="0"/>
              <a:t>coexist</a:t>
            </a:r>
            <a:r>
              <a:rPr lang="ja-JP" altLang="en-US"/>
              <a:t>”</a:t>
            </a:r>
            <a:r>
              <a:rPr lang="en-US" dirty="0"/>
              <a:t> and transmit simultaneously with minimal interference (if codes are </a:t>
            </a:r>
            <a:r>
              <a:rPr lang="ja-JP" altLang="en-US"/>
              <a:t>“</a:t>
            </a:r>
            <a:r>
              <a:rPr lang="en-US" dirty="0"/>
              <a:t>orthogonal</a:t>
            </a:r>
            <a:r>
              <a:rPr lang="ja-JP" altLang="en-US"/>
              <a:t>”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</a:rPr>
              <a:t>encoded signal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</a:rPr>
              <a:t>decoding: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6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4743450" y="15525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5800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3913189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4932364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3608389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1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6196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5822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Z</a:t>
            </a:r>
            <a:r>
              <a:rPr lang="en-US" baseline="-25000" dirty="0">
                <a:latin typeface="Helvetica" pitchFamily="2" charset="0"/>
                <a:cs typeface="Arial" charset="0"/>
              </a:rPr>
              <a:t>i,m</a:t>
            </a:r>
            <a:r>
              <a:rPr lang="en-US" dirty="0">
                <a:latin typeface="Helvetica" pitchFamily="2" charset="0"/>
                <a:cs typeface="Arial" charset="0"/>
              </a:rPr>
              <a:t>= d</a:t>
            </a:r>
            <a:r>
              <a:rPr lang="en-US" baseline="-25000" dirty="0">
                <a:latin typeface="Helvetica" pitchFamily="2" charset="0"/>
                <a:cs typeface="Arial" charset="0"/>
              </a:rPr>
              <a:t>i</a:t>
            </a:r>
            <a:r>
              <a:rPr lang="en-US" sz="2400" baseline="30000" dirty="0">
                <a:latin typeface="Helvetica" pitchFamily="2" charset="0"/>
                <a:cs typeface="Arial" charset="0"/>
              </a:rPr>
              <a:t>.</a:t>
            </a:r>
            <a:r>
              <a:rPr lang="en-US" dirty="0">
                <a:latin typeface="Helvetica" pitchFamily="2" charset="0"/>
                <a:cs typeface="Arial" charset="0"/>
              </a:rPr>
              <a:t>c</a:t>
            </a:r>
            <a:r>
              <a:rPr lang="en-US" baseline="-250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5843589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5857876" y="2251076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4665664" y="1695451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0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7985126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6884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8080376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7037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6962776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8034339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9148764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6942139" y="1184276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channel output Z</a:t>
            </a:r>
            <a:r>
              <a:rPr lang="en-US" sz="2000" baseline="-25000" dirty="0">
                <a:latin typeface="Helvetica" pitchFamily="2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1839914" y="2103439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3009900" y="2454276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3049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6656389" y="2054226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5557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6634163" y="41433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4746626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5765801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4481513" y="42068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7813676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1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7029450" y="4470401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6677025" y="4600576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6691314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8890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0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5489575" y="4362451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4398964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8913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7870826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7796214" y="4281489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8867776" y="4262439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9982201" y="4271964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2757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3843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2865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7489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6527802" y="3530600"/>
            <a:ext cx="1557338" cy="977900"/>
            <a:chOff x="4239" y="2007"/>
            <a:chExt cx="981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 </a:t>
              </a:r>
              <a:r>
                <a:rPr lang="en-US" dirty="0">
                  <a:latin typeface="Helvetica" pitchFamily="2" charset="0"/>
                  <a:cs typeface="Arial" charset="0"/>
                </a:rPr>
                <a:t>= </a:t>
              </a:r>
              <a:r>
                <a:rPr lang="en-US" sz="2800" dirty="0">
                  <a:latin typeface="Helvetica" pitchFamily="2" charset="0"/>
                  <a:cs typeface="Arial" charset="0"/>
                </a:rPr>
                <a:t>S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 </a:t>
              </a:r>
              <a:r>
                <a:rPr lang="en-US" dirty="0">
                  <a:latin typeface="Helvetica" pitchFamily="2" charset="0"/>
                  <a:cs typeface="Arial" charset="0"/>
                </a:rPr>
                <a:t>Z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i,m</a:t>
              </a:r>
              <a:r>
                <a:rPr lang="en-US" sz="2400" baseline="30000" dirty="0">
                  <a:latin typeface="Helvetica" pitchFamily="2" charset="0"/>
                  <a:cs typeface="Arial" charset="0"/>
                </a:rPr>
                <a:t>.</a:t>
              </a:r>
              <a:r>
                <a:rPr lang="en-US" dirty="0">
                  <a:latin typeface="Helvetica" pitchFamily="2" charset="0"/>
                  <a:cs typeface="Arial" charset="0"/>
                </a:rPr>
                <a:t>c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9269413" y="2060576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4046539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4046539" y="3436939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CDMA: two-sender interference</a:t>
            </a:r>
            <a:endParaRPr lang="en-US" dirty="0"/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1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8012114" y="4802188"/>
            <a:ext cx="2486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1941514" y="1773239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1947864" y="2840039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7923214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7539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6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the </a:t>
            </a:r>
            <a:r>
              <a:rPr lang="en-US" sz="4000" dirty="0"/>
              <a:t>wireless link layer</a:t>
            </a:r>
            <a:endParaRPr lang="en-US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690688"/>
            <a:ext cx="9847384" cy="4998347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dirty="0"/>
              <a:t>Wireless medium is very different from wired</a:t>
            </a:r>
          </a:p>
          <a:p>
            <a:pPr marL="688975" lvl="1" indent="-231775">
              <a:defRPr/>
            </a:pPr>
            <a:r>
              <a:rPr lang="en-US" dirty="0"/>
              <a:t>Signal attenuation (“fading”) much more important to handle</a:t>
            </a:r>
          </a:p>
          <a:p>
            <a:pPr marL="688975" lvl="1" indent="-231775">
              <a:defRPr/>
            </a:pPr>
            <a:r>
              <a:rPr lang="en-US" dirty="0"/>
              <a:t>Hidden terminal problem</a:t>
            </a:r>
          </a:p>
          <a:p>
            <a:pPr marL="231775" indent="-231775">
              <a:defRPr/>
            </a:pPr>
            <a:r>
              <a:rPr lang="en-US" dirty="0"/>
              <a:t>Consequences of differences:</a:t>
            </a:r>
          </a:p>
          <a:p>
            <a:pPr marL="688975" lvl="1" indent="-231775">
              <a:defRPr/>
            </a:pPr>
            <a:r>
              <a:rPr lang="en-US" dirty="0"/>
              <a:t>Link-layer ACKs</a:t>
            </a:r>
          </a:p>
          <a:p>
            <a:pPr marL="688975" lvl="1" indent="-231775">
              <a:defRPr/>
            </a:pPr>
            <a:r>
              <a:rPr lang="en-US" dirty="0"/>
              <a:t>Transmission delays to control contention: SIFS, DIFS</a:t>
            </a:r>
          </a:p>
          <a:p>
            <a:pPr marL="688975" lvl="1" indent="-231775">
              <a:defRPr/>
            </a:pPr>
            <a:r>
              <a:rPr lang="en-US" dirty="0"/>
              <a:t>Link reservation (RTS/CTS)</a:t>
            </a:r>
          </a:p>
          <a:p>
            <a:pPr marL="231775" indent="-231775">
              <a:defRPr/>
            </a:pPr>
            <a:r>
              <a:rPr lang="en-US" dirty="0"/>
              <a:t>Medium access control</a:t>
            </a:r>
          </a:p>
          <a:p>
            <a:pPr marL="688975" lvl="1" indent="-231775">
              <a:defRPr/>
            </a:pPr>
            <a:r>
              <a:rPr lang="en-US" dirty="0"/>
              <a:t>Frequency division multiple access (AP channels in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688975" lvl="1" indent="-231775">
              <a:defRPr/>
            </a:pPr>
            <a:r>
              <a:rPr lang="en-US" dirty="0"/>
              <a:t>Random access (CSMA/CA for transmitting to/from </a:t>
            </a:r>
            <a:r>
              <a:rPr lang="en-US" dirty="0" err="1"/>
              <a:t>WiFi</a:t>
            </a:r>
            <a:r>
              <a:rPr lang="en-US" dirty="0"/>
              <a:t> AP)</a:t>
            </a:r>
          </a:p>
          <a:p>
            <a:pPr marL="688975" lvl="1" indent="-231775">
              <a:defRPr/>
            </a:pPr>
            <a:r>
              <a:rPr lang="en-US" dirty="0"/>
              <a:t>Code division multiple access (simultaneous transmission in cellular networks)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3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7024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7108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7097713" y="1560514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wireless does </a:t>
            </a:r>
            <a:r>
              <a:rPr lang="en-US" i="1" dirty="0">
                <a:latin typeface="Helvetica" pitchFamily="2" charset="0"/>
              </a:rPr>
              <a:t>not</a:t>
            </a:r>
            <a:r>
              <a:rPr lang="en-US" dirty="0">
                <a:latin typeface="Helvetica" pitchFamily="2" charset="0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7713663" y="3911601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6781800" y="3895726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9509125" y="1209676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8940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7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7008813" y="1557339"/>
            <a:ext cx="3346450" cy="313054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7061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Helvetica" pitchFamily="2" charset="0"/>
              </a:rPr>
              <a:t>“</a:t>
            </a:r>
            <a:r>
              <a:rPr lang="en-US" sz="2000" dirty="0">
                <a:latin typeface="Helvetica" pitchFamily="2" charset="0"/>
              </a:rPr>
              <a:t>area</a:t>
            </a:r>
            <a:r>
              <a:rPr lang="ja-JP" altLang="en-US" sz="2000" dirty="0">
                <a:latin typeface="Helvetica" pitchFamily="2" charset="0"/>
              </a:rPr>
              <a:t>”</a:t>
            </a:r>
            <a:endParaRPr lang="en-US" sz="2000" dirty="0">
              <a:latin typeface="Helvetica" pitchFamily="2" charset="0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Helvetica" pitchFamily="2" charset="0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7543801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9712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9102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6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7008813" y="1557339"/>
            <a:ext cx="3346450" cy="296386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7061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7731126" y="4378326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9324976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9339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403726" y="1584326"/>
            <a:ext cx="159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099301" y="1577976"/>
            <a:ext cx="2000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156324" y="2425700"/>
            <a:ext cx="1834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3949" y="4121150"/>
            <a:ext cx="1834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4252147" y="2179638"/>
            <a:ext cx="20954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WiMAX, cellular)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4190160" y="4121150"/>
            <a:ext cx="22749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6898124" y="2133601"/>
            <a:ext cx="23391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Internet: </a:t>
            </a:r>
            <a:r>
              <a:rPr lang="en-US" i="1" dirty="0">
                <a:latin typeface="Helvetica" pitchFamily="2" charset="0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6895433" y="3716339"/>
            <a:ext cx="24032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relay to reach other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MANET, VANET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2225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225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949700" y="1604964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6561138" y="1604964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7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CE36-B1F1-5540-8E27-9755DD5E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A50-072E-DB41-93D3-25595DA42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539" y="1314451"/>
            <a:ext cx="8889587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</a:rPr>
              <a:t>important </a:t>
            </a:r>
            <a:r>
              <a:rPr lang="en-US" dirty="0"/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/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</a:rPr>
              <a:t>decreased signal strength: </a:t>
            </a:r>
            <a:r>
              <a:rPr lang="en-US" sz="2600" dirty="0"/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</a:rPr>
              <a:t>interference from other sources: </a:t>
            </a:r>
            <a:r>
              <a:rPr lang="en-US" sz="2600" dirty="0"/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</a:rPr>
              <a:t>multipath propagation: </a:t>
            </a:r>
            <a:r>
              <a:rPr lang="en-US" sz="2600" dirty="0"/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/>
              <a:t>…. make communication across (even a point to point) wireless link much more </a:t>
            </a:r>
            <a:r>
              <a:rPr lang="en-US" altLang="ja-JP" sz="2600" dirty="0"/>
              <a:t>challenging</a:t>
            </a:r>
            <a:endParaRPr lang="en-US" sz="2600" dirty="0"/>
          </a:p>
          <a:p>
            <a:pPr>
              <a:lnSpc>
                <a:spcPct val="80000"/>
              </a:lnSpc>
              <a:defRPr/>
            </a:pPr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1696</Words>
  <Application>Microsoft Macintosh PowerPoint</Application>
  <PresentationFormat>Widescreen</PresentationFormat>
  <Paragraphs>436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Wireless LANs</vt:lpstr>
      <vt:lpstr>Wireless and Mobile Networks</vt:lpstr>
      <vt:lpstr>Elements of a wireless network</vt:lpstr>
      <vt:lpstr>Elements of a wireless network</vt:lpstr>
      <vt:lpstr>Elements of a wireless network</vt:lpstr>
      <vt:lpstr>Elements of a wireless network</vt:lpstr>
      <vt:lpstr>Wireless network taxonomy</vt:lpstr>
      <vt:lpstr>Wireless network characteristics</vt:lpstr>
      <vt:lpstr>Wireless Link Characteristics (1)</vt:lpstr>
      <vt:lpstr>Wireless Link Characteristics (2)</vt:lpstr>
      <vt:lpstr>Wireless network characteristics</vt:lpstr>
      <vt:lpstr>IEEE 802.11 Wireless LAN</vt:lpstr>
      <vt:lpstr>802.11: Channels, association</vt:lpstr>
      <vt:lpstr>WiFi (802.11) multiple access</vt:lpstr>
      <vt:lpstr>Review: MAC protocols: Taxonomy</vt:lpstr>
      <vt:lpstr>Review: Ethernet CSMA/CD algorithm</vt:lpstr>
      <vt:lpstr>IEEE 802.11: multiple access</vt:lpstr>
      <vt:lpstr>IEEE 802.11 MAC Protocol: CSMA/CA</vt:lpstr>
      <vt:lpstr>Avoiding collisions (more)</vt:lpstr>
      <vt:lpstr>Collision Avoidance: RTS-CTS exchange</vt:lpstr>
      <vt:lpstr>Wireless multiple access</vt:lpstr>
      <vt:lpstr>Code Division Multiple Access (CDMA)</vt:lpstr>
      <vt:lpstr>CDMA encode/decode</vt:lpstr>
      <vt:lpstr>CDMA: two-sender interference</vt:lpstr>
      <vt:lpstr> Summary of the wireless link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2150</cp:revision>
  <cp:lastPrinted>2019-02-15T23:29:10Z</cp:lastPrinted>
  <dcterms:created xsi:type="dcterms:W3CDTF">2019-01-23T03:40:12Z</dcterms:created>
  <dcterms:modified xsi:type="dcterms:W3CDTF">2019-03-27T13:59:36Z</dcterms:modified>
</cp:coreProperties>
</file>