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7" r:id="rId2"/>
    <p:sldId id="879" r:id="rId3"/>
    <p:sldId id="878" r:id="rId4"/>
    <p:sldId id="884" r:id="rId5"/>
    <p:sldId id="510" r:id="rId6"/>
    <p:sldId id="844" r:id="rId7"/>
    <p:sldId id="845" r:id="rId8"/>
    <p:sldId id="846" r:id="rId9"/>
    <p:sldId id="847" r:id="rId10"/>
    <p:sldId id="848" r:id="rId11"/>
    <p:sldId id="849" r:id="rId12"/>
    <p:sldId id="880" r:id="rId13"/>
    <p:sldId id="885" r:id="rId14"/>
    <p:sldId id="850" r:id="rId15"/>
    <p:sldId id="854" r:id="rId16"/>
    <p:sldId id="514" r:id="rId17"/>
    <p:sldId id="515" r:id="rId18"/>
    <p:sldId id="516" r:id="rId19"/>
    <p:sldId id="517" r:id="rId20"/>
    <p:sldId id="855" r:id="rId21"/>
    <p:sldId id="518" r:id="rId22"/>
    <p:sldId id="520" r:id="rId23"/>
    <p:sldId id="521" r:id="rId24"/>
    <p:sldId id="856" r:id="rId25"/>
    <p:sldId id="886" r:id="rId26"/>
    <p:sldId id="857" r:id="rId27"/>
    <p:sldId id="859" r:id="rId28"/>
    <p:sldId id="858" r:id="rId29"/>
    <p:sldId id="864" r:id="rId30"/>
    <p:sldId id="865" r:id="rId31"/>
    <p:sldId id="8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9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22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85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46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5E9F3-629D-684F-9E74-2DF66E23302A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53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48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0E95B-2E09-8D45-88AB-42D9F43E62D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0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69CD4-1D35-7347-A674-3A85BA7C6ED9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9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5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2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0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4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3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74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1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1449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7600" y="1219200"/>
            <a:ext cx="9042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10993D81-03C1-4EBB-967F-103C6865E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72801" y="6629400"/>
            <a:ext cx="1225551" cy="2301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601A69-262E-462E-8A30-EB73001053B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127422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7600" y="1219200"/>
            <a:ext cx="9042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BBD8B55F-A06A-4E1E-A3D0-03597325F3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72801" y="6629400"/>
            <a:ext cx="1225551" cy="2301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B0AF24-02EE-4CF0-A1FC-F6CF55D3CC93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13947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292087"/>
            <a:ext cx="11181806" cy="167237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Network Support for 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Quality of Service (QoS)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8428038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Principles for QOS guarantees 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75" y="1193801"/>
            <a:ext cx="8159750" cy="181292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what if applications misbehave (VoIP 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marking</a:t>
            </a:r>
            <a:r>
              <a:rPr lang="en-US" dirty="0"/>
              <a:t>, </a:t>
            </a:r>
            <a:r>
              <a:rPr lang="en-US" i="1" dirty="0">
                <a:solidFill>
                  <a:srgbClr val="000099"/>
                </a:solidFill>
              </a:rPr>
              <a:t>policing</a:t>
            </a:r>
            <a:r>
              <a:rPr lang="en-US" dirty="0"/>
              <a:t> at network 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79676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Helvetica" pitchFamily="2" charset="0"/>
              </a:rPr>
              <a:t>provide protection (isolation) for one class from others</a:t>
            </a:r>
            <a:endParaRPr lang="en-US" sz="2000" b="1" dirty="0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2201862" y="5646739"/>
            <a:ext cx="7778291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2411414" y="5384800"/>
            <a:ext cx="186461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4475164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4827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5078413" y="4021139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4238626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4002088" y="460692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4364039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7975601" y="346075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7988301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8461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6791326" y="3898901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5135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7132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4419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4170364" y="4117976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3773489" y="3203576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36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9" y="3203576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8623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36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4514851" y="3432176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4202113" y="4160839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534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2886076" y="305276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4038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740276" y="3614739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4403726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3165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8283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9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339850"/>
            <a:ext cx="9925050" cy="1214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50270" y="5379228"/>
            <a:ext cx="74639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while providing isolation, it is desirable to use </a:t>
            </a:r>
          </a:p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resources as efficiently as possible</a:t>
            </a:r>
            <a:endParaRPr lang="en-US" sz="2800" b="1" dirty="0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2385182" y="5234764"/>
            <a:ext cx="7463902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616958" y="4972827"/>
            <a:ext cx="186461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540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4892676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4902200" y="3502026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4905375" y="3478214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5949950" y="3451226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4883150" y="3370264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5149851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5149851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4900613" y="3843339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4303714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4067175" y="43465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4429126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8040689" y="32004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8053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8526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6856413" y="3638551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5200651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7197726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4484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4235450" y="3857626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3838575" y="29432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5673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29432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8688389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567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4579938" y="3171826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4267201" y="3900489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5599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2951164" y="279241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5530851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5337176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5530851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5337176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5910264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5640388" y="2973389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4651375" y="458787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5373688" y="3940176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8428038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Principles for QOS guarantees (more)</a:t>
            </a:r>
          </a:p>
        </p:txBody>
      </p:sp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3165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8283575" y="4033839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9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45B8-9436-DF48-B9F7-7DFFB16E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Queues on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1116-BBE0-5343-A065-8D5C6A96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Where does </a:t>
            </a:r>
            <a:r>
              <a:rPr lang="en-US" dirty="0">
                <a:solidFill>
                  <a:srgbClr val="C00000"/>
                </a:solidFill>
              </a:rPr>
              <a:t>contention</a:t>
            </a:r>
            <a:r>
              <a:rPr lang="en-US" dirty="0"/>
              <a:t> between the two connections happen in the network earlier?</a:t>
            </a:r>
          </a:p>
          <a:p>
            <a:pPr lvl="1"/>
            <a:r>
              <a:rPr lang="en-US" dirty="0"/>
              <a:t>Contention == increased queueing (and queuing delays), possibility of loss</a:t>
            </a:r>
          </a:p>
          <a:p>
            <a:endParaRPr lang="en-US" dirty="0"/>
          </a:p>
          <a:p>
            <a:r>
              <a:rPr lang="en-US" dirty="0"/>
              <a:t>Where are the queues located on the routers?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Principle:</a:t>
            </a:r>
            <a:r>
              <a:rPr lang="en-US" dirty="0"/>
              <a:t> It is useful to provide quality of service by managing how packets traverse router queues, </a:t>
            </a:r>
            <a:r>
              <a:rPr lang="en-US" dirty="0" err="1"/>
              <a:t>ie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packet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71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A03C-99E3-A84A-A9A7-78542BB2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for QoS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C84B-D1A9-E343-BFBE-55179DB6E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Shaping and policing</a:t>
            </a:r>
          </a:p>
        </p:txBody>
      </p:sp>
    </p:spTree>
    <p:extLst>
      <p:ext uri="{BB962C8B-B14F-4D97-AF65-F5344CB8AC3E}">
        <p14:creationId xmlns:p14="http://schemas.microsoft.com/office/powerpoint/2010/main" val="334691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499" y="-14289"/>
            <a:ext cx="9720197" cy="15608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Review: Packet scheduling for QoS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399" y="1339849"/>
            <a:ext cx="8932101" cy="51726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packet scheduling: </a:t>
            </a:r>
            <a:r>
              <a:rPr lang="en-US" dirty="0"/>
              <a:t>choose next queued packet to send on 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previously covered under the networking layer</a:t>
            </a:r>
          </a:p>
          <a:p>
            <a:pPr lvl="1">
              <a:defRPr/>
            </a:pPr>
            <a:r>
              <a:rPr lang="en-US" sz="2800" dirty="0"/>
              <a:t>FCFS: first come first served</a:t>
            </a:r>
          </a:p>
          <a:p>
            <a:pPr lvl="1">
              <a:defRPr/>
            </a:pPr>
            <a:r>
              <a:rPr lang="en-US" sz="2800" dirty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round robin</a:t>
            </a:r>
          </a:p>
          <a:p>
            <a:pPr lvl="1">
              <a:defRPr/>
            </a:pPr>
            <a:r>
              <a:rPr lang="en-US" sz="2800" dirty="0"/>
              <a:t>weighted fair queueing (WFQ)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44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0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519" y="101599"/>
            <a:ext cx="9366337" cy="1238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Packet scheduling mechanisms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32" y="1339849"/>
            <a:ext cx="10144254" cy="517267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Goal: </a:t>
            </a:r>
            <a:r>
              <a:rPr lang="en-US" i="1" dirty="0"/>
              <a:t>provide </a:t>
            </a:r>
            <a:r>
              <a:rPr lang="en-US" i="1" dirty="0">
                <a:solidFill>
                  <a:srgbClr val="CC0000"/>
                </a:solidFill>
              </a:rPr>
              <a:t>isolation </a:t>
            </a:r>
            <a:r>
              <a:rPr lang="en-US" i="1" dirty="0"/>
              <a:t>between different kinds of traffic by </a:t>
            </a:r>
            <a:r>
              <a:rPr lang="en-US" dirty="0"/>
              <a:t>limiting traffic not to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commonly used criteria: 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(long term) average rate: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sz="2000" dirty="0"/>
              <a:t>crucial question: what is the interval length: 100 packets per sec or 6000 packets per min have same average!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peak rate:</a:t>
            </a:r>
            <a:r>
              <a:rPr lang="en-US" dirty="0"/>
              <a:t> e.g., 6000 pkts per min (ppm) avg.; 1500 ppm peak rate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(max.) burst size:</a:t>
            </a:r>
            <a:r>
              <a:rPr lang="en-US" dirty="0"/>
              <a:t> max number of pkts sent consecutively (with no intervening idle)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4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D073A4F-475A-4002-B19C-B3E01773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0625" y="654050"/>
            <a:ext cx="9472613" cy="908050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/>
              <a:t>QoS mechanism (1):  Leaky Bucket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FC0681C-A5E4-44CD-862D-9C1BCD02D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Used in conjunction with resource reservation to police the host’s reservation</a:t>
            </a:r>
          </a:p>
          <a:p>
            <a:endParaRPr lang="en-US" altLang="en-US" dirty="0"/>
          </a:p>
          <a:p>
            <a:r>
              <a:rPr lang="en-US" altLang="en-US" dirty="0"/>
              <a:t>At the host-network interface, allow packets into the network at a constant rate</a:t>
            </a:r>
          </a:p>
          <a:p>
            <a:endParaRPr lang="en-US" altLang="en-US" dirty="0"/>
          </a:p>
          <a:p>
            <a:r>
              <a:rPr lang="en-US" altLang="en-US" dirty="0"/>
              <a:t>Packets may be generated in a </a:t>
            </a:r>
            <a:r>
              <a:rPr lang="en-US" altLang="en-US" dirty="0" err="1">
                <a:solidFill>
                  <a:srgbClr val="C00000"/>
                </a:solidFill>
              </a:rPr>
              <a:t>bursty</a:t>
            </a:r>
            <a:r>
              <a:rPr lang="en-US" altLang="en-US" dirty="0"/>
              <a:t> manner, but after they pass through the leaky bucket, they enter the network </a:t>
            </a:r>
            <a:r>
              <a:rPr lang="en-US" altLang="en-US" dirty="0">
                <a:solidFill>
                  <a:srgbClr val="C00000"/>
                </a:solidFill>
              </a:rPr>
              <a:t>evenly spaced</a:t>
            </a:r>
          </a:p>
        </p:txBody>
      </p:sp>
    </p:spTree>
    <p:extLst>
      <p:ext uri="{BB962C8B-B14F-4D97-AF65-F5344CB8AC3E}">
        <p14:creationId xmlns:p14="http://schemas.microsoft.com/office/powerpoint/2010/main" val="738166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>
            <a:extLst>
              <a:ext uri="{FF2B5EF4-FFF2-40B4-BE49-F238E27FC236}">
                <a16:creationId xmlns:a16="http://schemas.microsoft.com/office/drawing/2014/main" id="{F3FDF1CD-C8BE-4925-9E14-AD7F4AF3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593307"/>
            <a:ext cx="1416050" cy="12493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14" name="Line 2">
            <a:extLst>
              <a:ext uri="{FF2B5EF4-FFF2-40B4-BE49-F238E27FC236}">
                <a16:creationId xmlns:a16="http://schemas.microsoft.com/office/drawing/2014/main" id="{1CF28F50-5094-4530-AD6C-B9D91757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876802"/>
            <a:ext cx="0" cy="163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90362C32-143D-47F6-AA17-60205421B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985963"/>
            <a:ext cx="0" cy="175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E2641DE-D26F-43CC-9F92-1E5170E5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Leaky Bucket: Analogy</a:t>
            </a:r>
          </a:p>
        </p:txBody>
      </p:sp>
      <p:sp>
        <p:nvSpPr>
          <p:cNvPr id="90117" name="Freeform 5">
            <a:extLst>
              <a:ext uri="{FF2B5EF4-FFF2-40B4-BE49-F238E27FC236}">
                <a16:creationId xmlns:a16="http://schemas.microsoft.com/office/drawing/2014/main" id="{6E0B2850-BAC1-403E-9614-5E5BFBA6328E}"/>
              </a:ext>
            </a:extLst>
          </p:cNvPr>
          <p:cNvSpPr>
            <a:spLocks/>
          </p:cNvSpPr>
          <p:nvPr/>
        </p:nvSpPr>
        <p:spPr bwMode="auto">
          <a:xfrm>
            <a:off x="3960815" y="4919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Freeform 6">
            <a:extLst>
              <a:ext uri="{FF2B5EF4-FFF2-40B4-BE49-F238E27FC236}">
                <a16:creationId xmlns:a16="http://schemas.microsoft.com/office/drawing/2014/main" id="{D35028F0-30AB-451B-9A86-2371BEB2B974}"/>
              </a:ext>
            </a:extLst>
          </p:cNvPr>
          <p:cNvSpPr>
            <a:spLocks/>
          </p:cNvSpPr>
          <p:nvPr/>
        </p:nvSpPr>
        <p:spPr bwMode="auto">
          <a:xfrm>
            <a:off x="3960815" y="533717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Freeform 7">
            <a:extLst>
              <a:ext uri="{FF2B5EF4-FFF2-40B4-BE49-F238E27FC236}">
                <a16:creationId xmlns:a16="http://schemas.microsoft.com/office/drawing/2014/main" id="{05475D54-B255-46AE-BA8B-C33ACA1E4440}"/>
              </a:ext>
            </a:extLst>
          </p:cNvPr>
          <p:cNvSpPr>
            <a:spLocks/>
          </p:cNvSpPr>
          <p:nvPr/>
        </p:nvSpPr>
        <p:spPr bwMode="auto">
          <a:xfrm>
            <a:off x="3960815" y="57658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Freeform 8">
            <a:extLst>
              <a:ext uri="{FF2B5EF4-FFF2-40B4-BE49-F238E27FC236}">
                <a16:creationId xmlns:a16="http://schemas.microsoft.com/office/drawing/2014/main" id="{FDBA6408-96D5-441D-9DE9-4F32EA7A7202}"/>
              </a:ext>
            </a:extLst>
          </p:cNvPr>
          <p:cNvSpPr>
            <a:spLocks/>
          </p:cNvSpPr>
          <p:nvPr/>
        </p:nvSpPr>
        <p:spPr bwMode="auto">
          <a:xfrm>
            <a:off x="3995740" y="30734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Freeform 9">
            <a:extLst>
              <a:ext uri="{FF2B5EF4-FFF2-40B4-BE49-F238E27FC236}">
                <a16:creationId xmlns:a16="http://schemas.microsoft.com/office/drawing/2014/main" id="{577A39CF-9D46-4A2E-AC72-54976DE43195}"/>
              </a:ext>
            </a:extLst>
          </p:cNvPr>
          <p:cNvSpPr>
            <a:spLocks/>
          </p:cNvSpPr>
          <p:nvPr/>
        </p:nvSpPr>
        <p:spPr bwMode="auto">
          <a:xfrm>
            <a:off x="4008440" y="33115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Freeform 10">
            <a:extLst>
              <a:ext uri="{FF2B5EF4-FFF2-40B4-BE49-F238E27FC236}">
                <a16:creationId xmlns:a16="http://schemas.microsoft.com/office/drawing/2014/main" id="{CA12F656-5498-4EAC-8455-DE43A96707AB}"/>
              </a:ext>
            </a:extLst>
          </p:cNvPr>
          <p:cNvSpPr>
            <a:spLocks/>
          </p:cNvSpPr>
          <p:nvPr/>
        </p:nvSpPr>
        <p:spPr bwMode="auto">
          <a:xfrm>
            <a:off x="4008440" y="260985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Freeform 11">
            <a:extLst>
              <a:ext uri="{FF2B5EF4-FFF2-40B4-BE49-F238E27FC236}">
                <a16:creationId xmlns:a16="http://schemas.microsoft.com/office/drawing/2014/main" id="{9706BE01-DBF5-4CC4-AA53-1EE1BBD1858F}"/>
              </a:ext>
            </a:extLst>
          </p:cNvPr>
          <p:cNvSpPr>
            <a:spLocks/>
          </p:cNvSpPr>
          <p:nvPr/>
        </p:nvSpPr>
        <p:spPr bwMode="auto">
          <a:xfrm>
            <a:off x="4008440" y="1871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6D373586-783A-4721-BC6F-5825369E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5" y="3940175"/>
            <a:ext cx="96981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Bucket</a:t>
            </a: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B1F33511-74BA-4BC1-9351-C83DE2B1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743327"/>
            <a:ext cx="1416050" cy="12493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7A8C4C6F-EA36-46FE-AED7-552E701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08756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3F9318EA-905D-4580-8B39-9E46325C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705102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6C9048A5-DB1A-4238-8902-62B69ECD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051177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E2D479E8-75F7-4983-A10A-F3ED026E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32581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94CF07DB-CC01-4FF6-B210-2B7E1E74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087940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F8608CAF-A455-44AA-AB1E-F34C6BC2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549902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E0289E9E-56EE-4542-94A7-B7F44339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6040440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3" name="Line 21">
            <a:extLst>
              <a:ext uri="{FF2B5EF4-FFF2-40B4-BE49-F238E27FC236}">
                <a16:creationId xmlns:a16="http://schemas.microsoft.com/office/drawing/2014/main" id="{6EC45788-D284-400C-BA3F-56C1493FC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6511925"/>
            <a:ext cx="2476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7401B04A-DD90-40CB-80E2-CB6EA65B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613" y="6176963"/>
            <a:ext cx="112691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Network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AE793A57-7EFA-43EB-8C96-1D28D2F66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1600202"/>
            <a:ext cx="221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Packets from host</a:t>
            </a:r>
          </a:p>
        </p:txBody>
      </p:sp>
    </p:spTree>
    <p:extLst>
      <p:ext uri="{BB962C8B-B14F-4D97-AF65-F5344CB8AC3E}">
        <p14:creationId xmlns:p14="http://schemas.microsoft.com/office/powerpoint/2010/main" val="325577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8F327D3-7782-4CBB-A4EE-B60425E7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Shaping traffic with leaky buckets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4FCE3EB-891A-4BC1-9C47-81F5CB5A1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10785953" cy="4667250"/>
          </a:xfrm>
          <a:noFill/>
        </p:spPr>
        <p:txBody>
          <a:bodyPr/>
          <a:lstStyle/>
          <a:p>
            <a:r>
              <a:rPr lang="en-US" altLang="en-US" dirty="0"/>
              <a:t>The leaky bucket is a </a:t>
            </a:r>
            <a:r>
              <a:rPr lang="en-US" altLang="en-US" dirty="0">
                <a:solidFill>
                  <a:srgbClr val="C00000"/>
                </a:solidFill>
              </a:rPr>
              <a:t>traffic shaper</a:t>
            </a:r>
            <a:r>
              <a:rPr lang="en-US" altLang="en-US" dirty="0"/>
              <a:t>:  It changes the characteristics of packet stream</a:t>
            </a:r>
          </a:p>
          <a:p>
            <a:r>
              <a:rPr lang="en-US" altLang="en-US" dirty="0"/>
              <a:t>Traffic shaping makes traffic more manageable and more predictable</a:t>
            </a:r>
          </a:p>
          <a:p>
            <a:r>
              <a:rPr lang="en-US" altLang="en-US" dirty="0"/>
              <a:t>Usually, a system/network administrator would set the rate at which packets may be sent through the leaky bucket</a:t>
            </a:r>
          </a:p>
          <a:p>
            <a:r>
              <a:rPr lang="en-US" altLang="en-US" dirty="0"/>
              <a:t>Administrator also sets up policies to map any connection that started up to a leaky bucket (and rate) of its own</a:t>
            </a:r>
          </a:p>
        </p:txBody>
      </p:sp>
    </p:spTree>
    <p:extLst>
      <p:ext uri="{BB962C8B-B14F-4D97-AF65-F5344CB8AC3E}">
        <p14:creationId xmlns:p14="http://schemas.microsoft.com/office/powerpoint/2010/main" val="40744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6B3CC8D-75C0-467A-A24A-9C59AB127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3864"/>
            <a:ext cx="10084496" cy="120189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Issues with a leaky bucket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E28C881-4BC5-4812-A81D-0D4446832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575175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 dirty="0"/>
              <a:t>In some cases, we may want to allow short bursts of packets to enter the network without smoothing them out</a:t>
            </a:r>
          </a:p>
          <a:p>
            <a:endParaRPr lang="en-US" altLang="en-US" dirty="0"/>
          </a:p>
          <a:p>
            <a:r>
              <a:rPr lang="en-US" altLang="en-US" dirty="0"/>
              <a:t>For a leaky bucket,  </a:t>
            </a:r>
            <a:r>
              <a:rPr lang="en-US" altLang="en-US" dirty="0">
                <a:solidFill>
                  <a:srgbClr val="C00000"/>
                </a:solidFill>
              </a:rPr>
              <a:t>average rate == peak rate</a:t>
            </a:r>
          </a:p>
          <a:p>
            <a:endParaRPr lang="en-US" altLang="en-US" dirty="0"/>
          </a:p>
          <a:p>
            <a:r>
              <a:rPr lang="en-US" altLang="en-US" dirty="0"/>
              <a:t>But sometimes, we can allow the peak rate to be higher</a:t>
            </a:r>
          </a:p>
          <a:p>
            <a:pPr lvl="1"/>
            <a:r>
              <a:rPr lang="en-US" altLang="en-US" dirty="0"/>
              <a:t>Ex: a short transfer that only has a few packets</a:t>
            </a:r>
          </a:p>
          <a:p>
            <a:endParaRPr lang="en-US" altLang="en-US" dirty="0"/>
          </a:p>
          <a:p>
            <a:r>
              <a:rPr lang="en-US" altLang="en-US" dirty="0"/>
              <a:t>For this purpose we use a </a:t>
            </a:r>
            <a:r>
              <a:rPr lang="en-US" altLang="en-US" dirty="0">
                <a:solidFill>
                  <a:srgbClr val="C00000"/>
                </a:solidFill>
              </a:rPr>
              <a:t>token bucket</a:t>
            </a:r>
            <a:r>
              <a:rPr lang="en-US" altLang="en-US" dirty="0"/>
              <a:t>, which is an enhanced leaky bucket</a:t>
            </a:r>
          </a:p>
        </p:txBody>
      </p:sp>
    </p:spTree>
    <p:extLst>
      <p:ext uri="{BB962C8B-B14F-4D97-AF65-F5344CB8AC3E}">
        <p14:creationId xmlns:p14="http://schemas.microsoft.com/office/powerpoint/2010/main" val="354486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9D7F-F30D-4647-BC13-25F22B0C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Streaming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2FD0-EFA0-0148-A947-1E50B611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Watching media prerecorded at servers at multiple quality levels, ex: Netflix</a:t>
            </a:r>
          </a:p>
          <a:p>
            <a:r>
              <a:rPr lang="en-US" dirty="0"/>
              <a:t>Client downloads an initial portion and starts viewing/listening</a:t>
            </a:r>
          </a:p>
          <a:p>
            <a:r>
              <a:rPr lang="en-US" dirty="0"/>
              <a:t>Need continuous playout: </a:t>
            </a:r>
          </a:p>
          <a:p>
            <a:pPr lvl="1"/>
            <a:r>
              <a:rPr lang="en-US" dirty="0"/>
              <a:t>Manage network delays through a </a:t>
            </a:r>
            <a:r>
              <a:rPr lang="en-US" dirty="0">
                <a:solidFill>
                  <a:srgbClr val="C00000"/>
                </a:solidFill>
              </a:rPr>
              <a:t>client buffer</a:t>
            </a:r>
          </a:p>
          <a:p>
            <a:r>
              <a:rPr lang="en-US" dirty="0"/>
              <a:t>Playout rate must be not larger than average download rate</a:t>
            </a:r>
          </a:p>
          <a:p>
            <a:r>
              <a:rPr lang="en-US" dirty="0"/>
              <a:t>Predominant model: Dynamic Adaptive Streaming over HTTP</a:t>
            </a:r>
          </a:p>
          <a:p>
            <a:pPr lvl="1"/>
            <a:r>
              <a:rPr lang="en-US" dirty="0"/>
              <a:t>DASH video is divided into chunks</a:t>
            </a:r>
          </a:p>
          <a:p>
            <a:pPr lvl="1"/>
            <a:r>
              <a:rPr lang="en-US" dirty="0"/>
              <a:t>Each chunk can be retrieved with an independent bitrate and from an independent (CDN) location</a:t>
            </a:r>
          </a:p>
        </p:txBody>
      </p:sp>
    </p:spTree>
    <p:extLst>
      <p:ext uri="{BB962C8B-B14F-4D97-AF65-F5344CB8AC3E}">
        <p14:creationId xmlns:p14="http://schemas.microsoft.com/office/powerpoint/2010/main" val="78824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333" y="17228"/>
            <a:ext cx="8845334" cy="14325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QoS mechanism (2): Token Bucket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822" y="1339849"/>
            <a:ext cx="11185741" cy="544499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token bucket: </a:t>
            </a:r>
            <a:r>
              <a:rPr lang="en-US" dirty="0"/>
              <a:t>limit input to specified </a:t>
            </a:r>
            <a:r>
              <a:rPr lang="en-US" i="1" dirty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>
                <a:solidFill>
                  <a:srgbClr val="000099"/>
                </a:solidFill>
              </a:rPr>
              <a:t>average rate 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tokens/sec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* t + b)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9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5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B3589DE-7290-4D01-ADF4-3596CDB13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 Token Bucket: Notes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311687B-6AAE-463D-A973-A0107C7FF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81317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The bucket holds </a:t>
            </a:r>
            <a:r>
              <a:rPr lang="en-US" altLang="en-US" dirty="0">
                <a:solidFill>
                  <a:srgbClr val="C00000"/>
                </a:solidFill>
              </a:rPr>
              <a:t>tokens</a:t>
            </a:r>
            <a:r>
              <a:rPr lang="en-US" altLang="en-US" dirty="0"/>
              <a:t> instead of packets</a:t>
            </a:r>
          </a:p>
          <a:p>
            <a:r>
              <a:rPr lang="en-US" altLang="en-US" dirty="0"/>
              <a:t>Tokens are generated and placed into the token bucket at a constant rate</a:t>
            </a:r>
          </a:p>
          <a:p>
            <a:r>
              <a:rPr lang="en-US" altLang="en-US" dirty="0"/>
              <a:t>When a packet arrives at the token bucket, it is transmitted if there is a token available.  </a:t>
            </a:r>
          </a:p>
          <a:p>
            <a:r>
              <a:rPr lang="en-US" altLang="en-US" dirty="0"/>
              <a:t>Otherwise it may be buffered until a token becomes available</a:t>
            </a:r>
          </a:p>
          <a:p>
            <a:pPr lvl="1"/>
            <a:r>
              <a:rPr lang="en-US" altLang="en-US" dirty="0"/>
              <a:t>Or even dropped: in which case we call it a </a:t>
            </a:r>
            <a:r>
              <a:rPr lang="en-US" altLang="en-US" dirty="0">
                <a:solidFill>
                  <a:srgbClr val="C00000"/>
                </a:solidFill>
              </a:rPr>
              <a:t>policer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The Internet is full of traffic policers</a:t>
            </a:r>
          </a:p>
          <a:p>
            <a:r>
              <a:rPr lang="en-US" altLang="en-US" dirty="0"/>
              <a:t>The token bucket has a fixed size, so when it becomes full, subsequently generated tokens are discarded</a:t>
            </a:r>
          </a:p>
        </p:txBody>
      </p:sp>
    </p:spTree>
    <p:extLst>
      <p:ext uri="{BB962C8B-B14F-4D97-AF65-F5344CB8AC3E}">
        <p14:creationId xmlns:p14="http://schemas.microsoft.com/office/powerpoint/2010/main" val="4031102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E149936-BA82-4EBA-9913-8B455A1B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38425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74BAAF4-1617-4F15-BA39-B4C65038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8425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3BB9755A-A71A-4319-84A1-10860799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38425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F8C3B951-40C6-4DBA-A153-686BCC29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38425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75E0F268-0852-46CD-9CDB-5F0F847B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9415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7288CDAD-0281-4159-9E61-366E3758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9415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36CA4A2F-8726-4916-BC4B-D9573E10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9415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BCD8325A-1DC6-430D-A2E5-D42F4B458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 Bucket vs. Leaky Bucket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B8DB2C5B-09B8-404D-9E15-FCD3004E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9415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3A4BE315-4B97-4E97-AD46-1CCB4D74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752600"/>
            <a:ext cx="3288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Case 1: Short burst arrivals</a:t>
            </a:r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id="{38F959B0-64E1-490C-8A2F-E602BE376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3">
            <a:extLst>
              <a:ext uri="{FF2B5EF4-FFF2-40B4-BE49-F238E27FC236}">
                <a16:creationId xmlns:a16="http://schemas.microsoft.com/office/drawing/2014/main" id="{4D948DE3-5052-46D7-862F-51801CB67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4">
            <a:extLst>
              <a:ext uri="{FF2B5EF4-FFF2-40B4-BE49-F238E27FC236}">
                <a16:creationId xmlns:a16="http://schemas.microsoft.com/office/drawing/2014/main" id="{CF6EE7C9-EF8C-4CD1-8E2D-6A0E545A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5">
            <a:extLst>
              <a:ext uri="{FF2B5EF4-FFF2-40B4-BE49-F238E27FC236}">
                <a16:creationId xmlns:a16="http://schemas.microsoft.com/office/drawing/2014/main" id="{479449B6-4938-48CC-8A89-DF7F4784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Line 16">
            <a:extLst>
              <a:ext uri="{FF2B5EF4-FFF2-40B4-BE49-F238E27FC236}">
                <a16:creationId xmlns:a16="http://schemas.microsoft.com/office/drawing/2014/main" id="{0A4D6AE7-1E22-4EAA-ACA1-429BEDBC8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0CBF179B-263D-48DD-A3E2-4451D011D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id="{5D4C9795-D8FB-4A74-8569-988D0F0AC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2B2C010A-24B5-4C8E-9A8B-50D5F04EE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9EC92524-573A-4041-85EB-6C0F18D33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908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59C96A7F-14D3-48B1-BDB1-0F6584F52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0A1E2698-C117-4CA4-8B66-51A31BC4B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36F9990-E133-4606-9BAE-A5D5C519B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894D76C4-10DC-4AAB-A4C4-689E86CB6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E820BB1D-2526-49A1-A9D3-C9A3148B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F840FD7C-001F-401B-ABD9-B53A2EC9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9" name="Line 27">
            <a:extLst>
              <a:ext uri="{FF2B5EF4-FFF2-40B4-BE49-F238E27FC236}">
                <a16:creationId xmlns:a16="http://schemas.microsoft.com/office/drawing/2014/main" id="{7964F2A6-E297-4523-B91A-912C19101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DE59254D-E315-4BA9-80D2-520EBF7D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61" name="Text Box 29">
            <a:extLst>
              <a:ext uri="{FF2B5EF4-FFF2-40B4-BE49-F238E27FC236}">
                <a16:creationId xmlns:a16="http://schemas.microsoft.com/office/drawing/2014/main" id="{60F3C3A5-C276-47A0-8A9D-4943288B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62" name="Text Box 30">
            <a:extLst>
              <a:ext uri="{FF2B5EF4-FFF2-40B4-BE49-F238E27FC236}">
                <a16:creationId xmlns:a16="http://schemas.microsoft.com/office/drawing/2014/main" id="{7F435EE6-9CAC-4876-9EC4-D5CD2342E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63" name="Text Box 31">
            <a:extLst>
              <a:ext uri="{FF2B5EF4-FFF2-40B4-BE49-F238E27FC236}">
                <a16:creationId xmlns:a16="http://schemas.microsoft.com/office/drawing/2014/main" id="{EE00944E-C49D-4D78-A1A5-90191FA3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64" name="Text Box 32">
            <a:extLst>
              <a:ext uri="{FF2B5EF4-FFF2-40B4-BE49-F238E27FC236}">
                <a16:creationId xmlns:a16="http://schemas.microsoft.com/office/drawing/2014/main" id="{0BFE7F7F-82CE-4D6B-A371-6AD1BCEC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65" name="Text Box 33">
            <a:extLst>
              <a:ext uri="{FF2B5EF4-FFF2-40B4-BE49-F238E27FC236}">
                <a16:creationId xmlns:a16="http://schemas.microsoft.com/office/drawing/2014/main" id="{0E0512EC-FC14-4C15-B84A-ED06F0B3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66" name="Text Box 34">
            <a:extLst>
              <a:ext uri="{FF2B5EF4-FFF2-40B4-BE49-F238E27FC236}">
                <a16:creationId xmlns:a16="http://schemas.microsoft.com/office/drawing/2014/main" id="{24529659-8E53-4C2D-BD3D-2C5AE2D2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67" name="Text Box 35">
            <a:extLst>
              <a:ext uri="{FF2B5EF4-FFF2-40B4-BE49-F238E27FC236}">
                <a16:creationId xmlns:a16="http://schemas.microsoft.com/office/drawing/2014/main" id="{DC6DA23A-5722-4619-84F0-00052EF9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2667000"/>
            <a:ext cx="183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7D0013"/>
                </a:solidFill>
              </a:rPr>
              <a:t>Arrival time at bucket</a:t>
            </a:r>
          </a:p>
        </p:txBody>
      </p:sp>
      <p:sp>
        <p:nvSpPr>
          <p:cNvPr id="95268" name="Text Box 36">
            <a:extLst>
              <a:ext uri="{FF2B5EF4-FFF2-40B4-BE49-F238E27FC236}">
                <a16:creationId xmlns:a16="http://schemas.microsoft.com/office/drawing/2014/main" id="{739E24CD-85C5-4A01-8E96-C79A0DEB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4022725"/>
            <a:ext cx="306846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7D0013"/>
                </a:solidFill>
              </a:rPr>
              <a:t>Departure time from a leaky 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D0013"/>
                </a:solidFill>
              </a:rPr>
              <a:t>Leaky bucket rate = 1 packet /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D0013"/>
                </a:solidFill>
              </a:rPr>
              <a:t>Leaky bucket size = 4 packets</a:t>
            </a:r>
            <a:endParaRPr lang="en-US" altLang="en-US" sz="1400">
              <a:solidFill>
                <a:srgbClr val="7D0013"/>
              </a:solidFill>
            </a:endParaRPr>
          </a:p>
        </p:txBody>
      </p:sp>
      <p:sp>
        <p:nvSpPr>
          <p:cNvPr id="95269" name="Text Box 37">
            <a:extLst>
              <a:ext uri="{FF2B5EF4-FFF2-40B4-BE49-F238E27FC236}">
                <a16:creationId xmlns:a16="http://schemas.microsoft.com/office/drawing/2014/main" id="{D8D6441E-AC39-459C-AF97-18C76602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70" name="Text Box 38">
            <a:extLst>
              <a:ext uri="{FF2B5EF4-FFF2-40B4-BE49-F238E27FC236}">
                <a16:creationId xmlns:a16="http://schemas.microsoft.com/office/drawing/2014/main" id="{1679361A-4D2D-4F6B-8CEA-A8B64F33B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71" name="Text Box 39">
            <a:extLst>
              <a:ext uri="{FF2B5EF4-FFF2-40B4-BE49-F238E27FC236}">
                <a16:creationId xmlns:a16="http://schemas.microsoft.com/office/drawing/2014/main" id="{A182A192-CC30-4200-B9CC-9E8361007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72" name="Text Box 40">
            <a:extLst>
              <a:ext uri="{FF2B5EF4-FFF2-40B4-BE49-F238E27FC236}">
                <a16:creationId xmlns:a16="http://schemas.microsoft.com/office/drawing/2014/main" id="{93A06A97-1B45-4B25-A30A-371CB56A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73" name="Text Box 41">
            <a:extLst>
              <a:ext uri="{FF2B5EF4-FFF2-40B4-BE49-F238E27FC236}">
                <a16:creationId xmlns:a16="http://schemas.microsoft.com/office/drawing/2014/main" id="{6C028E18-A933-4823-93AE-A9B71D56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74" name="Text Box 42">
            <a:extLst>
              <a:ext uri="{FF2B5EF4-FFF2-40B4-BE49-F238E27FC236}">
                <a16:creationId xmlns:a16="http://schemas.microsoft.com/office/drawing/2014/main" id="{34FFC322-5C83-4DEC-8CA7-A2DB4FBC5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75" name="Text Box 43">
            <a:extLst>
              <a:ext uri="{FF2B5EF4-FFF2-40B4-BE49-F238E27FC236}">
                <a16:creationId xmlns:a16="http://schemas.microsoft.com/office/drawing/2014/main" id="{4CD1834D-AD9D-4520-B5DD-1798663E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76" name="Rectangle 44">
            <a:extLst>
              <a:ext uri="{FF2B5EF4-FFF2-40B4-BE49-F238E27FC236}">
                <a16:creationId xmlns:a16="http://schemas.microsoft.com/office/drawing/2014/main" id="{D317CDCF-E030-402B-A25A-6DDD9311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8480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7" name="Rectangle 45">
            <a:extLst>
              <a:ext uri="{FF2B5EF4-FFF2-40B4-BE49-F238E27FC236}">
                <a16:creationId xmlns:a16="http://schemas.microsoft.com/office/drawing/2014/main" id="{5B4EEA3A-3B34-4C5C-8475-A6F3369E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8480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8" name="Rectangle 46">
            <a:extLst>
              <a:ext uri="{FF2B5EF4-FFF2-40B4-BE49-F238E27FC236}">
                <a16:creationId xmlns:a16="http://schemas.microsoft.com/office/drawing/2014/main" id="{EB57C9FD-9EAC-417D-9784-C9983FDB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8480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9" name="Rectangle 47">
            <a:extLst>
              <a:ext uri="{FF2B5EF4-FFF2-40B4-BE49-F238E27FC236}">
                <a16:creationId xmlns:a16="http://schemas.microsoft.com/office/drawing/2014/main" id="{1856F21A-AF93-410E-B353-DA815D24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8480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80" name="Line 48">
            <a:extLst>
              <a:ext uri="{FF2B5EF4-FFF2-40B4-BE49-F238E27FC236}">
                <a16:creationId xmlns:a16="http://schemas.microsoft.com/office/drawing/2014/main" id="{6DA682DD-331A-4702-952B-732DD1538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5372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1" name="Line 49">
            <a:extLst>
              <a:ext uri="{FF2B5EF4-FFF2-40B4-BE49-F238E27FC236}">
                <a16:creationId xmlns:a16="http://schemas.microsoft.com/office/drawing/2014/main" id="{28D2B513-4550-41FE-AE20-E6459729D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2" name="Line 50">
            <a:extLst>
              <a:ext uri="{FF2B5EF4-FFF2-40B4-BE49-F238E27FC236}">
                <a16:creationId xmlns:a16="http://schemas.microsoft.com/office/drawing/2014/main" id="{EE792788-629E-47CB-86FA-A91643244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3" name="Line 51">
            <a:extLst>
              <a:ext uri="{FF2B5EF4-FFF2-40B4-BE49-F238E27FC236}">
                <a16:creationId xmlns:a16="http://schemas.microsoft.com/office/drawing/2014/main" id="{9308FA9D-CA18-417F-A378-6D3CD107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4" name="Line 52">
            <a:extLst>
              <a:ext uri="{FF2B5EF4-FFF2-40B4-BE49-F238E27FC236}">
                <a16:creationId xmlns:a16="http://schemas.microsoft.com/office/drawing/2014/main" id="{A049200D-81DC-4978-A237-85E0247CA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5" name="Line 53">
            <a:extLst>
              <a:ext uri="{FF2B5EF4-FFF2-40B4-BE49-F238E27FC236}">
                <a16:creationId xmlns:a16="http://schemas.microsoft.com/office/drawing/2014/main" id="{22113BA9-6DBC-43A2-BFF1-6B5BA236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6" name="Line 54">
            <a:extLst>
              <a:ext uri="{FF2B5EF4-FFF2-40B4-BE49-F238E27FC236}">
                <a16:creationId xmlns:a16="http://schemas.microsoft.com/office/drawing/2014/main" id="{1099A339-02A2-4474-A948-277DFDAC3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7" name="Line 55">
            <a:extLst>
              <a:ext uri="{FF2B5EF4-FFF2-40B4-BE49-F238E27FC236}">
                <a16:creationId xmlns:a16="http://schemas.microsoft.com/office/drawing/2014/main" id="{92DE845C-8858-4E16-A8DF-FC1B98F04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8" name="Text Box 56">
            <a:extLst>
              <a:ext uri="{FF2B5EF4-FFF2-40B4-BE49-F238E27FC236}">
                <a16:creationId xmlns:a16="http://schemas.microsoft.com/office/drawing/2014/main" id="{2CEF253C-E671-4075-9EA8-2ECF4633E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89" name="Text Box 57">
            <a:extLst>
              <a:ext uri="{FF2B5EF4-FFF2-40B4-BE49-F238E27FC236}">
                <a16:creationId xmlns:a16="http://schemas.microsoft.com/office/drawing/2014/main" id="{BBE31D7B-9520-4E20-B15F-454CCDC0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90" name="Text Box 58">
            <a:extLst>
              <a:ext uri="{FF2B5EF4-FFF2-40B4-BE49-F238E27FC236}">
                <a16:creationId xmlns:a16="http://schemas.microsoft.com/office/drawing/2014/main" id="{4AAE7A7C-E67E-43BB-91E0-714CA9E4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91" name="Text Box 59">
            <a:extLst>
              <a:ext uri="{FF2B5EF4-FFF2-40B4-BE49-F238E27FC236}">
                <a16:creationId xmlns:a16="http://schemas.microsoft.com/office/drawing/2014/main" id="{5F792474-96D5-41C1-A245-DBF50CD0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92" name="Text Box 60">
            <a:extLst>
              <a:ext uri="{FF2B5EF4-FFF2-40B4-BE49-F238E27FC236}">
                <a16:creationId xmlns:a16="http://schemas.microsoft.com/office/drawing/2014/main" id="{193E5F44-BEA3-45D6-BFD9-783B396B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93" name="Text Box 61">
            <a:extLst>
              <a:ext uri="{FF2B5EF4-FFF2-40B4-BE49-F238E27FC236}">
                <a16:creationId xmlns:a16="http://schemas.microsoft.com/office/drawing/2014/main" id="{55D080EC-38A6-4847-88DC-9F349857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94" name="Text Box 62">
            <a:extLst>
              <a:ext uri="{FF2B5EF4-FFF2-40B4-BE49-F238E27FC236}">
                <a16:creationId xmlns:a16="http://schemas.microsoft.com/office/drawing/2014/main" id="{8431D0FA-169A-496D-A163-98BF4EC6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95" name="Text Box 63">
            <a:extLst>
              <a:ext uri="{FF2B5EF4-FFF2-40B4-BE49-F238E27FC236}">
                <a16:creationId xmlns:a16="http://schemas.microsoft.com/office/drawing/2014/main" id="{E0C1FABB-DAE5-4354-B85A-316219FF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5337175"/>
            <a:ext cx="306904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7D0013"/>
                </a:solidFill>
              </a:rPr>
              <a:t>Departure time from a token 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D0013"/>
                </a:solidFill>
              </a:rPr>
              <a:t>Token bucket rate = 1 tokens /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D0013"/>
                </a:solidFill>
              </a:rPr>
              <a:t>Token bucket size = 2 tokens</a:t>
            </a:r>
            <a:endParaRPr lang="en-US" altLang="en-US" sz="1400">
              <a:solidFill>
                <a:srgbClr val="7D00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A6C00CB-0B68-4809-A1CD-631527569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39762"/>
            <a:ext cx="304800" cy="3048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rgbClr val="7D0013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331C59B-4A7C-4ADB-9E5E-501F88A2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8425"/>
            <a:ext cx="304800" cy="3048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89C9D16-A18D-4696-80DC-24DE8194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38425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3CD207EB-86BA-4D70-A8B9-E802151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8425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EED5498F-E46E-478D-90B2-C2B74DA3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38425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C266CAD6-F5DF-4731-B182-131A3529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38425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48061FA1-9241-4173-902D-D0B29C14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8135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6D21EF7C-B1C8-4F8E-A4D7-57D760CB1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8135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530BDB57-7392-40C9-A024-134486B7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48135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C34D7863-766B-475E-B2A6-042FC4FC2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 Bucket vs. Leaky Bucket</a:t>
            </a:r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8993A5EB-E4C9-4E04-85EC-3713640C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8135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9" name="Text Box 13">
            <a:extLst>
              <a:ext uri="{FF2B5EF4-FFF2-40B4-BE49-F238E27FC236}">
                <a16:creationId xmlns:a16="http://schemas.microsoft.com/office/drawing/2014/main" id="{144A8463-789F-4437-8FB9-CFE88635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2" y="1752600"/>
            <a:ext cx="3331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Case 2: Large burst arrivals</a:t>
            </a:r>
          </a:p>
        </p:txBody>
      </p:sp>
      <p:sp>
        <p:nvSpPr>
          <p:cNvPr id="96270" name="Line 14">
            <a:extLst>
              <a:ext uri="{FF2B5EF4-FFF2-40B4-BE49-F238E27FC236}">
                <a16:creationId xmlns:a16="http://schemas.microsoft.com/office/drawing/2014/main" id="{E418C83A-BB09-48C6-9DF4-E51953B70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3375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Line 15">
            <a:extLst>
              <a:ext uri="{FF2B5EF4-FFF2-40B4-BE49-F238E27FC236}">
                <a16:creationId xmlns:a16="http://schemas.microsoft.com/office/drawing/2014/main" id="{CB261A7C-4A51-42B3-89E1-4BD6D98D3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Line 16">
            <a:extLst>
              <a:ext uri="{FF2B5EF4-FFF2-40B4-BE49-F238E27FC236}">
                <a16:creationId xmlns:a16="http://schemas.microsoft.com/office/drawing/2014/main" id="{182965D7-8CBF-4FF0-B29F-DD5DB1411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F853CB3F-9221-47D3-B900-92E5081F1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Line 18">
            <a:extLst>
              <a:ext uri="{FF2B5EF4-FFF2-40B4-BE49-F238E27FC236}">
                <a16:creationId xmlns:a16="http://schemas.microsoft.com/office/drawing/2014/main" id="{49047B8D-FCD6-44FC-A14F-A047F82F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AD98B565-1830-4F61-A2F5-8BD77288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372EB717-54D1-4461-8EA4-4D2E1905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73EDFDBB-46C2-4429-BF73-8BE25B339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0B32A885-F264-4731-901B-D4622A6E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908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68545927-A273-4087-B80A-439B33456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4DE78369-7791-4CF8-8932-CFFCB1704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4EEC2DDC-0A1D-464F-A5A4-A650EA245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712C54BE-02B1-4963-836F-813363066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C0CBB38F-61C5-494B-9B5D-178C79F01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35594126-4731-4F3A-9E98-5867DC95A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37ADB9DE-73A4-4337-B97B-E4DA007AA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Text Box 30">
            <a:extLst>
              <a:ext uri="{FF2B5EF4-FFF2-40B4-BE49-F238E27FC236}">
                <a16:creationId xmlns:a16="http://schemas.microsoft.com/office/drawing/2014/main" id="{04CF703C-4649-43B2-A99D-3FE685E52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287" name="Text Box 31">
            <a:extLst>
              <a:ext uri="{FF2B5EF4-FFF2-40B4-BE49-F238E27FC236}">
                <a16:creationId xmlns:a16="http://schemas.microsoft.com/office/drawing/2014/main" id="{E58CF144-14B5-4600-84BD-E946E1BC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288" name="Text Box 32">
            <a:extLst>
              <a:ext uri="{FF2B5EF4-FFF2-40B4-BE49-F238E27FC236}">
                <a16:creationId xmlns:a16="http://schemas.microsoft.com/office/drawing/2014/main" id="{780F01C6-7D56-49F5-8130-FDFC141F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289" name="Text Box 33">
            <a:extLst>
              <a:ext uri="{FF2B5EF4-FFF2-40B4-BE49-F238E27FC236}">
                <a16:creationId xmlns:a16="http://schemas.microsoft.com/office/drawing/2014/main" id="{7EDE311B-65B6-4D32-ADE8-B4112670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290" name="Text Box 34">
            <a:extLst>
              <a:ext uri="{FF2B5EF4-FFF2-40B4-BE49-F238E27FC236}">
                <a16:creationId xmlns:a16="http://schemas.microsoft.com/office/drawing/2014/main" id="{A6690278-4294-4EA1-B151-B328ED88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291" name="Text Box 35">
            <a:extLst>
              <a:ext uri="{FF2B5EF4-FFF2-40B4-BE49-F238E27FC236}">
                <a16:creationId xmlns:a16="http://schemas.microsoft.com/office/drawing/2014/main" id="{987768CC-1FCF-4142-A431-F8FA177E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292" name="Text Box 36">
            <a:extLst>
              <a:ext uri="{FF2B5EF4-FFF2-40B4-BE49-F238E27FC236}">
                <a16:creationId xmlns:a16="http://schemas.microsoft.com/office/drawing/2014/main" id="{C4E02870-3395-4BAD-B827-2CB88CB4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293" name="Text Box 37">
            <a:extLst>
              <a:ext uri="{FF2B5EF4-FFF2-40B4-BE49-F238E27FC236}">
                <a16:creationId xmlns:a16="http://schemas.microsoft.com/office/drawing/2014/main" id="{F22CE682-CE75-4B99-AED6-0D8FB359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2667000"/>
            <a:ext cx="183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7D0013"/>
                </a:solidFill>
              </a:rPr>
              <a:t>Arrival time at bucket</a:t>
            </a:r>
          </a:p>
        </p:txBody>
      </p:sp>
      <p:sp>
        <p:nvSpPr>
          <p:cNvPr id="96294" name="Text Box 38">
            <a:extLst>
              <a:ext uri="{FF2B5EF4-FFF2-40B4-BE49-F238E27FC236}">
                <a16:creationId xmlns:a16="http://schemas.microsoft.com/office/drawing/2014/main" id="{CE82FFF2-030C-448C-99DC-F1781AC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3509925"/>
            <a:ext cx="306846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7D0013"/>
                </a:solidFill>
              </a:rPr>
              <a:t>Departure time from a leaky 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D0013"/>
                </a:solidFill>
              </a:rPr>
              <a:t>Leaky bucket rate = 1 packet /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7D0013"/>
                </a:solidFill>
              </a:rPr>
              <a:t>Leaky bucket size = 2 packets</a:t>
            </a:r>
            <a:endParaRPr lang="en-US" altLang="en-US" sz="1400">
              <a:solidFill>
                <a:srgbClr val="7D0013"/>
              </a:solidFill>
            </a:endParaRPr>
          </a:p>
        </p:txBody>
      </p:sp>
      <p:sp>
        <p:nvSpPr>
          <p:cNvPr id="96295" name="Text Box 39">
            <a:extLst>
              <a:ext uri="{FF2B5EF4-FFF2-40B4-BE49-F238E27FC236}">
                <a16:creationId xmlns:a16="http://schemas.microsoft.com/office/drawing/2014/main" id="{5E611471-1368-4115-AB89-BD03B9DDF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296" name="Text Box 40">
            <a:extLst>
              <a:ext uri="{FF2B5EF4-FFF2-40B4-BE49-F238E27FC236}">
                <a16:creationId xmlns:a16="http://schemas.microsoft.com/office/drawing/2014/main" id="{D19BDBDA-A506-4F85-9197-F1803017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297" name="Text Box 41">
            <a:extLst>
              <a:ext uri="{FF2B5EF4-FFF2-40B4-BE49-F238E27FC236}">
                <a16:creationId xmlns:a16="http://schemas.microsoft.com/office/drawing/2014/main" id="{43C149F2-5C22-4741-A1DD-0CF852F1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298" name="Text Box 42">
            <a:extLst>
              <a:ext uri="{FF2B5EF4-FFF2-40B4-BE49-F238E27FC236}">
                <a16:creationId xmlns:a16="http://schemas.microsoft.com/office/drawing/2014/main" id="{650E57E7-E9D7-4711-9873-6D62CD55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299" name="Text Box 43">
            <a:extLst>
              <a:ext uri="{FF2B5EF4-FFF2-40B4-BE49-F238E27FC236}">
                <a16:creationId xmlns:a16="http://schemas.microsoft.com/office/drawing/2014/main" id="{C77DC7C2-DE0F-4F06-8389-308E4089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300" name="Text Box 44">
            <a:extLst>
              <a:ext uri="{FF2B5EF4-FFF2-40B4-BE49-F238E27FC236}">
                <a16:creationId xmlns:a16="http://schemas.microsoft.com/office/drawing/2014/main" id="{E3B60D2B-B196-4051-8D9C-E3DDF56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301" name="Text Box 45">
            <a:extLst>
              <a:ext uri="{FF2B5EF4-FFF2-40B4-BE49-F238E27FC236}">
                <a16:creationId xmlns:a16="http://schemas.microsoft.com/office/drawing/2014/main" id="{3A7FA167-AA06-4D55-845A-B482DE66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302" name="Rectangle 46">
            <a:extLst>
              <a:ext uri="{FF2B5EF4-FFF2-40B4-BE49-F238E27FC236}">
                <a16:creationId xmlns:a16="http://schemas.microsoft.com/office/drawing/2014/main" id="{21561023-3F25-414E-AFB2-38842C36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4362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3" name="Rectangle 47">
            <a:extLst>
              <a:ext uri="{FF2B5EF4-FFF2-40B4-BE49-F238E27FC236}">
                <a16:creationId xmlns:a16="http://schemas.microsoft.com/office/drawing/2014/main" id="{26CE4DC7-9FDC-41D5-A906-5394B90E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4362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5" name="Rectangle 49">
            <a:extLst>
              <a:ext uri="{FF2B5EF4-FFF2-40B4-BE49-F238E27FC236}">
                <a16:creationId xmlns:a16="http://schemas.microsoft.com/office/drawing/2014/main" id="{31B016D2-92D5-4940-86E4-C4E34269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4362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4" name="Rectangle 48">
            <a:extLst>
              <a:ext uri="{FF2B5EF4-FFF2-40B4-BE49-F238E27FC236}">
                <a16:creationId xmlns:a16="http://schemas.microsoft.com/office/drawing/2014/main" id="{FDC721CC-C4B8-4B07-8C5E-DFBC8DFA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4362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6" name="Line 50">
            <a:extLst>
              <a:ext uri="{FF2B5EF4-FFF2-40B4-BE49-F238E27FC236}">
                <a16:creationId xmlns:a16="http://schemas.microsoft.com/office/drawing/2014/main" id="{90999A20-06F2-4701-8E14-28BB55FCD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6676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7" name="Line 51">
            <a:extLst>
              <a:ext uri="{FF2B5EF4-FFF2-40B4-BE49-F238E27FC236}">
                <a16:creationId xmlns:a16="http://schemas.microsoft.com/office/drawing/2014/main" id="{34742025-9759-41EB-90B4-9B6FB695F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8" name="Line 52">
            <a:extLst>
              <a:ext uri="{FF2B5EF4-FFF2-40B4-BE49-F238E27FC236}">
                <a16:creationId xmlns:a16="http://schemas.microsoft.com/office/drawing/2014/main" id="{B506A423-F1E0-4099-BABE-1DE3444B1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9" name="Line 53">
            <a:extLst>
              <a:ext uri="{FF2B5EF4-FFF2-40B4-BE49-F238E27FC236}">
                <a16:creationId xmlns:a16="http://schemas.microsoft.com/office/drawing/2014/main" id="{0ED8C28C-C726-4D00-9E18-76A6FA5FE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0" name="Line 54">
            <a:extLst>
              <a:ext uri="{FF2B5EF4-FFF2-40B4-BE49-F238E27FC236}">
                <a16:creationId xmlns:a16="http://schemas.microsoft.com/office/drawing/2014/main" id="{90BDFB7C-F803-426D-BE01-4991A5C56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1" name="Line 55">
            <a:extLst>
              <a:ext uri="{FF2B5EF4-FFF2-40B4-BE49-F238E27FC236}">
                <a16:creationId xmlns:a16="http://schemas.microsoft.com/office/drawing/2014/main" id="{006A2B73-8CAE-4F2E-8634-E0B93445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2" name="Line 56">
            <a:extLst>
              <a:ext uri="{FF2B5EF4-FFF2-40B4-BE49-F238E27FC236}">
                <a16:creationId xmlns:a16="http://schemas.microsoft.com/office/drawing/2014/main" id="{3D4C9C52-9EEE-4B88-90B1-1FCB286D7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3" name="Line 57">
            <a:extLst>
              <a:ext uri="{FF2B5EF4-FFF2-40B4-BE49-F238E27FC236}">
                <a16:creationId xmlns:a16="http://schemas.microsoft.com/office/drawing/2014/main" id="{E4610BA9-82E8-441F-B90A-1C556976C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4" name="Text Box 58">
            <a:extLst>
              <a:ext uri="{FF2B5EF4-FFF2-40B4-BE49-F238E27FC236}">
                <a16:creationId xmlns:a16="http://schemas.microsoft.com/office/drawing/2014/main" id="{5780E3E1-DA0C-43BE-A001-5232BE78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315" name="Text Box 59">
            <a:extLst>
              <a:ext uri="{FF2B5EF4-FFF2-40B4-BE49-F238E27FC236}">
                <a16:creationId xmlns:a16="http://schemas.microsoft.com/office/drawing/2014/main" id="{BBFE6896-A6CB-4D7F-8EC9-72BF8BA74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316" name="Text Box 60">
            <a:extLst>
              <a:ext uri="{FF2B5EF4-FFF2-40B4-BE49-F238E27FC236}">
                <a16:creationId xmlns:a16="http://schemas.microsoft.com/office/drawing/2014/main" id="{0B759BE9-123E-4A23-8C1C-4B97A31C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317" name="Text Box 61">
            <a:extLst>
              <a:ext uri="{FF2B5EF4-FFF2-40B4-BE49-F238E27FC236}">
                <a16:creationId xmlns:a16="http://schemas.microsoft.com/office/drawing/2014/main" id="{915E5054-1C3C-483C-A70E-E4970E880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318" name="Text Box 62">
            <a:extLst>
              <a:ext uri="{FF2B5EF4-FFF2-40B4-BE49-F238E27FC236}">
                <a16:creationId xmlns:a16="http://schemas.microsoft.com/office/drawing/2014/main" id="{2A45A0F9-963C-43ED-BAED-D2FBAAF9B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319" name="Text Box 63">
            <a:extLst>
              <a:ext uri="{FF2B5EF4-FFF2-40B4-BE49-F238E27FC236}">
                <a16:creationId xmlns:a16="http://schemas.microsoft.com/office/drawing/2014/main" id="{0A6AC312-1C95-46E8-BF20-4D3C9EBC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320" name="Text Box 64">
            <a:extLst>
              <a:ext uri="{FF2B5EF4-FFF2-40B4-BE49-F238E27FC236}">
                <a16:creationId xmlns:a16="http://schemas.microsoft.com/office/drawing/2014/main" id="{8040E8F2-E669-4A2E-895E-02E7F8B41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321" name="Text Box 65">
            <a:extLst>
              <a:ext uri="{FF2B5EF4-FFF2-40B4-BE49-F238E27FC236}">
                <a16:creationId xmlns:a16="http://schemas.microsoft.com/office/drawing/2014/main" id="{61BC3C0F-557C-4778-A166-546AE7A8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4366737"/>
            <a:ext cx="299210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rate = 1 token /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214E1-A557-1E40-9E8E-365351D1B7CB}"/>
              </a:ext>
            </a:extLst>
          </p:cNvPr>
          <p:cNvSpPr txBox="1"/>
          <p:nvPr/>
        </p:nvSpPr>
        <p:spPr>
          <a:xfrm>
            <a:off x="3733800" y="544882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67" name="Text Box 65">
            <a:extLst>
              <a:ext uri="{FF2B5EF4-FFF2-40B4-BE49-F238E27FC236}">
                <a16:creationId xmlns:a16="http://schemas.microsoft.com/office/drawing/2014/main" id="{96AEC816-0ED7-784D-8982-CE8BC503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5329161"/>
            <a:ext cx="38820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 policer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rate = 1 token /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71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735389" y="4568826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4785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601" y="0"/>
            <a:ext cx="8610600" cy="15398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QoS guarantees for delays too!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1454" y="1422341"/>
            <a:ext cx="8724292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1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3121026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3740150" y="4411664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3241676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4509773" y="4718050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918076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4776788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4602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4654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4711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4765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3524251" y="3049589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token rate, 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4702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4691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3327401" y="3244851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3481389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bucket size, b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5208589" y="4121151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rate, R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4156076" y="5397501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Arial"/>
                  <a:cs typeface="Arial"/>
                </a:rPr>
                <a:t>D     = b/R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Arial"/>
                  <a:cs typeface="Arial"/>
                </a:rPr>
                <a:t>max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3349625" y="4649789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3319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2843214" y="3630614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2082800" y="3041651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2428875" y="5540376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2973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3949701" y="4322764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4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EAE9-F904-2C44-B139-22137517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Differentiated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1093-7B3C-0648-BC8B-B4344710D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marking and packet scheduling to provide QoS</a:t>
            </a:r>
          </a:p>
        </p:txBody>
      </p:sp>
    </p:spTree>
    <p:extLst>
      <p:ext uri="{BB962C8B-B14F-4D97-AF65-F5344CB8AC3E}">
        <p14:creationId xmlns:p14="http://schemas.microsoft.com/office/powerpoint/2010/main" val="33761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Differentiated services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3588" y="1244601"/>
            <a:ext cx="7772400" cy="3101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  <a:p>
            <a:pPr lvl="1">
              <a:defRPr/>
            </a:pPr>
            <a:r>
              <a:rPr lang="en-US" dirty="0"/>
              <a:t>signaling, maintaining per-flow router state  difficult with large number of flows </a:t>
            </a:r>
          </a:p>
          <a:p>
            <a:pPr>
              <a:defRPr/>
            </a:pP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define define service classes, provide functional components to build service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57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1971675" y="1254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dirty="0">
                <a:latin typeface="Helvetica" pitchFamily="2" charset="0"/>
              </a:rPr>
              <a:t>Edge-router packet marking 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2243138" y="4856163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class-based marking: packets of different classes marked differently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chemeClr val="tx2"/>
                </a:solidFill>
                <a:latin typeface="Helvetica" pitchFamily="2" charset="0"/>
              </a:rPr>
              <a:t>intra-class marking: conforming portion of flow marked differently than non-conforming one</a:t>
            </a:r>
            <a:endParaRPr lang="en-US" sz="2400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2081213" y="109537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profile:</a:t>
            </a:r>
            <a:r>
              <a:rPr lang="en-US" sz="2800" dirty="0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Helvetica" pitchFamily="2" charset="0"/>
              </a:rPr>
              <a:t>pre-negotiated</a:t>
            </a:r>
            <a:r>
              <a:rPr lang="en-US" sz="2800" dirty="0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Helvetica" pitchFamily="2" charset="0"/>
              </a:rPr>
              <a:t>rate r, bucket size b</a:t>
            </a:r>
            <a:endParaRPr lang="en-US" sz="2800" dirty="0">
              <a:solidFill>
                <a:schemeClr val="accent2"/>
              </a:solidFill>
              <a:latin typeface="Helvetica" pitchFamily="2" charset="0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chemeClr val="tx2"/>
                </a:solidFill>
                <a:latin typeface="Helvetica" pitchFamily="2" charset="0"/>
              </a:rPr>
              <a:t>packet marking at edge based on </a:t>
            </a: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per-flow</a:t>
            </a:r>
            <a:r>
              <a:rPr lang="en-US" sz="2800" dirty="0">
                <a:solidFill>
                  <a:schemeClr val="tx2"/>
                </a:solidFill>
                <a:latin typeface="Helvetica" pitchFamily="2" charset="0"/>
              </a:rPr>
              <a:t> profile</a:t>
            </a:r>
            <a:endParaRPr lang="en-US" sz="2800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2127250" y="4383089"/>
            <a:ext cx="4495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possible use of marking</a:t>
            </a:r>
            <a:r>
              <a:rPr lang="en-US" sz="2400" dirty="0">
                <a:solidFill>
                  <a:srgbClr val="000099"/>
                </a:solidFill>
                <a:latin typeface="Helvetica" pitchFamily="2" charset="0"/>
              </a:rPr>
              <a:t>: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4306888" y="3876676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Arial"/>
              </a:rPr>
              <a:t>user packets</a:t>
            </a:r>
            <a:endParaRPr lang="en-US" sz="2000" dirty="0">
              <a:solidFill>
                <a:schemeClr val="accent2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8032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8413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8489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8108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7727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71945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7194550" y="3792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76517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7270750" y="3944938"/>
            <a:ext cx="304800" cy="304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6051550" y="40973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6127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6508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7346950" y="30305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dirty="0">
              <a:solidFill>
                <a:srgbClr val="008000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7346950" y="32591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dirty="0">
              <a:solidFill>
                <a:srgbClr val="008000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7346950" y="35639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dirty="0">
              <a:solidFill>
                <a:srgbClr val="008000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V="1">
            <a:off x="71945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V="1">
            <a:off x="76517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6562725" y="2276476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Arial"/>
              </a:rPr>
              <a:t>rate r</a:t>
            </a:r>
            <a:endParaRPr lang="en-US" sz="2400" dirty="0">
              <a:solidFill>
                <a:schemeClr val="accent2"/>
              </a:solidFill>
              <a:latin typeface="Helvetica" pitchFamily="2" charset="0"/>
              <a:cs typeface="Arial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7727950" y="4249738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 flipV="1">
            <a:off x="7727950" y="3944938"/>
            <a:ext cx="9906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28" name="AutoShape 28"/>
          <p:cNvSpPr>
            <a:spLocks noChangeArrowheads="1"/>
          </p:cNvSpPr>
          <p:nvPr/>
        </p:nvSpPr>
        <p:spPr bwMode="auto">
          <a:xfrm>
            <a:off x="7297739" y="2220913"/>
            <a:ext cx="217487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>
            <a:off x="7042150" y="2890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14430" name="Text Box 30"/>
          <p:cNvSpPr txBox="1">
            <a:spLocks noChangeArrowheads="1"/>
          </p:cNvSpPr>
          <p:nvPr/>
        </p:nvSpPr>
        <p:spPr bwMode="auto">
          <a:xfrm>
            <a:off x="6508750" y="3106738"/>
            <a:ext cx="344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Arial"/>
              </a:rPr>
              <a:t>b</a:t>
            </a: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7042150" y="29543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5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1793585" y="1977690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  <a:cs typeface="Arial"/>
              </a:rPr>
              <a:t>edge router: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/>
              </a:rPr>
              <a:t>per-flow </a:t>
            </a:r>
            <a:r>
              <a:rPr lang="en-US" dirty="0">
                <a:solidFill>
                  <a:schemeClr val="tx2"/>
                </a:solidFill>
                <a:latin typeface="Helvetica" pitchFamily="2" charset="0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latin typeface="Helvetica" pitchFamily="2" charset="0"/>
                <a:cs typeface="Arial"/>
              </a:rPr>
              <a:t>marks packets as </a:t>
            </a:r>
            <a:r>
              <a:rPr lang="en-US" dirty="0">
                <a:solidFill>
                  <a:srgbClr val="00CC00"/>
                </a:solidFill>
                <a:latin typeface="Helvetica" pitchFamily="2" charset="0"/>
                <a:cs typeface="Arial"/>
              </a:rPr>
              <a:t>in-profile</a:t>
            </a:r>
            <a:r>
              <a:rPr lang="en-US" dirty="0">
                <a:solidFill>
                  <a:schemeClr val="tx2"/>
                </a:solidFill>
                <a:latin typeface="Helvetica" pitchFamily="2" charset="0"/>
                <a:cs typeface="Arial"/>
              </a:rPr>
              <a:t> and </a:t>
            </a:r>
            <a:r>
              <a:rPr lang="en-US" dirty="0">
                <a:solidFill>
                  <a:srgbClr val="CC0000"/>
                </a:solidFill>
                <a:latin typeface="Helvetica" pitchFamily="2" charset="0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1903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/>
              </a:rPr>
              <a:t>per class </a:t>
            </a:r>
            <a:r>
              <a:rPr lang="en-US" dirty="0">
                <a:solidFill>
                  <a:schemeClr val="tx2"/>
                </a:solidFill>
                <a:latin typeface="Helvetica" pitchFamily="2" charset="0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chemeClr val="tx2"/>
                </a:solidFill>
                <a:latin typeface="Helvetica" pitchFamily="2" charset="0"/>
                <a:cs typeface="Arial"/>
              </a:rPr>
              <a:t>buffering and scheduling based on </a:t>
            </a:r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/>
              </a:rPr>
              <a:t>marking</a:t>
            </a:r>
            <a:r>
              <a:rPr lang="en-US" dirty="0">
                <a:solidFill>
                  <a:srgbClr val="FF0000"/>
                </a:solidFill>
                <a:latin typeface="Helvetica" pitchFamily="2" charset="0"/>
                <a:cs typeface="Arial"/>
              </a:rPr>
              <a:t> </a:t>
            </a:r>
            <a:r>
              <a:rPr lang="en-US" dirty="0">
                <a:latin typeface="Helvetica" pitchFamily="2" charset="0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  <a:cs typeface="Arial"/>
              </a:rPr>
              <a:t>preference given to </a:t>
            </a:r>
            <a:r>
              <a:rPr lang="en-US" dirty="0">
                <a:solidFill>
                  <a:srgbClr val="00CC00"/>
                </a:solidFill>
                <a:latin typeface="Helvetica" pitchFamily="2" charset="0"/>
                <a:cs typeface="Arial"/>
              </a:rPr>
              <a:t>in-profile </a:t>
            </a:r>
            <a:r>
              <a:rPr lang="en-US" dirty="0">
                <a:latin typeface="Helvetica" pitchFamily="2" charset="0"/>
                <a:cs typeface="Arial"/>
              </a:rPr>
              <a:t>packets over </a:t>
            </a:r>
            <a:r>
              <a:rPr lang="en-US" dirty="0">
                <a:solidFill>
                  <a:srgbClr val="CC0000"/>
                </a:solidFill>
                <a:latin typeface="Helvetica" pitchFamily="2" charset="0"/>
                <a:cs typeface="Arial"/>
              </a:rPr>
              <a:t>out-of-profile </a:t>
            </a:r>
            <a:r>
              <a:rPr lang="en-US" dirty="0">
                <a:latin typeface="Helvetica" pitchFamily="2" charset="0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9705976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8408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8458201" y="2819401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6635751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9185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6835775" y="3779839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7832726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7832726" y="3832226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6888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8118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7308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6386514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6386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6137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6386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6137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8680450" y="2997201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9078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8680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9228139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9078913" y="3519489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9228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8778875" y="5202239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9228139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8680451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7637464" y="4265614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8053389" y="4256089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9826626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9826626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8643938" y="2670176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9078913" y="2647951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Diffserv 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3783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3603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5708651" y="3502026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5713414" y="2705101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10086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6551614" y="3273426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6494464" y="4067176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7781926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8496301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8943976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8832851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6953251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7550151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7813676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8985251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9029701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8978901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8445501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9415464" y="5597526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9455151" y="3382964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557963" y="608014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287258" cy="46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356188" cy="461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7891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312906" cy="646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312906" cy="646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312906" cy="646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74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113" y="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Per-connection QoS guarantees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9851"/>
            <a:ext cx="7772400" cy="8556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basic fact of life: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can not support traffic demands beyond link capacity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2263350" y="5098240"/>
            <a:ext cx="86196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call admission: </a:t>
            </a:r>
            <a:r>
              <a:rPr lang="en-US" sz="2800" dirty="0">
                <a:latin typeface="Helvetica" pitchFamily="2" charset="0"/>
              </a:rPr>
              <a:t>flow declares its needs, network may </a:t>
            </a:r>
          </a:p>
          <a:p>
            <a:pPr>
              <a:defRPr/>
            </a:pPr>
            <a:r>
              <a:rPr lang="en-US" sz="2800" dirty="0">
                <a:latin typeface="Helvetica" pitchFamily="2" charset="0"/>
              </a:rPr>
              <a:t>block call (e.g., busy signal) if it cannot meet needs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2193499" y="4952189"/>
            <a:ext cx="8689517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2466551" y="4675964"/>
            <a:ext cx="186461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Principle 4</a:t>
            </a: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4540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4892676" y="31337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4902200" y="3184526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4905375" y="3160714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5949950" y="3133726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4883150" y="3052764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86381" name="Group 15"/>
          <p:cNvGrpSpPr>
            <a:grpSpLocks/>
          </p:cNvGrpSpPr>
          <p:nvPr/>
        </p:nvGrpSpPr>
        <p:grpSpPr bwMode="auto">
          <a:xfrm>
            <a:off x="5149851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grpSp>
        <p:nvGrpSpPr>
          <p:cNvPr id="186382" name="Group 19"/>
          <p:cNvGrpSpPr>
            <a:grpSpLocks/>
          </p:cNvGrpSpPr>
          <p:nvPr/>
        </p:nvGrpSpPr>
        <p:grpSpPr bwMode="auto">
          <a:xfrm flipV="1">
            <a:off x="5149851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4900613" y="3525839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4303714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4067175" y="40290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4429126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8040689" y="28829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8053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8526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86390" name="Group 30"/>
          <p:cNvGrpSpPr>
            <a:grpSpLocks/>
          </p:cNvGrpSpPr>
          <p:nvPr/>
        </p:nvGrpSpPr>
        <p:grpSpPr bwMode="auto">
          <a:xfrm>
            <a:off x="6856413" y="3321051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Helvetica" pitchFamily="2" charset="0"/>
                <a:cs typeface="Arial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8641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8641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5200651" y="2670175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7197726" y="29273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4484688" y="27670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4235450" y="3540126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186395" name="Object 49"/>
          <p:cNvGraphicFramePr>
            <a:graphicFrameLocks noChangeAspect="1"/>
          </p:cNvGraphicFramePr>
          <p:nvPr/>
        </p:nvGraphicFramePr>
        <p:xfrm>
          <a:off x="3838575" y="26257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5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8639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26257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6" name="Object 50"/>
          <p:cNvGraphicFramePr>
            <a:graphicFrameLocks noChangeAspect="1"/>
          </p:cNvGraphicFramePr>
          <p:nvPr/>
        </p:nvGraphicFramePr>
        <p:xfrm>
          <a:off x="8688389" y="25955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6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8639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25955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4579938" y="2854326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4267201" y="3582989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5599113" y="3644900"/>
            <a:ext cx="1598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2951164" y="247491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5530851" y="34718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5337176" y="34718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5530851" y="33178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5337176" y="33178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186405" name="Object 63"/>
          <p:cNvGraphicFramePr>
            <a:graphicFrameLocks noChangeAspect="1"/>
          </p:cNvGraphicFramePr>
          <p:nvPr/>
        </p:nvGraphicFramePr>
        <p:xfrm>
          <a:off x="8337550" y="37687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7" name="Clip" r:id="rId7" imgW="682368" imgH="480541" progId="MS_ClipArt_Gallery.2">
                  <p:embed/>
                </p:oleObj>
              </mc:Choice>
              <mc:Fallback>
                <p:oleObj name="Clip" r:id="rId7" imgW="682368" imgH="480541" progId="MS_ClipArt_Gallery.2">
                  <p:embed/>
                  <p:pic>
                    <p:nvPicPr>
                      <p:cNvPr id="18640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550" y="37687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6" name="Object 64"/>
          <p:cNvGraphicFramePr>
            <a:graphicFrameLocks noChangeAspect="1"/>
          </p:cNvGraphicFramePr>
          <p:nvPr/>
        </p:nvGraphicFramePr>
        <p:xfrm>
          <a:off x="3519489" y="37893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" name="Clip" r:id="rId8" imgW="682368" imgH="480541" progId="MS_ClipArt_Gallery.2">
                  <p:embed/>
                </p:oleObj>
              </mc:Choice>
              <mc:Fallback>
                <p:oleObj name="Clip" r:id="rId8" imgW="682368" imgH="480541" progId="MS_ClipArt_Gallery.2">
                  <p:embed/>
                  <p:pic>
                    <p:nvPicPr>
                      <p:cNvPr id="18640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9" y="37893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2652714" y="3754439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phone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2F60-7DEB-4041-84DB-E5BABC7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Conversational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358C-AC75-214A-AD52-282A11D8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Two parties making a real-time conversation, ex: Skype</a:t>
            </a:r>
          </a:p>
          <a:p>
            <a:r>
              <a:rPr lang="en-US" dirty="0"/>
              <a:t>Important to bound playout delays &amp; adapt to loss</a:t>
            </a:r>
          </a:p>
          <a:p>
            <a:pPr lvl="1"/>
            <a:r>
              <a:rPr lang="en-US" dirty="0"/>
              <a:t>More than ~400 </a:t>
            </a:r>
            <a:r>
              <a:rPr lang="en-US" dirty="0" err="1"/>
              <a:t>ms</a:t>
            </a:r>
            <a:r>
              <a:rPr lang="en-US" dirty="0"/>
              <a:t> audio delay provides for a very poor experience</a:t>
            </a:r>
          </a:p>
          <a:p>
            <a:r>
              <a:rPr lang="en-US" dirty="0"/>
              <a:t>Fixed and adaptive playout delays at the granularity of “talk spurts”</a:t>
            </a:r>
          </a:p>
          <a:p>
            <a:r>
              <a:rPr lang="en-US" dirty="0"/>
              <a:t>Retransmissions not really effective to conceal loss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Forward error correction </a:t>
            </a:r>
            <a:r>
              <a:rPr lang="en-US" dirty="0"/>
              <a:t>mechanisms</a:t>
            </a:r>
          </a:p>
          <a:p>
            <a:r>
              <a:rPr lang="en-US" dirty="0"/>
              <a:t>Relay-based call routing: used by Skype</a:t>
            </a:r>
          </a:p>
          <a:p>
            <a:pPr lvl="1"/>
            <a:r>
              <a:rPr lang="en-US" dirty="0"/>
              <a:t>Useful to overcome NATs</a:t>
            </a:r>
          </a:p>
          <a:p>
            <a:pPr lvl="1"/>
            <a:r>
              <a:rPr lang="en-US" dirty="0"/>
              <a:t>But need extra infrastructure to make it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7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Freeform 2"/>
          <p:cNvSpPr>
            <a:spLocks/>
          </p:cNvSpPr>
          <p:nvPr/>
        </p:nvSpPr>
        <p:spPr bwMode="auto">
          <a:xfrm>
            <a:off x="4711700" y="3295651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9764" y="0"/>
            <a:ext cx="81438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QoS guarantee scenario</a:t>
            </a:r>
          </a:p>
        </p:txBody>
      </p:sp>
      <p:sp>
        <p:nvSpPr>
          <p:cNvPr id="188419" name="Freeform 4"/>
          <p:cNvSpPr>
            <a:spLocks/>
          </p:cNvSpPr>
          <p:nvPr/>
        </p:nvSpPr>
        <p:spPr bwMode="auto">
          <a:xfrm>
            <a:off x="2270125" y="2162176"/>
            <a:ext cx="2381250" cy="1922463"/>
          </a:xfrm>
          <a:custGeom>
            <a:avLst/>
            <a:gdLst>
              <a:gd name="T0" fmla="*/ 977379 w 1340"/>
              <a:gd name="T1" fmla="*/ 67795 h 1191"/>
              <a:gd name="T2" fmla="*/ 145718 w 1340"/>
              <a:gd name="T3" fmla="*/ 96850 h 1191"/>
              <a:gd name="T4" fmla="*/ 103069 w 1340"/>
              <a:gd name="T5" fmla="*/ 648892 h 1191"/>
              <a:gd name="T6" fmla="*/ 49757 w 1340"/>
              <a:gd name="T7" fmla="*/ 1162194 h 1191"/>
              <a:gd name="T8" fmla="*/ 199030 w 1340"/>
              <a:gd name="T9" fmla="*/ 1404318 h 1191"/>
              <a:gd name="T10" fmla="*/ 956054 w 1340"/>
              <a:gd name="T11" fmla="*/ 1414003 h 1191"/>
              <a:gd name="T12" fmla="*/ 1137313 w 1340"/>
              <a:gd name="T13" fmla="*/ 1820771 h 1191"/>
              <a:gd name="T14" fmla="*/ 2192882 w 1340"/>
              <a:gd name="T15" fmla="*/ 1772346 h 1191"/>
              <a:gd name="T16" fmla="*/ 2267519 w 1340"/>
              <a:gd name="T17" fmla="*/ 920070 h 1191"/>
              <a:gd name="T18" fmla="*/ 2139571 w 1340"/>
              <a:gd name="T19" fmla="*/ 552042 h 1191"/>
              <a:gd name="T20" fmla="*/ 1350560 w 1340"/>
              <a:gd name="T21" fmla="*/ 464878 h 1191"/>
              <a:gd name="T22" fmla="*/ 977379 w 1340"/>
              <a:gd name="T23" fmla="*/ 6779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20" name="Rectangle 5"/>
          <p:cNvSpPr>
            <a:spLocks noChangeArrowheads="1"/>
          </p:cNvSpPr>
          <p:nvPr/>
        </p:nvSpPr>
        <p:spPr bwMode="auto">
          <a:xfrm>
            <a:off x="2863850" y="4554538"/>
            <a:ext cx="63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6"/>
          <p:cNvGrpSpPr>
            <a:grpSpLocks/>
          </p:cNvGrpSpPr>
          <p:nvPr/>
        </p:nvGrpSpPr>
        <p:grpSpPr bwMode="auto">
          <a:xfrm rot="-5400000">
            <a:off x="3900488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4" y="404"/>
              <a:ext cx="48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5" y="466"/>
              <a:ext cx="49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8" y="526"/>
              <a:ext cx="47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3673476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3676651" y="3281364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4308476" y="3279776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2901950" y="2620964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2930526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3979864" y="3081339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8428" name="Freeform 16"/>
          <p:cNvSpPr>
            <a:spLocks/>
          </p:cNvSpPr>
          <p:nvPr/>
        </p:nvSpPr>
        <p:spPr bwMode="auto">
          <a:xfrm>
            <a:off x="6867526" y="4041776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8091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8886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7681119" y="5330031"/>
            <a:ext cx="63500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7766051" y="5327651"/>
            <a:ext cx="63500" cy="66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7843838" y="5332413"/>
            <a:ext cx="61913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8103395" y="521255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7477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7823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7821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9079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9433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9423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88441" name="Group 29"/>
          <p:cNvGrpSpPr>
            <a:grpSpLocks/>
          </p:cNvGrpSpPr>
          <p:nvPr/>
        </p:nvGrpSpPr>
        <p:grpSpPr bwMode="auto">
          <a:xfrm>
            <a:off x="8996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2" cy="5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71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72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8072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8970170" y="5584033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8343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8690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8688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5360989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5880100" y="3913189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5110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5135564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6319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5368925" y="3881439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5378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6096001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4244976" y="2981326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5140325" y="1262063"/>
            <a:ext cx="5219700" cy="18288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resource reservation</a:t>
            </a:r>
          </a:p>
          <a:p>
            <a:pPr lvl="1">
              <a:defRPr/>
            </a:pPr>
            <a:r>
              <a:rPr lang="en-US" dirty="0"/>
              <a:t>call setup, signaling (RSVP)</a:t>
            </a:r>
          </a:p>
          <a:p>
            <a:pPr lvl="1">
              <a:defRPr/>
            </a:pPr>
            <a:r>
              <a:rPr lang="en-US" dirty="0"/>
              <a:t>traffic, QoS declaration</a:t>
            </a:r>
          </a:p>
          <a:p>
            <a:pPr lvl="1">
              <a:defRPr/>
            </a:pPr>
            <a:r>
              <a:rPr lang="en-US" dirty="0"/>
              <a:t>per-element admission control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8457" name="Group 58"/>
          <p:cNvGrpSpPr>
            <a:grpSpLocks/>
          </p:cNvGrpSpPr>
          <p:nvPr/>
        </p:nvGrpSpPr>
        <p:grpSpPr bwMode="auto">
          <a:xfrm>
            <a:off x="3641726" y="2820989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5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59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8" name="Group 72"/>
          <p:cNvGrpSpPr>
            <a:grpSpLocks/>
          </p:cNvGrpSpPr>
          <p:nvPr/>
        </p:nvGrpSpPr>
        <p:grpSpPr bwMode="auto">
          <a:xfrm>
            <a:off x="4775201" y="3402014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45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4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9" name="Group 86"/>
          <p:cNvGrpSpPr>
            <a:grpSpLocks/>
          </p:cNvGrpSpPr>
          <p:nvPr/>
        </p:nvGrpSpPr>
        <p:grpSpPr bwMode="auto">
          <a:xfrm>
            <a:off x="4794251" y="4116389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32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33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0" name="Group 100"/>
          <p:cNvGrpSpPr>
            <a:grpSpLocks/>
          </p:cNvGrpSpPr>
          <p:nvPr/>
        </p:nvGrpSpPr>
        <p:grpSpPr bwMode="auto">
          <a:xfrm>
            <a:off x="5641976" y="4592639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19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20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1" name="Group 114"/>
          <p:cNvGrpSpPr>
            <a:grpSpLocks/>
          </p:cNvGrpSpPr>
          <p:nvPr/>
        </p:nvGrpSpPr>
        <p:grpSpPr bwMode="auto">
          <a:xfrm>
            <a:off x="7442201" y="4697414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06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07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2" name="Group 128"/>
          <p:cNvGrpSpPr>
            <a:grpSpLocks/>
          </p:cNvGrpSpPr>
          <p:nvPr/>
        </p:nvGrpSpPr>
        <p:grpSpPr bwMode="auto">
          <a:xfrm>
            <a:off x="8299451" y="5087939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93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94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3" name="Group 142"/>
          <p:cNvGrpSpPr>
            <a:grpSpLocks/>
          </p:cNvGrpSpPr>
          <p:nvPr/>
        </p:nvGrpSpPr>
        <p:grpSpPr bwMode="auto">
          <a:xfrm>
            <a:off x="5776914" y="3629026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80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81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2914651" y="2305051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>
                <a:gd name="T0" fmla="*/ 0 w 3666"/>
                <a:gd name="T1" fmla="*/ 0 h 1884"/>
                <a:gd name="T2" fmla="*/ 414 w 3666"/>
                <a:gd name="T3" fmla="*/ 174 h 1884"/>
                <a:gd name="T4" fmla="*/ 786 w 3666"/>
                <a:gd name="T5" fmla="*/ 174 h 1884"/>
                <a:gd name="T6" fmla="*/ 1128 w 3666"/>
                <a:gd name="T7" fmla="*/ 540 h 1884"/>
                <a:gd name="T8" fmla="*/ 1422 w 3666"/>
                <a:gd name="T9" fmla="*/ 540 h 1884"/>
                <a:gd name="T10" fmla="*/ 1428 w 3666"/>
                <a:gd name="T11" fmla="*/ 990 h 1884"/>
                <a:gd name="T12" fmla="*/ 1728 w 3666"/>
                <a:gd name="T13" fmla="*/ 1242 h 1884"/>
                <a:gd name="T14" fmla="*/ 3198 w 3666"/>
                <a:gd name="T15" fmla="*/ 1236 h 1884"/>
                <a:gd name="T16" fmla="*/ 3426 w 3666"/>
                <a:gd name="T17" fmla="*/ 1530 h 1884"/>
                <a:gd name="T18" fmla="*/ 3666 w 3666"/>
                <a:gd name="T19" fmla="*/ 1530 h 1884"/>
                <a:gd name="T20" fmla="*/ 3666 w 3666"/>
                <a:gd name="T21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2517775" y="4622801"/>
            <a:ext cx="4389438" cy="1179513"/>
            <a:chOff x="702" y="2912"/>
            <a:chExt cx="2694" cy="743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5" y="2978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8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4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60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702" y="3091"/>
              <a:ext cx="26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 algn="ctr"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400" dirty="0">
                  <a:latin typeface="Arial"/>
                  <a:cs typeface="Arial"/>
                </a:rPr>
                <a:t>QoS-sensitive scheduling (e.g., WFQ)</a:t>
              </a:r>
              <a:endParaRPr lang="en-US" sz="24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8466" name="Group 171"/>
          <p:cNvGrpSpPr>
            <a:grpSpLocks/>
          </p:cNvGrpSpPr>
          <p:nvPr/>
        </p:nvGrpSpPr>
        <p:grpSpPr bwMode="auto">
          <a:xfrm>
            <a:off x="2128838" y="1809751"/>
            <a:ext cx="1257300" cy="415925"/>
            <a:chOff x="3621" y="3265"/>
            <a:chExt cx="1776" cy="744"/>
          </a:xfrm>
        </p:grpSpPr>
        <p:pic>
          <p:nvPicPr>
            <p:cNvPr id="188658" name="Picture 172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3" y="3288"/>
              <a:ext cx="1399" cy="437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8" cy="122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61" name="Picture 175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8467" name="Group 377"/>
          <p:cNvGrpSpPr>
            <a:grpSpLocks/>
          </p:cNvGrpSpPr>
          <p:nvPr/>
        </p:nvGrpSpPr>
        <p:grpSpPr bwMode="auto">
          <a:xfrm>
            <a:off x="8756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56" name="Picture 381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8" name="Group 383"/>
          <p:cNvGrpSpPr>
            <a:grpSpLocks/>
          </p:cNvGrpSpPr>
          <p:nvPr/>
        </p:nvGrpSpPr>
        <p:grpSpPr bwMode="auto">
          <a:xfrm>
            <a:off x="2649539" y="3190876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9" name="Group 387"/>
          <p:cNvGrpSpPr>
            <a:grpSpLocks/>
          </p:cNvGrpSpPr>
          <p:nvPr/>
        </p:nvGrpSpPr>
        <p:grpSpPr bwMode="auto">
          <a:xfrm>
            <a:off x="7208839" y="5235576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0" name="Group 391"/>
          <p:cNvGrpSpPr>
            <a:grpSpLocks/>
          </p:cNvGrpSpPr>
          <p:nvPr/>
        </p:nvGrpSpPr>
        <p:grpSpPr bwMode="auto">
          <a:xfrm>
            <a:off x="7920039" y="5248276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1" name="Group 395"/>
          <p:cNvGrpSpPr>
            <a:grpSpLocks/>
          </p:cNvGrpSpPr>
          <p:nvPr/>
        </p:nvGrpSpPr>
        <p:grpSpPr bwMode="auto">
          <a:xfrm>
            <a:off x="8199439" y="5616576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6754051" y="4013200"/>
            <a:ext cx="11095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request/</a:t>
            </a:r>
          </a:p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reply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88476" name="Group 249"/>
          <p:cNvGrpSpPr>
            <a:grpSpLocks/>
          </p:cNvGrpSpPr>
          <p:nvPr/>
        </p:nvGrpSpPr>
        <p:grpSpPr bwMode="auto">
          <a:xfrm>
            <a:off x="2587625" y="2346325"/>
            <a:ext cx="325438" cy="514350"/>
            <a:chOff x="4140" y="429"/>
            <a:chExt cx="1425" cy="2396"/>
          </a:xfrm>
        </p:grpSpPr>
        <p:sp>
          <p:nvSpPr>
            <p:cNvPr id="18860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1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1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Rectangle 254"/>
            <p:cNvSpPr>
              <a:spLocks noChangeArrowheads="1"/>
            </p:cNvSpPr>
            <p:nvPr/>
          </p:nvSpPr>
          <p:spPr bwMode="auto">
            <a:xfrm>
              <a:off x="4216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" name="AutoShape 25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5" name="AutoShape 257"/>
              <p:cNvSpPr>
                <a:spLocks noChangeArrowheads="1"/>
              </p:cNvSpPr>
              <p:nvPr/>
            </p:nvSpPr>
            <p:spPr bwMode="auto">
              <a:xfrm>
                <a:off x="635" y="2580"/>
                <a:ext cx="685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0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2" name="AutoShape 260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29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3" name="AutoShape 261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2" name="Rectangle 262"/>
            <p:cNvSpPr>
              <a:spLocks noChangeArrowheads="1"/>
            </p:cNvSpPr>
            <p:nvPr/>
          </p:nvSpPr>
          <p:spPr bwMode="auto">
            <a:xfrm>
              <a:off x="4216" y="136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3" name="Rectangle 263"/>
            <p:cNvSpPr>
              <a:spLocks noChangeArrowheads="1"/>
            </p:cNvSpPr>
            <p:nvPr/>
          </p:nvSpPr>
          <p:spPr bwMode="auto">
            <a:xfrm>
              <a:off x="4230" y="16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1" name="AutoShape 266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7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62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62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8" name="AutoShape 269"/>
              <p:cNvSpPr>
                <a:spLocks noChangeArrowheads="1"/>
              </p:cNvSpPr>
              <p:nvPr/>
            </p:nvSpPr>
            <p:spPr bwMode="auto">
              <a:xfrm>
                <a:off x="613" y="2565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29" name="AutoShape 270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93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7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3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Oval 274"/>
            <p:cNvSpPr>
              <a:spLocks noChangeArrowheads="1"/>
            </p:cNvSpPr>
            <p:nvPr/>
          </p:nvSpPr>
          <p:spPr bwMode="auto">
            <a:xfrm>
              <a:off x="5516" y="2611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203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3" name="AutoShape 277"/>
            <p:cNvSpPr>
              <a:spLocks noChangeArrowheads="1"/>
            </p:cNvSpPr>
            <p:nvPr/>
          </p:nvSpPr>
          <p:spPr bwMode="auto">
            <a:xfrm>
              <a:off x="4203" y="2714"/>
              <a:ext cx="107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4" name="Oval 278"/>
            <p:cNvSpPr>
              <a:spLocks noChangeArrowheads="1"/>
            </p:cNvSpPr>
            <p:nvPr/>
          </p:nvSpPr>
          <p:spPr bwMode="auto">
            <a:xfrm>
              <a:off x="4307" y="2381"/>
              <a:ext cx="160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Oval 279"/>
            <p:cNvSpPr>
              <a:spLocks noChangeArrowheads="1"/>
            </p:cNvSpPr>
            <p:nvPr/>
          </p:nvSpPr>
          <p:spPr bwMode="auto">
            <a:xfrm>
              <a:off x="4488" y="2389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6" name="Oval 280"/>
            <p:cNvSpPr>
              <a:spLocks noChangeArrowheads="1"/>
            </p:cNvSpPr>
            <p:nvPr/>
          </p:nvSpPr>
          <p:spPr bwMode="auto">
            <a:xfrm>
              <a:off x="4661" y="2381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7" name="Rectangle 281"/>
            <p:cNvSpPr>
              <a:spLocks noChangeArrowheads="1"/>
            </p:cNvSpPr>
            <p:nvPr/>
          </p:nvSpPr>
          <p:spPr bwMode="auto">
            <a:xfrm>
              <a:off x="5065" y="1834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7" name="Group 315"/>
          <p:cNvGrpSpPr>
            <a:grpSpLocks/>
          </p:cNvGrpSpPr>
          <p:nvPr/>
        </p:nvGrpSpPr>
        <p:grpSpPr bwMode="auto">
          <a:xfrm>
            <a:off x="3498851" y="3395663"/>
            <a:ext cx="231775" cy="481012"/>
            <a:chOff x="1115" y="2770"/>
            <a:chExt cx="589" cy="1034"/>
          </a:xfrm>
        </p:grpSpPr>
        <p:sp>
          <p:nvSpPr>
            <p:cNvPr id="188577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79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80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2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67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8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3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4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65" name="AutoShape 293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31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6" name="AutoShape 294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707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5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46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7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63" name="AutoShape 298"/>
              <p:cNvSpPr>
                <a:spLocks noChangeArrowheads="1"/>
              </p:cNvSpPr>
              <p:nvPr/>
            </p:nvSpPr>
            <p:spPr bwMode="auto">
              <a:xfrm>
                <a:off x="614" y="2572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4" name="AutoShape 299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88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89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61" name="AutoShape 302"/>
              <p:cNvSpPr>
                <a:spLocks noChangeArrowheads="1"/>
              </p:cNvSpPr>
              <p:nvPr/>
            </p:nvSpPr>
            <p:spPr bwMode="auto">
              <a:xfrm>
                <a:off x="608" y="2570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2" name="AutoShape 303"/>
              <p:cNvSpPr>
                <a:spLocks noChangeArrowheads="1"/>
              </p:cNvSpPr>
              <p:nvPr/>
            </p:nvSpPr>
            <p:spPr bwMode="auto">
              <a:xfrm>
                <a:off x="620" y="2586"/>
                <a:ext cx="707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50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1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92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4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6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6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7" name="Oval 311"/>
            <p:cNvSpPr>
              <a:spLocks noChangeArrowheads="1"/>
            </p:cNvSpPr>
            <p:nvPr/>
          </p:nvSpPr>
          <p:spPr bwMode="auto">
            <a:xfrm>
              <a:off x="1184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8" name="Oval 312"/>
            <p:cNvSpPr>
              <a:spLocks noChangeArrowheads="1"/>
            </p:cNvSpPr>
            <p:nvPr/>
          </p:nvSpPr>
          <p:spPr bwMode="auto">
            <a:xfrm>
              <a:off x="1256" y="3613"/>
              <a:ext cx="69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9" name="Oval 313"/>
            <p:cNvSpPr>
              <a:spLocks noChangeArrowheads="1"/>
            </p:cNvSpPr>
            <p:nvPr/>
          </p:nvSpPr>
          <p:spPr bwMode="auto">
            <a:xfrm>
              <a:off x="1333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60" name="Rectangle 314"/>
            <p:cNvSpPr>
              <a:spLocks noChangeArrowheads="1"/>
            </p:cNvSpPr>
            <p:nvPr/>
          </p:nvSpPr>
          <p:spPr bwMode="auto">
            <a:xfrm>
              <a:off x="1494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8" name="Group 315"/>
          <p:cNvGrpSpPr>
            <a:grpSpLocks/>
          </p:cNvGrpSpPr>
          <p:nvPr/>
        </p:nvGrpSpPr>
        <p:grpSpPr bwMode="auto">
          <a:xfrm>
            <a:off x="4216401" y="3397251"/>
            <a:ext cx="233363" cy="479425"/>
            <a:chOff x="1115" y="2770"/>
            <a:chExt cx="589" cy="1034"/>
          </a:xfrm>
        </p:grpSpPr>
        <p:sp>
          <p:nvSpPr>
            <p:cNvPr id="188545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47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8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0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00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01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6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2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8" name="AutoShape 293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9" name="AutoShape 29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702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8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79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8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5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6" name="AutoShape 298"/>
              <p:cNvSpPr>
                <a:spLocks noChangeArrowheads="1"/>
              </p:cNvSpPr>
              <p:nvPr/>
            </p:nvSpPr>
            <p:spPr bwMode="auto">
              <a:xfrm>
                <a:off x="609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7" name="AutoShape 299"/>
              <p:cNvSpPr>
                <a:spLocks noChangeArrowheads="1"/>
              </p:cNvSpPr>
              <p:nvPr/>
            </p:nvSpPr>
            <p:spPr bwMode="auto">
              <a:xfrm>
                <a:off x="621" y="2583"/>
                <a:ext cx="702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56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57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" name="AutoShape 302"/>
              <p:cNvSpPr>
                <a:spLocks noChangeArrowheads="1"/>
              </p:cNvSpPr>
              <p:nvPr/>
            </p:nvSpPr>
            <p:spPr bwMode="auto">
              <a:xfrm>
                <a:off x="615" y="2565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5" name="AutoShape 303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2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3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59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0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62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7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89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0" name="Oval 311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1" name="Oval 312"/>
            <p:cNvSpPr>
              <a:spLocks noChangeArrowheads="1"/>
            </p:cNvSpPr>
            <p:nvPr/>
          </p:nvSpPr>
          <p:spPr bwMode="auto">
            <a:xfrm>
              <a:off x="1259" y="3616"/>
              <a:ext cx="64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2" name="Oval 313"/>
            <p:cNvSpPr>
              <a:spLocks noChangeArrowheads="1"/>
            </p:cNvSpPr>
            <p:nvPr/>
          </p:nvSpPr>
          <p:spPr bwMode="auto">
            <a:xfrm>
              <a:off x="1331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3" name="Rectangle 314"/>
            <p:cNvSpPr>
              <a:spLocks noChangeArrowheads="1"/>
            </p:cNvSpPr>
            <p:nvPr/>
          </p:nvSpPr>
          <p:spPr bwMode="auto">
            <a:xfrm>
              <a:off x="1496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9" name="Group 315"/>
          <p:cNvGrpSpPr>
            <a:grpSpLocks/>
          </p:cNvGrpSpPr>
          <p:nvPr/>
        </p:nvGrpSpPr>
        <p:grpSpPr bwMode="auto">
          <a:xfrm>
            <a:off x="9518651" y="4722814"/>
            <a:ext cx="231775" cy="479425"/>
            <a:chOff x="1115" y="2770"/>
            <a:chExt cx="589" cy="1034"/>
          </a:xfrm>
        </p:grpSpPr>
        <p:sp>
          <p:nvSpPr>
            <p:cNvPr id="188513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15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6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18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33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4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09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0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31" name="AutoShape 293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1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2" name="AutoShape 294"/>
              <p:cNvSpPr>
                <a:spLocks noChangeArrowheads="1"/>
              </p:cNvSpPr>
              <p:nvPr/>
            </p:nvSpPr>
            <p:spPr bwMode="auto">
              <a:xfrm>
                <a:off x="624" y="2582"/>
                <a:ext cx="707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1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12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3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29" name="AutoShape 29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0" name="AutoShape 29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5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24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25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27" name="AutoShape 302"/>
              <p:cNvSpPr>
                <a:spLocks noChangeArrowheads="1"/>
              </p:cNvSpPr>
              <p:nvPr/>
            </p:nvSpPr>
            <p:spPr bwMode="auto">
              <a:xfrm>
                <a:off x="608" y="2565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28" name="AutoShape 303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707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6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27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28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30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6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2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3" name="Oval 311"/>
            <p:cNvSpPr>
              <a:spLocks noChangeArrowheads="1"/>
            </p:cNvSpPr>
            <p:nvPr/>
          </p:nvSpPr>
          <p:spPr bwMode="auto">
            <a:xfrm>
              <a:off x="1184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4" name="Oval 312"/>
            <p:cNvSpPr>
              <a:spLocks noChangeArrowheads="1"/>
            </p:cNvSpPr>
            <p:nvPr/>
          </p:nvSpPr>
          <p:spPr bwMode="auto">
            <a:xfrm>
              <a:off x="1256" y="3616"/>
              <a:ext cx="69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25" name="Oval 313"/>
            <p:cNvSpPr>
              <a:spLocks noChangeArrowheads="1"/>
            </p:cNvSpPr>
            <p:nvPr/>
          </p:nvSpPr>
          <p:spPr bwMode="auto">
            <a:xfrm>
              <a:off x="1333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6" name="Rectangle 314"/>
            <p:cNvSpPr>
              <a:spLocks noChangeArrowheads="1"/>
            </p:cNvSpPr>
            <p:nvPr/>
          </p:nvSpPr>
          <p:spPr bwMode="auto">
            <a:xfrm>
              <a:off x="1494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80" name="Group 315"/>
          <p:cNvGrpSpPr>
            <a:grpSpLocks/>
          </p:cNvGrpSpPr>
          <p:nvPr/>
        </p:nvGrpSpPr>
        <p:grpSpPr bwMode="auto">
          <a:xfrm>
            <a:off x="9518651" y="5260976"/>
            <a:ext cx="233363" cy="481013"/>
            <a:chOff x="1115" y="2770"/>
            <a:chExt cx="589" cy="1034"/>
          </a:xfrm>
        </p:grpSpPr>
        <p:sp>
          <p:nvSpPr>
            <p:cNvPr id="188481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83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4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6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66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7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2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8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64" name="AutoShape 293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6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5" name="AutoShape 294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702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4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4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45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91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62" name="AutoShape 298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3" name="AutoShape 299"/>
              <p:cNvSpPr>
                <a:spLocks noChangeArrowheads="1"/>
              </p:cNvSpPr>
              <p:nvPr/>
            </p:nvSpPr>
            <p:spPr bwMode="auto">
              <a:xfrm>
                <a:off x="621" y="2586"/>
                <a:ext cx="702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492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93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60" name="AutoShape 302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1" name="AutoShape 30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702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9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5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96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8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7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5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6" name="Oval 311"/>
            <p:cNvSpPr>
              <a:spLocks noChangeArrowheads="1"/>
            </p:cNvSpPr>
            <p:nvPr/>
          </p:nvSpPr>
          <p:spPr bwMode="auto">
            <a:xfrm>
              <a:off x="1183" y="3613"/>
              <a:ext cx="68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7" name="Oval 312"/>
            <p:cNvSpPr>
              <a:spLocks noChangeArrowheads="1"/>
            </p:cNvSpPr>
            <p:nvPr/>
          </p:nvSpPr>
          <p:spPr bwMode="auto">
            <a:xfrm>
              <a:off x="1259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58" name="Oval 313"/>
            <p:cNvSpPr>
              <a:spLocks noChangeArrowheads="1"/>
            </p:cNvSpPr>
            <p:nvPr/>
          </p:nvSpPr>
          <p:spPr bwMode="auto">
            <a:xfrm>
              <a:off x="1331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9" name="Rectangle 314"/>
            <p:cNvSpPr>
              <a:spLocks noChangeArrowheads="1"/>
            </p:cNvSpPr>
            <p:nvPr/>
          </p:nvSpPr>
          <p:spPr bwMode="auto">
            <a:xfrm>
              <a:off x="1496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89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7E5E-5486-E24C-87E1-6911307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network support for QoS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8CF2-BABB-7449-94C8-F11089D8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3636" cy="4850748"/>
          </a:xfrm>
        </p:spPr>
        <p:txBody>
          <a:bodyPr>
            <a:normAutofit/>
          </a:bodyPr>
          <a:lstStyle/>
          <a:p>
            <a:r>
              <a:rPr lang="en-US" dirty="0"/>
              <a:t>Need ways to distinguish traffic (marking) and handle  traffic contention (scheduling)</a:t>
            </a:r>
          </a:p>
          <a:p>
            <a:r>
              <a:rPr lang="en-US" dirty="0"/>
              <a:t>Packet scheduling: a great place to provide QoS by isolating traffic from each other</a:t>
            </a:r>
          </a:p>
          <a:p>
            <a:r>
              <a:rPr lang="en-US" dirty="0"/>
              <a:t>Abstractions: </a:t>
            </a:r>
          </a:p>
          <a:p>
            <a:pPr lvl="1"/>
            <a:r>
              <a:rPr lang="en-US" dirty="0"/>
              <a:t>Leaky bucket: shape traffic</a:t>
            </a:r>
          </a:p>
          <a:p>
            <a:pPr lvl="1"/>
            <a:r>
              <a:rPr lang="en-US" dirty="0"/>
              <a:t>Token bucket: shape and police traffic</a:t>
            </a:r>
          </a:p>
          <a:p>
            <a:r>
              <a:rPr lang="en-US" dirty="0"/>
              <a:t>The Internet </a:t>
            </a:r>
            <a:r>
              <a:rPr lang="en-US" dirty="0" err="1"/>
              <a:t>DiffServ</a:t>
            </a:r>
            <a:r>
              <a:rPr lang="en-US" dirty="0"/>
              <a:t> architecture builds on these mechanisms</a:t>
            </a:r>
          </a:p>
          <a:p>
            <a:r>
              <a:rPr lang="en-US" dirty="0"/>
              <a:t>Resource reservation and call admission required to ensure QoS when demand exceeds capacity</a:t>
            </a:r>
          </a:p>
          <a:p>
            <a:pPr lvl="1"/>
            <a:r>
              <a:rPr lang="en-US" dirty="0"/>
              <a:t>However, not very widely deployed on the Internet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9FC3-D722-A64E-8712-91EC3FE4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DEDD-A2B2-814A-90F3-A168CFD4A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the network benefit multimedia network transfers?</a:t>
            </a:r>
          </a:p>
        </p:txBody>
      </p:sp>
    </p:spTree>
    <p:extLst>
      <p:ext uri="{BB962C8B-B14F-4D97-AF65-F5344CB8AC3E}">
        <p14:creationId xmlns:p14="http://schemas.microsoft.com/office/powerpoint/2010/main" val="87506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6042AB0-441B-49FE-8D5E-E56A0852F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881065"/>
            <a:ext cx="9383715" cy="871537"/>
          </a:xfrm>
        </p:spPr>
        <p:txBody>
          <a:bodyPr>
            <a:normAutofit fontScale="90000"/>
          </a:bodyPr>
          <a:lstStyle/>
          <a:p>
            <a:r>
              <a:rPr lang="en-US" altLang="en-US" sz="5400" dirty="0"/>
              <a:t>Network support for Multimedia</a:t>
            </a:r>
            <a:endParaRPr lang="en-US" altLang="en-US" sz="3200" dirty="0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CD66088-5D06-44D5-8383-2BC0ADBA9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6302" y="1941514"/>
            <a:ext cx="10315573" cy="4421186"/>
          </a:xfrm>
        </p:spPr>
        <p:txBody>
          <a:bodyPr>
            <a:no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C00000"/>
                </a:solidFill>
              </a:rPr>
              <a:t>best effort</a:t>
            </a:r>
            <a:r>
              <a:rPr lang="en-US" altLang="en-US" dirty="0"/>
              <a:t> Internet architecture does not offer any guarantees on delay, bandwidth, and loss</a:t>
            </a:r>
          </a:p>
          <a:p>
            <a:pPr lvl="1"/>
            <a:r>
              <a:rPr lang="en-US" altLang="en-US" dirty="0"/>
              <a:t>Network may drop, reorder, corrupt packets</a:t>
            </a:r>
          </a:p>
          <a:p>
            <a:pPr lvl="1"/>
            <a:r>
              <a:rPr lang="en-US" altLang="en-US" dirty="0"/>
              <a:t>Network may treat transfers randomly regardless of their “importance”</a:t>
            </a:r>
          </a:p>
          <a:p>
            <a:r>
              <a:rPr lang="en-US" altLang="en-US" dirty="0"/>
              <a:t>However, multimedia apps require delay and loss bounds</a:t>
            </a:r>
          </a:p>
          <a:p>
            <a:r>
              <a:rPr lang="en-US" altLang="en-US" dirty="0"/>
              <a:t>How to provide quality of service (QoS) for multimedia applications through network mechanisms? </a:t>
            </a:r>
          </a:p>
          <a:p>
            <a:pPr lvl="1"/>
            <a:r>
              <a:rPr lang="en-US" altLang="en-US" dirty="0"/>
              <a:t>Provision enough resources: make the best of best effort service</a:t>
            </a:r>
          </a:p>
          <a:p>
            <a:pPr lvl="1"/>
            <a:r>
              <a:rPr lang="en-US" altLang="en-US" dirty="0"/>
              <a:t>Mechanisms to handle traffic differently based on importance</a:t>
            </a:r>
          </a:p>
          <a:p>
            <a:r>
              <a:rPr lang="en-US" altLang="en-US" dirty="0"/>
              <a:t>Result: specific protocols and architectures for QoS</a:t>
            </a:r>
          </a:p>
          <a:p>
            <a:pPr marL="0" indent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84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Dimensioning best effort networks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199"/>
            <a:ext cx="9963149" cy="4752975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approach: </a:t>
            </a:r>
            <a:r>
              <a:rPr lang="en-US" dirty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high bandwidth costs</a:t>
            </a:r>
          </a:p>
          <a:p>
            <a:pPr>
              <a:defRPr/>
            </a:pPr>
            <a:r>
              <a:rPr lang="en-US" dirty="0"/>
              <a:t>challenges: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network dimensioning: </a:t>
            </a:r>
            <a:r>
              <a:rPr lang="en-US" dirty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estimating network traffic demand: </a:t>
            </a:r>
            <a:r>
              <a:rPr lang="en-US" dirty="0"/>
              <a:t>needed to determine how much bandwidth is “enough” (for that much traffic)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Providing multiple classes of service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68401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versus 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1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7458076" y="4192589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8096251" y="4495801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9137651" y="4489451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8072438" y="4881564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9020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9686926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8451850" y="5445126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7915276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6024563" y="4519614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6000751" y="4543426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7026276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6629400" y="4546601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6581775" y="4519614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6248401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2032000" y="3641726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  <a:latin typeface="Helvetica" pitchFamily="2" charset="0"/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8516939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7602538" y="4670426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7954963" y="5308601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8551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9186863" y="5327651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9631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2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4384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4829175" y="3190876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3989388" y="3700464"/>
            <a:ext cx="13660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Scenario 1: mixed HTTP and VoIP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414" y="1149684"/>
            <a:ext cx="9096371" cy="1963738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example:  1Mbps VoIP, HTTP share 1.5 Mbps link. </a:t>
            </a:r>
          </a:p>
          <a:p>
            <a:pPr lvl="1">
              <a:defRPr/>
            </a:pPr>
            <a:r>
              <a:rPr lang="en-US" dirty="0"/>
              <a:t>HTTP bursts can 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HTTP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2701926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Helvetica" pitchFamily="2" charset="0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2559051" y="4992689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2728914" y="4719638"/>
            <a:ext cx="186461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4297364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4649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4900613" y="3405189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4060826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3824288" y="39909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4186239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7797801" y="28448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7810501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8283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6613526" y="3282951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4957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6954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4241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3992564" y="3502026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3595689" y="2587626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5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1572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9" y="2587626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8445500" y="255746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6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1573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255746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3051176" y="3452814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8126414" y="3619501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7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1821</Words>
  <Application>Microsoft Macintosh PowerPoint</Application>
  <PresentationFormat>Widescreen</PresentationFormat>
  <Paragraphs>341</Paragraphs>
  <Slides>31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Clip</vt:lpstr>
      <vt:lpstr>Network Support for  Quality of Service (QoS)</vt:lpstr>
      <vt:lpstr>Review: Streaming multimedia</vt:lpstr>
      <vt:lpstr>Review: Conversational multimedia</vt:lpstr>
      <vt:lpstr>Network support</vt:lpstr>
      <vt:lpstr>Network support for Multimedia</vt:lpstr>
      <vt:lpstr>Dimensioning best effort networks</vt:lpstr>
      <vt:lpstr>Providing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Review: Queues on routers</vt:lpstr>
      <vt:lpstr>Packet scheduling for QoS</vt:lpstr>
      <vt:lpstr>Review: Packet scheduling for QoS</vt:lpstr>
      <vt:lpstr>Packet scheduling mechanisms</vt:lpstr>
      <vt:lpstr>QoS mechanism (1):  Leaky Bucket</vt:lpstr>
      <vt:lpstr>Leaky Bucket: Analogy</vt:lpstr>
      <vt:lpstr>Shaping traffic with leaky buckets</vt:lpstr>
      <vt:lpstr>Issues with a leaky bucket</vt:lpstr>
      <vt:lpstr>QoS mechanism (2): Token Bucket</vt:lpstr>
      <vt:lpstr> Token Bucket: Notes</vt:lpstr>
      <vt:lpstr>Token Bucket vs. Leaky Bucket</vt:lpstr>
      <vt:lpstr>Token Bucket vs. Leaky Bucket</vt:lpstr>
      <vt:lpstr>QoS guarantees for delays too!</vt:lpstr>
      <vt:lpstr>Differentiated Services</vt:lpstr>
      <vt:lpstr>Differentiated services</vt:lpstr>
      <vt:lpstr>PowerPoint Presentation</vt:lpstr>
      <vt:lpstr>Diffserv architecture</vt:lpstr>
      <vt:lpstr>Per-connection QoS guarantees </vt:lpstr>
      <vt:lpstr>QoS guarantee scenario</vt:lpstr>
      <vt:lpstr>Summary of network support for QoS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3336</cp:revision>
  <cp:lastPrinted>2019-04-26T17:02:50Z</cp:lastPrinted>
  <dcterms:created xsi:type="dcterms:W3CDTF">2019-01-23T03:40:12Z</dcterms:created>
  <dcterms:modified xsi:type="dcterms:W3CDTF">2019-05-01T14:09:11Z</dcterms:modified>
</cp:coreProperties>
</file>