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99" r:id="rId2"/>
    <p:sldId id="516" r:id="rId3"/>
    <p:sldId id="539" r:id="rId4"/>
    <p:sldId id="289" r:id="rId5"/>
    <p:sldId id="489" r:id="rId6"/>
    <p:sldId id="493" r:id="rId7"/>
    <p:sldId id="494" r:id="rId8"/>
    <p:sldId id="285" r:id="rId9"/>
    <p:sldId id="520" r:id="rId10"/>
    <p:sldId id="387" r:id="rId11"/>
    <p:sldId id="457" r:id="rId12"/>
    <p:sldId id="538" r:id="rId13"/>
    <p:sldId id="872" r:id="rId14"/>
    <p:sldId id="459" r:id="rId15"/>
    <p:sldId id="781" r:id="rId16"/>
    <p:sldId id="782" r:id="rId17"/>
    <p:sldId id="783" r:id="rId18"/>
    <p:sldId id="879" r:id="rId19"/>
    <p:sldId id="883" r:id="rId20"/>
    <p:sldId id="884" r:id="rId21"/>
    <p:sldId id="885" r:id="rId22"/>
    <p:sldId id="887" r:id="rId23"/>
    <p:sldId id="881" r:id="rId24"/>
    <p:sldId id="787" r:id="rId25"/>
    <p:sldId id="788" r:id="rId26"/>
    <p:sldId id="789" r:id="rId27"/>
    <p:sldId id="888" r:id="rId28"/>
    <p:sldId id="790" r:id="rId29"/>
    <p:sldId id="791" r:id="rId30"/>
    <p:sldId id="889" r:id="rId31"/>
    <p:sldId id="890" r:id="rId32"/>
    <p:sldId id="876" r:id="rId33"/>
    <p:sldId id="878" r:id="rId34"/>
    <p:sldId id="8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89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4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SMTP, Multimedia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7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2716" y="1669252"/>
            <a:ext cx="11646015" cy="2146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Multimedia: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 Data Representations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Multimedia networking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defRPr/>
            </a:pPr>
            <a:r>
              <a:rPr lang="en-US" dirty="0"/>
              <a:t>IP video traffic will be 82 percent of all IP traffic […] by 2022, up from 75 percent in 2017</a:t>
            </a:r>
          </a:p>
          <a:p>
            <a:pPr>
              <a:defRPr/>
            </a:pPr>
            <a:r>
              <a:rPr lang="en-US" dirty="0"/>
              <a:t>CCTV traffic over the Internet will increase sevenfold between 2017 to 2022 </a:t>
            </a:r>
          </a:p>
          <a:p>
            <a:pPr>
              <a:defRPr/>
            </a:pPr>
            <a:r>
              <a:rPr lang="en-US" dirty="0"/>
              <a:t>Internet video to TV will increase threefold between 2017 to 2022. </a:t>
            </a:r>
          </a:p>
          <a:p>
            <a:pPr>
              <a:defRPr/>
            </a:pPr>
            <a:r>
              <a:rPr lang="en-US" dirty="0"/>
              <a:t>Consumer Video-on-Demand (</a:t>
            </a:r>
            <a:r>
              <a:rPr lang="en-US" dirty="0" err="1"/>
              <a:t>VoD</a:t>
            </a:r>
            <a:r>
              <a:rPr lang="en-US" dirty="0"/>
              <a:t>) traffic will nearly double by 2022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A1A5C-409B-0446-91D6-5F1CFA133745}"/>
              </a:ext>
            </a:extLst>
          </p:cNvPr>
          <p:cNvSpPr txBox="1"/>
          <p:nvPr/>
        </p:nvSpPr>
        <p:spPr>
          <a:xfrm>
            <a:off x="3015778" y="6327856"/>
            <a:ext cx="56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Cisco visual networking index 2017--22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BC79F-E157-3F43-B1C2-754B3426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95" y="3627605"/>
            <a:ext cx="1421180" cy="1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18102-5FDD-47DF-8EE8-96759B36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r>
              <a:rPr lang="en-US" altLang="en-US" dirty="0"/>
              <a:t>What’s different about these applications?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0421CB22-9620-42A5-9ABB-EB3EDDA944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117600" y="1904999"/>
            <a:ext cx="10317018" cy="4477327"/>
          </a:xfrm>
        </p:spPr>
        <p:txBody>
          <a:bodyPr>
            <a:normAutofit/>
          </a:bodyPr>
          <a:lstStyle/>
          <a:p>
            <a:r>
              <a:rPr lang="en-US" altLang="en-US" dirty="0"/>
              <a:t>Traditional applications (HTTP(S), SMTP)</a:t>
            </a:r>
          </a:p>
          <a:p>
            <a:pPr lvl="1"/>
            <a:r>
              <a:rPr lang="en-US" altLang="en-US" dirty="0"/>
              <a:t>Delay tolerant but not loss tolerant</a:t>
            </a:r>
          </a:p>
          <a:p>
            <a:pPr lvl="1"/>
            <a:r>
              <a:rPr lang="en-US" altLang="en-US" dirty="0"/>
              <a:t>Data used </a:t>
            </a:r>
            <a:r>
              <a:rPr lang="en-US" altLang="en-US" i="1" dirty="0"/>
              <a:t>after</a:t>
            </a:r>
            <a:r>
              <a:rPr lang="en-US" altLang="en-US" dirty="0"/>
              <a:t> transfer complete</a:t>
            </a:r>
          </a:p>
          <a:p>
            <a:r>
              <a:rPr lang="en-US" altLang="en-US" dirty="0"/>
              <a:t>Multimedia applications are often </a:t>
            </a:r>
            <a:r>
              <a:rPr lang="en-US" altLang="en-US" dirty="0">
                <a:solidFill>
                  <a:srgbClr val="C00000"/>
                </a:solidFill>
              </a:rPr>
              <a:t>real time</a:t>
            </a:r>
          </a:p>
          <a:p>
            <a:pPr lvl="1"/>
            <a:r>
              <a:rPr lang="en-US" altLang="en-US" dirty="0"/>
              <a:t>Data delivery time </a:t>
            </a:r>
            <a:r>
              <a:rPr lang="en-US" altLang="en-US" i="1" dirty="0"/>
              <a:t>during transfer</a:t>
            </a:r>
            <a:r>
              <a:rPr lang="en-US" altLang="en-US" dirty="0"/>
              <a:t> matters for user experience</a:t>
            </a:r>
          </a:p>
          <a:p>
            <a:r>
              <a:rPr lang="en-US" altLang="en-US" dirty="0"/>
              <a:t>Video/audio streaming</a:t>
            </a:r>
          </a:p>
          <a:p>
            <a:pPr lvl="1"/>
            <a:r>
              <a:rPr lang="en-US" altLang="en-US" dirty="0"/>
              <a:t>Delay-sensitive</a:t>
            </a:r>
          </a:p>
          <a:p>
            <a:r>
              <a:rPr lang="en-US" altLang="en-US" dirty="0"/>
              <a:t>Real-time audio and video</a:t>
            </a:r>
          </a:p>
          <a:p>
            <a:pPr lvl="1"/>
            <a:r>
              <a:rPr lang="en-US" altLang="en-US" dirty="0"/>
              <a:t>Delays &gt; 400 </a:t>
            </a:r>
            <a:r>
              <a:rPr lang="en-US" altLang="en-US" dirty="0" err="1"/>
              <a:t>ms</a:t>
            </a:r>
            <a:r>
              <a:rPr lang="en-US" altLang="en-US" dirty="0"/>
              <a:t> for audio is a bad user experience</a:t>
            </a:r>
          </a:p>
          <a:p>
            <a:pPr lvl="1"/>
            <a:r>
              <a:rPr lang="en-US" altLang="en-US" dirty="0"/>
              <a:t>Somewhat loss tolerant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971052-2157-7944-B9B8-D3AAC73FC06D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accuracy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need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799"/>
            <a:ext cx="5412796" cy="520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e.g., 2</a:t>
            </a:r>
            <a:r>
              <a:rPr lang="en-US" sz="2800" baseline="30000" dirty="0">
                <a:latin typeface="Helvetica" pitchFamily="2" charset="0"/>
              </a:rPr>
              <a:t>8</a:t>
            </a:r>
            <a:r>
              <a:rPr lang="en-US" sz="2800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49850" y="1274016"/>
            <a:ext cx="6437693" cy="463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receiver converts bits back to  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670865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sz="3600" dirty="0"/>
              <a:t>e.g., 30 images/sec</a:t>
            </a:r>
          </a:p>
          <a:p>
            <a:pPr marL="682625" lvl="1" indent="-225425">
              <a:defRPr/>
            </a:pPr>
            <a:r>
              <a:rPr lang="en-US" sz="3600" dirty="0"/>
              <a:t>Appear continuous due to the stroboscopic effect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49"/>
            <a:ext cx="6157705" cy="544499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sz="3200" dirty="0"/>
              <a:t>each pixel represented by bits</a:t>
            </a:r>
          </a:p>
          <a:p>
            <a:pPr marL="682625" lvl="1" indent="-225425">
              <a:defRPr/>
            </a:pPr>
            <a:r>
              <a:rPr lang="en-US" sz="3200" dirty="0"/>
              <a:t>Encode luminance and color</a:t>
            </a:r>
          </a:p>
          <a:p>
            <a:pPr marL="682625" lvl="1" indent="-225425">
              <a:defRPr/>
            </a:pPr>
            <a:r>
              <a:rPr lang="en-US" sz="3200" dirty="0"/>
              <a:t>Number of pixels: </a:t>
            </a:r>
            <a:r>
              <a:rPr lang="en-US" sz="3200" dirty="0">
                <a:solidFill>
                  <a:srgbClr val="C00000"/>
                </a:solidFill>
              </a:rPr>
              <a:t>resolution</a:t>
            </a:r>
          </a:p>
          <a:p>
            <a:pPr>
              <a:defRPr/>
            </a:pPr>
            <a:r>
              <a:rPr lang="en-US" sz="3200" dirty="0"/>
              <a:t>Coding: use redundancy </a:t>
            </a:r>
            <a:r>
              <a:rPr lang="en-US" sz="3200" i="1" dirty="0">
                <a:solidFill>
                  <a:srgbClr val="CC0000"/>
                </a:solidFill>
              </a:rPr>
              <a:t>within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CC0000"/>
                </a:solidFill>
              </a:rPr>
              <a:t>between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sz="3200" dirty="0"/>
              <a:t>spatial (within image)</a:t>
            </a:r>
          </a:p>
          <a:p>
            <a:pPr marL="682625" lvl="1" indent="-225425">
              <a:defRPr/>
            </a:pPr>
            <a:r>
              <a:rPr lang="en-US" sz="3200" dirty="0"/>
              <a:t>temporal (from one image to next)</a:t>
            </a:r>
          </a:p>
          <a:p>
            <a:pPr marL="225425" indent="-225425">
              <a:defRPr/>
            </a:pPr>
            <a:r>
              <a:rPr lang="en-US" sz="3200" dirty="0"/>
              <a:t>Coding/decoding algorithm </a:t>
            </a:r>
          </a:p>
          <a:p>
            <a:pPr marL="0" indent="0">
              <a:buNone/>
              <a:defRPr/>
            </a:pPr>
            <a:r>
              <a:rPr lang="en-US" sz="3200" dirty="0"/>
              <a:t>  often called a </a:t>
            </a:r>
            <a:r>
              <a:rPr lang="en-US" sz="32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33596" y="5168205"/>
            <a:ext cx="21117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    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 (motion vectors)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It depends on many factors</a:t>
            </a:r>
          </a:p>
          <a:p>
            <a:pPr lvl="1">
              <a:buSzPct val="100000"/>
              <a:defRPr/>
            </a:pPr>
            <a:r>
              <a:rPr lang="en-US" sz="2800" dirty="0"/>
              <a:t>Resolution of each image: more pixels = more bits</a:t>
            </a:r>
          </a:p>
          <a:p>
            <a:pPr lvl="1">
              <a:buSzPct val="100000"/>
              <a:defRPr/>
            </a:pPr>
            <a:r>
              <a:rPr lang="en-US" sz="2800" dirty="0"/>
              <a:t>Detail per pixel: better luminance &amp; color detail = more bits</a:t>
            </a:r>
          </a:p>
          <a:p>
            <a:pPr lvl="1">
              <a:buSzPct val="100000"/>
              <a:defRPr/>
            </a:pPr>
            <a:r>
              <a:rPr lang="en-US" sz="2800" dirty="0"/>
              <a:t>Amount of movement in the video. More movement = more bits</a:t>
            </a:r>
          </a:p>
          <a:p>
            <a:pPr lvl="1">
              <a:buSzPct val="100000"/>
              <a:defRPr/>
            </a:pPr>
            <a:r>
              <a:rPr lang="en-US" sz="2800" dirty="0"/>
              <a:t>Quality of overall compression in the codec</a:t>
            </a:r>
          </a:p>
          <a:p>
            <a:pPr>
              <a:buSzPct val="100000"/>
              <a:defRPr/>
            </a:pPr>
            <a:r>
              <a:rPr lang="en-US" sz="3200" dirty="0"/>
              <a:t>Video bit rate is typically correlated with quality of perception. </a:t>
            </a:r>
          </a:p>
          <a:p>
            <a:pPr lvl="1">
              <a:buSzPct val="100000"/>
              <a:defRPr/>
            </a:pPr>
            <a:r>
              <a:rPr lang="en-US" sz="2800" dirty="0"/>
              <a:t>Higher bit rate == better to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780565" y="1265873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0333B8-AE45-D34B-B626-9B0E6DB768D5}"/>
              </a:ext>
            </a:extLst>
          </p:cNvPr>
          <p:cNvSpPr txBox="1"/>
          <p:nvPr/>
        </p:nvSpPr>
        <p:spPr>
          <a:xfrm>
            <a:off x="4665217" y="1486210"/>
            <a:ext cx="625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HyperText</a:t>
            </a:r>
            <a:r>
              <a:rPr lang="en-US" sz="2800" dirty="0">
                <a:latin typeface="Helvetica" pitchFamily="2" charset="0"/>
              </a:rPr>
              <a:t> Transfer Protocol (HTTP)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D7A8CF-3F80-BF43-91C9-2416BCA91D93}"/>
              </a:ext>
            </a:extLst>
          </p:cNvPr>
          <p:cNvSpPr txBox="1"/>
          <p:nvPr/>
        </p:nvSpPr>
        <p:spPr>
          <a:xfrm>
            <a:off x="4109602" y="2180831"/>
            <a:ext cx="18397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Caching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e.g., proxy server</a:t>
            </a:r>
            <a:endParaRPr lang="en-US" sz="2000" dirty="0">
              <a:latin typeface="Helvetica" pitchFamily="2" charset="0"/>
            </a:endParaRPr>
          </a:p>
        </p:txBody>
      </p:sp>
      <p:graphicFrame>
        <p:nvGraphicFramePr>
          <p:cNvPr id="42" name="Object 16">
            <a:extLst>
              <a:ext uri="{FF2B5EF4-FFF2-40B4-BE49-F238E27FC236}">
                <a16:creationId xmlns:a16="http://schemas.microsoft.com/office/drawing/2014/main" id="{ECFA71AB-A0D2-BD40-84A9-75F53B5EA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618237"/>
              </p:ext>
            </p:extLst>
          </p:nvPr>
        </p:nvGraphicFramePr>
        <p:xfrm>
          <a:off x="6197441" y="374116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49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441" y="374116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9">
            <a:extLst>
              <a:ext uri="{FF2B5EF4-FFF2-40B4-BE49-F238E27FC236}">
                <a16:creationId xmlns:a16="http://schemas.microsoft.com/office/drawing/2014/main" id="{EBC0B943-FD6A-4C4A-81DE-2DE6DD097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79077"/>
              </p:ext>
            </p:extLst>
          </p:nvPr>
        </p:nvGraphicFramePr>
        <p:xfrm>
          <a:off x="6168866" y="314426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0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866" y="314426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48021A71-00D7-1243-BE25-29CB1C0E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29" y="3049140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71DBF-E3E8-EA4E-A877-8B858C633F55}"/>
              </a:ext>
            </a:extLst>
          </p:cNvPr>
          <p:cNvSpPr txBox="1"/>
          <p:nvPr/>
        </p:nvSpPr>
        <p:spPr>
          <a:xfrm>
            <a:off x="9899650" y="3936315"/>
            <a:ext cx="169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Origin servers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3CC5F-F723-B240-9078-FF4D51F274EE}"/>
              </a:ext>
            </a:extLst>
          </p:cNvPr>
          <p:cNvSpPr txBox="1"/>
          <p:nvPr/>
        </p:nvSpPr>
        <p:spPr>
          <a:xfrm>
            <a:off x="5945944" y="4427378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5E8ED7-B1CE-B142-98A5-BC367C286C7A}"/>
              </a:ext>
            </a:extLst>
          </p:cNvPr>
          <p:cNvGrpSpPr/>
          <p:nvPr/>
        </p:nvGrpSpPr>
        <p:grpSpPr>
          <a:xfrm>
            <a:off x="7354372" y="3812555"/>
            <a:ext cx="2331660" cy="2060642"/>
            <a:chOff x="7332066" y="3186346"/>
            <a:chExt cx="2331660" cy="20606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10D2BE-B842-8C4C-A8E1-4E94B3C520F4}"/>
                </a:ext>
              </a:extLst>
            </p:cNvPr>
            <p:cNvSpPr txBox="1"/>
            <p:nvPr/>
          </p:nvSpPr>
          <p:spPr>
            <a:xfrm>
              <a:off x="8010488" y="3547181"/>
              <a:ext cx="1557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CDN servers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FF3BD8C-0E3D-9F47-95AF-34D11EEF558A}"/>
                </a:ext>
              </a:extLst>
            </p:cNvPr>
            <p:cNvSpPr/>
            <p:nvPr/>
          </p:nvSpPr>
          <p:spPr>
            <a:xfrm>
              <a:off x="7519737" y="3186346"/>
              <a:ext cx="2143989" cy="1780479"/>
            </a:xfrm>
            <a:custGeom>
              <a:avLst/>
              <a:gdLst>
                <a:gd name="connsiteX0" fmla="*/ 0 w 2143989"/>
                <a:gd name="connsiteY0" fmla="*/ 904391 h 1780479"/>
                <a:gd name="connsiteX1" fmla="*/ 84221 w 2143989"/>
                <a:gd name="connsiteY1" fmla="*/ 1469875 h 1780479"/>
                <a:gd name="connsiteX2" fmla="*/ 469231 w 2143989"/>
                <a:gd name="connsiteY2" fmla="*/ 1734570 h 1780479"/>
                <a:gd name="connsiteX3" fmla="*/ 1287379 w 2143989"/>
                <a:gd name="connsiteY3" fmla="*/ 1770665 h 1780479"/>
                <a:gd name="connsiteX4" fmla="*/ 1540042 w 2143989"/>
                <a:gd name="connsiteY4" fmla="*/ 1626286 h 1780479"/>
                <a:gd name="connsiteX5" fmla="*/ 2033337 w 2143989"/>
                <a:gd name="connsiteY5" fmla="*/ 1325496 h 1780479"/>
                <a:gd name="connsiteX6" fmla="*/ 2057400 w 2143989"/>
                <a:gd name="connsiteY6" fmla="*/ 423128 h 1780479"/>
                <a:gd name="connsiteX7" fmla="*/ 1058779 w 2143989"/>
                <a:gd name="connsiteY7" fmla="*/ 14054 h 1780479"/>
                <a:gd name="connsiteX8" fmla="*/ 276726 w 2143989"/>
                <a:gd name="connsiteY8" fmla="*/ 134370 h 178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989" h="1780479">
                  <a:moveTo>
                    <a:pt x="0" y="904391"/>
                  </a:moveTo>
                  <a:cubicBezTo>
                    <a:pt x="3008" y="1117951"/>
                    <a:pt x="6016" y="1331512"/>
                    <a:pt x="84221" y="1469875"/>
                  </a:cubicBezTo>
                  <a:cubicBezTo>
                    <a:pt x="162426" y="1608238"/>
                    <a:pt x="268705" y="1684438"/>
                    <a:pt x="469231" y="1734570"/>
                  </a:cubicBezTo>
                  <a:cubicBezTo>
                    <a:pt x="669757" y="1784702"/>
                    <a:pt x="1108911" y="1788712"/>
                    <a:pt x="1287379" y="1770665"/>
                  </a:cubicBezTo>
                  <a:cubicBezTo>
                    <a:pt x="1465847" y="1752618"/>
                    <a:pt x="1415716" y="1700481"/>
                    <a:pt x="1540042" y="1626286"/>
                  </a:cubicBezTo>
                  <a:cubicBezTo>
                    <a:pt x="1664368" y="1552091"/>
                    <a:pt x="1947111" y="1526022"/>
                    <a:pt x="2033337" y="1325496"/>
                  </a:cubicBezTo>
                  <a:cubicBezTo>
                    <a:pt x="2119563" y="1124970"/>
                    <a:pt x="2219826" y="641702"/>
                    <a:pt x="2057400" y="423128"/>
                  </a:cubicBezTo>
                  <a:cubicBezTo>
                    <a:pt x="1894974" y="204554"/>
                    <a:pt x="1355558" y="62180"/>
                    <a:pt x="1058779" y="14054"/>
                  </a:cubicBezTo>
                  <a:cubicBezTo>
                    <a:pt x="762000" y="-34072"/>
                    <a:pt x="519363" y="50149"/>
                    <a:pt x="276726" y="1343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6A5902F-75E4-F940-B6B1-289CF3F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2066" y="3243690"/>
              <a:ext cx="558545" cy="80444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0F68D84-4A4D-584C-AA81-5E7E603C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52327" y="4442543"/>
              <a:ext cx="558545" cy="804445"/>
            </a:xfrm>
            <a:prstGeom prst="rect">
              <a:avLst/>
            </a:prstGeom>
          </p:spPr>
        </p:pic>
        <p:pic>
          <p:nvPicPr>
            <p:cNvPr id="64" name="Picture 6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046AB2-E4CA-2B41-B4DD-BFC4EAE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7727" y="4050589"/>
              <a:ext cx="558545" cy="804445"/>
            </a:xfrm>
            <a:prstGeom prst="rect">
              <a:avLst/>
            </a:prstGeom>
          </p:spPr>
        </p:pic>
      </p:grpSp>
      <p:pic>
        <p:nvPicPr>
          <p:cNvPr id="17" name="Picture 1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5AEBEF5-AF75-3F43-BD73-48E71DDAC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5054" y="2082379"/>
            <a:ext cx="1077343" cy="8814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D3CB1AD-C186-5F4C-A4D2-1145BF7C9395}"/>
              </a:ext>
            </a:extLst>
          </p:cNvPr>
          <p:cNvSpPr txBox="1"/>
          <p:nvPr/>
        </p:nvSpPr>
        <p:spPr>
          <a:xfrm>
            <a:off x="6643117" y="2058815"/>
            <a:ext cx="146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Origin’s DNS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D1B0E6-7EFD-A240-956C-709B3E874145}"/>
              </a:ext>
            </a:extLst>
          </p:cNvPr>
          <p:cNvCxnSpPr>
            <a:cxnSpLocks/>
          </p:cNvCxnSpPr>
          <p:nvPr/>
        </p:nvCxnSpPr>
        <p:spPr>
          <a:xfrm flipV="1">
            <a:off x="6921341" y="2564703"/>
            <a:ext cx="2143951" cy="4844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81A629-5756-0148-95CF-0C25F9E543D5}"/>
              </a:ext>
            </a:extLst>
          </p:cNvPr>
          <p:cNvSpPr txBox="1"/>
          <p:nvPr/>
        </p:nvSpPr>
        <p:spPr>
          <a:xfrm rot="20945375">
            <a:off x="7603915" y="2325265"/>
            <a:ext cx="16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Ask the CDN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C0264F-AB55-1D45-9FE0-2DE97132AB4D}"/>
              </a:ext>
            </a:extLst>
          </p:cNvPr>
          <p:cNvSpPr txBox="1"/>
          <p:nvPr/>
        </p:nvSpPr>
        <p:spPr>
          <a:xfrm>
            <a:off x="10139601" y="2090688"/>
            <a:ext cx="183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CDN name servers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809736-677D-6C44-BE2D-8F2C96E4C277}"/>
              </a:ext>
            </a:extLst>
          </p:cNvPr>
          <p:cNvCxnSpPr>
            <a:cxnSpLocks/>
          </p:cNvCxnSpPr>
          <p:nvPr/>
        </p:nvCxnSpPr>
        <p:spPr>
          <a:xfrm flipV="1">
            <a:off x="6458305" y="2554231"/>
            <a:ext cx="184528" cy="422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8DF3FD-EBF1-C248-9C17-C2C79EFA4DC4}"/>
              </a:ext>
            </a:extLst>
          </p:cNvPr>
          <p:cNvCxnSpPr>
            <a:cxnSpLocks/>
          </p:cNvCxnSpPr>
          <p:nvPr/>
        </p:nvCxnSpPr>
        <p:spPr>
          <a:xfrm flipH="1">
            <a:off x="6981103" y="2939197"/>
            <a:ext cx="2408202" cy="518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1DBCE8-1045-DF43-BD9E-CF71DA2AB90F}"/>
              </a:ext>
            </a:extLst>
          </p:cNvPr>
          <p:cNvSpPr txBox="1"/>
          <p:nvPr/>
        </p:nvSpPr>
        <p:spPr>
          <a:xfrm rot="20838843">
            <a:off x="7618652" y="3080256"/>
            <a:ext cx="236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Here’s your nearest CDN cache server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C82DE0-56AC-9143-9D55-08071C46544A}"/>
              </a:ext>
            </a:extLst>
          </p:cNvPr>
          <p:cNvCxnSpPr>
            <a:cxnSpLocks/>
          </p:cNvCxnSpPr>
          <p:nvPr/>
        </p:nvCxnSpPr>
        <p:spPr>
          <a:xfrm>
            <a:off x="6949916" y="3631503"/>
            <a:ext cx="404456" cy="3048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B32D60-08FB-FD48-96D2-918A15131B6E}"/>
              </a:ext>
            </a:extLst>
          </p:cNvPr>
          <p:cNvGrpSpPr/>
          <p:nvPr/>
        </p:nvGrpSpPr>
        <p:grpSpPr>
          <a:xfrm>
            <a:off x="5733833" y="2085915"/>
            <a:ext cx="927215" cy="378591"/>
            <a:chOff x="1979789" y="5258375"/>
            <a:chExt cx="1542739" cy="528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A630E7-DC9B-5441-A805-FFA40A29D03D}"/>
                </a:ext>
              </a:extLst>
            </p:cNvPr>
            <p:cNvSpPr/>
            <p:nvPr/>
          </p:nvSpPr>
          <p:spPr>
            <a:xfrm>
              <a:off x="1997242" y="5258375"/>
              <a:ext cx="1516560" cy="528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2B778F-DFEA-974B-914B-542689A00FE7}"/>
                </a:ext>
              </a:extLst>
            </p:cNvPr>
            <p:cNvCxnSpPr/>
            <p:nvPr/>
          </p:nvCxnSpPr>
          <p:spPr>
            <a:xfrm>
              <a:off x="2332707" y="5258375"/>
              <a:ext cx="0" cy="492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590D6E-4B07-DB49-9005-FA59C96D6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9789" y="5420634"/>
              <a:ext cx="1534013" cy="13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ADD443-5F16-F643-9896-0EA260BF7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515" y="5597002"/>
              <a:ext cx="1534013" cy="13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AEA6F11-4F38-FE40-BA12-B98FCA53E831}"/>
              </a:ext>
            </a:extLst>
          </p:cNvPr>
          <p:cNvSpPr txBox="1"/>
          <p:nvPr/>
        </p:nvSpPr>
        <p:spPr>
          <a:xfrm>
            <a:off x="4007616" y="3429000"/>
            <a:ext cx="2083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Content Distribution Networks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068149-89B8-6C49-98B6-1BBEAB49DDEF}"/>
              </a:ext>
            </a:extLst>
          </p:cNvPr>
          <p:cNvSpPr/>
          <p:nvPr/>
        </p:nvSpPr>
        <p:spPr>
          <a:xfrm>
            <a:off x="208937" y="5781940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user agent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ED6F6D-3A22-AC45-AB0C-74C872FF4409}"/>
              </a:ext>
            </a:extLst>
          </p:cNvPr>
          <p:cNvSpPr/>
          <p:nvPr/>
        </p:nvSpPr>
        <p:spPr>
          <a:xfrm>
            <a:off x="3150435" y="5230193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mail server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AED6827-9A15-1741-9208-A78362E42664}"/>
              </a:ext>
            </a:extLst>
          </p:cNvPr>
          <p:cNvSpPr/>
          <p:nvPr/>
        </p:nvSpPr>
        <p:spPr>
          <a:xfrm>
            <a:off x="5807667" y="5219948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mail 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6E4358-3F69-DA47-A14C-3FA5C0D69D40}"/>
              </a:ext>
            </a:extLst>
          </p:cNvPr>
          <p:cNvSpPr/>
          <p:nvPr/>
        </p:nvSpPr>
        <p:spPr>
          <a:xfrm>
            <a:off x="9389305" y="5781942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user agent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9869DD-5130-3343-AEE3-99DBF417516A}"/>
              </a:ext>
            </a:extLst>
          </p:cNvPr>
          <p:cNvCxnSpPr>
            <a:cxnSpLocks/>
          </p:cNvCxnSpPr>
          <p:nvPr/>
        </p:nvCxnSpPr>
        <p:spPr>
          <a:xfrm flipV="1">
            <a:off x="1837005" y="5592127"/>
            <a:ext cx="1264906" cy="408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203175C-38AF-D445-B94F-F9C2F44E68B5}"/>
              </a:ext>
            </a:extLst>
          </p:cNvPr>
          <p:cNvSpPr txBox="1"/>
          <p:nvPr/>
        </p:nvSpPr>
        <p:spPr>
          <a:xfrm>
            <a:off x="2025224" y="5899201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16DC8C-689F-B44C-B88A-92291CB8AF11}"/>
              </a:ext>
            </a:extLst>
          </p:cNvPr>
          <p:cNvSpPr txBox="1"/>
          <p:nvPr/>
        </p:nvSpPr>
        <p:spPr>
          <a:xfrm>
            <a:off x="379295" y="4180468"/>
            <a:ext cx="349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Simple Mail Transfer Protocol (SMTP)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A82EBF-43FB-A04D-A2E0-3B81E2323EEB}"/>
              </a:ext>
            </a:extLst>
          </p:cNvPr>
          <p:cNvCxnSpPr>
            <a:cxnSpLocks/>
          </p:cNvCxnSpPr>
          <p:nvPr/>
        </p:nvCxnSpPr>
        <p:spPr>
          <a:xfrm flipV="1">
            <a:off x="4807742" y="5481243"/>
            <a:ext cx="92609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0C20F6A-1B69-F94F-BAAF-2BA8B920410E}"/>
              </a:ext>
            </a:extLst>
          </p:cNvPr>
          <p:cNvSpPr txBox="1"/>
          <p:nvPr/>
        </p:nvSpPr>
        <p:spPr>
          <a:xfrm>
            <a:off x="4767180" y="5635963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024B4-98D8-1543-A61D-9D9865890E4A}"/>
              </a:ext>
            </a:extLst>
          </p:cNvPr>
          <p:cNvCxnSpPr>
            <a:cxnSpLocks/>
          </p:cNvCxnSpPr>
          <p:nvPr/>
        </p:nvCxnSpPr>
        <p:spPr>
          <a:xfrm>
            <a:off x="7413522" y="5873197"/>
            <a:ext cx="1872218" cy="487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010C1AE-B0EF-BD43-AE68-A5483BF2FF76}"/>
              </a:ext>
            </a:extLst>
          </p:cNvPr>
          <p:cNvSpPr txBox="1"/>
          <p:nvPr/>
        </p:nvSpPr>
        <p:spPr>
          <a:xfrm>
            <a:off x="7783590" y="6231860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10" grpId="0"/>
      <p:bldP spid="56" grpId="0"/>
      <p:bldP spid="65" grpId="0"/>
      <p:bldP spid="24" grpId="0"/>
      <p:bldP spid="66" grpId="0"/>
      <p:bldP spid="69" grpId="0"/>
      <p:bldP spid="80" grpId="0"/>
      <p:bldP spid="82" grpId="0" animBg="1"/>
      <p:bldP spid="83" grpId="0" animBg="1"/>
      <p:bldP spid="84" grpId="0" animBg="1"/>
      <p:bldP spid="85" grpId="0" animBg="1"/>
      <p:bldP spid="88" grpId="0"/>
      <p:bldP spid="89" grpId="0"/>
      <p:bldP spid="94" grpId="0"/>
      <p:bldP spid="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Bit-rates: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/>
              <a:t>Bit-rate of a video changes over the duration of the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Examples of average video bit-rates</a:t>
            </a:r>
          </a:p>
          <a:p>
            <a:pPr lvl="1">
              <a:defRPr/>
            </a:pPr>
            <a:r>
              <a:rPr lang="en-US" dirty="0"/>
              <a:t>MPEG 1 (CD-ROM) 1.5 Mbps. MPEG2 (DVD) 3-6 Mbps</a:t>
            </a:r>
          </a:p>
          <a:p>
            <a:pPr lvl="1">
              <a:defRPr/>
            </a:pPr>
            <a:r>
              <a:rPr lang="en-US" dirty="0"/>
              <a:t>MPEG4 (often used in Internet, &lt; 1 Mbps)</a:t>
            </a:r>
          </a:p>
          <a:p>
            <a:pPr lvl="1">
              <a:defRPr/>
            </a:pPr>
            <a:r>
              <a:rPr lang="en-US" dirty="0"/>
              <a:t>In general, one Internet video stream takes up a few Mbit/s (unless HD)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D29A-13D5-BB4C-B466-87C752730037}"/>
              </a:ext>
            </a:extLst>
          </p:cNvPr>
          <p:cNvSpPr txBox="1"/>
          <p:nvPr/>
        </p:nvSpPr>
        <p:spPr>
          <a:xfrm>
            <a:off x="677780" y="634286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35060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Zoom, Google Stadia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buffer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downloaded!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 lvl="1">
              <a:defRPr/>
            </a:pPr>
            <a:r>
              <a:rPr lang="en-US" sz="2800" dirty="0"/>
              <a:t>More on this soon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the original timing of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conditions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network-added delays and variations in the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1: Constant bit-rate video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2: Small playout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 for now)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29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3FA0-B2F5-FE49-8288-9599375C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Access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B75E-0E6B-B843-90F9-E85074D26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until the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01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31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is hard to predict this in general!</a:t>
            </a:r>
          </a:p>
          <a:p>
            <a:pPr lvl="1">
              <a:defRPr/>
            </a:pPr>
            <a:r>
              <a:rPr lang="en-US" dirty="0"/>
              <a:t>Best effort network suffers long queues, paths with low bandwidth, …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collaboratively </a:t>
            </a:r>
            <a:r>
              <a:rPr lang="en-US" dirty="0"/>
              <a:t>between the video client (e.g., YouTube player on your browser) and the server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avoid stalls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5EF963C1-E124-4A4E-82C3-3C2B255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F9BA73-7D47-6743-874C-C4B61E8F18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4A83C1E-1F0F-1848-9B6A-4CA3C828B1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534715"/>
            <a:ext cx="10515600" cy="27882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SMTP: delivery/storage to receiver’s server. Focused on </a:t>
            </a:r>
            <a:r>
              <a:rPr lang="en-US" altLang="en-US" sz="2400" dirty="0">
                <a:solidFill>
                  <a:srgbClr val="C00000"/>
                </a:solidFill>
              </a:rPr>
              <a:t>push</a:t>
            </a:r>
          </a:p>
          <a:p>
            <a:r>
              <a:rPr lang="en-US" altLang="en-US" sz="2400" dirty="0"/>
              <a:t>Mail access protocol: </a:t>
            </a:r>
            <a:r>
              <a:rPr lang="en-US" altLang="en-US" sz="2400" dirty="0">
                <a:solidFill>
                  <a:srgbClr val="C00000"/>
                </a:solidFill>
              </a:rPr>
              <a:t>pull </a:t>
            </a:r>
            <a:r>
              <a:rPr lang="en-US" altLang="en-US" sz="2400" dirty="0"/>
              <a:t>from server</a:t>
            </a:r>
          </a:p>
          <a:p>
            <a:pPr lvl="1"/>
            <a:r>
              <a:rPr lang="en-US" altLang="en-US" dirty="0"/>
              <a:t>POP: Post Office Protocol [RFC 1939]</a:t>
            </a:r>
          </a:p>
          <a:p>
            <a:pPr lvl="2"/>
            <a:r>
              <a:rPr lang="en-US" altLang="en-US" sz="1800" dirty="0"/>
              <a:t>Client connects to POP3 server on TCP port 110</a:t>
            </a:r>
          </a:p>
          <a:p>
            <a:pPr lvl="1"/>
            <a:r>
              <a:rPr lang="en-US" altLang="en-US" dirty="0"/>
              <a:t>IMAP: Internet Mail Access Protocol [RFC 1730]</a:t>
            </a:r>
          </a:p>
          <a:p>
            <a:pPr lvl="2"/>
            <a:r>
              <a:rPr lang="en-US" altLang="en-US" sz="1800" dirty="0"/>
              <a:t>Client connects to TCP port 143</a:t>
            </a:r>
          </a:p>
          <a:p>
            <a:pPr lvl="1"/>
            <a:r>
              <a:rPr lang="en-US" altLang="en-US" dirty="0"/>
              <a:t>HTTP: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  <a:endParaRPr lang="en-US" altLang="en-US" sz="2800" dirty="0"/>
          </a:p>
          <a:p>
            <a:pPr lvl="1"/>
            <a:endParaRPr lang="en-US" altLang="en-US" dirty="0"/>
          </a:p>
        </p:txBody>
      </p:sp>
      <p:sp>
        <p:nvSpPr>
          <p:cNvPr id="76805" name="Line 6">
            <a:extLst>
              <a:ext uri="{FF2B5EF4-FFF2-40B4-BE49-F238E27FC236}">
                <a16:creationId xmlns:a16="http://schemas.microsoft.com/office/drawing/2014/main" id="{491E56F5-5DE8-F144-BE3A-0B72DDB9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6" y="2057174"/>
            <a:ext cx="847725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6806" name="Group 32">
            <a:extLst>
              <a:ext uri="{FF2B5EF4-FFF2-40B4-BE49-F238E27FC236}">
                <a16:creationId xmlns:a16="http://schemas.microsoft.com/office/drawing/2014/main" id="{371156F4-0005-3A42-B747-93D9D031F13D}"/>
              </a:ext>
            </a:extLst>
          </p:cNvPr>
          <p:cNvGrpSpPr>
            <a:grpSpLocks/>
          </p:cNvGrpSpPr>
          <p:nvPr/>
        </p:nvGrpSpPr>
        <p:grpSpPr bwMode="auto">
          <a:xfrm>
            <a:off x="8542338" y="1746024"/>
            <a:ext cx="709612" cy="703263"/>
            <a:chOff x="4337" y="290"/>
            <a:chExt cx="447" cy="443"/>
          </a:xfrm>
        </p:grpSpPr>
        <p:graphicFrame>
          <p:nvGraphicFramePr>
            <p:cNvPr id="76874" name="Object 33">
              <a:extLst>
                <a:ext uri="{FF2B5EF4-FFF2-40B4-BE49-F238E27FC236}">
                  <a16:creationId xmlns:a16="http://schemas.microsoft.com/office/drawing/2014/main" id="{6FC2B026-6D85-6B41-A8A9-C0C508C1A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7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6874" name="Object 33">
                          <a:extLst>
                            <a:ext uri="{FF2B5EF4-FFF2-40B4-BE49-F238E27FC236}">
                              <a16:creationId xmlns:a16="http://schemas.microsoft.com/office/drawing/2014/main" id="{6FC2B026-6D85-6B41-A8A9-C0C508C1A7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75" name="Group 34">
              <a:extLst>
                <a:ext uri="{FF2B5EF4-FFF2-40B4-BE49-F238E27FC236}">
                  <a16:creationId xmlns:a16="http://schemas.microsoft.com/office/drawing/2014/main" id="{2A1BD76D-3278-5540-82FA-47C79287C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76" name="Rectangle 35">
                <a:extLst>
                  <a:ext uri="{FF2B5EF4-FFF2-40B4-BE49-F238E27FC236}">
                    <a16:creationId xmlns:a16="http://schemas.microsoft.com/office/drawing/2014/main" id="{A1178FD0-C3B6-E442-8A12-87A87A6A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77" name="Text Box 36">
                <a:extLst>
                  <a:ext uri="{FF2B5EF4-FFF2-40B4-BE49-F238E27FC236}">
                    <a16:creationId xmlns:a16="http://schemas.microsoft.com/office/drawing/2014/main" id="{09BE9B04-1BDB-F248-A670-34B488E4B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7" name="Group 84">
            <a:extLst>
              <a:ext uri="{FF2B5EF4-FFF2-40B4-BE49-F238E27FC236}">
                <a16:creationId xmlns:a16="http://schemas.microsoft.com/office/drawing/2014/main" id="{D2DC1DCD-AC2C-7041-8CE4-9AD450A03703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1841273"/>
            <a:ext cx="355600" cy="933450"/>
            <a:chOff x="4180" y="783"/>
            <a:chExt cx="150" cy="307"/>
          </a:xfrm>
        </p:grpSpPr>
        <p:sp>
          <p:nvSpPr>
            <p:cNvPr id="76866" name="AutoShape 85">
              <a:extLst>
                <a:ext uri="{FF2B5EF4-FFF2-40B4-BE49-F238E27FC236}">
                  <a16:creationId xmlns:a16="http://schemas.microsoft.com/office/drawing/2014/main" id="{6DCA573F-837F-F049-947F-16E985F4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7" name="Rectangle 86">
              <a:extLst>
                <a:ext uri="{FF2B5EF4-FFF2-40B4-BE49-F238E27FC236}">
                  <a16:creationId xmlns:a16="http://schemas.microsoft.com/office/drawing/2014/main" id="{37298399-C8E8-4F41-B7C3-E48FDC6A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8" name="Rectangle 87">
              <a:extLst>
                <a:ext uri="{FF2B5EF4-FFF2-40B4-BE49-F238E27FC236}">
                  <a16:creationId xmlns:a16="http://schemas.microsoft.com/office/drawing/2014/main" id="{C7ACB182-3FB9-7140-83EA-7114A64A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9" name="AutoShape 88">
              <a:extLst>
                <a:ext uri="{FF2B5EF4-FFF2-40B4-BE49-F238E27FC236}">
                  <a16:creationId xmlns:a16="http://schemas.microsoft.com/office/drawing/2014/main" id="{92E5A147-CB5C-DF4E-BB04-CC27F4B8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0" name="Line 89">
              <a:extLst>
                <a:ext uri="{FF2B5EF4-FFF2-40B4-BE49-F238E27FC236}">
                  <a16:creationId xmlns:a16="http://schemas.microsoft.com/office/drawing/2014/main" id="{20AD0BFD-A745-BE4C-AB3B-938EF113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1" name="Line 90">
              <a:extLst>
                <a:ext uri="{FF2B5EF4-FFF2-40B4-BE49-F238E27FC236}">
                  <a16:creationId xmlns:a16="http://schemas.microsoft.com/office/drawing/2014/main" id="{DB054EAE-D3C5-6B4C-A620-B74C5878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2" name="Rectangle 91">
              <a:extLst>
                <a:ext uri="{FF2B5EF4-FFF2-40B4-BE49-F238E27FC236}">
                  <a16:creationId xmlns:a16="http://schemas.microsoft.com/office/drawing/2014/main" id="{98322991-7B8A-674D-BE60-48A6E961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3" name="Rectangle 92">
              <a:extLst>
                <a:ext uri="{FF2B5EF4-FFF2-40B4-BE49-F238E27FC236}">
                  <a16:creationId xmlns:a16="http://schemas.microsoft.com/office/drawing/2014/main" id="{CF08B154-B90E-FE4A-8A09-0137AE84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6808" name="Group 158">
            <a:extLst>
              <a:ext uri="{FF2B5EF4-FFF2-40B4-BE49-F238E27FC236}">
                <a16:creationId xmlns:a16="http://schemas.microsoft.com/office/drawing/2014/main" id="{A3C4A19E-AB63-AE44-8C9F-8BD4DB4A7672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2219099"/>
            <a:ext cx="1460500" cy="1179513"/>
            <a:chOff x="1789" y="1206"/>
            <a:chExt cx="920" cy="743"/>
          </a:xfrm>
        </p:grpSpPr>
        <p:sp>
          <p:nvSpPr>
            <p:cNvPr id="76850" name="Text Box 95">
              <a:extLst>
                <a:ext uri="{FF2B5EF4-FFF2-40B4-BE49-F238E27FC236}">
                  <a16:creationId xmlns:a16="http://schemas.microsoft.com/office/drawing/2014/main" id="{AB41038D-6765-9742-B657-6B16729E9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1583"/>
              <a:ext cx="9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76851" name="Group 157">
              <a:extLst>
                <a:ext uri="{FF2B5EF4-FFF2-40B4-BE49-F238E27FC236}">
                  <a16:creationId xmlns:a16="http://schemas.microsoft.com/office/drawing/2014/main" id="{766D2932-7304-5749-A676-9381A59C6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6852" name="Rectangle 94">
                <a:extLst>
                  <a:ext uri="{FF2B5EF4-FFF2-40B4-BE49-F238E27FC236}">
                    <a16:creationId xmlns:a16="http://schemas.microsoft.com/office/drawing/2014/main" id="{78149558-CF21-174A-B96F-6D8569A6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3" name="Rectangle 96">
                <a:extLst>
                  <a:ext uri="{FF2B5EF4-FFF2-40B4-BE49-F238E27FC236}">
                    <a16:creationId xmlns:a16="http://schemas.microsoft.com/office/drawing/2014/main" id="{34731561-D685-2B46-A2D5-A0F04048E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4" name="Line 97">
                <a:extLst>
                  <a:ext uri="{FF2B5EF4-FFF2-40B4-BE49-F238E27FC236}">
                    <a16:creationId xmlns:a16="http://schemas.microsoft.com/office/drawing/2014/main" id="{6B0F15C6-2F00-B148-8F81-969FC9731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5" name="Line 98">
                <a:extLst>
                  <a:ext uri="{FF2B5EF4-FFF2-40B4-BE49-F238E27FC236}">
                    <a16:creationId xmlns:a16="http://schemas.microsoft.com/office/drawing/2014/main" id="{948564F1-9FDE-3646-8F55-C0375516A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6" name="Line 99">
                <a:extLst>
                  <a:ext uri="{FF2B5EF4-FFF2-40B4-BE49-F238E27FC236}">
                    <a16:creationId xmlns:a16="http://schemas.microsoft.com/office/drawing/2014/main" id="{F76EC0C7-951E-0545-B720-1C1F13E25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7" name="Line 100">
                <a:extLst>
                  <a:ext uri="{FF2B5EF4-FFF2-40B4-BE49-F238E27FC236}">
                    <a16:creationId xmlns:a16="http://schemas.microsoft.com/office/drawing/2014/main" id="{D9C407BB-8D44-C847-9B7D-88B7B0773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8" name="Line 101">
                <a:extLst>
                  <a:ext uri="{FF2B5EF4-FFF2-40B4-BE49-F238E27FC236}">
                    <a16:creationId xmlns:a16="http://schemas.microsoft.com/office/drawing/2014/main" id="{6E3A0038-BEF7-D441-A80C-422FC61B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9" name="Line 102">
                <a:extLst>
                  <a:ext uri="{FF2B5EF4-FFF2-40B4-BE49-F238E27FC236}">
                    <a16:creationId xmlns:a16="http://schemas.microsoft.com/office/drawing/2014/main" id="{EFD408F7-CD18-2D4F-AAD1-A3782DEC1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0" name="Line 103">
                <a:extLst>
                  <a:ext uri="{FF2B5EF4-FFF2-40B4-BE49-F238E27FC236}">
                    <a16:creationId xmlns:a16="http://schemas.microsoft.com/office/drawing/2014/main" id="{91A320FC-BE0F-B248-87E4-3CB4F33B2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1" name="Rectangle 104">
                <a:extLst>
                  <a:ext uri="{FF2B5EF4-FFF2-40B4-BE49-F238E27FC236}">
                    <a16:creationId xmlns:a16="http://schemas.microsoft.com/office/drawing/2014/main" id="{B622A8C9-C887-EF47-9D6D-0D580C00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2" name="Rectangle 105">
                <a:extLst>
                  <a:ext uri="{FF2B5EF4-FFF2-40B4-BE49-F238E27FC236}">
                    <a16:creationId xmlns:a16="http://schemas.microsoft.com/office/drawing/2014/main" id="{D2316ADB-1149-6043-8018-EE6C2D95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3" name="Rectangle 106">
                <a:extLst>
                  <a:ext uri="{FF2B5EF4-FFF2-40B4-BE49-F238E27FC236}">
                    <a16:creationId xmlns:a16="http://schemas.microsoft.com/office/drawing/2014/main" id="{CBF92BEF-66E7-AF4E-8C33-515C2109A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4" name="Rectangle 107">
                <a:extLst>
                  <a:ext uri="{FF2B5EF4-FFF2-40B4-BE49-F238E27FC236}">
                    <a16:creationId xmlns:a16="http://schemas.microsoft.com/office/drawing/2014/main" id="{687252D0-481A-3742-B08B-5DE0B8A2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5" name="Rectangle 108">
                <a:extLst>
                  <a:ext uri="{FF2B5EF4-FFF2-40B4-BE49-F238E27FC236}">
                    <a16:creationId xmlns:a16="http://schemas.microsoft.com/office/drawing/2014/main" id="{D7B18646-6966-264E-B78B-6369AE2C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9" name="Group 109">
            <a:extLst>
              <a:ext uri="{FF2B5EF4-FFF2-40B4-BE49-F238E27FC236}">
                <a16:creationId xmlns:a16="http://schemas.microsoft.com/office/drawing/2014/main" id="{115F4516-5DFA-B048-B1D8-C58EED932B7A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1850799"/>
            <a:ext cx="709612" cy="703263"/>
            <a:chOff x="4337" y="290"/>
            <a:chExt cx="447" cy="443"/>
          </a:xfrm>
        </p:grpSpPr>
        <p:graphicFrame>
          <p:nvGraphicFramePr>
            <p:cNvPr id="76846" name="Object 110">
              <a:extLst>
                <a:ext uri="{FF2B5EF4-FFF2-40B4-BE49-F238E27FC236}">
                  <a16:creationId xmlns:a16="http://schemas.microsoft.com/office/drawing/2014/main" id="{7887C1EC-E207-9346-8AA7-D5D6A5AE2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72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6846" name="Object 110">
                          <a:extLst>
                            <a:ext uri="{FF2B5EF4-FFF2-40B4-BE49-F238E27FC236}">
                              <a16:creationId xmlns:a16="http://schemas.microsoft.com/office/drawing/2014/main" id="{7887C1EC-E207-9346-8AA7-D5D6A5AE2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47" name="Group 111">
              <a:extLst>
                <a:ext uri="{FF2B5EF4-FFF2-40B4-BE49-F238E27FC236}">
                  <a16:creationId xmlns:a16="http://schemas.microsoft.com/office/drawing/2014/main" id="{AAF076F1-F3C5-B849-9D2A-C9EA18D0F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48" name="Rectangle 112">
                <a:extLst>
                  <a:ext uri="{FF2B5EF4-FFF2-40B4-BE49-F238E27FC236}">
                    <a16:creationId xmlns:a16="http://schemas.microsoft.com/office/drawing/2014/main" id="{F95E2F40-7679-6C4A-BC9D-31616EA5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49" name="Text Box 113">
                <a:extLst>
                  <a:ext uri="{FF2B5EF4-FFF2-40B4-BE49-F238E27FC236}">
                    <a16:creationId xmlns:a16="http://schemas.microsoft.com/office/drawing/2014/main" id="{603A6364-E3BC-B945-9226-711EAC7B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10" name="Group 119">
            <a:extLst>
              <a:ext uri="{FF2B5EF4-FFF2-40B4-BE49-F238E27FC236}">
                <a16:creationId xmlns:a16="http://schemas.microsoft.com/office/drawing/2014/main" id="{722A1482-BD8C-474D-8836-F5939D542A3C}"/>
              </a:ext>
            </a:extLst>
          </p:cNvPr>
          <p:cNvGrpSpPr>
            <a:grpSpLocks/>
          </p:cNvGrpSpPr>
          <p:nvPr/>
        </p:nvGrpSpPr>
        <p:grpSpPr bwMode="auto">
          <a:xfrm>
            <a:off x="3694116" y="1598391"/>
            <a:ext cx="1041401" cy="461963"/>
            <a:chOff x="3743" y="2537"/>
            <a:chExt cx="656" cy="291"/>
          </a:xfrm>
        </p:grpSpPr>
        <p:sp>
          <p:nvSpPr>
            <p:cNvPr id="76844" name="Rectangle 120">
              <a:extLst>
                <a:ext uri="{FF2B5EF4-FFF2-40B4-BE49-F238E27FC236}">
                  <a16:creationId xmlns:a16="http://schemas.microsoft.com/office/drawing/2014/main" id="{978C7469-AB10-2F4F-940A-06E933E5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6845" name="Text Box 121">
              <a:extLst>
                <a:ext uri="{FF2B5EF4-FFF2-40B4-BE49-F238E27FC236}">
                  <a16:creationId xmlns:a16="http://schemas.microsoft.com/office/drawing/2014/main" id="{1408B097-E849-C141-A512-CC4EA25E7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6811" name="Group 126">
            <a:extLst>
              <a:ext uri="{FF2B5EF4-FFF2-40B4-BE49-F238E27FC236}">
                <a16:creationId xmlns:a16="http://schemas.microsoft.com/office/drawing/2014/main" id="{A79DC6A5-24E4-7F46-8A24-4F3D14CF30D4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1841273"/>
            <a:ext cx="355600" cy="933450"/>
            <a:chOff x="4180" y="783"/>
            <a:chExt cx="150" cy="307"/>
          </a:xfrm>
        </p:grpSpPr>
        <p:sp>
          <p:nvSpPr>
            <p:cNvPr id="76836" name="AutoShape 127">
              <a:extLst>
                <a:ext uri="{FF2B5EF4-FFF2-40B4-BE49-F238E27FC236}">
                  <a16:creationId xmlns:a16="http://schemas.microsoft.com/office/drawing/2014/main" id="{A9C1DC77-7B86-134E-99F0-182B4C0E6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7" name="Rectangle 128">
              <a:extLst>
                <a:ext uri="{FF2B5EF4-FFF2-40B4-BE49-F238E27FC236}">
                  <a16:creationId xmlns:a16="http://schemas.microsoft.com/office/drawing/2014/main" id="{E9F69C44-9109-284C-B587-16A992D17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8" name="Rectangle 129">
              <a:extLst>
                <a:ext uri="{FF2B5EF4-FFF2-40B4-BE49-F238E27FC236}">
                  <a16:creationId xmlns:a16="http://schemas.microsoft.com/office/drawing/2014/main" id="{E137887A-7591-7547-AC28-C8B5C66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9" name="AutoShape 130">
              <a:extLst>
                <a:ext uri="{FF2B5EF4-FFF2-40B4-BE49-F238E27FC236}">
                  <a16:creationId xmlns:a16="http://schemas.microsoft.com/office/drawing/2014/main" id="{2D8E5764-93FF-DF4A-B61F-CBE5B3E7C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0" name="Line 131">
              <a:extLst>
                <a:ext uri="{FF2B5EF4-FFF2-40B4-BE49-F238E27FC236}">
                  <a16:creationId xmlns:a16="http://schemas.microsoft.com/office/drawing/2014/main" id="{B1F06AEA-3428-4845-97EA-A27931A8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1" name="Line 132">
              <a:extLst>
                <a:ext uri="{FF2B5EF4-FFF2-40B4-BE49-F238E27FC236}">
                  <a16:creationId xmlns:a16="http://schemas.microsoft.com/office/drawing/2014/main" id="{8437D345-B2E8-9543-B588-BA8DF83A6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2" name="Rectangle 133">
              <a:extLst>
                <a:ext uri="{FF2B5EF4-FFF2-40B4-BE49-F238E27FC236}">
                  <a16:creationId xmlns:a16="http://schemas.microsoft.com/office/drawing/2014/main" id="{7382AAE4-A0F4-284B-9C7A-BDE1FED3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3" name="Rectangle 134">
              <a:extLst>
                <a:ext uri="{FF2B5EF4-FFF2-40B4-BE49-F238E27FC236}">
                  <a16:creationId xmlns:a16="http://schemas.microsoft.com/office/drawing/2014/main" id="{C9692106-875E-5D4F-92CE-482015DA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12" name="Line 151">
            <a:extLst>
              <a:ext uri="{FF2B5EF4-FFF2-40B4-BE49-F238E27FC236}">
                <a16:creationId xmlns:a16="http://schemas.microsoft.com/office/drawing/2014/main" id="{FC87E190-D0F0-C549-83CC-F6762CF2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2076224"/>
            <a:ext cx="139065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3" name="Rectangle 153">
            <a:extLst>
              <a:ext uri="{FF2B5EF4-FFF2-40B4-BE49-F238E27FC236}">
                <a16:creationId xmlns:a16="http://schemas.microsoft.com/office/drawing/2014/main" id="{C4662465-664C-3141-A120-9DB3BC42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666648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6814" name="Text Box 154">
            <a:extLst>
              <a:ext uri="{FF2B5EF4-FFF2-40B4-BE49-F238E27FC236}">
                <a16:creationId xmlns:a16="http://schemas.microsoft.com/office/drawing/2014/main" id="{C3B559CD-6AE5-384F-8F28-E469A98A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684" y="1598387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SMTP</a:t>
            </a:r>
          </a:p>
        </p:txBody>
      </p:sp>
      <p:sp>
        <p:nvSpPr>
          <p:cNvPr id="76815" name="Line 155">
            <a:extLst>
              <a:ext uri="{FF2B5EF4-FFF2-40B4-BE49-F238E27FC236}">
                <a16:creationId xmlns:a16="http://schemas.microsoft.com/office/drawing/2014/main" id="{52F0531C-BCD9-9240-99ED-636E7D2D1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6" y="2066698"/>
            <a:ext cx="16478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6" name="Text Box 156">
            <a:extLst>
              <a:ext uri="{FF2B5EF4-FFF2-40B4-BE49-F238E27FC236}">
                <a16:creationId xmlns:a16="http://schemas.microsoft.com/office/drawing/2014/main" id="{FF32E4C1-1BF7-A947-9972-FAE49432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290" y="1684112"/>
            <a:ext cx="1281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protocol</a:t>
            </a:r>
          </a:p>
        </p:txBody>
      </p:sp>
      <p:sp>
        <p:nvSpPr>
          <p:cNvPr id="76817" name="Text Box 160">
            <a:extLst>
              <a:ext uri="{FF2B5EF4-FFF2-40B4-BE49-F238E27FC236}">
                <a16:creationId xmlns:a16="http://schemas.microsoft.com/office/drawing/2014/main" id="{D1153E06-785B-4346-8EEC-F50B65B9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2808062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76818" name="Group 161">
            <a:extLst>
              <a:ext uri="{FF2B5EF4-FFF2-40B4-BE49-F238E27FC236}">
                <a16:creationId xmlns:a16="http://schemas.microsoft.com/office/drawing/2014/main" id="{4F092747-14CD-084E-B659-E5F2D859F9F6}"/>
              </a:ext>
            </a:extLst>
          </p:cNvPr>
          <p:cNvGrpSpPr>
            <a:grpSpLocks/>
          </p:cNvGrpSpPr>
          <p:nvPr/>
        </p:nvGrpSpPr>
        <p:grpSpPr bwMode="auto">
          <a:xfrm>
            <a:off x="6257926" y="2209574"/>
            <a:ext cx="809625" cy="561975"/>
            <a:chOff x="2070" y="2004"/>
            <a:chExt cx="510" cy="354"/>
          </a:xfrm>
        </p:grpSpPr>
        <p:sp>
          <p:nvSpPr>
            <p:cNvPr id="76822" name="Rectangle 162">
              <a:extLst>
                <a:ext uri="{FF2B5EF4-FFF2-40B4-BE49-F238E27FC236}">
                  <a16:creationId xmlns:a16="http://schemas.microsoft.com/office/drawing/2014/main" id="{F3C28865-BE27-0A42-8223-7E94188C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3" name="Rectangle 163">
              <a:extLst>
                <a:ext uri="{FF2B5EF4-FFF2-40B4-BE49-F238E27FC236}">
                  <a16:creationId xmlns:a16="http://schemas.microsoft.com/office/drawing/2014/main" id="{6C9F17F5-2A40-5240-9B23-226A6A1A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4" name="Line 164">
              <a:extLst>
                <a:ext uri="{FF2B5EF4-FFF2-40B4-BE49-F238E27FC236}">
                  <a16:creationId xmlns:a16="http://schemas.microsoft.com/office/drawing/2014/main" id="{77947D09-E84A-EB4C-84D6-B0BA30FF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5" name="Line 165">
              <a:extLst>
                <a:ext uri="{FF2B5EF4-FFF2-40B4-BE49-F238E27FC236}">
                  <a16:creationId xmlns:a16="http://schemas.microsoft.com/office/drawing/2014/main" id="{8FE6D750-97BE-E746-8B2E-9C6F1D6EA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6" name="Line 166">
              <a:extLst>
                <a:ext uri="{FF2B5EF4-FFF2-40B4-BE49-F238E27FC236}">
                  <a16:creationId xmlns:a16="http://schemas.microsoft.com/office/drawing/2014/main" id="{CFA90340-48EE-5F4D-BDC6-2D7DC10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7" name="Line 167">
              <a:extLst>
                <a:ext uri="{FF2B5EF4-FFF2-40B4-BE49-F238E27FC236}">
                  <a16:creationId xmlns:a16="http://schemas.microsoft.com/office/drawing/2014/main" id="{5B133CA2-93D0-5740-B9C1-B61186C74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8" name="Line 168">
              <a:extLst>
                <a:ext uri="{FF2B5EF4-FFF2-40B4-BE49-F238E27FC236}">
                  <a16:creationId xmlns:a16="http://schemas.microsoft.com/office/drawing/2014/main" id="{E543DC0A-A30A-3D41-B081-A0060999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9" name="Line 169">
              <a:extLst>
                <a:ext uri="{FF2B5EF4-FFF2-40B4-BE49-F238E27FC236}">
                  <a16:creationId xmlns:a16="http://schemas.microsoft.com/office/drawing/2014/main" id="{6879F5A3-3D18-244A-8708-56EDDE87F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0" name="Line 170">
              <a:extLst>
                <a:ext uri="{FF2B5EF4-FFF2-40B4-BE49-F238E27FC236}">
                  <a16:creationId xmlns:a16="http://schemas.microsoft.com/office/drawing/2014/main" id="{ACFD3CB2-4CED-7B46-B7C1-5EDD7CB07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1" name="Rectangle 171">
              <a:extLst>
                <a:ext uri="{FF2B5EF4-FFF2-40B4-BE49-F238E27FC236}">
                  <a16:creationId xmlns:a16="http://schemas.microsoft.com/office/drawing/2014/main" id="{7FFB867D-FAB4-E94E-9552-DB8E21E2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2" name="Rectangle 172">
              <a:extLst>
                <a:ext uri="{FF2B5EF4-FFF2-40B4-BE49-F238E27FC236}">
                  <a16:creationId xmlns:a16="http://schemas.microsoft.com/office/drawing/2014/main" id="{BC623F04-7669-2B48-81D2-F3788743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3" name="Rectangle 173">
              <a:extLst>
                <a:ext uri="{FF2B5EF4-FFF2-40B4-BE49-F238E27FC236}">
                  <a16:creationId xmlns:a16="http://schemas.microsoft.com/office/drawing/2014/main" id="{AB216121-14B9-8F4A-B624-EB76F33D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4" name="Rectangle 174">
              <a:extLst>
                <a:ext uri="{FF2B5EF4-FFF2-40B4-BE49-F238E27FC236}">
                  <a16:creationId xmlns:a16="http://schemas.microsoft.com/office/drawing/2014/main" id="{A27F64CE-564E-AA44-8652-D4EAAF97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5" name="Rectangle 175">
              <a:extLst>
                <a:ext uri="{FF2B5EF4-FFF2-40B4-BE49-F238E27FC236}">
                  <a16:creationId xmlns:a16="http://schemas.microsoft.com/office/drawing/2014/main" id="{D5950CCD-E8F7-F04D-B91C-1288D3AC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21" name="TextBox 1">
            <a:extLst>
              <a:ext uri="{FF2B5EF4-FFF2-40B4-BE49-F238E27FC236}">
                <a16:creationId xmlns:a16="http://schemas.microsoft.com/office/drawing/2014/main" id="{D1956FDC-34DE-C24C-85DC-7F1D227B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1307874"/>
            <a:ext cx="2443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POP3 or IMAP4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DB137-A3A6-7F4B-AE01-0FC58739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access protocols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927B08-104C-ED41-A198-C1C3DE962D9B}"/>
              </a:ext>
            </a:extLst>
          </p:cNvPr>
          <p:cNvSpPr txBox="1"/>
          <p:nvPr/>
        </p:nvSpPr>
        <p:spPr>
          <a:xfrm>
            <a:off x="888442" y="2066698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5520EA-51B2-2F41-B4C6-687F8FB1A28E}"/>
              </a:ext>
            </a:extLst>
          </p:cNvPr>
          <p:cNvSpPr txBox="1"/>
          <p:nvPr/>
        </p:nvSpPr>
        <p:spPr>
          <a:xfrm>
            <a:off x="9408886" y="1990285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5199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22C5728-EC9D-4C4D-A8AC-FC8CFC2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vs IMAP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82AC079-283A-7E46-8BA3-54C0B00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495"/>
          </a:xfrm>
        </p:spPr>
        <p:txBody>
          <a:bodyPr>
            <a:normAutofit/>
          </a:bodyPr>
          <a:lstStyle/>
          <a:p>
            <a:r>
              <a:rPr lang="en-US" altLang="en-US" dirty="0"/>
              <a:t>POP3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Stateless</a:t>
            </a:r>
            <a:r>
              <a:rPr lang="en-US" altLang="en-US" dirty="0"/>
              <a:t> server</a:t>
            </a:r>
          </a:p>
          <a:p>
            <a:r>
              <a:rPr lang="en-US" altLang="en-US" dirty="0"/>
              <a:t>UA-heavy processing</a:t>
            </a:r>
          </a:p>
          <a:p>
            <a:r>
              <a:rPr lang="en-US" altLang="en-US" dirty="0"/>
              <a:t>UA retrieves email from server, then typically deleted from server</a:t>
            </a:r>
          </a:p>
          <a:p>
            <a:r>
              <a:rPr lang="en-US" altLang="en-US" dirty="0"/>
              <a:t>Latest changes are at the UA</a:t>
            </a:r>
          </a:p>
          <a:p>
            <a:r>
              <a:rPr lang="en-US" altLang="en-US" dirty="0"/>
              <a:t>Simple protocol (</a:t>
            </a:r>
            <a:r>
              <a:rPr lang="en-US" altLang="en-US" dirty="0">
                <a:latin typeface="Courier" pitchFamily="2" charset="0"/>
              </a:rPr>
              <a:t>list, </a:t>
            </a:r>
            <a:r>
              <a:rPr lang="en-US" altLang="en-US" dirty="0" err="1">
                <a:latin typeface="Courier" pitchFamily="2" charset="0"/>
              </a:rPr>
              <a:t>retr</a:t>
            </a:r>
            <a:r>
              <a:rPr lang="en-US" altLang="en-US" dirty="0">
                <a:latin typeface="Courier" pitchFamily="2" charset="0"/>
              </a:rPr>
              <a:t>, del </a:t>
            </a:r>
            <a:r>
              <a:rPr lang="en-US" altLang="en-US" dirty="0"/>
              <a:t>within a POP session)</a:t>
            </a: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CC4FC464-5F35-D84B-A286-5E4F72CB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57128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IMAP4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Stateful</a:t>
            </a:r>
            <a:r>
              <a:rPr lang="en-US" altLang="en-US" dirty="0"/>
              <a:t> server</a:t>
            </a:r>
          </a:p>
          <a:p>
            <a:r>
              <a:rPr lang="en-US" altLang="en-US" dirty="0"/>
              <a:t>UA and server processing</a:t>
            </a:r>
          </a:p>
          <a:p>
            <a:r>
              <a:rPr lang="en-US" altLang="en-US" dirty="0"/>
              <a:t>Server sees folders, etc. which are visible to UAs</a:t>
            </a:r>
          </a:p>
          <a:p>
            <a:r>
              <a:rPr lang="en-US" altLang="en-US" dirty="0"/>
              <a:t>Latest changes are at the server</a:t>
            </a:r>
          </a:p>
          <a:p>
            <a:r>
              <a:rPr lang="en-US" altLang="en-US" dirty="0"/>
              <a:t>Complex protocol</a:t>
            </a:r>
          </a:p>
          <a:p>
            <a:r>
              <a:rPr lang="en-US" altLang="en-US" dirty="0"/>
              <a:t>Heavily used: email sync across devices, reliable, …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D1E9D8FB-B9A0-0A45-A964-C5CEE6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32A09D55-D858-D742-93E5-89A9EFA696F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>
            <a:extLst>
              <a:ext uri="{FF2B5EF4-FFF2-40B4-BE49-F238E27FC236}">
                <a16:creationId xmlns:a16="http://schemas.microsoft.com/office/drawing/2014/main" id="{AEE328B2-B346-784F-AF49-4E69DC4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about web-based email?</a:t>
            </a:r>
          </a:p>
        </p:txBody>
      </p:sp>
      <p:sp>
        <p:nvSpPr>
          <p:cNvPr id="78851" name="Content Placeholder 6">
            <a:extLst>
              <a:ext uri="{FF2B5EF4-FFF2-40B4-BE49-F238E27FC236}">
                <a16:creationId xmlns:a16="http://schemas.microsoft.com/office/drawing/2014/main" id="{2F6116F7-0088-BF41-8128-8E95FCB6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to mail servers via web browser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dirty="0" err="1"/>
              <a:t>gmail</a:t>
            </a:r>
            <a:r>
              <a:rPr lang="en-US" altLang="en-US" dirty="0"/>
              <a:t>, </a:t>
            </a:r>
            <a:r>
              <a:rPr lang="en-US" altLang="en-US" dirty="0" err="1"/>
              <a:t>scarletmail</a:t>
            </a:r>
            <a:r>
              <a:rPr lang="en-US" altLang="en-US" dirty="0"/>
              <a:t>, etc.</a:t>
            </a:r>
          </a:p>
          <a:p>
            <a:endParaRPr lang="en-US" altLang="en-US" dirty="0"/>
          </a:p>
          <a:p>
            <a:r>
              <a:rPr lang="en-US" altLang="en-US" dirty="0"/>
              <a:t>Browsers speak HTTP</a:t>
            </a:r>
          </a:p>
          <a:p>
            <a:r>
              <a:rPr lang="en-US" altLang="en-US" dirty="0"/>
              <a:t>Email servers speak SMTP</a:t>
            </a:r>
          </a:p>
          <a:p>
            <a:r>
              <a:rPr lang="en-US" altLang="en-US" dirty="0"/>
              <a:t>Need to bridge these two</a:t>
            </a:r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2AC73727-72EB-604A-BFF8-C58C1DE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31D539F-7EA1-3A4D-AE7D-6CF47A0AA2C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2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45ADC09F-7C7A-D44B-B62E-C09B5572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88" y="204788"/>
            <a:ext cx="7772400" cy="1143000"/>
          </a:xfrm>
        </p:spPr>
        <p:txBody>
          <a:bodyPr/>
          <a:lstStyle/>
          <a:p>
            <a:r>
              <a:rPr lang="en-US" altLang="en-US"/>
              <a:t>Web based email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27EE4B62-57C0-844F-98CA-68B1A75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0B1EFB5-C27C-F14A-9CA0-92FF610205B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876" name="Rectangle 8">
            <a:extLst>
              <a:ext uri="{FF2B5EF4-FFF2-40B4-BE49-F238E27FC236}">
                <a16:creationId xmlns:a16="http://schemas.microsoft.com/office/drawing/2014/main" id="{A98B4C74-1A0F-034A-9E00-26F608E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48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8D753-4EF5-0746-ACD5-11DB9D78CD5C}"/>
              </a:ext>
            </a:extLst>
          </p:cNvPr>
          <p:cNvSpPr/>
          <p:nvPr/>
        </p:nvSpPr>
        <p:spPr bwMode="auto">
          <a:xfrm>
            <a:off x="2615481" y="2627421"/>
            <a:ext cx="2273251" cy="112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  <a:p>
            <a:pPr marL="342900" indent="-342900">
              <a:defRPr/>
            </a:pPr>
            <a:r>
              <a:rPr lang="en-US" dirty="0" err="1">
                <a:latin typeface="Courier" pitchFamily="2" charset="0"/>
              </a:rPr>
              <a:t>scarletmail.rutgers.edu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1E6C-A67A-C941-A9C5-3BA8CD7A1D9E}"/>
              </a:ext>
            </a:extLst>
          </p:cNvPr>
          <p:cNvSpPr/>
          <p:nvPr/>
        </p:nvSpPr>
        <p:spPr bwMode="auto">
          <a:xfrm>
            <a:off x="6772276" y="2743201"/>
            <a:ext cx="1719263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  <a:p>
            <a:pPr marL="342900" indent="-342900">
              <a:defRPr/>
            </a:pPr>
            <a:r>
              <a:rPr lang="en-US" dirty="0" err="1">
                <a:latin typeface="Courier" pitchFamily="2" charset="0"/>
              </a:rPr>
              <a:t>outlook.com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A34AD1BB-DE03-C84C-A8C3-010D7D45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833" y="4575176"/>
            <a:ext cx="2048292" cy="1374471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Client/Server</a:t>
            </a:r>
          </a:p>
          <a:p>
            <a:pPr>
              <a:buNone/>
            </a:pPr>
            <a:r>
              <a:rPr lang="en-IN" sz="1800" dirty="0">
                <a:latin typeface="Courier" pitchFamily="2" charset="0"/>
              </a:rPr>
              <a:t>aspmx4.googlemail.com</a:t>
            </a:r>
          </a:p>
          <a:p>
            <a:pPr>
              <a:buFont typeface="ZapfDingbats" pitchFamily="82" charset="2"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79882" name="Rectangle 16">
            <a:extLst>
              <a:ext uri="{FF2B5EF4-FFF2-40B4-BE49-F238E27FC236}">
                <a16:creationId xmlns:a16="http://schemas.microsoft.com/office/drawing/2014/main" id="{4993D4D6-252F-6E44-9EDA-1C991B0A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7" y="4754565"/>
            <a:ext cx="2033126" cy="119508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SMTP server</a:t>
            </a:r>
          </a:p>
          <a:p>
            <a:pPr marL="0" indent="0">
              <a:buNone/>
            </a:pPr>
            <a:r>
              <a:rPr lang="en-IN" sz="1600" dirty="0">
                <a:latin typeface="Courier" pitchFamily="2" charset="0"/>
              </a:rPr>
              <a:t>outlook-</a:t>
            </a:r>
            <a:r>
              <a:rPr lang="en-IN" sz="1600" dirty="0" err="1">
                <a:latin typeface="Courier" pitchFamily="2" charset="0"/>
              </a:rPr>
              <a:t>com.olc.protection.outlook.com</a:t>
            </a:r>
            <a:endParaRPr lang="en-IN" sz="16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</p:txBody>
      </p:sp>
      <p:cxnSp>
        <p:nvCxnSpPr>
          <p:cNvPr id="79884" name="Straight Arrow Connector 19">
            <a:extLst>
              <a:ext uri="{FF2B5EF4-FFF2-40B4-BE49-F238E27FC236}">
                <a16:creationId xmlns:a16="http://schemas.microsoft.com/office/drawing/2014/main" id="{52267E29-EC65-CF49-9B87-C9799F91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0464" y="4992688"/>
            <a:ext cx="3651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21">
            <a:extLst>
              <a:ext uri="{FF2B5EF4-FFF2-40B4-BE49-F238E27FC236}">
                <a16:creationId xmlns:a16="http://schemas.microsoft.com/office/drawing/2014/main" id="{E5DB6F9E-9508-D94B-9BB2-F3836C925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26" y="5046663"/>
            <a:ext cx="442913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86" name="Picture 2">
            <a:extLst>
              <a:ext uri="{FF2B5EF4-FFF2-40B4-BE49-F238E27FC236}">
                <a16:creationId xmlns:a16="http://schemas.microsoft.com/office/drawing/2014/main" id="{75A10363-35C5-834C-96D9-B1B390D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8" y="126486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Picture 3">
            <a:extLst>
              <a:ext uri="{FF2B5EF4-FFF2-40B4-BE49-F238E27FC236}">
                <a16:creationId xmlns:a16="http://schemas.microsoft.com/office/drawing/2014/main" id="{30AE1CD9-2CC4-B04D-B9B8-5249D3FF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046956"/>
            <a:ext cx="1376364" cy="1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8" name="TextBox 22">
            <a:extLst>
              <a:ext uri="{FF2B5EF4-FFF2-40B4-BE49-F238E27FC236}">
                <a16:creationId xmlns:a16="http://schemas.microsoft.com/office/drawing/2014/main" id="{CB081C84-BD7E-5E41-9496-B3DC33B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6" y="548798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79889" name="Right Arrow 23">
            <a:extLst>
              <a:ext uri="{FF2B5EF4-FFF2-40B4-BE49-F238E27FC236}">
                <a16:creationId xmlns:a16="http://schemas.microsoft.com/office/drawing/2014/main" id="{C99AF543-EBEF-DD4E-BEE5-8F075D9EEE20}"/>
              </a:ext>
            </a:extLst>
          </p:cNvPr>
          <p:cNvSpPr>
            <a:spLocks noChangeArrowheads="1"/>
          </p:cNvSpPr>
          <p:nvPr/>
        </p:nvSpPr>
        <p:spPr bwMode="auto">
          <a:xfrm rot="1655095">
            <a:off x="2151063" y="1905000"/>
            <a:ext cx="1771650" cy="484188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0" name="Right Arrow 26">
            <a:extLst>
              <a:ext uri="{FF2B5EF4-FFF2-40B4-BE49-F238E27FC236}">
                <a16:creationId xmlns:a16="http://schemas.microsoft.com/office/drawing/2014/main" id="{BEA86230-5C74-E74D-86F9-93840AC9F2AE}"/>
              </a:ext>
            </a:extLst>
          </p:cNvPr>
          <p:cNvSpPr>
            <a:spLocks noChangeArrowheads="1"/>
          </p:cNvSpPr>
          <p:nvPr/>
        </p:nvSpPr>
        <p:spPr bwMode="auto">
          <a:xfrm rot="19314926">
            <a:off x="7739063" y="1939926"/>
            <a:ext cx="1871662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1" name="Down Arrow 24">
            <a:extLst>
              <a:ext uri="{FF2B5EF4-FFF2-40B4-BE49-F238E27FC236}">
                <a16:creationId xmlns:a16="http://schemas.microsoft.com/office/drawing/2014/main" id="{049D3E5C-0C7E-1844-B5A6-C9840F75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086" y="3875558"/>
            <a:ext cx="546804" cy="804393"/>
          </a:xfrm>
          <a:prstGeom prst="downArrow">
            <a:avLst>
              <a:gd name="adj1" fmla="val 50000"/>
              <a:gd name="adj2" fmla="val 49859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2" name="Down Arrow 28">
            <a:extLst>
              <a:ext uri="{FF2B5EF4-FFF2-40B4-BE49-F238E27FC236}">
                <a16:creationId xmlns:a16="http://schemas.microsoft.com/office/drawing/2014/main" id="{ACA63CC3-202C-3741-A92B-BE36BE1E8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04088" y="3605213"/>
            <a:ext cx="484392" cy="1125891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grpSp>
        <p:nvGrpSpPr>
          <p:cNvPr id="79894" name="Group 96261">
            <a:extLst>
              <a:ext uri="{FF2B5EF4-FFF2-40B4-BE49-F238E27FC236}">
                <a16:creationId xmlns:a16="http://schemas.microsoft.com/office/drawing/2014/main" id="{938519E1-44A4-9F42-AACD-B9FD2D5B2D2C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3700464"/>
            <a:ext cx="407987" cy="769937"/>
            <a:chOff x="3850105" y="1840938"/>
            <a:chExt cx="407385" cy="769808"/>
          </a:xfrm>
        </p:grpSpPr>
        <p:sp>
          <p:nvSpPr>
            <p:cNvPr id="79895" name="Rectangle 27">
              <a:extLst>
                <a:ext uri="{FF2B5EF4-FFF2-40B4-BE49-F238E27FC236}">
                  <a16:creationId xmlns:a16="http://schemas.microsoft.com/office/drawing/2014/main" id="{42C56D0F-196B-114E-8FED-F8C43EE6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1840938"/>
              <a:ext cx="385011" cy="7698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9896" name="Rectangle 29">
              <a:extLst>
                <a:ext uri="{FF2B5EF4-FFF2-40B4-BE49-F238E27FC236}">
                  <a16:creationId xmlns:a16="http://schemas.microsoft.com/office/drawing/2014/main" id="{F8B22EAD-E556-CE4B-9190-A789FCF4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2430379"/>
              <a:ext cx="407385" cy="180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cxnSp>
          <p:nvCxnSpPr>
            <p:cNvPr id="79897" name="Straight Connector 96255">
              <a:extLst>
                <a:ext uri="{FF2B5EF4-FFF2-40B4-BE49-F238E27FC236}">
                  <a16:creationId xmlns:a16="http://schemas.microsoft.com/office/drawing/2014/main" id="{B844B564-8A6C-5D42-8A17-83C86C870C0C}"/>
                </a:ext>
              </a:extLst>
            </p:cNvPr>
            <p:cNvCxnSpPr>
              <a:cxnSpLocks noChangeShapeType="1"/>
              <a:stCxn id="79895" idx="1"/>
              <a:endCxn id="79895" idx="3"/>
            </p:cNvCxnSpPr>
            <p:nvPr/>
          </p:nvCxnSpPr>
          <p:spPr bwMode="auto">
            <a:xfrm>
              <a:off x="3850105" y="2225842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Straight Connector 96260">
              <a:extLst>
                <a:ext uri="{FF2B5EF4-FFF2-40B4-BE49-F238E27FC236}">
                  <a16:creationId xmlns:a16="http://schemas.microsoft.com/office/drawing/2014/main" id="{8E974AC8-6805-114E-8CDB-EAA828CEB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0105" y="232689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Straight Connector 37">
              <a:extLst>
                <a:ext uri="{FF2B5EF4-FFF2-40B4-BE49-F238E27FC236}">
                  <a16:creationId xmlns:a16="http://schemas.microsoft.com/office/drawing/2014/main" id="{74E491DB-1EA9-5744-BF2F-E47942499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1291" y="2147303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Straight Connector 38">
              <a:extLst>
                <a:ext uri="{FF2B5EF4-FFF2-40B4-BE49-F238E27FC236}">
                  <a16:creationId xmlns:a16="http://schemas.microsoft.com/office/drawing/2014/main" id="{AA9E26F1-94EB-5D40-817E-8EC110B84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0445" y="206876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2CFEF90-6AC2-F146-AD34-B3F30A114831}"/>
              </a:ext>
            </a:extLst>
          </p:cNvPr>
          <p:cNvSpPr/>
          <p:nvPr/>
        </p:nvSpPr>
        <p:spPr>
          <a:xfrm>
            <a:off x="5330997" y="4746846"/>
            <a:ext cx="875128" cy="59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FABA-070F-084A-A37D-3AC43D118488}"/>
              </a:ext>
            </a:extLst>
          </p:cNvPr>
          <p:cNvSpPr txBox="1"/>
          <p:nvPr/>
        </p:nvSpPr>
        <p:spPr>
          <a:xfrm>
            <a:off x="2667000" y="15306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A902F-2B07-4947-B266-424406283DD7}"/>
              </a:ext>
            </a:extLst>
          </p:cNvPr>
          <p:cNvSpPr txBox="1"/>
          <p:nvPr/>
        </p:nvSpPr>
        <p:spPr>
          <a:xfrm>
            <a:off x="7977688" y="15963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31F69-2862-8446-ADDE-3C057C27B9B0}"/>
              </a:ext>
            </a:extLst>
          </p:cNvPr>
          <p:cNvSpPr txBox="1"/>
          <p:nvPr/>
        </p:nvSpPr>
        <p:spPr>
          <a:xfrm>
            <a:off x="2784475" y="6146157"/>
            <a:ext cx="22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Alice’s mail provider’s server(s)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850E4-AF4C-5D4A-9A58-3BB70148603F}"/>
              </a:ext>
            </a:extLst>
          </p:cNvPr>
          <p:cNvSpPr txBox="1"/>
          <p:nvPr/>
        </p:nvSpPr>
        <p:spPr>
          <a:xfrm>
            <a:off x="6772276" y="6120450"/>
            <a:ext cx="22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Bob’s mail provider’s server(s)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29694-81D0-6B4F-A4BB-001B6459F1A6}"/>
              </a:ext>
            </a:extLst>
          </p:cNvPr>
          <p:cNvSpPr txBox="1"/>
          <p:nvPr/>
        </p:nvSpPr>
        <p:spPr>
          <a:xfrm>
            <a:off x="328599" y="2373869"/>
            <a:ext cx="191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Alice</a:t>
            </a:r>
          </a:p>
          <a:p>
            <a:pPr algn="l"/>
            <a:r>
              <a:rPr lang="en-US" dirty="0" err="1">
                <a:latin typeface="Courier" pitchFamily="2" charset="0"/>
              </a:rPr>
              <a:t>alice@scarletmail.rutgers.edu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F04A0D-523B-6E41-A5CA-48448D32B835}"/>
              </a:ext>
            </a:extLst>
          </p:cNvPr>
          <p:cNvSpPr txBox="1"/>
          <p:nvPr/>
        </p:nvSpPr>
        <p:spPr>
          <a:xfrm>
            <a:off x="9844929" y="2373869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609C3-6DFF-8A43-AD10-D819B2A8AABF}"/>
              </a:ext>
            </a:extLst>
          </p:cNvPr>
          <p:cNvSpPr/>
          <p:nvPr/>
        </p:nvSpPr>
        <p:spPr>
          <a:xfrm>
            <a:off x="2111684" y="2537209"/>
            <a:ext cx="3138786" cy="1213784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4A9ABF-803D-0F4E-B2A4-6BDF84C897DF}"/>
              </a:ext>
            </a:extLst>
          </p:cNvPr>
          <p:cNvSpPr/>
          <p:nvPr/>
        </p:nvSpPr>
        <p:spPr>
          <a:xfrm>
            <a:off x="2175042" y="4476864"/>
            <a:ext cx="3138786" cy="1614291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C9058-0261-FA40-9A93-7D3B0D016476}"/>
              </a:ext>
            </a:extLst>
          </p:cNvPr>
          <p:cNvCxnSpPr/>
          <p:nvPr/>
        </p:nvCxnSpPr>
        <p:spPr>
          <a:xfrm flipH="1">
            <a:off x="1522698" y="3429000"/>
            <a:ext cx="745545" cy="39064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A68262-6CC9-8745-8F10-DEF27C2C442E}"/>
              </a:ext>
            </a:extLst>
          </p:cNvPr>
          <p:cNvCxnSpPr>
            <a:cxnSpLocks/>
          </p:cNvCxnSpPr>
          <p:nvPr/>
        </p:nvCxnSpPr>
        <p:spPr>
          <a:xfrm flipH="1" flipV="1">
            <a:off x="1522698" y="4505445"/>
            <a:ext cx="680608" cy="58640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D3F7BC-2C49-6A45-9A45-C8FC8BE61269}"/>
              </a:ext>
            </a:extLst>
          </p:cNvPr>
          <p:cNvSpPr txBox="1"/>
          <p:nvPr/>
        </p:nvSpPr>
        <p:spPr>
          <a:xfrm>
            <a:off x="79224" y="3865657"/>
            <a:ext cx="213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May run on the same or different machines</a:t>
            </a:r>
          </a:p>
          <a:p>
            <a:pPr algn="l"/>
            <a:r>
              <a:rPr lang="en-US" dirty="0">
                <a:latin typeface="Helvetica" pitchFamily="2" charset="0"/>
              </a:rPr>
              <a:t>(owned by your</a:t>
            </a:r>
          </a:p>
          <a:p>
            <a:pPr algn="l"/>
            <a:r>
              <a:rPr lang="en-US" dirty="0">
                <a:latin typeface="Helvetica" pitchFamily="2" charset="0"/>
              </a:rPr>
              <a:t>webmail provider)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D7A18A42-B4EF-3446-A7FD-AD13A993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781" y="418041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ight Arrow 26">
            <a:extLst>
              <a:ext uri="{FF2B5EF4-FFF2-40B4-BE49-F238E27FC236}">
                <a16:creationId xmlns:a16="http://schemas.microsoft.com/office/drawing/2014/main" id="{48AFEEED-C050-5141-A00A-87FE510A5E46}"/>
              </a:ext>
            </a:extLst>
          </p:cNvPr>
          <p:cNvSpPr>
            <a:spLocks noChangeArrowheads="1"/>
          </p:cNvSpPr>
          <p:nvPr/>
        </p:nvSpPr>
        <p:spPr bwMode="auto">
          <a:xfrm rot="20967774">
            <a:off x="8914602" y="4768965"/>
            <a:ext cx="1394559" cy="438798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1AD5B-E6E0-8B4D-96CA-B607E2CBB450}"/>
              </a:ext>
            </a:extLst>
          </p:cNvPr>
          <p:cNvSpPr txBox="1"/>
          <p:nvPr/>
        </p:nvSpPr>
        <p:spPr>
          <a:xfrm>
            <a:off x="9217565" y="52477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IMAP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675F78-B59B-D04A-BE2E-68134C32C244}"/>
              </a:ext>
            </a:extLst>
          </p:cNvPr>
          <p:cNvSpPr txBox="1"/>
          <p:nvPr/>
        </p:nvSpPr>
        <p:spPr>
          <a:xfrm>
            <a:off x="10337525" y="5197924"/>
            <a:ext cx="171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</a:t>
            </a:r>
          </a:p>
          <a:p>
            <a:pPr algn="l"/>
            <a:r>
              <a:rPr lang="en-US" dirty="0" err="1">
                <a:latin typeface="Courier" pitchFamily="2" charset="0"/>
              </a:rPr>
              <a:t>bob@outlook.com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5D04F-63DC-BF4D-A27F-CBB8F66E87D1}"/>
              </a:ext>
            </a:extLst>
          </p:cNvPr>
          <p:cNvSpPr txBox="1"/>
          <p:nvPr/>
        </p:nvSpPr>
        <p:spPr>
          <a:xfrm>
            <a:off x="3997017" y="1269988"/>
            <a:ext cx="238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 on the web server machine uses SMTP to push 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A7ED2-AE16-454A-B4EE-A2948CE3B2BC}"/>
              </a:ext>
            </a:extLst>
          </p:cNvPr>
          <p:cNvSpPr txBox="1"/>
          <p:nvPr/>
        </p:nvSpPr>
        <p:spPr>
          <a:xfrm>
            <a:off x="7779430" y="3697925"/>
            <a:ext cx="301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 on the web server uses access protocol to pull email</a:t>
            </a:r>
          </a:p>
        </p:txBody>
      </p:sp>
    </p:spTree>
    <p:extLst>
      <p:ext uri="{BB962C8B-B14F-4D97-AF65-F5344CB8AC3E}">
        <p14:creationId xmlns:p14="http://schemas.microsoft.com/office/powerpoint/2010/main" val="24981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9881" grpId="0" animBg="1"/>
      <p:bldP spid="79882" grpId="0" animBg="1"/>
      <p:bldP spid="79888" grpId="0"/>
      <p:bldP spid="79889" grpId="0" animBg="1"/>
      <p:bldP spid="79890" grpId="0" animBg="1"/>
      <p:bldP spid="79891" grpId="0" animBg="1"/>
      <p:bldP spid="79892" grpId="0" animBg="1"/>
      <p:bldP spid="2" grpId="0" animBg="1"/>
      <p:bldP spid="3" grpId="0"/>
      <p:bldP spid="30" grpId="0"/>
      <p:bldP spid="4" grpId="0"/>
      <p:bldP spid="32" grpId="0"/>
      <p:bldP spid="5" grpId="0"/>
      <p:bldP spid="34" grpId="0"/>
      <p:bldP spid="6" grpId="0" animBg="1"/>
      <p:bldP spid="36" grpId="0" animBg="1"/>
      <p:bldP spid="12" grpId="0"/>
      <p:bldP spid="44" grpId="0" animBg="1"/>
      <p:bldP spid="45" grpId="0"/>
      <p:bldP spid="46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6">
            <a:extLst>
              <a:ext uri="{FF2B5EF4-FFF2-40B4-BE49-F238E27FC236}">
                <a16:creationId xmlns:a16="http://schemas.microsoft.com/office/drawing/2014/main" id="{60552E2E-772A-F24C-86B2-4111C5A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45A940A-0767-C34C-8D1B-CC3E09A255D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180CEF5-6B88-9C4A-836C-28652B6E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SMTP with HTTP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D8F0767B-3DC8-0A44-8749-DBD5F3D053E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4064" y="1600200"/>
            <a:ext cx="9135738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HTTP: pull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SMTP: push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both have ASCII command/response interaction, status codes</a:t>
            </a:r>
          </a:p>
          <a:p>
            <a:r>
              <a:rPr lang="en-US" altLang="en-US" sz="2400" dirty="0"/>
              <a:t>HTTP: each object encapsulated in its own response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r>
              <a:rPr lang="en-US" altLang="en-US" sz="2400" dirty="0"/>
              <a:t>SMTP: multiple objects sent in multipart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HTTP: can put non-ASCII data directly in response (dedicated entity body for binary data)</a:t>
            </a:r>
          </a:p>
          <a:p>
            <a:r>
              <a:rPr lang="en-US" altLang="en-US" sz="2400" dirty="0"/>
              <a:t>SMTP: need ASCII-based encoding (base64)</a:t>
            </a:r>
          </a:p>
        </p:txBody>
      </p:sp>
    </p:spTree>
    <p:extLst>
      <p:ext uri="{BB962C8B-B14F-4D97-AF65-F5344CB8AC3E}">
        <p14:creationId xmlns:p14="http://schemas.microsoft.com/office/powerpoint/2010/main" val="111295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themes from app-layer protocols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594"/>
            <a:ext cx="11114315" cy="5145881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Keep it simple until you really need complexity</a:t>
            </a:r>
          </a:p>
          <a:p>
            <a:pPr lvl="1"/>
            <a:r>
              <a:rPr lang="en-US" altLang="en-US" dirty="0"/>
              <a:t>Start with ASCII-based design; stateless servers. Then introduce:</a:t>
            </a:r>
          </a:p>
          <a:p>
            <a:pPr lvl="1"/>
            <a:r>
              <a:rPr lang="en-US" altLang="en-US" dirty="0"/>
              <a:t>Cookies for HTTP state</a:t>
            </a:r>
          </a:p>
          <a:p>
            <a:pPr lvl="1"/>
            <a:r>
              <a:rPr lang="en-US" altLang="en-US" dirty="0"/>
              <a:t>Stateful mail (IMAP, folders, etc.) for email organization</a:t>
            </a:r>
          </a:p>
          <a:p>
            <a:pPr lvl="1"/>
            <a:r>
              <a:rPr lang="en-US" altLang="en-US" dirty="0"/>
              <a:t>Security extensions (e.g., HTTPS, IMAPS, SMTPS, …)</a:t>
            </a:r>
          </a:p>
          <a:p>
            <a:pPr lvl="1"/>
            <a:r>
              <a:rPr lang="en-US" altLang="en-US" dirty="0"/>
              <a:t>Performance optimizations: persistence, caching, indirection, …</a:t>
            </a:r>
          </a:p>
          <a:p>
            <a:pPr lvl="1"/>
            <a:r>
              <a:rPr lang="en-US" altLang="en-US" dirty="0"/>
              <a:t>Use headers as much as possible to non-intrusively evolve functionality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Partition functions based on what’s done best at the user (app), protocol, and infrastructure.</a:t>
            </a:r>
            <a:r>
              <a:rPr lang="en-US" altLang="en-US" dirty="0"/>
              <a:t> Examples:</a:t>
            </a:r>
          </a:p>
          <a:p>
            <a:pPr lvl="1"/>
            <a:r>
              <a:rPr lang="en-US" altLang="en-US" dirty="0"/>
              <a:t>Content rendering for users (browser, UA) separate from protocol operations (mail server)</a:t>
            </a:r>
          </a:p>
          <a:p>
            <a:pPr lvl="1"/>
            <a:r>
              <a:rPr lang="en-US" altLang="en-US" dirty="0"/>
              <a:t>Mail UAs don’t need to be always on to send or receive email reliably. That’s the mail server’s job (an “infrastructure” concern)</a:t>
            </a:r>
          </a:p>
        </p:txBody>
      </p:sp>
    </p:spTree>
    <p:extLst>
      <p:ext uri="{BB962C8B-B14F-4D97-AF65-F5344CB8AC3E}">
        <p14:creationId xmlns:p14="http://schemas.microsoft.com/office/powerpoint/2010/main" val="28639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2355</Words>
  <Application>Microsoft Macintosh PowerPoint</Application>
  <PresentationFormat>Widescreen</PresentationFormat>
  <Paragraphs>427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Narrow</vt:lpstr>
      <vt:lpstr>Calibri</vt:lpstr>
      <vt:lpstr>Comic Sans MS</vt:lpstr>
      <vt:lpstr>Courier</vt:lpstr>
      <vt:lpstr>Helvetica</vt:lpstr>
      <vt:lpstr>Tahoma</vt:lpstr>
      <vt:lpstr>Times New Roman</vt:lpstr>
      <vt:lpstr>Wingdings</vt:lpstr>
      <vt:lpstr>ZapfDingbats</vt:lpstr>
      <vt:lpstr>Office Theme</vt:lpstr>
      <vt:lpstr>Clip</vt:lpstr>
      <vt:lpstr>The Application Layer: SMTP, Multimedia</vt:lpstr>
      <vt:lpstr>Quick recap of concepts</vt:lpstr>
      <vt:lpstr>Mail Access Protocols</vt:lpstr>
      <vt:lpstr>Mail access protocols</vt:lpstr>
      <vt:lpstr>POP vs IMAP</vt:lpstr>
      <vt:lpstr>What about web-based email?</vt:lpstr>
      <vt:lpstr>Web based email</vt:lpstr>
      <vt:lpstr>Comparing SMTP with HTTP</vt:lpstr>
      <vt:lpstr>More themes from app-layer protocols</vt:lpstr>
      <vt:lpstr>Multimedia:  Data Representations</vt:lpstr>
      <vt:lpstr>Multimedia networking</vt:lpstr>
      <vt:lpstr>What’s different about these applications?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Video codecs: terminology</vt:lpstr>
      <vt:lpstr>Bit-rates: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Scenario 1: Constant bit-rate video</vt:lpstr>
      <vt:lpstr>Scenario 2: Small playout delay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2264</cp:revision>
  <dcterms:created xsi:type="dcterms:W3CDTF">2019-01-23T03:40:12Z</dcterms:created>
  <dcterms:modified xsi:type="dcterms:W3CDTF">2022-02-08T04:06:18Z</dcterms:modified>
</cp:coreProperties>
</file>