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387" r:id="rId2"/>
    <p:sldId id="1157" r:id="rId3"/>
    <p:sldId id="1150" r:id="rId4"/>
    <p:sldId id="1057" r:id="rId5"/>
    <p:sldId id="1141" r:id="rId6"/>
    <p:sldId id="914" r:id="rId7"/>
    <p:sldId id="1058" r:id="rId8"/>
    <p:sldId id="1078" r:id="rId9"/>
    <p:sldId id="1079" r:id="rId10"/>
    <p:sldId id="1080" r:id="rId11"/>
    <p:sldId id="1081" r:id="rId12"/>
    <p:sldId id="1082" r:id="rId13"/>
    <p:sldId id="1083" r:id="rId14"/>
    <p:sldId id="1087" r:id="rId15"/>
    <p:sldId id="1085" r:id="rId16"/>
    <p:sldId id="865" r:id="rId17"/>
    <p:sldId id="866" r:id="rId18"/>
    <p:sldId id="1086" r:id="rId19"/>
    <p:sldId id="1152" r:id="rId20"/>
    <p:sldId id="1153" r:id="rId21"/>
    <p:sldId id="1154" r:id="rId22"/>
    <p:sldId id="1155" r:id="rId23"/>
    <p:sldId id="1156" r:id="rId24"/>
    <p:sldId id="1093" r:id="rId25"/>
    <p:sldId id="1095" r:id="rId26"/>
    <p:sldId id="10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483"/>
    <p:restoredTop sz="94664"/>
  </p:normalViewPr>
  <p:slideViewPr>
    <p:cSldViewPr snapToGrid="0" snapToObjects="1">
      <p:cViewPr varScale="1">
        <p:scale>
          <a:sx n="124" d="100"/>
          <a:sy n="124" d="100"/>
        </p:scale>
        <p:origin x="61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52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6984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CCD5E27-021E-054B-84DE-C100B224ED65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05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12/15/24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F24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isco.com/c/en/us/support/docs/ip/border-gateway-protocol-bgp/13753-25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994640"/>
            <a:ext cx="9461325" cy="1143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Routing (part 4)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26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http://www.cs.rutgers.edu/~sn624/352-F24</a:t>
            </a:r>
            <a:r>
              <a:rPr lang="en-US" sz="2800" dirty="0">
                <a:ea typeface="ＭＳ Ｐゴシック" charset="0"/>
              </a:rPr>
              <a:t> 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1060876" y="4742967"/>
            <a:ext cx="10731758" cy="551956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AS</a:t>
            </a:r>
            <a:r>
              <a:rPr lang="en-US" sz="2200" dirty="0">
                <a:cs typeface="Arial"/>
              </a:rPr>
              <a:t>1</a:t>
            </a:r>
            <a:r>
              <a:rPr lang="en-US" sz="2200" dirty="0"/>
              <a:t> gateway router</a:t>
            </a:r>
            <a:r>
              <a:rPr lang="en-US" sz="2200" dirty="0">
                <a:cs typeface="Arial"/>
              </a:rPr>
              <a:t> 1c </a:t>
            </a:r>
            <a:r>
              <a:rPr lang="en-US" sz="2200" dirty="0"/>
              <a:t>learns path </a:t>
            </a:r>
            <a:r>
              <a:rPr lang="en-US" sz="2200" dirty="0">
                <a:solidFill>
                  <a:srgbClr val="CC0000"/>
                </a:solidFill>
              </a:rPr>
              <a:t>AS2,AS3,X</a:t>
            </a:r>
            <a:r>
              <a:rPr lang="en-US" sz="2200" i="1" dirty="0">
                <a:solidFill>
                  <a:srgbClr val="CC0000"/>
                </a:solidFill>
              </a:rPr>
              <a:t> </a:t>
            </a:r>
            <a:r>
              <a:rPr lang="en-US" sz="2200" dirty="0"/>
              <a:t>from 2a (next hop 2a)</a:t>
            </a:r>
            <a:endParaRPr lang="en-US" sz="2000" dirty="0"/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838201" y="4289671"/>
            <a:ext cx="10731758" cy="575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0" indent="0">
              <a:lnSpc>
                <a:spcPts val="2140"/>
              </a:lnSpc>
              <a:buNone/>
            </a:pPr>
            <a:r>
              <a:rPr lang="en-US" sz="2400" dirty="0">
                <a:latin typeface="Helvetica" pitchFamily="2" charset="0"/>
              </a:rPr>
              <a:t>A given router may learn about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multiple</a:t>
            </a:r>
            <a:r>
              <a:rPr lang="en-US" sz="2400" dirty="0">
                <a:latin typeface="Helvetica" pitchFamily="2" charset="0"/>
              </a:rPr>
              <a:t> paths to destination: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333" name="Rectangle 4"/>
          <p:cNvSpPr txBox="1">
            <a:spLocks noChangeArrowheads="1"/>
          </p:cNvSpPr>
          <p:nvPr/>
        </p:nvSpPr>
        <p:spPr bwMode="auto">
          <a:xfrm>
            <a:off x="1060876" y="5205914"/>
            <a:ext cx="10731758" cy="5519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learns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 </a:t>
            </a:r>
            <a:r>
              <a:rPr lang="en-US" sz="2200" dirty="0">
                <a:latin typeface="Helvetica" pitchFamily="2" charset="0"/>
              </a:rPr>
              <a:t>from 3a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3a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1600" dirty="0">
              <a:latin typeface="Helvetica" pitchFamily="2" charset="0"/>
            </a:endParaRPr>
          </a:p>
          <a:p>
            <a:endParaRPr lang="en-US" sz="2000" dirty="0">
              <a:latin typeface="Helvetica" pitchFamily="2" charset="0"/>
            </a:endParaRPr>
          </a:p>
        </p:txBody>
      </p:sp>
      <p:sp>
        <p:nvSpPr>
          <p:cNvPr id="334" name="Rectangle 4"/>
          <p:cNvSpPr txBox="1">
            <a:spLocks noChangeArrowheads="1"/>
          </p:cNvSpPr>
          <p:nvPr/>
        </p:nvSpPr>
        <p:spPr bwMode="auto">
          <a:xfrm>
            <a:off x="1060876" y="5587446"/>
            <a:ext cx="10223928" cy="10287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ct val="100000"/>
              </a:lnSpc>
            </a:pPr>
            <a:r>
              <a:rPr lang="en-US" sz="2200" dirty="0">
                <a:latin typeface="Helvetica" pitchFamily="2" charset="0"/>
              </a:rPr>
              <a:t>Through BGP route selection process,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gateway router</a:t>
            </a:r>
            <a:r>
              <a:rPr lang="en-US" sz="2200" dirty="0">
                <a:latin typeface="Helvetica" pitchFamily="2" charset="0"/>
                <a:cs typeface="Arial"/>
              </a:rPr>
              <a:t> 1c </a:t>
            </a:r>
            <a:r>
              <a:rPr lang="en-US" sz="2200" dirty="0">
                <a:latin typeface="Helvetica" pitchFamily="2" charset="0"/>
              </a:rPr>
              <a:t>chooses path </a:t>
            </a:r>
            <a:r>
              <a:rPr lang="en-US" sz="2200" dirty="0">
                <a:solidFill>
                  <a:srgbClr val="CC0000"/>
                </a:solidFill>
                <a:latin typeface="Helvetica" pitchFamily="2" charset="0"/>
              </a:rPr>
              <a:t>AS3,X</a:t>
            </a:r>
            <a:r>
              <a:rPr lang="en-US" sz="2200" i="1" dirty="0">
                <a:solidFill>
                  <a:srgbClr val="CC0000"/>
                </a:solidFill>
                <a:latin typeface="Helvetica" pitchFamily="2" charset="0"/>
              </a:rPr>
              <a:t>, </a:t>
            </a:r>
            <a:r>
              <a:rPr lang="en-US" sz="2200" dirty="0">
                <a:latin typeface="Helvetica" pitchFamily="2" charset="0"/>
              </a:rPr>
              <a:t>and announces path within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via iBGP (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next hop 1c</a:t>
            </a:r>
            <a:r>
              <a:rPr lang="en-US" sz="2200" dirty="0">
                <a:latin typeface="Helvetica" pitchFamily="2" charset="0"/>
              </a:rPr>
              <a:t>)</a:t>
            </a:r>
            <a:endParaRPr lang="en-US" sz="2000" dirty="0">
              <a:latin typeface="Helvetica" pitchFamily="2" charset="0"/>
            </a:endParaRPr>
          </a:p>
          <a:p>
            <a:pPr>
              <a:lnSpc>
                <a:spcPct val="100000"/>
              </a:lnSpc>
            </a:pP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10</a:t>
            </a:fld>
            <a:endParaRPr lang="en-US" sz="1200" dirty="0">
              <a:latin typeface="Tahoma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F941647-D776-1E49-AC62-68BE1F60BE62}"/>
              </a:ext>
            </a:extLst>
          </p:cNvPr>
          <p:cNvCxnSpPr>
            <a:cxnSpLocks/>
          </p:cNvCxnSpPr>
          <p:nvPr/>
        </p:nvCxnSpPr>
        <p:spPr>
          <a:xfrm flipH="1" flipV="1">
            <a:off x="6573795" y="2274700"/>
            <a:ext cx="2464370" cy="2883111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traight Arrow Connector 334">
            <a:extLst>
              <a:ext uri="{FF2B5EF4-FFF2-40B4-BE49-F238E27FC236}">
                <a16:creationId xmlns:a16="http://schemas.microsoft.com/office/drawing/2014/main" id="{5D2D4A89-80A4-6E45-BF25-82FF99947EDB}"/>
              </a:ext>
            </a:extLst>
          </p:cNvPr>
          <p:cNvCxnSpPr>
            <a:cxnSpLocks/>
          </p:cNvCxnSpPr>
          <p:nvPr/>
        </p:nvCxnSpPr>
        <p:spPr>
          <a:xfrm flipH="1" flipV="1">
            <a:off x="3809954" y="2714096"/>
            <a:ext cx="1489982" cy="3336297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6" name="Group 335">
            <a:extLst>
              <a:ext uri="{FF2B5EF4-FFF2-40B4-BE49-F238E27FC236}">
                <a16:creationId xmlns:a16="http://schemas.microsoft.com/office/drawing/2014/main" id="{AA1DB1AC-9502-834F-A62A-1FAF9CD13D39}"/>
              </a:ext>
            </a:extLst>
          </p:cNvPr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37" name="Straight Arrow Connector 336">
              <a:extLst>
                <a:ext uri="{FF2B5EF4-FFF2-40B4-BE49-F238E27FC236}">
                  <a16:creationId xmlns:a16="http://schemas.microsoft.com/office/drawing/2014/main" id="{17D12D0D-DE9E-1147-8C4E-4DD74B5C232A}"/>
                </a:ext>
              </a:extLst>
            </p:cNvPr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8" name="Straight Arrow Connector 337">
              <a:extLst>
                <a:ext uri="{FF2B5EF4-FFF2-40B4-BE49-F238E27FC236}">
                  <a16:creationId xmlns:a16="http://schemas.microsoft.com/office/drawing/2014/main" id="{9B8B9375-9550-C64C-8685-9F95D8349E5A}"/>
                </a:ext>
              </a:extLst>
            </p:cNvPr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9" name="Straight Arrow Connector 338">
              <a:extLst>
                <a:ext uri="{FF2B5EF4-FFF2-40B4-BE49-F238E27FC236}">
                  <a16:creationId xmlns:a16="http://schemas.microsoft.com/office/drawing/2014/main" id="{D84483D4-47F9-F74A-8DFD-2B48CC88D81D}"/>
                </a:ext>
              </a:extLst>
            </p:cNvPr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37265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" grpId="0"/>
      <p:bldP spid="3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a,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b,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d learn about </a:t>
            </a:r>
            <a:r>
              <a:rPr lang="en-US" dirty="0" err="1"/>
              <a:t>dest</a:t>
            </a:r>
            <a:r>
              <a:rPr lang="en-US" dirty="0"/>
              <a:t> X via iBGP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c: “path to X goes through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d: </a:t>
            </a:r>
            <a:r>
              <a:rPr lang="en-US" dirty="0">
                <a:solidFill>
                  <a:srgbClr val="C00000"/>
                </a:solidFill>
              </a:rPr>
              <a:t>intra-domain routing</a:t>
            </a:r>
            <a:r>
              <a:rPr lang="en-US" dirty="0"/>
              <a:t>: to get to </a:t>
            </a:r>
            <a:r>
              <a:rPr lang="en-US" dirty="0">
                <a:cs typeface="Arial"/>
              </a:rPr>
              <a:t>1</a:t>
            </a:r>
            <a:r>
              <a:rPr lang="en-US" dirty="0"/>
              <a:t>c, forward over outgoing local interface </a:t>
            </a:r>
            <a:r>
              <a:rPr lang="en-US" dirty="0">
                <a:cs typeface="Arial"/>
              </a:rPr>
              <a:t>1</a:t>
            </a:r>
          </a:p>
          <a:p>
            <a:endParaRPr lang="en-US" dirty="0"/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230650" y="3061536"/>
            <a:ext cx="1333280" cy="959366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268143" y="3943327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271613" y="5615296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275921" y="4885885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236835" y="3851755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260205" y="4149222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3301605" y="4149222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2952798" y="4322082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30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543624" y="4343242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1c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715729" y="2611118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3238271" y="2391623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2982662" y="2690569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A285D7BD-4954-A644-8072-3153198A10B9}"/>
              </a:ext>
            </a:extLst>
          </p:cNvPr>
          <p:cNvGrpSpPr/>
          <p:nvPr/>
        </p:nvGrpSpPr>
        <p:grpSpPr>
          <a:xfrm>
            <a:off x="1486146" y="5902794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3A304611-F8EE-5C41-AE4D-3A0DE694850A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431BDA2A-6973-2A46-87A2-0E4376EEC6D1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7358C867-04AE-564A-9B43-CCB9B3738DED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A8B31C05-388A-5D4B-8C5A-629ECA11206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0DB84C65-CA4D-4242-A780-0FBA18CD7067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FD8990E4-74B6-5B48-9DFE-A982CFC7E520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06C4671E-6F2C-F948-B661-01BE1DF44EC5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9E9BD47E-EFF9-7A49-941B-F241BAFEB9D9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03154C82-7D54-184C-9942-BC3C88A184D2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1</a:t>
              </a: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6591738-2393-0042-9F9B-D1D9CE60F3E0}"/>
              </a:ext>
            </a:extLst>
          </p:cNvPr>
          <p:cNvSpPr txBox="1"/>
          <p:nvPr/>
        </p:nvSpPr>
        <p:spPr>
          <a:xfrm>
            <a:off x="4427503" y="6083504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8E6303-53AC-DF4A-9821-BBB5A7F88BD4}"/>
              </a:ext>
            </a:extLst>
          </p:cNvPr>
          <p:cNvCxnSpPr>
            <a:stCxn id="14" idx="1"/>
            <a:endCxn id="328" idx="3"/>
          </p:cNvCxnSpPr>
          <p:nvPr/>
        </p:nvCxnSpPr>
        <p:spPr>
          <a:xfrm flipH="1" flipV="1">
            <a:off x="3854613" y="6357882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9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" grpId="0" animBg="1"/>
      <p:bldP spid="337" grpId="0" animBg="1"/>
      <p:bldP spid="344" grpId="0" animBg="1"/>
      <p:bldP spid="390" grpId="0"/>
      <p:bldP spid="391" grpId="0"/>
      <p:bldP spid="392" grpId="0"/>
      <p:bldP spid="1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2918770" y="1902432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325" name="Straight Connector 324"/>
          <p:cNvCxnSpPr/>
          <p:nvPr/>
        </p:nvCxnSpPr>
        <p:spPr bwMode="auto">
          <a:xfrm flipH="1">
            <a:off x="4666124" y="2168220"/>
            <a:ext cx="2534703" cy="145211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4" name="Group 3"/>
          <p:cNvGrpSpPr/>
          <p:nvPr/>
        </p:nvGrpSpPr>
        <p:grpSpPr>
          <a:xfrm>
            <a:off x="6141960" y="1621327"/>
            <a:ext cx="889720" cy="547957"/>
            <a:chOff x="4617960" y="1621326"/>
            <a:chExt cx="889720" cy="547957"/>
          </a:xfrm>
        </p:grpSpPr>
        <p:sp>
          <p:nvSpPr>
            <p:cNvPr id="329" name="AutoShape 118"/>
            <p:cNvSpPr>
              <a:spLocks noChangeArrowheads="1"/>
            </p:cNvSpPr>
            <p:nvPr/>
          </p:nvSpPr>
          <p:spPr bwMode="auto">
            <a:xfrm rot="21413181">
              <a:off x="4617960" y="1893058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" name="TextBox 1"/>
            <p:cNvSpPr txBox="1"/>
            <p:nvPr/>
          </p:nvSpPr>
          <p:spPr>
            <a:xfrm rot="21418560">
              <a:off x="4849230" y="1621326"/>
              <a:ext cx="65845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srgbClr val="CC0000"/>
                  </a:solidFill>
                </a:rPr>
                <a:t>AS3,X</a:t>
              </a:r>
            </a:p>
          </p:txBody>
        </p:sp>
      </p:grpSp>
      <p:sp>
        <p:nvSpPr>
          <p:cNvPr id="9" name="Title 8">
            <a:extLst>
              <a:ext uri="{FF2B5EF4-FFF2-40B4-BE49-F238E27FC236}">
                <a16:creationId xmlns:a16="http://schemas.microsoft.com/office/drawing/2014/main" id="{D287FDC5-C9BA-E44C-9647-53D7CFAB2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forwarding table entries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06A2858-CAF6-F84A-B9C3-1F5914B3C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6198" y="4161639"/>
            <a:ext cx="5537602" cy="2597507"/>
          </a:xfrm>
        </p:spPr>
        <p:txBody>
          <a:bodyPr>
            <a:normAutofit/>
          </a:bodyPr>
          <a:lstStyle/>
          <a:p>
            <a:r>
              <a:rPr lang="en-US" dirty="0"/>
              <a:t>recall: </a:t>
            </a:r>
            <a:r>
              <a:rPr lang="en-US" dirty="0">
                <a:cs typeface="Arial"/>
              </a:rPr>
              <a:t>1c </a:t>
            </a:r>
            <a:r>
              <a:rPr lang="en-US" dirty="0"/>
              <a:t>learns about </a:t>
            </a:r>
            <a:r>
              <a:rPr lang="en-US" dirty="0" err="1"/>
              <a:t>dest</a:t>
            </a:r>
            <a:r>
              <a:rPr lang="en-US" dirty="0"/>
              <a:t> X via eBGP from </a:t>
            </a:r>
            <a:r>
              <a:rPr lang="en-US" dirty="0">
                <a:solidFill>
                  <a:srgbClr val="C00000"/>
                </a:solidFill>
              </a:rPr>
              <a:t>next-hop</a:t>
            </a:r>
            <a:r>
              <a:rPr lang="en-US" dirty="0"/>
              <a:t>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: “path to X goes through </a:t>
            </a:r>
            <a:r>
              <a:rPr lang="en-US" dirty="0">
                <a:cs typeface="Arial"/>
              </a:rPr>
              <a:t>3a</a:t>
            </a:r>
            <a:r>
              <a:rPr lang="en-US" dirty="0"/>
              <a:t>”</a:t>
            </a:r>
          </a:p>
          <a:p>
            <a:r>
              <a:rPr lang="en-US" dirty="0">
                <a:cs typeface="Arial"/>
              </a:rPr>
              <a:t>1</a:t>
            </a:r>
            <a:r>
              <a:rPr lang="en-US" dirty="0"/>
              <a:t>c: </a:t>
            </a:r>
            <a:r>
              <a:rPr lang="en-US" dirty="0">
                <a:solidFill>
                  <a:srgbClr val="C00000"/>
                </a:solidFill>
              </a:rPr>
              <a:t>to get to link-local neighbor 3a, forward out interface 2</a:t>
            </a:r>
            <a:endParaRPr lang="en-US" dirty="0">
              <a:cs typeface="Arial"/>
            </a:endParaRPr>
          </a:p>
          <a:p>
            <a:endParaRPr lang="en-US" dirty="0"/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EB10581F-DD5B-F643-AED3-4D79B6791110}"/>
              </a:ext>
            </a:extLst>
          </p:cNvPr>
          <p:cNvSpPr/>
          <p:nvPr/>
        </p:nvSpPr>
        <p:spPr bwMode="auto">
          <a:xfrm rot="10800000">
            <a:off x="2973132" y="3885788"/>
            <a:ext cx="1027112" cy="994484"/>
          </a:xfrm>
          <a:prstGeom prst="rect">
            <a:avLst/>
          </a:prstGeom>
          <a:gradFill>
            <a:gsLst>
              <a:gs pos="0">
                <a:schemeClr val="accent2">
                  <a:lumMod val="75000"/>
                  <a:alpha val="62000"/>
                </a:schemeClr>
              </a:gs>
              <a:gs pos="54000">
                <a:schemeClr val="accent2">
                  <a:lumMod val="60000"/>
                  <a:lumOff val="4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38" name="Group 104">
            <a:extLst>
              <a:ext uri="{FF2B5EF4-FFF2-40B4-BE49-F238E27FC236}">
                <a16:creationId xmlns:a16="http://schemas.microsoft.com/office/drawing/2014/main" id="{7B819032-9775-B841-9398-78E57D21138D}"/>
              </a:ext>
            </a:extLst>
          </p:cNvPr>
          <p:cNvGrpSpPr>
            <a:grpSpLocks/>
          </p:cNvGrpSpPr>
          <p:nvPr/>
        </p:nvGrpSpPr>
        <p:grpSpPr bwMode="auto">
          <a:xfrm>
            <a:off x="2976602" y="5557757"/>
            <a:ext cx="1034710" cy="357349"/>
            <a:chOff x="4128636" y="3606589"/>
            <a:chExt cx="568145" cy="338667"/>
          </a:xfrm>
        </p:grpSpPr>
        <p:sp>
          <p:nvSpPr>
            <p:cNvPr id="339" name="Oval 338">
              <a:extLst>
                <a:ext uri="{FF2B5EF4-FFF2-40B4-BE49-F238E27FC236}">
                  <a16:creationId xmlns:a16="http://schemas.microsoft.com/office/drawing/2014/main" id="{EA00A59B-AFBD-0B46-9015-E5EA61A00478}"/>
                </a:ext>
              </a:extLst>
            </p:cNvPr>
            <p:cNvSpPr/>
            <p:nvPr/>
          </p:nvSpPr>
          <p:spPr>
            <a:xfrm>
              <a:off x="4128649" y="3720080"/>
              <a:ext cx="568332" cy="225176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 w="6350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0" name="Rectangle 339">
              <a:extLst>
                <a:ext uri="{FF2B5EF4-FFF2-40B4-BE49-F238E27FC236}">
                  <a16:creationId xmlns:a16="http://schemas.microsoft.com/office/drawing/2014/main" id="{41C8595F-CC46-8348-ACCA-6E03A38461FE}"/>
                </a:ext>
              </a:extLst>
            </p:cNvPr>
            <p:cNvSpPr/>
            <p:nvPr/>
          </p:nvSpPr>
          <p:spPr>
            <a:xfrm>
              <a:off x="4128649" y="3720080"/>
              <a:ext cx="568332" cy="111898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1" name="Oval 340">
              <a:extLst>
                <a:ext uri="{FF2B5EF4-FFF2-40B4-BE49-F238E27FC236}">
                  <a16:creationId xmlns:a16="http://schemas.microsoft.com/office/drawing/2014/main" id="{D5E0D091-BBD6-C64C-819E-9ED5890377D7}"/>
                </a:ext>
              </a:extLst>
            </p:cNvPr>
            <p:cNvSpPr/>
            <p:nvPr/>
          </p:nvSpPr>
          <p:spPr>
            <a:xfrm>
              <a:off x="4128649" y="3606801"/>
              <a:ext cx="568332" cy="225176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42" name="Straight Connector 341">
              <a:extLst>
                <a:ext uri="{FF2B5EF4-FFF2-40B4-BE49-F238E27FC236}">
                  <a16:creationId xmlns:a16="http://schemas.microsoft.com/office/drawing/2014/main" id="{3F3B7900-0BB6-544D-9C9C-4F14BAA88191}"/>
                </a:ext>
              </a:extLst>
            </p:cNvPr>
            <p:cNvCxnSpPr/>
            <p:nvPr/>
          </p:nvCxnSpPr>
          <p:spPr>
            <a:xfrm>
              <a:off x="4696981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3" name="Straight Connector 342">
              <a:extLst>
                <a:ext uri="{FF2B5EF4-FFF2-40B4-BE49-F238E27FC236}">
                  <a16:creationId xmlns:a16="http://schemas.microsoft.com/office/drawing/2014/main" id="{597FC74B-0417-504C-85FA-3E7D27A6A757}"/>
                </a:ext>
              </a:extLst>
            </p:cNvPr>
            <p:cNvCxnSpPr/>
            <p:nvPr/>
          </p:nvCxnSpPr>
          <p:spPr>
            <a:xfrm>
              <a:off x="4128649" y="3720080"/>
              <a:ext cx="0" cy="111898"/>
            </a:xfrm>
            <a:prstGeom prst="line">
              <a:avLst/>
            </a:prstGeom>
            <a:ln w="6350"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4" name="Rectangle 343">
            <a:extLst>
              <a:ext uri="{FF2B5EF4-FFF2-40B4-BE49-F238E27FC236}">
                <a16:creationId xmlns:a16="http://schemas.microsoft.com/office/drawing/2014/main" id="{EDFB3C13-C529-464A-BD87-4345F9AB2B7F}"/>
              </a:ext>
            </a:extLst>
          </p:cNvPr>
          <p:cNvSpPr/>
          <p:nvPr/>
        </p:nvSpPr>
        <p:spPr bwMode="auto">
          <a:xfrm>
            <a:off x="2980910" y="4828346"/>
            <a:ext cx="1027112" cy="860514"/>
          </a:xfrm>
          <a:prstGeom prst="rect">
            <a:avLst/>
          </a:prstGeom>
          <a:gradFill>
            <a:gsLst>
              <a:gs pos="0">
                <a:schemeClr val="accent2">
                  <a:lumMod val="60000"/>
                  <a:lumOff val="40000"/>
                  <a:alpha val="62000"/>
                </a:schemeClr>
              </a:gs>
              <a:gs pos="54000">
                <a:schemeClr val="accent2">
                  <a:lumMod val="40000"/>
                  <a:lumOff val="60000"/>
                </a:schemeClr>
              </a:gs>
              <a:gs pos="100000">
                <a:schemeClr val="bg1"/>
              </a:gs>
            </a:gsLst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Helvetica" pitchFamily="2" charset="0"/>
            </a:endParaRPr>
          </a:p>
        </p:txBody>
      </p:sp>
      <p:grpSp>
        <p:nvGrpSpPr>
          <p:cNvPr id="345" name="Group 9">
            <a:extLst>
              <a:ext uri="{FF2B5EF4-FFF2-40B4-BE49-F238E27FC236}">
                <a16:creationId xmlns:a16="http://schemas.microsoft.com/office/drawing/2014/main" id="{8DB9BC61-31C0-7C4E-ADDA-484D34FA4A16}"/>
              </a:ext>
            </a:extLst>
          </p:cNvPr>
          <p:cNvGrpSpPr>
            <a:grpSpLocks/>
          </p:cNvGrpSpPr>
          <p:nvPr/>
        </p:nvGrpSpPr>
        <p:grpSpPr bwMode="auto">
          <a:xfrm>
            <a:off x="2941824" y="3794216"/>
            <a:ext cx="1079500" cy="395024"/>
            <a:chOff x="2183302" y="1574638"/>
            <a:chExt cx="1200154" cy="430181"/>
          </a:xfrm>
        </p:grpSpPr>
        <p:sp>
          <p:nvSpPr>
            <p:cNvPr id="346" name="Oval 345">
              <a:extLst>
                <a:ext uri="{FF2B5EF4-FFF2-40B4-BE49-F238E27FC236}">
                  <a16:creationId xmlns:a16="http://schemas.microsoft.com/office/drawing/2014/main" id="{3512D27F-97B0-7D41-80DC-3431CBBC49D6}"/>
                </a:ext>
              </a:extLst>
            </p:cNvPr>
            <p:cNvSpPr/>
            <p:nvPr/>
          </p:nvSpPr>
          <p:spPr bwMode="auto">
            <a:xfrm flipV="1">
              <a:off x="2186832" y="1690517"/>
              <a:ext cx="1194859" cy="314302"/>
            </a:xfrm>
            <a:prstGeom prst="ellipse">
              <a:avLst/>
            </a:prstGeom>
            <a:gradFill flip="none" rotWithShape="1">
              <a:gsLst>
                <a:gs pos="0">
                  <a:schemeClr val="accent2">
                    <a:lumMod val="75000"/>
                  </a:schemeClr>
                </a:gs>
                <a:gs pos="31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16200000" scaled="0"/>
              <a:tileRect/>
            </a:gra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7" name="Rectangle 346">
              <a:extLst>
                <a:ext uri="{FF2B5EF4-FFF2-40B4-BE49-F238E27FC236}">
                  <a16:creationId xmlns:a16="http://schemas.microsoft.com/office/drawing/2014/main" id="{8B17C422-6621-9C45-9C56-92900BED535E}"/>
                </a:ext>
              </a:extLst>
            </p:cNvPr>
            <p:cNvSpPr/>
            <p:nvPr/>
          </p:nvSpPr>
          <p:spPr bwMode="auto">
            <a:xfrm>
              <a:off x="2183302" y="1734964"/>
              <a:ext cx="1198389" cy="112704"/>
            </a:xfrm>
            <a:prstGeom prst="rect">
              <a:avLst/>
            </a:prstGeom>
            <a:gradFill>
              <a:gsLst>
                <a:gs pos="0">
                  <a:schemeClr val="accent2">
                    <a:lumMod val="40000"/>
                    <a:lumOff val="60000"/>
                  </a:schemeClr>
                </a:gs>
                <a:gs pos="54000">
                  <a:schemeClr val="accent2">
                    <a:lumMod val="60000"/>
                    <a:lumOff val="40000"/>
                  </a:schemeClr>
                </a:gs>
                <a:gs pos="100000">
                  <a:schemeClr val="accent2">
                    <a:lumMod val="75000"/>
                  </a:schemeClr>
                </a:gs>
              </a:gsLst>
              <a:lin ang="16200000" scaled="0"/>
            </a:gradFill>
            <a:ln w="25400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48" name="Oval 347">
              <a:extLst>
                <a:ext uri="{FF2B5EF4-FFF2-40B4-BE49-F238E27FC236}">
                  <a16:creationId xmlns:a16="http://schemas.microsoft.com/office/drawing/2014/main" id="{408F6F65-5A98-F045-9AD8-880FC76018B1}"/>
                </a:ext>
              </a:extLst>
            </p:cNvPr>
            <p:cNvSpPr/>
            <p:nvPr/>
          </p:nvSpPr>
          <p:spPr bwMode="auto">
            <a:xfrm flipV="1">
              <a:off x="2183302" y="1574638"/>
              <a:ext cx="1196624" cy="314302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63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>
                <a:ln>
                  <a:solidFill>
                    <a:schemeClr val="tx1"/>
                  </a:solidFill>
                </a:ln>
                <a:latin typeface="Helvetica" pitchFamily="2" charset="0"/>
              </a:endParaRPr>
            </a:p>
          </p:txBody>
        </p:sp>
        <p:sp>
          <p:nvSpPr>
            <p:cNvPr id="349" name="Freeform 348">
              <a:extLst>
                <a:ext uri="{FF2B5EF4-FFF2-40B4-BE49-F238E27FC236}">
                  <a16:creationId xmlns:a16="http://schemas.microsoft.com/office/drawing/2014/main" id="{3ACD29DF-47E8-9B48-8A96-8890EDE36DB8}"/>
                </a:ext>
              </a:extLst>
            </p:cNvPr>
            <p:cNvSpPr/>
            <p:nvPr/>
          </p:nvSpPr>
          <p:spPr bwMode="auto">
            <a:xfrm>
              <a:off x="2490400" y="1671469"/>
              <a:ext cx="582428" cy="157150"/>
            </a:xfrm>
            <a:custGeom>
              <a:avLst/>
              <a:gdLst>
                <a:gd name="connsiteX0" fmla="*/ 1486231 w 2944854"/>
                <a:gd name="connsiteY0" fmla="*/ 727041 h 1302232"/>
                <a:gd name="connsiteX1" fmla="*/ 257675 w 2944854"/>
                <a:gd name="connsiteY1" fmla="*/ 1302232 h 1302232"/>
                <a:gd name="connsiteX2" fmla="*/ 0 w 2944854"/>
                <a:gd name="connsiteY2" fmla="*/ 1228607 h 1302232"/>
                <a:gd name="connsiteX3" fmla="*/ 911064 w 2944854"/>
                <a:gd name="connsiteY3" fmla="*/ 837478 h 1302232"/>
                <a:gd name="connsiteX4" fmla="*/ 883456 w 2944854"/>
                <a:gd name="connsiteY4" fmla="*/ 450949 h 1302232"/>
                <a:gd name="connsiteX5" fmla="*/ 161047 w 2944854"/>
                <a:gd name="connsiteY5" fmla="*/ 119640 h 1302232"/>
                <a:gd name="connsiteX6" fmla="*/ 404917 w 2944854"/>
                <a:gd name="connsiteY6" fmla="*/ 50617 h 1302232"/>
                <a:gd name="connsiteX7" fmla="*/ 1477028 w 2944854"/>
                <a:gd name="connsiteY7" fmla="*/ 501566 h 1302232"/>
                <a:gd name="connsiteX8" fmla="*/ 2572146 w 2944854"/>
                <a:gd name="connsiteY8" fmla="*/ 0 h 1302232"/>
                <a:gd name="connsiteX9" fmla="*/ 2875834 w 2944854"/>
                <a:gd name="connsiteY9" fmla="*/ 96632 h 1302232"/>
                <a:gd name="connsiteX10" fmla="*/ 2079803 w 2944854"/>
                <a:gd name="connsiteY10" fmla="*/ 432543 h 1302232"/>
                <a:gd name="connsiteX11" fmla="*/ 2240850 w 2944854"/>
                <a:gd name="connsiteY11" fmla="*/ 920305 h 1302232"/>
                <a:gd name="connsiteX12" fmla="*/ 2944854 w 2944854"/>
                <a:gd name="connsiteY12" fmla="*/ 1228607 h 1302232"/>
                <a:gd name="connsiteX13" fmla="*/ 2733192 w 2944854"/>
                <a:gd name="connsiteY13" fmla="*/ 1297630 h 1302232"/>
                <a:gd name="connsiteX14" fmla="*/ 1486231 w 2944854"/>
                <a:gd name="connsiteY14" fmla="*/ 727041 h 1302232"/>
                <a:gd name="connsiteX0" fmla="*/ 1486231 w 2944854"/>
                <a:gd name="connsiteY0" fmla="*/ 727041 h 1316375"/>
                <a:gd name="connsiteX1" fmla="*/ 257675 w 2944854"/>
                <a:gd name="connsiteY1" fmla="*/ 1302232 h 1316375"/>
                <a:gd name="connsiteX2" fmla="*/ 0 w 2944854"/>
                <a:gd name="connsiteY2" fmla="*/ 1228607 h 1316375"/>
                <a:gd name="connsiteX3" fmla="*/ 911064 w 2944854"/>
                <a:gd name="connsiteY3" fmla="*/ 837478 h 1316375"/>
                <a:gd name="connsiteX4" fmla="*/ 883456 w 2944854"/>
                <a:gd name="connsiteY4" fmla="*/ 450949 h 1316375"/>
                <a:gd name="connsiteX5" fmla="*/ 161047 w 2944854"/>
                <a:gd name="connsiteY5" fmla="*/ 119640 h 1316375"/>
                <a:gd name="connsiteX6" fmla="*/ 404917 w 2944854"/>
                <a:gd name="connsiteY6" fmla="*/ 50617 h 1316375"/>
                <a:gd name="connsiteX7" fmla="*/ 1477028 w 2944854"/>
                <a:gd name="connsiteY7" fmla="*/ 501566 h 1316375"/>
                <a:gd name="connsiteX8" fmla="*/ 2572146 w 2944854"/>
                <a:gd name="connsiteY8" fmla="*/ 0 h 1316375"/>
                <a:gd name="connsiteX9" fmla="*/ 2875834 w 2944854"/>
                <a:gd name="connsiteY9" fmla="*/ 96632 h 1316375"/>
                <a:gd name="connsiteX10" fmla="*/ 2079803 w 2944854"/>
                <a:gd name="connsiteY10" fmla="*/ 432543 h 1316375"/>
                <a:gd name="connsiteX11" fmla="*/ 2240850 w 2944854"/>
                <a:gd name="connsiteY11" fmla="*/ 920305 h 1316375"/>
                <a:gd name="connsiteX12" fmla="*/ 2944854 w 2944854"/>
                <a:gd name="connsiteY12" fmla="*/ 1228607 h 1316375"/>
                <a:gd name="connsiteX13" fmla="*/ 2756623 w 2944854"/>
                <a:gd name="connsiteY13" fmla="*/ 1316375 h 1316375"/>
                <a:gd name="connsiteX14" fmla="*/ 1486231 w 2944854"/>
                <a:gd name="connsiteY14" fmla="*/ 727041 h 1316375"/>
                <a:gd name="connsiteX0" fmla="*/ 1486231 w 3024520"/>
                <a:gd name="connsiteY0" fmla="*/ 727041 h 1316375"/>
                <a:gd name="connsiteX1" fmla="*/ 257675 w 3024520"/>
                <a:gd name="connsiteY1" fmla="*/ 1302232 h 1316375"/>
                <a:gd name="connsiteX2" fmla="*/ 0 w 3024520"/>
                <a:gd name="connsiteY2" fmla="*/ 1228607 h 1316375"/>
                <a:gd name="connsiteX3" fmla="*/ 911064 w 3024520"/>
                <a:gd name="connsiteY3" fmla="*/ 837478 h 1316375"/>
                <a:gd name="connsiteX4" fmla="*/ 883456 w 3024520"/>
                <a:gd name="connsiteY4" fmla="*/ 450949 h 1316375"/>
                <a:gd name="connsiteX5" fmla="*/ 161047 w 3024520"/>
                <a:gd name="connsiteY5" fmla="*/ 119640 h 1316375"/>
                <a:gd name="connsiteX6" fmla="*/ 404917 w 3024520"/>
                <a:gd name="connsiteY6" fmla="*/ 50617 h 1316375"/>
                <a:gd name="connsiteX7" fmla="*/ 1477028 w 3024520"/>
                <a:gd name="connsiteY7" fmla="*/ 501566 h 1316375"/>
                <a:gd name="connsiteX8" fmla="*/ 2572146 w 3024520"/>
                <a:gd name="connsiteY8" fmla="*/ 0 h 1316375"/>
                <a:gd name="connsiteX9" fmla="*/ 2875834 w 3024520"/>
                <a:gd name="connsiteY9" fmla="*/ 96632 h 1316375"/>
                <a:gd name="connsiteX10" fmla="*/ 2079803 w 3024520"/>
                <a:gd name="connsiteY10" fmla="*/ 432543 h 1316375"/>
                <a:gd name="connsiteX11" fmla="*/ 2240850 w 3024520"/>
                <a:gd name="connsiteY11" fmla="*/ 920305 h 1316375"/>
                <a:gd name="connsiteX12" fmla="*/ 3024520 w 3024520"/>
                <a:gd name="connsiteY12" fmla="*/ 1228607 h 1316375"/>
                <a:gd name="connsiteX13" fmla="*/ 2756623 w 3024520"/>
                <a:gd name="connsiteY13" fmla="*/ 1316375 h 1316375"/>
                <a:gd name="connsiteX14" fmla="*/ 1486231 w 3024520"/>
                <a:gd name="connsiteY14" fmla="*/ 727041 h 1316375"/>
                <a:gd name="connsiteX0" fmla="*/ 1537780 w 3076069"/>
                <a:gd name="connsiteY0" fmla="*/ 727041 h 1316375"/>
                <a:gd name="connsiteX1" fmla="*/ 309224 w 3076069"/>
                <a:gd name="connsiteY1" fmla="*/ 1302232 h 1316375"/>
                <a:gd name="connsiteX2" fmla="*/ 0 w 3076069"/>
                <a:gd name="connsiteY2" fmla="*/ 1228607 h 1316375"/>
                <a:gd name="connsiteX3" fmla="*/ 962613 w 3076069"/>
                <a:gd name="connsiteY3" fmla="*/ 837478 h 1316375"/>
                <a:gd name="connsiteX4" fmla="*/ 935005 w 3076069"/>
                <a:gd name="connsiteY4" fmla="*/ 450949 h 1316375"/>
                <a:gd name="connsiteX5" fmla="*/ 212596 w 3076069"/>
                <a:gd name="connsiteY5" fmla="*/ 119640 h 1316375"/>
                <a:gd name="connsiteX6" fmla="*/ 456466 w 3076069"/>
                <a:gd name="connsiteY6" fmla="*/ 50617 h 1316375"/>
                <a:gd name="connsiteX7" fmla="*/ 1528577 w 3076069"/>
                <a:gd name="connsiteY7" fmla="*/ 501566 h 1316375"/>
                <a:gd name="connsiteX8" fmla="*/ 2623695 w 3076069"/>
                <a:gd name="connsiteY8" fmla="*/ 0 h 1316375"/>
                <a:gd name="connsiteX9" fmla="*/ 2927383 w 3076069"/>
                <a:gd name="connsiteY9" fmla="*/ 96632 h 1316375"/>
                <a:gd name="connsiteX10" fmla="*/ 2131352 w 3076069"/>
                <a:gd name="connsiteY10" fmla="*/ 432543 h 1316375"/>
                <a:gd name="connsiteX11" fmla="*/ 2292399 w 3076069"/>
                <a:gd name="connsiteY11" fmla="*/ 920305 h 1316375"/>
                <a:gd name="connsiteX12" fmla="*/ 3076069 w 3076069"/>
                <a:gd name="connsiteY12" fmla="*/ 1228607 h 1316375"/>
                <a:gd name="connsiteX13" fmla="*/ 2808172 w 3076069"/>
                <a:gd name="connsiteY13" fmla="*/ 1316375 h 1316375"/>
                <a:gd name="connsiteX14" fmla="*/ 1537780 w 3076069"/>
                <a:gd name="connsiteY14" fmla="*/ 727041 h 1316375"/>
                <a:gd name="connsiteX0" fmla="*/ 1537780 w 3076069"/>
                <a:gd name="connsiteY0" fmla="*/ 727041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27041 h 1321259"/>
                <a:gd name="connsiteX0" fmla="*/ 1537780 w 3076069"/>
                <a:gd name="connsiteY0" fmla="*/ 750825 h 1321259"/>
                <a:gd name="connsiteX1" fmla="*/ 313981 w 3076069"/>
                <a:gd name="connsiteY1" fmla="*/ 1321259 h 1321259"/>
                <a:gd name="connsiteX2" fmla="*/ 0 w 3076069"/>
                <a:gd name="connsiteY2" fmla="*/ 1228607 h 1321259"/>
                <a:gd name="connsiteX3" fmla="*/ 962613 w 3076069"/>
                <a:gd name="connsiteY3" fmla="*/ 837478 h 1321259"/>
                <a:gd name="connsiteX4" fmla="*/ 935005 w 3076069"/>
                <a:gd name="connsiteY4" fmla="*/ 450949 h 1321259"/>
                <a:gd name="connsiteX5" fmla="*/ 212596 w 3076069"/>
                <a:gd name="connsiteY5" fmla="*/ 119640 h 1321259"/>
                <a:gd name="connsiteX6" fmla="*/ 456466 w 3076069"/>
                <a:gd name="connsiteY6" fmla="*/ 50617 h 1321259"/>
                <a:gd name="connsiteX7" fmla="*/ 1528577 w 3076069"/>
                <a:gd name="connsiteY7" fmla="*/ 501566 h 1321259"/>
                <a:gd name="connsiteX8" fmla="*/ 2623695 w 3076069"/>
                <a:gd name="connsiteY8" fmla="*/ 0 h 1321259"/>
                <a:gd name="connsiteX9" fmla="*/ 2927383 w 3076069"/>
                <a:gd name="connsiteY9" fmla="*/ 96632 h 1321259"/>
                <a:gd name="connsiteX10" fmla="*/ 2131352 w 3076069"/>
                <a:gd name="connsiteY10" fmla="*/ 432543 h 1321259"/>
                <a:gd name="connsiteX11" fmla="*/ 2292399 w 3076069"/>
                <a:gd name="connsiteY11" fmla="*/ 920305 h 1321259"/>
                <a:gd name="connsiteX12" fmla="*/ 3076069 w 3076069"/>
                <a:gd name="connsiteY12" fmla="*/ 1228607 h 1321259"/>
                <a:gd name="connsiteX13" fmla="*/ 2808172 w 3076069"/>
                <a:gd name="connsiteY13" fmla="*/ 1316375 h 1321259"/>
                <a:gd name="connsiteX14" fmla="*/ 1537780 w 3076069"/>
                <a:gd name="connsiteY14" fmla="*/ 750825 h 1321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076069" h="132125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0" name="Freeform 349">
              <a:extLst>
                <a:ext uri="{FF2B5EF4-FFF2-40B4-BE49-F238E27FC236}">
                  <a16:creationId xmlns:a16="http://schemas.microsoft.com/office/drawing/2014/main" id="{F93762F3-3355-1B49-85E1-FA774A93EAED}"/>
                </a:ext>
              </a:extLst>
            </p:cNvPr>
            <p:cNvSpPr/>
            <p:nvPr/>
          </p:nvSpPr>
          <p:spPr bwMode="auto">
            <a:xfrm>
              <a:off x="2430393" y="1630197"/>
              <a:ext cx="702443" cy="109529"/>
            </a:xfrm>
            <a:custGeom>
              <a:avLst/>
              <a:gdLst>
                <a:gd name="connsiteX0" fmla="*/ 0 w 3645229"/>
                <a:gd name="connsiteY0" fmla="*/ 214441 h 923747"/>
                <a:gd name="connsiteX1" fmla="*/ 659770 w 3645229"/>
                <a:gd name="connsiteY1" fmla="*/ 16495 h 923747"/>
                <a:gd name="connsiteX2" fmla="*/ 1814367 w 3645229"/>
                <a:gd name="connsiteY2" fmla="*/ 511360 h 923747"/>
                <a:gd name="connsiteX3" fmla="*/ 2968965 w 3645229"/>
                <a:gd name="connsiteY3" fmla="*/ 0 h 923747"/>
                <a:gd name="connsiteX4" fmla="*/ 3645229 w 3645229"/>
                <a:gd name="connsiteY4" fmla="*/ 197946 h 923747"/>
                <a:gd name="connsiteX5" fmla="*/ 3199884 w 3645229"/>
                <a:gd name="connsiteY5" fmla="*/ 461874 h 923747"/>
                <a:gd name="connsiteX6" fmla="*/ 2985459 w 3645229"/>
                <a:gd name="connsiteY6" fmla="*/ 379396 h 923747"/>
                <a:gd name="connsiteX7" fmla="*/ 1830861 w 3645229"/>
                <a:gd name="connsiteY7" fmla="*/ 923747 h 923747"/>
                <a:gd name="connsiteX8" fmla="*/ 676264 w 3645229"/>
                <a:gd name="connsiteY8" fmla="*/ 412387 h 923747"/>
                <a:gd name="connsiteX9" fmla="*/ 527816 w 3645229"/>
                <a:gd name="connsiteY9" fmla="*/ 478369 h 923747"/>
                <a:gd name="connsiteX10" fmla="*/ 0 w 3645229"/>
                <a:gd name="connsiteY10" fmla="*/ 21444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78369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71662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23747"/>
                <a:gd name="connsiteX1" fmla="*/ 655168 w 3640627"/>
                <a:gd name="connsiteY1" fmla="*/ 16495 h 923747"/>
                <a:gd name="connsiteX2" fmla="*/ 1809765 w 3640627"/>
                <a:gd name="connsiteY2" fmla="*/ 511360 h 923747"/>
                <a:gd name="connsiteX3" fmla="*/ 2964363 w 3640627"/>
                <a:gd name="connsiteY3" fmla="*/ 0 h 923747"/>
                <a:gd name="connsiteX4" fmla="*/ 3640627 w 3640627"/>
                <a:gd name="connsiteY4" fmla="*/ 197946 h 923747"/>
                <a:gd name="connsiteX5" fmla="*/ 3195282 w 3640627"/>
                <a:gd name="connsiteY5" fmla="*/ 461874 h 923747"/>
                <a:gd name="connsiteX6" fmla="*/ 2980857 w 3640627"/>
                <a:gd name="connsiteY6" fmla="*/ 379396 h 923747"/>
                <a:gd name="connsiteX7" fmla="*/ 1826259 w 3640627"/>
                <a:gd name="connsiteY7" fmla="*/ 923747 h 923747"/>
                <a:gd name="connsiteX8" fmla="*/ 690067 w 3640627"/>
                <a:gd name="connsiteY8" fmla="*/ 412387 h 923747"/>
                <a:gd name="connsiteX9" fmla="*/ 523214 w 3640627"/>
                <a:gd name="connsiteY9" fmla="*/ 482971 h 923747"/>
                <a:gd name="connsiteX10" fmla="*/ 0 w 3640627"/>
                <a:gd name="connsiteY10" fmla="*/ 242051 h 923747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09765 w 3640627"/>
                <a:gd name="connsiteY2" fmla="*/ 511360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2980857 w 3640627"/>
                <a:gd name="connsiteY6" fmla="*/ 379396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640627"/>
                <a:gd name="connsiteY0" fmla="*/ 242051 h 946755"/>
                <a:gd name="connsiteX1" fmla="*/ 655168 w 3640627"/>
                <a:gd name="connsiteY1" fmla="*/ 16495 h 946755"/>
                <a:gd name="connsiteX2" fmla="*/ 1855778 w 3640627"/>
                <a:gd name="connsiteY2" fmla="*/ 534367 h 946755"/>
                <a:gd name="connsiteX3" fmla="*/ 2964363 w 3640627"/>
                <a:gd name="connsiteY3" fmla="*/ 0 h 946755"/>
                <a:gd name="connsiteX4" fmla="*/ 3640627 w 3640627"/>
                <a:gd name="connsiteY4" fmla="*/ 197946 h 946755"/>
                <a:gd name="connsiteX5" fmla="*/ 3195282 w 3640627"/>
                <a:gd name="connsiteY5" fmla="*/ 461874 h 946755"/>
                <a:gd name="connsiteX6" fmla="*/ 3008465 w 3640627"/>
                <a:gd name="connsiteY6" fmla="*/ 402404 h 946755"/>
                <a:gd name="connsiteX7" fmla="*/ 1876873 w 3640627"/>
                <a:gd name="connsiteY7" fmla="*/ 946755 h 946755"/>
                <a:gd name="connsiteX8" fmla="*/ 690067 w 3640627"/>
                <a:gd name="connsiteY8" fmla="*/ 412387 h 946755"/>
                <a:gd name="connsiteX9" fmla="*/ 523214 w 3640627"/>
                <a:gd name="connsiteY9" fmla="*/ 482971 h 946755"/>
                <a:gd name="connsiteX10" fmla="*/ 0 w 3640627"/>
                <a:gd name="connsiteY10" fmla="*/ 242051 h 946755"/>
                <a:gd name="connsiteX0" fmla="*/ 0 w 3723451"/>
                <a:gd name="connsiteY0" fmla="*/ 242051 h 946755"/>
                <a:gd name="connsiteX1" fmla="*/ 655168 w 3723451"/>
                <a:gd name="connsiteY1" fmla="*/ 16495 h 946755"/>
                <a:gd name="connsiteX2" fmla="*/ 1855778 w 3723451"/>
                <a:gd name="connsiteY2" fmla="*/ 534367 h 946755"/>
                <a:gd name="connsiteX3" fmla="*/ 2964363 w 3723451"/>
                <a:gd name="connsiteY3" fmla="*/ 0 h 946755"/>
                <a:gd name="connsiteX4" fmla="*/ 3723451 w 3723451"/>
                <a:gd name="connsiteY4" fmla="*/ 220954 h 946755"/>
                <a:gd name="connsiteX5" fmla="*/ 3195282 w 3723451"/>
                <a:gd name="connsiteY5" fmla="*/ 461874 h 946755"/>
                <a:gd name="connsiteX6" fmla="*/ 3008465 w 3723451"/>
                <a:gd name="connsiteY6" fmla="*/ 402404 h 946755"/>
                <a:gd name="connsiteX7" fmla="*/ 1876873 w 3723451"/>
                <a:gd name="connsiteY7" fmla="*/ 946755 h 946755"/>
                <a:gd name="connsiteX8" fmla="*/ 690067 w 3723451"/>
                <a:gd name="connsiteY8" fmla="*/ 412387 h 946755"/>
                <a:gd name="connsiteX9" fmla="*/ 523214 w 3723451"/>
                <a:gd name="connsiteY9" fmla="*/ 482971 h 946755"/>
                <a:gd name="connsiteX10" fmla="*/ 0 w 3723451"/>
                <a:gd name="connsiteY10" fmla="*/ 242051 h 946755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08465 w 3723451"/>
                <a:gd name="connsiteY6" fmla="*/ 388599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95282 w 3723451"/>
                <a:gd name="connsiteY5" fmla="*/ 448069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690067 w 3723451"/>
                <a:gd name="connsiteY8" fmla="*/ 398582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  <a:gd name="connsiteX0" fmla="*/ 0 w 3723451"/>
                <a:gd name="connsiteY0" fmla="*/ 228246 h 932950"/>
                <a:gd name="connsiteX1" fmla="*/ 655168 w 3723451"/>
                <a:gd name="connsiteY1" fmla="*/ 2690 h 932950"/>
                <a:gd name="connsiteX2" fmla="*/ 1855778 w 3723451"/>
                <a:gd name="connsiteY2" fmla="*/ 520562 h 932950"/>
                <a:gd name="connsiteX3" fmla="*/ 3001174 w 3723451"/>
                <a:gd name="connsiteY3" fmla="*/ 0 h 932950"/>
                <a:gd name="connsiteX4" fmla="*/ 3723451 w 3723451"/>
                <a:gd name="connsiteY4" fmla="*/ 207149 h 932950"/>
                <a:gd name="connsiteX5" fmla="*/ 3186079 w 3723451"/>
                <a:gd name="connsiteY5" fmla="*/ 461874 h 932950"/>
                <a:gd name="connsiteX6" fmla="*/ 3013067 w 3723451"/>
                <a:gd name="connsiteY6" fmla="*/ 393200 h 932950"/>
                <a:gd name="connsiteX7" fmla="*/ 1876873 w 3723451"/>
                <a:gd name="connsiteY7" fmla="*/ 932950 h 932950"/>
                <a:gd name="connsiteX8" fmla="*/ 711613 w 3723451"/>
                <a:gd name="connsiteY8" fmla="*/ 413055 h 932950"/>
                <a:gd name="connsiteX9" fmla="*/ 523214 w 3723451"/>
                <a:gd name="connsiteY9" fmla="*/ 469166 h 932950"/>
                <a:gd name="connsiteX10" fmla="*/ 0 w 3723451"/>
                <a:gd name="connsiteY10" fmla="*/ 228246 h 93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723451" h="932950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1" name="Freeform 350">
              <a:extLst>
                <a:ext uri="{FF2B5EF4-FFF2-40B4-BE49-F238E27FC236}">
                  <a16:creationId xmlns:a16="http://schemas.microsoft.com/office/drawing/2014/main" id="{9E22D8C0-3F22-6247-807D-22B0B469BB28}"/>
                </a:ext>
              </a:extLst>
            </p:cNvPr>
            <p:cNvSpPr/>
            <p:nvPr/>
          </p:nvSpPr>
          <p:spPr bwMode="auto">
            <a:xfrm>
              <a:off x="2892805" y="1723852"/>
              <a:ext cx="257680" cy="95243"/>
            </a:xfrm>
            <a:custGeom>
              <a:avLst/>
              <a:gdLst>
                <a:gd name="connsiteX0" fmla="*/ 55216 w 1421812"/>
                <a:gd name="connsiteY0" fmla="*/ 0 h 800665"/>
                <a:gd name="connsiteX1" fmla="*/ 1421812 w 1421812"/>
                <a:gd name="connsiteY1" fmla="*/ 625807 h 800665"/>
                <a:gd name="connsiteX2" fmla="*/ 947874 w 1421812"/>
                <a:gd name="connsiteY2" fmla="*/ 800665 h 800665"/>
                <a:gd name="connsiteX3" fmla="*/ 50614 w 1421812"/>
                <a:gd name="connsiteY3" fmla="*/ 404934 h 800665"/>
                <a:gd name="connsiteX4" fmla="*/ 0 w 1421812"/>
                <a:gd name="connsiteY4" fmla="*/ 404934 h 800665"/>
                <a:gd name="connsiteX5" fmla="*/ 55216 w 1421812"/>
                <a:gd name="connsiteY5" fmla="*/ 0 h 800665"/>
                <a:gd name="connsiteX0" fmla="*/ 4602 w 1371198"/>
                <a:gd name="connsiteY0" fmla="*/ 0 h 800665"/>
                <a:gd name="connsiteX1" fmla="*/ 1371198 w 1371198"/>
                <a:gd name="connsiteY1" fmla="*/ 625807 h 800665"/>
                <a:gd name="connsiteX2" fmla="*/ 897260 w 1371198"/>
                <a:gd name="connsiteY2" fmla="*/ 800665 h 800665"/>
                <a:gd name="connsiteX3" fmla="*/ 0 w 1371198"/>
                <a:gd name="connsiteY3" fmla="*/ 404934 h 800665"/>
                <a:gd name="connsiteX4" fmla="*/ 4602 w 1371198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0665"/>
                <a:gd name="connsiteX1" fmla="*/ 1366596 w 1366596"/>
                <a:gd name="connsiteY1" fmla="*/ 625807 h 800665"/>
                <a:gd name="connsiteX2" fmla="*/ 892658 w 1366596"/>
                <a:gd name="connsiteY2" fmla="*/ 800665 h 800665"/>
                <a:gd name="connsiteX3" fmla="*/ 4601 w 1366596"/>
                <a:gd name="connsiteY3" fmla="*/ 427942 h 800665"/>
                <a:gd name="connsiteX4" fmla="*/ 0 w 1366596"/>
                <a:gd name="connsiteY4" fmla="*/ 0 h 800665"/>
                <a:gd name="connsiteX0" fmla="*/ 0 w 1366596"/>
                <a:gd name="connsiteY0" fmla="*/ 0 h 809868"/>
                <a:gd name="connsiteX1" fmla="*/ 1366596 w 1366596"/>
                <a:gd name="connsiteY1" fmla="*/ 625807 h 809868"/>
                <a:gd name="connsiteX2" fmla="*/ 865050 w 1366596"/>
                <a:gd name="connsiteY2" fmla="*/ 809868 h 809868"/>
                <a:gd name="connsiteX3" fmla="*/ 4601 w 1366596"/>
                <a:gd name="connsiteY3" fmla="*/ 427942 h 809868"/>
                <a:gd name="connsiteX4" fmla="*/ 0 w 1366596"/>
                <a:gd name="connsiteY4" fmla="*/ 0 h 8098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66596" h="809868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sp>
          <p:nvSpPr>
            <p:cNvPr id="352" name="Freeform 351">
              <a:extLst>
                <a:ext uri="{FF2B5EF4-FFF2-40B4-BE49-F238E27FC236}">
                  <a16:creationId xmlns:a16="http://schemas.microsoft.com/office/drawing/2014/main" id="{BA279B16-8CE0-D94B-A1FB-9BE02206E397}"/>
                </a:ext>
              </a:extLst>
            </p:cNvPr>
            <p:cNvSpPr/>
            <p:nvPr/>
          </p:nvSpPr>
          <p:spPr bwMode="auto">
            <a:xfrm>
              <a:off x="2418037" y="1725440"/>
              <a:ext cx="254150" cy="95243"/>
            </a:xfrm>
            <a:custGeom>
              <a:avLst/>
              <a:gdLst>
                <a:gd name="connsiteX0" fmla="*/ 1329786 w 1348191"/>
                <a:gd name="connsiteY0" fmla="*/ 0 h 809869"/>
                <a:gd name="connsiteX1" fmla="*/ 1348191 w 1348191"/>
                <a:gd name="connsiteY1" fmla="*/ 400333 h 809869"/>
                <a:gd name="connsiteX2" fmla="*/ 487742 w 1348191"/>
                <a:gd name="connsiteY2" fmla="*/ 809869 h 809869"/>
                <a:gd name="connsiteX3" fmla="*/ 0 w 1348191"/>
                <a:gd name="connsiteY3" fmla="*/ 630409 h 809869"/>
                <a:gd name="connsiteX4" fmla="*/ 1329786 w 1348191"/>
                <a:gd name="connsiteY4" fmla="*/ 0 h 809869"/>
                <a:gd name="connsiteX0" fmla="*/ 1329786 w 1348191"/>
                <a:gd name="connsiteY0" fmla="*/ 0 h 791462"/>
                <a:gd name="connsiteX1" fmla="*/ 1348191 w 1348191"/>
                <a:gd name="connsiteY1" fmla="*/ 381926 h 791462"/>
                <a:gd name="connsiteX2" fmla="*/ 487742 w 1348191"/>
                <a:gd name="connsiteY2" fmla="*/ 791462 h 791462"/>
                <a:gd name="connsiteX3" fmla="*/ 0 w 1348191"/>
                <a:gd name="connsiteY3" fmla="*/ 612002 h 791462"/>
                <a:gd name="connsiteX4" fmla="*/ 1329786 w 1348191"/>
                <a:gd name="connsiteY4" fmla="*/ 0 h 791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48191" h="791462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>
                <a:latin typeface="Helvetica" pitchFamily="2" charset="0"/>
              </a:endParaRPr>
            </a:p>
          </p:txBody>
        </p:sp>
        <p:cxnSp>
          <p:nvCxnSpPr>
            <p:cNvPr id="353" name="Straight Connector 352">
              <a:extLst>
                <a:ext uri="{FF2B5EF4-FFF2-40B4-BE49-F238E27FC236}">
                  <a16:creationId xmlns:a16="http://schemas.microsoft.com/office/drawing/2014/main" id="{7069853D-D56D-A44A-826F-26CBB74BB216}"/>
                </a:ext>
              </a:extLst>
            </p:cNvPr>
            <p:cNvCxnSpPr>
              <a:endCxn id="348" idx="2"/>
            </p:cNvCxnSpPr>
            <p:nvPr/>
          </p:nvCxnSpPr>
          <p:spPr bwMode="auto">
            <a:xfrm flipH="1" flipV="1">
              <a:off x="2183302" y="1731787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4" name="Straight Connector 353">
              <a:extLst>
                <a:ext uri="{FF2B5EF4-FFF2-40B4-BE49-F238E27FC236}">
                  <a16:creationId xmlns:a16="http://schemas.microsoft.com/office/drawing/2014/main" id="{2BC2DA55-0407-6A42-91A9-937F322B40AF}"/>
                </a:ext>
              </a:extLst>
            </p:cNvPr>
            <p:cNvCxnSpPr/>
            <p:nvPr/>
          </p:nvCxnSpPr>
          <p:spPr bwMode="auto">
            <a:xfrm flipH="1" flipV="1">
              <a:off x="3379926" y="1728615"/>
              <a:ext cx="3530" cy="122228"/>
            </a:xfrm>
            <a:prstGeom prst="line">
              <a:avLst/>
            </a:prstGeom>
            <a:ln w="6350" cmpd="sng">
              <a:solidFill>
                <a:schemeClr val="tx1"/>
              </a:solidFill>
            </a:ln>
            <a:effectLst>
              <a:outerShdw blurRad="40005" dist="19939" dir="5400000" algn="tl" rotWithShape="0">
                <a:srgbClr val="000000">
                  <a:alpha val="38000"/>
                </a:srgbClr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55" name="Straight Connector 354">
            <a:extLst>
              <a:ext uri="{FF2B5EF4-FFF2-40B4-BE49-F238E27FC236}">
                <a16:creationId xmlns:a16="http://schemas.microsoft.com/office/drawing/2014/main" id="{B5975347-70DB-8D4B-8675-C8DC0399D85D}"/>
              </a:ext>
            </a:extLst>
          </p:cNvPr>
          <p:cNvCxnSpPr>
            <a:cxnSpLocks/>
            <a:endCxn id="340" idx="1"/>
          </p:cNvCxnSpPr>
          <p:nvPr/>
        </p:nvCxnSpPr>
        <p:spPr bwMode="auto">
          <a:xfrm>
            <a:off x="2965194" y="4091683"/>
            <a:ext cx="11432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Straight Connector 355">
            <a:extLst>
              <a:ext uri="{FF2B5EF4-FFF2-40B4-BE49-F238E27FC236}">
                <a16:creationId xmlns:a16="http://schemas.microsoft.com/office/drawing/2014/main" id="{C698153F-3BAB-4540-B423-AA7A291811DF}"/>
              </a:ext>
            </a:extLst>
          </p:cNvPr>
          <p:cNvCxnSpPr>
            <a:cxnSpLocks/>
            <a:endCxn id="340" idx="3"/>
          </p:cNvCxnSpPr>
          <p:nvPr/>
        </p:nvCxnSpPr>
        <p:spPr bwMode="auto">
          <a:xfrm>
            <a:off x="4006594" y="4091683"/>
            <a:ext cx="5083" cy="1644862"/>
          </a:xfrm>
          <a:prstGeom prst="line">
            <a:avLst/>
          </a:prstGeom>
          <a:ln w="3175">
            <a:solidFill>
              <a:schemeClr val="tx1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7" name="Group 356">
            <a:extLst>
              <a:ext uri="{FF2B5EF4-FFF2-40B4-BE49-F238E27FC236}">
                <a16:creationId xmlns:a16="http://schemas.microsoft.com/office/drawing/2014/main" id="{6C050FEB-DE75-B44C-A098-19F7B268D678}"/>
              </a:ext>
            </a:extLst>
          </p:cNvPr>
          <p:cNvGrpSpPr/>
          <p:nvPr/>
        </p:nvGrpSpPr>
        <p:grpSpPr>
          <a:xfrm>
            <a:off x="3657787" y="4264543"/>
            <a:ext cx="1694040" cy="1308664"/>
            <a:chOff x="2070713" y="4676933"/>
            <a:chExt cx="1694040" cy="1308664"/>
          </a:xfrm>
        </p:grpSpPr>
        <p:sp>
          <p:nvSpPr>
            <p:cNvPr id="358" name="Rectangle 357">
              <a:extLst>
                <a:ext uri="{FF2B5EF4-FFF2-40B4-BE49-F238E27FC236}">
                  <a16:creationId xmlns:a16="http://schemas.microsoft.com/office/drawing/2014/main" id="{DC245747-C2B9-C147-80B5-8EC0926FC6FB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59" name="TextBox 358">
              <a:extLst>
                <a:ext uri="{FF2B5EF4-FFF2-40B4-BE49-F238E27FC236}">
                  <a16:creationId xmlns:a16="http://schemas.microsoft.com/office/drawing/2014/main" id="{53213C49-4A7C-CA46-9667-DBCCF273FA93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NH</a:t>
              </a:r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AAE0EC59-D0A0-2C4A-B5AB-27EA8316AB23}"/>
                </a:ext>
              </a:extLst>
            </p:cNvPr>
            <p:cNvSpPr txBox="1"/>
            <p:nvPr/>
          </p:nvSpPr>
          <p:spPr>
            <a:xfrm>
              <a:off x="2695229" y="4681605"/>
              <a:ext cx="1069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interface</a:t>
              </a:r>
            </a:p>
          </p:txBody>
        </p:sp>
        <p:cxnSp>
          <p:nvCxnSpPr>
            <p:cNvPr id="361" name="Straight Connector 360">
              <a:extLst>
                <a:ext uri="{FF2B5EF4-FFF2-40B4-BE49-F238E27FC236}">
                  <a16:creationId xmlns:a16="http://schemas.microsoft.com/office/drawing/2014/main" id="{8F409888-CB7D-7540-A276-E885A5E0C0A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E6C7CBFF-48A4-B943-BBB6-FD6BF134608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D3E5932A-FC4B-C842-91B4-2614DD4088EA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50FB6E8-C33F-4246-8765-17E43D84A8F0}"/>
                </a:ext>
              </a:extLst>
            </p:cNvPr>
            <p:cNvSpPr txBox="1"/>
            <p:nvPr/>
          </p:nvSpPr>
          <p:spPr>
            <a:xfrm>
              <a:off x="2182651" y="532771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C718E5C2-5F39-8F49-9AE1-0796E633B46B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E86DBBCF-C589-D24D-8438-55DE6DB6A1B8}"/>
                </a:ext>
              </a:extLst>
            </p:cNvPr>
            <p:cNvSpPr txBox="1"/>
            <p:nvPr/>
          </p:nvSpPr>
          <p:spPr>
            <a:xfrm>
              <a:off x="2841492" y="533471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grpSp>
        <p:nvGrpSpPr>
          <p:cNvPr id="367" name="Group 366">
            <a:extLst>
              <a:ext uri="{FF2B5EF4-FFF2-40B4-BE49-F238E27FC236}">
                <a16:creationId xmlns:a16="http://schemas.microsoft.com/office/drawing/2014/main" id="{E822CD56-CD3B-EF42-A5B3-BE5E39583F4F}"/>
              </a:ext>
            </a:extLst>
          </p:cNvPr>
          <p:cNvGrpSpPr/>
          <p:nvPr/>
        </p:nvGrpSpPr>
        <p:grpSpPr>
          <a:xfrm>
            <a:off x="1248613" y="4285703"/>
            <a:ext cx="2181271" cy="1308664"/>
            <a:chOff x="2070713" y="4676933"/>
            <a:chExt cx="1783808" cy="1308664"/>
          </a:xfrm>
        </p:grpSpPr>
        <p:sp>
          <p:nvSpPr>
            <p:cNvPr id="368" name="Rectangle 367">
              <a:extLst>
                <a:ext uri="{FF2B5EF4-FFF2-40B4-BE49-F238E27FC236}">
                  <a16:creationId xmlns:a16="http://schemas.microsoft.com/office/drawing/2014/main" id="{C93C1368-9E3C-374A-95CD-E546595F64ED}"/>
                </a:ext>
              </a:extLst>
            </p:cNvPr>
            <p:cNvSpPr/>
            <p:nvPr/>
          </p:nvSpPr>
          <p:spPr bwMode="auto">
            <a:xfrm>
              <a:off x="2079212" y="4681790"/>
              <a:ext cx="1670709" cy="13038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F51737FE-BDF2-8240-98C6-0B16D6412FCE}"/>
                </a:ext>
              </a:extLst>
            </p:cNvPr>
            <p:cNvSpPr txBox="1"/>
            <p:nvPr/>
          </p:nvSpPr>
          <p:spPr>
            <a:xfrm>
              <a:off x="2073449" y="4676933"/>
              <a:ext cx="58605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Helvetica" pitchFamily="2" charset="0"/>
                </a:rPr>
                <a:t>dest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D2117F30-C2BE-D943-9606-E47D768ACB40}"/>
                </a:ext>
              </a:extLst>
            </p:cNvPr>
            <p:cNvSpPr txBox="1"/>
            <p:nvPr/>
          </p:nvSpPr>
          <p:spPr>
            <a:xfrm>
              <a:off x="2695229" y="4681605"/>
              <a:ext cx="11592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Next-Hop</a:t>
              </a:r>
            </a:p>
          </p:txBody>
        </p: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82952298-0EB4-924C-853E-0D5D211534C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1345" cy="1293547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2F91CDCF-A183-8247-B024-3B16B03172FD}"/>
                </a:ext>
              </a:extLst>
            </p:cNvPr>
            <p:cNvCxnSpPr/>
            <p:nvPr/>
          </p:nvCxnSpPr>
          <p:spPr bwMode="auto">
            <a:xfrm flipH="1">
              <a:off x="2070713" y="5004815"/>
              <a:ext cx="1679208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EBF64EE0-9B26-0346-BC8F-5D6C79F6FF30}"/>
                </a:ext>
              </a:extLst>
            </p:cNvPr>
            <p:cNvSpPr txBox="1"/>
            <p:nvPr/>
          </p:nvSpPr>
          <p:spPr>
            <a:xfrm>
              <a:off x="2130814" y="4999359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7" name="TextBox 386">
              <a:extLst>
                <a:ext uri="{FF2B5EF4-FFF2-40B4-BE49-F238E27FC236}">
                  <a16:creationId xmlns:a16="http://schemas.microsoft.com/office/drawing/2014/main" id="{0C8D2BAC-2654-494C-BB7C-4D903758C30A}"/>
                </a:ext>
              </a:extLst>
            </p:cNvPr>
            <p:cNvSpPr txBox="1"/>
            <p:nvPr/>
          </p:nvSpPr>
          <p:spPr>
            <a:xfrm>
              <a:off x="2182651" y="5327717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281A000F-6219-174B-BA7F-96204300C323}"/>
                </a:ext>
              </a:extLst>
            </p:cNvPr>
            <p:cNvSpPr txBox="1"/>
            <p:nvPr/>
          </p:nvSpPr>
          <p:spPr>
            <a:xfrm>
              <a:off x="2763840" y="5011290"/>
              <a:ext cx="415498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…</a:t>
              </a:r>
            </a:p>
            <a:p>
              <a:endParaRPr lang="en-US" dirty="0">
                <a:latin typeface="Helvetica" pitchFamily="2" charset="0"/>
              </a:endParaRPr>
            </a:p>
            <a:p>
              <a:r>
                <a:rPr lang="en-US" dirty="0">
                  <a:latin typeface="Helvetica" pitchFamily="2" charset="0"/>
                </a:rPr>
                <a:t>…</a:t>
              </a:r>
            </a:p>
          </p:txBody>
        </p:sp>
        <p:sp>
          <p:nvSpPr>
            <p:cNvPr id="389" name="TextBox 388">
              <a:extLst>
                <a:ext uri="{FF2B5EF4-FFF2-40B4-BE49-F238E27FC236}">
                  <a16:creationId xmlns:a16="http://schemas.microsoft.com/office/drawing/2014/main" id="{39346683-448A-B84A-ADBA-BA2FB30C93B6}"/>
                </a:ext>
              </a:extLst>
            </p:cNvPr>
            <p:cNvSpPr txBox="1"/>
            <p:nvPr/>
          </p:nvSpPr>
          <p:spPr>
            <a:xfrm>
              <a:off x="2841492" y="5334710"/>
              <a:ext cx="360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3a</a:t>
              </a:r>
            </a:p>
          </p:txBody>
        </p:sp>
      </p:grpSp>
      <p:sp>
        <p:nvSpPr>
          <p:cNvPr id="390" name="TextBox 389">
            <a:extLst>
              <a:ext uri="{FF2B5EF4-FFF2-40B4-BE49-F238E27FC236}">
                <a16:creationId xmlns:a16="http://schemas.microsoft.com/office/drawing/2014/main" id="{E06A6F35-C220-4B40-A9C6-AFBA5294AB58}"/>
              </a:ext>
            </a:extLst>
          </p:cNvPr>
          <p:cNvSpPr txBox="1"/>
          <p:nvPr/>
        </p:nvSpPr>
        <p:spPr>
          <a:xfrm>
            <a:off x="3902033" y="1795294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7987D1E-3082-6C4E-AA51-B2D505AFA5C4}"/>
              </a:ext>
            </a:extLst>
          </p:cNvPr>
          <p:cNvSpPr txBox="1"/>
          <p:nvPr/>
        </p:nvSpPr>
        <p:spPr>
          <a:xfrm>
            <a:off x="4540360" y="1957681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6927DECD-9CBA-5B40-82F5-3DEDA19FF582}"/>
              </a:ext>
            </a:extLst>
          </p:cNvPr>
          <p:cNvSpPr txBox="1"/>
          <p:nvPr/>
        </p:nvSpPr>
        <p:spPr>
          <a:xfrm>
            <a:off x="3661451" y="2319605"/>
            <a:ext cx="28451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336" name="Freeform 335">
            <a:extLst>
              <a:ext uri="{FF2B5EF4-FFF2-40B4-BE49-F238E27FC236}">
                <a16:creationId xmlns:a16="http://schemas.microsoft.com/office/drawing/2014/main" id="{726DC3E1-5FC9-C442-BC46-FBFBAA7987B8}"/>
              </a:ext>
            </a:extLst>
          </p:cNvPr>
          <p:cNvSpPr/>
          <p:nvPr/>
        </p:nvSpPr>
        <p:spPr>
          <a:xfrm rot="10326036" flipH="1">
            <a:off x="2737887" y="2502745"/>
            <a:ext cx="1867256" cy="1324732"/>
          </a:xfrm>
          <a:custGeom>
            <a:avLst/>
            <a:gdLst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418712 w 1040633"/>
              <a:gd name="connsiteY4" fmla="*/ 1189324 h 1219697"/>
              <a:gd name="connsiteX5" fmla="*/ 139870 w 1040633"/>
              <a:gd name="connsiteY5" fmla="*/ 1191723 h 1219697"/>
              <a:gd name="connsiteX0" fmla="*/ 139870 w 1040633"/>
              <a:gd name="connsiteY0" fmla="*/ 1191723 h 1355926"/>
              <a:gd name="connsiteX1" fmla="*/ 0 w 1040633"/>
              <a:gd name="connsiteY1" fmla="*/ 0 h 1355926"/>
              <a:gd name="connsiteX2" fmla="*/ 1040633 w 1040633"/>
              <a:gd name="connsiteY2" fmla="*/ 16785 h 1355926"/>
              <a:gd name="connsiteX3" fmla="*/ 833625 w 1040633"/>
              <a:gd name="connsiteY3" fmla="*/ 1219697 h 1355926"/>
              <a:gd name="connsiteX4" fmla="*/ 139870 w 1040633"/>
              <a:gd name="connsiteY4" fmla="*/ 1191723 h 1355926"/>
              <a:gd name="connsiteX0" fmla="*/ 139870 w 1040633"/>
              <a:gd name="connsiteY0" fmla="*/ 1191723 h 1289901"/>
              <a:gd name="connsiteX1" fmla="*/ 0 w 1040633"/>
              <a:gd name="connsiteY1" fmla="*/ 0 h 1289901"/>
              <a:gd name="connsiteX2" fmla="*/ 1040633 w 1040633"/>
              <a:gd name="connsiteY2" fmla="*/ 16785 h 1289901"/>
              <a:gd name="connsiteX3" fmla="*/ 833625 w 1040633"/>
              <a:gd name="connsiteY3" fmla="*/ 1219697 h 1289901"/>
              <a:gd name="connsiteX4" fmla="*/ 139870 w 1040633"/>
              <a:gd name="connsiteY4" fmla="*/ 1191723 h 1289901"/>
              <a:gd name="connsiteX0" fmla="*/ 139870 w 1040633"/>
              <a:gd name="connsiteY0" fmla="*/ 1191723 h 1219697"/>
              <a:gd name="connsiteX1" fmla="*/ 0 w 1040633"/>
              <a:gd name="connsiteY1" fmla="*/ 0 h 1219697"/>
              <a:gd name="connsiteX2" fmla="*/ 1040633 w 1040633"/>
              <a:gd name="connsiteY2" fmla="*/ 16785 h 1219697"/>
              <a:gd name="connsiteX3" fmla="*/ 833625 w 1040633"/>
              <a:gd name="connsiteY3" fmla="*/ 1219697 h 1219697"/>
              <a:gd name="connsiteX4" fmla="*/ 139870 w 1040633"/>
              <a:gd name="connsiteY4" fmla="*/ 1191723 h 1219697"/>
              <a:gd name="connsiteX0" fmla="*/ 139870 w 1040633"/>
              <a:gd name="connsiteY0" fmla="*/ 1191723 h 1191723"/>
              <a:gd name="connsiteX1" fmla="*/ 0 w 1040633"/>
              <a:gd name="connsiteY1" fmla="*/ 0 h 1191723"/>
              <a:gd name="connsiteX2" fmla="*/ 1040633 w 1040633"/>
              <a:gd name="connsiteY2" fmla="*/ 16785 h 1191723"/>
              <a:gd name="connsiteX3" fmla="*/ 671988 w 1040633"/>
              <a:gd name="connsiteY3" fmla="*/ 1158121 h 1191723"/>
              <a:gd name="connsiteX4" fmla="*/ 139870 w 1040633"/>
              <a:gd name="connsiteY4" fmla="*/ 1191723 h 1191723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67198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363082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363082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040633"/>
              <a:gd name="connsiteY0" fmla="*/ 1160935 h 1160935"/>
              <a:gd name="connsiteX1" fmla="*/ 0 w 1040633"/>
              <a:gd name="connsiteY1" fmla="*/ 0 h 1160935"/>
              <a:gd name="connsiteX2" fmla="*/ 1040633 w 1040633"/>
              <a:gd name="connsiteY2" fmla="*/ 16785 h 1160935"/>
              <a:gd name="connsiteX3" fmla="*/ 569478 w 1040633"/>
              <a:gd name="connsiteY3" fmla="*/ 1158121 h 1160935"/>
              <a:gd name="connsiteX4" fmla="*/ 448507 w 1040633"/>
              <a:gd name="connsiteY4" fmla="*/ 1160935 h 1160935"/>
              <a:gd name="connsiteX0" fmla="*/ 448507 w 1325315"/>
              <a:gd name="connsiteY0" fmla="*/ 1160935 h 1160935"/>
              <a:gd name="connsiteX1" fmla="*/ 0 w 1325315"/>
              <a:gd name="connsiteY1" fmla="*/ 0 h 1160935"/>
              <a:gd name="connsiteX2" fmla="*/ 1040633 w 1325315"/>
              <a:gd name="connsiteY2" fmla="*/ 16785 h 1160935"/>
              <a:gd name="connsiteX3" fmla="*/ 1214315 w 1325315"/>
              <a:gd name="connsiteY3" fmla="*/ 1064597 h 1160935"/>
              <a:gd name="connsiteX4" fmla="*/ 448507 w 1325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448507 w 1214315"/>
              <a:gd name="connsiteY0" fmla="*/ 1160935 h 1160935"/>
              <a:gd name="connsiteX1" fmla="*/ 0 w 1214315"/>
              <a:gd name="connsiteY1" fmla="*/ 0 h 1160935"/>
              <a:gd name="connsiteX2" fmla="*/ 1040633 w 1214315"/>
              <a:gd name="connsiteY2" fmla="*/ 16785 h 1160935"/>
              <a:gd name="connsiteX3" fmla="*/ 1214315 w 1214315"/>
              <a:gd name="connsiteY3" fmla="*/ 1064597 h 1160935"/>
              <a:gd name="connsiteX4" fmla="*/ 448507 w 1214315"/>
              <a:gd name="connsiteY4" fmla="*/ 1160935 h 1160935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53964 w 1214315"/>
              <a:gd name="connsiteY0" fmla="*/ 1136323 h 1136323"/>
              <a:gd name="connsiteX1" fmla="*/ 0 w 1214315"/>
              <a:gd name="connsiteY1" fmla="*/ 0 h 1136323"/>
              <a:gd name="connsiteX2" fmla="*/ 1040633 w 1214315"/>
              <a:gd name="connsiteY2" fmla="*/ 16785 h 1136323"/>
              <a:gd name="connsiteX3" fmla="*/ 1214315 w 1214315"/>
              <a:gd name="connsiteY3" fmla="*/ 1064597 h 1136323"/>
              <a:gd name="connsiteX4" fmla="*/ 1053964 w 1214315"/>
              <a:gd name="connsiteY4" fmla="*/ 1136323 h 1136323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1119627 h 1119627"/>
              <a:gd name="connsiteX1" fmla="*/ 0 w 1220510"/>
              <a:gd name="connsiteY1" fmla="*/ 249694 h 1119627"/>
              <a:gd name="connsiteX2" fmla="*/ 1046828 w 1220510"/>
              <a:gd name="connsiteY2" fmla="*/ 89 h 1119627"/>
              <a:gd name="connsiteX3" fmla="*/ 1220510 w 1220510"/>
              <a:gd name="connsiteY3" fmla="*/ 1047901 h 1119627"/>
              <a:gd name="connsiteX4" fmla="*/ 1060159 w 1220510"/>
              <a:gd name="connsiteY4" fmla="*/ 1119627 h 1119627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60159 w 1220510"/>
              <a:gd name="connsiteY0" fmla="*/ 921649 h 921649"/>
              <a:gd name="connsiteX1" fmla="*/ 0 w 1220510"/>
              <a:gd name="connsiteY1" fmla="*/ 51716 h 921649"/>
              <a:gd name="connsiteX2" fmla="*/ 1059218 w 1220510"/>
              <a:gd name="connsiteY2" fmla="*/ 355 h 921649"/>
              <a:gd name="connsiteX3" fmla="*/ 1220510 w 1220510"/>
              <a:gd name="connsiteY3" fmla="*/ 849923 h 921649"/>
              <a:gd name="connsiteX4" fmla="*/ 1060159 w 1220510"/>
              <a:gd name="connsiteY4" fmla="*/ 921649 h 921649"/>
              <a:gd name="connsiteX0" fmla="*/ 1006934 w 1167285"/>
              <a:gd name="connsiteY0" fmla="*/ 967578 h 967578"/>
              <a:gd name="connsiteX1" fmla="*/ 0 w 1167285"/>
              <a:gd name="connsiteY1" fmla="*/ 0 h 967578"/>
              <a:gd name="connsiteX2" fmla="*/ 1005993 w 1167285"/>
              <a:gd name="connsiteY2" fmla="*/ 46284 h 967578"/>
              <a:gd name="connsiteX3" fmla="*/ 1167285 w 1167285"/>
              <a:gd name="connsiteY3" fmla="*/ 895852 h 967578"/>
              <a:gd name="connsiteX4" fmla="*/ 1006934 w 1167285"/>
              <a:gd name="connsiteY4" fmla="*/ 967578 h 967578"/>
              <a:gd name="connsiteX0" fmla="*/ 1006934 w 1167285"/>
              <a:gd name="connsiteY0" fmla="*/ 1132232 h 1132232"/>
              <a:gd name="connsiteX1" fmla="*/ 0 w 1167285"/>
              <a:gd name="connsiteY1" fmla="*/ 164654 h 1132232"/>
              <a:gd name="connsiteX2" fmla="*/ 991394 w 1167285"/>
              <a:gd name="connsiteY2" fmla="*/ 130 h 1132232"/>
              <a:gd name="connsiteX3" fmla="*/ 1167285 w 1167285"/>
              <a:gd name="connsiteY3" fmla="*/ 1060506 h 1132232"/>
              <a:gd name="connsiteX4" fmla="*/ 1006934 w 1167285"/>
              <a:gd name="connsiteY4" fmla="*/ 1132232 h 1132232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167285"/>
              <a:gd name="connsiteY0" fmla="*/ 1088164 h 1088164"/>
              <a:gd name="connsiteX1" fmla="*/ 0 w 1167285"/>
              <a:gd name="connsiteY1" fmla="*/ 164654 h 1088164"/>
              <a:gd name="connsiteX2" fmla="*/ 991394 w 1167285"/>
              <a:gd name="connsiteY2" fmla="*/ 130 h 1088164"/>
              <a:gd name="connsiteX3" fmla="*/ 1167285 w 1167285"/>
              <a:gd name="connsiteY3" fmla="*/ 1060506 h 1088164"/>
              <a:gd name="connsiteX4" fmla="*/ 986900 w 1167285"/>
              <a:gd name="connsiteY4" fmla="*/ 1088164 h 1088164"/>
              <a:gd name="connsiteX0" fmla="*/ 986900 w 1332977"/>
              <a:gd name="connsiteY0" fmla="*/ 1088164 h 1088164"/>
              <a:gd name="connsiteX1" fmla="*/ 0 w 1332977"/>
              <a:gd name="connsiteY1" fmla="*/ 164654 h 1088164"/>
              <a:gd name="connsiteX2" fmla="*/ 991394 w 1332977"/>
              <a:gd name="connsiteY2" fmla="*/ 130 h 1088164"/>
              <a:gd name="connsiteX3" fmla="*/ 1332977 w 1332977"/>
              <a:gd name="connsiteY3" fmla="*/ 1045574 h 1088164"/>
              <a:gd name="connsiteX4" fmla="*/ 986900 w 1332977"/>
              <a:gd name="connsiteY4" fmla="*/ 1088164 h 108816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  <a:gd name="connsiteX0" fmla="*/ 1029955 w 1332977"/>
              <a:gd name="connsiteY0" fmla="*/ 1143414 h 1143414"/>
              <a:gd name="connsiteX1" fmla="*/ 0 w 1332977"/>
              <a:gd name="connsiteY1" fmla="*/ 164654 h 1143414"/>
              <a:gd name="connsiteX2" fmla="*/ 991394 w 1332977"/>
              <a:gd name="connsiteY2" fmla="*/ 130 h 1143414"/>
              <a:gd name="connsiteX3" fmla="*/ 1332977 w 1332977"/>
              <a:gd name="connsiteY3" fmla="*/ 1045574 h 1143414"/>
              <a:gd name="connsiteX4" fmla="*/ 1029955 w 1332977"/>
              <a:gd name="connsiteY4" fmla="*/ 1143414 h 1143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32977" h="1143414">
                <a:moveTo>
                  <a:pt x="1029955" y="1143414"/>
                </a:moveTo>
                <a:cubicBezTo>
                  <a:pt x="771645" y="868623"/>
                  <a:pt x="908943" y="903822"/>
                  <a:pt x="0" y="164654"/>
                </a:cubicBezTo>
                <a:cubicBezTo>
                  <a:pt x="346878" y="170249"/>
                  <a:pt x="644516" y="-5465"/>
                  <a:pt x="991394" y="130"/>
                </a:cubicBezTo>
                <a:cubicBezTo>
                  <a:pt x="1125143" y="751678"/>
                  <a:pt x="1116033" y="592331"/>
                  <a:pt x="1332977" y="1045574"/>
                </a:cubicBezTo>
                <a:cubicBezTo>
                  <a:pt x="1183663" y="1029001"/>
                  <a:pt x="1194267" y="1059672"/>
                  <a:pt x="1029955" y="1143414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</a:gsLst>
          </a:gra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326" name="Group 325">
            <a:extLst>
              <a:ext uri="{FF2B5EF4-FFF2-40B4-BE49-F238E27FC236}">
                <a16:creationId xmlns:a16="http://schemas.microsoft.com/office/drawing/2014/main" id="{63C74F42-DBC0-8F41-8A32-3707E3B641F8}"/>
              </a:ext>
            </a:extLst>
          </p:cNvPr>
          <p:cNvGrpSpPr/>
          <p:nvPr/>
        </p:nvGrpSpPr>
        <p:grpSpPr>
          <a:xfrm>
            <a:off x="1641605" y="5888883"/>
            <a:ext cx="2422570" cy="905318"/>
            <a:chOff x="1768784" y="4676933"/>
            <a:chExt cx="1981138" cy="905318"/>
          </a:xfrm>
        </p:grpSpPr>
        <p:sp>
          <p:nvSpPr>
            <p:cNvPr id="328" name="Rectangle 327">
              <a:extLst>
                <a:ext uri="{FF2B5EF4-FFF2-40B4-BE49-F238E27FC236}">
                  <a16:creationId xmlns:a16="http://schemas.microsoft.com/office/drawing/2014/main" id="{4C98A433-559A-AC42-B426-D5E1BA7B50E5}"/>
                </a:ext>
              </a:extLst>
            </p:cNvPr>
            <p:cNvSpPr/>
            <p:nvPr/>
          </p:nvSpPr>
          <p:spPr bwMode="auto">
            <a:xfrm>
              <a:off x="1768785" y="4681790"/>
              <a:ext cx="1936893" cy="90046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7AC32EB2-C10A-2E42-B5DF-4F402FD7890C}"/>
                </a:ext>
              </a:extLst>
            </p:cNvPr>
            <p:cNvSpPr txBox="1"/>
            <p:nvPr/>
          </p:nvSpPr>
          <p:spPr>
            <a:xfrm>
              <a:off x="1822409" y="4676933"/>
              <a:ext cx="8370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IP </a:t>
              </a:r>
              <a:r>
                <a:rPr lang="en-US" dirty="0" err="1">
                  <a:latin typeface="Helvetica" pitchFamily="2" charset="0"/>
                </a:rPr>
                <a:t>Dst</a:t>
              </a:r>
              <a:endParaRPr lang="en-US" dirty="0">
                <a:latin typeface="Helvetica" pitchFamily="2" charset="0"/>
              </a:endParaRPr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4F83120A-B349-D14D-A2E1-1C3742312D1E}"/>
                </a:ext>
              </a:extLst>
            </p:cNvPr>
            <p:cNvSpPr txBox="1"/>
            <p:nvPr/>
          </p:nvSpPr>
          <p:spPr>
            <a:xfrm>
              <a:off x="2695229" y="4681605"/>
              <a:ext cx="8326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Helvetica" pitchFamily="2" charset="0"/>
                </a:rPr>
                <a:t>Out port</a:t>
              </a:r>
            </a:p>
          </p:txBody>
        </p:sp>
        <p:cxnSp>
          <p:nvCxnSpPr>
            <p:cNvPr id="335" name="Straight Connector 334">
              <a:extLst>
                <a:ext uri="{FF2B5EF4-FFF2-40B4-BE49-F238E27FC236}">
                  <a16:creationId xmlns:a16="http://schemas.microsoft.com/office/drawing/2014/main" id="{F587DE85-136C-FA4E-BE72-281A06D7ABF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87242" y="4687128"/>
              <a:ext cx="0" cy="829916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82658A51-F5E8-0649-9C6A-B29A12293A7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1768784" y="5004815"/>
              <a:ext cx="1981138" cy="6475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2487333-9495-6E43-8291-44D2EF20B574}"/>
                </a:ext>
              </a:extLst>
            </p:cNvPr>
            <p:cNvSpPr txBox="1"/>
            <p:nvPr/>
          </p:nvSpPr>
          <p:spPr>
            <a:xfrm>
              <a:off x="2130814" y="4999359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5" name="TextBox 394">
              <a:extLst>
                <a:ext uri="{FF2B5EF4-FFF2-40B4-BE49-F238E27FC236}">
                  <a16:creationId xmlns:a16="http://schemas.microsoft.com/office/drawing/2014/main" id="{E35CF73F-CEAC-414F-87AA-4F1B98AA69D1}"/>
                </a:ext>
              </a:extLst>
            </p:cNvPr>
            <p:cNvSpPr txBox="1"/>
            <p:nvPr/>
          </p:nvSpPr>
          <p:spPr>
            <a:xfrm>
              <a:off x="2231957" y="5140719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X</a:t>
              </a:r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A19144BF-BBE4-0842-A2E3-C73497F2D996}"/>
                </a:ext>
              </a:extLst>
            </p:cNvPr>
            <p:cNvSpPr txBox="1"/>
            <p:nvPr/>
          </p:nvSpPr>
          <p:spPr>
            <a:xfrm>
              <a:off x="2763840" y="5011290"/>
              <a:ext cx="1510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97" name="TextBox 396">
              <a:extLst>
                <a:ext uri="{FF2B5EF4-FFF2-40B4-BE49-F238E27FC236}">
                  <a16:creationId xmlns:a16="http://schemas.microsoft.com/office/drawing/2014/main" id="{9F532E1F-765D-AD4D-8053-AA90733A77E9}"/>
                </a:ext>
              </a:extLst>
            </p:cNvPr>
            <p:cNvSpPr txBox="1"/>
            <p:nvPr/>
          </p:nvSpPr>
          <p:spPr>
            <a:xfrm>
              <a:off x="2890798" y="5147712"/>
              <a:ext cx="2558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C0000"/>
                  </a:solidFill>
                  <a:latin typeface="Helvetica" pitchFamily="2" charset="0"/>
                </a:rPr>
                <a:t>2</a:t>
              </a:r>
            </a:p>
          </p:txBody>
        </p:sp>
      </p:grpSp>
      <p:sp>
        <p:nvSpPr>
          <p:cNvPr id="398" name="TextBox 397">
            <a:extLst>
              <a:ext uri="{FF2B5EF4-FFF2-40B4-BE49-F238E27FC236}">
                <a16:creationId xmlns:a16="http://schemas.microsoft.com/office/drawing/2014/main" id="{B4690788-DA40-6C4A-ABAF-F59A792A0C00}"/>
              </a:ext>
            </a:extLst>
          </p:cNvPr>
          <p:cNvSpPr txBox="1"/>
          <p:nvPr/>
        </p:nvSpPr>
        <p:spPr>
          <a:xfrm>
            <a:off x="4582962" y="6069593"/>
            <a:ext cx="1469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Forwarding table</a:t>
            </a:r>
          </a:p>
        </p:txBody>
      </p:sp>
      <p:cxnSp>
        <p:nvCxnSpPr>
          <p:cNvPr id="400" name="Straight Arrow Connector 399">
            <a:extLst>
              <a:ext uri="{FF2B5EF4-FFF2-40B4-BE49-F238E27FC236}">
                <a16:creationId xmlns:a16="http://schemas.microsoft.com/office/drawing/2014/main" id="{2F5E133E-B20D-A74F-BF3F-C52AC87047CB}"/>
              </a:ext>
            </a:extLst>
          </p:cNvPr>
          <p:cNvCxnSpPr>
            <a:stCxn id="398" idx="1"/>
            <a:endCxn id="328" idx="3"/>
          </p:cNvCxnSpPr>
          <p:nvPr/>
        </p:nvCxnSpPr>
        <p:spPr>
          <a:xfrm flipH="1" flipV="1">
            <a:off x="4010072" y="6343971"/>
            <a:ext cx="572890" cy="4878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325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" grpId="0" animBg="1"/>
      <p:bldP spid="344" grpId="0" animBg="1"/>
      <p:bldP spid="390" grpId="0"/>
      <p:bldP spid="391" grpId="0"/>
      <p:bldP spid="392" grpId="0"/>
      <p:bldP spid="336" grpId="0" animBg="1"/>
      <p:bldP spid="3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1EA8A-8E2D-B243-9BB3-D885D07F1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Inter-domain 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22ADF-5C8E-564F-BC53-7EB02686C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Federation</a:t>
            </a:r>
            <a:r>
              <a:rPr lang="en-US" dirty="0"/>
              <a:t> and </a:t>
            </a:r>
            <a:r>
              <a:rPr lang="en-US" dirty="0">
                <a:solidFill>
                  <a:srgbClr val="C00000"/>
                </a:solidFill>
              </a:rPr>
              <a:t>scale</a:t>
            </a:r>
            <a:r>
              <a:rPr lang="en-US" dirty="0"/>
              <a:t> introduce new requirements for routing on the Internet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BGP </a:t>
            </a:r>
            <a:r>
              <a:rPr lang="en-US" dirty="0"/>
              <a:t>is </a:t>
            </a:r>
            <a:r>
              <a:rPr lang="en-US" i="1" dirty="0"/>
              <a:t>the</a:t>
            </a:r>
            <a:r>
              <a:rPr lang="en-US" dirty="0"/>
              <a:t> protocol that handles Internet routing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Path vector</a:t>
            </a:r>
            <a:r>
              <a:rPr lang="en-US" dirty="0"/>
              <a:t>: exchange paths to a destination with attributes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Policy-based</a:t>
            </a:r>
            <a:r>
              <a:rPr lang="en-US" dirty="0"/>
              <a:t> import of routes, route selection, and export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2752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5A804-7618-744A-95B0-6ABBA6964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BGP’s impact: October ’21 FB++ outage</a:t>
            </a:r>
          </a:p>
        </p:txBody>
      </p:sp>
      <p:pic>
        <p:nvPicPr>
          <p:cNvPr id="7" name="Content Placeholder 6" descr="A picture containing chart&#10;&#10;Description automatically generated">
            <a:extLst>
              <a:ext uri="{FF2B5EF4-FFF2-40B4-BE49-F238E27FC236}">
                <a16:creationId xmlns:a16="http://schemas.microsoft.com/office/drawing/2014/main" id="{5E511232-CFFF-F94D-AA03-3C2FDBB450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97841" y="1772222"/>
            <a:ext cx="5330723" cy="2960888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3D4CDC6-4658-5C47-9F80-28E2FB8F08D6}"/>
              </a:ext>
            </a:extLst>
          </p:cNvPr>
          <p:cNvSpPr txBox="1"/>
          <p:nvPr/>
        </p:nvSpPr>
        <p:spPr>
          <a:xfrm>
            <a:off x="5432782" y="5828933"/>
            <a:ext cx="668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https://</a:t>
            </a:r>
            <a:r>
              <a:rPr lang="en-US" sz="1600" dirty="0" err="1">
                <a:latin typeface="Helvetica" pitchFamily="2" charset="0"/>
              </a:rPr>
              <a:t>engineering.fb.com</a:t>
            </a:r>
            <a:r>
              <a:rPr lang="en-US" sz="1600" dirty="0">
                <a:latin typeface="Helvetica" pitchFamily="2" charset="0"/>
              </a:rPr>
              <a:t>/2021/10/05/networking-traffic/outage-details/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C343FE-F8BD-A544-9BFA-D3E0F66D060D}"/>
              </a:ext>
            </a:extLst>
          </p:cNvPr>
          <p:cNvSpPr txBox="1"/>
          <p:nvPr/>
        </p:nvSpPr>
        <p:spPr>
          <a:xfrm>
            <a:off x="3207797" y="6180245"/>
            <a:ext cx="898420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By Doug </a:t>
            </a:r>
            <a:r>
              <a:rPr lang="en-US" sz="1600" dirty="0" err="1">
                <a:latin typeface="Helvetica" pitchFamily="2" charset="0"/>
              </a:rPr>
              <a:t>Madory</a:t>
            </a:r>
            <a:r>
              <a:rPr lang="en-US" sz="1600" dirty="0">
                <a:latin typeface="Helvetica" pitchFamily="2" charset="0"/>
              </a:rPr>
              <a:t> - https://</a:t>
            </a:r>
            <a:r>
              <a:rPr lang="en-US" sz="1600" dirty="0" err="1">
                <a:latin typeface="Helvetica" pitchFamily="2" charset="0"/>
              </a:rPr>
              <a:t>www.kentik.com</a:t>
            </a:r>
            <a:r>
              <a:rPr lang="en-US" sz="1600" dirty="0">
                <a:latin typeface="Helvetica" pitchFamily="2" charset="0"/>
              </a:rPr>
              <a:t>/blog/</a:t>
            </a:r>
            <a:r>
              <a:rPr lang="en-US" sz="1600" dirty="0" err="1">
                <a:latin typeface="Helvetica" pitchFamily="2" charset="0"/>
              </a:rPr>
              <a:t>facebooks</a:t>
            </a:r>
            <a:r>
              <a:rPr lang="en-US" sz="1600" dirty="0">
                <a:latin typeface="Helvetica" pitchFamily="2" charset="0"/>
              </a:rPr>
              <a:t>-historic-outage-explained/, CC BY 4.0, https://</a:t>
            </a:r>
            <a:r>
              <a:rPr lang="en-US" sz="1600" dirty="0" err="1">
                <a:latin typeface="Helvetica" pitchFamily="2" charset="0"/>
              </a:rPr>
              <a:t>commons.wikimedia.org</a:t>
            </a:r>
            <a:r>
              <a:rPr lang="en-US" sz="1600" dirty="0">
                <a:latin typeface="Helvetica" pitchFamily="2" charset="0"/>
              </a:rPr>
              <a:t>/w/</a:t>
            </a:r>
            <a:r>
              <a:rPr lang="en-US" sz="1600" dirty="0" err="1">
                <a:latin typeface="Helvetica" pitchFamily="2" charset="0"/>
              </a:rPr>
              <a:t>index.php?curid</a:t>
            </a:r>
            <a:r>
              <a:rPr lang="en-US" sz="1600" dirty="0">
                <a:latin typeface="Helvetica" pitchFamily="2" charset="0"/>
              </a:rPr>
              <a:t>=110816752</a:t>
            </a:r>
          </a:p>
        </p:txBody>
      </p:sp>
      <p:sp>
        <p:nvSpPr>
          <p:cNvPr id="8" name="Cloud 7">
            <a:extLst>
              <a:ext uri="{FF2B5EF4-FFF2-40B4-BE49-F238E27FC236}">
                <a16:creationId xmlns:a16="http://schemas.microsoft.com/office/drawing/2014/main" id="{C0497C9F-BAE0-8441-811F-6838E6BF3573}"/>
              </a:ext>
            </a:extLst>
          </p:cNvPr>
          <p:cNvSpPr/>
          <p:nvPr/>
        </p:nvSpPr>
        <p:spPr>
          <a:xfrm>
            <a:off x="237230" y="1582197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F44A6D-9DC9-2147-8C06-DE72BE3E62F1}"/>
              </a:ext>
            </a:extLst>
          </p:cNvPr>
          <p:cNvSpPr txBox="1"/>
          <p:nvPr/>
        </p:nvSpPr>
        <p:spPr>
          <a:xfrm>
            <a:off x="752133" y="2018195"/>
            <a:ext cx="11718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 network</a:t>
            </a:r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99852903-4FB5-1F4E-8464-8FF2C9BF9110}"/>
              </a:ext>
            </a:extLst>
          </p:cNvPr>
          <p:cNvSpPr/>
          <p:nvPr/>
        </p:nvSpPr>
        <p:spPr>
          <a:xfrm>
            <a:off x="237230" y="4050968"/>
            <a:ext cx="2201661" cy="1518329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6BDABE-9973-9048-A2B8-B0E4330AF37B}"/>
              </a:ext>
            </a:extLst>
          </p:cNvPr>
          <p:cNvSpPr txBox="1"/>
          <p:nvPr/>
        </p:nvSpPr>
        <p:spPr>
          <a:xfrm>
            <a:off x="533395" y="4486966"/>
            <a:ext cx="16093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FB’s DNS servers</a:t>
            </a:r>
          </a:p>
        </p:txBody>
      </p:sp>
      <p:grpSp>
        <p:nvGrpSpPr>
          <p:cNvPr id="12" name="Group 248">
            <a:extLst>
              <a:ext uri="{FF2B5EF4-FFF2-40B4-BE49-F238E27FC236}">
                <a16:creationId xmlns:a16="http://schemas.microsoft.com/office/drawing/2014/main" id="{37FD9E4D-7F6E-1049-81DF-652F0AD71B4E}"/>
              </a:ext>
            </a:extLst>
          </p:cNvPr>
          <p:cNvGrpSpPr>
            <a:grpSpLocks/>
          </p:cNvGrpSpPr>
          <p:nvPr/>
        </p:nvGrpSpPr>
        <p:grpSpPr bwMode="auto">
          <a:xfrm>
            <a:off x="533395" y="5039353"/>
            <a:ext cx="358775" cy="623888"/>
            <a:chOff x="4140" y="429"/>
            <a:chExt cx="1425" cy="2396"/>
          </a:xfrm>
        </p:grpSpPr>
        <p:sp>
          <p:nvSpPr>
            <p:cNvPr id="13" name="Freeform 148">
              <a:extLst>
                <a:ext uri="{FF2B5EF4-FFF2-40B4-BE49-F238E27FC236}">
                  <a16:creationId xmlns:a16="http://schemas.microsoft.com/office/drawing/2014/main" id="{94350624-25ED-B143-A18B-AC75DDD963F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4" name="Rectangle 149">
              <a:extLst>
                <a:ext uri="{FF2B5EF4-FFF2-40B4-BE49-F238E27FC236}">
                  <a16:creationId xmlns:a16="http://schemas.microsoft.com/office/drawing/2014/main" id="{37685F1F-910C-554E-8CC3-9A4EEDA63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5" name="Freeform 150">
              <a:extLst>
                <a:ext uri="{FF2B5EF4-FFF2-40B4-BE49-F238E27FC236}">
                  <a16:creationId xmlns:a16="http://schemas.microsoft.com/office/drawing/2014/main" id="{AD7AA9B5-7A2F-4946-A179-F5592EB957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6" name="Freeform 151">
              <a:extLst>
                <a:ext uri="{FF2B5EF4-FFF2-40B4-BE49-F238E27FC236}">
                  <a16:creationId xmlns:a16="http://schemas.microsoft.com/office/drawing/2014/main" id="{D982675D-2296-9B4D-838C-6D731F331E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7" name="Rectangle 152">
              <a:extLst>
                <a:ext uri="{FF2B5EF4-FFF2-40B4-BE49-F238E27FC236}">
                  <a16:creationId xmlns:a16="http://schemas.microsoft.com/office/drawing/2014/main" id="{2EEE165D-54F4-1742-94BC-B483C31E8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8" name="Group 153">
              <a:extLst>
                <a:ext uri="{FF2B5EF4-FFF2-40B4-BE49-F238E27FC236}">
                  <a16:creationId xmlns:a16="http://schemas.microsoft.com/office/drawing/2014/main" id="{EC0D5D57-F01A-8E4F-BB2B-41153C8169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43" name="AutoShape 154">
                <a:extLst>
                  <a:ext uri="{FF2B5EF4-FFF2-40B4-BE49-F238E27FC236}">
                    <a16:creationId xmlns:a16="http://schemas.microsoft.com/office/drawing/2014/main" id="{E8570104-A599-DC48-8DC9-49A7C603A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4" name="AutoShape 155">
                <a:extLst>
                  <a:ext uri="{FF2B5EF4-FFF2-40B4-BE49-F238E27FC236}">
                    <a16:creationId xmlns:a16="http://schemas.microsoft.com/office/drawing/2014/main" id="{BC433D82-1D1E-5344-A1A2-E082F47CC5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9" name="Rectangle 156">
              <a:extLst>
                <a:ext uri="{FF2B5EF4-FFF2-40B4-BE49-F238E27FC236}">
                  <a16:creationId xmlns:a16="http://schemas.microsoft.com/office/drawing/2014/main" id="{D4878D0F-C3EE-E240-878D-1D783FFEEC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" name="Group 157">
              <a:extLst>
                <a:ext uri="{FF2B5EF4-FFF2-40B4-BE49-F238E27FC236}">
                  <a16:creationId xmlns:a16="http://schemas.microsoft.com/office/drawing/2014/main" id="{BF4DA494-027B-C24A-8376-FCD66AB7CF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41" name="AutoShape 158">
                <a:extLst>
                  <a:ext uri="{FF2B5EF4-FFF2-40B4-BE49-F238E27FC236}">
                    <a16:creationId xmlns:a16="http://schemas.microsoft.com/office/drawing/2014/main" id="{93317AE4-AF19-FB44-8230-494D38DF2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2" name="AutoShape 159">
                <a:extLst>
                  <a:ext uri="{FF2B5EF4-FFF2-40B4-BE49-F238E27FC236}">
                    <a16:creationId xmlns:a16="http://schemas.microsoft.com/office/drawing/2014/main" id="{7E76ACA0-126D-1B4E-9074-DB5C2BA133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" name="Rectangle 160">
              <a:extLst>
                <a:ext uri="{FF2B5EF4-FFF2-40B4-BE49-F238E27FC236}">
                  <a16:creationId xmlns:a16="http://schemas.microsoft.com/office/drawing/2014/main" id="{A41DA3D0-6B67-8542-9B41-85DCF8D618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2" name="Rectangle 161">
              <a:extLst>
                <a:ext uri="{FF2B5EF4-FFF2-40B4-BE49-F238E27FC236}">
                  <a16:creationId xmlns:a16="http://schemas.microsoft.com/office/drawing/2014/main" id="{ADBCFD81-4D17-014E-88F0-12E852F59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3" name="Group 162">
              <a:extLst>
                <a:ext uri="{FF2B5EF4-FFF2-40B4-BE49-F238E27FC236}">
                  <a16:creationId xmlns:a16="http://schemas.microsoft.com/office/drawing/2014/main" id="{C85551A8-8C2A-A948-8238-611D114AF3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39" name="AutoShape 163">
                <a:extLst>
                  <a:ext uri="{FF2B5EF4-FFF2-40B4-BE49-F238E27FC236}">
                    <a16:creationId xmlns:a16="http://schemas.microsoft.com/office/drawing/2014/main" id="{4D259894-8FF3-184B-B428-6C74FBFB4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40" name="AutoShape 164">
                <a:extLst>
                  <a:ext uri="{FF2B5EF4-FFF2-40B4-BE49-F238E27FC236}">
                    <a16:creationId xmlns:a16="http://schemas.microsoft.com/office/drawing/2014/main" id="{7AC2CAAA-0CA9-AF47-963B-16EDFAEAE4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4" name="Freeform 165">
              <a:extLst>
                <a:ext uri="{FF2B5EF4-FFF2-40B4-BE49-F238E27FC236}">
                  <a16:creationId xmlns:a16="http://schemas.microsoft.com/office/drawing/2014/main" id="{6E5B80E3-3981-D64E-9652-7B9A3E9BEA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5" name="Group 166">
              <a:extLst>
                <a:ext uri="{FF2B5EF4-FFF2-40B4-BE49-F238E27FC236}">
                  <a16:creationId xmlns:a16="http://schemas.microsoft.com/office/drawing/2014/main" id="{8E967872-DF63-A945-9B80-64121E245E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37" name="AutoShape 167">
                <a:extLst>
                  <a:ext uri="{FF2B5EF4-FFF2-40B4-BE49-F238E27FC236}">
                    <a16:creationId xmlns:a16="http://schemas.microsoft.com/office/drawing/2014/main" id="{4228B388-F6E3-A54E-9135-5FB7D242E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38" name="AutoShape 168">
                <a:extLst>
                  <a:ext uri="{FF2B5EF4-FFF2-40B4-BE49-F238E27FC236}">
                    <a16:creationId xmlns:a16="http://schemas.microsoft.com/office/drawing/2014/main" id="{7CFD5E17-DD80-874F-900B-DEACD9D533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6" name="Rectangle 169">
              <a:extLst>
                <a:ext uri="{FF2B5EF4-FFF2-40B4-BE49-F238E27FC236}">
                  <a16:creationId xmlns:a16="http://schemas.microsoft.com/office/drawing/2014/main" id="{7FD035EE-E4B0-5849-AECC-5A1244698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7" name="Freeform 170">
              <a:extLst>
                <a:ext uri="{FF2B5EF4-FFF2-40B4-BE49-F238E27FC236}">
                  <a16:creationId xmlns:a16="http://schemas.microsoft.com/office/drawing/2014/main" id="{1B1D64C3-8BC4-7247-AC6C-A8E24AFFD7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8" name="Freeform 171">
              <a:extLst>
                <a:ext uri="{FF2B5EF4-FFF2-40B4-BE49-F238E27FC236}">
                  <a16:creationId xmlns:a16="http://schemas.microsoft.com/office/drawing/2014/main" id="{F564C3BF-C1ED-7A4A-979E-99C6850E8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9" name="Oval 172">
              <a:extLst>
                <a:ext uri="{FF2B5EF4-FFF2-40B4-BE49-F238E27FC236}">
                  <a16:creationId xmlns:a16="http://schemas.microsoft.com/office/drawing/2014/main" id="{D929CE37-7F32-6C47-867E-114201900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0" name="Freeform 173">
              <a:extLst>
                <a:ext uri="{FF2B5EF4-FFF2-40B4-BE49-F238E27FC236}">
                  <a16:creationId xmlns:a16="http://schemas.microsoft.com/office/drawing/2014/main" id="{FD74C710-144E-6E49-955D-FD3699490CE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31" name="AutoShape 174">
              <a:extLst>
                <a:ext uri="{FF2B5EF4-FFF2-40B4-BE49-F238E27FC236}">
                  <a16:creationId xmlns:a16="http://schemas.microsoft.com/office/drawing/2014/main" id="{5892D416-F794-034D-8698-AAEC2BB68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2" name="AutoShape 175">
              <a:extLst>
                <a:ext uri="{FF2B5EF4-FFF2-40B4-BE49-F238E27FC236}">
                  <a16:creationId xmlns:a16="http://schemas.microsoft.com/office/drawing/2014/main" id="{3A91D868-F5E7-E54B-8B0B-3A258D16D0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3" name="Oval 176">
              <a:extLst>
                <a:ext uri="{FF2B5EF4-FFF2-40B4-BE49-F238E27FC236}">
                  <a16:creationId xmlns:a16="http://schemas.microsoft.com/office/drawing/2014/main" id="{76EBB7A3-6493-894F-9718-7D4CFEFB4C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4" name="Oval 177">
              <a:extLst>
                <a:ext uri="{FF2B5EF4-FFF2-40B4-BE49-F238E27FC236}">
                  <a16:creationId xmlns:a16="http://schemas.microsoft.com/office/drawing/2014/main" id="{3D5A37F1-FE18-5E42-B0FF-D73DED42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35" name="Oval 178">
              <a:extLst>
                <a:ext uri="{FF2B5EF4-FFF2-40B4-BE49-F238E27FC236}">
                  <a16:creationId xmlns:a16="http://schemas.microsoft.com/office/drawing/2014/main" id="{789078E8-1C86-6442-8386-C66DC0C08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6" name="Rectangle 179">
              <a:extLst>
                <a:ext uri="{FF2B5EF4-FFF2-40B4-BE49-F238E27FC236}">
                  <a16:creationId xmlns:a16="http://schemas.microsoft.com/office/drawing/2014/main" id="{D36A95A3-22BA-E34B-B3AD-FD4C53660E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45" name="Group 248">
            <a:extLst>
              <a:ext uri="{FF2B5EF4-FFF2-40B4-BE49-F238E27FC236}">
                <a16:creationId xmlns:a16="http://schemas.microsoft.com/office/drawing/2014/main" id="{42C4DE7F-C7AB-3C45-B4EE-FD425BBF57C5}"/>
              </a:ext>
            </a:extLst>
          </p:cNvPr>
          <p:cNvGrpSpPr>
            <a:grpSpLocks/>
          </p:cNvGrpSpPr>
          <p:nvPr/>
        </p:nvGrpSpPr>
        <p:grpSpPr bwMode="auto">
          <a:xfrm>
            <a:off x="1176313" y="5205045"/>
            <a:ext cx="358775" cy="623888"/>
            <a:chOff x="4140" y="429"/>
            <a:chExt cx="1425" cy="2396"/>
          </a:xfrm>
        </p:grpSpPr>
        <p:sp>
          <p:nvSpPr>
            <p:cNvPr id="46" name="Freeform 148">
              <a:extLst>
                <a:ext uri="{FF2B5EF4-FFF2-40B4-BE49-F238E27FC236}">
                  <a16:creationId xmlns:a16="http://schemas.microsoft.com/office/drawing/2014/main" id="{59815BC3-F104-D04D-91B9-E8427B70AD4B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7" name="Rectangle 149">
              <a:extLst>
                <a:ext uri="{FF2B5EF4-FFF2-40B4-BE49-F238E27FC236}">
                  <a16:creationId xmlns:a16="http://schemas.microsoft.com/office/drawing/2014/main" id="{1B8B4509-F5D1-6741-BBAF-F091DA5262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48" name="Freeform 150">
              <a:extLst>
                <a:ext uri="{FF2B5EF4-FFF2-40B4-BE49-F238E27FC236}">
                  <a16:creationId xmlns:a16="http://schemas.microsoft.com/office/drawing/2014/main" id="{8C8ACFCC-E172-4D49-BEA3-49C0B65C5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49" name="Freeform 151">
              <a:extLst>
                <a:ext uri="{FF2B5EF4-FFF2-40B4-BE49-F238E27FC236}">
                  <a16:creationId xmlns:a16="http://schemas.microsoft.com/office/drawing/2014/main" id="{B11D11A5-669D-D543-A266-6CE0905DDC87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50" name="Rectangle 152">
              <a:extLst>
                <a:ext uri="{FF2B5EF4-FFF2-40B4-BE49-F238E27FC236}">
                  <a16:creationId xmlns:a16="http://schemas.microsoft.com/office/drawing/2014/main" id="{E852B855-4784-AC45-A9D5-086947C88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1" name="Group 153">
              <a:extLst>
                <a:ext uri="{FF2B5EF4-FFF2-40B4-BE49-F238E27FC236}">
                  <a16:creationId xmlns:a16="http://schemas.microsoft.com/office/drawing/2014/main" id="{C3BA7CE7-A493-B94C-997D-3E43D7EF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76" name="AutoShape 154">
                <a:extLst>
                  <a:ext uri="{FF2B5EF4-FFF2-40B4-BE49-F238E27FC236}">
                    <a16:creationId xmlns:a16="http://schemas.microsoft.com/office/drawing/2014/main" id="{C9DB1E0F-BDBD-BE45-87C1-84039C2BAF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7" name="AutoShape 155">
                <a:extLst>
                  <a:ext uri="{FF2B5EF4-FFF2-40B4-BE49-F238E27FC236}">
                    <a16:creationId xmlns:a16="http://schemas.microsoft.com/office/drawing/2014/main" id="{AC7F87CF-34DE-0A4C-AF8B-7C3EE449C2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2" name="Rectangle 156">
              <a:extLst>
                <a:ext uri="{FF2B5EF4-FFF2-40B4-BE49-F238E27FC236}">
                  <a16:creationId xmlns:a16="http://schemas.microsoft.com/office/drawing/2014/main" id="{FC44DC76-F944-B04B-9B5F-FCD5A8D3A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3" name="Group 157">
              <a:extLst>
                <a:ext uri="{FF2B5EF4-FFF2-40B4-BE49-F238E27FC236}">
                  <a16:creationId xmlns:a16="http://schemas.microsoft.com/office/drawing/2014/main" id="{8344601D-1411-5743-9095-EFF1DAA940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74" name="AutoShape 158">
                <a:extLst>
                  <a:ext uri="{FF2B5EF4-FFF2-40B4-BE49-F238E27FC236}">
                    <a16:creationId xmlns:a16="http://schemas.microsoft.com/office/drawing/2014/main" id="{79604E90-925A-4F4A-9222-1A60CEE9CA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5" name="AutoShape 159">
                <a:extLst>
                  <a:ext uri="{FF2B5EF4-FFF2-40B4-BE49-F238E27FC236}">
                    <a16:creationId xmlns:a16="http://schemas.microsoft.com/office/drawing/2014/main" id="{F3A15D5E-9784-9948-B3EE-3BE0C63A54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4" name="Rectangle 160">
              <a:extLst>
                <a:ext uri="{FF2B5EF4-FFF2-40B4-BE49-F238E27FC236}">
                  <a16:creationId xmlns:a16="http://schemas.microsoft.com/office/drawing/2014/main" id="{6BB1E306-56A7-B743-A2E3-09A082244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55" name="Rectangle 161">
              <a:extLst>
                <a:ext uri="{FF2B5EF4-FFF2-40B4-BE49-F238E27FC236}">
                  <a16:creationId xmlns:a16="http://schemas.microsoft.com/office/drawing/2014/main" id="{D482CC54-5360-8642-8C46-C09D21545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56" name="Group 162">
              <a:extLst>
                <a:ext uri="{FF2B5EF4-FFF2-40B4-BE49-F238E27FC236}">
                  <a16:creationId xmlns:a16="http://schemas.microsoft.com/office/drawing/2014/main" id="{AD549BB1-6825-124F-882E-6BCFF5C618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72" name="AutoShape 163">
                <a:extLst>
                  <a:ext uri="{FF2B5EF4-FFF2-40B4-BE49-F238E27FC236}">
                    <a16:creationId xmlns:a16="http://schemas.microsoft.com/office/drawing/2014/main" id="{54EEEC36-8AA8-2247-AB11-82F4690F0A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3" name="AutoShape 164">
                <a:extLst>
                  <a:ext uri="{FF2B5EF4-FFF2-40B4-BE49-F238E27FC236}">
                    <a16:creationId xmlns:a16="http://schemas.microsoft.com/office/drawing/2014/main" id="{D521E9C9-B7B1-7245-B6F2-C8CD0522E8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7" name="Freeform 165">
              <a:extLst>
                <a:ext uri="{FF2B5EF4-FFF2-40B4-BE49-F238E27FC236}">
                  <a16:creationId xmlns:a16="http://schemas.microsoft.com/office/drawing/2014/main" id="{D48C722E-CC88-8D4B-A2E5-95BFF8CB7B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58" name="Group 166">
              <a:extLst>
                <a:ext uri="{FF2B5EF4-FFF2-40B4-BE49-F238E27FC236}">
                  <a16:creationId xmlns:a16="http://schemas.microsoft.com/office/drawing/2014/main" id="{09826139-5A32-5B42-B30E-6389892202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70" name="AutoShape 167">
                <a:extLst>
                  <a:ext uri="{FF2B5EF4-FFF2-40B4-BE49-F238E27FC236}">
                    <a16:creationId xmlns:a16="http://schemas.microsoft.com/office/drawing/2014/main" id="{41D205EE-5B25-8943-9F22-5605D3F506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71" name="AutoShape 168">
                <a:extLst>
                  <a:ext uri="{FF2B5EF4-FFF2-40B4-BE49-F238E27FC236}">
                    <a16:creationId xmlns:a16="http://schemas.microsoft.com/office/drawing/2014/main" id="{604AAC2E-AC93-1940-9DC6-D7F85D5185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59" name="Rectangle 169">
              <a:extLst>
                <a:ext uri="{FF2B5EF4-FFF2-40B4-BE49-F238E27FC236}">
                  <a16:creationId xmlns:a16="http://schemas.microsoft.com/office/drawing/2014/main" id="{33AEDC77-B037-2641-9C0A-B797D0337B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0" name="Freeform 170">
              <a:extLst>
                <a:ext uri="{FF2B5EF4-FFF2-40B4-BE49-F238E27FC236}">
                  <a16:creationId xmlns:a16="http://schemas.microsoft.com/office/drawing/2014/main" id="{C4834190-CD89-2E4D-BBCC-E530043D3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1" name="Freeform 171">
              <a:extLst>
                <a:ext uri="{FF2B5EF4-FFF2-40B4-BE49-F238E27FC236}">
                  <a16:creationId xmlns:a16="http://schemas.microsoft.com/office/drawing/2014/main" id="{69AA4BBF-F4CF-614D-9077-C403C022E78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2" name="Oval 172">
              <a:extLst>
                <a:ext uri="{FF2B5EF4-FFF2-40B4-BE49-F238E27FC236}">
                  <a16:creationId xmlns:a16="http://schemas.microsoft.com/office/drawing/2014/main" id="{51AB4D9B-354A-5A41-8EFB-1589F3518A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3" name="Freeform 173">
              <a:extLst>
                <a:ext uri="{FF2B5EF4-FFF2-40B4-BE49-F238E27FC236}">
                  <a16:creationId xmlns:a16="http://schemas.microsoft.com/office/drawing/2014/main" id="{9A2458B0-E233-1C4A-8D56-279E41D50B5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64" name="AutoShape 174">
              <a:extLst>
                <a:ext uri="{FF2B5EF4-FFF2-40B4-BE49-F238E27FC236}">
                  <a16:creationId xmlns:a16="http://schemas.microsoft.com/office/drawing/2014/main" id="{E58442F0-3E87-DA4E-BDE9-3E473B6555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5" name="AutoShape 175">
              <a:extLst>
                <a:ext uri="{FF2B5EF4-FFF2-40B4-BE49-F238E27FC236}">
                  <a16:creationId xmlns:a16="http://schemas.microsoft.com/office/drawing/2014/main" id="{7A34ABB9-6C16-DB41-9007-A202FC0D4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6" name="Oval 176">
              <a:extLst>
                <a:ext uri="{FF2B5EF4-FFF2-40B4-BE49-F238E27FC236}">
                  <a16:creationId xmlns:a16="http://schemas.microsoft.com/office/drawing/2014/main" id="{6C1D4466-4D83-8F42-B2E7-B0BA44E943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7" name="Oval 177">
              <a:extLst>
                <a:ext uri="{FF2B5EF4-FFF2-40B4-BE49-F238E27FC236}">
                  <a16:creationId xmlns:a16="http://schemas.microsoft.com/office/drawing/2014/main" id="{2AAAF07D-0E13-824E-8229-52DD70F535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68" name="Oval 178">
              <a:extLst>
                <a:ext uri="{FF2B5EF4-FFF2-40B4-BE49-F238E27FC236}">
                  <a16:creationId xmlns:a16="http://schemas.microsoft.com/office/drawing/2014/main" id="{16A956B6-536E-244B-B3C4-A1EBE9342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69" name="Rectangle 179">
              <a:extLst>
                <a:ext uri="{FF2B5EF4-FFF2-40B4-BE49-F238E27FC236}">
                  <a16:creationId xmlns:a16="http://schemas.microsoft.com/office/drawing/2014/main" id="{32801537-F985-FE42-9782-86497806D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8" name="Group 248">
            <a:extLst>
              <a:ext uri="{FF2B5EF4-FFF2-40B4-BE49-F238E27FC236}">
                <a16:creationId xmlns:a16="http://schemas.microsoft.com/office/drawing/2014/main" id="{8F3B2830-D23E-5541-8DD2-4223C5E301EF}"/>
              </a:ext>
            </a:extLst>
          </p:cNvPr>
          <p:cNvGrpSpPr>
            <a:grpSpLocks/>
          </p:cNvGrpSpPr>
          <p:nvPr/>
        </p:nvGrpSpPr>
        <p:grpSpPr bwMode="auto">
          <a:xfrm>
            <a:off x="1898861" y="5136990"/>
            <a:ext cx="358775" cy="623888"/>
            <a:chOff x="4140" y="429"/>
            <a:chExt cx="1425" cy="2396"/>
          </a:xfrm>
        </p:grpSpPr>
        <p:sp>
          <p:nvSpPr>
            <p:cNvPr id="79" name="Freeform 148">
              <a:extLst>
                <a:ext uri="{FF2B5EF4-FFF2-40B4-BE49-F238E27FC236}">
                  <a16:creationId xmlns:a16="http://schemas.microsoft.com/office/drawing/2014/main" id="{E37E3DA9-69D6-6049-BBCC-4FE5BCA93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0" name="Rectangle 149">
              <a:extLst>
                <a:ext uri="{FF2B5EF4-FFF2-40B4-BE49-F238E27FC236}">
                  <a16:creationId xmlns:a16="http://schemas.microsoft.com/office/drawing/2014/main" id="{01A73352-A1F8-FC47-A119-E17CCF95F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1" name="Freeform 150">
              <a:extLst>
                <a:ext uri="{FF2B5EF4-FFF2-40B4-BE49-F238E27FC236}">
                  <a16:creationId xmlns:a16="http://schemas.microsoft.com/office/drawing/2014/main" id="{155997CD-C667-174E-9639-EF510E561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2" name="Freeform 151">
              <a:extLst>
                <a:ext uri="{FF2B5EF4-FFF2-40B4-BE49-F238E27FC236}">
                  <a16:creationId xmlns:a16="http://schemas.microsoft.com/office/drawing/2014/main" id="{2175B663-F6BF-0E4B-A472-DD962E201CC2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3" name="Rectangle 152">
              <a:extLst>
                <a:ext uri="{FF2B5EF4-FFF2-40B4-BE49-F238E27FC236}">
                  <a16:creationId xmlns:a16="http://schemas.microsoft.com/office/drawing/2014/main" id="{69ADA2E7-8F6A-FA48-948E-5B0D633BF1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4" name="Group 153">
              <a:extLst>
                <a:ext uri="{FF2B5EF4-FFF2-40B4-BE49-F238E27FC236}">
                  <a16:creationId xmlns:a16="http://schemas.microsoft.com/office/drawing/2014/main" id="{3FEDC6A9-FAF2-7C4C-A75E-B7854358AE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09" name="AutoShape 154">
                <a:extLst>
                  <a:ext uri="{FF2B5EF4-FFF2-40B4-BE49-F238E27FC236}">
                    <a16:creationId xmlns:a16="http://schemas.microsoft.com/office/drawing/2014/main" id="{CA03FB8E-5382-6448-ACFA-94DE0C3C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10" name="AutoShape 155">
                <a:extLst>
                  <a:ext uri="{FF2B5EF4-FFF2-40B4-BE49-F238E27FC236}">
                    <a16:creationId xmlns:a16="http://schemas.microsoft.com/office/drawing/2014/main" id="{1462EB19-03A5-1F4E-836F-AFE2D4079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5" name="Rectangle 156">
              <a:extLst>
                <a:ext uri="{FF2B5EF4-FFF2-40B4-BE49-F238E27FC236}">
                  <a16:creationId xmlns:a16="http://schemas.microsoft.com/office/drawing/2014/main" id="{0225A56A-50EF-6742-BE2B-AA2C81B7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6" name="Group 157">
              <a:extLst>
                <a:ext uri="{FF2B5EF4-FFF2-40B4-BE49-F238E27FC236}">
                  <a16:creationId xmlns:a16="http://schemas.microsoft.com/office/drawing/2014/main" id="{F0D471C7-5B6C-D343-AEA0-3796853653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07" name="AutoShape 158">
                <a:extLst>
                  <a:ext uri="{FF2B5EF4-FFF2-40B4-BE49-F238E27FC236}">
                    <a16:creationId xmlns:a16="http://schemas.microsoft.com/office/drawing/2014/main" id="{D389D1A5-9DBF-D14B-9E4F-8CB29FD9A3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8" name="AutoShape 159">
                <a:extLst>
                  <a:ext uri="{FF2B5EF4-FFF2-40B4-BE49-F238E27FC236}">
                    <a16:creationId xmlns:a16="http://schemas.microsoft.com/office/drawing/2014/main" id="{2CEBFCCE-3886-2043-846D-74CF53309C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" name="Rectangle 160">
              <a:extLst>
                <a:ext uri="{FF2B5EF4-FFF2-40B4-BE49-F238E27FC236}">
                  <a16:creationId xmlns:a16="http://schemas.microsoft.com/office/drawing/2014/main" id="{B41122BD-DA0F-EF42-B985-A9C2B4673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" name="Rectangle 161">
              <a:extLst>
                <a:ext uri="{FF2B5EF4-FFF2-40B4-BE49-F238E27FC236}">
                  <a16:creationId xmlns:a16="http://schemas.microsoft.com/office/drawing/2014/main" id="{412A4121-196B-C74C-8A7B-5513121345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89" name="Group 162">
              <a:extLst>
                <a:ext uri="{FF2B5EF4-FFF2-40B4-BE49-F238E27FC236}">
                  <a16:creationId xmlns:a16="http://schemas.microsoft.com/office/drawing/2014/main" id="{E791F70E-0362-F74D-8EE4-F5EA8083B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05" name="AutoShape 163">
                <a:extLst>
                  <a:ext uri="{FF2B5EF4-FFF2-40B4-BE49-F238E27FC236}">
                    <a16:creationId xmlns:a16="http://schemas.microsoft.com/office/drawing/2014/main" id="{53749803-7D55-DA4A-9D65-2840FC766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6" name="AutoShape 164">
                <a:extLst>
                  <a:ext uri="{FF2B5EF4-FFF2-40B4-BE49-F238E27FC236}">
                    <a16:creationId xmlns:a16="http://schemas.microsoft.com/office/drawing/2014/main" id="{A0096A41-911E-7A46-9449-84AFF70A06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" name="Freeform 165">
              <a:extLst>
                <a:ext uri="{FF2B5EF4-FFF2-40B4-BE49-F238E27FC236}">
                  <a16:creationId xmlns:a16="http://schemas.microsoft.com/office/drawing/2014/main" id="{6724052B-AE3A-AA4E-ADD7-44360F8150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91" name="Group 166">
              <a:extLst>
                <a:ext uri="{FF2B5EF4-FFF2-40B4-BE49-F238E27FC236}">
                  <a16:creationId xmlns:a16="http://schemas.microsoft.com/office/drawing/2014/main" id="{B83E1D0E-94D2-EF47-AB2F-3A29FC012A7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03" name="AutoShape 167">
                <a:extLst>
                  <a:ext uri="{FF2B5EF4-FFF2-40B4-BE49-F238E27FC236}">
                    <a16:creationId xmlns:a16="http://schemas.microsoft.com/office/drawing/2014/main" id="{06F53D4C-4726-0644-978D-F05291F5F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04" name="AutoShape 168">
                <a:extLst>
                  <a:ext uri="{FF2B5EF4-FFF2-40B4-BE49-F238E27FC236}">
                    <a16:creationId xmlns:a16="http://schemas.microsoft.com/office/drawing/2014/main" id="{FF52DF85-49B5-A74B-9352-48EDC8D43C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" name="Rectangle 169">
              <a:extLst>
                <a:ext uri="{FF2B5EF4-FFF2-40B4-BE49-F238E27FC236}">
                  <a16:creationId xmlns:a16="http://schemas.microsoft.com/office/drawing/2014/main" id="{3D5069B1-CA37-4B46-B517-FC2226F41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" name="Freeform 170">
              <a:extLst>
                <a:ext uri="{FF2B5EF4-FFF2-40B4-BE49-F238E27FC236}">
                  <a16:creationId xmlns:a16="http://schemas.microsoft.com/office/drawing/2014/main" id="{0C7195ED-8626-AD41-9E3D-85A5D61D7F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4" name="Freeform 171">
              <a:extLst>
                <a:ext uri="{FF2B5EF4-FFF2-40B4-BE49-F238E27FC236}">
                  <a16:creationId xmlns:a16="http://schemas.microsoft.com/office/drawing/2014/main" id="{2354FCFA-B5FF-E947-8729-8DC05E6D71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5" name="Oval 172">
              <a:extLst>
                <a:ext uri="{FF2B5EF4-FFF2-40B4-BE49-F238E27FC236}">
                  <a16:creationId xmlns:a16="http://schemas.microsoft.com/office/drawing/2014/main" id="{10AB2D2E-2639-2B49-B576-7CA9CE75C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6" name="Freeform 173">
              <a:extLst>
                <a:ext uri="{FF2B5EF4-FFF2-40B4-BE49-F238E27FC236}">
                  <a16:creationId xmlns:a16="http://schemas.microsoft.com/office/drawing/2014/main" id="{54D7574D-2EBC-F343-96A6-979C9C7519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7" name="AutoShape 174">
              <a:extLst>
                <a:ext uri="{FF2B5EF4-FFF2-40B4-BE49-F238E27FC236}">
                  <a16:creationId xmlns:a16="http://schemas.microsoft.com/office/drawing/2014/main" id="{8CBEBA9F-BDDD-774A-9986-1859E928CC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8" name="AutoShape 175">
              <a:extLst>
                <a:ext uri="{FF2B5EF4-FFF2-40B4-BE49-F238E27FC236}">
                  <a16:creationId xmlns:a16="http://schemas.microsoft.com/office/drawing/2014/main" id="{6B3EC642-FF44-1249-AE58-8EE1A5AC6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9" name="Oval 176">
              <a:extLst>
                <a:ext uri="{FF2B5EF4-FFF2-40B4-BE49-F238E27FC236}">
                  <a16:creationId xmlns:a16="http://schemas.microsoft.com/office/drawing/2014/main" id="{D7BD1C01-CB6C-BB42-81FE-F9E7EB2315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0" name="Oval 177">
              <a:extLst>
                <a:ext uri="{FF2B5EF4-FFF2-40B4-BE49-F238E27FC236}">
                  <a16:creationId xmlns:a16="http://schemas.microsoft.com/office/drawing/2014/main" id="{9DDB1412-C999-6D46-8B98-AE7452C489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01" name="Oval 178">
              <a:extLst>
                <a:ext uri="{FF2B5EF4-FFF2-40B4-BE49-F238E27FC236}">
                  <a16:creationId xmlns:a16="http://schemas.microsoft.com/office/drawing/2014/main" id="{73544C12-D11F-174A-B68A-CF7CC1AF05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2" name="Rectangle 179">
              <a:extLst>
                <a:ext uri="{FF2B5EF4-FFF2-40B4-BE49-F238E27FC236}">
                  <a16:creationId xmlns:a16="http://schemas.microsoft.com/office/drawing/2014/main" id="{1E0C3B84-5EE2-D242-AFD3-988122647D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111" name="Group 248">
            <a:extLst>
              <a:ext uri="{FF2B5EF4-FFF2-40B4-BE49-F238E27FC236}">
                <a16:creationId xmlns:a16="http://schemas.microsoft.com/office/drawing/2014/main" id="{4B3D9D49-E04E-C246-94F1-92EFA5309427}"/>
              </a:ext>
            </a:extLst>
          </p:cNvPr>
          <p:cNvGrpSpPr>
            <a:grpSpLocks/>
          </p:cNvGrpSpPr>
          <p:nvPr/>
        </p:nvGrpSpPr>
        <p:grpSpPr bwMode="auto">
          <a:xfrm>
            <a:off x="1622667" y="1418583"/>
            <a:ext cx="358775" cy="623888"/>
            <a:chOff x="4140" y="429"/>
            <a:chExt cx="1425" cy="2396"/>
          </a:xfrm>
        </p:grpSpPr>
        <p:sp>
          <p:nvSpPr>
            <p:cNvPr id="112" name="Freeform 148">
              <a:extLst>
                <a:ext uri="{FF2B5EF4-FFF2-40B4-BE49-F238E27FC236}">
                  <a16:creationId xmlns:a16="http://schemas.microsoft.com/office/drawing/2014/main" id="{133BF227-AABA-B84D-8A63-2FCC8C8B7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3" name="Rectangle 149">
              <a:extLst>
                <a:ext uri="{FF2B5EF4-FFF2-40B4-BE49-F238E27FC236}">
                  <a16:creationId xmlns:a16="http://schemas.microsoft.com/office/drawing/2014/main" id="{97B9F4BD-7965-EE4B-8A2B-D31137C0D0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14" name="Freeform 150">
              <a:extLst>
                <a:ext uri="{FF2B5EF4-FFF2-40B4-BE49-F238E27FC236}">
                  <a16:creationId xmlns:a16="http://schemas.microsoft.com/office/drawing/2014/main" id="{03DAA728-7313-504A-AFC1-821DACE0581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5" name="Freeform 151">
              <a:extLst>
                <a:ext uri="{FF2B5EF4-FFF2-40B4-BE49-F238E27FC236}">
                  <a16:creationId xmlns:a16="http://schemas.microsoft.com/office/drawing/2014/main" id="{456BD789-C698-8044-91D1-8C3E3D63B105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16" name="Rectangle 152">
              <a:extLst>
                <a:ext uri="{FF2B5EF4-FFF2-40B4-BE49-F238E27FC236}">
                  <a16:creationId xmlns:a16="http://schemas.microsoft.com/office/drawing/2014/main" id="{5F98809D-5531-1542-8F65-7D0F98464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7" name="Group 153">
              <a:extLst>
                <a:ext uri="{FF2B5EF4-FFF2-40B4-BE49-F238E27FC236}">
                  <a16:creationId xmlns:a16="http://schemas.microsoft.com/office/drawing/2014/main" id="{BA8E13EE-CCE6-6845-9909-408818BD0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142" name="AutoShape 154">
                <a:extLst>
                  <a:ext uri="{FF2B5EF4-FFF2-40B4-BE49-F238E27FC236}">
                    <a16:creationId xmlns:a16="http://schemas.microsoft.com/office/drawing/2014/main" id="{28C3488E-B8F1-0644-833A-2BEA9FF5B9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3" name="AutoShape 155">
                <a:extLst>
                  <a:ext uri="{FF2B5EF4-FFF2-40B4-BE49-F238E27FC236}">
                    <a16:creationId xmlns:a16="http://schemas.microsoft.com/office/drawing/2014/main" id="{31ED96DB-63D4-CB4A-B94B-1B66C114C5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18" name="Rectangle 156">
              <a:extLst>
                <a:ext uri="{FF2B5EF4-FFF2-40B4-BE49-F238E27FC236}">
                  <a16:creationId xmlns:a16="http://schemas.microsoft.com/office/drawing/2014/main" id="{975FE576-19AE-7142-BE7A-AB75D22BC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19" name="Group 157">
              <a:extLst>
                <a:ext uri="{FF2B5EF4-FFF2-40B4-BE49-F238E27FC236}">
                  <a16:creationId xmlns:a16="http://schemas.microsoft.com/office/drawing/2014/main" id="{38CAAC13-623C-C240-9539-5FF3D0980C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140" name="AutoShape 158">
                <a:extLst>
                  <a:ext uri="{FF2B5EF4-FFF2-40B4-BE49-F238E27FC236}">
                    <a16:creationId xmlns:a16="http://schemas.microsoft.com/office/drawing/2014/main" id="{0422B3EC-0578-5B40-8F34-E486B167BB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41" name="AutoShape 159">
                <a:extLst>
                  <a:ext uri="{FF2B5EF4-FFF2-40B4-BE49-F238E27FC236}">
                    <a16:creationId xmlns:a16="http://schemas.microsoft.com/office/drawing/2014/main" id="{9D591134-FCE0-8548-9CCA-3CA77110FE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0" name="Rectangle 160">
              <a:extLst>
                <a:ext uri="{FF2B5EF4-FFF2-40B4-BE49-F238E27FC236}">
                  <a16:creationId xmlns:a16="http://schemas.microsoft.com/office/drawing/2014/main" id="{8114F188-1F6D-DB40-B81F-3D1205F70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1" name="Rectangle 161">
              <a:extLst>
                <a:ext uri="{FF2B5EF4-FFF2-40B4-BE49-F238E27FC236}">
                  <a16:creationId xmlns:a16="http://schemas.microsoft.com/office/drawing/2014/main" id="{FA76DAF1-542D-A54B-BB9D-E052A09B29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122" name="Group 162">
              <a:extLst>
                <a:ext uri="{FF2B5EF4-FFF2-40B4-BE49-F238E27FC236}">
                  <a16:creationId xmlns:a16="http://schemas.microsoft.com/office/drawing/2014/main" id="{732C4925-C798-3240-843F-279D4E1587D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138" name="AutoShape 163">
                <a:extLst>
                  <a:ext uri="{FF2B5EF4-FFF2-40B4-BE49-F238E27FC236}">
                    <a16:creationId xmlns:a16="http://schemas.microsoft.com/office/drawing/2014/main" id="{C2C3F78A-315C-9C49-8543-1DC7A47D07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9" name="AutoShape 164">
                <a:extLst>
                  <a:ext uri="{FF2B5EF4-FFF2-40B4-BE49-F238E27FC236}">
                    <a16:creationId xmlns:a16="http://schemas.microsoft.com/office/drawing/2014/main" id="{901FA18F-90FA-9249-9FDD-5E32A5AB3A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3" name="Freeform 165">
              <a:extLst>
                <a:ext uri="{FF2B5EF4-FFF2-40B4-BE49-F238E27FC236}">
                  <a16:creationId xmlns:a16="http://schemas.microsoft.com/office/drawing/2014/main" id="{18E30E80-7358-6943-89C8-CB0052DB9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124" name="Group 166">
              <a:extLst>
                <a:ext uri="{FF2B5EF4-FFF2-40B4-BE49-F238E27FC236}">
                  <a16:creationId xmlns:a16="http://schemas.microsoft.com/office/drawing/2014/main" id="{4BB03BD7-1E3D-494F-945B-41BB2A2272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136" name="AutoShape 167">
                <a:extLst>
                  <a:ext uri="{FF2B5EF4-FFF2-40B4-BE49-F238E27FC236}">
                    <a16:creationId xmlns:a16="http://schemas.microsoft.com/office/drawing/2014/main" id="{46097B2D-7F8F-714D-907C-3CE388DAB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137" name="AutoShape 168">
                <a:extLst>
                  <a:ext uri="{FF2B5EF4-FFF2-40B4-BE49-F238E27FC236}">
                    <a16:creationId xmlns:a16="http://schemas.microsoft.com/office/drawing/2014/main" id="{4BC67F62-3FE4-734E-B6B0-E9BFA09559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xmlns="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125" name="Rectangle 169">
              <a:extLst>
                <a:ext uri="{FF2B5EF4-FFF2-40B4-BE49-F238E27FC236}">
                  <a16:creationId xmlns:a16="http://schemas.microsoft.com/office/drawing/2014/main" id="{7BCC79EB-410A-E142-AD3E-0112FA57A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6" name="Freeform 170">
              <a:extLst>
                <a:ext uri="{FF2B5EF4-FFF2-40B4-BE49-F238E27FC236}">
                  <a16:creationId xmlns:a16="http://schemas.microsoft.com/office/drawing/2014/main" id="{A274C229-436C-5D44-832B-1F0F5CD5A00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7" name="Freeform 171">
              <a:extLst>
                <a:ext uri="{FF2B5EF4-FFF2-40B4-BE49-F238E27FC236}">
                  <a16:creationId xmlns:a16="http://schemas.microsoft.com/office/drawing/2014/main" id="{763D0CBC-868B-9641-9EA4-F86FD9A6945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28" name="Oval 172">
              <a:extLst>
                <a:ext uri="{FF2B5EF4-FFF2-40B4-BE49-F238E27FC236}">
                  <a16:creationId xmlns:a16="http://schemas.microsoft.com/office/drawing/2014/main" id="{0710BC79-BAA2-FF4F-B61D-28C1BCC8C5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29" name="Freeform 173">
              <a:extLst>
                <a:ext uri="{FF2B5EF4-FFF2-40B4-BE49-F238E27FC236}">
                  <a16:creationId xmlns:a16="http://schemas.microsoft.com/office/drawing/2014/main" id="{9ED51321-AD0F-5D4D-90BE-6CE63E86A2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130" name="AutoShape 174">
              <a:extLst>
                <a:ext uri="{FF2B5EF4-FFF2-40B4-BE49-F238E27FC236}">
                  <a16:creationId xmlns:a16="http://schemas.microsoft.com/office/drawing/2014/main" id="{1EC5189E-4DA7-A848-8200-4254E7BFD8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1" name="AutoShape 175">
              <a:extLst>
                <a:ext uri="{FF2B5EF4-FFF2-40B4-BE49-F238E27FC236}">
                  <a16:creationId xmlns:a16="http://schemas.microsoft.com/office/drawing/2014/main" id="{29C96362-E6E3-504D-86F0-8A7AB32A45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2" name="Oval 176">
              <a:extLst>
                <a:ext uri="{FF2B5EF4-FFF2-40B4-BE49-F238E27FC236}">
                  <a16:creationId xmlns:a16="http://schemas.microsoft.com/office/drawing/2014/main" id="{9D9220E5-9744-6346-8CE4-B2F0B5FAA5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3" name="Oval 177">
              <a:extLst>
                <a:ext uri="{FF2B5EF4-FFF2-40B4-BE49-F238E27FC236}">
                  <a16:creationId xmlns:a16="http://schemas.microsoft.com/office/drawing/2014/main" id="{905A0889-9380-6B4B-AA68-C128EE36D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134" name="Oval 178">
              <a:extLst>
                <a:ext uri="{FF2B5EF4-FFF2-40B4-BE49-F238E27FC236}">
                  <a16:creationId xmlns:a16="http://schemas.microsoft.com/office/drawing/2014/main" id="{98513B39-E29E-4F42-A043-D608FCEA9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35" name="Rectangle 179">
              <a:extLst>
                <a:ext uri="{FF2B5EF4-FFF2-40B4-BE49-F238E27FC236}">
                  <a16:creationId xmlns:a16="http://schemas.microsoft.com/office/drawing/2014/main" id="{10E0A20E-7D74-4B45-812B-82FB3F797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144" name="AutoShape 118">
            <a:extLst>
              <a:ext uri="{FF2B5EF4-FFF2-40B4-BE49-F238E27FC236}">
                <a16:creationId xmlns:a16="http://schemas.microsoft.com/office/drawing/2014/main" id="{FC1BE1F7-8F5D-A347-ABB4-8BCDA97E2684}"/>
              </a:ext>
            </a:extLst>
          </p:cNvPr>
          <p:cNvSpPr>
            <a:spLocks noChangeArrowheads="1"/>
          </p:cNvSpPr>
          <p:nvPr/>
        </p:nvSpPr>
        <p:spPr bwMode="auto">
          <a:xfrm rot="11027189">
            <a:off x="2497727" y="2565774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DCF77348-EFDD-F542-86F6-AD0D81173402}"/>
              </a:ext>
            </a:extLst>
          </p:cNvPr>
          <p:cNvSpPr txBox="1"/>
          <p:nvPr/>
        </p:nvSpPr>
        <p:spPr>
          <a:xfrm>
            <a:off x="4140825" y="2362948"/>
            <a:ext cx="20642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Rest of the Internet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CE4DF0B-E394-7648-939D-A7AB403379F6}"/>
              </a:ext>
            </a:extLst>
          </p:cNvPr>
          <p:cNvSpPr txBox="1"/>
          <p:nvPr/>
        </p:nvSpPr>
        <p:spPr>
          <a:xfrm>
            <a:off x="2522848" y="1309975"/>
            <a:ext cx="20642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</a:t>
            </a:r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withdrawal:</a:t>
            </a:r>
          </a:p>
          <a:p>
            <a:pPr algn="l"/>
            <a:r>
              <a:rPr lang="en-US" dirty="0">
                <a:latin typeface="Helvetica" pitchFamily="2" charset="0"/>
              </a:rPr>
              <a:t>“I can’t reach FB anymore”</a:t>
            </a:r>
          </a:p>
        </p:txBody>
      </p:sp>
      <p:pic>
        <p:nvPicPr>
          <p:cNvPr id="149" name="Picture 148" descr="A picture containing sky, outdoor, road, building&#10;&#10;Description automatically generated">
            <a:extLst>
              <a:ext uri="{FF2B5EF4-FFF2-40B4-BE49-F238E27FC236}">
                <a16:creationId xmlns:a16="http://schemas.microsoft.com/office/drawing/2014/main" id="{B0B0E567-1124-3D42-9F5C-CB5E65DF7A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9063" y="3429000"/>
            <a:ext cx="2926421" cy="1529055"/>
          </a:xfrm>
          <a:prstGeom prst="rect">
            <a:avLst/>
          </a:prstGeom>
        </p:spPr>
      </p:pic>
      <p:pic>
        <p:nvPicPr>
          <p:cNvPr id="151" name="Picture 150" descr="Icon&#10;&#10;Description automatically generated">
            <a:extLst>
              <a:ext uri="{FF2B5EF4-FFF2-40B4-BE49-F238E27FC236}">
                <a16:creationId xmlns:a16="http://schemas.microsoft.com/office/drawing/2014/main" id="{6A431F7E-8EE3-3943-82F6-6E11E60A73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7033" y="3740703"/>
            <a:ext cx="1279162" cy="905647"/>
          </a:xfrm>
          <a:prstGeom prst="rect">
            <a:avLst/>
          </a:prstGeom>
        </p:spPr>
      </p:pic>
      <p:sp>
        <p:nvSpPr>
          <p:cNvPr id="152" name="AutoShape 118">
            <a:extLst>
              <a:ext uri="{FF2B5EF4-FFF2-40B4-BE49-F238E27FC236}">
                <a16:creationId xmlns:a16="http://schemas.microsoft.com/office/drawing/2014/main" id="{63A775E2-A0C2-B344-B567-368FB379721C}"/>
              </a:ext>
            </a:extLst>
          </p:cNvPr>
          <p:cNvSpPr>
            <a:spLocks noChangeArrowheads="1"/>
          </p:cNvSpPr>
          <p:nvPr/>
        </p:nvSpPr>
        <p:spPr bwMode="auto">
          <a:xfrm rot="9687217">
            <a:off x="2212697" y="3267268"/>
            <a:ext cx="1567875" cy="300812"/>
          </a:xfrm>
          <a:prstGeom prst="leftArrow">
            <a:avLst>
              <a:gd name="adj1" fmla="val 50000"/>
              <a:gd name="adj2" fmla="val 69540"/>
            </a:avLst>
          </a:prstGeom>
          <a:gradFill rotWithShape="1">
            <a:gsLst>
              <a:gs pos="0">
                <a:srgbClr val="FF0000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5C88F944-E16D-C44B-86D2-B719E38F570A}"/>
              </a:ext>
            </a:extLst>
          </p:cNvPr>
          <p:cNvSpPr txBox="1"/>
          <p:nvPr/>
        </p:nvSpPr>
        <p:spPr>
          <a:xfrm>
            <a:off x="88696" y="3148900"/>
            <a:ext cx="2246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BGP route withdrawal: don’t use me to get to FB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89484D85-C1E8-3044-B7F7-7A78AA79DD9C}"/>
              </a:ext>
            </a:extLst>
          </p:cNvPr>
          <p:cNvSpPr txBox="1"/>
          <p:nvPr/>
        </p:nvSpPr>
        <p:spPr>
          <a:xfrm>
            <a:off x="2502402" y="5070000"/>
            <a:ext cx="4643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No remote access (no more reachability due to BGP withdrawal of DC and DNS servers)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56086DEC-B852-DA4A-951E-6A9CDCFE4B8E}"/>
              </a:ext>
            </a:extLst>
          </p:cNvPr>
          <p:cNvSpPr txBox="1"/>
          <p:nvPr/>
        </p:nvSpPr>
        <p:spPr>
          <a:xfrm>
            <a:off x="6802371" y="4997771"/>
            <a:ext cx="42080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Restricted physical access (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can’t verify, can’t access </a:t>
            </a:r>
            <a:r>
              <a:rPr lang="en-US" dirty="0" err="1">
                <a:latin typeface="Helvetica" pitchFamily="2" charset="0"/>
              </a:rPr>
              <a:t>prox</a:t>
            </a:r>
            <a:r>
              <a:rPr lang="en-US" dirty="0">
                <a:latin typeface="Helvetica" pitchFamily="2" charset="0"/>
              </a:rPr>
              <a:t> server)</a:t>
            </a:r>
          </a:p>
        </p:txBody>
      </p:sp>
    </p:spTree>
    <p:extLst>
      <p:ext uri="{BB962C8B-B14F-4D97-AF65-F5344CB8AC3E}">
        <p14:creationId xmlns:p14="http://schemas.microsoft.com/office/powerpoint/2010/main" val="3103575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8" grpId="0" animBg="1"/>
      <p:bldP spid="9" grpId="0"/>
      <p:bldP spid="10" grpId="0" animBg="1"/>
      <p:bldP spid="11" grpId="0"/>
      <p:bldP spid="144" grpId="0" animBg="1"/>
      <p:bldP spid="146" grpId="0"/>
      <p:bldP spid="147" grpId="0"/>
      <p:bldP spid="152" grpId="0" animBg="1"/>
      <p:bldP spid="153" grpId="0"/>
      <p:bldP spid="154" grpId="0"/>
      <p:bldP spid="15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7366D-F52B-1248-B25D-006E9B87D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 of protocols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A5EBFC-845A-9047-8C8B-ADD3CF319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19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20" name="Rectangle 2"/>
          <p:cNvSpPr>
            <a:spLocks noGrp="1" noChangeArrowheads="1"/>
          </p:cNvSpPr>
          <p:nvPr>
            <p:ph type="title"/>
          </p:nvPr>
        </p:nvSpPr>
        <p:spPr>
          <a:xfrm>
            <a:off x="875790" y="300037"/>
            <a:ext cx="9378692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4000" dirty="0"/>
              <a:t>Synthesis:</a:t>
            </a:r>
            <a:r>
              <a:rPr lang="en-US" sz="4000" i="1" dirty="0">
                <a:solidFill>
                  <a:srgbClr val="C00000"/>
                </a:solidFill>
              </a:rPr>
              <a:t> </a:t>
            </a:r>
            <a:r>
              <a:rPr lang="en-US" sz="4000" dirty="0"/>
              <a:t>a day in the life of a web request</a:t>
            </a:r>
          </a:p>
        </p:txBody>
      </p:sp>
      <p:sp>
        <p:nvSpPr>
          <p:cNvPr id="860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7649" y="1505181"/>
            <a:ext cx="9860044" cy="464820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Goal: </a:t>
            </a:r>
            <a:r>
              <a:rPr lang="en-US" dirty="0"/>
              <a:t>identify, review, understand protocols (at all layers) involved in seemingly simple scenario: requesting www page</a:t>
            </a:r>
          </a:p>
          <a:p>
            <a:pPr>
              <a:defRPr/>
            </a:pPr>
            <a:endParaRPr lang="en-US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</a:rPr>
              <a:t>Scenario: </a:t>
            </a:r>
            <a:r>
              <a:rPr lang="en-US" dirty="0"/>
              <a:t>student attaches laptop to campus network, requests/receives www.google.com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16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2230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3" name="Freeform 406"/>
          <p:cNvSpPr>
            <a:spLocks/>
          </p:cNvSpPr>
          <p:nvPr/>
        </p:nvSpPr>
        <p:spPr bwMode="auto">
          <a:xfrm>
            <a:off x="6275389" y="706438"/>
            <a:ext cx="3894137" cy="3192462"/>
          </a:xfrm>
          <a:custGeom>
            <a:avLst/>
            <a:gdLst>
              <a:gd name="T0" fmla="*/ 2147483647 w 2453"/>
              <a:gd name="T1" fmla="*/ 2147483647 h 2011"/>
              <a:gd name="T2" fmla="*/ 2147483647 w 2453"/>
              <a:gd name="T3" fmla="*/ 2147483647 h 2011"/>
              <a:gd name="T4" fmla="*/ 2147483647 w 2453"/>
              <a:gd name="T5" fmla="*/ 2147483647 h 2011"/>
              <a:gd name="T6" fmla="*/ 2147483647 w 2453"/>
              <a:gd name="T7" fmla="*/ 2147483647 h 2011"/>
              <a:gd name="T8" fmla="*/ 2147483647 w 2453"/>
              <a:gd name="T9" fmla="*/ 2147483647 h 2011"/>
              <a:gd name="T10" fmla="*/ 2147483647 w 2453"/>
              <a:gd name="T11" fmla="*/ 2147483647 h 2011"/>
              <a:gd name="T12" fmla="*/ 2147483647 w 2453"/>
              <a:gd name="T13" fmla="*/ 2147483647 h 2011"/>
              <a:gd name="T14" fmla="*/ 2147483647 w 2453"/>
              <a:gd name="T15" fmla="*/ 2147483647 h 2011"/>
              <a:gd name="T16" fmla="*/ 2147483647 w 2453"/>
              <a:gd name="T17" fmla="*/ 2147483647 h 2011"/>
              <a:gd name="T18" fmla="*/ 2147483647 w 2453"/>
              <a:gd name="T19" fmla="*/ 2147483647 h 2011"/>
              <a:gd name="T20" fmla="*/ 2147483647 w 2453"/>
              <a:gd name="T21" fmla="*/ 2147483647 h 2011"/>
              <a:gd name="T22" fmla="*/ 2147483647 w 2453"/>
              <a:gd name="T23" fmla="*/ 2147483647 h 2011"/>
              <a:gd name="T24" fmla="*/ 2147483647 w 2453"/>
              <a:gd name="T25" fmla="*/ 2147483647 h 2011"/>
              <a:gd name="T26" fmla="*/ 2147483647 w 2453"/>
              <a:gd name="T27" fmla="*/ 2147483647 h 2011"/>
              <a:gd name="T28" fmla="*/ 2147483647 w 2453"/>
              <a:gd name="T29" fmla="*/ 2147483647 h 2011"/>
              <a:gd name="T30" fmla="*/ 2147483647 w 2453"/>
              <a:gd name="T31" fmla="*/ 2147483647 h 2011"/>
              <a:gd name="T32" fmla="*/ 2147483647 w 2453"/>
              <a:gd name="T33" fmla="*/ 2147483647 h 2011"/>
              <a:gd name="T34" fmla="*/ 2147483647 w 2453"/>
              <a:gd name="T35" fmla="*/ 2147483647 h 2011"/>
              <a:gd name="T36" fmla="*/ 2147483647 w 2453"/>
              <a:gd name="T37" fmla="*/ 2147483647 h 2011"/>
              <a:gd name="T38" fmla="*/ 2147483647 w 2453"/>
              <a:gd name="T39" fmla="*/ 2147483647 h 2011"/>
              <a:gd name="T40" fmla="*/ 2147483647 w 2453"/>
              <a:gd name="T41" fmla="*/ 2147483647 h 2011"/>
              <a:gd name="T42" fmla="*/ 2147483647 w 2453"/>
              <a:gd name="T43" fmla="*/ 2147483647 h 2011"/>
              <a:gd name="T44" fmla="*/ 2147483647 w 2453"/>
              <a:gd name="T45" fmla="*/ 2147483647 h 2011"/>
              <a:gd name="T46" fmla="*/ 2147483647 w 2453"/>
              <a:gd name="T47" fmla="*/ 2147483647 h 2011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2453" h="2011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16" y="1402"/>
                  <a:pt x="280" y="1446"/>
                </a:cubicBezTo>
                <a:cubicBezTo>
                  <a:pt x="344" y="1490"/>
                  <a:pt x="404" y="1587"/>
                  <a:pt x="549" y="1627"/>
                </a:cubicBezTo>
                <a:cubicBezTo>
                  <a:pt x="694" y="1667"/>
                  <a:pt x="987" y="1631"/>
                  <a:pt x="1152" y="1687"/>
                </a:cubicBezTo>
                <a:cubicBezTo>
                  <a:pt x="1317" y="1743"/>
                  <a:pt x="1455" y="1919"/>
                  <a:pt x="1542" y="1965"/>
                </a:cubicBezTo>
                <a:cubicBezTo>
                  <a:pt x="1629" y="2011"/>
                  <a:pt x="1610" y="1968"/>
                  <a:pt x="1675" y="1965"/>
                </a:cubicBezTo>
                <a:cubicBezTo>
                  <a:pt x="1740" y="1962"/>
                  <a:pt x="1816" y="1974"/>
                  <a:pt x="1933" y="1945"/>
                </a:cubicBezTo>
                <a:cubicBezTo>
                  <a:pt x="2050" y="1916"/>
                  <a:pt x="2299" y="1866"/>
                  <a:pt x="2376" y="1793"/>
                </a:cubicBezTo>
                <a:cubicBezTo>
                  <a:pt x="2453" y="1720"/>
                  <a:pt x="2410" y="1591"/>
                  <a:pt x="2396" y="1508"/>
                </a:cubicBezTo>
                <a:cubicBezTo>
                  <a:pt x="2382" y="1425"/>
                  <a:pt x="2301" y="1408"/>
                  <a:pt x="2293" y="1297"/>
                </a:cubicBezTo>
                <a:cubicBezTo>
                  <a:pt x="2285" y="1186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87045" name="Rectangle 2"/>
          <p:cNvSpPr>
            <a:spLocks noGrp="1" noChangeArrowheads="1"/>
          </p:cNvSpPr>
          <p:nvPr>
            <p:ph type="title"/>
          </p:nvPr>
        </p:nvSpPr>
        <p:spPr>
          <a:xfrm>
            <a:off x="2057400" y="96839"/>
            <a:ext cx="8034338" cy="973137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life: scenario</a:t>
            </a:r>
          </a:p>
        </p:txBody>
      </p:sp>
      <p:sp>
        <p:nvSpPr>
          <p:cNvPr id="209925" name="Freeform 3"/>
          <p:cNvSpPr>
            <a:spLocks/>
          </p:cNvSpPr>
          <p:nvPr/>
        </p:nvSpPr>
        <p:spPr bwMode="auto">
          <a:xfrm>
            <a:off x="2135188" y="1273176"/>
            <a:ext cx="3554412" cy="2754313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26" name="Group 4"/>
          <p:cNvGrpSpPr>
            <a:grpSpLocks/>
          </p:cNvGrpSpPr>
          <p:nvPr/>
        </p:nvGrpSpPr>
        <p:grpSpPr bwMode="auto">
          <a:xfrm>
            <a:off x="6907214" y="2679701"/>
            <a:ext cx="757237" cy="379413"/>
            <a:chOff x="2466" y="2026"/>
            <a:chExt cx="477" cy="282"/>
          </a:xfrm>
        </p:grpSpPr>
        <p:sp>
          <p:nvSpPr>
            <p:cNvPr id="210197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98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9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200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201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208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9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10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202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205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6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207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203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204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27" name="Group 19"/>
          <p:cNvGrpSpPr>
            <a:grpSpLocks/>
          </p:cNvGrpSpPr>
          <p:nvPr/>
        </p:nvGrpSpPr>
        <p:grpSpPr bwMode="auto">
          <a:xfrm>
            <a:off x="8272464" y="2425701"/>
            <a:ext cx="757237" cy="379413"/>
            <a:chOff x="2466" y="2026"/>
            <a:chExt cx="477" cy="282"/>
          </a:xfrm>
        </p:grpSpPr>
        <p:sp>
          <p:nvSpPr>
            <p:cNvPr id="210183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4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85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86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87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94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5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6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88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91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2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93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89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90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28" name="Text Box 34"/>
          <p:cNvSpPr txBox="1">
            <a:spLocks noChangeArrowheads="1"/>
          </p:cNvSpPr>
          <p:nvPr/>
        </p:nvSpPr>
        <p:spPr bwMode="auto">
          <a:xfrm>
            <a:off x="6888164" y="17621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sp>
        <p:nvSpPr>
          <p:cNvPr id="209929" name="Line 36"/>
          <p:cNvSpPr>
            <a:spLocks noChangeShapeType="1"/>
          </p:cNvSpPr>
          <p:nvPr/>
        </p:nvSpPr>
        <p:spPr bwMode="auto">
          <a:xfrm flipV="1">
            <a:off x="5137151" y="2344739"/>
            <a:ext cx="155575" cy="1428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0" name="Line 43"/>
          <p:cNvSpPr>
            <a:spLocks noChangeShapeType="1"/>
          </p:cNvSpPr>
          <p:nvPr/>
        </p:nvSpPr>
        <p:spPr bwMode="auto">
          <a:xfrm flipV="1">
            <a:off x="4027489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1" name="Line 44"/>
          <p:cNvSpPr>
            <a:spLocks noChangeShapeType="1"/>
          </p:cNvSpPr>
          <p:nvPr/>
        </p:nvSpPr>
        <p:spPr bwMode="auto">
          <a:xfrm flipV="1">
            <a:off x="5286376" y="2201864"/>
            <a:ext cx="138113" cy="14287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2" name="Line 48"/>
          <p:cNvSpPr>
            <a:spLocks noChangeShapeType="1"/>
          </p:cNvSpPr>
          <p:nvPr/>
        </p:nvSpPr>
        <p:spPr bwMode="auto">
          <a:xfrm flipV="1">
            <a:off x="4641851" y="2736851"/>
            <a:ext cx="512763" cy="61277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3" name="Group 49"/>
          <p:cNvGrpSpPr>
            <a:grpSpLocks/>
          </p:cNvGrpSpPr>
          <p:nvPr/>
        </p:nvGrpSpPr>
        <p:grpSpPr bwMode="auto">
          <a:xfrm>
            <a:off x="4122739" y="3365501"/>
            <a:ext cx="987425" cy="479425"/>
            <a:chOff x="1118" y="1621"/>
            <a:chExt cx="622" cy="302"/>
          </a:xfrm>
        </p:grpSpPr>
        <p:sp>
          <p:nvSpPr>
            <p:cNvPr id="210166" name="Rectangle 50"/>
            <p:cNvSpPr>
              <a:spLocks noChangeArrowheads="1"/>
            </p:cNvSpPr>
            <p:nvPr/>
          </p:nvSpPr>
          <p:spPr bwMode="auto">
            <a:xfrm>
              <a:off x="1578" y="1789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67" name="Rectangle 51"/>
            <p:cNvSpPr>
              <a:spLocks noChangeArrowheads="1"/>
            </p:cNvSpPr>
            <p:nvPr/>
          </p:nvSpPr>
          <p:spPr bwMode="auto">
            <a:xfrm rot="-2700000">
              <a:off x="1336" y="1621"/>
              <a:ext cx="162" cy="44"/>
            </a:xfrm>
            <a:prstGeom prst="rect">
              <a:avLst/>
            </a:pr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68" name="Group 52"/>
            <p:cNvGrpSpPr>
              <a:grpSpLocks/>
            </p:cNvGrpSpPr>
            <p:nvPr/>
          </p:nvGrpSpPr>
          <p:grpSpPr bwMode="auto">
            <a:xfrm>
              <a:off x="1118" y="1684"/>
              <a:ext cx="477" cy="239"/>
              <a:chOff x="2466" y="2026"/>
              <a:chExt cx="477" cy="282"/>
            </a:xfrm>
          </p:grpSpPr>
          <p:sp>
            <p:nvSpPr>
              <p:cNvPr id="210169" name="Oval 53"/>
              <p:cNvSpPr>
                <a:spLocks noChangeArrowheads="1"/>
              </p:cNvSpPr>
              <p:nvPr/>
            </p:nvSpPr>
            <p:spPr bwMode="auto">
              <a:xfrm>
                <a:off x="2466" y="2168"/>
                <a:ext cx="476" cy="14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0" name="Line 54"/>
              <p:cNvSpPr>
                <a:spLocks noChangeShapeType="1"/>
              </p:cNvSpPr>
              <p:nvPr/>
            </p:nvSpPr>
            <p:spPr bwMode="auto">
              <a:xfrm>
                <a:off x="2470" y="2125"/>
                <a:ext cx="1" cy="8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1" name="Rectangle 55"/>
              <p:cNvSpPr>
                <a:spLocks noChangeArrowheads="1"/>
              </p:cNvSpPr>
              <p:nvPr/>
            </p:nvSpPr>
            <p:spPr bwMode="auto">
              <a:xfrm>
                <a:off x="2470" y="2125"/>
                <a:ext cx="472" cy="111"/>
              </a:xfrm>
              <a:prstGeom prst="rect">
                <a:avLst/>
              </a:prstGeom>
              <a:solidFill>
                <a:srgbClr val="DDDDDD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/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0172" name="Oval 56"/>
              <p:cNvSpPr>
                <a:spLocks noChangeArrowheads="1"/>
              </p:cNvSpPr>
              <p:nvPr/>
            </p:nvSpPr>
            <p:spPr bwMode="auto">
              <a:xfrm>
                <a:off x="2466" y="2026"/>
                <a:ext cx="476" cy="160"/>
              </a:xfrm>
              <a:prstGeom prst="ellipse">
                <a:avLst/>
              </a:prstGeom>
              <a:solidFill>
                <a:srgbClr val="DDDDDD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eaLnBrk="1" hangingPunct="1"/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0173" name="Group 57"/>
              <p:cNvGrpSpPr>
                <a:grpSpLocks/>
              </p:cNvGrpSpPr>
              <p:nvPr/>
            </p:nvGrpSpPr>
            <p:grpSpPr bwMode="auto">
              <a:xfrm>
                <a:off x="2581" y="2061"/>
                <a:ext cx="236" cy="94"/>
                <a:chOff x="2848" y="848"/>
                <a:chExt cx="140" cy="98"/>
              </a:xfrm>
            </p:grpSpPr>
            <p:sp>
              <p:nvSpPr>
                <p:cNvPr id="210180" name="Line 58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1" name="Line 59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82" name="Line 60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174" name="Group 61"/>
              <p:cNvGrpSpPr>
                <a:grpSpLocks/>
              </p:cNvGrpSpPr>
              <p:nvPr/>
            </p:nvGrpSpPr>
            <p:grpSpPr bwMode="auto">
              <a:xfrm flipV="1">
                <a:off x="2581" y="2060"/>
                <a:ext cx="236" cy="94"/>
                <a:chOff x="2848" y="848"/>
                <a:chExt cx="140" cy="98"/>
              </a:xfrm>
            </p:grpSpPr>
            <p:sp>
              <p:nvSpPr>
                <p:cNvPr id="21017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8" name="Line 63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210179" name="Line 64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 dirty="0">
                    <a:latin typeface="Helvetica" pitchFamily="2" charset="0"/>
                  </a:endParaRPr>
                </a:p>
              </p:txBody>
            </p:sp>
          </p:grpSp>
          <p:sp>
            <p:nvSpPr>
              <p:cNvPr id="210175" name="Line 65"/>
              <p:cNvSpPr>
                <a:spLocks noChangeShapeType="1"/>
              </p:cNvSpPr>
              <p:nvPr/>
            </p:nvSpPr>
            <p:spPr bwMode="auto">
              <a:xfrm flipH="1">
                <a:off x="2942" y="2109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76" name="Line 66"/>
              <p:cNvSpPr>
                <a:spLocks noChangeShapeType="1"/>
              </p:cNvSpPr>
              <p:nvPr/>
            </p:nvSpPr>
            <p:spPr bwMode="auto">
              <a:xfrm flipH="1">
                <a:off x="2466" y="2117"/>
                <a:ext cx="1" cy="1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209934" name="Line 68"/>
          <p:cNvSpPr>
            <a:spLocks noChangeShapeType="1"/>
          </p:cNvSpPr>
          <p:nvPr/>
        </p:nvSpPr>
        <p:spPr bwMode="auto">
          <a:xfrm flipV="1">
            <a:off x="5113339" y="2930526"/>
            <a:ext cx="1819275" cy="7334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5" name="Group 69"/>
          <p:cNvGrpSpPr>
            <a:grpSpLocks/>
          </p:cNvGrpSpPr>
          <p:nvPr/>
        </p:nvGrpSpPr>
        <p:grpSpPr bwMode="auto">
          <a:xfrm>
            <a:off x="8929689" y="3341688"/>
            <a:ext cx="757237" cy="379412"/>
            <a:chOff x="2466" y="2026"/>
            <a:chExt cx="477" cy="282"/>
          </a:xfrm>
        </p:grpSpPr>
        <p:sp>
          <p:nvSpPr>
            <p:cNvPr id="21015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5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5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6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5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6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6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5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5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6" name="Line 93"/>
          <p:cNvSpPr>
            <a:spLocks noChangeShapeType="1"/>
          </p:cNvSpPr>
          <p:nvPr/>
        </p:nvSpPr>
        <p:spPr bwMode="auto">
          <a:xfrm flipH="1">
            <a:off x="8648700" y="2166938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37" name="Freeform 94"/>
          <p:cNvSpPr>
            <a:spLocks/>
          </p:cNvSpPr>
          <p:nvPr/>
        </p:nvSpPr>
        <p:spPr bwMode="auto">
          <a:xfrm>
            <a:off x="2613025" y="4146550"/>
            <a:ext cx="6419850" cy="1620838"/>
          </a:xfrm>
          <a:custGeom>
            <a:avLst/>
            <a:gdLst>
              <a:gd name="T0" fmla="*/ 2147483647 w 2406"/>
              <a:gd name="T1" fmla="*/ 2147483647 h 958"/>
              <a:gd name="T2" fmla="*/ 2147483647 w 2406"/>
              <a:gd name="T3" fmla="*/ 2147483647 h 958"/>
              <a:gd name="T4" fmla="*/ 2147483647 w 2406"/>
              <a:gd name="T5" fmla="*/ 2147483647 h 958"/>
              <a:gd name="T6" fmla="*/ 2147483647 w 2406"/>
              <a:gd name="T7" fmla="*/ 2147483647 h 958"/>
              <a:gd name="T8" fmla="*/ 2147483647 w 2406"/>
              <a:gd name="T9" fmla="*/ 2147483647 h 958"/>
              <a:gd name="T10" fmla="*/ 2147483647 w 2406"/>
              <a:gd name="T11" fmla="*/ 2147483647 h 958"/>
              <a:gd name="T12" fmla="*/ 2147483647 w 2406"/>
              <a:gd name="T13" fmla="*/ 2147483647 h 958"/>
              <a:gd name="T14" fmla="*/ 2147483647 w 2406"/>
              <a:gd name="T15" fmla="*/ 2147483647 h 958"/>
              <a:gd name="T16" fmla="*/ 2147483647 w 2406"/>
              <a:gd name="T17" fmla="*/ 2147483647 h 958"/>
              <a:gd name="T18" fmla="*/ 2147483647 w 2406"/>
              <a:gd name="T19" fmla="*/ 2147483647 h 958"/>
              <a:gd name="T20" fmla="*/ 2147483647 w 2406"/>
              <a:gd name="T21" fmla="*/ 2147483647 h 958"/>
              <a:gd name="T22" fmla="*/ 2147483647 w 2406"/>
              <a:gd name="T23" fmla="*/ 2147483647 h 958"/>
              <a:gd name="T24" fmla="*/ 2147483647 w 2406"/>
              <a:gd name="T25" fmla="*/ 2147483647 h 958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406"/>
              <a:gd name="T40" fmla="*/ 0 h 958"/>
              <a:gd name="T41" fmla="*/ 2406 w 2406"/>
              <a:gd name="T42" fmla="*/ 958 h 958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406" h="958">
                <a:moveTo>
                  <a:pt x="2192" y="274"/>
                </a:moveTo>
                <a:cubicBezTo>
                  <a:pt x="1978" y="94"/>
                  <a:pt x="1990" y="122"/>
                  <a:pt x="1857" y="77"/>
                </a:cubicBezTo>
                <a:cubicBezTo>
                  <a:pt x="1724" y="32"/>
                  <a:pt x="1584" y="0"/>
                  <a:pt x="1393" y="7"/>
                </a:cubicBezTo>
                <a:cubicBezTo>
                  <a:pt x="1202" y="14"/>
                  <a:pt x="898" y="84"/>
                  <a:pt x="713" y="122"/>
                </a:cubicBezTo>
                <a:cubicBezTo>
                  <a:pt x="528" y="160"/>
                  <a:pt x="395" y="168"/>
                  <a:pt x="280" y="234"/>
                </a:cubicBezTo>
                <a:cubicBezTo>
                  <a:pt x="166" y="301"/>
                  <a:pt x="52" y="432"/>
                  <a:pt x="26" y="522"/>
                </a:cubicBezTo>
                <a:cubicBezTo>
                  <a:pt x="0" y="612"/>
                  <a:pt x="81" y="711"/>
                  <a:pt x="122" y="773"/>
                </a:cubicBezTo>
                <a:cubicBezTo>
                  <a:pt x="163" y="835"/>
                  <a:pt x="99" y="877"/>
                  <a:pt x="273" y="894"/>
                </a:cubicBezTo>
                <a:cubicBezTo>
                  <a:pt x="447" y="911"/>
                  <a:pt x="938" y="866"/>
                  <a:pt x="1169" y="876"/>
                </a:cubicBezTo>
                <a:cubicBezTo>
                  <a:pt x="1400" y="886"/>
                  <a:pt x="1499" y="950"/>
                  <a:pt x="1659" y="954"/>
                </a:cubicBezTo>
                <a:cubicBezTo>
                  <a:pt x="1819" y="958"/>
                  <a:pt x="2014" y="958"/>
                  <a:pt x="2129" y="897"/>
                </a:cubicBezTo>
                <a:cubicBezTo>
                  <a:pt x="2244" y="836"/>
                  <a:pt x="2327" y="856"/>
                  <a:pt x="2350" y="591"/>
                </a:cubicBezTo>
                <a:cubicBezTo>
                  <a:pt x="2373" y="326"/>
                  <a:pt x="2406" y="454"/>
                  <a:pt x="2192" y="274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09938" name="Group 110"/>
          <p:cNvGrpSpPr>
            <a:grpSpLocks/>
          </p:cNvGrpSpPr>
          <p:nvPr/>
        </p:nvGrpSpPr>
        <p:grpSpPr bwMode="auto">
          <a:xfrm>
            <a:off x="5549900" y="4724401"/>
            <a:ext cx="757238" cy="379413"/>
            <a:chOff x="2466" y="2026"/>
            <a:chExt cx="477" cy="282"/>
          </a:xfrm>
        </p:grpSpPr>
        <p:sp>
          <p:nvSpPr>
            <p:cNvPr id="21013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3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4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4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4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5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4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4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4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4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4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39" name="Line 134"/>
          <p:cNvSpPr>
            <a:spLocks noChangeShapeType="1"/>
          </p:cNvSpPr>
          <p:nvPr/>
        </p:nvSpPr>
        <p:spPr bwMode="auto">
          <a:xfrm flipV="1">
            <a:off x="6003925" y="3074988"/>
            <a:ext cx="1174750" cy="1651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0" name="Text Box 135"/>
          <p:cNvSpPr txBox="1">
            <a:spLocks noChangeArrowheads="1"/>
          </p:cNvSpPr>
          <p:nvPr/>
        </p:nvSpPr>
        <p:spPr bwMode="auto">
          <a:xfrm>
            <a:off x="6881814" y="5018089"/>
            <a:ext cx="1883849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Google</a:t>
            </a:r>
            <a:r>
              <a:rPr lang="ja-JP" altLang="en-US" sz="1600" i="0">
                <a:solidFill>
                  <a:srgbClr val="000000"/>
                </a:solidFill>
                <a:latin typeface="Helvetica" pitchFamily="2" charset="0"/>
              </a:rPr>
              <a:t>’</a:t>
            </a:r>
            <a:r>
              <a:rPr lang="en-US" altLang="ja-JP" sz="1600" i="0" dirty="0">
                <a:solidFill>
                  <a:srgbClr val="000000"/>
                </a:solidFill>
                <a:latin typeface="Helvetica" pitchFamily="2" charset="0"/>
              </a:rPr>
              <a:t>s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64.233.160.0/19 </a:t>
            </a:r>
          </a:p>
        </p:txBody>
      </p:sp>
      <p:sp>
        <p:nvSpPr>
          <p:cNvPr id="209941" name="Line 136"/>
          <p:cNvSpPr>
            <a:spLocks noChangeShapeType="1"/>
          </p:cNvSpPr>
          <p:nvPr/>
        </p:nvSpPr>
        <p:spPr bwMode="auto">
          <a:xfrm flipV="1">
            <a:off x="4583114" y="4894264"/>
            <a:ext cx="942975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09942" name="Text Box 137"/>
          <p:cNvSpPr txBox="1">
            <a:spLocks noChangeArrowheads="1"/>
          </p:cNvSpPr>
          <p:nvPr/>
        </p:nvSpPr>
        <p:spPr bwMode="auto">
          <a:xfrm>
            <a:off x="3495675" y="5286375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09943" name="Text Box 138"/>
          <p:cNvSpPr txBox="1">
            <a:spLocks noChangeArrowheads="1"/>
          </p:cNvSpPr>
          <p:nvPr/>
        </p:nvSpPr>
        <p:spPr bwMode="auto">
          <a:xfrm>
            <a:off x="3463926" y="4992688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sp>
        <p:nvSpPr>
          <p:cNvPr id="209944" name="Text Box 139"/>
          <p:cNvSpPr txBox="1">
            <a:spLocks noChangeArrowheads="1"/>
          </p:cNvSpPr>
          <p:nvPr/>
        </p:nvSpPr>
        <p:spPr bwMode="auto">
          <a:xfrm>
            <a:off x="9101139" y="1384301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45" name="Group 95"/>
          <p:cNvGrpSpPr>
            <a:grpSpLocks/>
          </p:cNvGrpSpPr>
          <p:nvPr/>
        </p:nvGrpSpPr>
        <p:grpSpPr bwMode="auto">
          <a:xfrm>
            <a:off x="7321550" y="4365626"/>
            <a:ext cx="757238" cy="379413"/>
            <a:chOff x="2466" y="2026"/>
            <a:chExt cx="477" cy="282"/>
          </a:xfrm>
        </p:grpSpPr>
        <p:sp>
          <p:nvSpPr>
            <p:cNvPr id="210124" name="Oval 96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5" name="Line 97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6" name="Rectangle 98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127" name="Oval 99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128" name="Group 100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0135" name="Line 10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6" name="Line 10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7" name="Line 10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0129" name="Group 104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0132" name="Line 10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3" name="Line 10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134" name="Line 10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0130" name="Line 108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31" name="Line 109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6" name="Group 166"/>
          <p:cNvGrpSpPr>
            <a:grpSpLocks/>
          </p:cNvGrpSpPr>
          <p:nvPr/>
        </p:nvGrpSpPr>
        <p:grpSpPr bwMode="auto">
          <a:xfrm>
            <a:off x="6705600" y="3048000"/>
            <a:ext cx="400050" cy="152400"/>
            <a:chOff x="3228" y="1776"/>
            <a:chExt cx="252" cy="96"/>
          </a:xfrm>
        </p:grpSpPr>
        <p:sp>
          <p:nvSpPr>
            <p:cNvPr id="210122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3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7" name="Group 167"/>
          <p:cNvGrpSpPr>
            <a:grpSpLocks/>
          </p:cNvGrpSpPr>
          <p:nvPr/>
        </p:nvGrpSpPr>
        <p:grpSpPr bwMode="auto">
          <a:xfrm flipH="1">
            <a:off x="7334250" y="3062288"/>
            <a:ext cx="400050" cy="152400"/>
            <a:chOff x="3228" y="1776"/>
            <a:chExt cx="252" cy="96"/>
          </a:xfrm>
        </p:grpSpPr>
        <p:sp>
          <p:nvSpPr>
            <p:cNvPr id="210120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21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8" name="Group 170"/>
          <p:cNvGrpSpPr>
            <a:grpSpLocks/>
          </p:cNvGrpSpPr>
          <p:nvPr/>
        </p:nvGrpSpPr>
        <p:grpSpPr bwMode="auto">
          <a:xfrm flipH="1" flipV="1">
            <a:off x="7486650" y="2538413"/>
            <a:ext cx="400050" cy="152400"/>
            <a:chOff x="3228" y="1776"/>
            <a:chExt cx="252" cy="96"/>
          </a:xfrm>
        </p:grpSpPr>
        <p:sp>
          <p:nvSpPr>
            <p:cNvPr id="210118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9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49" name="Group 173"/>
          <p:cNvGrpSpPr>
            <a:grpSpLocks/>
          </p:cNvGrpSpPr>
          <p:nvPr/>
        </p:nvGrpSpPr>
        <p:grpSpPr bwMode="auto">
          <a:xfrm flipH="1" flipV="1">
            <a:off x="9586913" y="3228975"/>
            <a:ext cx="400050" cy="152400"/>
            <a:chOff x="3228" y="1776"/>
            <a:chExt cx="252" cy="96"/>
          </a:xfrm>
        </p:grpSpPr>
        <p:sp>
          <p:nvSpPr>
            <p:cNvPr id="210116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7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0" name="Group 176"/>
          <p:cNvGrpSpPr>
            <a:grpSpLocks/>
          </p:cNvGrpSpPr>
          <p:nvPr/>
        </p:nvGrpSpPr>
        <p:grpSpPr bwMode="auto">
          <a:xfrm flipV="1">
            <a:off x="8763001" y="3248025"/>
            <a:ext cx="295275" cy="114300"/>
            <a:chOff x="3228" y="1776"/>
            <a:chExt cx="252" cy="96"/>
          </a:xfrm>
        </p:grpSpPr>
        <p:sp>
          <p:nvSpPr>
            <p:cNvPr id="210114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5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1" name="Group 179"/>
          <p:cNvGrpSpPr>
            <a:grpSpLocks/>
          </p:cNvGrpSpPr>
          <p:nvPr/>
        </p:nvGrpSpPr>
        <p:grpSpPr bwMode="auto">
          <a:xfrm rot="409689" flipH="1" flipV="1">
            <a:off x="9034464" y="2590800"/>
            <a:ext cx="452437" cy="57150"/>
            <a:chOff x="3228" y="1776"/>
            <a:chExt cx="252" cy="96"/>
          </a:xfrm>
        </p:grpSpPr>
        <p:sp>
          <p:nvSpPr>
            <p:cNvPr id="210112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3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2" name="Group 182"/>
          <p:cNvGrpSpPr>
            <a:grpSpLocks/>
          </p:cNvGrpSpPr>
          <p:nvPr/>
        </p:nvGrpSpPr>
        <p:grpSpPr bwMode="auto">
          <a:xfrm>
            <a:off x="8177214" y="2795588"/>
            <a:ext cx="295275" cy="114300"/>
            <a:chOff x="3228" y="1776"/>
            <a:chExt cx="252" cy="96"/>
          </a:xfrm>
        </p:grpSpPr>
        <p:sp>
          <p:nvSpPr>
            <p:cNvPr id="210110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11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3" name="Group 185"/>
          <p:cNvGrpSpPr>
            <a:grpSpLocks/>
          </p:cNvGrpSpPr>
          <p:nvPr/>
        </p:nvGrpSpPr>
        <p:grpSpPr bwMode="auto">
          <a:xfrm flipH="1">
            <a:off x="8815389" y="2795588"/>
            <a:ext cx="295275" cy="114300"/>
            <a:chOff x="3228" y="1776"/>
            <a:chExt cx="252" cy="96"/>
          </a:xfrm>
        </p:grpSpPr>
        <p:sp>
          <p:nvSpPr>
            <p:cNvPr id="210108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9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4" name="Group 188"/>
          <p:cNvGrpSpPr>
            <a:grpSpLocks/>
          </p:cNvGrpSpPr>
          <p:nvPr/>
        </p:nvGrpSpPr>
        <p:grpSpPr bwMode="auto">
          <a:xfrm>
            <a:off x="7229476" y="4743450"/>
            <a:ext cx="295275" cy="114300"/>
            <a:chOff x="3228" y="1776"/>
            <a:chExt cx="252" cy="96"/>
          </a:xfrm>
        </p:grpSpPr>
        <p:sp>
          <p:nvSpPr>
            <p:cNvPr id="210106" name="Line 189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7" name="Line 190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5" name="Group 191"/>
          <p:cNvGrpSpPr>
            <a:grpSpLocks/>
          </p:cNvGrpSpPr>
          <p:nvPr/>
        </p:nvGrpSpPr>
        <p:grpSpPr bwMode="auto">
          <a:xfrm flipH="1">
            <a:off x="7867651" y="4743450"/>
            <a:ext cx="295275" cy="114300"/>
            <a:chOff x="3228" y="1776"/>
            <a:chExt cx="252" cy="96"/>
          </a:xfrm>
        </p:grpSpPr>
        <p:sp>
          <p:nvSpPr>
            <p:cNvPr id="210104" name="Line 192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5" name="Line 193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6" name="Group 194"/>
          <p:cNvGrpSpPr>
            <a:grpSpLocks/>
          </p:cNvGrpSpPr>
          <p:nvPr/>
        </p:nvGrpSpPr>
        <p:grpSpPr bwMode="auto">
          <a:xfrm>
            <a:off x="5462589" y="5100638"/>
            <a:ext cx="295275" cy="114300"/>
            <a:chOff x="3228" y="1776"/>
            <a:chExt cx="252" cy="96"/>
          </a:xfrm>
        </p:grpSpPr>
        <p:sp>
          <p:nvSpPr>
            <p:cNvPr id="210102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3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7" name="Group 197"/>
          <p:cNvGrpSpPr>
            <a:grpSpLocks/>
          </p:cNvGrpSpPr>
          <p:nvPr/>
        </p:nvGrpSpPr>
        <p:grpSpPr bwMode="auto">
          <a:xfrm flipH="1">
            <a:off x="6100764" y="5100638"/>
            <a:ext cx="295275" cy="114300"/>
            <a:chOff x="3228" y="1776"/>
            <a:chExt cx="252" cy="96"/>
          </a:xfrm>
        </p:grpSpPr>
        <p:sp>
          <p:nvSpPr>
            <p:cNvPr id="210100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101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58" name="Group 200"/>
          <p:cNvGrpSpPr>
            <a:grpSpLocks/>
          </p:cNvGrpSpPr>
          <p:nvPr/>
        </p:nvGrpSpPr>
        <p:grpSpPr bwMode="auto">
          <a:xfrm flipH="1" flipV="1">
            <a:off x="6305551" y="4805363"/>
            <a:ext cx="295275" cy="114300"/>
            <a:chOff x="3228" y="1776"/>
            <a:chExt cx="252" cy="96"/>
          </a:xfrm>
        </p:grpSpPr>
        <p:sp>
          <p:nvSpPr>
            <p:cNvPr id="210098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99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09959" name="Text Box 34"/>
          <p:cNvSpPr txBox="1">
            <a:spLocks noChangeArrowheads="1"/>
          </p:cNvSpPr>
          <p:nvPr/>
        </p:nvSpPr>
        <p:spPr bwMode="auto">
          <a:xfrm>
            <a:off x="2486025" y="3128964"/>
            <a:ext cx="15954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school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68.80.2.0/24</a:t>
            </a:r>
          </a:p>
        </p:txBody>
      </p:sp>
      <p:pic>
        <p:nvPicPr>
          <p:cNvPr id="699793" name="Picture 4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13" y="42084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699796" name="Text Box 404"/>
          <p:cNvSpPr txBox="1">
            <a:spLocks noChangeArrowheads="1"/>
          </p:cNvSpPr>
          <p:nvPr/>
        </p:nvSpPr>
        <p:spPr bwMode="auto">
          <a:xfrm>
            <a:off x="3087688" y="3940175"/>
            <a:ext cx="9525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>
              <a:defRPr/>
            </a:pPr>
            <a:r>
              <a:rPr lang="en-US" sz="1400" i="0" dirty="0">
                <a:solidFill>
                  <a:srgbClr val="FF0000"/>
                </a:solidFill>
                <a:latin typeface="Helvetica" pitchFamily="2" charset="0"/>
              </a:rPr>
              <a:t>web page</a:t>
            </a:r>
          </a:p>
        </p:txBody>
      </p:sp>
      <p:grpSp>
        <p:nvGrpSpPr>
          <p:cNvPr id="699797" name="Group 405"/>
          <p:cNvGrpSpPr>
            <a:grpSpLocks/>
          </p:cNvGrpSpPr>
          <p:nvPr/>
        </p:nvGrpSpPr>
        <p:grpSpPr bwMode="auto">
          <a:xfrm>
            <a:off x="1812925" y="1162050"/>
            <a:ext cx="1416050" cy="1265238"/>
            <a:chOff x="146" y="690"/>
            <a:chExt cx="892" cy="797"/>
          </a:xfrm>
        </p:grpSpPr>
        <p:grpSp>
          <p:nvGrpSpPr>
            <p:cNvPr id="210091" name="Group 400"/>
            <p:cNvGrpSpPr>
              <a:grpSpLocks/>
            </p:cNvGrpSpPr>
            <p:nvPr/>
          </p:nvGrpSpPr>
          <p:grpSpPr bwMode="auto">
            <a:xfrm>
              <a:off x="146" y="690"/>
              <a:ext cx="892" cy="797"/>
              <a:chOff x="146" y="690"/>
              <a:chExt cx="892" cy="797"/>
            </a:xfrm>
          </p:grpSpPr>
          <p:sp>
            <p:nvSpPr>
              <p:cNvPr id="210093" name="Freeform 398"/>
              <p:cNvSpPr>
                <a:spLocks/>
              </p:cNvSpPr>
              <p:nvPr/>
            </p:nvSpPr>
            <p:spPr bwMode="auto">
              <a:xfrm>
                <a:off x="177" y="715"/>
                <a:ext cx="861" cy="772"/>
              </a:xfrm>
              <a:custGeom>
                <a:avLst/>
                <a:gdLst>
                  <a:gd name="T0" fmla="*/ 861 w 861"/>
                  <a:gd name="T1" fmla="*/ 772 h 772"/>
                  <a:gd name="T2" fmla="*/ 0 w 861"/>
                  <a:gd name="T3" fmla="*/ 557 h 772"/>
                  <a:gd name="T4" fmla="*/ 532 w 861"/>
                  <a:gd name="T5" fmla="*/ 405 h 772"/>
                  <a:gd name="T6" fmla="*/ 652 w 861"/>
                  <a:gd name="T7" fmla="*/ 0 h 772"/>
                  <a:gd name="T8" fmla="*/ 861 w 861"/>
                  <a:gd name="T9" fmla="*/ 772 h 77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861" h="772">
                    <a:moveTo>
                      <a:pt x="861" y="772"/>
                    </a:moveTo>
                    <a:lnTo>
                      <a:pt x="0" y="557"/>
                    </a:lnTo>
                    <a:lnTo>
                      <a:pt x="532" y="405"/>
                    </a:lnTo>
                    <a:lnTo>
                      <a:pt x="652" y="0"/>
                    </a:lnTo>
                    <a:lnTo>
                      <a:pt x="861" y="772"/>
                    </a:lnTo>
                    <a:close/>
                  </a:path>
                </a:pathLst>
              </a:custGeom>
              <a:gradFill rotWithShape="1">
                <a:gsLst>
                  <a:gs pos="0">
                    <a:schemeClr val="bg1"/>
                  </a:gs>
                  <a:gs pos="100000">
                    <a:srgbClr val="FF0000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0094" name="Group 392"/>
              <p:cNvGrpSpPr>
                <a:grpSpLocks/>
              </p:cNvGrpSpPr>
              <p:nvPr/>
            </p:nvGrpSpPr>
            <p:grpSpPr bwMode="auto">
              <a:xfrm>
                <a:off x="148" y="697"/>
                <a:ext cx="694" cy="574"/>
                <a:chOff x="2579" y="1366"/>
                <a:chExt cx="1078" cy="674"/>
              </a:xfrm>
            </p:grpSpPr>
            <p:pic>
              <p:nvPicPr>
                <p:cNvPr id="87217" name="Picture 393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579" y="1366"/>
                  <a:ext cx="1078" cy="67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87218" name="Rectangle 394"/>
                <p:cNvSpPr>
                  <a:spLocks noChangeArrowheads="1"/>
                </p:cNvSpPr>
                <p:nvPr/>
              </p:nvSpPr>
              <p:spPr bwMode="auto">
                <a:xfrm>
                  <a:off x="2633" y="1428"/>
                  <a:ext cx="957" cy="568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7216" name="Rectangle 399"/>
              <p:cNvSpPr>
                <a:spLocks noChangeArrowheads="1"/>
              </p:cNvSpPr>
              <p:nvPr/>
            </p:nvSpPr>
            <p:spPr bwMode="auto">
              <a:xfrm>
                <a:off x="146" y="690"/>
                <a:ext cx="696" cy="582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213" name="Text Box 402"/>
            <p:cNvSpPr txBox="1">
              <a:spLocks noChangeArrowheads="1"/>
            </p:cNvSpPr>
            <p:nvPr/>
          </p:nvSpPr>
          <p:spPr bwMode="auto">
            <a:xfrm>
              <a:off x="227" y="850"/>
              <a:ext cx="513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i="0" dirty="0">
                  <a:solidFill>
                    <a:srgbClr val="FF0000"/>
                  </a:solidFill>
                  <a:latin typeface="Helvetica" pitchFamily="2" charset="0"/>
                </a:rPr>
                <a:t>browser</a:t>
              </a:r>
            </a:p>
          </p:txBody>
        </p:sp>
      </p:grpSp>
      <p:grpSp>
        <p:nvGrpSpPr>
          <p:cNvPr id="209963" name="Group 356"/>
          <p:cNvGrpSpPr>
            <a:grpSpLocks/>
          </p:cNvGrpSpPr>
          <p:nvPr/>
        </p:nvGrpSpPr>
        <p:grpSpPr bwMode="auto">
          <a:xfrm>
            <a:off x="3035301" y="1898650"/>
            <a:ext cx="842963" cy="814388"/>
            <a:chOff x="313" y="1497"/>
            <a:chExt cx="1152" cy="1014"/>
          </a:xfrm>
        </p:grpSpPr>
        <p:pic>
          <p:nvPicPr>
            <p:cNvPr id="210089" name="Picture 354" descr="laptop_stylized_small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3" y="1727"/>
              <a:ext cx="1152" cy="7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0090" name="Picture 355" descr="antenna_stylized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4" y="1497"/>
              <a:ext cx="1113" cy="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99788" name="AutoShape 396"/>
          <p:cNvSpPr>
            <a:spLocks noChangeArrowheads="1"/>
          </p:cNvSpPr>
          <p:nvPr/>
        </p:nvSpPr>
        <p:spPr bwMode="auto">
          <a:xfrm>
            <a:off x="2192338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pic>
        <p:nvPicPr>
          <p:cNvPr id="87086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4863" y="2444750"/>
            <a:ext cx="914400" cy="38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196" name="Rectangle 43"/>
          <p:cNvSpPr>
            <a:spLocks noChangeArrowheads="1"/>
          </p:cNvSpPr>
          <p:nvPr/>
        </p:nvSpPr>
        <p:spPr bwMode="auto">
          <a:xfrm rot="16200000">
            <a:off x="4940300" y="3551238"/>
            <a:ext cx="147638" cy="188912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198" name="Rectangle 43"/>
          <p:cNvSpPr>
            <a:spLocks noChangeArrowheads="1"/>
          </p:cNvSpPr>
          <p:nvPr/>
        </p:nvSpPr>
        <p:spPr bwMode="auto">
          <a:xfrm rot="2460490">
            <a:off x="4598989" y="3208339"/>
            <a:ext cx="136525" cy="306387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209968" name="Oval 407"/>
          <p:cNvSpPr>
            <a:spLocks noChangeArrowheads="1"/>
          </p:cNvSpPr>
          <p:nvPr/>
        </p:nvSpPr>
        <p:spPr bwMode="auto">
          <a:xfrm>
            <a:off x="4076700" y="3619501"/>
            <a:ext cx="850900" cy="250825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69" name="Rectangle 410"/>
          <p:cNvSpPr>
            <a:spLocks noChangeArrowheads="1"/>
          </p:cNvSpPr>
          <p:nvPr/>
        </p:nvSpPr>
        <p:spPr bwMode="auto">
          <a:xfrm>
            <a:off x="4076701" y="3590926"/>
            <a:ext cx="854075" cy="157163"/>
          </a:xfrm>
          <a:prstGeom prst="rect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sp>
        <p:nvSpPr>
          <p:cNvPr id="209970" name="Oval 411"/>
          <p:cNvSpPr>
            <a:spLocks noChangeArrowheads="1"/>
          </p:cNvSpPr>
          <p:nvPr/>
        </p:nvSpPr>
        <p:spPr bwMode="auto">
          <a:xfrm>
            <a:off x="4073525" y="3421064"/>
            <a:ext cx="850900" cy="293687"/>
          </a:xfrm>
          <a:prstGeom prst="ellipse">
            <a:avLst/>
          </a:prstGeom>
          <a:gradFill rotWithShape="1">
            <a:gsLst>
              <a:gs pos="0">
                <a:schemeClr val="hlink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sz="2400" dirty="0">
              <a:solidFill>
                <a:srgbClr val="000000"/>
              </a:solidFill>
              <a:latin typeface="Helvetica" pitchFamily="2" charset="0"/>
              <a:cs typeface="Arial" charset="0"/>
            </a:endParaRPr>
          </a:p>
        </p:txBody>
      </p:sp>
      <p:grpSp>
        <p:nvGrpSpPr>
          <p:cNvPr id="209971" name="Group 1189"/>
          <p:cNvGrpSpPr>
            <a:grpSpLocks/>
          </p:cNvGrpSpPr>
          <p:nvPr/>
        </p:nvGrpSpPr>
        <p:grpSpPr bwMode="auto">
          <a:xfrm>
            <a:off x="4244976" y="3497264"/>
            <a:ext cx="481013" cy="136525"/>
            <a:chOff x="2468" y="1332"/>
            <a:chExt cx="310" cy="60"/>
          </a:xfrm>
        </p:grpSpPr>
        <p:sp>
          <p:nvSpPr>
            <p:cNvPr id="210087" name="Freeform 1190"/>
            <p:cNvSpPr>
              <a:spLocks/>
            </p:cNvSpPr>
            <p:nvPr/>
          </p:nvSpPr>
          <p:spPr bwMode="auto">
            <a:xfrm>
              <a:off x="2468" y="1332"/>
              <a:ext cx="310" cy="60"/>
            </a:xfrm>
            <a:custGeom>
              <a:avLst/>
              <a:gdLst>
                <a:gd name="T0" fmla="*/ 0 w 310"/>
                <a:gd name="T1" fmla="*/ 60 h 60"/>
                <a:gd name="T2" fmla="*/ 96 w 310"/>
                <a:gd name="T3" fmla="*/ 60 h 60"/>
                <a:gd name="T4" fmla="*/ 192 w 310"/>
                <a:gd name="T5" fmla="*/ 0 h 60"/>
                <a:gd name="T6" fmla="*/ 310 w 310"/>
                <a:gd name="T7" fmla="*/ 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10" h="60">
                  <a:moveTo>
                    <a:pt x="0" y="60"/>
                  </a:moveTo>
                  <a:lnTo>
                    <a:pt x="96" y="60"/>
                  </a:lnTo>
                  <a:lnTo>
                    <a:pt x="192" y="0"/>
                  </a:lnTo>
                  <a:lnTo>
                    <a:pt x="310" y="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88" name="Freeform 1191"/>
            <p:cNvSpPr>
              <a:spLocks/>
            </p:cNvSpPr>
            <p:nvPr/>
          </p:nvSpPr>
          <p:spPr bwMode="auto">
            <a:xfrm>
              <a:off x="2482" y="1332"/>
              <a:ext cx="282" cy="60"/>
            </a:xfrm>
            <a:custGeom>
              <a:avLst/>
              <a:gdLst>
                <a:gd name="T0" fmla="*/ 0 w 282"/>
                <a:gd name="T1" fmla="*/ 0 h 60"/>
                <a:gd name="T2" fmla="*/ 96 w 282"/>
                <a:gd name="T3" fmla="*/ 0 h 60"/>
                <a:gd name="T4" fmla="*/ 192 w 282"/>
                <a:gd name="T5" fmla="*/ 60 h 60"/>
                <a:gd name="T6" fmla="*/ 282 w 282"/>
                <a:gd name="T7" fmla="*/ 60 h 6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2" h="60">
                  <a:moveTo>
                    <a:pt x="0" y="0"/>
                  </a:moveTo>
                  <a:lnTo>
                    <a:pt x="96" y="0"/>
                  </a:lnTo>
                  <a:lnTo>
                    <a:pt x="192" y="60"/>
                  </a:lnTo>
                  <a:lnTo>
                    <a:pt x="282" y="60"/>
                  </a:lnTo>
                </a:path>
              </a:pathLst>
            </a:custGeom>
            <a:noFill/>
            <a:ln w="127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87093" name="Line 1192"/>
          <p:cNvSpPr>
            <a:spLocks noChangeShapeType="1"/>
          </p:cNvSpPr>
          <p:nvPr/>
        </p:nvSpPr>
        <p:spPr bwMode="auto">
          <a:xfrm>
            <a:off x="4076700" y="3557589"/>
            <a:ext cx="0" cy="200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87094" name="Line 1193"/>
          <p:cNvSpPr>
            <a:spLocks noChangeShapeType="1"/>
          </p:cNvSpPr>
          <p:nvPr/>
        </p:nvSpPr>
        <p:spPr bwMode="auto">
          <a:xfrm>
            <a:off x="4924425" y="3567113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sp>
        <p:nvSpPr>
          <p:cNvPr id="207" name="Rectangle 43"/>
          <p:cNvSpPr>
            <a:spLocks noChangeArrowheads="1"/>
          </p:cNvSpPr>
          <p:nvPr/>
        </p:nvSpPr>
        <p:spPr bwMode="auto">
          <a:xfrm rot="16200000">
            <a:off x="3862388" y="2365376"/>
            <a:ext cx="146050" cy="314325"/>
          </a:xfrm>
          <a:prstGeom prst="rect">
            <a:avLst/>
          </a:prstGeom>
          <a:gradFill rotWithShape="1">
            <a:gsLst>
              <a:gs pos="0">
                <a:srgbClr val="008000"/>
              </a:gs>
              <a:gs pos="50000">
                <a:schemeClr val="bg1"/>
              </a:gs>
              <a:gs pos="100000">
                <a:srgbClr val="008000"/>
              </a:gs>
            </a:gsLst>
            <a:lin ang="0" scaled="1"/>
          </a:gradFill>
          <a:ln w="9525">
            <a:solidFill>
              <a:srgbClr val="008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09975" name="Group 1185"/>
          <p:cNvGrpSpPr>
            <a:grpSpLocks/>
          </p:cNvGrpSpPr>
          <p:nvPr/>
        </p:nvGrpSpPr>
        <p:grpSpPr bwMode="auto">
          <a:xfrm>
            <a:off x="6862763" y="2667001"/>
            <a:ext cx="830262" cy="455613"/>
            <a:chOff x="4650" y="1129"/>
            <a:chExt cx="246" cy="95"/>
          </a:xfrm>
        </p:grpSpPr>
        <p:sp>
          <p:nvSpPr>
            <p:cNvPr id="210079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0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81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82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85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86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204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205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6" name="Group 1185"/>
          <p:cNvGrpSpPr>
            <a:grpSpLocks/>
          </p:cNvGrpSpPr>
          <p:nvPr/>
        </p:nvGrpSpPr>
        <p:grpSpPr bwMode="auto">
          <a:xfrm>
            <a:off x="8253414" y="2401888"/>
            <a:ext cx="808037" cy="425450"/>
            <a:chOff x="4650" y="1129"/>
            <a:chExt cx="246" cy="95"/>
          </a:xfrm>
        </p:grpSpPr>
        <p:sp>
          <p:nvSpPr>
            <p:cNvPr id="210071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2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73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74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77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8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96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97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7" name="Group 1185"/>
          <p:cNvGrpSpPr>
            <a:grpSpLocks/>
          </p:cNvGrpSpPr>
          <p:nvPr/>
        </p:nvGrpSpPr>
        <p:grpSpPr bwMode="auto">
          <a:xfrm>
            <a:off x="8867776" y="3338514"/>
            <a:ext cx="892175" cy="390525"/>
            <a:chOff x="4650" y="1129"/>
            <a:chExt cx="246" cy="95"/>
          </a:xfrm>
        </p:grpSpPr>
        <p:sp>
          <p:nvSpPr>
            <p:cNvPr id="210063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4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65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66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9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70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8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9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8" name="Group 1185"/>
          <p:cNvGrpSpPr>
            <a:grpSpLocks/>
          </p:cNvGrpSpPr>
          <p:nvPr/>
        </p:nvGrpSpPr>
        <p:grpSpPr bwMode="auto">
          <a:xfrm>
            <a:off x="7278689" y="4344988"/>
            <a:ext cx="808037" cy="425450"/>
            <a:chOff x="4650" y="1129"/>
            <a:chExt cx="246" cy="95"/>
          </a:xfrm>
        </p:grpSpPr>
        <p:sp>
          <p:nvSpPr>
            <p:cNvPr id="210055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6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57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8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61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62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80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81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79" name="Group 1185"/>
          <p:cNvGrpSpPr>
            <a:grpSpLocks/>
          </p:cNvGrpSpPr>
          <p:nvPr/>
        </p:nvGrpSpPr>
        <p:grpSpPr bwMode="auto">
          <a:xfrm>
            <a:off x="5537200" y="4710113"/>
            <a:ext cx="808038" cy="425450"/>
            <a:chOff x="4650" y="1129"/>
            <a:chExt cx="246" cy="95"/>
          </a:xfrm>
        </p:grpSpPr>
        <p:sp>
          <p:nvSpPr>
            <p:cNvPr id="210047" name="Oval 407"/>
            <p:cNvSpPr>
              <a:spLocks noChangeArrowheads="1"/>
            </p:cNvSpPr>
            <p:nvPr/>
          </p:nvSpPr>
          <p:spPr bwMode="auto">
            <a:xfrm>
              <a:off x="4651" y="1171"/>
              <a:ext cx="244" cy="53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8" name="Rectangle 410"/>
            <p:cNvSpPr>
              <a:spLocks noChangeArrowheads="1"/>
            </p:cNvSpPr>
            <p:nvPr/>
          </p:nvSpPr>
          <p:spPr bwMode="auto">
            <a:xfrm>
              <a:off x="4651" y="1165"/>
              <a:ext cx="245" cy="33"/>
            </a:xfrm>
            <a:prstGeom prst="rect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sp>
          <p:nvSpPr>
            <p:cNvPr id="210049" name="Oval 411"/>
            <p:cNvSpPr>
              <a:spLocks noChangeArrowheads="1"/>
            </p:cNvSpPr>
            <p:nvPr/>
          </p:nvSpPr>
          <p:spPr bwMode="auto">
            <a:xfrm>
              <a:off x="4650" y="1129"/>
              <a:ext cx="244" cy="62"/>
            </a:xfrm>
            <a:prstGeom prst="ellipse">
              <a:avLst/>
            </a:prstGeom>
            <a:gradFill rotWithShape="1">
              <a:gsLst>
                <a:gs pos="0">
                  <a:schemeClr val="hlink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2400" dirty="0">
                <a:solidFill>
                  <a:srgbClr val="000000"/>
                </a:solidFill>
                <a:latin typeface="Helvetica" pitchFamily="2" charset="0"/>
                <a:cs typeface="Arial" charset="0"/>
              </a:endParaRPr>
            </a:p>
          </p:txBody>
        </p:sp>
        <p:grpSp>
          <p:nvGrpSpPr>
            <p:cNvPr id="210050" name="Group 1189"/>
            <p:cNvGrpSpPr>
              <a:grpSpLocks/>
            </p:cNvGrpSpPr>
            <p:nvPr/>
          </p:nvGrpSpPr>
          <p:grpSpPr bwMode="auto">
            <a:xfrm>
              <a:off x="4699" y="1145"/>
              <a:ext cx="138" cy="29"/>
              <a:chOff x="2468" y="1332"/>
              <a:chExt cx="310" cy="60"/>
            </a:xfrm>
          </p:grpSpPr>
          <p:sp>
            <p:nvSpPr>
              <p:cNvPr id="210053" name="Freeform 1190"/>
              <p:cNvSpPr>
                <a:spLocks/>
              </p:cNvSpPr>
              <p:nvPr/>
            </p:nvSpPr>
            <p:spPr bwMode="auto">
              <a:xfrm>
                <a:off x="2468" y="1332"/>
                <a:ext cx="310" cy="60"/>
              </a:xfrm>
              <a:custGeom>
                <a:avLst/>
                <a:gdLst>
                  <a:gd name="T0" fmla="*/ 0 w 310"/>
                  <a:gd name="T1" fmla="*/ 60 h 60"/>
                  <a:gd name="T2" fmla="*/ 96 w 310"/>
                  <a:gd name="T3" fmla="*/ 60 h 60"/>
                  <a:gd name="T4" fmla="*/ 192 w 310"/>
                  <a:gd name="T5" fmla="*/ 0 h 60"/>
                  <a:gd name="T6" fmla="*/ 310 w 310"/>
                  <a:gd name="T7" fmla="*/ 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310" h="60">
                    <a:moveTo>
                      <a:pt x="0" y="60"/>
                    </a:moveTo>
                    <a:lnTo>
                      <a:pt x="96" y="60"/>
                    </a:lnTo>
                    <a:lnTo>
                      <a:pt x="192" y="0"/>
                    </a:lnTo>
                    <a:lnTo>
                      <a:pt x="310" y="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0054" name="Freeform 1191"/>
              <p:cNvSpPr>
                <a:spLocks/>
              </p:cNvSpPr>
              <p:nvPr/>
            </p:nvSpPr>
            <p:spPr bwMode="auto">
              <a:xfrm>
                <a:off x="2482" y="1332"/>
                <a:ext cx="282" cy="60"/>
              </a:xfrm>
              <a:custGeom>
                <a:avLst/>
                <a:gdLst>
                  <a:gd name="T0" fmla="*/ 0 w 282"/>
                  <a:gd name="T1" fmla="*/ 0 h 60"/>
                  <a:gd name="T2" fmla="*/ 96 w 282"/>
                  <a:gd name="T3" fmla="*/ 0 h 60"/>
                  <a:gd name="T4" fmla="*/ 192 w 282"/>
                  <a:gd name="T5" fmla="*/ 60 h 60"/>
                  <a:gd name="T6" fmla="*/ 282 w 282"/>
                  <a:gd name="T7" fmla="*/ 60 h 60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82" h="60">
                    <a:moveTo>
                      <a:pt x="0" y="0"/>
                    </a:moveTo>
                    <a:lnTo>
                      <a:pt x="96" y="0"/>
                    </a:lnTo>
                    <a:lnTo>
                      <a:pt x="192" y="60"/>
                    </a:lnTo>
                    <a:lnTo>
                      <a:pt x="282" y="60"/>
                    </a:lnTo>
                  </a:path>
                </a:pathLst>
              </a:custGeom>
              <a:noFill/>
              <a:ln w="127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87172" name="Line 1192"/>
            <p:cNvSpPr>
              <a:spLocks noChangeShapeType="1"/>
            </p:cNvSpPr>
            <p:nvPr/>
          </p:nvSpPr>
          <p:spPr bwMode="auto">
            <a:xfrm>
              <a:off x="4651" y="1158"/>
              <a:ext cx="0" cy="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73" name="Line 1193"/>
            <p:cNvSpPr>
              <a:spLocks noChangeShapeType="1"/>
            </p:cNvSpPr>
            <p:nvPr/>
          </p:nvSpPr>
          <p:spPr bwMode="auto">
            <a:xfrm>
              <a:off x="4894" y="1160"/>
              <a:ext cx="0" cy="4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09980" name="Group 248"/>
          <p:cNvGrpSpPr>
            <a:grpSpLocks/>
          </p:cNvGrpSpPr>
          <p:nvPr/>
        </p:nvGrpSpPr>
        <p:grpSpPr bwMode="auto">
          <a:xfrm>
            <a:off x="8742364" y="1558925"/>
            <a:ext cx="358775" cy="623888"/>
            <a:chOff x="4140" y="429"/>
            <a:chExt cx="1425" cy="2396"/>
          </a:xfrm>
        </p:grpSpPr>
        <p:sp>
          <p:nvSpPr>
            <p:cNvPr id="21001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37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1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1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40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66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7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2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64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5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4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45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02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62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3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002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002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60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61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49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2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003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2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3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54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5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6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7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5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59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09981" name="Group 248"/>
          <p:cNvGrpSpPr>
            <a:grpSpLocks/>
          </p:cNvGrpSpPr>
          <p:nvPr/>
        </p:nvGrpSpPr>
        <p:grpSpPr bwMode="auto">
          <a:xfrm>
            <a:off x="4400551" y="4454525"/>
            <a:ext cx="358775" cy="623888"/>
            <a:chOff x="4140" y="429"/>
            <a:chExt cx="1425" cy="2396"/>
          </a:xfrm>
        </p:grpSpPr>
        <p:sp>
          <p:nvSpPr>
            <p:cNvPr id="209983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5" name="Rectangle 149"/>
            <p:cNvSpPr>
              <a:spLocks noChangeArrowheads="1"/>
            </p:cNvSpPr>
            <p:nvPr/>
          </p:nvSpPr>
          <p:spPr bwMode="auto">
            <a:xfrm>
              <a:off x="4203" y="429"/>
              <a:ext cx="1053" cy="2286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85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86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08" name="Rectangle 152"/>
            <p:cNvSpPr>
              <a:spLocks noChangeArrowheads="1"/>
            </p:cNvSpPr>
            <p:nvPr/>
          </p:nvSpPr>
          <p:spPr bwMode="auto">
            <a:xfrm>
              <a:off x="4209" y="691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88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87134" name="AutoShape 154"/>
              <p:cNvSpPr>
                <a:spLocks noChangeArrowheads="1"/>
              </p:cNvSpPr>
              <p:nvPr/>
            </p:nvSpPr>
            <p:spPr bwMode="auto">
              <a:xfrm>
                <a:off x="617" y="2567"/>
                <a:ext cx="724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5" name="AutoShape 155"/>
              <p:cNvSpPr>
                <a:spLocks noChangeArrowheads="1"/>
              </p:cNvSpPr>
              <p:nvPr/>
            </p:nvSpPr>
            <p:spPr bwMode="auto">
              <a:xfrm>
                <a:off x="633" y="2584"/>
                <a:ext cx="692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0" name="Rectangle 156"/>
            <p:cNvSpPr>
              <a:spLocks noChangeArrowheads="1"/>
            </p:cNvSpPr>
            <p:nvPr/>
          </p:nvSpPr>
          <p:spPr bwMode="auto">
            <a:xfrm>
              <a:off x="4222" y="1020"/>
              <a:ext cx="599" cy="43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0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87132" name="AutoShape 158"/>
              <p:cNvSpPr>
                <a:spLocks noChangeArrowheads="1"/>
              </p:cNvSpPr>
              <p:nvPr/>
            </p:nvSpPr>
            <p:spPr bwMode="auto">
              <a:xfrm>
                <a:off x="612" y="2570"/>
                <a:ext cx="724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3" name="AutoShape 159"/>
              <p:cNvSpPr>
                <a:spLocks noChangeArrowheads="1"/>
              </p:cNvSpPr>
              <p:nvPr/>
            </p:nvSpPr>
            <p:spPr bwMode="auto">
              <a:xfrm>
                <a:off x="628" y="2589"/>
                <a:ext cx="692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2" name="Rectangle 160"/>
            <p:cNvSpPr>
              <a:spLocks noChangeArrowheads="1"/>
            </p:cNvSpPr>
            <p:nvPr/>
          </p:nvSpPr>
          <p:spPr bwMode="auto">
            <a:xfrm>
              <a:off x="4216" y="1356"/>
              <a:ext cx="599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13" name="Rectangle 161"/>
            <p:cNvSpPr>
              <a:spLocks noChangeArrowheads="1"/>
            </p:cNvSpPr>
            <p:nvPr/>
          </p:nvSpPr>
          <p:spPr bwMode="auto">
            <a:xfrm>
              <a:off x="4228" y="1654"/>
              <a:ext cx="593" cy="49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09993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87130" name="AutoShape 163"/>
              <p:cNvSpPr>
                <a:spLocks noChangeArrowheads="1"/>
              </p:cNvSpPr>
              <p:nvPr/>
            </p:nvSpPr>
            <p:spPr bwMode="auto">
              <a:xfrm>
                <a:off x="611" y="2576"/>
                <a:ext cx="730" cy="12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31" name="AutoShape 164"/>
              <p:cNvSpPr>
                <a:spLocks noChangeArrowheads="1"/>
              </p:cNvSpPr>
              <p:nvPr/>
            </p:nvSpPr>
            <p:spPr bwMode="auto">
              <a:xfrm>
                <a:off x="627" y="2588"/>
                <a:ext cx="699" cy="101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09994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09995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87128" name="AutoShape 167"/>
              <p:cNvSpPr>
                <a:spLocks noChangeArrowheads="1"/>
              </p:cNvSpPr>
              <p:nvPr/>
            </p:nvSpPr>
            <p:spPr bwMode="auto">
              <a:xfrm>
                <a:off x="614" y="2566"/>
                <a:ext cx="723" cy="140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7129" name="AutoShape 168"/>
              <p:cNvSpPr>
                <a:spLocks noChangeArrowheads="1"/>
              </p:cNvSpPr>
              <p:nvPr/>
            </p:nvSpPr>
            <p:spPr bwMode="auto">
              <a:xfrm>
                <a:off x="630" y="2585"/>
                <a:ext cx="691" cy="104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7117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9" cy="2286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09997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09998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0" name="Oval 172"/>
            <p:cNvSpPr>
              <a:spLocks noChangeArrowheads="1"/>
            </p:cNvSpPr>
            <p:nvPr/>
          </p:nvSpPr>
          <p:spPr bwMode="auto">
            <a:xfrm>
              <a:off x="5515" y="2612"/>
              <a:ext cx="50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0000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7122" name="AutoShape 174"/>
            <p:cNvSpPr>
              <a:spLocks noChangeArrowheads="1"/>
            </p:cNvSpPr>
            <p:nvPr/>
          </p:nvSpPr>
          <p:spPr bwMode="auto">
            <a:xfrm>
              <a:off x="4140" y="2679"/>
              <a:ext cx="1198" cy="146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3" name="AutoShape 175"/>
            <p:cNvSpPr>
              <a:spLocks noChangeArrowheads="1"/>
            </p:cNvSpPr>
            <p:nvPr/>
          </p:nvSpPr>
          <p:spPr bwMode="auto">
            <a:xfrm>
              <a:off x="4203" y="2709"/>
              <a:ext cx="1072" cy="85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4" name="Oval 176"/>
            <p:cNvSpPr>
              <a:spLocks noChangeArrowheads="1"/>
            </p:cNvSpPr>
            <p:nvPr/>
          </p:nvSpPr>
          <p:spPr bwMode="auto">
            <a:xfrm>
              <a:off x="4310" y="2386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5" name="Oval 177"/>
            <p:cNvSpPr>
              <a:spLocks noChangeArrowheads="1"/>
            </p:cNvSpPr>
            <p:nvPr/>
          </p:nvSpPr>
          <p:spPr bwMode="auto">
            <a:xfrm>
              <a:off x="4487" y="2386"/>
              <a:ext cx="158" cy="140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87126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8" cy="140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7127" name="Rectangle 179"/>
            <p:cNvSpPr>
              <a:spLocks noChangeArrowheads="1"/>
            </p:cNvSpPr>
            <p:nvPr/>
          </p:nvSpPr>
          <p:spPr bwMode="auto">
            <a:xfrm>
              <a:off x="5061" y="1837"/>
              <a:ext cx="88" cy="756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9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17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402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9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699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9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9796" grpId="0"/>
      <p:bldP spid="69978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5" name="Group 156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106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106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818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106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112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112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819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6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7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8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07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108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09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09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1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823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4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823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1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1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9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823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109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110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823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23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822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110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110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22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2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3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107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819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9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9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20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108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820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8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820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820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88069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701629" name="Rectangle 189"/>
          <p:cNvSpPr>
            <a:spLocks noGrp="1" noChangeArrowheads="1"/>
          </p:cNvSpPr>
          <p:nvPr>
            <p:ph type="body" idx="1"/>
          </p:nvPr>
        </p:nvSpPr>
        <p:spPr>
          <a:xfrm>
            <a:off x="6561138" y="1128713"/>
            <a:ext cx="4357874" cy="1262062"/>
          </a:xfrm>
        </p:spPr>
        <p:txBody>
          <a:bodyPr>
            <a:normAutofit lnSpcReduction="10000"/>
          </a:bodyPr>
          <a:lstStyle/>
          <a:p>
            <a:pPr marL="231775" indent="-231775">
              <a:defRPr/>
            </a:pPr>
            <a:r>
              <a:rPr lang="en-US" sz="2200" dirty="0"/>
              <a:t>connecting laptop needs to get its own IP address, addr of first-hop router, addr of DNS server: use </a:t>
            </a:r>
            <a:r>
              <a:rPr lang="en-US" sz="2200" i="1" dirty="0">
                <a:solidFill>
                  <a:srgbClr val="C00000"/>
                </a:solidFill>
              </a:rPr>
              <a:t>DHCP</a:t>
            </a:r>
          </a:p>
        </p:txBody>
      </p:sp>
      <p:sp>
        <p:nvSpPr>
          <p:cNvPr id="701661" name="AutoShape 221"/>
          <p:cNvSpPr>
            <a:spLocks noChangeArrowheads="1"/>
          </p:cNvSpPr>
          <p:nvPr/>
        </p:nvSpPr>
        <p:spPr bwMode="auto">
          <a:xfrm>
            <a:off x="2354263" y="2266951"/>
            <a:ext cx="976312" cy="485775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1690" name="Group 250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1054" name="Freeform 249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55" name="Group 248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8177" name="Rectangle 242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78" name="Text Box 241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79" name="Line 243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0" name="Line 244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1" name="Line 245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82" name="Line 246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693" name="Group 253"/>
          <p:cNvGrpSpPr>
            <a:grpSpLocks/>
          </p:cNvGrpSpPr>
          <p:nvPr/>
        </p:nvGrpSpPr>
        <p:grpSpPr bwMode="auto">
          <a:xfrm>
            <a:off x="2044701" y="1162051"/>
            <a:ext cx="544513" cy="244475"/>
            <a:chOff x="844" y="3337"/>
            <a:chExt cx="343" cy="154"/>
          </a:xfrm>
        </p:grpSpPr>
        <p:sp>
          <p:nvSpPr>
            <p:cNvPr id="88173" name="Rectangle 251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74" name="Text Box 252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grpSp>
        <p:nvGrpSpPr>
          <p:cNvPr id="701739" name="Group 299"/>
          <p:cNvGrpSpPr>
            <a:grpSpLocks/>
          </p:cNvGrpSpPr>
          <p:nvPr/>
        </p:nvGrpSpPr>
        <p:grpSpPr bwMode="auto">
          <a:xfrm>
            <a:off x="1590675" y="1181101"/>
            <a:ext cx="1081088" cy="1166813"/>
            <a:chOff x="42" y="744"/>
            <a:chExt cx="681" cy="735"/>
          </a:xfrm>
        </p:grpSpPr>
        <p:grpSp>
          <p:nvGrpSpPr>
            <p:cNvPr id="211020" name="Group 296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1022" name="Group 29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1047" name="Group 25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71" name="Rectangle 25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72" name="Text Box 25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69" name="Rectangle 266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70" name="Rectangle 267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3" name="Group 274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1041" name="Group 26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66" name="Rectangle 26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7" name="Text Box 27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42" name="Group 27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64" name="Rectangle 27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65" name="Rectangle 27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024" name="Group 293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60" name="Rectangle 276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61" name="Rectangle 277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025" name="Group 29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026" name="Group 287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030" name="Group 278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1033" name="Group 279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58" name="Rectangle 280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9" name="Text Box 281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1034" name="Group 28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56" name="Rectangle 2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57" name="Rectangle 284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152" name="Rectangle 285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53" name="Rectangle 286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148" name="Rectangle 288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49" name="Rectangle 290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50" name="Rectangle 291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142" name="AutoShape 297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58" name="Group 318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1007" name="Group 319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1011" name="Group 320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1014" name="Group 321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39" name="Rectangle 322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40" name="Text Box 323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1015" name="Group 324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37" name="Rectangle 325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38" name="Rectangle 326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8133" name="Rectangle 327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34" name="Rectangle 328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8129" name="Rectangle 329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0" name="Rectangle 330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131" name="Rectangle 331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1782" name="Group 342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0999" name="Freeform 334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1000" name="Group 335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8122" name="Rectangle 33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123" name="Text Box 337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8124" name="Line 33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5" name="Line 33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6" name="Line 34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8127" name="Line 34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1882" name="Group 442"/>
          <p:cNvGrpSpPr>
            <a:grpSpLocks/>
          </p:cNvGrpSpPr>
          <p:nvPr/>
        </p:nvGrpSpPr>
        <p:grpSpPr bwMode="auto">
          <a:xfrm>
            <a:off x="1863725" y="2981326"/>
            <a:ext cx="1081088" cy="1217613"/>
            <a:chOff x="1404" y="3105"/>
            <a:chExt cx="681" cy="767"/>
          </a:xfrm>
        </p:grpSpPr>
        <p:grpSp>
          <p:nvGrpSpPr>
            <p:cNvPr id="210964" name="Group 34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0969" name="Group 34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0994" name="Group 34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8118" name="Rectangle 34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9" name="Text Box 34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8116" name="Rectangle 34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17" name="Rectangle 35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0" name="Group 35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0988" name="Group 35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8113" name="Rectangle 35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4" name="Text Box 35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0989" name="Group 35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8111" name="Rectangle 35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12" name="Rectangle 35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0971" name="Group 35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8107" name="Rectangle 35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108" name="Rectangle 36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0972" name="Group 36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0973" name="Group 36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0977" name="Group 36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0980" name="Group 36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8105" name="Rectangle 36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6" name="Text Box 36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0981" name="Group 36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8103" name="Rectangle 36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8104" name="Rectangle 36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8099" name="Rectangle 37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8100" name="Rectangle 37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8095" name="Rectangle 37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6" name="Rectangle 37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8097" name="Rectangle 37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8086" name="AutoShape 37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0966" name="Group 379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8088" name="Rectangle 38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8089" name="Text Box 38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1916" name="Group 476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8083" name="Rectangle 477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8084" name="Text Box 478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1919" name="Rectangle 479"/>
          <p:cNvSpPr>
            <a:spLocks noChangeArrowheads="1"/>
          </p:cNvSpPr>
          <p:nvPr/>
        </p:nvSpPr>
        <p:spPr bwMode="auto">
          <a:xfrm>
            <a:off x="6561137" y="2568576"/>
            <a:ext cx="4573027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DHCP request </a:t>
            </a:r>
            <a:r>
              <a:rPr lang="en-US" sz="2200" dirty="0">
                <a:latin typeface="Helvetica" pitchFamily="2" charset="0"/>
              </a:rPr>
              <a:t>encapsulated</a:t>
            </a:r>
            <a:r>
              <a:rPr lang="en-US" sz="2200" dirty="0">
                <a:solidFill>
                  <a:srgbClr val="3333CC"/>
                </a:solidFill>
                <a:latin typeface="Helvetica" pitchFamily="2" charset="0"/>
              </a:rPr>
              <a:t>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UDP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IP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, encapsulated in </a:t>
            </a:r>
            <a:r>
              <a:rPr lang="en-US" sz="2200" dirty="0">
                <a:latin typeface="Helvetica" pitchFamily="2" charset="0"/>
              </a:rPr>
              <a:t>link layer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65000"/>
              <a:defRPr/>
            </a:pPr>
            <a:endParaRPr lang="en-US" sz="2200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1920" name="Rectangle 480"/>
          <p:cNvSpPr>
            <a:spLocks noChangeArrowheads="1"/>
          </p:cNvSpPr>
          <p:nvPr/>
        </p:nvSpPr>
        <p:spPr bwMode="auto">
          <a:xfrm>
            <a:off x="6559549" y="3979864"/>
            <a:ext cx="4573027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Packet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broadcast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(dest: FFFFFFFFFFFF) on the local network, received at a router running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DHCP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701921" name="Rectangle 481"/>
          <p:cNvSpPr>
            <a:spLocks noChangeArrowheads="1"/>
          </p:cNvSpPr>
          <p:nvPr/>
        </p:nvSpPr>
        <p:spPr bwMode="auto">
          <a:xfrm>
            <a:off x="6559549" y="5390956"/>
            <a:ext cx="3802062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Ethernet </a:t>
            </a: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 to IP decapsulated to UDP decapsulated to DHCP </a:t>
            </a:r>
          </a:p>
        </p:txBody>
      </p:sp>
      <p:sp>
        <p:nvSpPr>
          <p:cNvPr id="17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18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4972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" dur="500"/>
                                        <p:tgtEl>
                                          <p:spTgt spid="7016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1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70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01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1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1.81144E-6 L 0.26823 -0.00139 L 0.10833 0.27287 L -0.01806 0.27125 " pathEditMode="relative" rAng="0" ptsTypes="AAAA">
                                      <p:cBhvr>
                                        <p:cTn id="43" dur="2000" fill="hold"/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13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70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1000"/>
                                        <p:tgtEl>
                                          <p:spTgt spid="701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57" presetID="1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1629" grpId="0" build="p"/>
      <p:bldP spid="701661" grpId="0" animBg="1"/>
      <p:bldP spid="701661" grpId="1" animBg="1"/>
      <p:bldP spid="701919" grpId="0"/>
      <p:bldP spid="701920" grpId="0"/>
      <p:bldP spid="70192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969" name="Group 15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208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208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8920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208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214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214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8921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6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6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209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210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1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1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3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8925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6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8925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3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3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1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8925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211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212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8925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25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8924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212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212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4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4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5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209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8921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1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1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22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210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8922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10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8922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8922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61139" y="1158876"/>
            <a:ext cx="4605338" cy="1573213"/>
          </a:xfrm>
        </p:spPr>
        <p:txBody>
          <a:bodyPr/>
          <a:lstStyle/>
          <a:p>
            <a:pPr marL="231775" indent="-231775">
              <a:lnSpc>
                <a:spcPct val="80000"/>
              </a:lnSpc>
              <a:defRPr/>
            </a:pPr>
            <a:r>
              <a:rPr lang="en-US" sz="2000" dirty="0"/>
              <a:t>DHCP server formulates </a:t>
            </a:r>
            <a:r>
              <a:rPr lang="en-US" sz="2000" i="1" dirty="0">
                <a:solidFill>
                  <a:srgbClr val="C00000"/>
                </a:solidFill>
              </a:rPr>
              <a:t>DHCP ACK</a:t>
            </a:r>
            <a:r>
              <a:rPr lang="en-US" sz="2000" dirty="0">
                <a:solidFill>
                  <a:srgbClr val="C00000"/>
                </a:solidFill>
              </a:rPr>
              <a:t> </a:t>
            </a:r>
            <a:r>
              <a:rPr lang="en-US" sz="2000" dirty="0"/>
              <a:t>containing client</a:t>
            </a:r>
            <a:r>
              <a:rPr lang="ja-JP" altLang="en-US" sz="2000" dirty="0"/>
              <a:t>’</a:t>
            </a:r>
            <a:r>
              <a:rPr lang="en-US" sz="2000" dirty="0"/>
              <a:t>s IP address, IP address of first-hop router for client, name &amp; IP address of DNS server</a:t>
            </a:r>
          </a:p>
          <a:p>
            <a:pPr>
              <a:lnSpc>
                <a:spcPct val="80000"/>
              </a:lnSpc>
              <a:defRPr/>
            </a:pPr>
            <a:endParaRPr lang="en-US" sz="2000" dirty="0"/>
          </a:p>
        </p:txBody>
      </p:sp>
      <p:grpSp>
        <p:nvGrpSpPr>
          <p:cNvPr id="703533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2074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75" name="Group 47"/>
            <p:cNvGrpSpPr>
              <a:grpSpLocks/>
            </p:cNvGrpSpPr>
            <p:nvPr/>
          </p:nvGrpSpPr>
          <p:grpSpPr bwMode="auto">
            <a:xfrm>
              <a:off x="651" y="681"/>
              <a:ext cx="501" cy="828"/>
              <a:chOff x="569" y="2954"/>
              <a:chExt cx="501" cy="828"/>
            </a:xfrm>
          </p:grpSpPr>
          <p:sp>
            <p:nvSpPr>
              <p:cNvPr id="89197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98" name="Text Box 49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99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0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1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202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545" name="Group 57"/>
          <p:cNvGrpSpPr>
            <a:grpSpLocks/>
          </p:cNvGrpSpPr>
          <p:nvPr/>
        </p:nvGrpSpPr>
        <p:grpSpPr bwMode="auto">
          <a:xfrm>
            <a:off x="1876425" y="3152776"/>
            <a:ext cx="1081088" cy="1166813"/>
            <a:chOff x="42" y="744"/>
            <a:chExt cx="681" cy="735"/>
          </a:xfrm>
        </p:grpSpPr>
        <p:grpSp>
          <p:nvGrpSpPr>
            <p:cNvPr id="212042" name="Group 58"/>
            <p:cNvGrpSpPr>
              <a:grpSpLocks/>
            </p:cNvGrpSpPr>
            <p:nvPr/>
          </p:nvGrpSpPr>
          <p:grpSpPr bwMode="auto">
            <a:xfrm>
              <a:off x="42" y="886"/>
              <a:ext cx="681" cy="468"/>
              <a:chOff x="42" y="886"/>
              <a:chExt cx="681" cy="468"/>
            </a:xfrm>
          </p:grpSpPr>
          <p:grpSp>
            <p:nvGrpSpPr>
              <p:cNvPr id="212044" name="Group 59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69" name="Group 60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93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94" name="Text Box 6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91" name="Rectangle 63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92" name="Rectangle 64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5" name="Group 65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63" name="Group 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88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9" name="Text Box 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64" name="Group 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86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87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2046" name="Group 72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82" name="Rectangle 73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83" name="Rectangle 74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2047" name="Group 75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2048" name="Group 76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2052" name="Group 77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55" name="Group 78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80" name="Rectangle 7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81" name="Text Box 80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56" name="Group 81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78" name="Rectangle 8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79" name="Rectangle 8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74" name="Rectangle 84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75" name="Rectangle 85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70" name="Rectangle 86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1" name="Rectangle 87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72" name="Rectangle 88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64" name="AutoShape 89"/>
            <p:cNvSpPr>
              <a:spLocks noChangeArrowheads="1"/>
            </p:cNvSpPr>
            <p:nvPr/>
          </p:nvSpPr>
          <p:spPr bwMode="auto">
            <a:xfrm>
              <a:off x="384" y="744"/>
              <a:ext cx="240" cy="735"/>
            </a:xfrm>
            <a:prstGeom prst="downArrow">
              <a:avLst>
                <a:gd name="adj1" fmla="val 54167"/>
                <a:gd name="adj2" fmla="val 49170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78" name="Group 90"/>
          <p:cNvGrpSpPr>
            <a:grpSpLocks/>
          </p:cNvGrpSpPr>
          <p:nvPr/>
        </p:nvGrpSpPr>
        <p:grpSpPr bwMode="auto">
          <a:xfrm>
            <a:off x="1973264" y="4238626"/>
            <a:ext cx="1081087" cy="244475"/>
            <a:chOff x="504" y="3523"/>
            <a:chExt cx="681" cy="154"/>
          </a:xfrm>
        </p:grpSpPr>
        <p:grpSp>
          <p:nvGrpSpPr>
            <p:cNvPr id="212029" name="Group 91"/>
            <p:cNvGrpSpPr>
              <a:grpSpLocks/>
            </p:cNvGrpSpPr>
            <p:nvPr/>
          </p:nvGrpSpPr>
          <p:grpSpPr bwMode="auto">
            <a:xfrm>
              <a:off x="623" y="3523"/>
              <a:ext cx="510" cy="154"/>
              <a:chOff x="723" y="3453"/>
              <a:chExt cx="510" cy="154"/>
            </a:xfrm>
          </p:grpSpPr>
          <p:grpSp>
            <p:nvGrpSpPr>
              <p:cNvPr id="212033" name="Group 92"/>
              <p:cNvGrpSpPr>
                <a:grpSpLocks/>
              </p:cNvGrpSpPr>
              <p:nvPr/>
            </p:nvGrpSpPr>
            <p:grpSpPr bwMode="auto">
              <a:xfrm>
                <a:off x="836" y="3453"/>
                <a:ext cx="397" cy="154"/>
                <a:chOff x="836" y="3305"/>
                <a:chExt cx="397" cy="154"/>
              </a:xfrm>
            </p:grpSpPr>
            <p:grpSp>
              <p:nvGrpSpPr>
                <p:cNvPr id="212036" name="Group 93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61" name="Rectangle 94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2" name="Text Box 95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37" name="Group 96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59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60" name="Rectangle 98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89155" name="Rectangle 99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56" name="Rectangle 100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89151" name="Rectangle 101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2" name="Rectangle 102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53" name="Rectangle 103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3592" name="Group 104"/>
          <p:cNvGrpSpPr>
            <a:grpSpLocks/>
          </p:cNvGrpSpPr>
          <p:nvPr/>
        </p:nvGrpSpPr>
        <p:grpSpPr bwMode="auto">
          <a:xfrm>
            <a:off x="3001964" y="3081338"/>
            <a:ext cx="1316037" cy="1314450"/>
            <a:chOff x="931" y="1941"/>
            <a:chExt cx="829" cy="828"/>
          </a:xfrm>
        </p:grpSpPr>
        <p:sp>
          <p:nvSpPr>
            <p:cNvPr id="212021" name="Freeform 105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28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2022" name="Group 106"/>
            <p:cNvGrpSpPr>
              <a:grpSpLocks/>
            </p:cNvGrpSpPr>
            <p:nvPr/>
          </p:nvGrpSpPr>
          <p:grpSpPr bwMode="auto">
            <a:xfrm>
              <a:off x="931" y="1941"/>
              <a:ext cx="501" cy="828"/>
              <a:chOff x="569" y="2954"/>
              <a:chExt cx="501" cy="828"/>
            </a:xfrm>
          </p:grpSpPr>
          <p:sp>
            <p:nvSpPr>
              <p:cNvPr id="89144" name="Rectangle 10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45" name="Text Box 108"/>
              <p:cNvSpPr txBox="1">
                <a:spLocks noChangeArrowheads="1"/>
              </p:cNvSpPr>
              <p:nvPr/>
            </p:nvSpPr>
            <p:spPr bwMode="auto">
              <a:xfrm>
                <a:off x="593" y="2954"/>
                <a:ext cx="477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DHCP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89146" name="Line 10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7" name="Line 11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8" name="Line 11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89149" name="Line 11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3601" name="Group 113"/>
          <p:cNvGrpSpPr>
            <a:grpSpLocks/>
          </p:cNvGrpSpPr>
          <p:nvPr/>
        </p:nvGrpSpPr>
        <p:grpSpPr bwMode="auto">
          <a:xfrm>
            <a:off x="1595439" y="969963"/>
            <a:ext cx="1081087" cy="1217612"/>
            <a:chOff x="1404" y="3105"/>
            <a:chExt cx="681" cy="767"/>
          </a:xfrm>
        </p:grpSpPr>
        <p:grpSp>
          <p:nvGrpSpPr>
            <p:cNvPr id="211986" name="Group 114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1991" name="Group 115"/>
              <p:cNvGrpSpPr>
                <a:grpSpLocks/>
              </p:cNvGrpSpPr>
              <p:nvPr/>
            </p:nvGrpSpPr>
            <p:grpSpPr bwMode="auto">
              <a:xfrm>
                <a:off x="278" y="886"/>
                <a:ext cx="397" cy="154"/>
                <a:chOff x="740" y="3209"/>
                <a:chExt cx="397" cy="154"/>
              </a:xfrm>
            </p:grpSpPr>
            <p:grpSp>
              <p:nvGrpSpPr>
                <p:cNvPr id="212016" name="Group 116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43" cy="154"/>
                  <a:chOff x="844" y="3337"/>
                  <a:chExt cx="343" cy="154"/>
                </a:xfrm>
              </p:grpSpPr>
              <p:sp>
                <p:nvSpPr>
                  <p:cNvPr id="89140" name="Rectangle 11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41" name="Text Box 11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sp>
              <p:nvSpPr>
                <p:cNvPr id="89138" name="Rectangle 119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9" name="Rectangle 120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2" name="Group 121"/>
              <p:cNvGrpSpPr>
                <a:grpSpLocks/>
              </p:cNvGrpSpPr>
              <p:nvPr/>
            </p:nvGrpSpPr>
            <p:grpSpPr bwMode="auto">
              <a:xfrm>
                <a:off x="278" y="1034"/>
                <a:ext cx="397" cy="154"/>
                <a:chOff x="836" y="3305"/>
                <a:chExt cx="397" cy="154"/>
              </a:xfrm>
            </p:grpSpPr>
            <p:grpSp>
              <p:nvGrpSpPr>
                <p:cNvPr id="212010" name="Group 12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43" cy="154"/>
                  <a:chOff x="844" y="3337"/>
                  <a:chExt cx="343" cy="154"/>
                </a:xfrm>
              </p:grpSpPr>
              <p:sp>
                <p:nvSpPr>
                  <p:cNvPr id="89135" name="Rectangle 12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6" name="Text Box 12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43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DHCP</a:t>
                    </a:r>
                  </a:p>
                </p:txBody>
              </p:sp>
            </p:grpSp>
            <p:grpSp>
              <p:nvGrpSpPr>
                <p:cNvPr id="212011" name="Group 12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89133" name="Rectangle 12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34" name="Rectangle 12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1993" name="Group 128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89129" name="Rectangle 129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30" name="Rectangle 130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1994" name="Group 131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1995" name="Group 132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510" cy="154"/>
                  <a:chOff x="723" y="3453"/>
                  <a:chExt cx="510" cy="154"/>
                </a:xfrm>
              </p:grpSpPr>
              <p:grpSp>
                <p:nvGrpSpPr>
                  <p:cNvPr id="211999" name="Group 133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97" cy="154"/>
                    <a:chOff x="836" y="3305"/>
                    <a:chExt cx="397" cy="154"/>
                  </a:xfrm>
                </p:grpSpPr>
                <p:grpSp>
                  <p:nvGrpSpPr>
                    <p:cNvPr id="212002" name="Group 134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43" cy="154"/>
                      <a:chOff x="844" y="3337"/>
                      <a:chExt cx="343" cy="154"/>
                    </a:xfrm>
                  </p:grpSpPr>
                  <p:sp>
                    <p:nvSpPr>
                      <p:cNvPr id="89127" name="Rectangle 135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8" name="Text Box 136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43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DHCP</a:t>
                        </a:r>
                      </a:p>
                    </p:txBody>
                  </p:sp>
                </p:grpSp>
                <p:grpSp>
                  <p:nvGrpSpPr>
                    <p:cNvPr id="212003" name="Group 13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89125" name="Rectangle 13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89126" name="Rectangle 139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89121" name="Rectangle 140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89122" name="Rectangle 141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89117" name="Rectangle 142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8" name="Rectangle 143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89119" name="Rectangle 144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89108" name="AutoShape 145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1988" name="Group 146"/>
            <p:cNvGrpSpPr>
              <a:grpSpLocks/>
            </p:cNvGrpSpPr>
            <p:nvPr/>
          </p:nvGrpSpPr>
          <p:grpSpPr bwMode="auto">
            <a:xfrm>
              <a:off x="1695" y="3227"/>
              <a:ext cx="343" cy="154"/>
              <a:chOff x="844" y="3337"/>
              <a:chExt cx="343" cy="154"/>
            </a:xfrm>
          </p:grpSpPr>
          <p:sp>
            <p:nvSpPr>
              <p:cNvPr id="89110" name="Rectangle 147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89111" name="Text Box 148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43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DHCP</a:t>
                </a:r>
              </a:p>
            </p:txBody>
          </p:sp>
        </p:grpSp>
      </p:grpSp>
      <p:grpSp>
        <p:nvGrpSpPr>
          <p:cNvPr id="703637" name="Group 149"/>
          <p:cNvGrpSpPr>
            <a:grpSpLocks/>
          </p:cNvGrpSpPr>
          <p:nvPr/>
        </p:nvGrpSpPr>
        <p:grpSpPr bwMode="auto">
          <a:xfrm>
            <a:off x="2327276" y="3178176"/>
            <a:ext cx="544513" cy="244475"/>
            <a:chOff x="844" y="3337"/>
            <a:chExt cx="343" cy="154"/>
          </a:xfrm>
        </p:grpSpPr>
        <p:sp>
          <p:nvSpPr>
            <p:cNvPr id="89105" name="Rectangle 150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89106" name="Text Box 151"/>
            <p:cNvSpPr txBox="1">
              <a:spLocks noChangeArrowheads="1"/>
            </p:cNvSpPr>
            <p:nvPr/>
          </p:nvSpPr>
          <p:spPr bwMode="auto">
            <a:xfrm>
              <a:off x="844" y="3337"/>
              <a:ext cx="343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FFFFFF"/>
                  </a:solidFill>
                  <a:latin typeface="Helvetica" pitchFamily="2" charset="0"/>
                </a:rPr>
                <a:t>DHCP</a:t>
              </a:r>
            </a:p>
          </p:txBody>
        </p:sp>
      </p:grpSp>
      <p:sp>
        <p:nvSpPr>
          <p:cNvPr id="703644" name="Text Box 156"/>
          <p:cNvSpPr txBox="1">
            <a:spLocks noChangeArrowheads="1"/>
          </p:cNvSpPr>
          <p:nvPr/>
        </p:nvSpPr>
        <p:spPr bwMode="auto">
          <a:xfrm>
            <a:off x="2319794" y="5260976"/>
            <a:ext cx="7811177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1pPr>
            <a:lvl2pPr marL="742950" indent="-28575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Client now has IP address, knows name &amp; addr of DNS </a:t>
            </a:r>
          </a:p>
          <a:p>
            <a:pPr algn="ctr">
              <a:defRPr/>
            </a:pPr>
            <a:r>
              <a:rPr lang="en-US" sz="2400" i="0" dirty="0">
                <a:solidFill>
                  <a:srgbClr val="C00000"/>
                </a:solidFill>
                <a:latin typeface="Helvetica" pitchFamily="2" charset="0"/>
              </a:rPr>
              <a:t>server, IP address of its first-hop router</a:t>
            </a:r>
          </a:p>
        </p:txBody>
      </p:sp>
      <p:sp>
        <p:nvSpPr>
          <p:cNvPr id="703645" name="Rectangle 157"/>
          <p:cNvSpPr>
            <a:spLocks noChangeArrowheads="1"/>
          </p:cNvSpPr>
          <p:nvPr/>
        </p:nvSpPr>
        <p:spPr bwMode="auto">
          <a:xfrm>
            <a:off x="6594476" y="2565204"/>
            <a:ext cx="3421062" cy="733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1775" indent="-23177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DHCP client receives DHCP ACK reply</a:t>
            </a:r>
          </a:p>
        </p:txBody>
      </p:sp>
      <p:sp>
        <p:nvSpPr>
          <p:cNvPr id="89103" name="Rectangle 2"/>
          <p:cNvSpPr>
            <a:spLocks noGrp="1" noChangeArrowheads="1"/>
          </p:cNvSpPr>
          <p:nvPr>
            <p:ph type="title"/>
          </p:nvPr>
        </p:nvSpPr>
        <p:spPr>
          <a:xfrm>
            <a:off x="1847850" y="9525"/>
            <a:ext cx="8034338" cy="996950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connecting to the Internet</a:t>
            </a:r>
          </a:p>
        </p:txBody>
      </p:sp>
      <p:sp>
        <p:nvSpPr>
          <p:cNvPr id="17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19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90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0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8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569 0.03081 L 0.1533 0.0322 L 0.34896 -0.28446 L -0.04115 -0.28886 " pathEditMode="relative" rAng="0" ptsTypes="AAAA">
                                      <p:cBhvr>
                                        <p:cTn id="19" dur="2000" fill="hold"/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951" y="-1591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70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1000"/>
                                        <p:tgtEl>
                                          <p:spTgt spid="703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6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  <p:bldP spid="703644" grpId="0"/>
      <p:bldP spid="70364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FA14E3-F65E-BE8A-3F28-32B06D9FF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9FFC928-6012-0CAF-AF4E-1F94BC60915E}"/>
              </a:ext>
            </a:extLst>
          </p:cNvPr>
          <p:cNvSpPr txBox="1"/>
          <p:nvPr/>
        </p:nvSpPr>
        <p:spPr>
          <a:xfrm>
            <a:off x="593766" y="523237"/>
            <a:ext cx="110084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latin typeface="Helvetica" pitchFamily="2" charset="0"/>
              </a:rPr>
              <a:t>The network layer enables </a:t>
            </a:r>
            <a:r>
              <a:rPr lang="en-US" sz="4000" dirty="0">
                <a:solidFill>
                  <a:srgbClr val="C00000"/>
                </a:solidFill>
                <a:latin typeface="Helvetica" pitchFamily="2" charset="0"/>
              </a:rPr>
              <a:t>reachability</a:t>
            </a:r>
            <a:r>
              <a:rPr lang="en-US" sz="4000" dirty="0">
                <a:latin typeface="Helvetica" pitchFamily="2" charset="0"/>
              </a:rPr>
              <a:t>.</a:t>
            </a:r>
          </a:p>
          <a:p>
            <a:pPr algn="ctr"/>
            <a:r>
              <a:rPr lang="en-US" sz="4000" dirty="0">
                <a:latin typeface="Helvetica" pitchFamily="2" charset="0"/>
              </a:rPr>
              <a:t>We’ll see protocols that solve subproblems.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A84F49-D749-15FE-871C-6FAC5D3320F5}"/>
              </a:ext>
            </a:extLst>
          </p:cNvPr>
          <p:cNvSpPr txBox="1"/>
          <p:nvPr/>
        </p:nvSpPr>
        <p:spPr>
          <a:xfrm>
            <a:off x="795647" y="2162462"/>
            <a:ext cx="34675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get an address?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F98103-2557-008F-7D8E-58577816EEA8}"/>
              </a:ext>
            </a:extLst>
          </p:cNvPr>
          <p:cNvSpPr txBox="1"/>
          <p:nvPr/>
        </p:nvSpPr>
        <p:spPr>
          <a:xfrm>
            <a:off x="1802085" y="2991770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DHCP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12FBFF-AA33-348E-41E4-919031A7B844}"/>
              </a:ext>
            </a:extLst>
          </p:cNvPr>
          <p:cNvSpPr txBox="1"/>
          <p:nvPr/>
        </p:nvSpPr>
        <p:spPr>
          <a:xfrm>
            <a:off x="2594082" y="4287836"/>
            <a:ext cx="34675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within </a:t>
            </a:r>
            <a:r>
              <a:rPr lang="en-US" sz="2400" dirty="0">
                <a:latin typeface="Helvetica" pitchFamily="2" charset="0"/>
              </a:rPr>
              <a:t>the same network?</a:t>
            </a:r>
          </a:p>
        </p:txBody>
      </p:sp>
      <p:sp>
        <p:nvSpPr>
          <p:cNvPr id="15" name="Cloud 14">
            <a:extLst>
              <a:ext uri="{FF2B5EF4-FFF2-40B4-BE49-F238E27FC236}">
                <a16:creationId xmlns:a16="http://schemas.microsoft.com/office/drawing/2014/main" id="{B4BA3DBB-3BB5-0BE8-30A3-3AE885096B64}"/>
              </a:ext>
            </a:extLst>
          </p:cNvPr>
          <p:cNvSpPr/>
          <p:nvPr/>
        </p:nvSpPr>
        <p:spPr>
          <a:xfrm>
            <a:off x="567702" y="3741218"/>
            <a:ext cx="6711872" cy="2975991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135">
            <a:extLst>
              <a:ext uri="{FF2B5EF4-FFF2-40B4-BE49-F238E27FC236}">
                <a16:creationId xmlns:a16="http://schemas.microsoft.com/office/drawing/2014/main" id="{0DE3A836-FD1B-870F-F161-235844FB4801}"/>
              </a:ext>
            </a:extLst>
          </p:cNvPr>
          <p:cNvGrpSpPr>
            <a:grpSpLocks/>
          </p:cNvGrpSpPr>
          <p:nvPr/>
        </p:nvGrpSpPr>
        <p:grpSpPr bwMode="auto">
          <a:xfrm>
            <a:off x="3733144" y="3425432"/>
            <a:ext cx="1064210" cy="903201"/>
            <a:chOff x="-44" y="1473"/>
            <a:chExt cx="981" cy="1105"/>
          </a:xfrm>
        </p:grpSpPr>
        <p:pic>
          <p:nvPicPr>
            <p:cNvPr id="10" name="Picture 136" descr="desktop_computer_stylized_medium">
              <a:extLst>
                <a:ext uri="{FF2B5EF4-FFF2-40B4-BE49-F238E27FC236}">
                  <a16:creationId xmlns:a16="http://schemas.microsoft.com/office/drawing/2014/main" id="{E5964005-08D1-2C13-43EF-2EFD2B9F4F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Freeform 137">
              <a:extLst>
                <a:ext uri="{FF2B5EF4-FFF2-40B4-BE49-F238E27FC236}">
                  <a16:creationId xmlns:a16="http://schemas.microsoft.com/office/drawing/2014/main" id="{AAFDB3AA-AB5A-0A73-92B3-24BA0C658D4B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6" name="Group 135">
            <a:extLst>
              <a:ext uri="{FF2B5EF4-FFF2-40B4-BE49-F238E27FC236}">
                <a16:creationId xmlns:a16="http://schemas.microsoft.com/office/drawing/2014/main" id="{5CF4077E-2AE5-CF11-2495-56CBABE70F58}"/>
              </a:ext>
            </a:extLst>
          </p:cNvPr>
          <p:cNvGrpSpPr>
            <a:grpSpLocks/>
          </p:cNvGrpSpPr>
          <p:nvPr/>
        </p:nvGrpSpPr>
        <p:grpSpPr bwMode="auto">
          <a:xfrm>
            <a:off x="10098712" y="4344359"/>
            <a:ext cx="1064210" cy="903201"/>
            <a:chOff x="-44" y="1473"/>
            <a:chExt cx="981" cy="1105"/>
          </a:xfrm>
        </p:grpSpPr>
        <p:pic>
          <p:nvPicPr>
            <p:cNvPr id="17" name="Picture 136" descr="desktop_computer_stylized_medium">
              <a:extLst>
                <a:ext uri="{FF2B5EF4-FFF2-40B4-BE49-F238E27FC236}">
                  <a16:creationId xmlns:a16="http://schemas.microsoft.com/office/drawing/2014/main" id="{6E5EFF38-7674-FC32-E4A7-681E06B83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Freeform 137">
              <a:extLst>
                <a:ext uri="{FF2B5EF4-FFF2-40B4-BE49-F238E27FC236}">
                  <a16:creationId xmlns:a16="http://schemas.microsoft.com/office/drawing/2014/main" id="{3E958AFE-9753-4831-3B04-118756574981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9" name="Cloud 18">
            <a:extLst>
              <a:ext uri="{FF2B5EF4-FFF2-40B4-BE49-F238E27FC236}">
                <a16:creationId xmlns:a16="http://schemas.microsoft.com/office/drawing/2014/main" id="{4EF1AAA1-671C-C477-6FDD-A53BAA10CE33}"/>
              </a:ext>
            </a:extLst>
          </p:cNvPr>
          <p:cNvSpPr/>
          <p:nvPr/>
        </p:nvSpPr>
        <p:spPr>
          <a:xfrm>
            <a:off x="8217635" y="3951082"/>
            <a:ext cx="3762153" cy="1963778"/>
          </a:xfrm>
          <a:prstGeom prst="cloud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43357FF-4F7E-6E32-4572-4C4F1904ECA6}"/>
              </a:ext>
            </a:extLst>
          </p:cNvPr>
          <p:cNvSpPr txBox="1"/>
          <p:nvPr/>
        </p:nvSpPr>
        <p:spPr>
          <a:xfrm>
            <a:off x="4186776" y="5401378"/>
            <a:ext cx="16665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5FBBA6D-B5CD-4DA8-39F0-D3E61A9DA9C9}"/>
              </a:ext>
            </a:extLst>
          </p:cNvPr>
          <p:cNvSpPr txBox="1"/>
          <p:nvPr/>
        </p:nvSpPr>
        <p:spPr>
          <a:xfrm>
            <a:off x="7496108" y="2080673"/>
            <a:ext cx="5111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How does an endpoint talk to another </a:t>
            </a:r>
            <a:r>
              <a:rPr lang="en-US" sz="2400" i="1" dirty="0">
                <a:latin typeface="Helvetica" pitchFamily="2" charset="0"/>
              </a:rPr>
              <a:t>outside </a:t>
            </a:r>
            <a:r>
              <a:rPr lang="en-US" sz="2400" dirty="0">
                <a:latin typeface="Helvetica" pitchFamily="2" charset="0"/>
              </a:rPr>
              <a:t>its network?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F014DE-8EEB-8968-7C63-BCCA59F743B6}"/>
              </a:ext>
            </a:extLst>
          </p:cNvPr>
          <p:cNvSpPr txBox="1"/>
          <p:nvPr/>
        </p:nvSpPr>
        <p:spPr>
          <a:xfrm>
            <a:off x="7544129" y="2873864"/>
            <a:ext cx="52565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Routing protocols</a:t>
            </a:r>
          </a:p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OSPF, RIP, BGP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EBD34D-81D1-56BC-445C-E171F047FDA9}"/>
              </a:ext>
            </a:extLst>
          </p:cNvPr>
          <p:cNvSpPr txBox="1"/>
          <p:nvPr/>
        </p:nvSpPr>
        <p:spPr>
          <a:xfrm>
            <a:off x="7046777" y="5670769"/>
            <a:ext cx="166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Gateways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4048F8-A094-EB63-6DEE-A66677AC46AB}"/>
              </a:ext>
            </a:extLst>
          </p:cNvPr>
          <p:cNvSpPr txBox="1"/>
          <p:nvPr/>
        </p:nvSpPr>
        <p:spPr>
          <a:xfrm>
            <a:off x="7060299" y="6053234"/>
            <a:ext cx="24084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NAT</a:t>
            </a:r>
          </a:p>
        </p:txBody>
      </p:sp>
      <p:grpSp>
        <p:nvGrpSpPr>
          <p:cNvPr id="3" name="Group 135">
            <a:extLst>
              <a:ext uri="{FF2B5EF4-FFF2-40B4-BE49-F238E27FC236}">
                <a16:creationId xmlns:a16="http://schemas.microsoft.com/office/drawing/2014/main" id="{7B65861D-7DE7-4845-1003-AD4C31D7DCBE}"/>
              </a:ext>
            </a:extLst>
          </p:cNvPr>
          <p:cNvGrpSpPr>
            <a:grpSpLocks/>
          </p:cNvGrpSpPr>
          <p:nvPr/>
        </p:nvGrpSpPr>
        <p:grpSpPr bwMode="auto">
          <a:xfrm>
            <a:off x="427927" y="3946885"/>
            <a:ext cx="1399562" cy="1197821"/>
            <a:chOff x="-44" y="1473"/>
            <a:chExt cx="981" cy="1105"/>
          </a:xfrm>
        </p:grpSpPr>
        <p:pic>
          <p:nvPicPr>
            <p:cNvPr id="4" name="Picture 136" descr="desktop_computer_stylized_medium">
              <a:extLst>
                <a:ext uri="{FF2B5EF4-FFF2-40B4-BE49-F238E27FC236}">
                  <a16:creationId xmlns:a16="http://schemas.microsoft.com/office/drawing/2014/main" id="{0E07BC97-54E9-6AD5-8F89-8B75499B23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" name="Freeform 137">
              <a:extLst>
                <a:ext uri="{FF2B5EF4-FFF2-40B4-BE49-F238E27FC236}">
                  <a16:creationId xmlns:a16="http://schemas.microsoft.com/office/drawing/2014/main" id="{A38EB032-48B6-7D13-D09A-058E3843C632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12" name="Group 135">
            <a:extLst>
              <a:ext uri="{FF2B5EF4-FFF2-40B4-BE49-F238E27FC236}">
                <a16:creationId xmlns:a16="http://schemas.microsoft.com/office/drawing/2014/main" id="{2EE7694B-2388-5DB2-D276-55D7952AA479}"/>
              </a:ext>
            </a:extLst>
          </p:cNvPr>
          <p:cNvGrpSpPr>
            <a:grpSpLocks/>
          </p:cNvGrpSpPr>
          <p:nvPr/>
        </p:nvGrpSpPr>
        <p:grpSpPr bwMode="auto">
          <a:xfrm>
            <a:off x="795647" y="5775896"/>
            <a:ext cx="1064210" cy="903201"/>
            <a:chOff x="-44" y="1473"/>
            <a:chExt cx="981" cy="1105"/>
          </a:xfrm>
        </p:grpSpPr>
        <p:pic>
          <p:nvPicPr>
            <p:cNvPr id="13" name="Picture 136" descr="desktop_computer_stylized_medium">
              <a:extLst>
                <a:ext uri="{FF2B5EF4-FFF2-40B4-BE49-F238E27FC236}">
                  <a16:creationId xmlns:a16="http://schemas.microsoft.com/office/drawing/2014/main" id="{5434A11E-15AD-A26D-80A7-D5C8387DD2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4" name="Freeform 137">
              <a:extLst>
                <a:ext uri="{FF2B5EF4-FFF2-40B4-BE49-F238E27FC236}">
                  <a16:creationId xmlns:a16="http://schemas.microsoft.com/office/drawing/2014/main" id="{D0B6687B-65CF-D499-481B-99F0212B5D7E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374" y="1579"/>
              <a:ext cx="477" cy="506"/>
            </a:xfrm>
            <a:custGeom>
              <a:avLst/>
              <a:gdLst>
                <a:gd name="T0" fmla="*/ 0 w 356"/>
                <a:gd name="T1" fmla="*/ 0 h 368"/>
                <a:gd name="T2" fmla="*/ 18034 w 356"/>
                <a:gd name="T3" fmla="*/ 1220 h 368"/>
                <a:gd name="T4" fmla="*/ 21394 w 356"/>
                <a:gd name="T5" fmla="*/ 25425 h 368"/>
                <a:gd name="T6" fmla="*/ 4715 w 356"/>
                <a:gd name="T7" fmla="*/ 31797 h 368"/>
                <a:gd name="T8" fmla="*/ 0 w 356"/>
                <a:gd name="T9" fmla="*/ 0 h 36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56"/>
                <a:gd name="T16" fmla="*/ 0 h 368"/>
                <a:gd name="T17" fmla="*/ 356 w 356"/>
                <a:gd name="T18" fmla="*/ 368 h 36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56" h="368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 rotWithShape="1">
              <a:gsLst>
                <a:gs pos="0">
                  <a:srgbClr val="000099"/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/>
                  <a:tailEnd/>
                </a14:hiddenLine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458271ED-F62A-5BC2-7F56-A43F4E814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39" y="5850218"/>
            <a:ext cx="1896830" cy="569049"/>
          </a:xfrm>
          <a:prstGeom prst="rect">
            <a:avLst/>
          </a:prstGeom>
        </p:spPr>
      </p:pic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101CCCA-7126-D5B7-9F1F-F2B5E01D65E1}"/>
              </a:ext>
            </a:extLst>
          </p:cNvPr>
          <p:cNvCxnSpPr>
            <a:cxnSpLocks/>
            <a:endCxn id="19" idx="2"/>
          </p:cNvCxnSpPr>
          <p:nvPr/>
        </p:nvCxnSpPr>
        <p:spPr>
          <a:xfrm flipV="1">
            <a:off x="7279574" y="4932971"/>
            <a:ext cx="949731" cy="36924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19" descr="Router Clip Art">
            <a:extLst>
              <a:ext uri="{FF2B5EF4-FFF2-40B4-BE49-F238E27FC236}">
                <a16:creationId xmlns:a16="http://schemas.microsoft.com/office/drawing/2014/main" id="{10F29AB1-A96C-0C98-4A59-64D1781780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7839" y="4977166"/>
            <a:ext cx="850847" cy="6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31" descr="Shape&#10;&#10;Description automatically generated">
            <a:extLst>
              <a:ext uri="{FF2B5EF4-FFF2-40B4-BE49-F238E27FC236}">
                <a16:creationId xmlns:a16="http://schemas.microsoft.com/office/drawing/2014/main" id="{2BDB2874-B0A4-EAA1-B159-AA40B27F3E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06832" y="5452001"/>
            <a:ext cx="1072131" cy="121833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6A09ED9-FE6E-816B-6A98-BA1957B324D1}"/>
              </a:ext>
            </a:extLst>
          </p:cNvPr>
          <p:cNvSpPr txBox="1"/>
          <p:nvPr/>
        </p:nvSpPr>
        <p:spPr>
          <a:xfrm>
            <a:off x="4778360" y="2352687"/>
            <a:ext cx="3467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Debugging?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B86CF3-891B-5B77-232A-3884DD5728D2}"/>
              </a:ext>
            </a:extLst>
          </p:cNvPr>
          <p:cNvSpPr txBox="1"/>
          <p:nvPr/>
        </p:nvSpPr>
        <p:spPr>
          <a:xfrm>
            <a:off x="5073562" y="2775673"/>
            <a:ext cx="12274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200" dirty="0">
                <a:solidFill>
                  <a:srgbClr val="C00000"/>
                </a:solidFill>
                <a:latin typeface="Helvetica" pitchFamily="2" charset="0"/>
              </a:rPr>
              <a:t>ICMP</a:t>
            </a:r>
          </a:p>
        </p:txBody>
      </p:sp>
    </p:spTree>
    <p:extLst>
      <p:ext uri="{BB962C8B-B14F-4D97-AF65-F5344CB8AC3E}">
        <p14:creationId xmlns:p14="http://schemas.microsoft.com/office/powerpoint/2010/main" val="311492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5" grpId="0" animBg="1"/>
      <p:bldP spid="19" grpId="0" animBg="1"/>
      <p:bldP spid="20" grpId="0"/>
      <p:bldP spid="21" grpId="0"/>
      <p:bldP spid="22" grpId="0"/>
      <p:bldP spid="24" grpId="0"/>
      <p:bldP spid="25" grpId="0"/>
      <p:bldP spid="33" grpId="0"/>
      <p:bldP spid="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993" name="Group 92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305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5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306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8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306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311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311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018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3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104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306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308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8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8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0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8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023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023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1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9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023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3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309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309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022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22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021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09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309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310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22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22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6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019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9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9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307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020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307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019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19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020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90117" name="Rectangle 2"/>
          <p:cNvSpPr>
            <a:spLocks noGrp="1" noChangeArrowheads="1"/>
          </p:cNvSpPr>
          <p:nvPr>
            <p:ph type="title"/>
          </p:nvPr>
        </p:nvSpPr>
        <p:spPr>
          <a:xfrm>
            <a:off x="618565" y="1"/>
            <a:ext cx="9911323" cy="1001713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ARP (before DNS, before HTTP)</a:t>
            </a:r>
          </a:p>
        </p:txBody>
      </p:sp>
      <p:sp>
        <p:nvSpPr>
          <p:cNvPr id="901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915025" y="1014413"/>
            <a:ext cx="4667250" cy="1262062"/>
          </a:xfrm>
        </p:spPr>
        <p:txBody>
          <a:bodyPr/>
          <a:lstStyle/>
          <a:p>
            <a:pPr>
              <a:defRPr/>
            </a:pPr>
            <a:r>
              <a:rPr lang="en-US" sz="2200" dirty="0"/>
              <a:t>before sending </a:t>
            </a:r>
            <a:r>
              <a:rPr lang="en-US" sz="2200" i="1" dirty="0">
                <a:solidFill>
                  <a:srgbClr val="C00000"/>
                </a:solidFill>
              </a:rPr>
              <a:t>HTTP</a:t>
            </a:r>
            <a:r>
              <a:rPr lang="en-US" sz="2200" b="1" i="1" dirty="0">
                <a:solidFill>
                  <a:srgbClr val="C00000"/>
                </a:solidFill>
              </a:rPr>
              <a:t> </a:t>
            </a:r>
            <a:r>
              <a:rPr lang="en-US" sz="2200" dirty="0"/>
              <a:t>request, need IP address of www.google.com:  </a:t>
            </a:r>
            <a:r>
              <a:rPr lang="en-US" sz="2200" i="1" dirty="0">
                <a:solidFill>
                  <a:srgbClr val="C00000"/>
                </a:solidFill>
              </a:rPr>
              <a:t>DNS</a:t>
            </a:r>
          </a:p>
        </p:txBody>
      </p:sp>
      <p:sp>
        <p:nvSpPr>
          <p:cNvPr id="212998" name="Line 43"/>
          <p:cNvSpPr>
            <a:spLocks noChangeShapeType="1"/>
          </p:cNvSpPr>
          <p:nvPr/>
        </p:nvSpPr>
        <p:spPr bwMode="auto">
          <a:xfrm flipV="1">
            <a:off x="4189414" y="2517775"/>
            <a:ext cx="6953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704557" name="Group 4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3049" name="Freeform 4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50" name="Group 4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0172" name="Rectangle 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73" name="Text Box 49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0174" name="Line 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5" name="Line 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6" name="Line 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0177" name="Line 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4788" name="Group 276"/>
          <p:cNvGrpSpPr>
            <a:grpSpLocks/>
          </p:cNvGrpSpPr>
          <p:nvPr/>
        </p:nvGrpSpPr>
        <p:grpSpPr bwMode="auto">
          <a:xfrm>
            <a:off x="1804988" y="1157288"/>
            <a:ext cx="762000" cy="876300"/>
            <a:chOff x="177" y="729"/>
            <a:chExt cx="480" cy="552"/>
          </a:xfrm>
        </p:grpSpPr>
        <p:grpSp>
          <p:nvGrpSpPr>
            <p:cNvPr id="213029" name="Group 54"/>
            <p:cNvGrpSpPr>
              <a:grpSpLocks/>
            </p:cNvGrpSpPr>
            <p:nvPr/>
          </p:nvGrpSpPr>
          <p:grpSpPr bwMode="auto">
            <a:xfrm>
              <a:off x="343" y="732"/>
              <a:ext cx="290" cy="154"/>
              <a:chOff x="844" y="3337"/>
              <a:chExt cx="290" cy="154"/>
            </a:xfrm>
          </p:grpSpPr>
          <p:sp>
            <p:nvSpPr>
              <p:cNvPr id="90168" name="Rectangle 55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9" name="Text Box 56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3030" name="Group 59"/>
            <p:cNvGrpSpPr>
              <a:grpSpLocks/>
            </p:cNvGrpSpPr>
            <p:nvPr/>
          </p:nvGrpSpPr>
          <p:grpSpPr bwMode="auto">
            <a:xfrm>
              <a:off x="290" y="874"/>
              <a:ext cx="354" cy="154"/>
              <a:chOff x="740" y="3209"/>
              <a:chExt cx="354" cy="154"/>
            </a:xfrm>
          </p:grpSpPr>
          <p:grpSp>
            <p:nvGrpSpPr>
              <p:cNvPr id="213042" name="Group 60"/>
              <p:cNvGrpSpPr>
                <a:grpSpLocks/>
              </p:cNvGrpSpPr>
              <p:nvPr/>
            </p:nvGrpSpPr>
            <p:grpSpPr bwMode="auto">
              <a:xfrm>
                <a:off x="794" y="3209"/>
                <a:ext cx="290" cy="154"/>
                <a:chOff x="844" y="3337"/>
                <a:chExt cx="290" cy="154"/>
              </a:xfrm>
            </p:grpSpPr>
            <p:sp>
              <p:nvSpPr>
                <p:cNvPr id="90166" name="Rectangle 61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7" name="Text Box 62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sp>
            <p:nvSpPr>
              <p:cNvPr id="90164" name="Rectangle 63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65" name="Rectangle 64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3031" name="Group 65"/>
            <p:cNvGrpSpPr>
              <a:grpSpLocks/>
            </p:cNvGrpSpPr>
            <p:nvPr/>
          </p:nvGrpSpPr>
          <p:grpSpPr bwMode="auto">
            <a:xfrm>
              <a:off x="290" y="1022"/>
              <a:ext cx="354" cy="154"/>
              <a:chOff x="836" y="3305"/>
              <a:chExt cx="354" cy="154"/>
            </a:xfrm>
          </p:grpSpPr>
          <p:grpSp>
            <p:nvGrpSpPr>
              <p:cNvPr id="213036" name="Group 66"/>
              <p:cNvGrpSpPr>
                <a:grpSpLocks/>
              </p:cNvGrpSpPr>
              <p:nvPr/>
            </p:nvGrpSpPr>
            <p:grpSpPr bwMode="auto">
              <a:xfrm>
                <a:off x="890" y="3305"/>
                <a:ext cx="290" cy="154"/>
                <a:chOff x="844" y="3337"/>
                <a:chExt cx="290" cy="154"/>
              </a:xfrm>
            </p:grpSpPr>
            <p:sp>
              <p:nvSpPr>
                <p:cNvPr id="90161" name="Rectangle 67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2" name="Text Box 68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28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DNS</a:t>
                  </a:r>
                </a:p>
              </p:txBody>
            </p:sp>
          </p:grpSp>
          <p:grpSp>
            <p:nvGrpSpPr>
              <p:cNvPr id="213037" name="Group 69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0159" name="Rectangle 70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0160" name="Rectangle 71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3032" name="Group 72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0155" name="Rectangle 73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56" name="Rectangle 74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0154" name="AutoShape 89"/>
            <p:cNvSpPr>
              <a:spLocks noChangeArrowheads="1"/>
            </p:cNvSpPr>
            <p:nvPr/>
          </p:nvSpPr>
          <p:spPr bwMode="auto">
            <a:xfrm>
              <a:off x="393" y="729"/>
              <a:ext cx="240" cy="552"/>
            </a:xfrm>
            <a:prstGeom prst="downArrow">
              <a:avLst>
                <a:gd name="adj1" fmla="val 54167"/>
                <a:gd name="adj2" fmla="val 36928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4664" name="Rectangle 152"/>
          <p:cNvSpPr>
            <a:spLocks noChangeArrowheads="1"/>
          </p:cNvSpPr>
          <p:nvPr/>
        </p:nvSpPr>
        <p:spPr bwMode="auto">
          <a:xfrm>
            <a:off x="5930920" y="2227742"/>
            <a:ext cx="5329891" cy="1306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DNS query created, encapsulated in UDP, encapsulated in IP, encapsulated in Eth.  To send frame to router, need MAC address of router interface: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</a:t>
            </a: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defRPr/>
            </a:pPr>
            <a:endParaRPr lang="en-US" sz="2200" b="1" dirty="0">
              <a:solidFill>
                <a:srgbClr val="000000"/>
              </a:solidFill>
              <a:latin typeface="Helvetica" pitchFamily="2" charset="0"/>
            </a:endParaRPr>
          </a:p>
        </p:txBody>
      </p:sp>
      <p:sp>
        <p:nvSpPr>
          <p:cNvPr id="704665" name="Rectangle 153"/>
          <p:cNvSpPr>
            <a:spLocks noChangeArrowheads="1"/>
          </p:cNvSpPr>
          <p:nvPr/>
        </p:nvSpPr>
        <p:spPr bwMode="auto">
          <a:xfrm>
            <a:off x="5943601" y="3608389"/>
            <a:ext cx="5329891" cy="1563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query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broadcast, received by router, which replies with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ARP reply </a:t>
            </a: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giving MAC address of router interface</a:t>
            </a:r>
          </a:p>
        </p:txBody>
      </p:sp>
      <p:sp>
        <p:nvSpPr>
          <p:cNvPr id="704666" name="Rectangle 154"/>
          <p:cNvSpPr>
            <a:spLocks noChangeArrowheads="1"/>
          </p:cNvSpPr>
          <p:nvPr/>
        </p:nvSpPr>
        <p:spPr bwMode="auto">
          <a:xfrm>
            <a:off x="5995988" y="5000626"/>
            <a:ext cx="4286250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solidFill>
                  <a:srgbClr val="000000"/>
                </a:solidFill>
                <a:latin typeface="Helvetica" pitchFamily="2" charset="0"/>
              </a:rPr>
              <a:t>client now knows MAC address of gateway router, so can now send packet containing DNS query </a:t>
            </a:r>
          </a:p>
        </p:txBody>
      </p:sp>
      <p:grpSp>
        <p:nvGrpSpPr>
          <p:cNvPr id="704775" name="Group 263"/>
          <p:cNvGrpSpPr>
            <a:grpSpLocks/>
          </p:cNvGrpSpPr>
          <p:nvPr/>
        </p:nvGrpSpPr>
        <p:grpSpPr bwMode="auto">
          <a:xfrm>
            <a:off x="1616075" y="1868489"/>
            <a:ext cx="1081088" cy="244475"/>
            <a:chOff x="76" y="2296"/>
            <a:chExt cx="681" cy="154"/>
          </a:xfrm>
        </p:grpSpPr>
        <p:sp>
          <p:nvSpPr>
            <p:cNvPr id="90145" name="Rectangle 103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6" name="Rectangle 101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7" name="Rectangle 102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8" name="Rectangle 100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49" name="Text Box 95"/>
            <p:cNvSpPr txBox="1">
              <a:spLocks noChangeArrowheads="1"/>
            </p:cNvSpPr>
            <p:nvPr/>
          </p:nvSpPr>
          <p:spPr bwMode="auto">
            <a:xfrm>
              <a:off x="182" y="2296"/>
              <a:ext cx="501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query</a:t>
              </a:r>
            </a:p>
          </p:txBody>
        </p:sp>
      </p:grpSp>
      <p:grpSp>
        <p:nvGrpSpPr>
          <p:cNvPr id="704767" name="Group 255"/>
          <p:cNvGrpSpPr>
            <a:grpSpLocks/>
          </p:cNvGrpSpPr>
          <p:nvPr/>
        </p:nvGrpSpPr>
        <p:grpSpPr bwMode="auto">
          <a:xfrm>
            <a:off x="3765550" y="2982914"/>
            <a:ext cx="1016000" cy="877887"/>
            <a:chOff x="719" y="2137"/>
            <a:chExt cx="640" cy="553"/>
          </a:xfrm>
        </p:grpSpPr>
        <p:sp>
          <p:nvSpPr>
            <p:cNvPr id="213016" name="Freeform 244"/>
            <p:cNvSpPr>
              <a:spLocks/>
            </p:cNvSpPr>
            <p:nvPr/>
          </p:nvSpPr>
          <p:spPr bwMode="auto">
            <a:xfrm>
              <a:off x="755" y="2268"/>
              <a:ext cx="604" cy="422"/>
            </a:xfrm>
            <a:custGeom>
              <a:avLst/>
              <a:gdLst>
                <a:gd name="T0" fmla="*/ 493 w 604"/>
                <a:gd name="T1" fmla="*/ 0 h 422"/>
                <a:gd name="T2" fmla="*/ 604 w 604"/>
                <a:gd name="T3" fmla="*/ 422 h 422"/>
                <a:gd name="T4" fmla="*/ 0 w 604"/>
                <a:gd name="T5" fmla="*/ 307 h 422"/>
                <a:gd name="T6" fmla="*/ 220 w 604"/>
                <a:gd name="T7" fmla="*/ 3 h 422"/>
                <a:gd name="T8" fmla="*/ 493 w 604"/>
                <a:gd name="T9" fmla="*/ 0 h 4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422">
                  <a:moveTo>
                    <a:pt x="493" y="0"/>
                  </a:moveTo>
                  <a:lnTo>
                    <a:pt x="604" y="422"/>
                  </a:lnTo>
                  <a:lnTo>
                    <a:pt x="0" y="307"/>
                  </a:lnTo>
                  <a:lnTo>
                    <a:pt x="220" y="3"/>
                  </a:lnTo>
                  <a:lnTo>
                    <a:pt x="493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38" name="Rectangle 246"/>
            <p:cNvSpPr>
              <a:spLocks noChangeArrowheads="1"/>
            </p:cNvSpPr>
            <p:nvPr/>
          </p:nvSpPr>
          <p:spPr bwMode="auto">
            <a:xfrm>
              <a:off x="751" y="2266"/>
              <a:ext cx="493" cy="31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9" name="Text Box 247"/>
            <p:cNvSpPr txBox="1">
              <a:spLocks noChangeArrowheads="1"/>
            </p:cNvSpPr>
            <p:nvPr/>
          </p:nvSpPr>
          <p:spPr bwMode="auto">
            <a:xfrm>
              <a:off x="835" y="2235"/>
              <a:ext cx="336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Eth</a:t>
              </a:r>
            </a:p>
            <a:p>
              <a:pPr algn="ctr">
                <a:defRPr/>
              </a:pPr>
              <a:r>
                <a:rPr lang="en-US" sz="1600" i="0" dirty="0">
                  <a:solidFill>
                    <a:srgbClr val="000000"/>
                  </a:solidFill>
                  <a:latin typeface="Helvetica" pitchFamily="2" charset="0"/>
                </a:rPr>
                <a:t>Phy</a:t>
              </a:r>
            </a:p>
          </p:txBody>
        </p:sp>
        <p:sp>
          <p:nvSpPr>
            <p:cNvPr id="90140" name="Line 250"/>
            <p:cNvSpPr>
              <a:spLocks noChangeShapeType="1"/>
            </p:cNvSpPr>
            <p:nvPr/>
          </p:nvSpPr>
          <p:spPr bwMode="auto">
            <a:xfrm>
              <a:off x="747" y="2264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0141" name="Line 251"/>
            <p:cNvSpPr>
              <a:spLocks noChangeShapeType="1"/>
            </p:cNvSpPr>
            <p:nvPr/>
          </p:nvSpPr>
          <p:spPr bwMode="auto">
            <a:xfrm>
              <a:off x="744" y="2423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3021" name="Group 252"/>
            <p:cNvGrpSpPr>
              <a:grpSpLocks/>
            </p:cNvGrpSpPr>
            <p:nvPr/>
          </p:nvGrpSpPr>
          <p:grpSpPr bwMode="auto">
            <a:xfrm>
              <a:off x="719" y="2137"/>
              <a:ext cx="280" cy="154"/>
              <a:chOff x="161" y="1354"/>
              <a:chExt cx="280" cy="154"/>
            </a:xfrm>
          </p:grpSpPr>
          <p:sp>
            <p:nvSpPr>
              <p:cNvPr id="90143" name="Rectangle 253"/>
              <p:cNvSpPr>
                <a:spLocks noChangeArrowheads="1"/>
              </p:cNvSpPr>
              <p:nvPr/>
            </p:nvSpPr>
            <p:spPr bwMode="auto">
              <a:xfrm>
                <a:off x="192" y="1365"/>
                <a:ext cx="228" cy="141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0144" name="Text Box 254"/>
              <p:cNvSpPr txBox="1">
                <a:spLocks noChangeArrowheads="1"/>
              </p:cNvSpPr>
              <p:nvPr/>
            </p:nvSpPr>
            <p:spPr bwMode="auto">
              <a:xfrm>
                <a:off x="161" y="1354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ARP</a:t>
                </a:r>
              </a:p>
            </p:txBody>
          </p:sp>
        </p:grpSp>
      </p:grpSp>
      <p:grpSp>
        <p:nvGrpSpPr>
          <p:cNvPr id="704754" name="Group 242"/>
          <p:cNvGrpSpPr>
            <a:grpSpLocks/>
          </p:cNvGrpSpPr>
          <p:nvPr/>
        </p:nvGrpSpPr>
        <p:grpSpPr bwMode="auto">
          <a:xfrm>
            <a:off x="2674938" y="1720851"/>
            <a:ext cx="444500" cy="244475"/>
            <a:chOff x="161" y="1354"/>
            <a:chExt cx="280" cy="154"/>
          </a:xfrm>
        </p:grpSpPr>
        <p:sp>
          <p:nvSpPr>
            <p:cNvPr id="90135" name="Rectangle 241"/>
            <p:cNvSpPr>
              <a:spLocks noChangeArrowheads="1"/>
            </p:cNvSpPr>
            <p:nvPr/>
          </p:nvSpPr>
          <p:spPr bwMode="auto">
            <a:xfrm>
              <a:off x="192" y="1365"/>
              <a:ext cx="228" cy="141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6" name="Text Box 240"/>
            <p:cNvSpPr txBox="1">
              <a:spLocks noChangeArrowheads="1"/>
            </p:cNvSpPr>
            <p:nvPr/>
          </p:nvSpPr>
          <p:spPr bwMode="auto">
            <a:xfrm>
              <a:off x="161" y="1354"/>
              <a:ext cx="280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</a:t>
              </a:r>
            </a:p>
          </p:txBody>
        </p:sp>
      </p:grpSp>
      <p:grpSp>
        <p:nvGrpSpPr>
          <p:cNvPr id="704782" name="Group 270"/>
          <p:cNvGrpSpPr>
            <a:grpSpLocks/>
          </p:cNvGrpSpPr>
          <p:nvPr/>
        </p:nvGrpSpPr>
        <p:grpSpPr bwMode="auto">
          <a:xfrm>
            <a:off x="2701925" y="3187701"/>
            <a:ext cx="1081088" cy="244475"/>
            <a:chOff x="76" y="2296"/>
            <a:chExt cx="681" cy="154"/>
          </a:xfrm>
        </p:grpSpPr>
        <p:sp>
          <p:nvSpPr>
            <p:cNvPr id="90130" name="Rectangle 271"/>
            <p:cNvSpPr>
              <a:spLocks noChangeArrowheads="1"/>
            </p:cNvSpPr>
            <p:nvPr/>
          </p:nvSpPr>
          <p:spPr bwMode="auto">
            <a:xfrm>
              <a:off x="76" y="2305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1" name="Rectangle 272"/>
            <p:cNvSpPr>
              <a:spLocks noChangeArrowheads="1"/>
            </p:cNvSpPr>
            <p:nvPr/>
          </p:nvSpPr>
          <p:spPr bwMode="auto">
            <a:xfrm>
              <a:off x="89" y="2321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2" name="Rectangle 273"/>
            <p:cNvSpPr>
              <a:spLocks noChangeArrowheads="1"/>
            </p:cNvSpPr>
            <p:nvPr/>
          </p:nvSpPr>
          <p:spPr bwMode="auto">
            <a:xfrm>
              <a:off x="687" y="2320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3" name="Rectangle 274"/>
            <p:cNvSpPr>
              <a:spLocks noChangeArrowheads="1"/>
            </p:cNvSpPr>
            <p:nvPr/>
          </p:nvSpPr>
          <p:spPr bwMode="auto">
            <a:xfrm>
              <a:off x="195" y="2319"/>
              <a:ext cx="480" cy="112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FFFF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0134" name="Text Box 275"/>
            <p:cNvSpPr txBox="1">
              <a:spLocks noChangeArrowheads="1"/>
            </p:cNvSpPr>
            <p:nvPr/>
          </p:nvSpPr>
          <p:spPr bwMode="auto">
            <a:xfrm>
              <a:off x="182" y="2296"/>
              <a:ext cx="47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rgbClr val="000000"/>
                  </a:solidFill>
                  <a:latin typeface="Helvetica" pitchFamily="2" charset="0"/>
                </a:rPr>
                <a:t>ARP reply</a:t>
              </a:r>
            </a:p>
          </p:txBody>
        </p:sp>
      </p:grpSp>
      <p:sp>
        <p:nvSpPr>
          <p:cNvPr id="12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20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085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4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4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2.22222E-6 L -0.00052 0.08056 L 0.4151 0.075 L 0.26701 0.2757 L 0.1151 0.27431 L 0.1151 0.18889 " pathEditMode="relative" ptsTypes="AAAAAA">
                                      <p:cBhvr>
                                        <p:cTn id="25" dur="2000" fill="hold"/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47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2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00052 0.0794 L 0.1467 0.08009 L 0.29444 -0.12222 L -0.11597 -0.12014 L -0.11597 -0.16181 L -0.11754 -0.1882 " pathEditMode="relative" rAng="0" ptsTypes="AAAAAAA">
                                      <p:cBhvr>
                                        <p:cTn id="43" dur="2000" fill="hold"/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837" y="-54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7" dur="500"/>
                                        <p:tgtEl>
                                          <p:spTgt spid="7047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47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3" dur="500"/>
                                        <p:tgtEl>
                                          <p:spTgt spid="7047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64" grpId="0"/>
      <p:bldP spid="704665" grpId="0"/>
      <p:bldP spid="70466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017" name="Group 23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4233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4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5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6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237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59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4239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4291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4292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1361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4244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4259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1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61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62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84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4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1410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11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6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6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1408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9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88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89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69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1406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7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4270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4271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1404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1405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1393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3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274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6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4276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98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99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0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1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2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403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4245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1367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68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69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70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1371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4251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1377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8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9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252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1374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5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376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4020" name="Freeform 236"/>
          <p:cNvSpPr>
            <a:spLocks/>
          </p:cNvSpPr>
          <p:nvPr/>
        </p:nvSpPr>
        <p:spPr bwMode="auto">
          <a:xfrm>
            <a:off x="6275388" y="706439"/>
            <a:ext cx="3759200" cy="2473325"/>
          </a:xfrm>
          <a:custGeom>
            <a:avLst/>
            <a:gdLst>
              <a:gd name="T0" fmla="*/ 2147483647 w 2368"/>
              <a:gd name="T1" fmla="*/ 2147483647 h 1558"/>
              <a:gd name="T2" fmla="*/ 2147483647 w 2368"/>
              <a:gd name="T3" fmla="*/ 2147483647 h 1558"/>
              <a:gd name="T4" fmla="*/ 2147483647 w 2368"/>
              <a:gd name="T5" fmla="*/ 2147483647 h 1558"/>
              <a:gd name="T6" fmla="*/ 2147483647 w 2368"/>
              <a:gd name="T7" fmla="*/ 2147483647 h 1558"/>
              <a:gd name="T8" fmla="*/ 2147483647 w 2368"/>
              <a:gd name="T9" fmla="*/ 2147483647 h 1558"/>
              <a:gd name="T10" fmla="*/ 2147483647 w 2368"/>
              <a:gd name="T11" fmla="*/ 2147483647 h 1558"/>
              <a:gd name="T12" fmla="*/ 2147483647 w 2368"/>
              <a:gd name="T13" fmla="*/ 2147483647 h 1558"/>
              <a:gd name="T14" fmla="*/ 2147483647 w 2368"/>
              <a:gd name="T15" fmla="*/ 2147483647 h 1558"/>
              <a:gd name="T16" fmla="*/ 2147483647 w 2368"/>
              <a:gd name="T17" fmla="*/ 2147483647 h 1558"/>
              <a:gd name="T18" fmla="*/ 2147483647 w 2368"/>
              <a:gd name="T19" fmla="*/ 2147483647 h 1558"/>
              <a:gd name="T20" fmla="*/ 2147483647 w 2368"/>
              <a:gd name="T21" fmla="*/ 2147483647 h 1558"/>
              <a:gd name="T22" fmla="*/ 2147483647 w 2368"/>
              <a:gd name="T23" fmla="*/ 2147483647 h 1558"/>
              <a:gd name="T24" fmla="*/ 2147483647 w 2368"/>
              <a:gd name="T25" fmla="*/ 2147483647 h 1558"/>
              <a:gd name="T26" fmla="*/ 2147483647 w 2368"/>
              <a:gd name="T27" fmla="*/ 2147483647 h 1558"/>
              <a:gd name="T28" fmla="*/ 2147483647 w 2368"/>
              <a:gd name="T29" fmla="*/ 2147483647 h 1558"/>
              <a:gd name="T30" fmla="*/ 2147483647 w 2368"/>
              <a:gd name="T31" fmla="*/ 2147483647 h 1558"/>
              <a:gd name="T32" fmla="*/ 2147483647 w 2368"/>
              <a:gd name="T33" fmla="*/ 2147483647 h 1558"/>
              <a:gd name="T34" fmla="*/ 2147483647 w 2368"/>
              <a:gd name="T35" fmla="*/ 2147483647 h 1558"/>
              <a:gd name="T36" fmla="*/ 2147483647 w 2368"/>
              <a:gd name="T37" fmla="*/ 2147483647 h 1558"/>
              <a:gd name="T38" fmla="*/ 2147483647 w 2368"/>
              <a:gd name="T39" fmla="*/ 2147483647 h 1558"/>
              <a:gd name="T40" fmla="*/ 2147483647 w 2368"/>
              <a:gd name="T41" fmla="*/ 2147483647 h 1558"/>
              <a:gd name="T42" fmla="*/ 2147483647 w 2368"/>
              <a:gd name="T43" fmla="*/ 2147483647 h 1558"/>
              <a:gd name="T44" fmla="*/ 2147483647 w 2368"/>
              <a:gd name="T45" fmla="*/ 2147483647 h 1558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0" t="0" r="r" b="b"/>
            <a:pathLst>
              <a:path w="2368" h="1558">
                <a:moveTo>
                  <a:pt x="84" y="632"/>
                </a:moveTo>
                <a:cubicBezTo>
                  <a:pt x="51" y="704"/>
                  <a:pt x="28" y="747"/>
                  <a:pt x="16" y="809"/>
                </a:cubicBezTo>
                <a:cubicBezTo>
                  <a:pt x="4" y="871"/>
                  <a:pt x="0" y="949"/>
                  <a:pt x="9" y="1005"/>
                </a:cubicBezTo>
                <a:cubicBezTo>
                  <a:pt x="18" y="1061"/>
                  <a:pt x="44" y="1087"/>
                  <a:pt x="70" y="1147"/>
                </a:cubicBezTo>
                <a:cubicBezTo>
                  <a:pt x="96" y="1207"/>
                  <a:pt x="130" y="1314"/>
                  <a:pt x="165" y="1364"/>
                </a:cubicBezTo>
                <a:cubicBezTo>
                  <a:pt x="200" y="1414"/>
                  <a:pt x="223" y="1428"/>
                  <a:pt x="280" y="1446"/>
                </a:cubicBezTo>
                <a:cubicBezTo>
                  <a:pt x="337" y="1464"/>
                  <a:pt x="397" y="1472"/>
                  <a:pt x="510" y="1473"/>
                </a:cubicBezTo>
                <a:cubicBezTo>
                  <a:pt x="623" y="1474"/>
                  <a:pt x="854" y="1457"/>
                  <a:pt x="958" y="1452"/>
                </a:cubicBezTo>
                <a:cubicBezTo>
                  <a:pt x="1062" y="1447"/>
                  <a:pt x="1065" y="1440"/>
                  <a:pt x="1134" y="1446"/>
                </a:cubicBezTo>
                <a:cubicBezTo>
                  <a:pt x="1203" y="1452"/>
                  <a:pt x="1293" y="1468"/>
                  <a:pt x="1371" y="1486"/>
                </a:cubicBezTo>
                <a:cubicBezTo>
                  <a:pt x="1449" y="1504"/>
                  <a:pt x="1495" y="1550"/>
                  <a:pt x="1601" y="1554"/>
                </a:cubicBezTo>
                <a:cubicBezTo>
                  <a:pt x="1707" y="1558"/>
                  <a:pt x="1893" y="1556"/>
                  <a:pt x="2008" y="1513"/>
                </a:cubicBezTo>
                <a:cubicBezTo>
                  <a:pt x="2123" y="1470"/>
                  <a:pt x="2236" y="1409"/>
                  <a:pt x="2293" y="1297"/>
                </a:cubicBezTo>
                <a:cubicBezTo>
                  <a:pt x="2350" y="1185"/>
                  <a:pt x="2339" y="950"/>
                  <a:pt x="2347" y="843"/>
                </a:cubicBezTo>
                <a:cubicBezTo>
                  <a:pt x="2355" y="736"/>
                  <a:pt x="2368" y="717"/>
                  <a:pt x="2340" y="653"/>
                </a:cubicBezTo>
                <a:cubicBezTo>
                  <a:pt x="2312" y="589"/>
                  <a:pt x="2247" y="537"/>
                  <a:pt x="2177" y="456"/>
                </a:cubicBezTo>
                <a:cubicBezTo>
                  <a:pt x="2107" y="375"/>
                  <a:pt x="2016" y="235"/>
                  <a:pt x="1920" y="165"/>
                </a:cubicBezTo>
                <a:cubicBezTo>
                  <a:pt x="1824" y="95"/>
                  <a:pt x="1716" y="61"/>
                  <a:pt x="1601" y="36"/>
                </a:cubicBezTo>
                <a:cubicBezTo>
                  <a:pt x="1486" y="11"/>
                  <a:pt x="1343" y="0"/>
                  <a:pt x="1229" y="16"/>
                </a:cubicBezTo>
                <a:cubicBezTo>
                  <a:pt x="1115" y="32"/>
                  <a:pt x="1042" y="90"/>
                  <a:pt x="917" y="131"/>
                </a:cubicBezTo>
                <a:cubicBezTo>
                  <a:pt x="792" y="172"/>
                  <a:pt x="595" y="219"/>
                  <a:pt x="477" y="260"/>
                </a:cubicBezTo>
                <a:cubicBezTo>
                  <a:pt x="359" y="301"/>
                  <a:pt x="280" y="311"/>
                  <a:pt x="212" y="375"/>
                </a:cubicBezTo>
                <a:cubicBezTo>
                  <a:pt x="144" y="439"/>
                  <a:pt x="117" y="560"/>
                  <a:pt x="84" y="632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grpSp>
        <p:nvGrpSpPr>
          <p:cNvPr id="214021" name="Group 44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4225" name="Freeform 45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226" name="Group 46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1348" name="Rectangle 47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9" name="Text Box 48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350" name="Line 49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1" name="Line 50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2" name="Line 51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53" name="Line 52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589" name="Group 53"/>
          <p:cNvGrpSpPr>
            <a:grpSpLocks/>
          </p:cNvGrpSpPr>
          <p:nvPr/>
        </p:nvGrpSpPr>
        <p:grpSpPr bwMode="auto">
          <a:xfrm>
            <a:off x="2044701" y="1162051"/>
            <a:ext cx="460375" cy="244475"/>
            <a:chOff x="844" y="3337"/>
            <a:chExt cx="290" cy="154"/>
          </a:xfrm>
        </p:grpSpPr>
        <p:sp>
          <p:nvSpPr>
            <p:cNvPr id="91344" name="Rectangle 54"/>
            <p:cNvSpPr>
              <a:spLocks noChangeArrowheads="1"/>
            </p:cNvSpPr>
            <p:nvPr/>
          </p:nvSpPr>
          <p:spPr bwMode="auto">
            <a:xfrm>
              <a:off x="889" y="3370"/>
              <a:ext cx="245" cy="8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5" name="Text Box 55"/>
            <p:cNvSpPr txBox="1">
              <a:spLocks noChangeArrowheads="1"/>
            </p:cNvSpPr>
            <p:nvPr/>
          </p:nvSpPr>
          <p:spPr bwMode="auto">
            <a:xfrm>
              <a:off x="844" y="3337"/>
              <a:ext cx="28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000" i="0" dirty="0">
                  <a:solidFill>
                    <a:schemeClr val="bg1"/>
                  </a:solidFill>
                  <a:latin typeface="Helvetica" pitchFamily="2" charset="0"/>
                </a:rPr>
                <a:t>DNS</a:t>
              </a:r>
            </a:p>
          </p:txBody>
        </p:sp>
      </p:grpSp>
      <p:grpSp>
        <p:nvGrpSpPr>
          <p:cNvPr id="214023" name="Group 58"/>
          <p:cNvGrpSpPr>
            <a:grpSpLocks/>
          </p:cNvGrpSpPr>
          <p:nvPr/>
        </p:nvGrpSpPr>
        <p:grpSpPr bwMode="auto">
          <a:xfrm>
            <a:off x="1984376" y="1387476"/>
            <a:ext cx="561975" cy="244475"/>
            <a:chOff x="740" y="3209"/>
            <a:chExt cx="354" cy="154"/>
          </a:xfrm>
        </p:grpSpPr>
        <p:grpSp>
          <p:nvGrpSpPr>
            <p:cNvPr id="214218" name="Group 59"/>
            <p:cNvGrpSpPr>
              <a:grpSpLocks/>
            </p:cNvGrpSpPr>
            <p:nvPr/>
          </p:nvGrpSpPr>
          <p:grpSpPr bwMode="auto">
            <a:xfrm>
              <a:off x="794" y="3209"/>
              <a:ext cx="290" cy="154"/>
              <a:chOff x="844" y="3337"/>
              <a:chExt cx="290" cy="154"/>
            </a:xfrm>
          </p:grpSpPr>
          <p:sp>
            <p:nvSpPr>
              <p:cNvPr id="91342" name="Rectangle 6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43" name="Text Box 6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sp>
          <p:nvSpPr>
            <p:cNvPr id="91340" name="Rectangle 62"/>
            <p:cNvSpPr>
              <a:spLocks noChangeArrowheads="1"/>
            </p:cNvSpPr>
            <p:nvPr/>
          </p:nvSpPr>
          <p:spPr bwMode="auto">
            <a:xfrm>
              <a:off x="750" y="3244"/>
              <a:ext cx="88" cy="8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bg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41" name="Rectangle 63"/>
            <p:cNvSpPr>
              <a:spLocks noChangeArrowheads="1"/>
            </p:cNvSpPr>
            <p:nvPr/>
          </p:nvSpPr>
          <p:spPr bwMode="auto">
            <a:xfrm>
              <a:off x="740" y="3238"/>
              <a:ext cx="354" cy="94"/>
            </a:xfrm>
            <a:prstGeom prst="rect">
              <a:avLst/>
            </a:prstGeom>
            <a:noFill/>
            <a:ln w="9525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4" name="Group 64"/>
          <p:cNvGrpSpPr>
            <a:grpSpLocks/>
          </p:cNvGrpSpPr>
          <p:nvPr/>
        </p:nvGrpSpPr>
        <p:grpSpPr bwMode="auto">
          <a:xfrm>
            <a:off x="1984376" y="1622426"/>
            <a:ext cx="561975" cy="244475"/>
            <a:chOff x="836" y="3305"/>
            <a:chExt cx="354" cy="154"/>
          </a:xfrm>
        </p:grpSpPr>
        <p:grpSp>
          <p:nvGrpSpPr>
            <p:cNvPr id="214212" name="Group 65"/>
            <p:cNvGrpSpPr>
              <a:grpSpLocks/>
            </p:cNvGrpSpPr>
            <p:nvPr/>
          </p:nvGrpSpPr>
          <p:grpSpPr bwMode="auto">
            <a:xfrm>
              <a:off x="890" y="3305"/>
              <a:ext cx="290" cy="154"/>
              <a:chOff x="844" y="3337"/>
              <a:chExt cx="290" cy="154"/>
            </a:xfrm>
          </p:grpSpPr>
          <p:sp>
            <p:nvSpPr>
              <p:cNvPr id="91337" name="Rectangle 6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8" name="Text Box 6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  <p:grpSp>
          <p:nvGrpSpPr>
            <p:cNvPr id="214213" name="Group 68"/>
            <p:cNvGrpSpPr>
              <a:grpSpLocks/>
            </p:cNvGrpSpPr>
            <p:nvPr/>
          </p:nvGrpSpPr>
          <p:grpSpPr bwMode="auto">
            <a:xfrm>
              <a:off x="836" y="3334"/>
              <a:ext cx="354" cy="94"/>
              <a:chOff x="836" y="3334"/>
              <a:chExt cx="354" cy="94"/>
            </a:xfrm>
          </p:grpSpPr>
          <p:sp>
            <p:nvSpPr>
              <p:cNvPr id="91335" name="Rectangle 69"/>
              <p:cNvSpPr>
                <a:spLocks noChangeArrowheads="1"/>
              </p:cNvSpPr>
              <p:nvPr/>
            </p:nvSpPr>
            <p:spPr bwMode="auto">
              <a:xfrm>
                <a:off x="846" y="3340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36" name="Rectangle 70"/>
              <p:cNvSpPr>
                <a:spLocks noChangeArrowheads="1"/>
              </p:cNvSpPr>
              <p:nvPr/>
            </p:nvSpPr>
            <p:spPr bwMode="auto">
              <a:xfrm>
                <a:off x="836" y="333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214025" name="Group 71"/>
          <p:cNvGrpSpPr>
            <a:grpSpLocks/>
          </p:cNvGrpSpPr>
          <p:nvPr/>
        </p:nvGrpSpPr>
        <p:grpSpPr bwMode="auto">
          <a:xfrm>
            <a:off x="1804988" y="1654175"/>
            <a:ext cx="762000" cy="177800"/>
            <a:chOff x="627" y="3377"/>
            <a:chExt cx="480" cy="112"/>
          </a:xfrm>
        </p:grpSpPr>
        <p:sp>
          <p:nvSpPr>
            <p:cNvPr id="91331" name="Rectangle 72"/>
            <p:cNvSpPr>
              <a:spLocks noChangeArrowheads="1"/>
            </p:cNvSpPr>
            <p:nvPr/>
          </p:nvSpPr>
          <p:spPr bwMode="auto">
            <a:xfrm>
              <a:off x="636" y="3388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32" name="Rectangle 73"/>
            <p:cNvSpPr>
              <a:spLocks noChangeArrowheads="1"/>
            </p:cNvSpPr>
            <p:nvPr/>
          </p:nvSpPr>
          <p:spPr bwMode="auto">
            <a:xfrm>
              <a:off x="627" y="3377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26" name="Group 74"/>
          <p:cNvGrpSpPr>
            <a:grpSpLocks/>
          </p:cNvGrpSpPr>
          <p:nvPr/>
        </p:nvGrpSpPr>
        <p:grpSpPr bwMode="auto">
          <a:xfrm>
            <a:off x="1609725" y="1885951"/>
            <a:ext cx="1081088" cy="244475"/>
            <a:chOff x="504" y="3523"/>
            <a:chExt cx="681" cy="154"/>
          </a:xfrm>
        </p:grpSpPr>
        <p:grpSp>
          <p:nvGrpSpPr>
            <p:cNvPr id="214197" name="Group 75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201" name="Group 76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204" name="Group 77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29" name="Rectangle 78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30" name="Text Box 79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205" name="Group 80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27" name="Rectangle 81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28" name="Rectangle 82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23" name="Rectangle 83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24" name="Rectangle 84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19" name="Rectangle 85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0" name="Rectangle 86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21" name="Rectangle 87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48" name="AutoShape 88"/>
          <p:cNvSpPr>
            <a:spLocks noChangeArrowheads="1"/>
          </p:cNvSpPr>
          <p:nvPr/>
        </p:nvSpPr>
        <p:spPr bwMode="auto">
          <a:xfrm>
            <a:off x="2152650" y="1162051"/>
            <a:ext cx="381000" cy="1166813"/>
          </a:xfrm>
          <a:prstGeom prst="downArrow">
            <a:avLst>
              <a:gd name="adj1" fmla="val 54167"/>
              <a:gd name="adj2" fmla="val 49170"/>
            </a:avLst>
          </a:prstGeom>
          <a:gradFill rotWithShape="1">
            <a:gsLst>
              <a:gs pos="0">
                <a:srgbClr val="FF0000">
                  <a:alpha val="25000"/>
                </a:srgbClr>
              </a:gs>
              <a:gs pos="100000">
                <a:srgbClr val="FF0000">
                  <a:alpha val="25000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5625" name="Group 89"/>
          <p:cNvGrpSpPr>
            <a:grpSpLocks/>
          </p:cNvGrpSpPr>
          <p:nvPr/>
        </p:nvGrpSpPr>
        <p:grpSpPr bwMode="auto">
          <a:xfrm>
            <a:off x="2174875" y="2389189"/>
            <a:ext cx="1081088" cy="244475"/>
            <a:chOff x="504" y="3523"/>
            <a:chExt cx="681" cy="154"/>
          </a:xfrm>
        </p:grpSpPr>
        <p:grpSp>
          <p:nvGrpSpPr>
            <p:cNvPr id="214184" name="Group 90"/>
            <p:cNvGrpSpPr>
              <a:grpSpLocks/>
            </p:cNvGrpSpPr>
            <p:nvPr/>
          </p:nvGrpSpPr>
          <p:grpSpPr bwMode="auto">
            <a:xfrm>
              <a:off x="623" y="3523"/>
              <a:ext cx="480" cy="154"/>
              <a:chOff x="723" y="3453"/>
              <a:chExt cx="480" cy="154"/>
            </a:xfrm>
          </p:grpSpPr>
          <p:grpSp>
            <p:nvGrpSpPr>
              <p:cNvPr id="214188" name="Group 91"/>
              <p:cNvGrpSpPr>
                <a:grpSpLocks/>
              </p:cNvGrpSpPr>
              <p:nvPr/>
            </p:nvGrpSpPr>
            <p:grpSpPr bwMode="auto">
              <a:xfrm>
                <a:off x="836" y="3453"/>
                <a:ext cx="354" cy="154"/>
                <a:chOff x="836" y="3305"/>
                <a:chExt cx="354" cy="154"/>
              </a:xfrm>
            </p:grpSpPr>
            <p:grpSp>
              <p:nvGrpSpPr>
                <p:cNvPr id="214191" name="Group 92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316" name="Rectangle 93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7" name="Text Box 94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92" name="Group 95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314" name="Rectangle 96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315" name="Rectangle 97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1310" name="Rectangle 98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311" name="Rectangle 99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306" name="Rectangle 100"/>
            <p:cNvSpPr>
              <a:spLocks noChangeArrowheads="1"/>
            </p:cNvSpPr>
            <p:nvPr/>
          </p:nvSpPr>
          <p:spPr bwMode="auto">
            <a:xfrm>
              <a:off x="517" y="3545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7" name="Rectangle 101"/>
            <p:cNvSpPr>
              <a:spLocks noChangeArrowheads="1"/>
            </p:cNvSpPr>
            <p:nvPr/>
          </p:nvSpPr>
          <p:spPr bwMode="auto">
            <a:xfrm>
              <a:off x="1115" y="3544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308" name="Rectangle 102"/>
            <p:cNvSpPr>
              <a:spLocks noChangeArrowheads="1"/>
            </p:cNvSpPr>
            <p:nvPr/>
          </p:nvSpPr>
          <p:spPr bwMode="auto">
            <a:xfrm>
              <a:off x="504" y="3529"/>
              <a:ext cx="681" cy="1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705639" name="Rectangle 103"/>
          <p:cNvSpPr>
            <a:spLocks noChangeArrowheads="1"/>
          </p:cNvSpPr>
          <p:nvPr/>
        </p:nvSpPr>
        <p:spPr bwMode="auto">
          <a:xfrm>
            <a:off x="2073275" y="4376738"/>
            <a:ext cx="3892550" cy="1306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containing DNS query from client to gateway router</a:t>
            </a:r>
          </a:p>
        </p:txBody>
      </p:sp>
      <p:sp>
        <p:nvSpPr>
          <p:cNvPr id="705640" name="Rectangle 104"/>
          <p:cNvSpPr>
            <a:spLocks noChangeArrowheads="1"/>
          </p:cNvSpPr>
          <p:nvPr/>
        </p:nvSpPr>
        <p:spPr bwMode="auto">
          <a:xfrm>
            <a:off x="6183312" y="3663950"/>
            <a:ext cx="5623205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  <a:defRPr/>
            </a:pPr>
            <a:r>
              <a:rPr lang="en-US" sz="2200" dirty="0">
                <a:latin typeface="Helvetica" pitchFamily="2" charset="0"/>
              </a:rPr>
              <a:t>IP datagram forwarded from campus network into Comcast network, routed (tables created by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EIGRP, OSPF, </a:t>
            </a:r>
            <a:r>
              <a:rPr lang="en-US" sz="2200" dirty="0">
                <a:latin typeface="Helvetica" pitchFamily="2" charset="0"/>
              </a:rPr>
              <a:t>and/or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BGP</a:t>
            </a:r>
            <a:r>
              <a:rPr lang="en-US" sz="2200" dirty="0">
                <a:latin typeface="Helvetica" pitchFamily="2" charset="0"/>
              </a:rPr>
              <a:t> routing protocols) to DNS server</a:t>
            </a:r>
          </a:p>
        </p:txBody>
      </p:sp>
      <p:sp>
        <p:nvSpPr>
          <p:cNvPr id="705641" name="Rectangle 105"/>
          <p:cNvSpPr>
            <a:spLocks noChangeArrowheads="1"/>
          </p:cNvSpPr>
          <p:nvPr/>
        </p:nvSpPr>
        <p:spPr bwMode="auto">
          <a:xfrm>
            <a:off x="6206653" y="5465761"/>
            <a:ext cx="5284133" cy="1292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decapsulated</a:t>
            </a:r>
            <a:r>
              <a:rPr lang="en-US" altLang="ja-JP" sz="2200" dirty="0">
                <a:latin typeface="Helvetica" pitchFamily="2" charset="0"/>
              </a:rPr>
              <a:t> to DNS server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0"/>
              </a:buClr>
              <a:buSzPct val="100000"/>
              <a:buFont typeface="Wingdings" charset="2"/>
              <a:buChar char="§"/>
            </a:pPr>
            <a:r>
              <a:rPr lang="en-US" sz="2200" dirty="0">
                <a:latin typeface="Helvetica" pitchFamily="2" charset="0"/>
              </a:rPr>
              <a:t>DNS server replies to client with IP address of www.google.com </a:t>
            </a:r>
          </a:p>
        </p:txBody>
      </p:sp>
      <p:grpSp>
        <p:nvGrpSpPr>
          <p:cNvPr id="214032" name="Group 4"/>
          <p:cNvGrpSpPr>
            <a:grpSpLocks/>
          </p:cNvGrpSpPr>
          <p:nvPr/>
        </p:nvGrpSpPr>
        <p:grpSpPr bwMode="auto">
          <a:xfrm>
            <a:off x="6697664" y="2041526"/>
            <a:ext cx="757237" cy="379413"/>
            <a:chOff x="2466" y="2026"/>
            <a:chExt cx="477" cy="282"/>
          </a:xfrm>
        </p:grpSpPr>
        <p:sp>
          <p:nvSpPr>
            <p:cNvPr id="214170" name="Oval 5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1" name="Line 6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2" name="Rectangle 7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73" name="Oval 8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74" name="Group 9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81" name="Line 1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2" name="Line 1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3" name="Line 1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75" name="Group 13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78" name="Line 14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79" name="Line 15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80" name="Line 16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76" name="Line 17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77" name="Line 18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3" name="Group 19"/>
          <p:cNvGrpSpPr>
            <a:grpSpLocks/>
          </p:cNvGrpSpPr>
          <p:nvPr/>
        </p:nvGrpSpPr>
        <p:grpSpPr bwMode="auto">
          <a:xfrm>
            <a:off x="8062914" y="1787526"/>
            <a:ext cx="757237" cy="379413"/>
            <a:chOff x="2466" y="2026"/>
            <a:chExt cx="477" cy="282"/>
          </a:xfrm>
        </p:grpSpPr>
        <p:sp>
          <p:nvSpPr>
            <p:cNvPr id="214156" name="Oval 2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7" name="Line 2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58" name="Rectangle 2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59" name="Oval 2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60" name="Group 2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67" name="Line 2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8" name="Line 2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9" name="Line 2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61" name="Group 2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64" name="Line 2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5" name="Line 3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66" name="Line 3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62" name="Line 3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63" name="Line 3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4" name="Text Box 34"/>
          <p:cNvSpPr txBox="1">
            <a:spLocks noChangeArrowheads="1"/>
          </p:cNvSpPr>
          <p:nvPr/>
        </p:nvSpPr>
        <p:spPr bwMode="auto">
          <a:xfrm>
            <a:off x="6859589" y="2511426"/>
            <a:ext cx="181133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Comcast network </a:t>
            </a:r>
          </a:p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68.80.0.0/13</a:t>
            </a:r>
          </a:p>
        </p:txBody>
      </p:sp>
      <p:grpSp>
        <p:nvGrpSpPr>
          <p:cNvPr id="214035" name="Group 69"/>
          <p:cNvGrpSpPr>
            <a:grpSpLocks/>
          </p:cNvGrpSpPr>
          <p:nvPr/>
        </p:nvGrpSpPr>
        <p:grpSpPr bwMode="auto">
          <a:xfrm>
            <a:off x="8720139" y="2703513"/>
            <a:ext cx="757237" cy="379412"/>
            <a:chOff x="2466" y="2026"/>
            <a:chExt cx="477" cy="282"/>
          </a:xfrm>
        </p:grpSpPr>
        <p:sp>
          <p:nvSpPr>
            <p:cNvPr id="214142" name="Oval 70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3" name="Line 71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4" name="Rectangle 72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latin typeface="Helvetica" pitchFamily="2" charset="0"/>
              </a:endParaRPr>
            </a:p>
          </p:txBody>
        </p:sp>
        <p:sp>
          <p:nvSpPr>
            <p:cNvPr id="214145" name="Oval 73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46" name="Group 74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4153" name="Line 75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4" name="Line 76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5" name="Line 77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4147" name="Group 78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4150" name="Line 79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1" name="Line 80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4152" name="Line 81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148" name="Line 82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9" name="Line 83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4036" name="Line 93"/>
          <p:cNvSpPr>
            <a:spLocks noChangeShapeType="1"/>
          </p:cNvSpPr>
          <p:nvPr/>
        </p:nvSpPr>
        <p:spPr bwMode="auto">
          <a:xfrm flipH="1">
            <a:off x="8439150" y="1528763"/>
            <a:ext cx="260350" cy="25876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4037" name="Text Box 139"/>
          <p:cNvSpPr txBox="1">
            <a:spLocks noChangeArrowheads="1"/>
          </p:cNvSpPr>
          <p:nvPr/>
        </p:nvSpPr>
        <p:spPr bwMode="auto">
          <a:xfrm>
            <a:off x="8891589" y="746126"/>
            <a:ext cx="1233487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DNS server</a:t>
            </a:r>
          </a:p>
          <a:p>
            <a:pPr eaLnBrk="1" hangingPunct="1"/>
            <a:endParaRPr lang="en-US" sz="1600" i="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214038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4140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41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39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4138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9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0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4136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7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1" name="Group 173"/>
          <p:cNvGrpSpPr>
            <a:grpSpLocks/>
          </p:cNvGrpSpPr>
          <p:nvPr/>
        </p:nvGrpSpPr>
        <p:grpSpPr bwMode="auto">
          <a:xfrm flipH="1" flipV="1">
            <a:off x="9377363" y="2590800"/>
            <a:ext cx="400050" cy="152400"/>
            <a:chOff x="3228" y="1776"/>
            <a:chExt cx="252" cy="96"/>
          </a:xfrm>
        </p:grpSpPr>
        <p:sp>
          <p:nvSpPr>
            <p:cNvPr id="214134" name="Line 17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5" name="Line 17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2" name="Group 176"/>
          <p:cNvGrpSpPr>
            <a:grpSpLocks/>
          </p:cNvGrpSpPr>
          <p:nvPr/>
        </p:nvGrpSpPr>
        <p:grpSpPr bwMode="auto">
          <a:xfrm flipV="1">
            <a:off x="8553451" y="2609850"/>
            <a:ext cx="295275" cy="114300"/>
            <a:chOff x="3228" y="1776"/>
            <a:chExt cx="252" cy="96"/>
          </a:xfrm>
        </p:grpSpPr>
        <p:sp>
          <p:nvSpPr>
            <p:cNvPr id="214132" name="Line 177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3" name="Line 178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3" name="Group 179"/>
          <p:cNvGrpSpPr>
            <a:grpSpLocks/>
          </p:cNvGrpSpPr>
          <p:nvPr/>
        </p:nvGrpSpPr>
        <p:grpSpPr bwMode="auto">
          <a:xfrm rot="409689" flipH="1" flipV="1">
            <a:off x="8824914" y="1952625"/>
            <a:ext cx="452437" cy="57150"/>
            <a:chOff x="3228" y="1776"/>
            <a:chExt cx="252" cy="96"/>
          </a:xfrm>
        </p:grpSpPr>
        <p:sp>
          <p:nvSpPr>
            <p:cNvPr id="214130" name="Line 180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31" name="Line 181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4" name="Group 182"/>
          <p:cNvGrpSpPr>
            <a:grpSpLocks/>
          </p:cNvGrpSpPr>
          <p:nvPr/>
        </p:nvGrpSpPr>
        <p:grpSpPr bwMode="auto">
          <a:xfrm>
            <a:off x="7967664" y="2157413"/>
            <a:ext cx="295275" cy="114300"/>
            <a:chOff x="3228" y="1776"/>
            <a:chExt cx="252" cy="96"/>
          </a:xfrm>
        </p:grpSpPr>
        <p:sp>
          <p:nvSpPr>
            <p:cNvPr id="214128" name="Line 183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9" name="Line 184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4045" name="Group 185"/>
          <p:cNvGrpSpPr>
            <a:grpSpLocks/>
          </p:cNvGrpSpPr>
          <p:nvPr/>
        </p:nvGrpSpPr>
        <p:grpSpPr bwMode="auto">
          <a:xfrm flipH="1">
            <a:off x="8605839" y="2157413"/>
            <a:ext cx="295275" cy="114300"/>
            <a:chOff x="3228" y="1776"/>
            <a:chExt cx="252" cy="96"/>
          </a:xfrm>
        </p:grpSpPr>
        <p:sp>
          <p:nvSpPr>
            <p:cNvPr id="214126" name="Line 186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127" name="Line 187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705723" name="Group 187"/>
          <p:cNvGrpSpPr>
            <a:grpSpLocks/>
          </p:cNvGrpSpPr>
          <p:nvPr/>
        </p:nvGrpSpPr>
        <p:grpSpPr bwMode="auto">
          <a:xfrm>
            <a:off x="7504114" y="438150"/>
            <a:ext cx="1316037" cy="1314450"/>
            <a:chOff x="931" y="1941"/>
            <a:chExt cx="829" cy="828"/>
          </a:xfrm>
        </p:grpSpPr>
        <p:sp>
          <p:nvSpPr>
            <p:cNvPr id="214118" name="Freeform 188"/>
            <p:cNvSpPr>
              <a:spLocks/>
            </p:cNvSpPr>
            <p:nvPr/>
          </p:nvSpPr>
          <p:spPr bwMode="auto">
            <a:xfrm>
              <a:off x="1424" y="1965"/>
              <a:ext cx="336" cy="801"/>
            </a:xfrm>
            <a:custGeom>
              <a:avLst/>
              <a:gdLst>
                <a:gd name="T0" fmla="*/ 1 w 551"/>
                <a:gd name="T1" fmla="*/ 0 h 801"/>
                <a:gd name="T2" fmla="*/ 46 w 551"/>
                <a:gd name="T3" fmla="*/ 402 h 801"/>
                <a:gd name="T4" fmla="*/ 1 w 551"/>
                <a:gd name="T5" fmla="*/ 801 h 801"/>
                <a:gd name="T6" fmla="*/ 1 w 551"/>
                <a:gd name="T7" fmla="*/ 535 h 801"/>
                <a:gd name="T8" fmla="*/ 0 w 551"/>
                <a:gd name="T9" fmla="*/ 371 h 801"/>
                <a:gd name="T10" fmla="*/ 1 w 551"/>
                <a:gd name="T11" fmla="*/ 0 h 80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51" h="801">
                  <a:moveTo>
                    <a:pt x="14" y="0"/>
                  </a:moveTo>
                  <a:lnTo>
                    <a:pt x="551" y="402"/>
                  </a:lnTo>
                  <a:lnTo>
                    <a:pt x="6" y="801"/>
                  </a:lnTo>
                  <a:lnTo>
                    <a:pt x="13" y="535"/>
                  </a:lnTo>
                  <a:lnTo>
                    <a:pt x="0" y="371"/>
                  </a:lnTo>
                  <a:lnTo>
                    <a:pt x="14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119" name="Group 189"/>
            <p:cNvGrpSpPr>
              <a:grpSpLocks/>
            </p:cNvGrpSpPr>
            <p:nvPr/>
          </p:nvGrpSpPr>
          <p:grpSpPr bwMode="auto">
            <a:xfrm>
              <a:off x="931" y="1941"/>
              <a:ext cx="500" cy="828"/>
              <a:chOff x="569" y="2954"/>
              <a:chExt cx="500" cy="828"/>
            </a:xfrm>
          </p:grpSpPr>
          <p:sp>
            <p:nvSpPr>
              <p:cNvPr id="91241" name="Rectangle 19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2" name="Text Box 191"/>
              <p:cNvSpPr txBox="1">
                <a:spLocks noChangeArrowheads="1"/>
              </p:cNvSpPr>
              <p:nvPr/>
            </p:nvSpPr>
            <p:spPr bwMode="auto">
              <a:xfrm>
                <a:off x="639" y="2954"/>
                <a:ext cx="385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DNS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UDP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1243" name="Line 19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4" name="Line 19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5" name="Line 19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46" name="Line 19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5732" name="Group 196"/>
          <p:cNvGrpSpPr>
            <a:grpSpLocks/>
          </p:cNvGrpSpPr>
          <p:nvPr/>
        </p:nvGrpSpPr>
        <p:grpSpPr bwMode="auto">
          <a:xfrm>
            <a:off x="6405564" y="558801"/>
            <a:ext cx="1081087" cy="1217613"/>
            <a:chOff x="1404" y="3105"/>
            <a:chExt cx="681" cy="767"/>
          </a:xfrm>
        </p:grpSpPr>
        <p:grpSp>
          <p:nvGrpSpPr>
            <p:cNvPr id="214083" name="Group 197"/>
            <p:cNvGrpSpPr>
              <a:grpSpLocks/>
            </p:cNvGrpSpPr>
            <p:nvPr/>
          </p:nvGrpSpPr>
          <p:grpSpPr bwMode="auto">
            <a:xfrm>
              <a:off x="1404" y="3355"/>
              <a:ext cx="681" cy="468"/>
              <a:chOff x="42" y="886"/>
              <a:chExt cx="681" cy="468"/>
            </a:xfrm>
          </p:grpSpPr>
          <p:grpSp>
            <p:nvGrpSpPr>
              <p:cNvPr id="214088" name="Group 198"/>
              <p:cNvGrpSpPr>
                <a:grpSpLocks/>
              </p:cNvGrpSpPr>
              <p:nvPr/>
            </p:nvGrpSpPr>
            <p:grpSpPr bwMode="auto">
              <a:xfrm>
                <a:off x="278" y="886"/>
                <a:ext cx="354" cy="154"/>
                <a:chOff x="740" y="3209"/>
                <a:chExt cx="354" cy="154"/>
              </a:xfrm>
            </p:grpSpPr>
            <p:grpSp>
              <p:nvGrpSpPr>
                <p:cNvPr id="214113" name="Group 199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290" cy="154"/>
                  <a:chOff x="844" y="3337"/>
                  <a:chExt cx="290" cy="154"/>
                </a:xfrm>
              </p:grpSpPr>
              <p:sp>
                <p:nvSpPr>
                  <p:cNvPr id="91237" name="Rectangle 200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8" name="Text Box 20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sp>
              <p:nvSpPr>
                <p:cNvPr id="91235" name="Rectangle 202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36" name="Rectangle 203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89" name="Group 204"/>
              <p:cNvGrpSpPr>
                <a:grpSpLocks/>
              </p:cNvGrpSpPr>
              <p:nvPr/>
            </p:nvGrpSpPr>
            <p:grpSpPr bwMode="auto">
              <a:xfrm>
                <a:off x="278" y="1034"/>
                <a:ext cx="354" cy="154"/>
                <a:chOff x="836" y="3305"/>
                <a:chExt cx="354" cy="154"/>
              </a:xfrm>
            </p:grpSpPr>
            <p:grpSp>
              <p:nvGrpSpPr>
                <p:cNvPr id="214107" name="Group 205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290" cy="154"/>
                  <a:chOff x="844" y="3337"/>
                  <a:chExt cx="290" cy="154"/>
                </a:xfrm>
              </p:grpSpPr>
              <p:sp>
                <p:nvSpPr>
                  <p:cNvPr id="91232" name="Rectangle 206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3" name="Text Box 207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28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chemeClr val="bg1"/>
                        </a:solidFill>
                        <a:latin typeface="Helvetica" pitchFamily="2" charset="0"/>
                      </a:rPr>
                      <a:t>DNS</a:t>
                    </a:r>
                  </a:p>
                </p:txBody>
              </p:sp>
            </p:grpSp>
            <p:grpSp>
              <p:nvGrpSpPr>
                <p:cNvPr id="214108" name="Group 208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1230" name="Rectangle 209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31" name="Rectangle 210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4090" name="Group 211"/>
              <p:cNvGrpSpPr>
                <a:grpSpLocks/>
              </p:cNvGrpSpPr>
              <p:nvPr/>
            </p:nvGrpSpPr>
            <p:grpSpPr bwMode="auto">
              <a:xfrm>
                <a:off x="165" y="1054"/>
                <a:ext cx="480" cy="112"/>
                <a:chOff x="627" y="3377"/>
                <a:chExt cx="480" cy="112"/>
              </a:xfrm>
            </p:grpSpPr>
            <p:sp>
              <p:nvSpPr>
                <p:cNvPr id="91226" name="Rectangle 212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27" name="Rectangle 213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4091" name="Group 214"/>
              <p:cNvGrpSpPr>
                <a:grpSpLocks/>
              </p:cNvGrpSpPr>
              <p:nvPr/>
            </p:nvGrpSpPr>
            <p:grpSpPr bwMode="auto">
              <a:xfrm>
                <a:off x="42" y="1200"/>
                <a:ext cx="681" cy="154"/>
                <a:chOff x="504" y="3523"/>
                <a:chExt cx="681" cy="154"/>
              </a:xfrm>
            </p:grpSpPr>
            <p:grpSp>
              <p:nvGrpSpPr>
                <p:cNvPr id="214092" name="Group 215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80" cy="154"/>
                  <a:chOff x="723" y="3453"/>
                  <a:chExt cx="480" cy="154"/>
                </a:xfrm>
              </p:grpSpPr>
              <p:grpSp>
                <p:nvGrpSpPr>
                  <p:cNvPr id="214096" name="Group 216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54" cy="154"/>
                    <a:chOff x="836" y="3305"/>
                    <a:chExt cx="354" cy="154"/>
                  </a:xfrm>
                </p:grpSpPr>
                <p:grpSp>
                  <p:nvGrpSpPr>
                    <p:cNvPr id="214099" name="Group 217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290" cy="154"/>
                      <a:chOff x="844" y="3337"/>
                      <a:chExt cx="290" cy="154"/>
                    </a:xfrm>
                  </p:grpSpPr>
                  <p:sp>
                    <p:nvSpPr>
                      <p:cNvPr id="91224" name="Rectangle 218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5" name="Text Box 219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28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chemeClr val="bg1"/>
                            </a:solidFill>
                            <a:latin typeface="Helvetica" pitchFamily="2" charset="0"/>
                          </a:rPr>
                          <a:t>DNS</a:t>
                        </a:r>
                      </a:p>
                    </p:txBody>
                  </p:sp>
                </p:grpSp>
                <p:grpSp>
                  <p:nvGrpSpPr>
                    <p:cNvPr id="214100" name="Group 220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1222" name="Rectangle 221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1223" name="Rectangle 222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1218" name="Rectangle 223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  <p:sp>
                <p:nvSpPr>
                  <p:cNvPr id="91219" name="Rectangle 224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1214" name="Rectangle 225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5" name="Rectangle 226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1216" name="Rectangle 227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  <p:sp>
          <p:nvSpPr>
            <p:cNvPr id="91205" name="AutoShape 228"/>
            <p:cNvSpPr>
              <a:spLocks noChangeArrowheads="1"/>
            </p:cNvSpPr>
            <p:nvPr/>
          </p:nvSpPr>
          <p:spPr bwMode="auto">
            <a:xfrm rot="10800000">
              <a:off x="1727" y="3105"/>
              <a:ext cx="240" cy="767"/>
            </a:xfrm>
            <a:prstGeom prst="downArrow">
              <a:avLst>
                <a:gd name="adj1" fmla="val 54167"/>
                <a:gd name="adj2" fmla="val 513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85" name="Group 229"/>
            <p:cNvGrpSpPr>
              <a:grpSpLocks/>
            </p:cNvGrpSpPr>
            <p:nvPr/>
          </p:nvGrpSpPr>
          <p:grpSpPr bwMode="auto">
            <a:xfrm>
              <a:off x="1695" y="3227"/>
              <a:ext cx="290" cy="154"/>
              <a:chOff x="844" y="3337"/>
              <a:chExt cx="290" cy="154"/>
            </a:xfrm>
          </p:grpSpPr>
          <p:sp>
            <p:nvSpPr>
              <p:cNvPr id="91207" name="Rectangle 230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8" name="Text Box 231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28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chemeClr val="bg1"/>
                    </a:solidFill>
                    <a:latin typeface="Helvetica" pitchFamily="2" charset="0"/>
                  </a:rPr>
                  <a:t>DNS</a:t>
                </a:r>
              </a:p>
            </p:txBody>
          </p:sp>
        </p:grpSp>
      </p:grpSp>
      <p:grpSp>
        <p:nvGrpSpPr>
          <p:cNvPr id="214048" name="Group 248"/>
          <p:cNvGrpSpPr>
            <a:grpSpLocks/>
          </p:cNvGrpSpPr>
          <p:nvPr/>
        </p:nvGrpSpPr>
        <p:grpSpPr bwMode="auto">
          <a:xfrm>
            <a:off x="8674101" y="963614"/>
            <a:ext cx="373063" cy="687387"/>
            <a:chOff x="4140" y="429"/>
            <a:chExt cx="1425" cy="2396"/>
          </a:xfrm>
        </p:grpSpPr>
        <p:sp>
          <p:nvSpPr>
            <p:cNvPr id="214051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3" name="Rectangle 149"/>
            <p:cNvSpPr>
              <a:spLocks noChangeArrowheads="1"/>
            </p:cNvSpPr>
            <p:nvPr/>
          </p:nvSpPr>
          <p:spPr bwMode="auto">
            <a:xfrm>
              <a:off x="4207" y="429"/>
              <a:ext cx="1049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3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54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76" name="Rectangle 152"/>
            <p:cNvSpPr>
              <a:spLocks noChangeArrowheads="1"/>
            </p:cNvSpPr>
            <p:nvPr/>
          </p:nvSpPr>
          <p:spPr bwMode="auto">
            <a:xfrm>
              <a:off x="4213" y="695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6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1202" name="AutoShape 154"/>
              <p:cNvSpPr>
                <a:spLocks noChangeArrowheads="1"/>
              </p:cNvSpPr>
              <p:nvPr/>
            </p:nvSpPr>
            <p:spPr bwMode="auto">
              <a:xfrm>
                <a:off x="611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3" name="AutoShape 155"/>
              <p:cNvSpPr>
                <a:spLocks noChangeArrowheads="1"/>
              </p:cNvSpPr>
              <p:nvPr/>
            </p:nvSpPr>
            <p:spPr bwMode="auto">
              <a:xfrm>
                <a:off x="626" y="2583"/>
                <a:ext cx="696" cy="106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78" name="Rectangle 156"/>
            <p:cNvSpPr>
              <a:spLocks noChangeArrowheads="1"/>
            </p:cNvSpPr>
            <p:nvPr/>
          </p:nvSpPr>
          <p:spPr bwMode="auto">
            <a:xfrm>
              <a:off x="4225" y="1021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58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1200" name="AutoShape 158"/>
              <p:cNvSpPr>
                <a:spLocks noChangeArrowheads="1"/>
              </p:cNvSpPr>
              <p:nvPr/>
            </p:nvSpPr>
            <p:spPr bwMode="auto">
              <a:xfrm>
                <a:off x="613" y="2567"/>
                <a:ext cx="726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201" name="AutoShape 159"/>
              <p:cNvSpPr>
                <a:spLocks noChangeArrowheads="1"/>
              </p:cNvSpPr>
              <p:nvPr/>
            </p:nvSpPr>
            <p:spPr bwMode="auto">
              <a:xfrm>
                <a:off x="628" y="2585"/>
                <a:ext cx="696" cy="103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0" name="Rectangle 160"/>
            <p:cNvSpPr>
              <a:spLocks noChangeArrowheads="1"/>
            </p:cNvSpPr>
            <p:nvPr/>
          </p:nvSpPr>
          <p:spPr bwMode="auto">
            <a:xfrm>
              <a:off x="4219" y="1359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1" name="Rectangle 161"/>
            <p:cNvSpPr>
              <a:spLocks noChangeArrowheads="1"/>
            </p:cNvSpPr>
            <p:nvPr/>
          </p:nvSpPr>
          <p:spPr bwMode="auto">
            <a:xfrm>
              <a:off x="4231" y="1657"/>
              <a:ext cx="594" cy="44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1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1198" name="AutoShape 163"/>
              <p:cNvSpPr>
                <a:spLocks noChangeArrowheads="1"/>
              </p:cNvSpPr>
              <p:nvPr/>
            </p:nvSpPr>
            <p:spPr bwMode="auto">
              <a:xfrm>
                <a:off x="613" y="2586"/>
                <a:ext cx="725" cy="122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9" name="AutoShape 164"/>
              <p:cNvSpPr>
                <a:spLocks noChangeArrowheads="1"/>
              </p:cNvSpPr>
              <p:nvPr/>
            </p:nvSpPr>
            <p:spPr bwMode="auto">
              <a:xfrm>
                <a:off x="628" y="2586"/>
                <a:ext cx="695" cy="107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4062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4063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1196" name="AutoShape 167"/>
              <p:cNvSpPr>
                <a:spLocks noChangeArrowheads="1"/>
              </p:cNvSpPr>
              <p:nvPr/>
            </p:nvSpPr>
            <p:spPr bwMode="auto">
              <a:xfrm>
                <a:off x="616" y="2566"/>
                <a:ext cx="725" cy="13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1197" name="AutoShape 168"/>
              <p:cNvSpPr>
                <a:spLocks noChangeArrowheads="1"/>
              </p:cNvSpPr>
              <p:nvPr/>
            </p:nvSpPr>
            <p:spPr bwMode="auto">
              <a:xfrm>
                <a:off x="631" y="2583"/>
                <a:ext cx="695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91185" name="Rectangle 169"/>
            <p:cNvSpPr>
              <a:spLocks noChangeArrowheads="1"/>
            </p:cNvSpPr>
            <p:nvPr/>
          </p:nvSpPr>
          <p:spPr bwMode="auto">
            <a:xfrm>
              <a:off x="5250" y="429"/>
              <a:ext cx="67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5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6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88" name="Oval 172"/>
            <p:cNvSpPr>
              <a:spLocks noChangeArrowheads="1"/>
            </p:cNvSpPr>
            <p:nvPr/>
          </p:nvSpPr>
          <p:spPr bwMode="auto">
            <a:xfrm>
              <a:off x="5516" y="2609"/>
              <a:ext cx="49" cy="100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4068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0" name="AutoShape 174"/>
            <p:cNvSpPr>
              <a:spLocks noChangeArrowheads="1"/>
            </p:cNvSpPr>
            <p:nvPr/>
          </p:nvSpPr>
          <p:spPr bwMode="auto">
            <a:xfrm>
              <a:off x="4140" y="2676"/>
              <a:ext cx="1201" cy="149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1" name="AutoShape 175"/>
            <p:cNvSpPr>
              <a:spLocks noChangeArrowheads="1"/>
            </p:cNvSpPr>
            <p:nvPr/>
          </p:nvSpPr>
          <p:spPr bwMode="auto">
            <a:xfrm>
              <a:off x="4207" y="2709"/>
              <a:ext cx="1067" cy="83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2" name="Oval 176"/>
            <p:cNvSpPr>
              <a:spLocks noChangeArrowheads="1"/>
            </p:cNvSpPr>
            <p:nvPr/>
          </p:nvSpPr>
          <p:spPr bwMode="auto">
            <a:xfrm>
              <a:off x="4310" y="2382"/>
              <a:ext cx="158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3" name="Oval 177"/>
            <p:cNvSpPr>
              <a:spLocks noChangeArrowheads="1"/>
            </p:cNvSpPr>
            <p:nvPr/>
          </p:nvSpPr>
          <p:spPr bwMode="auto">
            <a:xfrm>
              <a:off x="4486" y="2382"/>
              <a:ext cx="158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1194" name="Oval 178"/>
            <p:cNvSpPr>
              <a:spLocks noChangeArrowheads="1"/>
            </p:cNvSpPr>
            <p:nvPr/>
          </p:nvSpPr>
          <p:spPr bwMode="auto">
            <a:xfrm>
              <a:off x="4661" y="2382"/>
              <a:ext cx="158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  <p:sp>
          <p:nvSpPr>
            <p:cNvPr id="91195" name="Rectangle 179"/>
            <p:cNvSpPr>
              <a:spLocks noChangeArrowheads="1"/>
            </p:cNvSpPr>
            <p:nvPr/>
          </p:nvSpPr>
          <p:spPr bwMode="auto">
            <a:xfrm>
              <a:off x="5062" y="1835"/>
              <a:ext cx="85" cy="764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1170" name="Rectangle 3"/>
          <p:cNvSpPr>
            <a:spLocks noGrp="1" noChangeArrowheads="1"/>
          </p:cNvSpPr>
          <p:nvPr>
            <p:ph type="title"/>
          </p:nvPr>
        </p:nvSpPr>
        <p:spPr>
          <a:xfrm>
            <a:off x="1770064" y="-39688"/>
            <a:ext cx="8034337" cy="1003301"/>
          </a:xfrm>
        </p:spPr>
        <p:txBody>
          <a:bodyPr/>
          <a:lstStyle/>
          <a:p>
            <a:pPr>
              <a:defRPr/>
            </a:pPr>
            <a:r>
              <a:rPr lang="en-US" sz="3200" dirty="0"/>
              <a:t>A day in the life… using DNS</a:t>
            </a:r>
          </a:p>
        </p:txBody>
      </p:sp>
      <p:sp>
        <p:nvSpPr>
          <p:cNvPr id="27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buClr>
                <a:srgbClr val="000090"/>
              </a:buClr>
            </a:pPr>
            <a:fld id="{8E8C6E93-DF5B-BC4B-80F9-500DED1EEDCC}" type="slidenum">
              <a:rPr lang="en-US" sz="1200" smtClean="0">
                <a:latin typeface="Helvetica" pitchFamily="2" charset="0"/>
              </a:rPr>
              <a:pPr>
                <a:buClr>
                  <a:srgbClr val="000090"/>
                </a:buClr>
              </a:pPr>
              <a:t>21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036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0.00995 L 0.32587 -0.01018 L 0.22726 0.14666 " pathEditMode="relative" rAng="0" ptsTypes="AAA">
                                      <p:cBhvr>
                                        <p:cTn id="12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5" y="7819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726 0.14666 L 0.29844 0.14527 L 0.46528 -0.03516 L 0.46406 -0.16678 " pathEditMode="relative" rAng="0" ptsTypes="AAAA">
                                      <p:cBhvr>
                                        <p:cTn id="18" dur="2000" fill="hold"/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92" y="-1568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05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705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639" grpId="0"/>
      <p:bldP spid="705640" grpId="0"/>
      <p:bldP spid="70564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41" name="Group 231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5267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8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69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0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71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393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5273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5325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5326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2395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41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2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43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78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5293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5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295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96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18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98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2444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5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0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0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2442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3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2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23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303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2440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41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5304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5305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2438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439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2427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07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308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0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5310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32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3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4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5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6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37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79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2401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2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3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404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405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85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2411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2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3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5286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2408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09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2410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5044" name="Freeform 293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45" name="Freeform 292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2167" name="Rectangle 3"/>
          <p:cNvSpPr>
            <a:spLocks noGrp="1" noChangeArrowheads="1"/>
          </p:cNvSpPr>
          <p:nvPr>
            <p:ph type="title"/>
          </p:nvPr>
        </p:nvSpPr>
        <p:spPr>
          <a:xfrm>
            <a:off x="1847850" y="1"/>
            <a:ext cx="8693150" cy="942975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sz="3200" dirty="0"/>
              <a:t>A day in the life…TCP connection carrying HTTP</a:t>
            </a:r>
          </a:p>
        </p:txBody>
      </p:sp>
      <p:grpSp>
        <p:nvGrpSpPr>
          <p:cNvPr id="706603" name="Group 43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5259" name="Freeform 44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260" name="Group 45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2382" name="Rectangle 46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83" name="Text Box 47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84" name="Line 48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5" name="Line 49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6" name="Line 50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87" name="Line 51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85" name="Group 325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5255" name="Group 52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2378" name="Rectangle 53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79" name="Text Box 54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2377" name="AutoShape 85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6660" name="Rectangle 100"/>
          <p:cNvSpPr>
            <a:spLocks noChangeArrowheads="1"/>
          </p:cNvSpPr>
          <p:nvPr/>
        </p:nvSpPr>
        <p:spPr bwMode="auto">
          <a:xfrm>
            <a:off x="6696635" y="3186659"/>
            <a:ext cx="4577251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to send HTTP request, client first opens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TCP socket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to web server</a:t>
            </a:r>
          </a:p>
        </p:txBody>
      </p:sp>
      <p:sp>
        <p:nvSpPr>
          <p:cNvPr id="706661" name="Rectangle 101"/>
          <p:cNvSpPr>
            <a:spLocks noChangeArrowheads="1"/>
          </p:cNvSpPr>
          <p:nvPr/>
        </p:nvSpPr>
        <p:spPr bwMode="auto">
          <a:xfrm>
            <a:off x="6685150" y="4153695"/>
            <a:ext cx="4872037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TCP </a:t>
            </a:r>
            <a:r>
              <a:rPr lang="en-US" sz="2000" dirty="0">
                <a:latin typeface="Helvetica" pitchFamily="2" charset="0"/>
              </a:rPr>
              <a:t>packet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 routed using inter-domain routing (BGP) and intra-domain routing (OSPF, EIGRP) to web server</a:t>
            </a:r>
          </a:p>
        </p:txBody>
      </p:sp>
      <p:grpSp>
        <p:nvGrpSpPr>
          <p:cNvPr id="215052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5253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4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3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5251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2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4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5249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50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55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5235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6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7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238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39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246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7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8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240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243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4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245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241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42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5056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5057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5058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5059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5233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4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0" name="Group 197"/>
          <p:cNvGrpSpPr>
            <a:grpSpLocks/>
          </p:cNvGrpSpPr>
          <p:nvPr/>
        </p:nvGrpSpPr>
        <p:grpSpPr bwMode="auto">
          <a:xfrm flipH="1">
            <a:off x="5132389" y="5649913"/>
            <a:ext cx="295275" cy="114300"/>
            <a:chOff x="3228" y="1776"/>
            <a:chExt cx="252" cy="96"/>
          </a:xfrm>
        </p:grpSpPr>
        <p:sp>
          <p:nvSpPr>
            <p:cNvPr id="215231" name="Line 19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2" name="Line 19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61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5229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230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2183" name="Line 290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706874" name="Group 314"/>
          <p:cNvGrpSpPr>
            <a:grpSpLocks/>
          </p:cNvGrpSpPr>
          <p:nvPr/>
        </p:nvGrpSpPr>
        <p:grpSpPr bwMode="auto">
          <a:xfrm>
            <a:off x="1603375" y="1900239"/>
            <a:ext cx="1081088" cy="244475"/>
            <a:chOff x="410" y="1508"/>
            <a:chExt cx="681" cy="154"/>
          </a:xfrm>
        </p:grpSpPr>
        <p:sp>
          <p:nvSpPr>
            <p:cNvPr id="92341" name="Rectangle 99"/>
            <p:cNvSpPr>
              <a:spLocks noChangeArrowheads="1"/>
            </p:cNvSpPr>
            <p:nvPr/>
          </p:nvSpPr>
          <p:spPr bwMode="auto">
            <a:xfrm>
              <a:off x="410" y="1511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2" name="Rectangle 95"/>
            <p:cNvSpPr>
              <a:spLocks noChangeArrowheads="1"/>
            </p:cNvSpPr>
            <p:nvPr/>
          </p:nvSpPr>
          <p:spPr bwMode="auto">
            <a:xfrm>
              <a:off x="538" y="1536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3" name="Rectangle 96"/>
            <p:cNvSpPr>
              <a:spLocks noChangeArrowheads="1"/>
            </p:cNvSpPr>
            <p:nvPr/>
          </p:nvSpPr>
          <p:spPr bwMode="auto">
            <a:xfrm>
              <a:off x="529" y="1525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4" name="Rectangle 97"/>
            <p:cNvSpPr>
              <a:spLocks noChangeArrowheads="1"/>
            </p:cNvSpPr>
            <p:nvPr/>
          </p:nvSpPr>
          <p:spPr bwMode="auto">
            <a:xfrm>
              <a:off x="423" y="1527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345" name="Rectangle 98"/>
            <p:cNvSpPr>
              <a:spLocks noChangeArrowheads="1"/>
            </p:cNvSpPr>
            <p:nvPr/>
          </p:nvSpPr>
          <p:spPr bwMode="auto">
            <a:xfrm>
              <a:off x="1021" y="1526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225" name="Group 310"/>
            <p:cNvGrpSpPr>
              <a:grpSpLocks/>
            </p:cNvGrpSpPr>
            <p:nvPr/>
          </p:nvGrpSpPr>
          <p:grpSpPr bwMode="auto">
            <a:xfrm>
              <a:off x="647" y="1508"/>
              <a:ext cx="354" cy="154"/>
              <a:chOff x="290" y="875"/>
              <a:chExt cx="354" cy="154"/>
            </a:xfrm>
          </p:grpSpPr>
          <p:sp>
            <p:nvSpPr>
              <p:cNvPr id="92347" name="Rectangle 311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8" name="Rectangle 312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9" name="Text Box 313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</p:grpSp>
      <p:grpSp>
        <p:nvGrpSpPr>
          <p:cNvPr id="706886" name="Group 326"/>
          <p:cNvGrpSpPr>
            <a:grpSpLocks/>
          </p:cNvGrpSpPr>
          <p:nvPr/>
        </p:nvGrpSpPr>
        <p:grpSpPr bwMode="auto">
          <a:xfrm>
            <a:off x="1831975" y="4241800"/>
            <a:ext cx="1081088" cy="782638"/>
            <a:chOff x="59" y="863"/>
            <a:chExt cx="681" cy="493"/>
          </a:xfrm>
        </p:grpSpPr>
        <p:grpSp>
          <p:nvGrpSpPr>
            <p:cNvPr id="215199" name="Group 6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39" name="Rectangle 6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40" name="Rectangle 7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200" name="Group 30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36" name="Rectangle 59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7" name="Rectangle 60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8" name="Text Box 297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1" name="Group 302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33" name="Rectangle 303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4" name="Rectangle 304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35" name="Text Box 305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202" name="Group 315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324" name="Rectangle 316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5" name="Rectangle 317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6" name="Rectangle 318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7" name="Rectangle 319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28" name="Rectangle 320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208" name="Group 321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30" name="Rectangle 322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1" name="Rectangle 323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32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grpSp>
        <p:nvGrpSpPr>
          <p:cNvPr id="706896" name="Group 336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5191" name="Freeform 328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192" name="Group 329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2314" name="Rectangle 330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5" name="Text Box 331"/>
              <p:cNvSpPr txBox="1">
                <a:spLocks noChangeArrowheads="1"/>
              </p:cNvSpPr>
              <p:nvPr/>
            </p:nvSpPr>
            <p:spPr bwMode="auto">
              <a:xfrm>
                <a:off x="646" y="2954"/>
                <a:ext cx="371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endParaRPr lang="en-US" sz="1600" i="0" dirty="0">
                  <a:solidFill>
                    <a:srgbClr val="000000"/>
                  </a:solidFill>
                  <a:latin typeface="Helvetica" pitchFamily="2" charset="0"/>
                </a:endParaRP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2316" name="Line 332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7" name="Line 333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8" name="Line 334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2319" name="Line 335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6897" name="Group 337"/>
          <p:cNvGrpSpPr>
            <a:grpSpLocks/>
          </p:cNvGrpSpPr>
          <p:nvPr/>
        </p:nvGrpSpPr>
        <p:grpSpPr bwMode="auto">
          <a:xfrm>
            <a:off x="1603375" y="1355725"/>
            <a:ext cx="1081088" cy="782638"/>
            <a:chOff x="59" y="863"/>
            <a:chExt cx="681" cy="493"/>
          </a:xfrm>
        </p:grpSpPr>
        <p:grpSp>
          <p:nvGrpSpPr>
            <p:cNvPr id="215170" name="Group 338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2310" name="Rectangle 339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11" name="Rectangle 340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71" name="Group 341"/>
            <p:cNvGrpSpPr>
              <a:grpSpLocks/>
            </p:cNvGrpSpPr>
            <p:nvPr/>
          </p:nvGrpSpPr>
          <p:grpSpPr bwMode="auto">
            <a:xfrm>
              <a:off x="290" y="863"/>
              <a:ext cx="354" cy="154"/>
              <a:chOff x="290" y="875"/>
              <a:chExt cx="354" cy="154"/>
            </a:xfrm>
          </p:grpSpPr>
          <p:sp>
            <p:nvSpPr>
              <p:cNvPr id="92307" name="Rectangle 342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8" name="Rectangle 343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9" name="Text Box 344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2" name="Group 345"/>
            <p:cNvGrpSpPr>
              <a:grpSpLocks/>
            </p:cNvGrpSpPr>
            <p:nvPr/>
          </p:nvGrpSpPr>
          <p:grpSpPr bwMode="auto">
            <a:xfrm>
              <a:off x="284" y="1022"/>
              <a:ext cx="354" cy="154"/>
              <a:chOff x="290" y="875"/>
              <a:chExt cx="354" cy="154"/>
            </a:xfrm>
          </p:grpSpPr>
          <p:sp>
            <p:nvSpPr>
              <p:cNvPr id="92304" name="Rectangle 346"/>
              <p:cNvSpPr>
                <a:spLocks noChangeArrowheads="1"/>
              </p:cNvSpPr>
              <p:nvPr/>
            </p:nvSpPr>
            <p:spPr bwMode="auto">
              <a:xfrm>
                <a:off x="306" y="909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5" name="Rectangle 347"/>
              <p:cNvSpPr>
                <a:spLocks noChangeArrowheads="1"/>
              </p:cNvSpPr>
              <p:nvPr/>
            </p:nvSpPr>
            <p:spPr bwMode="auto">
              <a:xfrm>
                <a:off x="290" y="903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306" name="Text Box 348"/>
              <p:cNvSpPr txBox="1">
                <a:spLocks noChangeArrowheads="1"/>
              </p:cNvSpPr>
              <p:nvPr/>
            </p:nvSpPr>
            <p:spPr bwMode="auto">
              <a:xfrm>
                <a:off x="332" y="875"/>
                <a:ext cx="280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</a:t>
                </a:r>
              </a:p>
            </p:txBody>
          </p:sp>
        </p:grpSp>
        <p:grpSp>
          <p:nvGrpSpPr>
            <p:cNvPr id="215173" name="Group 349"/>
            <p:cNvGrpSpPr>
              <a:grpSpLocks/>
            </p:cNvGrpSpPr>
            <p:nvPr/>
          </p:nvGrpSpPr>
          <p:grpSpPr bwMode="auto">
            <a:xfrm>
              <a:off x="59" y="1202"/>
              <a:ext cx="681" cy="154"/>
              <a:chOff x="410" y="1508"/>
              <a:chExt cx="681" cy="154"/>
            </a:xfrm>
          </p:grpSpPr>
          <p:sp>
            <p:nvSpPr>
              <p:cNvPr id="92295" name="Rectangle 350"/>
              <p:cNvSpPr>
                <a:spLocks noChangeArrowheads="1"/>
              </p:cNvSpPr>
              <p:nvPr/>
            </p:nvSpPr>
            <p:spPr bwMode="auto">
              <a:xfrm>
                <a:off x="410" y="1511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6" name="Rectangle 351"/>
              <p:cNvSpPr>
                <a:spLocks noChangeArrowheads="1"/>
              </p:cNvSpPr>
              <p:nvPr/>
            </p:nvSpPr>
            <p:spPr bwMode="auto">
              <a:xfrm>
                <a:off x="538" y="1536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7" name="Rectangle 352"/>
              <p:cNvSpPr>
                <a:spLocks noChangeArrowheads="1"/>
              </p:cNvSpPr>
              <p:nvPr/>
            </p:nvSpPr>
            <p:spPr bwMode="auto">
              <a:xfrm>
                <a:off x="529" y="1525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8" name="Rectangle 353"/>
              <p:cNvSpPr>
                <a:spLocks noChangeArrowheads="1"/>
              </p:cNvSpPr>
              <p:nvPr/>
            </p:nvSpPr>
            <p:spPr bwMode="auto">
              <a:xfrm>
                <a:off x="423" y="1527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9" name="Rectangle 354"/>
              <p:cNvSpPr>
                <a:spLocks noChangeArrowheads="1"/>
              </p:cNvSpPr>
              <p:nvPr/>
            </p:nvSpPr>
            <p:spPr bwMode="auto">
              <a:xfrm>
                <a:off x="1021" y="1526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5179" name="Group 355"/>
              <p:cNvGrpSpPr>
                <a:grpSpLocks/>
              </p:cNvGrpSpPr>
              <p:nvPr/>
            </p:nvGrpSpPr>
            <p:grpSpPr bwMode="auto">
              <a:xfrm>
                <a:off x="647" y="1508"/>
                <a:ext cx="354" cy="154"/>
                <a:chOff x="290" y="875"/>
                <a:chExt cx="354" cy="154"/>
              </a:xfrm>
            </p:grpSpPr>
            <p:sp>
              <p:nvSpPr>
                <p:cNvPr id="92301" name="Rectangle 356"/>
                <p:cNvSpPr>
                  <a:spLocks noChangeArrowheads="1"/>
                </p:cNvSpPr>
                <p:nvPr/>
              </p:nvSpPr>
              <p:spPr bwMode="auto">
                <a:xfrm>
                  <a:off x="306" y="909"/>
                  <a:ext cx="32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2" name="Rectangle 357"/>
                <p:cNvSpPr>
                  <a:spLocks noChangeArrowheads="1"/>
                </p:cNvSpPr>
                <p:nvPr/>
              </p:nvSpPr>
              <p:spPr bwMode="auto">
                <a:xfrm>
                  <a:off x="290" y="903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2303" name="Text Box 358"/>
                <p:cNvSpPr txBox="1">
                  <a:spLocks noChangeArrowheads="1"/>
                </p:cNvSpPr>
                <p:nvPr/>
              </p:nvSpPr>
              <p:spPr bwMode="auto">
                <a:xfrm>
                  <a:off x="332" y="875"/>
                  <a:ext cx="280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000000"/>
                      </a:solidFill>
                      <a:latin typeface="Helvetica" pitchFamily="2" charset="0"/>
                    </a:rPr>
                    <a:t>SYN</a:t>
                  </a:r>
                </a:p>
              </p:txBody>
            </p:sp>
          </p:grpSp>
        </p:grpSp>
      </p:grpSp>
      <p:sp>
        <p:nvSpPr>
          <p:cNvPr id="92188" name="Rectangle 359"/>
          <p:cNvSpPr>
            <a:spLocks noChangeArrowheads="1"/>
          </p:cNvSpPr>
          <p:nvPr/>
        </p:nvSpPr>
        <p:spPr bwMode="auto">
          <a:xfrm>
            <a:off x="2503488" y="4452939"/>
            <a:ext cx="18415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000" dirty="0">
              <a:solidFill>
                <a:srgbClr val="000000"/>
              </a:solidFill>
              <a:latin typeface="Helvetica" pitchFamily="2" charset="0"/>
            </a:endParaRPr>
          </a:p>
        </p:txBody>
      </p:sp>
      <p:grpSp>
        <p:nvGrpSpPr>
          <p:cNvPr id="706951" name="Group 391"/>
          <p:cNvGrpSpPr>
            <a:grpSpLocks/>
          </p:cNvGrpSpPr>
          <p:nvPr/>
        </p:nvGrpSpPr>
        <p:grpSpPr bwMode="auto">
          <a:xfrm>
            <a:off x="1830389" y="4241800"/>
            <a:ext cx="1081087" cy="782638"/>
            <a:chOff x="2675" y="3676"/>
            <a:chExt cx="681" cy="493"/>
          </a:xfrm>
        </p:grpSpPr>
        <p:grpSp>
          <p:nvGrpSpPr>
            <p:cNvPr id="215150" name="Group 361"/>
            <p:cNvGrpSpPr>
              <a:grpSpLocks/>
            </p:cNvGrpSpPr>
            <p:nvPr/>
          </p:nvGrpSpPr>
          <p:grpSpPr bwMode="auto">
            <a:xfrm>
              <a:off x="2793" y="3855"/>
              <a:ext cx="480" cy="112"/>
              <a:chOff x="627" y="3377"/>
              <a:chExt cx="480" cy="112"/>
            </a:xfrm>
          </p:grpSpPr>
          <p:sp>
            <p:nvSpPr>
              <p:cNvPr id="92289" name="Rectangle 362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90" name="Rectangle 363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51" name="Group 382"/>
            <p:cNvGrpSpPr>
              <a:grpSpLocks/>
            </p:cNvGrpSpPr>
            <p:nvPr/>
          </p:nvGrpSpPr>
          <p:grpSpPr bwMode="auto">
            <a:xfrm>
              <a:off x="2855" y="3676"/>
              <a:ext cx="444" cy="154"/>
              <a:chOff x="2717" y="3676"/>
              <a:chExt cx="444" cy="154"/>
            </a:xfrm>
          </p:grpSpPr>
          <p:sp>
            <p:nvSpPr>
              <p:cNvPr id="92286" name="Rectangle 365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7" name="Rectangle 366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8" name="Text Box 367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73" name="Rectangle 373"/>
            <p:cNvSpPr>
              <a:spLocks noChangeArrowheads="1"/>
            </p:cNvSpPr>
            <p:nvPr/>
          </p:nvSpPr>
          <p:spPr bwMode="auto">
            <a:xfrm>
              <a:off x="2675" y="401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4" name="Rectangle 374"/>
            <p:cNvSpPr>
              <a:spLocks noChangeArrowheads="1"/>
            </p:cNvSpPr>
            <p:nvPr/>
          </p:nvSpPr>
          <p:spPr bwMode="auto">
            <a:xfrm>
              <a:off x="2803" y="4043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5" name="Rectangle 375"/>
            <p:cNvSpPr>
              <a:spLocks noChangeArrowheads="1"/>
            </p:cNvSpPr>
            <p:nvPr/>
          </p:nvSpPr>
          <p:spPr bwMode="auto">
            <a:xfrm>
              <a:off x="2794" y="4032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6" name="Rectangle 376"/>
            <p:cNvSpPr>
              <a:spLocks noChangeArrowheads="1"/>
            </p:cNvSpPr>
            <p:nvPr/>
          </p:nvSpPr>
          <p:spPr bwMode="auto">
            <a:xfrm>
              <a:off x="2688" y="403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77" name="Rectangle 377"/>
            <p:cNvSpPr>
              <a:spLocks noChangeArrowheads="1"/>
            </p:cNvSpPr>
            <p:nvPr/>
          </p:nvSpPr>
          <p:spPr bwMode="auto">
            <a:xfrm>
              <a:off x="3286" y="403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57" name="Group 383"/>
            <p:cNvGrpSpPr>
              <a:grpSpLocks/>
            </p:cNvGrpSpPr>
            <p:nvPr/>
          </p:nvGrpSpPr>
          <p:grpSpPr bwMode="auto">
            <a:xfrm>
              <a:off x="2864" y="3835"/>
              <a:ext cx="444" cy="154"/>
              <a:chOff x="2717" y="3676"/>
              <a:chExt cx="444" cy="154"/>
            </a:xfrm>
          </p:grpSpPr>
          <p:sp>
            <p:nvSpPr>
              <p:cNvPr id="92283" name="Rectangle 384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4" name="Rectangle 385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5" name="Text Box 386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58" name="Group 387"/>
            <p:cNvGrpSpPr>
              <a:grpSpLocks/>
            </p:cNvGrpSpPr>
            <p:nvPr/>
          </p:nvGrpSpPr>
          <p:grpSpPr bwMode="auto">
            <a:xfrm>
              <a:off x="2867" y="4015"/>
              <a:ext cx="444" cy="154"/>
              <a:chOff x="2717" y="3676"/>
              <a:chExt cx="444" cy="154"/>
            </a:xfrm>
          </p:grpSpPr>
          <p:sp>
            <p:nvSpPr>
              <p:cNvPr id="92280" name="Rectangle 388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1" name="Rectangle 389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82" name="Text Box 390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3" name="Group 423"/>
          <p:cNvGrpSpPr>
            <a:grpSpLocks/>
          </p:cNvGrpSpPr>
          <p:nvPr/>
        </p:nvGrpSpPr>
        <p:grpSpPr bwMode="auto">
          <a:xfrm>
            <a:off x="1606550" y="1354139"/>
            <a:ext cx="1081088" cy="782637"/>
            <a:chOff x="2613" y="3554"/>
            <a:chExt cx="681" cy="493"/>
          </a:xfrm>
        </p:grpSpPr>
        <p:grpSp>
          <p:nvGrpSpPr>
            <p:cNvPr id="215130" name="Group 393"/>
            <p:cNvGrpSpPr>
              <a:grpSpLocks/>
            </p:cNvGrpSpPr>
            <p:nvPr/>
          </p:nvGrpSpPr>
          <p:grpSpPr bwMode="auto">
            <a:xfrm>
              <a:off x="2731" y="3733"/>
              <a:ext cx="480" cy="112"/>
              <a:chOff x="627" y="3377"/>
              <a:chExt cx="480" cy="112"/>
            </a:xfrm>
          </p:grpSpPr>
          <p:sp>
            <p:nvSpPr>
              <p:cNvPr id="92269" name="Rectangle 39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70" name="Rectangle 39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5131" name="Group 396"/>
            <p:cNvGrpSpPr>
              <a:grpSpLocks/>
            </p:cNvGrpSpPr>
            <p:nvPr/>
          </p:nvGrpSpPr>
          <p:grpSpPr bwMode="auto">
            <a:xfrm>
              <a:off x="2793" y="3554"/>
              <a:ext cx="444" cy="154"/>
              <a:chOff x="2717" y="3676"/>
              <a:chExt cx="444" cy="154"/>
            </a:xfrm>
          </p:grpSpPr>
          <p:sp>
            <p:nvSpPr>
              <p:cNvPr id="92266" name="Rectangle 397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7" name="Rectangle 398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8" name="Text Box 399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sp>
          <p:nvSpPr>
            <p:cNvPr id="92253" name="Rectangle 400"/>
            <p:cNvSpPr>
              <a:spLocks noChangeArrowheads="1"/>
            </p:cNvSpPr>
            <p:nvPr/>
          </p:nvSpPr>
          <p:spPr bwMode="auto">
            <a:xfrm>
              <a:off x="2613" y="389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4" name="Rectangle 401"/>
            <p:cNvSpPr>
              <a:spLocks noChangeArrowheads="1"/>
            </p:cNvSpPr>
            <p:nvPr/>
          </p:nvSpPr>
          <p:spPr bwMode="auto">
            <a:xfrm>
              <a:off x="2741" y="3921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5" name="Rectangle 402"/>
            <p:cNvSpPr>
              <a:spLocks noChangeArrowheads="1"/>
            </p:cNvSpPr>
            <p:nvPr/>
          </p:nvSpPr>
          <p:spPr bwMode="auto">
            <a:xfrm>
              <a:off x="2732" y="3910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6" name="Rectangle 403"/>
            <p:cNvSpPr>
              <a:spLocks noChangeArrowheads="1"/>
            </p:cNvSpPr>
            <p:nvPr/>
          </p:nvSpPr>
          <p:spPr bwMode="auto">
            <a:xfrm>
              <a:off x="2626" y="391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57" name="Rectangle 404"/>
            <p:cNvSpPr>
              <a:spLocks noChangeArrowheads="1"/>
            </p:cNvSpPr>
            <p:nvPr/>
          </p:nvSpPr>
          <p:spPr bwMode="auto">
            <a:xfrm>
              <a:off x="3224" y="391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37" name="Group 405"/>
            <p:cNvGrpSpPr>
              <a:grpSpLocks/>
            </p:cNvGrpSpPr>
            <p:nvPr/>
          </p:nvGrpSpPr>
          <p:grpSpPr bwMode="auto">
            <a:xfrm>
              <a:off x="2802" y="3713"/>
              <a:ext cx="444" cy="154"/>
              <a:chOff x="2717" y="3676"/>
              <a:chExt cx="444" cy="154"/>
            </a:xfrm>
          </p:grpSpPr>
          <p:sp>
            <p:nvSpPr>
              <p:cNvPr id="92263" name="Rectangle 406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4" name="Rectangle 407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5" name="Text Box 408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  <p:grpSp>
          <p:nvGrpSpPr>
            <p:cNvPr id="215138" name="Group 409"/>
            <p:cNvGrpSpPr>
              <a:grpSpLocks/>
            </p:cNvGrpSpPr>
            <p:nvPr/>
          </p:nvGrpSpPr>
          <p:grpSpPr bwMode="auto">
            <a:xfrm>
              <a:off x="2805" y="3893"/>
              <a:ext cx="444" cy="154"/>
              <a:chOff x="2717" y="3676"/>
              <a:chExt cx="444" cy="154"/>
            </a:xfrm>
          </p:grpSpPr>
          <p:sp>
            <p:nvSpPr>
              <p:cNvPr id="92260" name="Rectangle 410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1" name="Rectangle 411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62" name="Text Box 412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706982" name="Group 422"/>
          <p:cNvGrpSpPr>
            <a:grpSpLocks/>
          </p:cNvGrpSpPr>
          <p:nvPr/>
        </p:nvGrpSpPr>
        <p:grpSpPr bwMode="auto">
          <a:xfrm>
            <a:off x="1835150" y="4772026"/>
            <a:ext cx="1081088" cy="244475"/>
            <a:chOff x="2709" y="3989"/>
            <a:chExt cx="681" cy="154"/>
          </a:xfrm>
        </p:grpSpPr>
        <p:sp>
          <p:nvSpPr>
            <p:cNvPr id="92242" name="Rectangle 413"/>
            <p:cNvSpPr>
              <a:spLocks noChangeArrowheads="1"/>
            </p:cNvSpPr>
            <p:nvPr/>
          </p:nvSpPr>
          <p:spPr bwMode="auto">
            <a:xfrm>
              <a:off x="2709" y="3992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3" name="Rectangle 414"/>
            <p:cNvSpPr>
              <a:spLocks noChangeArrowheads="1"/>
            </p:cNvSpPr>
            <p:nvPr/>
          </p:nvSpPr>
          <p:spPr bwMode="auto">
            <a:xfrm>
              <a:off x="2837" y="4017"/>
              <a:ext cx="96" cy="93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4" name="Rectangle 415"/>
            <p:cNvSpPr>
              <a:spLocks noChangeArrowheads="1"/>
            </p:cNvSpPr>
            <p:nvPr/>
          </p:nvSpPr>
          <p:spPr bwMode="auto">
            <a:xfrm>
              <a:off x="2828" y="4006"/>
              <a:ext cx="480" cy="112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5" name="Rectangle 416"/>
            <p:cNvSpPr>
              <a:spLocks noChangeArrowheads="1"/>
            </p:cNvSpPr>
            <p:nvPr/>
          </p:nvSpPr>
          <p:spPr bwMode="auto">
            <a:xfrm>
              <a:off x="2722" y="4008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46" name="Rectangle 417"/>
            <p:cNvSpPr>
              <a:spLocks noChangeArrowheads="1"/>
            </p:cNvSpPr>
            <p:nvPr/>
          </p:nvSpPr>
          <p:spPr bwMode="auto">
            <a:xfrm>
              <a:off x="3320" y="4007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26" name="Group 418"/>
            <p:cNvGrpSpPr>
              <a:grpSpLocks/>
            </p:cNvGrpSpPr>
            <p:nvPr/>
          </p:nvGrpSpPr>
          <p:grpSpPr bwMode="auto">
            <a:xfrm>
              <a:off x="2901" y="3989"/>
              <a:ext cx="444" cy="154"/>
              <a:chOff x="2717" y="3676"/>
              <a:chExt cx="444" cy="154"/>
            </a:xfrm>
          </p:grpSpPr>
          <p:sp>
            <p:nvSpPr>
              <p:cNvPr id="92248" name="Rectangle 419"/>
              <p:cNvSpPr>
                <a:spLocks noChangeArrowheads="1"/>
              </p:cNvSpPr>
              <p:nvPr/>
            </p:nvSpPr>
            <p:spPr bwMode="auto">
              <a:xfrm>
                <a:off x="2775" y="3710"/>
                <a:ext cx="32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49" name="Rectangle 420"/>
              <p:cNvSpPr>
                <a:spLocks noChangeArrowheads="1"/>
              </p:cNvSpPr>
              <p:nvPr/>
            </p:nvSpPr>
            <p:spPr bwMode="auto">
              <a:xfrm>
                <a:off x="2759" y="3704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50" name="Text Box 421"/>
              <p:cNvSpPr txBox="1">
                <a:spLocks noChangeArrowheads="1"/>
              </p:cNvSpPr>
              <p:nvPr/>
            </p:nvSpPr>
            <p:spPr bwMode="auto">
              <a:xfrm>
                <a:off x="2717" y="3676"/>
                <a:ext cx="444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000000"/>
                    </a:solidFill>
                    <a:latin typeface="Helvetica" pitchFamily="2" charset="0"/>
                  </a:rPr>
                  <a:t>SYNACK</a:t>
                </a:r>
              </a:p>
            </p:txBody>
          </p:sp>
        </p:grpSp>
      </p:grpSp>
      <p:grpSp>
        <p:nvGrpSpPr>
          <p:cNvPr id="215072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5107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08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09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110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111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5118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9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20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5112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5115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6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5117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5113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114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5073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5075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197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77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78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00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0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2226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7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2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2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2224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5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4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05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5085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2222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3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5086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5087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2220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2221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2209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89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5090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2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5092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2214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5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6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7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2218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2219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28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22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438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06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06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10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642 0.00625 L 0.00764 0.08467 L 0.36285 0.08767 L 0.26996 0.22878 L 0.33698 0.22739 L 0.55069 0.01874 L 0.29583 0.52209 L 0.02882 0.5251 L 0.02882 0.41545 " pathEditMode="relative" rAng="0" ptsTypes="AAAAAAAAA">
                                      <p:cBhvr>
                                        <p:cTn id="27" dur="2000" fill="hold"/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205" y="25931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9" dur="500"/>
                                        <p:tgtEl>
                                          <p:spTgt spid="7068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0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7068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2.15591E-6 L -1.66667E-6 0.09415 L 0.28593 0.09091 L 0.52934 -0.40111 L 0.30937 -0.18182 L 0.23403 -0.19755 L 0.32118 -0.33079 L -0.01997 -0.33079 L -0.01875 -0.41846 " pathEditMode="relative" ptsTypes="AAAAAAAAA">
                                      <p:cBhvr>
                                        <p:cTn id="60" dur="2000" fill="hold"/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62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3" dur="500"/>
                                        <p:tgtEl>
                                          <p:spTgt spid="7069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6" dur="500"/>
                                        <p:tgtEl>
                                          <p:spTgt spid="7068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9" dur="500"/>
                                        <p:tgtEl>
                                          <p:spTgt spid="7068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4" dur="500"/>
                                        <p:tgtEl>
                                          <p:spTgt spid="7069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000"/>
                                        <p:tgtEl>
                                          <p:spTgt spid="70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60" grpId="0"/>
      <p:bldP spid="70666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065" name="Group 300"/>
          <p:cNvGrpSpPr>
            <a:grpSpLocks/>
          </p:cNvGrpSpPr>
          <p:nvPr/>
        </p:nvGrpSpPr>
        <p:grpSpPr bwMode="auto">
          <a:xfrm>
            <a:off x="2297113" y="1273175"/>
            <a:ext cx="3554412" cy="3067050"/>
            <a:chOff x="773113" y="1273175"/>
            <a:chExt cx="3554412" cy="3066395"/>
          </a:xfrm>
        </p:grpSpPr>
        <p:sp>
          <p:nvSpPr>
            <p:cNvPr id="216312" name="Freeform 3"/>
            <p:cNvSpPr>
              <a:spLocks/>
            </p:cNvSpPr>
            <p:nvPr/>
          </p:nvSpPr>
          <p:spPr bwMode="auto">
            <a:xfrm>
              <a:off x="773113" y="1273175"/>
              <a:ext cx="3554412" cy="2754313"/>
            </a:xfrm>
            <a:custGeom>
              <a:avLst/>
              <a:gdLst>
                <a:gd name="T0" fmla="*/ 2147483647 w 2406"/>
                <a:gd name="T1" fmla="*/ 2147483647 h 958"/>
                <a:gd name="T2" fmla="*/ 2147483647 w 2406"/>
                <a:gd name="T3" fmla="*/ 2147483647 h 958"/>
                <a:gd name="T4" fmla="*/ 2147483647 w 2406"/>
                <a:gd name="T5" fmla="*/ 2147483647 h 958"/>
                <a:gd name="T6" fmla="*/ 2147483647 w 2406"/>
                <a:gd name="T7" fmla="*/ 2147483647 h 958"/>
                <a:gd name="T8" fmla="*/ 2147483647 w 2406"/>
                <a:gd name="T9" fmla="*/ 2147483647 h 958"/>
                <a:gd name="T10" fmla="*/ 2147483647 w 2406"/>
                <a:gd name="T11" fmla="*/ 2147483647 h 958"/>
                <a:gd name="T12" fmla="*/ 2147483647 w 2406"/>
                <a:gd name="T13" fmla="*/ 2147483647 h 958"/>
                <a:gd name="T14" fmla="*/ 2147483647 w 2406"/>
                <a:gd name="T15" fmla="*/ 2147483647 h 958"/>
                <a:gd name="T16" fmla="*/ 2147483647 w 2406"/>
                <a:gd name="T17" fmla="*/ 2147483647 h 958"/>
                <a:gd name="T18" fmla="*/ 2147483647 w 2406"/>
                <a:gd name="T19" fmla="*/ 2147483647 h 958"/>
                <a:gd name="T20" fmla="*/ 2147483647 w 2406"/>
                <a:gd name="T21" fmla="*/ 2147483647 h 958"/>
                <a:gd name="T22" fmla="*/ 2147483647 w 2406"/>
                <a:gd name="T23" fmla="*/ 2147483647 h 958"/>
                <a:gd name="T24" fmla="*/ 2147483647 w 2406"/>
                <a:gd name="T25" fmla="*/ 2147483647 h 95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406"/>
                <a:gd name="T40" fmla="*/ 0 h 958"/>
                <a:gd name="T41" fmla="*/ 2406 w 2406"/>
                <a:gd name="T42" fmla="*/ 958 h 95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406" h="958">
                  <a:moveTo>
                    <a:pt x="2192" y="274"/>
                  </a:moveTo>
                  <a:cubicBezTo>
                    <a:pt x="1978" y="94"/>
                    <a:pt x="1990" y="122"/>
                    <a:pt x="1857" y="77"/>
                  </a:cubicBezTo>
                  <a:cubicBezTo>
                    <a:pt x="1724" y="32"/>
                    <a:pt x="1584" y="0"/>
                    <a:pt x="1393" y="7"/>
                  </a:cubicBezTo>
                  <a:cubicBezTo>
                    <a:pt x="1202" y="14"/>
                    <a:pt x="898" y="84"/>
                    <a:pt x="713" y="122"/>
                  </a:cubicBezTo>
                  <a:cubicBezTo>
                    <a:pt x="528" y="160"/>
                    <a:pt x="395" y="168"/>
                    <a:pt x="280" y="234"/>
                  </a:cubicBezTo>
                  <a:cubicBezTo>
                    <a:pt x="166" y="301"/>
                    <a:pt x="52" y="432"/>
                    <a:pt x="26" y="522"/>
                  </a:cubicBezTo>
                  <a:cubicBezTo>
                    <a:pt x="0" y="612"/>
                    <a:pt x="81" y="711"/>
                    <a:pt x="122" y="773"/>
                  </a:cubicBezTo>
                  <a:cubicBezTo>
                    <a:pt x="163" y="835"/>
                    <a:pt x="99" y="877"/>
                    <a:pt x="273" y="894"/>
                  </a:cubicBezTo>
                  <a:cubicBezTo>
                    <a:pt x="447" y="911"/>
                    <a:pt x="938" y="866"/>
                    <a:pt x="1169" y="876"/>
                  </a:cubicBezTo>
                  <a:cubicBezTo>
                    <a:pt x="1400" y="886"/>
                    <a:pt x="1499" y="950"/>
                    <a:pt x="1659" y="954"/>
                  </a:cubicBezTo>
                  <a:cubicBezTo>
                    <a:pt x="1819" y="958"/>
                    <a:pt x="2014" y="958"/>
                    <a:pt x="2129" y="897"/>
                  </a:cubicBezTo>
                  <a:cubicBezTo>
                    <a:pt x="2244" y="836"/>
                    <a:pt x="2327" y="856"/>
                    <a:pt x="2350" y="591"/>
                  </a:cubicBezTo>
                  <a:cubicBezTo>
                    <a:pt x="2373" y="326"/>
                    <a:pt x="2406" y="454"/>
                    <a:pt x="2192" y="274"/>
                  </a:cubicBezTo>
                  <a:close/>
                </a:path>
              </a:pathLst>
            </a:custGeom>
            <a:solidFill>
              <a:srgbClr val="00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3" name="Line 36"/>
            <p:cNvSpPr>
              <a:spLocks noChangeShapeType="1"/>
            </p:cNvSpPr>
            <p:nvPr/>
          </p:nvSpPr>
          <p:spPr bwMode="auto">
            <a:xfrm flipV="1">
              <a:off x="3775075" y="2344738"/>
              <a:ext cx="155575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4" name="Line 43"/>
            <p:cNvSpPr>
              <a:spLocks noChangeShapeType="1"/>
            </p:cNvSpPr>
            <p:nvPr/>
          </p:nvSpPr>
          <p:spPr bwMode="auto">
            <a:xfrm flipV="1">
              <a:off x="2665413" y="2517775"/>
              <a:ext cx="695325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5" name="Line 44"/>
            <p:cNvSpPr>
              <a:spLocks noChangeShapeType="1"/>
            </p:cNvSpPr>
            <p:nvPr/>
          </p:nvSpPr>
          <p:spPr bwMode="auto">
            <a:xfrm flipV="1">
              <a:off x="3924300" y="2201863"/>
              <a:ext cx="138113" cy="1428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316" name="Line 48"/>
            <p:cNvSpPr>
              <a:spLocks noChangeShapeType="1"/>
            </p:cNvSpPr>
            <p:nvPr/>
          </p:nvSpPr>
          <p:spPr bwMode="auto">
            <a:xfrm flipV="1">
              <a:off x="3279775" y="2736850"/>
              <a:ext cx="512763" cy="612775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438" name="Text Box 240"/>
            <p:cNvSpPr txBox="1">
              <a:spLocks noChangeArrowheads="1"/>
            </p:cNvSpPr>
            <p:nvPr/>
          </p:nvSpPr>
          <p:spPr bwMode="auto">
            <a:xfrm>
              <a:off x="2562225" y="3815807"/>
              <a:ext cx="1211263" cy="5237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 marL="742950" indent="-28575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i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router</a:t>
              </a:r>
            </a:p>
            <a:p>
              <a:pPr>
                <a:defRPr/>
              </a:pPr>
              <a:r>
                <a:rPr lang="en-US" sz="1400" dirty="0">
                  <a:solidFill>
                    <a:srgbClr val="000000"/>
                  </a:solidFill>
                  <a:latin typeface="Helvetica" pitchFamily="2" charset="0"/>
                  <a:cs typeface="Arial" charset="0"/>
                </a:rPr>
                <a:t>(runs DHCP)</a:t>
              </a:r>
            </a:p>
          </p:txBody>
        </p:sp>
        <p:grpSp>
          <p:nvGrpSpPr>
            <p:cNvPr id="216318" name="Group 356"/>
            <p:cNvGrpSpPr>
              <a:grpSpLocks/>
            </p:cNvGrpSpPr>
            <p:nvPr/>
          </p:nvGrpSpPr>
          <p:grpSpPr bwMode="auto">
            <a:xfrm>
              <a:off x="1653422" y="1982680"/>
              <a:ext cx="843032" cy="814871"/>
              <a:chOff x="313" y="1497"/>
              <a:chExt cx="1152" cy="1014"/>
            </a:xfrm>
          </p:grpSpPr>
          <p:pic>
            <p:nvPicPr>
              <p:cNvPr id="216370" name="Picture 354" descr="laptop_stylized_small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3" y="1727"/>
                <a:ext cx="1152" cy="7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16371" name="Picture 355" descr="antenna_stylized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4" y="1497"/>
                <a:ext cx="1113" cy="6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pic>
          <p:nvPicPr>
            <p:cNvPr id="93440" name="Picture 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36925" y="2423867"/>
              <a:ext cx="879475" cy="349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310" name="Rectangle 43"/>
            <p:cNvSpPr>
              <a:spLocks noChangeArrowheads="1"/>
            </p:cNvSpPr>
            <p:nvPr/>
          </p:nvSpPr>
          <p:spPr bwMode="auto">
            <a:xfrm rot="16200000" flipH="1">
              <a:off x="3589349" y="3549138"/>
              <a:ext cx="104753" cy="244475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1" name="Rectangle 43"/>
            <p:cNvSpPr>
              <a:spLocks noChangeArrowheads="1"/>
            </p:cNvSpPr>
            <p:nvPr/>
          </p:nvSpPr>
          <p:spPr bwMode="auto">
            <a:xfrm rot="2460490">
              <a:off x="3206750" y="3274585"/>
              <a:ext cx="82550" cy="247597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312" name="Rectangle 43"/>
            <p:cNvSpPr>
              <a:spLocks noChangeArrowheads="1"/>
            </p:cNvSpPr>
            <p:nvPr/>
          </p:nvSpPr>
          <p:spPr bwMode="auto">
            <a:xfrm rot="16200000">
              <a:off x="2499531" y="2388124"/>
              <a:ext cx="111101" cy="296863"/>
            </a:xfrm>
            <a:prstGeom prst="rect">
              <a:avLst/>
            </a:prstGeom>
            <a:gradFill rotWithShape="1">
              <a:gsLst>
                <a:gs pos="0">
                  <a:srgbClr val="008000"/>
                </a:gs>
                <a:gs pos="50000">
                  <a:schemeClr val="bg1"/>
                </a:gs>
                <a:gs pos="100000">
                  <a:srgbClr val="008000"/>
                </a:gs>
              </a:gsLst>
              <a:lin ang="0" scaled="1"/>
            </a:gradFill>
            <a:ln w="9525">
              <a:solidFill>
                <a:srgbClr val="008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323" name="Group 248"/>
            <p:cNvGrpSpPr>
              <a:grpSpLocks/>
            </p:cNvGrpSpPr>
            <p:nvPr/>
          </p:nvGrpSpPr>
          <p:grpSpPr bwMode="auto">
            <a:xfrm>
              <a:off x="2597285" y="3210128"/>
              <a:ext cx="332569" cy="581078"/>
              <a:chOff x="4140" y="429"/>
              <a:chExt cx="1425" cy="2396"/>
            </a:xfrm>
          </p:grpSpPr>
          <p:sp>
            <p:nvSpPr>
              <p:cNvPr id="216338" name="Freeform 148"/>
              <p:cNvSpPr>
                <a:spLocks/>
              </p:cNvSpPr>
              <p:nvPr/>
            </p:nvSpPr>
            <p:spPr bwMode="auto">
              <a:xfrm>
                <a:off x="5268" y="433"/>
                <a:ext cx="283" cy="2286"/>
              </a:xfrm>
              <a:custGeom>
                <a:avLst/>
                <a:gdLst>
                  <a:gd name="T0" fmla="*/ 21 w 354"/>
                  <a:gd name="T1" fmla="*/ 0 h 2742"/>
                  <a:gd name="T2" fmla="*/ 116 w 354"/>
                  <a:gd name="T3" fmla="*/ 137 h 2742"/>
                  <a:gd name="T4" fmla="*/ 114 w 354"/>
                  <a:gd name="T5" fmla="*/ 1057 h 2742"/>
                  <a:gd name="T6" fmla="*/ 0 w 354"/>
                  <a:gd name="T7" fmla="*/ 1105 h 2742"/>
                  <a:gd name="T8" fmla="*/ 21 w 354"/>
                  <a:gd name="T9" fmla="*/ 0 h 274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4" h="2742">
                    <a:moveTo>
                      <a:pt x="63" y="0"/>
                    </a:moveTo>
                    <a:lnTo>
                      <a:pt x="354" y="339"/>
                    </a:lnTo>
                    <a:lnTo>
                      <a:pt x="346" y="2624"/>
                    </a:lnTo>
                    <a:lnTo>
                      <a:pt x="0" y="2742"/>
                    </a:lnTo>
                    <a:lnTo>
                      <a:pt x="63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0" name="Rectangle 149"/>
              <p:cNvSpPr>
                <a:spLocks noChangeArrowheads="1"/>
              </p:cNvSpPr>
              <p:nvPr/>
            </p:nvSpPr>
            <p:spPr bwMode="auto">
              <a:xfrm>
                <a:off x="4207" y="426"/>
                <a:ext cx="1048" cy="2291"/>
              </a:xfrm>
              <a:prstGeom prst="rect">
                <a:avLst/>
              </a:pr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40" name="Freeform 150"/>
              <p:cNvSpPr>
                <a:spLocks/>
              </p:cNvSpPr>
              <p:nvPr/>
            </p:nvSpPr>
            <p:spPr bwMode="auto">
              <a:xfrm>
                <a:off x="5321" y="570"/>
                <a:ext cx="169" cy="2115"/>
              </a:xfrm>
              <a:custGeom>
                <a:avLst/>
                <a:gdLst>
                  <a:gd name="T0" fmla="*/ 2 w 211"/>
                  <a:gd name="T1" fmla="*/ 0 h 2537"/>
                  <a:gd name="T2" fmla="*/ 70 w 211"/>
                  <a:gd name="T3" fmla="*/ 88 h 2537"/>
                  <a:gd name="T4" fmla="*/ 2 w 211"/>
                  <a:gd name="T5" fmla="*/ 1007 h 2537"/>
                  <a:gd name="T6" fmla="*/ 2 w 211"/>
                  <a:gd name="T7" fmla="*/ 0 h 2537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211" h="2537">
                    <a:moveTo>
                      <a:pt x="7" y="0"/>
                    </a:moveTo>
                    <a:cubicBezTo>
                      <a:pt x="7" y="0"/>
                      <a:pt x="57" y="28"/>
                      <a:pt x="211" y="218"/>
                    </a:cubicBezTo>
                    <a:cubicBezTo>
                      <a:pt x="0" y="1229"/>
                      <a:pt x="41" y="2537"/>
                      <a:pt x="7" y="2501"/>
                    </a:cubicBezTo>
                    <a:lnTo>
                      <a:pt x="7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808080"/>
                  </a:gs>
                  <a:gs pos="100000">
                    <a:srgbClr val="F8F8F8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41" name="Freeform 151"/>
              <p:cNvSpPr>
                <a:spLocks/>
              </p:cNvSpPr>
              <p:nvPr/>
            </p:nvSpPr>
            <p:spPr bwMode="auto">
              <a:xfrm>
                <a:off x="5284" y="1640"/>
                <a:ext cx="263" cy="189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2 h 226"/>
                  <a:gd name="T4" fmla="*/ 108 w 328"/>
                  <a:gd name="T5" fmla="*/ 92 h 226"/>
                  <a:gd name="T6" fmla="*/ 0 w 328"/>
                  <a:gd name="T7" fmla="*/ 41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63" name="Rectangle 152"/>
              <p:cNvSpPr>
                <a:spLocks noChangeArrowheads="1"/>
              </p:cNvSpPr>
              <p:nvPr/>
            </p:nvSpPr>
            <p:spPr bwMode="auto">
              <a:xfrm>
                <a:off x="4214" y="688"/>
                <a:ext cx="592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3" name="Group 153"/>
              <p:cNvGrpSpPr>
                <a:grpSpLocks/>
              </p:cNvGrpSpPr>
              <p:nvPr/>
            </p:nvGrpSpPr>
            <p:grpSpPr bwMode="auto">
              <a:xfrm>
                <a:off x="4749" y="668"/>
                <a:ext cx="581" cy="145"/>
                <a:chOff x="614" y="2568"/>
                <a:chExt cx="725" cy="139"/>
              </a:xfrm>
            </p:grpSpPr>
            <p:sp>
              <p:nvSpPr>
                <p:cNvPr id="93489" name="AutoShape 154"/>
                <p:cNvSpPr>
                  <a:spLocks noChangeArrowheads="1"/>
                </p:cNvSpPr>
                <p:nvPr/>
              </p:nvSpPr>
              <p:spPr bwMode="auto">
                <a:xfrm>
                  <a:off x="617" y="2569"/>
                  <a:ext cx="721" cy="138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90" name="AutoShape 155"/>
                <p:cNvSpPr>
                  <a:spLocks noChangeArrowheads="1"/>
                </p:cNvSpPr>
                <p:nvPr/>
              </p:nvSpPr>
              <p:spPr bwMode="auto">
                <a:xfrm>
                  <a:off x="634" y="2587"/>
                  <a:ext cx="688" cy="100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5" name="Rectangle 156"/>
              <p:cNvSpPr>
                <a:spLocks noChangeArrowheads="1"/>
              </p:cNvSpPr>
              <p:nvPr/>
            </p:nvSpPr>
            <p:spPr bwMode="auto">
              <a:xfrm>
                <a:off x="4221" y="1015"/>
                <a:ext cx="599" cy="52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5" name="Group 157"/>
              <p:cNvGrpSpPr>
                <a:grpSpLocks/>
              </p:cNvGrpSpPr>
              <p:nvPr/>
            </p:nvGrpSpPr>
            <p:grpSpPr bwMode="auto">
              <a:xfrm>
                <a:off x="4747" y="994"/>
                <a:ext cx="581" cy="134"/>
                <a:chOff x="614" y="2568"/>
                <a:chExt cx="725" cy="139"/>
              </a:xfrm>
            </p:grpSpPr>
            <p:sp>
              <p:nvSpPr>
                <p:cNvPr id="93487" name="AutoShape 158"/>
                <p:cNvSpPr>
                  <a:spLocks noChangeArrowheads="1"/>
                </p:cNvSpPr>
                <p:nvPr/>
              </p:nvSpPr>
              <p:spPr bwMode="auto">
                <a:xfrm>
                  <a:off x="611" y="2570"/>
                  <a:ext cx="730" cy="13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8" name="AutoShape 159"/>
                <p:cNvSpPr>
                  <a:spLocks noChangeArrowheads="1"/>
                </p:cNvSpPr>
                <p:nvPr/>
              </p:nvSpPr>
              <p:spPr bwMode="auto">
                <a:xfrm>
                  <a:off x="628" y="2583"/>
                  <a:ext cx="696" cy="109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67" name="Rectangle 160"/>
              <p:cNvSpPr>
                <a:spLocks noChangeArrowheads="1"/>
              </p:cNvSpPr>
              <p:nvPr/>
            </p:nvSpPr>
            <p:spPr bwMode="auto">
              <a:xfrm>
                <a:off x="4214" y="1356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68" name="Rectangle 161"/>
              <p:cNvSpPr>
                <a:spLocks noChangeArrowheads="1"/>
              </p:cNvSpPr>
              <p:nvPr/>
            </p:nvSpPr>
            <p:spPr bwMode="auto">
              <a:xfrm>
                <a:off x="4228" y="1657"/>
                <a:ext cx="599" cy="46"/>
              </a:xfrm>
              <a:prstGeom prst="rect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48" name="Group 162"/>
              <p:cNvGrpSpPr>
                <a:grpSpLocks/>
              </p:cNvGrpSpPr>
              <p:nvPr/>
            </p:nvGrpSpPr>
            <p:grpSpPr bwMode="auto">
              <a:xfrm>
                <a:off x="4735" y="1627"/>
                <a:ext cx="582" cy="151"/>
                <a:chOff x="614" y="2568"/>
                <a:chExt cx="725" cy="139"/>
              </a:xfrm>
            </p:grpSpPr>
            <p:sp>
              <p:nvSpPr>
                <p:cNvPr id="93485" name="AutoShape 163"/>
                <p:cNvSpPr>
                  <a:spLocks noChangeArrowheads="1"/>
                </p:cNvSpPr>
                <p:nvPr/>
              </p:nvSpPr>
              <p:spPr bwMode="auto">
                <a:xfrm>
                  <a:off x="618" y="2571"/>
                  <a:ext cx="720" cy="139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6" name="AutoShape 164"/>
                <p:cNvSpPr>
                  <a:spLocks noChangeArrowheads="1"/>
                </p:cNvSpPr>
                <p:nvPr/>
              </p:nvSpPr>
              <p:spPr bwMode="auto">
                <a:xfrm>
                  <a:off x="635" y="2589"/>
                  <a:ext cx="686" cy="102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216349" name="Freeform 165"/>
              <p:cNvSpPr>
                <a:spLocks/>
              </p:cNvSpPr>
              <p:nvPr/>
            </p:nvSpPr>
            <p:spPr bwMode="auto">
              <a:xfrm>
                <a:off x="5288" y="1354"/>
                <a:ext cx="263" cy="188"/>
              </a:xfrm>
              <a:custGeom>
                <a:avLst/>
                <a:gdLst>
                  <a:gd name="T0" fmla="*/ 2 w 328"/>
                  <a:gd name="T1" fmla="*/ 0 h 226"/>
                  <a:gd name="T2" fmla="*/ 109 w 328"/>
                  <a:gd name="T3" fmla="*/ 51 h 226"/>
                  <a:gd name="T4" fmla="*/ 108 w 328"/>
                  <a:gd name="T5" fmla="*/ 90 h 226"/>
                  <a:gd name="T6" fmla="*/ 0 w 328"/>
                  <a:gd name="T7" fmla="*/ 39 h 226"/>
                  <a:gd name="T8" fmla="*/ 2 w 328"/>
                  <a:gd name="T9" fmla="*/ 0 h 22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28" h="226">
                    <a:moveTo>
                      <a:pt x="4" y="0"/>
                    </a:moveTo>
                    <a:cubicBezTo>
                      <a:pt x="60" y="10"/>
                      <a:pt x="182" y="74"/>
                      <a:pt x="328" y="128"/>
                    </a:cubicBezTo>
                    <a:cubicBezTo>
                      <a:pt x="326" y="162"/>
                      <a:pt x="326" y="158"/>
                      <a:pt x="326" y="226"/>
                    </a:cubicBezTo>
                    <a:cubicBezTo>
                      <a:pt x="326" y="226"/>
                      <a:pt x="169" y="155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grpSp>
            <p:nvGrpSpPr>
              <p:cNvPr id="216350" name="Group 166"/>
              <p:cNvGrpSpPr>
                <a:grpSpLocks/>
              </p:cNvGrpSpPr>
              <p:nvPr/>
            </p:nvGrpSpPr>
            <p:grpSpPr bwMode="auto">
              <a:xfrm>
                <a:off x="4739" y="1327"/>
                <a:ext cx="582" cy="139"/>
                <a:chOff x="614" y="2568"/>
                <a:chExt cx="725" cy="139"/>
              </a:xfrm>
            </p:grpSpPr>
            <p:sp>
              <p:nvSpPr>
                <p:cNvPr id="93483" name="AutoShape 167"/>
                <p:cNvSpPr>
                  <a:spLocks noChangeArrowheads="1"/>
                </p:cNvSpPr>
                <p:nvPr/>
              </p:nvSpPr>
              <p:spPr bwMode="auto">
                <a:xfrm>
                  <a:off x="613" y="2571"/>
                  <a:ext cx="729" cy="137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484" name="AutoShape 168"/>
                <p:cNvSpPr>
                  <a:spLocks noChangeArrowheads="1"/>
                </p:cNvSpPr>
                <p:nvPr/>
              </p:nvSpPr>
              <p:spPr bwMode="auto">
                <a:xfrm>
                  <a:off x="630" y="2584"/>
                  <a:ext cx="695" cy="105"/>
                </a:xfrm>
                <a:prstGeom prst="roundRect">
                  <a:avLst>
                    <a:gd name="adj" fmla="val 50000"/>
                  </a:avLst>
                </a:prstGeom>
                <a:gradFill rotWithShape="1">
                  <a:gsLst>
                    <a:gs pos="0">
                      <a:srgbClr val="0000FF"/>
                    </a:gs>
                    <a:gs pos="50000">
                      <a:srgbClr val="99CCFF"/>
                    </a:gs>
                    <a:gs pos="100000">
                      <a:srgbClr val="0000FF"/>
                    </a:gs>
                  </a:gsLst>
                  <a:lin ang="0" scaled="1"/>
                </a:gra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round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472" name="Rectangle 169"/>
              <p:cNvSpPr>
                <a:spLocks noChangeArrowheads="1"/>
              </p:cNvSpPr>
              <p:nvPr/>
            </p:nvSpPr>
            <p:spPr bwMode="auto">
              <a:xfrm>
                <a:off x="5255" y="426"/>
                <a:ext cx="68" cy="2297"/>
              </a:xfrm>
              <a:prstGeom prst="rect">
                <a:avLst/>
              </a:prstGeom>
              <a:gradFill rotWithShape="1">
                <a:gsLst>
                  <a:gs pos="0">
                    <a:srgbClr val="333333"/>
                  </a:gs>
                  <a:gs pos="50000">
                    <a:srgbClr val="DDDDDD"/>
                  </a:gs>
                  <a:gs pos="100000">
                    <a:srgbClr val="333333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2" name="Freeform 170"/>
              <p:cNvSpPr>
                <a:spLocks/>
              </p:cNvSpPr>
              <p:nvPr/>
            </p:nvSpPr>
            <p:spPr bwMode="auto">
              <a:xfrm>
                <a:off x="5312" y="1007"/>
                <a:ext cx="237" cy="213"/>
              </a:xfrm>
              <a:custGeom>
                <a:avLst/>
                <a:gdLst>
                  <a:gd name="T0" fmla="*/ 2 w 296"/>
                  <a:gd name="T1" fmla="*/ 0 h 256"/>
                  <a:gd name="T2" fmla="*/ 96 w 296"/>
                  <a:gd name="T3" fmla="*/ 57 h 256"/>
                  <a:gd name="T4" fmla="*/ 98 w 296"/>
                  <a:gd name="T5" fmla="*/ 102 h 256"/>
                  <a:gd name="T6" fmla="*/ 0 w 296"/>
                  <a:gd name="T7" fmla="*/ 39 h 256"/>
                  <a:gd name="T8" fmla="*/ 2 w 296"/>
                  <a:gd name="T9" fmla="*/ 0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296" h="256">
                    <a:moveTo>
                      <a:pt x="4" y="0"/>
                    </a:moveTo>
                    <a:cubicBezTo>
                      <a:pt x="55" y="10"/>
                      <a:pt x="144" y="68"/>
                      <a:pt x="292" y="144"/>
                    </a:cubicBezTo>
                    <a:cubicBezTo>
                      <a:pt x="290" y="178"/>
                      <a:pt x="296" y="188"/>
                      <a:pt x="296" y="256"/>
                    </a:cubicBezTo>
                    <a:cubicBezTo>
                      <a:pt x="296" y="256"/>
                      <a:pt x="160" y="176"/>
                      <a:pt x="0" y="100"/>
                    </a:cubicBezTo>
                    <a:cubicBezTo>
                      <a:pt x="0" y="48"/>
                      <a:pt x="4" y="17"/>
                      <a:pt x="4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353" name="Freeform 171"/>
              <p:cNvSpPr>
                <a:spLocks/>
              </p:cNvSpPr>
              <p:nvPr/>
            </p:nvSpPr>
            <p:spPr bwMode="auto">
              <a:xfrm>
                <a:off x="5315" y="680"/>
                <a:ext cx="244" cy="240"/>
              </a:xfrm>
              <a:custGeom>
                <a:avLst/>
                <a:gdLst>
                  <a:gd name="T0" fmla="*/ 0 w 304"/>
                  <a:gd name="T1" fmla="*/ 0 h 288"/>
                  <a:gd name="T2" fmla="*/ 101 w 304"/>
                  <a:gd name="T3" fmla="*/ 66 h 288"/>
                  <a:gd name="T4" fmla="*/ 95 w 304"/>
                  <a:gd name="T5" fmla="*/ 116 h 288"/>
                  <a:gd name="T6" fmla="*/ 2 w 304"/>
                  <a:gd name="T7" fmla="*/ 50 h 288"/>
                  <a:gd name="T8" fmla="*/ 0 w 304"/>
                  <a:gd name="T9" fmla="*/ 0 h 28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4" h="288">
                    <a:moveTo>
                      <a:pt x="0" y="0"/>
                    </a:moveTo>
                    <a:cubicBezTo>
                      <a:pt x="51" y="10"/>
                      <a:pt x="148" y="76"/>
                      <a:pt x="304" y="164"/>
                    </a:cubicBezTo>
                    <a:cubicBezTo>
                      <a:pt x="302" y="198"/>
                      <a:pt x="284" y="220"/>
                      <a:pt x="284" y="288"/>
                    </a:cubicBezTo>
                    <a:cubicBezTo>
                      <a:pt x="284" y="288"/>
                      <a:pt x="163" y="179"/>
                      <a:pt x="8" y="124"/>
                    </a:cubicBezTo>
                    <a:cubicBezTo>
                      <a:pt x="8" y="72"/>
                      <a:pt x="0" y="17"/>
                      <a:pt x="0" y="0"/>
                    </a:cubicBezTo>
                    <a:close/>
                  </a:path>
                </a:pathLst>
              </a:custGeom>
              <a:gradFill rotWithShape="1">
                <a:gsLst>
                  <a:gs pos="0">
                    <a:srgbClr val="292929"/>
                  </a:gs>
                  <a:gs pos="100000">
                    <a:srgbClr val="808080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5" name="Oval 172"/>
              <p:cNvSpPr>
                <a:spLocks noChangeArrowheads="1"/>
              </p:cNvSpPr>
              <p:nvPr/>
            </p:nvSpPr>
            <p:spPr bwMode="auto">
              <a:xfrm>
                <a:off x="5520" y="2612"/>
                <a:ext cx="48" cy="98"/>
              </a:xfrm>
              <a:prstGeom prst="ellipse">
                <a:avLst/>
              </a:pr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216355" name="Freeform 173"/>
              <p:cNvSpPr>
                <a:spLocks/>
              </p:cNvSpPr>
              <p:nvPr/>
            </p:nvSpPr>
            <p:spPr bwMode="auto">
              <a:xfrm>
                <a:off x="5302" y="2614"/>
                <a:ext cx="245" cy="200"/>
              </a:xfrm>
              <a:custGeom>
                <a:avLst/>
                <a:gdLst>
                  <a:gd name="T0" fmla="*/ 0 w 306"/>
                  <a:gd name="T1" fmla="*/ 43 h 240"/>
                  <a:gd name="T2" fmla="*/ 2 w 306"/>
                  <a:gd name="T3" fmla="*/ 97 h 240"/>
                  <a:gd name="T4" fmla="*/ 101 w 306"/>
                  <a:gd name="T5" fmla="*/ 44 h 240"/>
                  <a:gd name="T6" fmla="*/ 98 w 306"/>
                  <a:gd name="T7" fmla="*/ 0 h 240"/>
                  <a:gd name="T8" fmla="*/ 0 w 306"/>
                  <a:gd name="T9" fmla="*/ 43 h 2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06" h="240">
                    <a:moveTo>
                      <a:pt x="0" y="106"/>
                    </a:moveTo>
                    <a:lnTo>
                      <a:pt x="2" y="240"/>
                    </a:lnTo>
                    <a:lnTo>
                      <a:pt x="306" y="110"/>
                    </a:lnTo>
                    <a:lnTo>
                      <a:pt x="300" y="0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3333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77" name="AutoShape 174"/>
              <p:cNvSpPr>
                <a:spLocks noChangeArrowheads="1"/>
              </p:cNvSpPr>
              <p:nvPr/>
            </p:nvSpPr>
            <p:spPr bwMode="auto">
              <a:xfrm>
                <a:off x="4139" y="2678"/>
                <a:ext cx="1204" cy="170"/>
              </a:xfrm>
              <a:prstGeom prst="roundRect">
                <a:avLst>
                  <a:gd name="adj" fmla="val 50000"/>
                </a:avLst>
              </a:prstGeom>
              <a:solidFill>
                <a:srgbClr val="DDDDDD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8" name="AutoShape 175"/>
              <p:cNvSpPr>
                <a:spLocks noChangeArrowheads="1"/>
              </p:cNvSpPr>
              <p:nvPr/>
            </p:nvSpPr>
            <p:spPr bwMode="auto">
              <a:xfrm>
                <a:off x="4207" y="2717"/>
                <a:ext cx="1068" cy="8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chemeClr val="tx2"/>
                  </a:gs>
                  <a:gs pos="100000">
                    <a:schemeClr val="bg2"/>
                  </a:gs>
                </a:gsLst>
                <a:lin ang="0" scaled="1"/>
              </a:gra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79" name="Oval 176"/>
              <p:cNvSpPr>
                <a:spLocks noChangeArrowheads="1"/>
              </p:cNvSpPr>
              <p:nvPr/>
            </p:nvSpPr>
            <p:spPr bwMode="auto">
              <a:xfrm>
                <a:off x="4309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0" name="Oval 177"/>
              <p:cNvSpPr>
                <a:spLocks noChangeArrowheads="1"/>
              </p:cNvSpPr>
              <p:nvPr/>
            </p:nvSpPr>
            <p:spPr bwMode="auto">
              <a:xfrm>
                <a:off x="4486" y="2383"/>
                <a:ext cx="163" cy="144"/>
              </a:xfrm>
              <a:prstGeom prst="ellipse">
                <a:avLst/>
              </a:prstGeom>
              <a:solidFill>
                <a:srgbClr val="FF0000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dirty="0">
                  <a:solidFill>
                    <a:srgbClr val="FF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1" name="Oval 178"/>
              <p:cNvSpPr>
                <a:spLocks noChangeArrowheads="1"/>
              </p:cNvSpPr>
              <p:nvPr/>
            </p:nvSpPr>
            <p:spPr bwMode="auto">
              <a:xfrm>
                <a:off x="4663" y="2383"/>
                <a:ext cx="156" cy="144"/>
              </a:xfrm>
              <a:prstGeom prst="ellipse">
                <a:avLst/>
              </a:prstGeom>
              <a:solidFill>
                <a:srgbClr val="33CC33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82" name="Rectangle 179"/>
              <p:cNvSpPr>
                <a:spLocks noChangeArrowheads="1"/>
              </p:cNvSpPr>
              <p:nvPr/>
            </p:nvSpPr>
            <p:spPr bwMode="auto">
              <a:xfrm>
                <a:off x="5065" y="1834"/>
                <a:ext cx="82" cy="772"/>
              </a:xfrm>
              <a:prstGeom prst="rect">
                <a:avLst/>
              </a:prstGeom>
              <a:solidFill>
                <a:srgbClr val="29292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324" name="Group 48"/>
            <p:cNvGrpSpPr>
              <a:grpSpLocks/>
            </p:cNvGrpSpPr>
            <p:nvPr/>
          </p:nvGrpSpPr>
          <p:grpSpPr bwMode="auto">
            <a:xfrm>
              <a:off x="2795471" y="3465563"/>
              <a:ext cx="735669" cy="376863"/>
              <a:chOff x="3600" y="219"/>
              <a:chExt cx="360" cy="175"/>
            </a:xfrm>
          </p:grpSpPr>
          <p:sp>
            <p:nvSpPr>
              <p:cNvPr id="93446" name="Oval 4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47" name="Line 5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8" name="Line 5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49" name="Rectangle 5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3" cy="59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>
                  <a:defRPr/>
                </a:pPr>
                <a:endParaRPr lang="en-US" sz="2400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50" name="Oval 5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330" name="Group 5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93456" name="Line 5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7" name="Line 5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8" name="Line 5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331" name="Group 5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93453" name="Line 5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4" name="Line 6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  <p:sp>
              <p:nvSpPr>
                <p:cNvPr id="93455" name="Line 61"/>
                <p:cNvSpPr>
                  <a:spLocks noChangeShapeType="1"/>
                </p:cNvSpPr>
                <p:nvPr/>
              </p:nvSpPr>
              <p:spPr bwMode="auto">
                <a:xfrm>
                  <a:off x="2894" y="854"/>
                  <a:ext cx="52" cy="9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latin typeface="Helvetica" pitchFamily="2" charset="0"/>
                  </a:endParaRPr>
                </a:p>
              </p:txBody>
            </p:sp>
          </p:grpSp>
        </p:grpSp>
      </p:grpSp>
      <p:sp>
        <p:nvSpPr>
          <p:cNvPr id="216068" name="Freeform 2"/>
          <p:cNvSpPr>
            <a:spLocks/>
          </p:cNvSpPr>
          <p:nvPr/>
        </p:nvSpPr>
        <p:spPr bwMode="auto">
          <a:xfrm>
            <a:off x="1846264" y="4619625"/>
            <a:ext cx="3963987" cy="1716088"/>
          </a:xfrm>
          <a:custGeom>
            <a:avLst/>
            <a:gdLst>
              <a:gd name="T0" fmla="*/ 2147483647 w 2497"/>
              <a:gd name="T1" fmla="*/ 2147483647 h 1081"/>
              <a:gd name="T2" fmla="*/ 2147483647 w 2497"/>
              <a:gd name="T3" fmla="*/ 2147483647 h 1081"/>
              <a:gd name="T4" fmla="*/ 2147483647 w 2497"/>
              <a:gd name="T5" fmla="*/ 2147483647 h 1081"/>
              <a:gd name="T6" fmla="*/ 2147483647 w 2497"/>
              <a:gd name="T7" fmla="*/ 2147483647 h 1081"/>
              <a:gd name="T8" fmla="*/ 2147483647 w 2497"/>
              <a:gd name="T9" fmla="*/ 2147483647 h 1081"/>
              <a:gd name="T10" fmla="*/ 2147483647 w 2497"/>
              <a:gd name="T11" fmla="*/ 2147483647 h 1081"/>
              <a:gd name="T12" fmla="*/ 2147483647 w 2497"/>
              <a:gd name="T13" fmla="*/ 2147483647 h 1081"/>
              <a:gd name="T14" fmla="*/ 2147483647 w 2497"/>
              <a:gd name="T15" fmla="*/ 2147483647 h 1081"/>
              <a:gd name="T16" fmla="*/ 2147483647 w 2497"/>
              <a:gd name="T17" fmla="*/ 2147483647 h 1081"/>
              <a:gd name="T18" fmla="*/ 2147483647 w 2497"/>
              <a:gd name="T19" fmla="*/ 2147483647 h 1081"/>
              <a:gd name="T20" fmla="*/ 2147483647 w 2497"/>
              <a:gd name="T21" fmla="*/ 2147483647 h 1081"/>
              <a:gd name="T22" fmla="*/ 2147483647 w 2497"/>
              <a:gd name="T23" fmla="*/ 2147483647 h 1081"/>
              <a:gd name="T24" fmla="*/ 2147483647 w 2497"/>
              <a:gd name="T25" fmla="*/ 2147483647 h 1081"/>
              <a:gd name="T26" fmla="*/ 2147483647 w 2497"/>
              <a:gd name="T27" fmla="*/ 2147483647 h 1081"/>
              <a:gd name="T28" fmla="*/ 2147483647 w 2497"/>
              <a:gd name="T29" fmla="*/ 2147483647 h 1081"/>
              <a:gd name="T30" fmla="*/ 2147483647 w 2497"/>
              <a:gd name="T31" fmla="*/ 2147483647 h 108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2497" h="1081">
                <a:moveTo>
                  <a:pt x="475" y="274"/>
                </a:moveTo>
                <a:cubicBezTo>
                  <a:pt x="381" y="316"/>
                  <a:pt x="280" y="389"/>
                  <a:pt x="204" y="437"/>
                </a:cubicBezTo>
                <a:cubicBezTo>
                  <a:pt x="128" y="485"/>
                  <a:pt x="42" y="503"/>
                  <a:pt x="21" y="559"/>
                </a:cubicBezTo>
                <a:cubicBezTo>
                  <a:pt x="0" y="615"/>
                  <a:pt x="56" y="734"/>
                  <a:pt x="75" y="776"/>
                </a:cubicBezTo>
                <a:cubicBezTo>
                  <a:pt x="94" y="818"/>
                  <a:pt x="116" y="789"/>
                  <a:pt x="136" y="810"/>
                </a:cubicBezTo>
                <a:cubicBezTo>
                  <a:pt x="156" y="831"/>
                  <a:pt x="167" y="876"/>
                  <a:pt x="197" y="905"/>
                </a:cubicBezTo>
                <a:cubicBezTo>
                  <a:pt x="227" y="934"/>
                  <a:pt x="231" y="970"/>
                  <a:pt x="319" y="986"/>
                </a:cubicBezTo>
                <a:cubicBezTo>
                  <a:pt x="407" y="1002"/>
                  <a:pt x="554" y="1003"/>
                  <a:pt x="726" y="1000"/>
                </a:cubicBezTo>
                <a:cubicBezTo>
                  <a:pt x="898" y="997"/>
                  <a:pt x="1146" y="961"/>
                  <a:pt x="1349" y="966"/>
                </a:cubicBezTo>
                <a:cubicBezTo>
                  <a:pt x="1552" y="971"/>
                  <a:pt x="1785" y="1028"/>
                  <a:pt x="1945" y="1033"/>
                </a:cubicBezTo>
                <a:cubicBezTo>
                  <a:pt x="2105" y="1038"/>
                  <a:pt x="2225" y="1081"/>
                  <a:pt x="2311" y="993"/>
                </a:cubicBezTo>
                <a:cubicBezTo>
                  <a:pt x="2397" y="905"/>
                  <a:pt x="2497" y="662"/>
                  <a:pt x="2460" y="506"/>
                </a:cubicBezTo>
                <a:cubicBezTo>
                  <a:pt x="2423" y="350"/>
                  <a:pt x="2280" y="116"/>
                  <a:pt x="2088" y="58"/>
                </a:cubicBezTo>
                <a:cubicBezTo>
                  <a:pt x="1896" y="0"/>
                  <a:pt x="1528" y="138"/>
                  <a:pt x="1308" y="159"/>
                </a:cubicBezTo>
                <a:cubicBezTo>
                  <a:pt x="1088" y="180"/>
                  <a:pt x="906" y="167"/>
                  <a:pt x="766" y="186"/>
                </a:cubicBezTo>
                <a:cubicBezTo>
                  <a:pt x="626" y="205"/>
                  <a:pt x="569" y="232"/>
                  <a:pt x="475" y="274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69" name="Freeform 3"/>
          <p:cNvSpPr>
            <a:spLocks/>
          </p:cNvSpPr>
          <p:nvPr/>
        </p:nvSpPr>
        <p:spPr bwMode="auto">
          <a:xfrm>
            <a:off x="6275389" y="871538"/>
            <a:ext cx="1919287" cy="2227262"/>
          </a:xfrm>
          <a:custGeom>
            <a:avLst/>
            <a:gdLst>
              <a:gd name="T0" fmla="*/ 2147483647 w 1209"/>
              <a:gd name="T1" fmla="*/ 2147483647 h 1403"/>
              <a:gd name="T2" fmla="*/ 2147483647 w 1209"/>
              <a:gd name="T3" fmla="*/ 2147483647 h 1403"/>
              <a:gd name="T4" fmla="*/ 2147483647 w 1209"/>
              <a:gd name="T5" fmla="*/ 2147483647 h 1403"/>
              <a:gd name="T6" fmla="*/ 2147483647 w 1209"/>
              <a:gd name="T7" fmla="*/ 2147483647 h 1403"/>
              <a:gd name="T8" fmla="*/ 2147483647 w 1209"/>
              <a:gd name="T9" fmla="*/ 2147483647 h 1403"/>
              <a:gd name="T10" fmla="*/ 2147483647 w 1209"/>
              <a:gd name="T11" fmla="*/ 2147483647 h 1403"/>
              <a:gd name="T12" fmla="*/ 2147483647 w 1209"/>
              <a:gd name="T13" fmla="*/ 2147483647 h 1403"/>
              <a:gd name="T14" fmla="*/ 2147483647 w 1209"/>
              <a:gd name="T15" fmla="*/ 2147483647 h 1403"/>
              <a:gd name="T16" fmla="*/ 2147483647 w 1209"/>
              <a:gd name="T17" fmla="*/ 2147483647 h 1403"/>
              <a:gd name="T18" fmla="*/ 2147483647 w 1209"/>
              <a:gd name="T19" fmla="*/ 2147483647 h 1403"/>
              <a:gd name="T20" fmla="*/ 2147483647 w 1209"/>
              <a:gd name="T21" fmla="*/ 2147483647 h 1403"/>
              <a:gd name="T22" fmla="*/ 2147483647 w 1209"/>
              <a:gd name="T23" fmla="*/ 2147483647 h 1403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1209" h="1403">
                <a:moveTo>
                  <a:pt x="84" y="528"/>
                </a:moveTo>
                <a:cubicBezTo>
                  <a:pt x="51" y="600"/>
                  <a:pt x="28" y="643"/>
                  <a:pt x="16" y="705"/>
                </a:cubicBezTo>
                <a:cubicBezTo>
                  <a:pt x="4" y="767"/>
                  <a:pt x="0" y="845"/>
                  <a:pt x="9" y="901"/>
                </a:cubicBezTo>
                <a:cubicBezTo>
                  <a:pt x="18" y="957"/>
                  <a:pt x="44" y="983"/>
                  <a:pt x="70" y="1043"/>
                </a:cubicBezTo>
                <a:cubicBezTo>
                  <a:pt x="96" y="1103"/>
                  <a:pt x="130" y="1210"/>
                  <a:pt x="165" y="1260"/>
                </a:cubicBezTo>
                <a:cubicBezTo>
                  <a:pt x="200" y="1310"/>
                  <a:pt x="223" y="1324"/>
                  <a:pt x="280" y="1342"/>
                </a:cubicBezTo>
                <a:cubicBezTo>
                  <a:pt x="337" y="1360"/>
                  <a:pt x="393" y="1368"/>
                  <a:pt x="510" y="1369"/>
                </a:cubicBezTo>
                <a:cubicBezTo>
                  <a:pt x="627" y="1370"/>
                  <a:pt x="775" y="1403"/>
                  <a:pt x="985" y="1348"/>
                </a:cubicBezTo>
                <a:cubicBezTo>
                  <a:pt x="1195" y="1293"/>
                  <a:pt x="1209" y="54"/>
                  <a:pt x="985" y="27"/>
                </a:cubicBezTo>
                <a:cubicBezTo>
                  <a:pt x="761" y="0"/>
                  <a:pt x="606" y="115"/>
                  <a:pt x="477" y="156"/>
                </a:cubicBezTo>
                <a:cubicBezTo>
                  <a:pt x="348" y="197"/>
                  <a:pt x="280" y="207"/>
                  <a:pt x="212" y="271"/>
                </a:cubicBezTo>
                <a:cubicBezTo>
                  <a:pt x="144" y="335"/>
                  <a:pt x="117" y="456"/>
                  <a:pt x="84" y="528"/>
                </a:cubicBezTo>
                <a:close/>
              </a:path>
            </a:pathLst>
          </a:custGeom>
          <a:gradFill rotWithShape="1">
            <a:gsLst>
              <a:gs pos="0">
                <a:srgbClr val="00CCFF"/>
              </a:gs>
              <a:gs pos="100000">
                <a:srgbClr val="FFFFFF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93191" name="Rectangle 4"/>
          <p:cNvSpPr>
            <a:spLocks noGrp="1" noChangeArrowheads="1"/>
          </p:cNvSpPr>
          <p:nvPr>
            <p:ph type="title"/>
          </p:nvPr>
        </p:nvSpPr>
        <p:spPr>
          <a:xfrm>
            <a:off x="1847851" y="0"/>
            <a:ext cx="8361363" cy="973138"/>
          </a:xfrm>
        </p:spPr>
        <p:txBody>
          <a:bodyPr/>
          <a:lstStyle/>
          <a:p>
            <a:pPr>
              <a:defRPr/>
            </a:pPr>
            <a:r>
              <a:rPr lang="en-US" sz="3600" dirty="0"/>
              <a:t>A day in the life… HTTP request/reply </a:t>
            </a:r>
          </a:p>
        </p:txBody>
      </p:sp>
      <p:grpSp>
        <p:nvGrpSpPr>
          <p:cNvPr id="216071" name="Group 35"/>
          <p:cNvGrpSpPr>
            <a:grpSpLocks/>
          </p:cNvGrpSpPr>
          <p:nvPr/>
        </p:nvGrpSpPr>
        <p:grpSpPr bwMode="auto">
          <a:xfrm>
            <a:off x="2719388" y="1081088"/>
            <a:ext cx="976312" cy="1460500"/>
            <a:chOff x="651" y="681"/>
            <a:chExt cx="615" cy="920"/>
          </a:xfrm>
        </p:grpSpPr>
        <p:sp>
          <p:nvSpPr>
            <p:cNvPr id="216304" name="Freeform 36"/>
            <p:cNvSpPr>
              <a:spLocks/>
            </p:cNvSpPr>
            <p:nvPr/>
          </p:nvSpPr>
          <p:spPr bwMode="auto">
            <a:xfrm>
              <a:off x="662" y="698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305" name="Group 37"/>
            <p:cNvGrpSpPr>
              <a:grpSpLocks/>
            </p:cNvGrpSpPr>
            <p:nvPr/>
          </p:nvGrpSpPr>
          <p:grpSpPr bwMode="auto">
            <a:xfrm>
              <a:off x="651" y="681"/>
              <a:ext cx="500" cy="828"/>
              <a:chOff x="569" y="2954"/>
              <a:chExt cx="500" cy="828"/>
            </a:xfrm>
          </p:grpSpPr>
          <p:sp>
            <p:nvSpPr>
              <p:cNvPr id="93427" name="Rectangle 3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8" name="Text Box 3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429" name="Line 4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0" name="Line 4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1" name="Line 4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432" name="Line 4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grpSp>
        <p:nvGrpSpPr>
          <p:cNvPr id="707628" name="Group 44"/>
          <p:cNvGrpSpPr>
            <a:grpSpLocks/>
          </p:cNvGrpSpPr>
          <p:nvPr/>
        </p:nvGrpSpPr>
        <p:grpSpPr bwMode="auto">
          <a:xfrm>
            <a:off x="1966914" y="1054101"/>
            <a:ext cx="515937" cy="333375"/>
            <a:chOff x="328" y="678"/>
            <a:chExt cx="325" cy="210"/>
          </a:xfrm>
        </p:grpSpPr>
        <p:grpSp>
          <p:nvGrpSpPr>
            <p:cNvPr id="216300" name="Group 45"/>
            <p:cNvGrpSpPr>
              <a:grpSpLocks/>
            </p:cNvGrpSpPr>
            <p:nvPr/>
          </p:nvGrpSpPr>
          <p:grpSpPr bwMode="auto">
            <a:xfrm>
              <a:off x="328" y="693"/>
              <a:ext cx="325" cy="154"/>
              <a:chOff x="844" y="3337"/>
              <a:chExt cx="325" cy="154"/>
            </a:xfrm>
          </p:grpSpPr>
          <p:sp>
            <p:nvSpPr>
              <p:cNvPr id="93423" name="Rectangle 46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424" name="Text Box 47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sp>
          <p:nvSpPr>
            <p:cNvPr id="93422" name="AutoShape 48"/>
            <p:cNvSpPr>
              <a:spLocks noChangeArrowheads="1"/>
            </p:cNvSpPr>
            <p:nvPr/>
          </p:nvSpPr>
          <p:spPr bwMode="auto">
            <a:xfrm>
              <a:off x="396" y="678"/>
              <a:ext cx="240" cy="210"/>
            </a:xfrm>
            <a:prstGeom prst="downArrow">
              <a:avLst>
                <a:gd name="adj1" fmla="val 49167"/>
                <a:gd name="adj2" fmla="val 24292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sp>
        <p:nvSpPr>
          <p:cNvPr id="707633" name="Rectangle 49"/>
          <p:cNvSpPr>
            <a:spLocks noChangeArrowheads="1"/>
          </p:cNvSpPr>
          <p:nvPr/>
        </p:nvSpPr>
        <p:spPr bwMode="auto">
          <a:xfrm>
            <a:off x="6707188" y="3105151"/>
            <a:ext cx="3441700" cy="950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request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sent into TCP socket</a:t>
            </a:r>
          </a:p>
        </p:txBody>
      </p:sp>
      <p:sp>
        <p:nvSpPr>
          <p:cNvPr id="707634" name="Rectangle 50"/>
          <p:cNvSpPr>
            <a:spLocks noChangeArrowheads="1"/>
          </p:cNvSpPr>
          <p:nvPr/>
        </p:nvSpPr>
        <p:spPr bwMode="auto">
          <a:xfrm>
            <a:off x="6700839" y="3797300"/>
            <a:ext cx="3787775" cy="985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request routed to www.google.com</a:t>
            </a:r>
          </a:p>
        </p:txBody>
      </p:sp>
      <p:sp>
        <p:nvSpPr>
          <p:cNvPr id="707635" name="Rectangle 51"/>
          <p:cNvSpPr>
            <a:spLocks noChangeArrowheads="1"/>
          </p:cNvSpPr>
          <p:nvPr/>
        </p:nvSpPr>
        <p:spPr bwMode="auto">
          <a:xfrm>
            <a:off x="6713538" y="5702301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IP datagram containing HTTP reply routed back to client</a:t>
            </a:r>
          </a:p>
        </p:txBody>
      </p:sp>
      <p:grpSp>
        <p:nvGrpSpPr>
          <p:cNvPr id="216076" name="Group 166"/>
          <p:cNvGrpSpPr>
            <a:grpSpLocks/>
          </p:cNvGrpSpPr>
          <p:nvPr/>
        </p:nvGrpSpPr>
        <p:grpSpPr bwMode="auto">
          <a:xfrm>
            <a:off x="5319714" y="2409826"/>
            <a:ext cx="1576387" cy="1287463"/>
            <a:chOff x="3228" y="1776"/>
            <a:chExt cx="252" cy="96"/>
          </a:xfrm>
        </p:grpSpPr>
        <p:sp>
          <p:nvSpPr>
            <p:cNvPr id="216298" name="Line 164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9" name="Line 165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7" name="Group 167"/>
          <p:cNvGrpSpPr>
            <a:grpSpLocks/>
          </p:cNvGrpSpPr>
          <p:nvPr/>
        </p:nvGrpSpPr>
        <p:grpSpPr bwMode="auto">
          <a:xfrm flipH="1">
            <a:off x="7124700" y="2424113"/>
            <a:ext cx="400050" cy="152400"/>
            <a:chOff x="3228" y="1776"/>
            <a:chExt cx="252" cy="96"/>
          </a:xfrm>
        </p:grpSpPr>
        <p:sp>
          <p:nvSpPr>
            <p:cNvPr id="216296" name="Line 168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7" name="Line 169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8" name="Group 170"/>
          <p:cNvGrpSpPr>
            <a:grpSpLocks/>
          </p:cNvGrpSpPr>
          <p:nvPr/>
        </p:nvGrpSpPr>
        <p:grpSpPr bwMode="auto">
          <a:xfrm flipH="1" flipV="1">
            <a:off x="7277100" y="1900238"/>
            <a:ext cx="400050" cy="152400"/>
            <a:chOff x="3228" y="1776"/>
            <a:chExt cx="252" cy="96"/>
          </a:xfrm>
        </p:grpSpPr>
        <p:sp>
          <p:nvSpPr>
            <p:cNvPr id="216294" name="Line 17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95" name="Line 17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79" name="Group 110"/>
          <p:cNvGrpSpPr>
            <a:grpSpLocks/>
          </p:cNvGrpSpPr>
          <p:nvPr/>
        </p:nvGrpSpPr>
        <p:grpSpPr bwMode="auto">
          <a:xfrm>
            <a:off x="4581525" y="5273676"/>
            <a:ext cx="757238" cy="379413"/>
            <a:chOff x="2466" y="2026"/>
            <a:chExt cx="477" cy="282"/>
          </a:xfrm>
        </p:grpSpPr>
        <p:sp>
          <p:nvSpPr>
            <p:cNvPr id="216280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1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2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283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84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291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2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3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285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288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89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290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286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87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216080" name="Line 136"/>
          <p:cNvSpPr>
            <a:spLocks noChangeShapeType="1"/>
          </p:cNvSpPr>
          <p:nvPr/>
        </p:nvSpPr>
        <p:spPr bwMode="auto">
          <a:xfrm flipV="1">
            <a:off x="4067175" y="5443539"/>
            <a:ext cx="490538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dirty="0">
              <a:latin typeface="Helvetica" pitchFamily="2" charset="0"/>
            </a:endParaRPr>
          </a:p>
        </p:txBody>
      </p:sp>
      <p:sp>
        <p:nvSpPr>
          <p:cNvPr id="216081" name="Text Box 137"/>
          <p:cNvSpPr txBox="1">
            <a:spLocks noChangeArrowheads="1"/>
          </p:cNvSpPr>
          <p:nvPr/>
        </p:nvSpPr>
        <p:spPr bwMode="auto">
          <a:xfrm>
            <a:off x="2527300" y="5835650"/>
            <a:ext cx="159543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64.233.169.105</a:t>
            </a:r>
          </a:p>
        </p:txBody>
      </p:sp>
      <p:sp>
        <p:nvSpPr>
          <p:cNvPr id="216082" name="Text Box 138"/>
          <p:cNvSpPr txBox="1">
            <a:spLocks noChangeArrowheads="1"/>
          </p:cNvSpPr>
          <p:nvPr/>
        </p:nvSpPr>
        <p:spPr bwMode="auto">
          <a:xfrm>
            <a:off x="2495551" y="5541963"/>
            <a:ext cx="11779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600" i="0" dirty="0">
                <a:solidFill>
                  <a:srgbClr val="000000"/>
                </a:solidFill>
                <a:latin typeface="Helvetica" pitchFamily="2" charset="0"/>
              </a:rPr>
              <a:t>web server</a:t>
            </a:r>
          </a:p>
        </p:txBody>
      </p:sp>
      <p:grpSp>
        <p:nvGrpSpPr>
          <p:cNvPr id="216083" name="Group 194"/>
          <p:cNvGrpSpPr>
            <a:grpSpLocks/>
          </p:cNvGrpSpPr>
          <p:nvPr/>
        </p:nvGrpSpPr>
        <p:grpSpPr bwMode="auto">
          <a:xfrm>
            <a:off x="4494214" y="5649913"/>
            <a:ext cx="295275" cy="114300"/>
            <a:chOff x="3228" y="1776"/>
            <a:chExt cx="252" cy="96"/>
          </a:xfrm>
        </p:grpSpPr>
        <p:sp>
          <p:nvSpPr>
            <p:cNvPr id="216278" name="Line 195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9" name="Line 196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grpSp>
        <p:nvGrpSpPr>
          <p:cNvPr id="216084" name="Group 200"/>
          <p:cNvGrpSpPr>
            <a:grpSpLocks/>
          </p:cNvGrpSpPr>
          <p:nvPr/>
        </p:nvGrpSpPr>
        <p:grpSpPr bwMode="auto">
          <a:xfrm flipH="1" flipV="1">
            <a:off x="5337176" y="5354638"/>
            <a:ext cx="295275" cy="114300"/>
            <a:chOff x="3228" y="1776"/>
            <a:chExt cx="252" cy="96"/>
          </a:xfrm>
        </p:grpSpPr>
        <p:sp>
          <p:nvSpPr>
            <p:cNvPr id="216276" name="Line 201"/>
            <p:cNvSpPr>
              <a:spLocks noChangeShapeType="1"/>
            </p:cNvSpPr>
            <p:nvPr/>
          </p:nvSpPr>
          <p:spPr bwMode="auto">
            <a:xfrm flipV="1">
              <a:off x="3339" y="1776"/>
              <a:ext cx="141" cy="51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277" name="Line 202"/>
            <p:cNvSpPr>
              <a:spLocks noChangeShapeType="1"/>
            </p:cNvSpPr>
            <p:nvPr/>
          </p:nvSpPr>
          <p:spPr bwMode="auto">
            <a:xfrm flipV="1">
              <a:off x="3228" y="1833"/>
              <a:ext cx="102" cy="39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93206" name="Line 112"/>
          <p:cNvSpPr>
            <a:spLocks noChangeShapeType="1"/>
          </p:cNvSpPr>
          <p:nvPr/>
        </p:nvSpPr>
        <p:spPr bwMode="auto">
          <a:xfrm flipH="1">
            <a:off x="5118101" y="2432051"/>
            <a:ext cx="1882775" cy="2892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endParaRPr lang="en-US" dirty="0">
              <a:latin typeface="Helvetica" pitchFamily="2" charset="0"/>
            </a:endParaRPr>
          </a:p>
        </p:txBody>
      </p:sp>
      <p:grpSp>
        <p:nvGrpSpPr>
          <p:cNvPr id="216086" name="Group 145"/>
          <p:cNvGrpSpPr>
            <a:grpSpLocks/>
          </p:cNvGrpSpPr>
          <p:nvPr/>
        </p:nvGrpSpPr>
        <p:grpSpPr bwMode="auto">
          <a:xfrm>
            <a:off x="3033713" y="3965575"/>
            <a:ext cx="976312" cy="1460500"/>
            <a:chOff x="4000" y="1895"/>
            <a:chExt cx="615" cy="920"/>
          </a:xfrm>
        </p:grpSpPr>
        <p:sp>
          <p:nvSpPr>
            <p:cNvPr id="216268" name="Freeform 146"/>
            <p:cNvSpPr>
              <a:spLocks/>
            </p:cNvSpPr>
            <p:nvPr/>
          </p:nvSpPr>
          <p:spPr bwMode="auto">
            <a:xfrm>
              <a:off x="4011" y="1912"/>
              <a:ext cx="604" cy="903"/>
            </a:xfrm>
            <a:custGeom>
              <a:avLst/>
              <a:gdLst>
                <a:gd name="T0" fmla="*/ 496 w 604"/>
                <a:gd name="T1" fmla="*/ 0 h 903"/>
                <a:gd name="T2" fmla="*/ 604 w 604"/>
                <a:gd name="T3" fmla="*/ 903 h 903"/>
                <a:gd name="T4" fmla="*/ 0 w 604"/>
                <a:gd name="T5" fmla="*/ 788 h 903"/>
                <a:gd name="T6" fmla="*/ 456 w 604"/>
                <a:gd name="T7" fmla="*/ 750 h 903"/>
                <a:gd name="T8" fmla="*/ 496 w 604"/>
                <a:gd name="T9" fmla="*/ 0 h 9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4" h="903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 rotWithShape="1">
              <a:gsLst>
                <a:gs pos="0">
                  <a:schemeClr val="bg1"/>
                </a:gs>
                <a:gs pos="100000">
                  <a:srgbClr val="FF0000"/>
                </a:gs>
              </a:gsLst>
              <a:lin ang="27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269" name="Group 147"/>
            <p:cNvGrpSpPr>
              <a:grpSpLocks/>
            </p:cNvGrpSpPr>
            <p:nvPr/>
          </p:nvGrpSpPr>
          <p:grpSpPr bwMode="auto">
            <a:xfrm>
              <a:off x="4000" y="1895"/>
              <a:ext cx="500" cy="828"/>
              <a:chOff x="569" y="2954"/>
              <a:chExt cx="500" cy="828"/>
            </a:xfrm>
          </p:grpSpPr>
          <p:sp>
            <p:nvSpPr>
              <p:cNvPr id="93391" name="Rectangle 148"/>
              <p:cNvSpPr>
                <a:spLocks noChangeArrowheads="1"/>
              </p:cNvSpPr>
              <p:nvPr/>
            </p:nvSpPr>
            <p:spPr bwMode="auto">
              <a:xfrm>
                <a:off x="576" y="2973"/>
                <a:ext cx="493" cy="790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92" name="Text Box 149"/>
              <p:cNvSpPr txBox="1">
                <a:spLocks noChangeArrowheads="1"/>
              </p:cNvSpPr>
              <p:nvPr/>
            </p:nvSpPr>
            <p:spPr bwMode="auto">
              <a:xfrm>
                <a:off x="607" y="2954"/>
                <a:ext cx="449" cy="8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HTTP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TCP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IP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Eth</a:t>
                </a:r>
              </a:p>
              <a:p>
                <a:pPr algn="ctr">
                  <a:defRPr/>
                </a:pPr>
                <a:r>
                  <a:rPr lang="en-US" sz="1600" i="0" dirty="0">
                    <a:solidFill>
                      <a:srgbClr val="000000"/>
                    </a:solidFill>
                    <a:latin typeface="Helvetica" pitchFamily="2" charset="0"/>
                  </a:rPr>
                  <a:t>Phy</a:t>
                </a:r>
              </a:p>
            </p:txBody>
          </p:sp>
          <p:sp>
            <p:nvSpPr>
              <p:cNvPr id="93393" name="Line 150"/>
              <p:cNvSpPr>
                <a:spLocks noChangeShapeType="1"/>
              </p:cNvSpPr>
              <p:nvPr/>
            </p:nvSpPr>
            <p:spPr bwMode="auto">
              <a:xfrm>
                <a:off x="578" y="3130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4" name="Line 151"/>
              <p:cNvSpPr>
                <a:spLocks noChangeShapeType="1"/>
              </p:cNvSpPr>
              <p:nvPr/>
            </p:nvSpPr>
            <p:spPr bwMode="auto">
              <a:xfrm>
                <a:off x="575" y="3289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5" name="Line 152"/>
              <p:cNvSpPr>
                <a:spLocks noChangeShapeType="1"/>
              </p:cNvSpPr>
              <p:nvPr/>
            </p:nvSpPr>
            <p:spPr bwMode="auto">
              <a:xfrm>
                <a:off x="572" y="3448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93396" name="Line 153"/>
              <p:cNvSpPr>
                <a:spLocks noChangeShapeType="1"/>
              </p:cNvSpPr>
              <p:nvPr/>
            </p:nvSpPr>
            <p:spPr bwMode="auto">
              <a:xfrm>
                <a:off x="569" y="3607"/>
                <a:ext cx="489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pPr>
                  <a:defRPr/>
                </a:pPr>
                <a:endParaRPr lang="en-US" dirty="0">
                  <a:latin typeface="Helvetica" pitchFamily="2" charset="0"/>
                </a:endParaRPr>
              </a:p>
            </p:txBody>
          </p:sp>
        </p:grpSp>
      </p:grpSp>
      <p:sp>
        <p:nvSpPr>
          <p:cNvPr id="707813" name="Rectangle 229"/>
          <p:cNvSpPr>
            <a:spLocks noChangeArrowheads="1"/>
          </p:cNvSpPr>
          <p:nvPr/>
        </p:nvSpPr>
        <p:spPr bwMode="auto">
          <a:xfrm>
            <a:off x="6707189" y="4735514"/>
            <a:ext cx="3787775" cy="985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server responds with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HTTP reply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(containing web page)</a:t>
            </a:r>
          </a:p>
        </p:txBody>
      </p:sp>
      <p:grpSp>
        <p:nvGrpSpPr>
          <p:cNvPr id="707941" name="Group 357"/>
          <p:cNvGrpSpPr>
            <a:grpSpLocks/>
          </p:cNvGrpSpPr>
          <p:nvPr/>
        </p:nvGrpSpPr>
        <p:grpSpPr bwMode="auto">
          <a:xfrm>
            <a:off x="1612900" y="1363663"/>
            <a:ext cx="1081088" cy="1058862"/>
            <a:chOff x="56" y="859"/>
            <a:chExt cx="681" cy="667"/>
          </a:xfrm>
        </p:grpSpPr>
        <p:grpSp>
          <p:nvGrpSpPr>
            <p:cNvPr id="216237" name="Group 230"/>
            <p:cNvGrpSpPr>
              <a:grpSpLocks/>
            </p:cNvGrpSpPr>
            <p:nvPr/>
          </p:nvGrpSpPr>
          <p:grpSpPr bwMode="auto">
            <a:xfrm>
              <a:off x="290" y="874"/>
              <a:ext cx="379" cy="154"/>
              <a:chOff x="740" y="3209"/>
              <a:chExt cx="379" cy="154"/>
            </a:xfrm>
          </p:grpSpPr>
          <p:grpSp>
            <p:nvGrpSpPr>
              <p:cNvPr id="216263" name="Group 231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87" name="Rectangle 232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8" name="Text Box 233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85" name="Rectangle 234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86" name="Rectangle 235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38" name="Group 236"/>
            <p:cNvGrpSpPr>
              <a:grpSpLocks/>
            </p:cNvGrpSpPr>
            <p:nvPr/>
          </p:nvGrpSpPr>
          <p:grpSpPr bwMode="auto">
            <a:xfrm>
              <a:off x="290" y="1022"/>
              <a:ext cx="379" cy="154"/>
              <a:chOff x="836" y="3305"/>
              <a:chExt cx="379" cy="154"/>
            </a:xfrm>
          </p:grpSpPr>
          <p:grpSp>
            <p:nvGrpSpPr>
              <p:cNvPr id="216257" name="Group 237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82" name="Rectangle 238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3" name="Text Box 239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258" name="Group 240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80" name="Rectangle 241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81" name="Rectangle 242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239" name="Group 243"/>
            <p:cNvGrpSpPr>
              <a:grpSpLocks/>
            </p:cNvGrpSpPr>
            <p:nvPr/>
          </p:nvGrpSpPr>
          <p:grpSpPr bwMode="auto">
            <a:xfrm>
              <a:off x="177" y="1042"/>
              <a:ext cx="480" cy="112"/>
              <a:chOff x="627" y="3377"/>
              <a:chExt cx="480" cy="112"/>
            </a:xfrm>
          </p:grpSpPr>
          <p:sp>
            <p:nvSpPr>
              <p:cNvPr id="93376" name="Rectangle 244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77" name="Rectangle 245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240" name="Group 246"/>
            <p:cNvGrpSpPr>
              <a:grpSpLocks/>
            </p:cNvGrpSpPr>
            <p:nvPr/>
          </p:nvGrpSpPr>
          <p:grpSpPr bwMode="auto">
            <a:xfrm>
              <a:off x="56" y="1189"/>
              <a:ext cx="681" cy="154"/>
              <a:chOff x="504" y="3523"/>
              <a:chExt cx="681" cy="154"/>
            </a:xfrm>
          </p:grpSpPr>
          <p:grpSp>
            <p:nvGrpSpPr>
              <p:cNvPr id="216242" name="Group 247"/>
              <p:cNvGrpSpPr>
                <a:grpSpLocks/>
              </p:cNvGrpSpPr>
              <p:nvPr/>
            </p:nvGrpSpPr>
            <p:grpSpPr bwMode="auto">
              <a:xfrm>
                <a:off x="623" y="3523"/>
                <a:ext cx="492" cy="154"/>
                <a:chOff x="723" y="3453"/>
                <a:chExt cx="492" cy="154"/>
              </a:xfrm>
            </p:grpSpPr>
            <p:grpSp>
              <p:nvGrpSpPr>
                <p:cNvPr id="216246" name="Group 248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249" name="Group 249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374" name="Rectangle 250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5" name="Text Box 251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250" name="Group 252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372" name="Rectangle 253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373" name="Rectangle 254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368" name="Rectangle 255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69" name="Rectangle 256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364" name="Rectangle 257"/>
              <p:cNvSpPr>
                <a:spLocks noChangeArrowheads="1"/>
              </p:cNvSpPr>
              <p:nvPr/>
            </p:nvSpPr>
            <p:spPr bwMode="auto">
              <a:xfrm>
                <a:off x="517" y="3545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5" name="Rectangle 258"/>
              <p:cNvSpPr>
                <a:spLocks noChangeArrowheads="1"/>
              </p:cNvSpPr>
              <p:nvPr/>
            </p:nvSpPr>
            <p:spPr bwMode="auto">
              <a:xfrm>
                <a:off x="1115" y="3544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66" name="Rectangle 259"/>
              <p:cNvSpPr>
                <a:spLocks noChangeArrowheads="1"/>
              </p:cNvSpPr>
              <p:nvPr/>
            </p:nvSpPr>
            <p:spPr bwMode="auto">
              <a:xfrm>
                <a:off x="504" y="3529"/>
                <a:ext cx="681" cy="13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62" name="AutoShape 356"/>
            <p:cNvSpPr>
              <a:spLocks noChangeArrowheads="1"/>
            </p:cNvSpPr>
            <p:nvPr/>
          </p:nvSpPr>
          <p:spPr bwMode="auto">
            <a:xfrm>
              <a:off x="341" y="859"/>
              <a:ext cx="240" cy="667"/>
            </a:xfrm>
            <a:prstGeom prst="downArrow">
              <a:avLst>
                <a:gd name="adj1" fmla="val 49167"/>
                <a:gd name="adj2" fmla="val 67511"/>
              </a:avLst>
            </a:prstGeom>
            <a:gradFill rotWithShape="1">
              <a:gsLst>
                <a:gs pos="0">
                  <a:srgbClr val="FF0000">
                    <a:alpha val="25000"/>
                  </a:srgbClr>
                </a:gs>
                <a:gs pos="100000">
                  <a:srgbClr val="FF0000">
                    <a:alpha val="25000"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3" name="Group 389"/>
          <p:cNvGrpSpPr>
            <a:grpSpLocks/>
          </p:cNvGrpSpPr>
          <p:nvPr/>
        </p:nvGrpSpPr>
        <p:grpSpPr bwMode="auto">
          <a:xfrm>
            <a:off x="1616075" y="1890714"/>
            <a:ext cx="1081088" cy="244475"/>
            <a:chOff x="0" y="2762"/>
            <a:chExt cx="681" cy="154"/>
          </a:xfrm>
        </p:grpSpPr>
        <p:sp>
          <p:nvSpPr>
            <p:cNvPr id="93345" name="Rectangle 388"/>
            <p:cNvSpPr>
              <a:spLocks noChangeArrowheads="1"/>
            </p:cNvSpPr>
            <p:nvPr/>
          </p:nvSpPr>
          <p:spPr bwMode="auto">
            <a:xfrm>
              <a:off x="0" y="2768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225" name="Group 376"/>
            <p:cNvGrpSpPr>
              <a:grpSpLocks/>
            </p:cNvGrpSpPr>
            <p:nvPr/>
          </p:nvGrpSpPr>
          <p:grpSpPr bwMode="auto">
            <a:xfrm>
              <a:off x="119" y="2762"/>
              <a:ext cx="492" cy="154"/>
              <a:chOff x="723" y="3453"/>
              <a:chExt cx="492" cy="154"/>
            </a:xfrm>
          </p:grpSpPr>
          <p:grpSp>
            <p:nvGrpSpPr>
              <p:cNvPr id="216228" name="Group 377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231" name="Group 378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56" name="Rectangle 379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7" name="Text Box 38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32" name="Group 381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54" name="Rectangle 382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55" name="Rectangle 383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350" name="Rectangle 384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51" name="Rectangle 385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347" name="Rectangle 386"/>
            <p:cNvSpPr>
              <a:spLocks noChangeArrowheads="1"/>
            </p:cNvSpPr>
            <p:nvPr/>
          </p:nvSpPr>
          <p:spPr bwMode="auto">
            <a:xfrm>
              <a:off x="13" y="2784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348" name="Rectangle 387"/>
            <p:cNvSpPr>
              <a:spLocks noChangeArrowheads="1"/>
            </p:cNvSpPr>
            <p:nvPr/>
          </p:nvSpPr>
          <p:spPr bwMode="auto">
            <a:xfrm>
              <a:off x="611" y="2783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707975" name="Group 391"/>
          <p:cNvGrpSpPr>
            <a:grpSpLocks/>
          </p:cNvGrpSpPr>
          <p:nvPr/>
        </p:nvGrpSpPr>
        <p:grpSpPr bwMode="auto">
          <a:xfrm>
            <a:off x="1935164" y="4051301"/>
            <a:ext cx="1081087" cy="949325"/>
            <a:chOff x="2231" y="3555"/>
            <a:chExt cx="681" cy="598"/>
          </a:xfrm>
        </p:grpSpPr>
        <p:grpSp>
          <p:nvGrpSpPr>
            <p:cNvPr id="216190" name="Group 392"/>
            <p:cNvGrpSpPr>
              <a:grpSpLocks/>
            </p:cNvGrpSpPr>
            <p:nvPr/>
          </p:nvGrpSpPr>
          <p:grpSpPr bwMode="auto">
            <a:xfrm>
              <a:off x="2231" y="3684"/>
              <a:ext cx="681" cy="469"/>
              <a:chOff x="152" y="970"/>
              <a:chExt cx="681" cy="469"/>
            </a:xfrm>
          </p:grpSpPr>
          <p:grpSp>
            <p:nvGrpSpPr>
              <p:cNvPr id="216194" name="Group 393"/>
              <p:cNvGrpSpPr>
                <a:grpSpLocks/>
              </p:cNvGrpSpPr>
              <p:nvPr/>
            </p:nvGrpSpPr>
            <p:grpSpPr bwMode="auto">
              <a:xfrm>
                <a:off x="386" y="970"/>
                <a:ext cx="379" cy="154"/>
                <a:chOff x="740" y="3209"/>
                <a:chExt cx="379" cy="154"/>
              </a:xfrm>
            </p:grpSpPr>
            <p:grpSp>
              <p:nvGrpSpPr>
                <p:cNvPr id="216219" name="Group 394"/>
                <p:cNvGrpSpPr>
                  <a:grpSpLocks/>
                </p:cNvGrpSpPr>
                <p:nvPr/>
              </p:nvGrpSpPr>
              <p:grpSpPr bwMode="auto">
                <a:xfrm>
                  <a:off x="794" y="3209"/>
                  <a:ext cx="325" cy="154"/>
                  <a:chOff x="844" y="3337"/>
                  <a:chExt cx="325" cy="154"/>
                </a:xfrm>
              </p:grpSpPr>
              <p:sp>
                <p:nvSpPr>
                  <p:cNvPr id="93343" name="Rectangle 395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44" name="Text Box 39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sp>
              <p:nvSpPr>
                <p:cNvPr id="93341" name="Rectangle 397"/>
                <p:cNvSpPr>
                  <a:spLocks noChangeArrowheads="1"/>
                </p:cNvSpPr>
                <p:nvPr/>
              </p:nvSpPr>
              <p:spPr bwMode="auto">
                <a:xfrm>
                  <a:off x="750" y="3244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42" name="Rectangle 398"/>
                <p:cNvSpPr>
                  <a:spLocks noChangeArrowheads="1"/>
                </p:cNvSpPr>
                <p:nvPr/>
              </p:nvSpPr>
              <p:spPr bwMode="auto">
                <a:xfrm>
                  <a:off x="740" y="3238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5" name="Group 399"/>
              <p:cNvGrpSpPr>
                <a:grpSpLocks/>
              </p:cNvGrpSpPr>
              <p:nvPr/>
            </p:nvGrpSpPr>
            <p:grpSpPr bwMode="auto">
              <a:xfrm>
                <a:off x="386" y="1118"/>
                <a:ext cx="379" cy="154"/>
                <a:chOff x="836" y="3305"/>
                <a:chExt cx="379" cy="154"/>
              </a:xfrm>
            </p:grpSpPr>
            <p:grpSp>
              <p:nvGrpSpPr>
                <p:cNvPr id="216213" name="Group 400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338" name="Rectangle 401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9" name="Text Box 40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214" name="Group 403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336" name="Rectangle 404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37" name="Rectangle 405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grpSp>
            <p:nvGrpSpPr>
              <p:cNvPr id="216196" name="Group 406"/>
              <p:cNvGrpSpPr>
                <a:grpSpLocks/>
              </p:cNvGrpSpPr>
              <p:nvPr/>
            </p:nvGrpSpPr>
            <p:grpSpPr bwMode="auto">
              <a:xfrm>
                <a:off x="273" y="1138"/>
                <a:ext cx="480" cy="112"/>
                <a:chOff x="627" y="3377"/>
                <a:chExt cx="480" cy="112"/>
              </a:xfrm>
            </p:grpSpPr>
            <p:sp>
              <p:nvSpPr>
                <p:cNvPr id="93332" name="Rectangle 407"/>
                <p:cNvSpPr>
                  <a:spLocks noChangeArrowheads="1"/>
                </p:cNvSpPr>
                <p:nvPr/>
              </p:nvSpPr>
              <p:spPr bwMode="auto">
                <a:xfrm>
                  <a:off x="636" y="3388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33" name="Rectangle 408"/>
                <p:cNvSpPr>
                  <a:spLocks noChangeArrowheads="1"/>
                </p:cNvSpPr>
                <p:nvPr/>
              </p:nvSpPr>
              <p:spPr bwMode="auto">
                <a:xfrm>
                  <a:off x="627" y="3377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grpSp>
            <p:nvGrpSpPr>
              <p:cNvPr id="216197" name="Group 409"/>
              <p:cNvGrpSpPr>
                <a:grpSpLocks/>
              </p:cNvGrpSpPr>
              <p:nvPr/>
            </p:nvGrpSpPr>
            <p:grpSpPr bwMode="auto">
              <a:xfrm>
                <a:off x="152" y="1285"/>
                <a:ext cx="681" cy="154"/>
                <a:chOff x="504" y="3523"/>
                <a:chExt cx="681" cy="154"/>
              </a:xfrm>
            </p:grpSpPr>
            <p:grpSp>
              <p:nvGrpSpPr>
                <p:cNvPr id="216198" name="Group 410"/>
                <p:cNvGrpSpPr>
                  <a:grpSpLocks/>
                </p:cNvGrpSpPr>
                <p:nvPr/>
              </p:nvGrpSpPr>
              <p:grpSpPr bwMode="auto">
                <a:xfrm>
                  <a:off x="623" y="3523"/>
                  <a:ext cx="492" cy="154"/>
                  <a:chOff x="723" y="3453"/>
                  <a:chExt cx="492" cy="154"/>
                </a:xfrm>
              </p:grpSpPr>
              <p:grpSp>
                <p:nvGrpSpPr>
                  <p:cNvPr id="216202" name="Group 411"/>
                  <p:cNvGrpSpPr>
                    <a:grpSpLocks/>
                  </p:cNvGrpSpPr>
                  <p:nvPr/>
                </p:nvGrpSpPr>
                <p:grpSpPr bwMode="auto">
                  <a:xfrm>
                    <a:off x="836" y="3453"/>
                    <a:ext cx="379" cy="154"/>
                    <a:chOff x="836" y="3305"/>
                    <a:chExt cx="379" cy="154"/>
                  </a:xfrm>
                </p:grpSpPr>
                <p:grpSp>
                  <p:nvGrpSpPr>
                    <p:cNvPr id="216205" name="Group 412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90" y="3305"/>
                      <a:ext cx="325" cy="154"/>
                      <a:chOff x="844" y="3337"/>
                      <a:chExt cx="325" cy="154"/>
                    </a:xfrm>
                  </p:grpSpPr>
                  <p:sp>
                    <p:nvSpPr>
                      <p:cNvPr id="93330" name="Rectangle 413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89" y="3370"/>
                        <a:ext cx="245" cy="86"/>
                      </a:xfrm>
                      <a:prstGeom prst="rect">
                        <a:avLst/>
                      </a:prstGeom>
                      <a:solidFill>
                        <a:srgbClr val="FF0000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31" name="Text Box 414"/>
                      <p:cNvSpPr txBox="1">
                        <a:spLocks noChangeArrowheads="1"/>
                      </p:cNvSpPr>
                      <p:nvPr/>
                    </p:nvSpPr>
                    <p:spPr bwMode="auto">
                      <a:xfrm>
                        <a:off x="844" y="3337"/>
                        <a:ext cx="325" cy="15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>
                        <a:spAutoFit/>
                      </a:bodyPr>
                      <a:lstStyle>
                        <a:lvl1pPr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1pPr>
                        <a:lvl2pPr marL="742950" indent="-28575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2pPr>
                        <a:lvl3pPr marL="11430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3pPr>
                        <a:lvl4pPr marL="16002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4pPr>
                        <a:lvl5pPr marL="2057400" indent="-228600"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5pPr>
                        <a:lvl6pPr marL="25146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6pPr>
                        <a:lvl7pPr marL="29718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7pPr>
                        <a:lvl8pPr marL="34290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8pPr>
                        <a:lvl9pPr marL="3886200" indent="-228600" eaLnBrk="0" fontAlgn="base" hangingPunct="0">
                          <a:spcBef>
                            <a:spcPct val="0"/>
                          </a:spcBef>
                          <a:spcAft>
                            <a:spcPct val="0"/>
                          </a:spcAft>
                          <a:defRPr i="1">
                            <a:solidFill>
                              <a:schemeClr val="tx1"/>
                            </a:solidFill>
                            <a:latin typeface="Comic Sans MS" charset="0"/>
                            <a:ea typeface="ＭＳ Ｐゴシック" charset="0"/>
                          </a:defRPr>
                        </a:lvl9pPr>
                      </a:lstStyle>
                      <a:p>
                        <a:pPr>
                          <a:defRPr/>
                        </a:pPr>
                        <a:r>
                          <a:rPr lang="en-US" sz="1000" i="0" dirty="0">
                            <a:solidFill>
                              <a:srgbClr val="FFFFFF"/>
                            </a:solidFill>
                            <a:latin typeface="Helvetica" pitchFamily="2" charset="0"/>
                          </a:rPr>
                          <a:t>HTTP</a:t>
                        </a:r>
                      </a:p>
                    </p:txBody>
                  </p:sp>
                </p:grpSp>
                <p:grpSp>
                  <p:nvGrpSpPr>
                    <p:cNvPr id="216206" name="Group 415"/>
                    <p:cNvGrpSpPr>
                      <a:grpSpLocks/>
                    </p:cNvGrpSpPr>
                    <p:nvPr/>
                  </p:nvGrpSpPr>
                  <p:grpSpPr bwMode="auto">
                    <a:xfrm>
                      <a:off x="836" y="3334"/>
                      <a:ext cx="354" cy="94"/>
                      <a:chOff x="836" y="3334"/>
                      <a:chExt cx="354" cy="94"/>
                    </a:xfrm>
                  </p:grpSpPr>
                  <p:sp>
                    <p:nvSpPr>
                      <p:cNvPr id="93328" name="Rectangle 416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46" y="3340"/>
                        <a:ext cx="88" cy="82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  <p:sp>
                    <p:nvSpPr>
                      <p:cNvPr id="93329" name="Rectangle 417"/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836" y="3334"/>
                        <a:ext cx="354" cy="94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accent1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  <p:txBody>
                      <a:bodyPr wrap="none" anchor="ctr"/>
                      <a:lstStyle/>
                      <a:p>
                        <a:pPr>
                          <a:defRPr/>
                        </a:pPr>
                        <a:endParaRPr lang="en-US" dirty="0">
                          <a:solidFill>
                            <a:srgbClr val="000000"/>
                          </a:solidFill>
                          <a:latin typeface="Helvetica" pitchFamily="2" charset="0"/>
                        </a:endParaRPr>
                      </a:p>
                    </p:txBody>
                  </p:sp>
                </p:grpSp>
              </p:grpSp>
              <p:sp>
                <p:nvSpPr>
                  <p:cNvPr id="93324" name="Rectangle 418"/>
                  <p:cNvSpPr>
                    <a:spLocks noChangeArrowheads="1"/>
                  </p:cNvSpPr>
                  <p:nvPr/>
                </p:nvSpPr>
                <p:spPr bwMode="auto">
                  <a:xfrm>
                    <a:off x="732" y="3484"/>
                    <a:ext cx="96" cy="93"/>
                  </a:xfrm>
                  <a:prstGeom prst="rect">
                    <a:avLst/>
                  </a:prstGeom>
                  <a:solidFill>
                    <a:schemeClr val="accent2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325" name="Rectangle 419"/>
                  <p:cNvSpPr>
                    <a:spLocks noChangeArrowheads="1"/>
                  </p:cNvSpPr>
                  <p:nvPr/>
                </p:nvSpPr>
                <p:spPr bwMode="auto">
                  <a:xfrm>
                    <a:off x="723" y="3473"/>
                    <a:ext cx="480" cy="112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2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  <p:sp>
              <p:nvSpPr>
                <p:cNvPr id="93320" name="Rectangle 420"/>
                <p:cNvSpPr>
                  <a:spLocks noChangeArrowheads="1"/>
                </p:cNvSpPr>
                <p:nvPr/>
              </p:nvSpPr>
              <p:spPr bwMode="auto">
                <a:xfrm>
                  <a:off x="517" y="3545"/>
                  <a:ext cx="94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1" name="Rectangle 421"/>
                <p:cNvSpPr>
                  <a:spLocks noChangeArrowheads="1"/>
                </p:cNvSpPr>
                <p:nvPr/>
              </p:nvSpPr>
              <p:spPr bwMode="auto">
                <a:xfrm>
                  <a:off x="1115" y="3544"/>
                  <a:ext cx="60" cy="108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22" name="Rectangle 422"/>
                <p:cNvSpPr>
                  <a:spLocks noChangeArrowheads="1"/>
                </p:cNvSpPr>
                <p:nvPr/>
              </p:nvSpPr>
              <p:spPr bwMode="auto">
                <a:xfrm>
                  <a:off x="504" y="3529"/>
                  <a:ext cx="681" cy="138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91" name="Group 423"/>
            <p:cNvGrpSpPr>
              <a:grpSpLocks/>
            </p:cNvGrpSpPr>
            <p:nvPr/>
          </p:nvGrpSpPr>
          <p:grpSpPr bwMode="auto">
            <a:xfrm>
              <a:off x="2517" y="3555"/>
              <a:ext cx="325" cy="154"/>
              <a:chOff x="844" y="3337"/>
              <a:chExt cx="325" cy="154"/>
            </a:xfrm>
          </p:grpSpPr>
          <p:sp>
            <p:nvSpPr>
              <p:cNvPr id="93313" name="Rectangle 424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14" name="Text Box 425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</p:grpSp>
      <p:grpSp>
        <p:nvGrpSpPr>
          <p:cNvPr id="708061" name="Group 477"/>
          <p:cNvGrpSpPr>
            <a:grpSpLocks/>
          </p:cNvGrpSpPr>
          <p:nvPr/>
        </p:nvGrpSpPr>
        <p:grpSpPr bwMode="auto">
          <a:xfrm>
            <a:off x="1600200" y="1119188"/>
            <a:ext cx="1081088" cy="1016000"/>
            <a:chOff x="2256" y="3531"/>
            <a:chExt cx="681" cy="640"/>
          </a:xfrm>
        </p:grpSpPr>
        <p:grpSp>
          <p:nvGrpSpPr>
            <p:cNvPr id="216157" name="Group 321"/>
            <p:cNvGrpSpPr>
              <a:grpSpLocks/>
            </p:cNvGrpSpPr>
            <p:nvPr/>
          </p:nvGrpSpPr>
          <p:grpSpPr bwMode="auto">
            <a:xfrm>
              <a:off x="2482" y="3684"/>
              <a:ext cx="379" cy="154"/>
              <a:chOff x="740" y="3209"/>
              <a:chExt cx="379" cy="154"/>
            </a:xfrm>
          </p:grpSpPr>
          <p:grpSp>
            <p:nvGrpSpPr>
              <p:cNvPr id="216185" name="Group 322"/>
              <p:cNvGrpSpPr>
                <a:grpSpLocks/>
              </p:cNvGrpSpPr>
              <p:nvPr/>
            </p:nvGrpSpPr>
            <p:grpSpPr bwMode="auto">
              <a:xfrm>
                <a:off x="794" y="3209"/>
                <a:ext cx="325" cy="154"/>
                <a:chOff x="844" y="3337"/>
                <a:chExt cx="325" cy="154"/>
              </a:xfrm>
            </p:grpSpPr>
            <p:sp>
              <p:nvSpPr>
                <p:cNvPr id="93309" name="Rectangle 323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10" name="Text Box 324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sp>
            <p:nvSpPr>
              <p:cNvPr id="93307" name="Rectangle 325"/>
              <p:cNvSpPr>
                <a:spLocks noChangeArrowheads="1"/>
              </p:cNvSpPr>
              <p:nvPr/>
            </p:nvSpPr>
            <p:spPr bwMode="auto">
              <a:xfrm>
                <a:off x="750" y="3244"/>
                <a:ext cx="88" cy="8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308" name="Rectangle 326"/>
              <p:cNvSpPr>
                <a:spLocks noChangeArrowheads="1"/>
              </p:cNvSpPr>
              <p:nvPr/>
            </p:nvSpPr>
            <p:spPr bwMode="auto">
              <a:xfrm>
                <a:off x="740" y="3238"/>
                <a:ext cx="354" cy="94"/>
              </a:xfrm>
              <a:prstGeom prst="rect">
                <a:avLst/>
              </a:prstGeom>
              <a:noFill/>
              <a:ln w="9525">
                <a:solidFill>
                  <a:schemeClr val="accent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58" name="Group 327"/>
            <p:cNvGrpSpPr>
              <a:grpSpLocks/>
            </p:cNvGrpSpPr>
            <p:nvPr/>
          </p:nvGrpSpPr>
          <p:grpSpPr bwMode="auto">
            <a:xfrm>
              <a:off x="2482" y="3844"/>
              <a:ext cx="379" cy="154"/>
              <a:chOff x="836" y="3305"/>
              <a:chExt cx="379" cy="154"/>
            </a:xfrm>
          </p:grpSpPr>
          <p:grpSp>
            <p:nvGrpSpPr>
              <p:cNvPr id="216179" name="Group 328"/>
              <p:cNvGrpSpPr>
                <a:grpSpLocks/>
              </p:cNvGrpSpPr>
              <p:nvPr/>
            </p:nvGrpSpPr>
            <p:grpSpPr bwMode="auto">
              <a:xfrm>
                <a:off x="890" y="3305"/>
                <a:ext cx="325" cy="154"/>
                <a:chOff x="844" y="3337"/>
                <a:chExt cx="325" cy="154"/>
              </a:xfrm>
            </p:grpSpPr>
            <p:sp>
              <p:nvSpPr>
                <p:cNvPr id="93304" name="Rectangle 329"/>
                <p:cNvSpPr>
                  <a:spLocks noChangeArrowheads="1"/>
                </p:cNvSpPr>
                <p:nvPr/>
              </p:nvSpPr>
              <p:spPr bwMode="auto">
                <a:xfrm>
                  <a:off x="889" y="3370"/>
                  <a:ext cx="245" cy="86"/>
                </a:xfrm>
                <a:prstGeom prst="rect">
                  <a:avLst/>
                </a:prstGeom>
                <a:solidFill>
                  <a:srgbClr val="FF0000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5" name="Text Box 330"/>
                <p:cNvSpPr txBox="1">
                  <a:spLocks noChangeArrowheads="1"/>
                </p:cNvSpPr>
                <p:nvPr/>
              </p:nvSpPr>
              <p:spPr bwMode="auto">
                <a:xfrm>
                  <a:off x="844" y="3337"/>
                  <a:ext cx="325" cy="15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1pPr>
                  <a:lvl2pPr marL="742950" indent="-28575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2pPr>
                  <a:lvl3pPr marL="11430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3pPr>
                  <a:lvl4pPr marL="16002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4pPr>
                  <a:lvl5pPr marL="2057400" indent="-228600"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i="1">
                      <a:solidFill>
                        <a:schemeClr val="tx1"/>
                      </a:solidFill>
                      <a:latin typeface="Comic Sans MS" charset="0"/>
                      <a:ea typeface="ＭＳ Ｐゴシック" charset="0"/>
                    </a:defRPr>
                  </a:lvl9pPr>
                </a:lstStyle>
                <a:p>
                  <a:pPr>
                    <a:defRPr/>
                  </a:pPr>
                  <a:r>
                    <a:rPr lang="en-US" sz="1000" i="0" dirty="0">
                      <a:solidFill>
                        <a:srgbClr val="FFFFFF"/>
                      </a:solidFill>
                      <a:latin typeface="Helvetica" pitchFamily="2" charset="0"/>
                    </a:rPr>
                    <a:t>HTTP</a:t>
                  </a:r>
                </a:p>
              </p:txBody>
            </p:sp>
          </p:grpSp>
          <p:grpSp>
            <p:nvGrpSpPr>
              <p:cNvPr id="216180" name="Group 331"/>
              <p:cNvGrpSpPr>
                <a:grpSpLocks/>
              </p:cNvGrpSpPr>
              <p:nvPr/>
            </p:nvGrpSpPr>
            <p:grpSpPr bwMode="auto">
              <a:xfrm>
                <a:off x="836" y="3334"/>
                <a:ext cx="354" cy="94"/>
                <a:chOff x="836" y="3334"/>
                <a:chExt cx="354" cy="94"/>
              </a:xfrm>
            </p:grpSpPr>
            <p:sp>
              <p:nvSpPr>
                <p:cNvPr id="93302" name="Rectangle 332"/>
                <p:cNvSpPr>
                  <a:spLocks noChangeArrowheads="1"/>
                </p:cNvSpPr>
                <p:nvPr/>
              </p:nvSpPr>
              <p:spPr bwMode="auto">
                <a:xfrm>
                  <a:off x="846" y="3340"/>
                  <a:ext cx="88" cy="82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bg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303" name="Rectangle 333"/>
                <p:cNvSpPr>
                  <a:spLocks noChangeArrowheads="1"/>
                </p:cNvSpPr>
                <p:nvPr/>
              </p:nvSpPr>
              <p:spPr bwMode="auto">
                <a:xfrm>
                  <a:off x="836" y="3334"/>
                  <a:ext cx="354" cy="94"/>
                </a:xfrm>
                <a:prstGeom prst="rect">
                  <a:avLst/>
                </a:prstGeom>
                <a:noFill/>
                <a:ln w="9525">
                  <a:solidFill>
                    <a:schemeClr val="accent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</p:grpSp>
        <p:grpSp>
          <p:nvGrpSpPr>
            <p:cNvPr id="216159" name="Group 334"/>
            <p:cNvGrpSpPr>
              <a:grpSpLocks/>
            </p:cNvGrpSpPr>
            <p:nvPr/>
          </p:nvGrpSpPr>
          <p:grpSpPr bwMode="auto">
            <a:xfrm>
              <a:off x="2369" y="3858"/>
              <a:ext cx="480" cy="112"/>
              <a:chOff x="627" y="3377"/>
              <a:chExt cx="480" cy="112"/>
            </a:xfrm>
          </p:grpSpPr>
          <p:sp>
            <p:nvSpPr>
              <p:cNvPr id="93298" name="Rectangle 335"/>
              <p:cNvSpPr>
                <a:spLocks noChangeArrowheads="1"/>
              </p:cNvSpPr>
              <p:nvPr/>
            </p:nvSpPr>
            <p:spPr bwMode="auto">
              <a:xfrm>
                <a:off x="636" y="3388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9" name="Rectangle 336"/>
              <p:cNvSpPr>
                <a:spLocks noChangeArrowheads="1"/>
              </p:cNvSpPr>
              <p:nvPr/>
            </p:nvSpPr>
            <p:spPr bwMode="auto">
              <a:xfrm>
                <a:off x="627" y="3377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grpSp>
          <p:nvGrpSpPr>
            <p:cNvPr id="216160" name="Group 360"/>
            <p:cNvGrpSpPr>
              <a:grpSpLocks/>
            </p:cNvGrpSpPr>
            <p:nvPr/>
          </p:nvGrpSpPr>
          <p:grpSpPr bwMode="auto">
            <a:xfrm>
              <a:off x="2534" y="3531"/>
              <a:ext cx="325" cy="154"/>
              <a:chOff x="844" y="3337"/>
              <a:chExt cx="325" cy="154"/>
            </a:xfrm>
          </p:grpSpPr>
          <p:sp>
            <p:nvSpPr>
              <p:cNvPr id="93296" name="Rectangle 361"/>
              <p:cNvSpPr>
                <a:spLocks noChangeArrowheads="1"/>
              </p:cNvSpPr>
              <p:nvPr/>
            </p:nvSpPr>
            <p:spPr bwMode="auto">
              <a:xfrm>
                <a:off x="889" y="3370"/>
                <a:ext cx="245" cy="86"/>
              </a:xfrm>
              <a:prstGeom prst="rect">
                <a:avLst/>
              </a:prstGeom>
              <a:solidFill>
                <a:srgbClr val="FF0000"/>
              </a:solidFill>
              <a:ln w="9525">
                <a:solidFill>
                  <a:schemeClr val="bg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97" name="Text Box 362"/>
              <p:cNvSpPr txBox="1">
                <a:spLocks noChangeArrowheads="1"/>
              </p:cNvSpPr>
              <p:nvPr/>
            </p:nvSpPr>
            <p:spPr bwMode="auto">
              <a:xfrm>
                <a:off x="844" y="3337"/>
                <a:ext cx="325" cy="1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1pPr>
                <a:lvl2pPr marL="742950" indent="-28575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2pPr>
                <a:lvl3pPr marL="11430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3pPr>
                <a:lvl4pPr marL="16002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4pPr>
                <a:lvl5pPr marL="2057400" indent="-228600"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i="1">
                    <a:solidFill>
                      <a:schemeClr val="tx1"/>
                    </a:solidFill>
                    <a:latin typeface="Comic Sans MS" charset="0"/>
                    <a:ea typeface="ＭＳ Ｐゴシック" charset="0"/>
                  </a:defRPr>
                </a:lvl9pPr>
              </a:lstStyle>
              <a:p>
                <a:pPr>
                  <a:defRPr/>
                </a:pPr>
                <a:r>
                  <a:rPr lang="en-US" sz="1000" i="0" dirty="0">
                    <a:solidFill>
                      <a:srgbClr val="FFFFFF"/>
                    </a:solidFill>
                    <a:latin typeface="Helvetica" pitchFamily="2" charset="0"/>
                  </a:rPr>
                  <a:t>HTTP</a:t>
                </a:r>
              </a:p>
            </p:txBody>
          </p:sp>
        </p:grpSp>
        <p:grpSp>
          <p:nvGrpSpPr>
            <p:cNvPr id="216161" name="Group 461"/>
            <p:cNvGrpSpPr>
              <a:grpSpLocks/>
            </p:cNvGrpSpPr>
            <p:nvPr/>
          </p:nvGrpSpPr>
          <p:grpSpPr bwMode="auto">
            <a:xfrm>
              <a:off x="2256" y="4017"/>
              <a:ext cx="681" cy="154"/>
              <a:chOff x="-341" y="3180"/>
              <a:chExt cx="681" cy="154"/>
            </a:xfrm>
          </p:grpSpPr>
          <p:sp>
            <p:nvSpPr>
              <p:cNvPr id="93283" name="Rectangle 457"/>
              <p:cNvSpPr>
                <a:spLocks noChangeArrowheads="1"/>
              </p:cNvSpPr>
              <p:nvPr/>
            </p:nvSpPr>
            <p:spPr bwMode="auto">
              <a:xfrm>
                <a:off x="-341" y="3186"/>
                <a:ext cx="681" cy="138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grpSp>
            <p:nvGrpSpPr>
              <p:cNvPr id="216163" name="Group 445"/>
              <p:cNvGrpSpPr>
                <a:grpSpLocks/>
              </p:cNvGrpSpPr>
              <p:nvPr/>
            </p:nvGrpSpPr>
            <p:grpSpPr bwMode="auto">
              <a:xfrm>
                <a:off x="-222" y="3180"/>
                <a:ext cx="492" cy="154"/>
                <a:chOff x="723" y="3453"/>
                <a:chExt cx="492" cy="154"/>
              </a:xfrm>
            </p:grpSpPr>
            <p:grpSp>
              <p:nvGrpSpPr>
                <p:cNvPr id="216166" name="Group 446"/>
                <p:cNvGrpSpPr>
                  <a:grpSpLocks/>
                </p:cNvGrpSpPr>
                <p:nvPr/>
              </p:nvGrpSpPr>
              <p:grpSpPr bwMode="auto">
                <a:xfrm>
                  <a:off x="836" y="3453"/>
                  <a:ext cx="379" cy="154"/>
                  <a:chOff x="836" y="3305"/>
                  <a:chExt cx="379" cy="154"/>
                </a:xfrm>
              </p:grpSpPr>
              <p:grpSp>
                <p:nvGrpSpPr>
                  <p:cNvPr id="216169" name="Group 447"/>
                  <p:cNvGrpSpPr>
                    <a:grpSpLocks/>
                  </p:cNvGrpSpPr>
                  <p:nvPr/>
                </p:nvGrpSpPr>
                <p:grpSpPr bwMode="auto">
                  <a:xfrm>
                    <a:off x="890" y="3305"/>
                    <a:ext cx="325" cy="154"/>
                    <a:chOff x="844" y="3337"/>
                    <a:chExt cx="325" cy="154"/>
                  </a:xfrm>
                </p:grpSpPr>
                <p:sp>
                  <p:nvSpPr>
                    <p:cNvPr id="93294" name="Rectangle 44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89" y="3370"/>
                      <a:ext cx="245" cy="86"/>
                    </a:xfrm>
                    <a:prstGeom prst="rect">
                      <a:avLst/>
                    </a:prstGeom>
                    <a:solidFill>
                      <a:srgbClr val="FF0000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5" name="Text Box 449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844" y="3337"/>
                      <a:ext cx="325" cy="154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91240B29-F687-4f45-9708-019B960494DF}">
                        <a14:hiddenLine xmlns="" xmlns:a14="http://schemas.microsoft.com/office/drawing/2010/main" w="9525">
                          <a:solidFill>
                            <a:schemeClr val="tx1"/>
                          </a:solidFill>
                          <a:miter lim="800000"/>
                          <a:headEnd/>
                          <a:tailEnd/>
                        </a14:hiddenLine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>
                      <a:spAutoFit/>
                    </a:bodyPr>
                    <a:lstStyle>
                      <a:lvl1pPr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1pPr>
                      <a:lvl2pPr marL="742950" indent="-28575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2pPr>
                      <a:lvl3pPr marL="11430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3pPr>
                      <a:lvl4pPr marL="16002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4pPr>
                      <a:lvl5pPr marL="2057400" indent="-228600"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 i="1">
                          <a:solidFill>
                            <a:schemeClr val="tx1"/>
                          </a:solidFill>
                          <a:latin typeface="Comic Sans MS" charset="0"/>
                          <a:ea typeface="ＭＳ Ｐゴシック" charset="0"/>
                        </a:defRPr>
                      </a:lvl9pPr>
                    </a:lstStyle>
                    <a:p>
                      <a:pPr>
                        <a:defRPr/>
                      </a:pPr>
                      <a:r>
                        <a:rPr lang="en-US" sz="1000" i="0" dirty="0">
                          <a:solidFill>
                            <a:srgbClr val="FFFFFF"/>
                          </a:solidFill>
                          <a:latin typeface="Helvetica" pitchFamily="2" charset="0"/>
                        </a:rPr>
                        <a:t>HTTP</a:t>
                      </a:r>
                    </a:p>
                  </p:txBody>
                </p:sp>
              </p:grpSp>
              <p:grpSp>
                <p:nvGrpSpPr>
                  <p:cNvPr id="216170" name="Group 450"/>
                  <p:cNvGrpSpPr>
                    <a:grpSpLocks/>
                  </p:cNvGrpSpPr>
                  <p:nvPr/>
                </p:nvGrpSpPr>
                <p:grpSpPr bwMode="auto">
                  <a:xfrm>
                    <a:off x="836" y="3334"/>
                    <a:ext cx="354" cy="94"/>
                    <a:chOff x="836" y="3334"/>
                    <a:chExt cx="354" cy="94"/>
                  </a:xfrm>
                </p:grpSpPr>
                <p:sp>
                  <p:nvSpPr>
                    <p:cNvPr id="93292" name="Rectangle 451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46" y="3340"/>
                      <a:ext cx="88" cy="82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w="9525">
                      <a:solidFill>
                        <a:schemeClr val="bg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  <p:sp>
                  <p:nvSpPr>
                    <p:cNvPr id="93293" name="Rectangle 452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836" y="3334"/>
                      <a:ext cx="354" cy="94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accent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=""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="" xmlns:a14="http://schemas.microsoft.com/office/drawing/2010/main">
                          <a:effectLst>
                            <a:outerShdw blurRad="63500" dist="38099" dir="2700000" algn="ctr" rotWithShape="0">
                              <a:schemeClr val="bg2">
                                <a:alpha val="74998"/>
                              </a:schemeClr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/>
                    <a:p>
                      <a:pPr>
                        <a:defRPr/>
                      </a:pPr>
                      <a:endParaRPr lang="en-US" dirty="0">
                        <a:solidFill>
                          <a:srgbClr val="000000"/>
                        </a:solidFill>
                        <a:latin typeface="Helvetica" pitchFamily="2" charset="0"/>
                      </a:endParaRPr>
                    </a:p>
                  </p:txBody>
                </p:sp>
              </p:grpSp>
            </p:grpSp>
            <p:sp>
              <p:nvSpPr>
                <p:cNvPr id="93288" name="Rectangle 453"/>
                <p:cNvSpPr>
                  <a:spLocks noChangeArrowheads="1"/>
                </p:cNvSpPr>
                <p:nvPr/>
              </p:nvSpPr>
              <p:spPr bwMode="auto">
                <a:xfrm>
                  <a:off x="732" y="3484"/>
                  <a:ext cx="96" cy="93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  <p:sp>
              <p:nvSpPr>
                <p:cNvPr id="93289" name="Rectangle 454"/>
                <p:cNvSpPr>
                  <a:spLocks noChangeArrowheads="1"/>
                </p:cNvSpPr>
                <p:nvPr/>
              </p:nvSpPr>
              <p:spPr bwMode="auto">
                <a:xfrm>
                  <a:off x="723" y="3473"/>
                  <a:ext cx="480" cy="112"/>
                </a:xfrm>
                <a:prstGeom prst="rect">
                  <a:avLst/>
                </a:prstGeom>
                <a:noFill/>
                <a:ln w="9525">
                  <a:solidFill>
                    <a:schemeClr val="accent2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blurRad="63500" dist="38099" dir="2700000" algn="ctr" rotWithShape="0">
                          <a:schemeClr val="bg2">
                            <a:alpha val="74998"/>
                          </a:schemeClr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dirty="0">
                    <a:solidFill>
                      <a:srgbClr val="000000"/>
                    </a:solidFill>
                    <a:latin typeface="Helvetica" pitchFamily="2" charset="0"/>
                  </a:endParaRPr>
                </a:p>
              </p:txBody>
            </p:sp>
          </p:grpSp>
          <p:sp>
            <p:nvSpPr>
              <p:cNvPr id="93285" name="Rectangle 455"/>
              <p:cNvSpPr>
                <a:spLocks noChangeArrowheads="1"/>
              </p:cNvSpPr>
              <p:nvPr/>
            </p:nvSpPr>
            <p:spPr bwMode="auto">
              <a:xfrm>
                <a:off x="-328" y="3202"/>
                <a:ext cx="94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86" name="Rectangle 456"/>
              <p:cNvSpPr>
                <a:spLocks noChangeArrowheads="1"/>
              </p:cNvSpPr>
              <p:nvPr/>
            </p:nvSpPr>
            <p:spPr bwMode="auto">
              <a:xfrm>
                <a:off x="270" y="3201"/>
                <a:ext cx="60" cy="108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</p:grpSp>
      <p:grpSp>
        <p:nvGrpSpPr>
          <p:cNvPr id="708046" name="Group 462"/>
          <p:cNvGrpSpPr>
            <a:grpSpLocks/>
          </p:cNvGrpSpPr>
          <p:nvPr/>
        </p:nvGrpSpPr>
        <p:grpSpPr bwMode="auto">
          <a:xfrm>
            <a:off x="1938339" y="4756151"/>
            <a:ext cx="1081087" cy="244475"/>
            <a:chOff x="-341" y="3180"/>
            <a:chExt cx="681" cy="154"/>
          </a:xfrm>
        </p:grpSpPr>
        <p:sp>
          <p:nvSpPr>
            <p:cNvPr id="93265" name="Rectangle 463"/>
            <p:cNvSpPr>
              <a:spLocks noChangeArrowheads="1"/>
            </p:cNvSpPr>
            <p:nvPr/>
          </p:nvSpPr>
          <p:spPr bwMode="auto">
            <a:xfrm>
              <a:off x="-341" y="3186"/>
              <a:ext cx="681" cy="13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45" name="Group 464"/>
            <p:cNvGrpSpPr>
              <a:grpSpLocks/>
            </p:cNvGrpSpPr>
            <p:nvPr/>
          </p:nvGrpSpPr>
          <p:grpSpPr bwMode="auto">
            <a:xfrm>
              <a:off x="-222" y="3180"/>
              <a:ext cx="492" cy="154"/>
              <a:chOff x="723" y="3453"/>
              <a:chExt cx="492" cy="154"/>
            </a:xfrm>
          </p:grpSpPr>
          <p:grpSp>
            <p:nvGrpSpPr>
              <p:cNvPr id="216148" name="Group 465"/>
              <p:cNvGrpSpPr>
                <a:grpSpLocks/>
              </p:cNvGrpSpPr>
              <p:nvPr/>
            </p:nvGrpSpPr>
            <p:grpSpPr bwMode="auto">
              <a:xfrm>
                <a:off x="836" y="3453"/>
                <a:ext cx="379" cy="154"/>
                <a:chOff x="836" y="3305"/>
                <a:chExt cx="379" cy="154"/>
              </a:xfrm>
            </p:grpSpPr>
            <p:grpSp>
              <p:nvGrpSpPr>
                <p:cNvPr id="216151" name="Group 466"/>
                <p:cNvGrpSpPr>
                  <a:grpSpLocks/>
                </p:cNvGrpSpPr>
                <p:nvPr/>
              </p:nvGrpSpPr>
              <p:grpSpPr bwMode="auto">
                <a:xfrm>
                  <a:off x="890" y="3305"/>
                  <a:ext cx="325" cy="154"/>
                  <a:chOff x="844" y="3337"/>
                  <a:chExt cx="325" cy="154"/>
                </a:xfrm>
              </p:grpSpPr>
              <p:sp>
                <p:nvSpPr>
                  <p:cNvPr id="93276" name="Rectangle 467"/>
                  <p:cNvSpPr>
                    <a:spLocks noChangeArrowheads="1"/>
                  </p:cNvSpPr>
                  <p:nvPr/>
                </p:nvSpPr>
                <p:spPr bwMode="auto">
                  <a:xfrm>
                    <a:off x="889" y="3370"/>
                    <a:ext cx="245" cy="86"/>
                  </a:xfrm>
                  <a:prstGeom prst="rect">
                    <a:avLst/>
                  </a:prstGeom>
                  <a:solidFill>
                    <a:srgbClr val="FF0000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7" name="Text Box 468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844" y="3337"/>
                    <a:ext cx="325" cy="154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=""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>
                    <a:spAutoFit/>
                  </a:bodyPr>
                  <a:lstStyle>
                    <a:lvl1pPr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1pPr>
                    <a:lvl2pPr marL="742950" indent="-28575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2pPr>
                    <a:lvl3pPr marL="11430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3pPr>
                    <a:lvl4pPr marL="16002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4pPr>
                    <a:lvl5pPr marL="2057400" indent="-228600"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i="1">
                        <a:solidFill>
                          <a:schemeClr val="tx1"/>
                        </a:solidFill>
                        <a:latin typeface="Comic Sans MS" charset="0"/>
                        <a:ea typeface="ＭＳ Ｐゴシック" charset="0"/>
                      </a:defRPr>
                    </a:lvl9pPr>
                  </a:lstStyle>
                  <a:p>
                    <a:pPr>
                      <a:defRPr/>
                    </a:pPr>
                    <a:r>
                      <a:rPr lang="en-US" sz="1000" i="0" dirty="0">
                        <a:solidFill>
                          <a:srgbClr val="FFFFFF"/>
                        </a:solidFill>
                        <a:latin typeface="Helvetica" pitchFamily="2" charset="0"/>
                      </a:rPr>
                      <a:t>HTTP</a:t>
                    </a:r>
                  </a:p>
                </p:txBody>
              </p:sp>
            </p:grpSp>
            <p:grpSp>
              <p:nvGrpSpPr>
                <p:cNvPr id="216152" name="Group 469"/>
                <p:cNvGrpSpPr>
                  <a:grpSpLocks/>
                </p:cNvGrpSpPr>
                <p:nvPr/>
              </p:nvGrpSpPr>
              <p:grpSpPr bwMode="auto">
                <a:xfrm>
                  <a:off x="836" y="3334"/>
                  <a:ext cx="354" cy="94"/>
                  <a:chOff x="836" y="3334"/>
                  <a:chExt cx="354" cy="94"/>
                </a:xfrm>
              </p:grpSpPr>
              <p:sp>
                <p:nvSpPr>
                  <p:cNvPr id="93274" name="Rectangle 470"/>
                  <p:cNvSpPr>
                    <a:spLocks noChangeArrowheads="1"/>
                  </p:cNvSpPr>
                  <p:nvPr/>
                </p:nvSpPr>
                <p:spPr bwMode="auto">
                  <a:xfrm>
                    <a:off x="846" y="3340"/>
                    <a:ext cx="88" cy="82"/>
                  </a:xfrm>
                  <a:prstGeom prst="rect">
                    <a:avLst/>
                  </a:prstGeom>
                  <a:solidFill>
                    <a:schemeClr val="accent1"/>
                  </a:solidFill>
                  <a:ln w="9525">
                    <a:solidFill>
                      <a:schemeClr val="bg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  <p:sp>
                <p:nvSpPr>
                  <p:cNvPr id="93275" name="Rectangle 471"/>
                  <p:cNvSpPr>
                    <a:spLocks noChangeArrowheads="1"/>
                  </p:cNvSpPr>
                  <p:nvPr/>
                </p:nvSpPr>
                <p:spPr bwMode="auto">
                  <a:xfrm>
                    <a:off x="836" y="3334"/>
                    <a:ext cx="354" cy="94"/>
                  </a:xfrm>
                  <a:prstGeom prst="rect">
                    <a:avLst/>
                  </a:prstGeom>
                  <a:noFill/>
                  <a:ln w="9525">
                    <a:solidFill>
                      <a:schemeClr val="accent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=""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="" xmlns:a14="http://schemas.microsoft.com/office/drawing/2010/main">
                        <a:effectLst>
                          <a:outerShdw blurRad="63500" dist="38099" dir="2700000" algn="ctr" rotWithShape="0">
                            <a:schemeClr val="bg2">
                              <a:alpha val="74998"/>
                            </a:schemeClr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/>
                  <a:p>
                    <a:pPr>
                      <a:defRPr/>
                    </a:pPr>
                    <a:endParaRPr lang="en-US" dirty="0">
                      <a:solidFill>
                        <a:srgbClr val="000000"/>
                      </a:solidFill>
                      <a:latin typeface="Helvetica" pitchFamily="2" charset="0"/>
                    </a:endParaRPr>
                  </a:p>
                </p:txBody>
              </p:sp>
            </p:grpSp>
          </p:grpSp>
          <p:sp>
            <p:nvSpPr>
              <p:cNvPr id="93270" name="Rectangle 472"/>
              <p:cNvSpPr>
                <a:spLocks noChangeArrowheads="1"/>
              </p:cNvSpPr>
              <p:nvPr/>
            </p:nvSpPr>
            <p:spPr bwMode="auto">
              <a:xfrm>
                <a:off x="732" y="3484"/>
                <a:ext cx="96" cy="93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71" name="Rectangle 473"/>
              <p:cNvSpPr>
                <a:spLocks noChangeArrowheads="1"/>
              </p:cNvSpPr>
              <p:nvPr/>
            </p:nvSpPr>
            <p:spPr bwMode="auto">
              <a:xfrm>
                <a:off x="723" y="3473"/>
                <a:ext cx="480" cy="112"/>
              </a:xfrm>
              <a:prstGeom prst="rect">
                <a:avLst/>
              </a:prstGeom>
              <a:noFill/>
              <a:ln w="9525">
                <a:solidFill>
                  <a:schemeClr val="accent2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67" name="Rectangle 474"/>
            <p:cNvSpPr>
              <a:spLocks noChangeArrowheads="1"/>
            </p:cNvSpPr>
            <p:nvPr/>
          </p:nvSpPr>
          <p:spPr bwMode="auto">
            <a:xfrm>
              <a:off x="-328" y="3202"/>
              <a:ext cx="94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68" name="Rectangle 475"/>
            <p:cNvSpPr>
              <a:spLocks noChangeArrowheads="1"/>
            </p:cNvSpPr>
            <p:nvPr/>
          </p:nvSpPr>
          <p:spPr bwMode="auto">
            <a:xfrm>
              <a:off x="270" y="3201"/>
              <a:ext cx="60" cy="10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pic>
        <p:nvPicPr>
          <p:cNvPr id="708062" name="Picture 47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613" y="855663"/>
            <a:ext cx="1243012" cy="76835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  <p:sp>
        <p:nvSpPr>
          <p:cNvPr id="708064" name="Rectangle 480"/>
          <p:cNvSpPr>
            <a:spLocks noChangeArrowheads="1"/>
          </p:cNvSpPr>
          <p:nvPr/>
        </p:nvSpPr>
        <p:spPr bwMode="auto">
          <a:xfrm>
            <a:off x="4960947" y="959650"/>
            <a:ext cx="3865562" cy="536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238125" indent="-238125">
              <a:lnSpc>
                <a:spcPct val="90000"/>
              </a:lnSpc>
              <a:spcBef>
                <a:spcPct val="20000"/>
              </a:spcBef>
              <a:buClr>
                <a:srgbClr val="000099"/>
              </a:buClr>
              <a:buSzPct val="100000"/>
              <a:buFont typeface="Wingdings" charset="2"/>
              <a:buChar char="§"/>
              <a:defRPr/>
            </a:pP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web page </a:t>
            </a:r>
            <a:r>
              <a:rPr lang="en-US" sz="2000" dirty="0">
                <a:solidFill>
                  <a:srgbClr val="C00000"/>
                </a:solidFill>
                <a:latin typeface="Helvetica" pitchFamily="2" charset="0"/>
              </a:rPr>
              <a:t>finally (!!!) </a:t>
            </a:r>
            <a:r>
              <a:rPr lang="en-US" sz="2000" dirty="0">
                <a:solidFill>
                  <a:srgbClr val="000000"/>
                </a:solidFill>
                <a:latin typeface="Helvetica" pitchFamily="2" charset="0"/>
              </a:rPr>
              <a:t>displayed</a:t>
            </a:r>
          </a:p>
        </p:txBody>
      </p:sp>
      <p:grpSp>
        <p:nvGrpSpPr>
          <p:cNvPr id="216095" name="Group 248"/>
          <p:cNvGrpSpPr>
            <a:grpSpLocks/>
          </p:cNvGrpSpPr>
          <p:nvPr/>
        </p:nvGrpSpPr>
        <p:grpSpPr bwMode="auto">
          <a:xfrm>
            <a:off x="3994151" y="4932364"/>
            <a:ext cx="333375" cy="581025"/>
            <a:chOff x="4140" y="429"/>
            <a:chExt cx="1425" cy="2396"/>
          </a:xfrm>
        </p:grpSpPr>
        <p:sp>
          <p:nvSpPr>
            <p:cNvPr id="216112" name="Freeform 148"/>
            <p:cNvSpPr>
              <a:spLocks/>
            </p:cNvSpPr>
            <p:nvPr/>
          </p:nvSpPr>
          <p:spPr bwMode="auto">
            <a:xfrm>
              <a:off x="5268" y="433"/>
              <a:ext cx="283" cy="2286"/>
            </a:xfrm>
            <a:custGeom>
              <a:avLst/>
              <a:gdLst>
                <a:gd name="T0" fmla="*/ 21 w 354"/>
                <a:gd name="T1" fmla="*/ 0 h 2742"/>
                <a:gd name="T2" fmla="*/ 116 w 354"/>
                <a:gd name="T3" fmla="*/ 137 h 2742"/>
                <a:gd name="T4" fmla="*/ 114 w 354"/>
                <a:gd name="T5" fmla="*/ 1057 h 2742"/>
                <a:gd name="T6" fmla="*/ 0 w 354"/>
                <a:gd name="T7" fmla="*/ 1105 h 2742"/>
                <a:gd name="T8" fmla="*/ 21 w 354"/>
                <a:gd name="T9" fmla="*/ 0 h 274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742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 rotWithShape="1"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4" name="Rectangle 149"/>
            <p:cNvSpPr>
              <a:spLocks noChangeArrowheads="1"/>
            </p:cNvSpPr>
            <p:nvPr/>
          </p:nvSpPr>
          <p:spPr bwMode="auto">
            <a:xfrm>
              <a:off x="4208" y="429"/>
              <a:ext cx="1045" cy="2285"/>
            </a:xfrm>
            <a:prstGeom prst="rect">
              <a:avLst/>
            </a:pr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14" name="Freeform 150"/>
            <p:cNvSpPr>
              <a:spLocks/>
            </p:cNvSpPr>
            <p:nvPr/>
          </p:nvSpPr>
          <p:spPr bwMode="auto">
            <a:xfrm>
              <a:off x="5321" y="570"/>
              <a:ext cx="169" cy="2115"/>
            </a:xfrm>
            <a:custGeom>
              <a:avLst/>
              <a:gdLst>
                <a:gd name="T0" fmla="*/ 2 w 211"/>
                <a:gd name="T1" fmla="*/ 0 h 2537"/>
                <a:gd name="T2" fmla="*/ 70 w 211"/>
                <a:gd name="T3" fmla="*/ 88 h 2537"/>
                <a:gd name="T4" fmla="*/ 2 w 211"/>
                <a:gd name="T5" fmla="*/ 1007 h 2537"/>
                <a:gd name="T6" fmla="*/ 2 w 211"/>
                <a:gd name="T7" fmla="*/ 0 h 2537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" h="2537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 rotWithShape="1"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15" name="Freeform 151"/>
            <p:cNvSpPr>
              <a:spLocks/>
            </p:cNvSpPr>
            <p:nvPr/>
          </p:nvSpPr>
          <p:spPr bwMode="auto">
            <a:xfrm>
              <a:off x="5284" y="1640"/>
              <a:ext cx="263" cy="189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2 h 226"/>
                <a:gd name="T4" fmla="*/ 108 w 328"/>
                <a:gd name="T5" fmla="*/ 92 h 226"/>
                <a:gd name="T6" fmla="*/ 0 w 328"/>
                <a:gd name="T7" fmla="*/ 41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37" name="Rectangle 152"/>
            <p:cNvSpPr>
              <a:spLocks noChangeArrowheads="1"/>
            </p:cNvSpPr>
            <p:nvPr/>
          </p:nvSpPr>
          <p:spPr bwMode="auto">
            <a:xfrm>
              <a:off x="4215" y="691"/>
              <a:ext cx="590" cy="52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7" name="Group 153"/>
            <p:cNvGrpSpPr>
              <a:grpSpLocks/>
            </p:cNvGrpSpPr>
            <p:nvPr/>
          </p:nvGrpSpPr>
          <p:grpSpPr bwMode="auto">
            <a:xfrm>
              <a:off x="4749" y="668"/>
              <a:ext cx="581" cy="145"/>
              <a:chOff x="614" y="2568"/>
              <a:chExt cx="725" cy="139"/>
            </a:xfrm>
          </p:grpSpPr>
          <p:sp>
            <p:nvSpPr>
              <p:cNvPr id="93263" name="AutoShape 154"/>
              <p:cNvSpPr>
                <a:spLocks noChangeArrowheads="1"/>
              </p:cNvSpPr>
              <p:nvPr/>
            </p:nvSpPr>
            <p:spPr bwMode="auto">
              <a:xfrm>
                <a:off x="616" y="2571"/>
                <a:ext cx="720" cy="138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4" name="AutoShape 155"/>
              <p:cNvSpPr>
                <a:spLocks noChangeArrowheads="1"/>
              </p:cNvSpPr>
              <p:nvPr/>
            </p:nvSpPr>
            <p:spPr bwMode="auto">
              <a:xfrm>
                <a:off x="633" y="2590"/>
                <a:ext cx="686" cy="100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39" name="Rectangle 156"/>
            <p:cNvSpPr>
              <a:spLocks noChangeArrowheads="1"/>
            </p:cNvSpPr>
            <p:nvPr/>
          </p:nvSpPr>
          <p:spPr bwMode="auto">
            <a:xfrm>
              <a:off x="4221" y="1018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19" name="Group 157"/>
            <p:cNvGrpSpPr>
              <a:grpSpLocks/>
            </p:cNvGrpSpPr>
            <p:nvPr/>
          </p:nvGrpSpPr>
          <p:grpSpPr bwMode="auto">
            <a:xfrm>
              <a:off x="4747" y="994"/>
              <a:ext cx="581" cy="134"/>
              <a:chOff x="614" y="2568"/>
              <a:chExt cx="725" cy="139"/>
            </a:xfrm>
          </p:grpSpPr>
          <p:sp>
            <p:nvSpPr>
              <p:cNvPr id="93261" name="AutoShape 158"/>
              <p:cNvSpPr>
                <a:spLocks noChangeArrowheads="1"/>
              </p:cNvSpPr>
              <p:nvPr/>
            </p:nvSpPr>
            <p:spPr bwMode="auto">
              <a:xfrm>
                <a:off x="610" y="2566"/>
                <a:ext cx="728" cy="143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2" name="AutoShape 159"/>
              <p:cNvSpPr>
                <a:spLocks noChangeArrowheads="1"/>
              </p:cNvSpPr>
              <p:nvPr/>
            </p:nvSpPr>
            <p:spPr bwMode="auto">
              <a:xfrm>
                <a:off x="627" y="2580"/>
                <a:ext cx="694" cy="109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1" name="Rectangle 160"/>
            <p:cNvSpPr>
              <a:spLocks noChangeArrowheads="1"/>
            </p:cNvSpPr>
            <p:nvPr/>
          </p:nvSpPr>
          <p:spPr bwMode="auto">
            <a:xfrm>
              <a:off x="4215" y="1359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42" name="Rectangle 161"/>
            <p:cNvSpPr>
              <a:spLocks noChangeArrowheads="1"/>
            </p:cNvSpPr>
            <p:nvPr/>
          </p:nvSpPr>
          <p:spPr bwMode="auto">
            <a:xfrm>
              <a:off x="4228" y="1653"/>
              <a:ext cx="597" cy="4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22" name="Group 162"/>
            <p:cNvGrpSpPr>
              <a:grpSpLocks/>
            </p:cNvGrpSpPr>
            <p:nvPr/>
          </p:nvGrpSpPr>
          <p:grpSpPr bwMode="auto">
            <a:xfrm>
              <a:off x="4735" y="1627"/>
              <a:ext cx="582" cy="151"/>
              <a:chOff x="614" y="2568"/>
              <a:chExt cx="725" cy="139"/>
            </a:xfrm>
          </p:grpSpPr>
          <p:sp>
            <p:nvSpPr>
              <p:cNvPr id="93259" name="AutoShape 163"/>
              <p:cNvSpPr>
                <a:spLocks noChangeArrowheads="1"/>
              </p:cNvSpPr>
              <p:nvPr/>
            </p:nvSpPr>
            <p:spPr bwMode="auto">
              <a:xfrm>
                <a:off x="617" y="2568"/>
                <a:ext cx="719" cy="139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60" name="AutoShape 164"/>
              <p:cNvSpPr>
                <a:spLocks noChangeArrowheads="1"/>
              </p:cNvSpPr>
              <p:nvPr/>
            </p:nvSpPr>
            <p:spPr bwMode="auto">
              <a:xfrm>
                <a:off x="634" y="2586"/>
                <a:ext cx="685" cy="102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216123" name="Freeform 165"/>
            <p:cNvSpPr>
              <a:spLocks/>
            </p:cNvSpPr>
            <p:nvPr/>
          </p:nvSpPr>
          <p:spPr bwMode="auto">
            <a:xfrm>
              <a:off x="5288" y="1354"/>
              <a:ext cx="263" cy="188"/>
            </a:xfrm>
            <a:custGeom>
              <a:avLst/>
              <a:gdLst>
                <a:gd name="T0" fmla="*/ 2 w 328"/>
                <a:gd name="T1" fmla="*/ 0 h 226"/>
                <a:gd name="T2" fmla="*/ 109 w 328"/>
                <a:gd name="T3" fmla="*/ 51 h 226"/>
                <a:gd name="T4" fmla="*/ 108 w 328"/>
                <a:gd name="T5" fmla="*/ 90 h 226"/>
                <a:gd name="T6" fmla="*/ 0 w 328"/>
                <a:gd name="T7" fmla="*/ 39 h 226"/>
                <a:gd name="T8" fmla="*/ 2 w 328"/>
                <a:gd name="T9" fmla="*/ 0 h 22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8" h="226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grpSp>
          <p:nvGrpSpPr>
            <p:cNvPr id="216124" name="Group 166"/>
            <p:cNvGrpSpPr>
              <a:grpSpLocks/>
            </p:cNvGrpSpPr>
            <p:nvPr/>
          </p:nvGrpSpPr>
          <p:grpSpPr bwMode="auto">
            <a:xfrm>
              <a:off x="4739" y="1327"/>
              <a:ext cx="582" cy="139"/>
              <a:chOff x="614" y="2568"/>
              <a:chExt cx="725" cy="139"/>
            </a:xfrm>
          </p:grpSpPr>
          <p:sp>
            <p:nvSpPr>
              <p:cNvPr id="93257" name="AutoShape 167"/>
              <p:cNvSpPr>
                <a:spLocks noChangeArrowheads="1"/>
              </p:cNvSpPr>
              <p:nvPr/>
            </p:nvSpPr>
            <p:spPr bwMode="auto">
              <a:xfrm>
                <a:off x="612" y="2567"/>
                <a:ext cx="727" cy="137"/>
              </a:xfrm>
              <a:prstGeom prst="roundRect">
                <a:avLst>
                  <a:gd name="adj" fmla="val 50000"/>
                </a:avLst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  <p:sp>
            <p:nvSpPr>
              <p:cNvPr id="93258" name="AutoShape 168"/>
              <p:cNvSpPr>
                <a:spLocks noChangeArrowheads="1"/>
              </p:cNvSpPr>
              <p:nvPr/>
            </p:nvSpPr>
            <p:spPr bwMode="auto">
              <a:xfrm>
                <a:off x="629" y="2580"/>
                <a:ext cx="693" cy="105"/>
              </a:xfrm>
              <a:prstGeom prst="roundRect">
                <a:avLst>
                  <a:gd name="adj" fmla="val 50000"/>
                </a:avLst>
              </a:prstGeom>
              <a:gradFill rotWithShape="1"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en-US" dirty="0">
                  <a:solidFill>
                    <a:srgbClr val="000000"/>
                  </a:solidFill>
                  <a:latin typeface="Helvetica" pitchFamily="2" charset="0"/>
                </a:endParaRPr>
              </a:p>
            </p:txBody>
          </p:sp>
        </p:grpSp>
        <p:sp>
          <p:nvSpPr>
            <p:cNvPr id="93246" name="Rectangle 169"/>
            <p:cNvSpPr>
              <a:spLocks noChangeArrowheads="1"/>
            </p:cNvSpPr>
            <p:nvPr/>
          </p:nvSpPr>
          <p:spPr bwMode="auto">
            <a:xfrm>
              <a:off x="5253" y="429"/>
              <a:ext cx="68" cy="2291"/>
            </a:xfrm>
            <a:prstGeom prst="rect">
              <a:avLst/>
            </a:prstGeom>
            <a:gradFill rotWithShape="1"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6" name="Freeform 170"/>
            <p:cNvSpPr>
              <a:spLocks/>
            </p:cNvSpPr>
            <p:nvPr/>
          </p:nvSpPr>
          <p:spPr bwMode="auto">
            <a:xfrm>
              <a:off x="5312" y="1007"/>
              <a:ext cx="237" cy="213"/>
            </a:xfrm>
            <a:custGeom>
              <a:avLst/>
              <a:gdLst>
                <a:gd name="T0" fmla="*/ 2 w 296"/>
                <a:gd name="T1" fmla="*/ 0 h 256"/>
                <a:gd name="T2" fmla="*/ 96 w 296"/>
                <a:gd name="T3" fmla="*/ 57 h 256"/>
                <a:gd name="T4" fmla="*/ 98 w 296"/>
                <a:gd name="T5" fmla="*/ 102 h 256"/>
                <a:gd name="T6" fmla="*/ 0 w 296"/>
                <a:gd name="T7" fmla="*/ 39 h 256"/>
                <a:gd name="T8" fmla="*/ 2 w 296"/>
                <a:gd name="T9" fmla="*/ 0 h 25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6" h="25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27" name="Freeform 171"/>
            <p:cNvSpPr>
              <a:spLocks/>
            </p:cNvSpPr>
            <p:nvPr/>
          </p:nvSpPr>
          <p:spPr bwMode="auto">
            <a:xfrm>
              <a:off x="5315" y="680"/>
              <a:ext cx="244" cy="240"/>
            </a:xfrm>
            <a:custGeom>
              <a:avLst/>
              <a:gdLst>
                <a:gd name="T0" fmla="*/ 0 w 304"/>
                <a:gd name="T1" fmla="*/ 0 h 288"/>
                <a:gd name="T2" fmla="*/ 101 w 304"/>
                <a:gd name="T3" fmla="*/ 66 h 288"/>
                <a:gd name="T4" fmla="*/ 95 w 304"/>
                <a:gd name="T5" fmla="*/ 116 h 288"/>
                <a:gd name="T6" fmla="*/ 2 w 304"/>
                <a:gd name="T7" fmla="*/ 50 h 288"/>
                <a:gd name="T8" fmla="*/ 0 w 304"/>
                <a:gd name="T9" fmla="*/ 0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4" h="288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49" name="Oval 172"/>
            <p:cNvSpPr>
              <a:spLocks noChangeArrowheads="1"/>
            </p:cNvSpPr>
            <p:nvPr/>
          </p:nvSpPr>
          <p:spPr bwMode="auto">
            <a:xfrm>
              <a:off x="5518" y="2609"/>
              <a:ext cx="47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29" name="Freeform 173"/>
            <p:cNvSpPr>
              <a:spLocks/>
            </p:cNvSpPr>
            <p:nvPr/>
          </p:nvSpPr>
          <p:spPr bwMode="auto">
            <a:xfrm>
              <a:off x="5302" y="2614"/>
              <a:ext cx="245" cy="200"/>
            </a:xfrm>
            <a:custGeom>
              <a:avLst/>
              <a:gdLst>
                <a:gd name="T0" fmla="*/ 0 w 306"/>
                <a:gd name="T1" fmla="*/ 43 h 240"/>
                <a:gd name="T2" fmla="*/ 2 w 306"/>
                <a:gd name="T3" fmla="*/ 97 h 240"/>
                <a:gd name="T4" fmla="*/ 101 w 306"/>
                <a:gd name="T5" fmla="*/ 44 h 240"/>
                <a:gd name="T6" fmla="*/ 98 w 306"/>
                <a:gd name="T7" fmla="*/ 0 h 240"/>
                <a:gd name="T8" fmla="*/ 0 w 306"/>
                <a:gd name="T9" fmla="*/ 43 h 2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06" h="240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93251" name="AutoShape 174"/>
            <p:cNvSpPr>
              <a:spLocks noChangeArrowheads="1"/>
            </p:cNvSpPr>
            <p:nvPr/>
          </p:nvSpPr>
          <p:spPr bwMode="auto">
            <a:xfrm>
              <a:off x="4140" y="2681"/>
              <a:ext cx="1201" cy="144"/>
            </a:xfrm>
            <a:prstGeom prst="roundRect">
              <a:avLst>
                <a:gd name="adj" fmla="val 50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2" name="AutoShape 175"/>
            <p:cNvSpPr>
              <a:spLocks noChangeArrowheads="1"/>
            </p:cNvSpPr>
            <p:nvPr/>
          </p:nvSpPr>
          <p:spPr bwMode="auto">
            <a:xfrm>
              <a:off x="4208" y="2714"/>
              <a:ext cx="1065" cy="79"/>
            </a:xfrm>
            <a:prstGeom prst="roundRect">
              <a:avLst>
                <a:gd name="adj" fmla="val 50000"/>
              </a:avLst>
            </a:prstGeom>
            <a:gradFill rotWithShape="1">
              <a:gsLst>
                <a:gs pos="0">
                  <a:schemeClr val="tx2"/>
                </a:gs>
                <a:gs pos="100000">
                  <a:schemeClr val="bg2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3" name="Oval 176"/>
            <p:cNvSpPr>
              <a:spLocks noChangeArrowheads="1"/>
            </p:cNvSpPr>
            <p:nvPr/>
          </p:nvSpPr>
          <p:spPr bwMode="auto">
            <a:xfrm>
              <a:off x="4310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4" name="Oval 177"/>
            <p:cNvSpPr>
              <a:spLocks noChangeArrowheads="1"/>
            </p:cNvSpPr>
            <p:nvPr/>
          </p:nvSpPr>
          <p:spPr bwMode="auto">
            <a:xfrm>
              <a:off x="4486" y="2386"/>
              <a:ext cx="163" cy="137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 dirty="0">
                <a:solidFill>
                  <a:srgbClr val="FF0000"/>
                </a:solidFill>
                <a:latin typeface="Helvetica" pitchFamily="2" charset="0"/>
              </a:endParaRPr>
            </a:p>
          </p:txBody>
        </p:sp>
        <p:sp>
          <p:nvSpPr>
            <p:cNvPr id="93255" name="Oval 178"/>
            <p:cNvSpPr>
              <a:spLocks noChangeArrowheads="1"/>
            </p:cNvSpPr>
            <p:nvPr/>
          </p:nvSpPr>
          <p:spPr bwMode="auto">
            <a:xfrm>
              <a:off x="4663" y="2380"/>
              <a:ext cx="156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93256" name="Rectangle 179"/>
            <p:cNvSpPr>
              <a:spLocks noChangeArrowheads="1"/>
            </p:cNvSpPr>
            <p:nvPr/>
          </p:nvSpPr>
          <p:spPr bwMode="auto">
            <a:xfrm>
              <a:off x="5063" y="1836"/>
              <a:ext cx="81" cy="759"/>
            </a:xfrm>
            <a:prstGeom prst="rect">
              <a:avLst/>
            </a:prstGeom>
            <a:solidFill>
              <a:srgbClr val="29292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</p:grpSp>
      <p:grpSp>
        <p:nvGrpSpPr>
          <p:cNvPr id="216096" name="Group 110"/>
          <p:cNvGrpSpPr>
            <a:grpSpLocks/>
          </p:cNvGrpSpPr>
          <p:nvPr/>
        </p:nvGrpSpPr>
        <p:grpSpPr bwMode="auto">
          <a:xfrm>
            <a:off x="6737350" y="2041526"/>
            <a:ext cx="757238" cy="379413"/>
            <a:chOff x="2466" y="2026"/>
            <a:chExt cx="477" cy="282"/>
          </a:xfrm>
        </p:grpSpPr>
        <p:sp>
          <p:nvSpPr>
            <p:cNvPr id="216098" name="Oval 111"/>
            <p:cNvSpPr>
              <a:spLocks noChangeArrowheads="1"/>
            </p:cNvSpPr>
            <p:nvPr/>
          </p:nvSpPr>
          <p:spPr bwMode="auto">
            <a:xfrm>
              <a:off x="2466" y="2168"/>
              <a:ext cx="476" cy="14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099" name="Line 112"/>
            <p:cNvSpPr>
              <a:spLocks noChangeShapeType="1"/>
            </p:cNvSpPr>
            <p:nvPr/>
          </p:nvSpPr>
          <p:spPr bwMode="auto">
            <a:xfrm>
              <a:off x="2470" y="2125"/>
              <a:ext cx="1" cy="8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0" name="Rectangle 113"/>
            <p:cNvSpPr>
              <a:spLocks noChangeArrowheads="1"/>
            </p:cNvSpPr>
            <p:nvPr/>
          </p:nvSpPr>
          <p:spPr bwMode="auto">
            <a:xfrm>
              <a:off x="2470" y="2125"/>
              <a:ext cx="472" cy="111"/>
            </a:xfrm>
            <a:prstGeom prst="rect">
              <a:avLst/>
            </a:prstGeom>
            <a:solidFill>
              <a:srgbClr val="DDDDDD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en-US" sz="2400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sp>
          <p:nvSpPr>
            <p:cNvPr id="216101" name="Oval 114"/>
            <p:cNvSpPr>
              <a:spLocks noChangeArrowheads="1"/>
            </p:cNvSpPr>
            <p:nvPr/>
          </p:nvSpPr>
          <p:spPr bwMode="auto">
            <a:xfrm>
              <a:off x="2466" y="2026"/>
              <a:ext cx="476" cy="160"/>
            </a:xfrm>
            <a:prstGeom prst="ellipse">
              <a:avLst/>
            </a:prstGeom>
            <a:solidFill>
              <a:srgbClr val="DDDDDD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1" hangingPunct="1"/>
              <a:endParaRPr lang="en-US" dirty="0">
                <a:solidFill>
                  <a:srgbClr val="000000"/>
                </a:solidFill>
                <a:latin typeface="Helvetica" pitchFamily="2" charset="0"/>
              </a:endParaRPr>
            </a:p>
          </p:txBody>
        </p:sp>
        <p:grpSp>
          <p:nvGrpSpPr>
            <p:cNvPr id="216102" name="Group 115"/>
            <p:cNvGrpSpPr>
              <a:grpSpLocks/>
            </p:cNvGrpSpPr>
            <p:nvPr/>
          </p:nvGrpSpPr>
          <p:grpSpPr bwMode="auto">
            <a:xfrm>
              <a:off x="2581" y="2061"/>
              <a:ext cx="236" cy="94"/>
              <a:chOff x="2848" y="848"/>
              <a:chExt cx="140" cy="98"/>
            </a:xfrm>
          </p:grpSpPr>
          <p:sp>
            <p:nvSpPr>
              <p:cNvPr id="216109" name="Line 1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0" name="Line 1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11" name="Line 1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grpSp>
          <p:nvGrpSpPr>
            <p:cNvPr id="216103" name="Group 119"/>
            <p:cNvGrpSpPr>
              <a:grpSpLocks/>
            </p:cNvGrpSpPr>
            <p:nvPr/>
          </p:nvGrpSpPr>
          <p:grpSpPr bwMode="auto">
            <a:xfrm flipV="1">
              <a:off x="2581" y="2060"/>
              <a:ext cx="236" cy="94"/>
              <a:chOff x="2848" y="848"/>
              <a:chExt cx="140" cy="98"/>
            </a:xfrm>
          </p:grpSpPr>
          <p:sp>
            <p:nvSpPr>
              <p:cNvPr id="216106" name="Line 1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7" name="Line 1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  <p:sp>
            <p:nvSpPr>
              <p:cNvPr id="216108" name="Line 1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Helvetica" pitchFamily="2" charset="0"/>
                </a:endParaRPr>
              </a:p>
            </p:txBody>
          </p:sp>
        </p:grpSp>
        <p:sp>
          <p:nvSpPr>
            <p:cNvPr id="216104" name="Line 123"/>
            <p:cNvSpPr>
              <a:spLocks noChangeShapeType="1"/>
            </p:cNvSpPr>
            <p:nvPr/>
          </p:nvSpPr>
          <p:spPr bwMode="auto">
            <a:xfrm flipH="1">
              <a:off x="2942" y="2109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  <p:sp>
          <p:nvSpPr>
            <p:cNvPr id="216105" name="Line 124"/>
            <p:cNvSpPr>
              <a:spLocks noChangeShapeType="1"/>
            </p:cNvSpPr>
            <p:nvPr/>
          </p:nvSpPr>
          <p:spPr bwMode="auto">
            <a:xfrm flipH="1">
              <a:off x="2466" y="2117"/>
              <a:ext cx="1" cy="12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Helvetica" pitchFamily="2" charset="0"/>
              </a:endParaRPr>
            </a:p>
          </p:txBody>
        </p:sp>
      </p:grpSp>
      <p:sp>
        <p:nvSpPr>
          <p:cNvPr id="30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52236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Helvetica" pitchFamily="2" charset="0"/>
              </a:rPr>
              <a:pPr/>
              <a:t>23</a:t>
            </a:fld>
            <a:endParaRPr lang="en-US" sz="12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1611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7" dur="500"/>
                                        <p:tgtEl>
                                          <p:spTgt spid="7079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0" dur="500"/>
                                        <p:tgtEl>
                                          <p:spTgt spid="7076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6.03747E-6 L -1.66667E-6 0.07357 L 0.36771 0.07056 L 0.26545 0.23434 L 0.35625 0.23133 L 0.54826 0.0199 L 0.30347 0.51932 L 0.03437 0.51932 L 0.03437 0.41962 " pathEditMode="relative" ptsTypes="AAAAAAAAA">
                                      <p:cBhvr>
                                        <p:cTn id="24" dur="2000" fill="hold"/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7079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079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7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5.8501E-6 L 0.00573 0.09969 L 0.28159 0.09646 L 0.52534 -0.418 L 0.31614 -0.18367 L 0.22986 -0.18668 L 0.32309 -0.36295 L -0.03438 -0.36295 L -0.03334 -0.42101 " pathEditMode="relative" ptsTypes="AAAAAAAAA">
                                      <p:cBhvr>
                                        <p:cTn id="54" dur="2000" fill="hold"/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0" dur="500"/>
                                        <p:tgtEl>
                                          <p:spTgt spid="7080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08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1000"/>
                                        <p:tgtEl>
                                          <p:spTgt spid="708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3" presetID="9" presetClass="entr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8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08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33" grpId="0"/>
      <p:bldP spid="707634" grpId="0"/>
      <p:bldP spid="707635" grpId="0"/>
      <p:bldP spid="707813" grpId="0"/>
      <p:bldP spid="708064" grpId="0"/>
      <p:bldP spid="708064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29640" y="1936143"/>
            <a:ext cx="10332720" cy="1795857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n-US" sz="7200" dirty="0">
                <a:solidFill>
                  <a:srgbClr val="C00000"/>
                </a:solidFill>
                <a:ea typeface="ＭＳ Ｐゴシック" charset="0"/>
                <a:cs typeface="+mj-cs"/>
              </a:rPr>
              <a:t>Internet Technology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376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EA0B8-4AD9-4844-A8AC-06F382A0C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32BB1-8C60-8041-A761-A20EC64451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dirty="0"/>
              <a:t>Computer networks are a stack of layers</a:t>
            </a:r>
          </a:p>
          <a:p>
            <a:pPr lvl="1"/>
            <a:r>
              <a:rPr lang="en-US" dirty="0"/>
              <a:t>Built for modularity</a:t>
            </a:r>
          </a:p>
          <a:p>
            <a:pPr lvl="1"/>
            <a:r>
              <a:rPr lang="en-US" dirty="0"/>
              <a:t>Each layer does one set of functions very well</a:t>
            </a:r>
          </a:p>
          <a:p>
            <a:pPr lvl="1"/>
            <a:r>
              <a:rPr lang="en-US" dirty="0"/>
              <a:t>Each layer depends on the layers beneath it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Many general and useful principles</a:t>
            </a:r>
          </a:p>
          <a:p>
            <a:pPr lvl="1"/>
            <a:r>
              <a:rPr lang="en-US" dirty="0"/>
              <a:t>Applicable to real life (e.g., feedback control)</a:t>
            </a:r>
          </a:p>
          <a:p>
            <a:pPr lvl="1"/>
            <a:r>
              <a:rPr lang="en-US" dirty="0"/>
              <a:t>Applicable to computer system design (e.g., indirection &amp; hierarchy)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0548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EA23-FE37-2F4F-98E0-C78AB47A4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Outro: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9F763-ADAF-4144-BE15-0E8D35F1C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 about life as usual</a:t>
            </a:r>
          </a:p>
          <a:p>
            <a:pPr lvl="1"/>
            <a:r>
              <a:rPr lang="en-US" dirty="0"/>
              <a:t>One difference: enhanced abilities to work with Internet-based tech</a:t>
            </a:r>
          </a:p>
          <a:p>
            <a:r>
              <a:rPr lang="en-US" dirty="0"/>
              <a:t>Apply your new skills to solve a problem you care about</a:t>
            </a:r>
          </a:p>
          <a:p>
            <a:pPr lvl="1"/>
            <a:r>
              <a:rPr lang="en-US" dirty="0"/>
              <a:t>Tons of free and open-source software and platforms. Opportunities</a:t>
            </a:r>
          </a:p>
          <a:p>
            <a:r>
              <a:rPr lang="en-US" dirty="0"/>
              <a:t>Deepen your understanding of the Internet and its tech</a:t>
            </a:r>
          </a:p>
          <a:p>
            <a:pPr lvl="1"/>
            <a:r>
              <a:rPr lang="en-US" dirty="0"/>
              <a:t>CS 553 Internet services (Spring 2025)</a:t>
            </a:r>
          </a:p>
          <a:p>
            <a:r>
              <a:rPr lang="en-US" dirty="0"/>
              <a:t>Push the boundaries of Internet tech</a:t>
            </a:r>
          </a:p>
          <a:p>
            <a:pPr lvl="1"/>
            <a:r>
              <a:rPr lang="en-US" dirty="0"/>
              <a:t>Talk to me if you’re interested in research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8936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9BC671E-0116-1F98-2ED2-977E2BD7B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86" y="1162850"/>
            <a:ext cx="5614671" cy="2667535"/>
          </a:xfrm>
          <a:prstGeom prst="rect">
            <a:avLst/>
          </a:prstGeom>
        </p:spPr>
      </p:pic>
      <p:pic>
        <p:nvPicPr>
          <p:cNvPr id="6" name="Picture 5" descr="A diagram of a router&#10;&#10;Description automatically generated">
            <a:extLst>
              <a:ext uri="{FF2B5EF4-FFF2-40B4-BE49-F238E27FC236}">
                <a16:creationId xmlns:a16="http://schemas.microsoft.com/office/drawing/2014/main" id="{937C5D5F-8FCA-2E16-B7EA-F741A50D2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5532" y="167700"/>
            <a:ext cx="4698738" cy="19883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44D2E-997E-C860-ECB5-94DC62041CB4}"/>
              </a:ext>
            </a:extLst>
          </p:cNvPr>
          <p:cNvSpPr txBox="1"/>
          <p:nvPr/>
        </p:nvSpPr>
        <p:spPr>
          <a:xfrm>
            <a:off x="888131" y="134518"/>
            <a:ext cx="5207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Internet is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large</a:t>
            </a:r>
            <a:r>
              <a:rPr lang="en-US" sz="2800" dirty="0">
                <a:latin typeface="Helvetica" pitchFamily="2" charset="0"/>
              </a:rPr>
              <a:t> and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federated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22A21D-3C05-A9E9-09F9-8A60A7128633}"/>
              </a:ext>
            </a:extLst>
          </p:cNvPr>
          <p:cNvSpPr txBox="1"/>
          <p:nvPr/>
        </p:nvSpPr>
        <p:spPr>
          <a:xfrm>
            <a:off x="920861" y="638658"/>
            <a:ext cx="50472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Abstractions of topology for protocol messages</a:t>
            </a:r>
          </a:p>
          <a:p>
            <a:pPr algn="l"/>
            <a:endParaRPr lang="en-US" dirty="0">
              <a:latin typeface="Helvetica" pitchFamily="2" charset="0"/>
            </a:endParaRPr>
          </a:p>
          <a:p>
            <a:pPr algn="l"/>
            <a:r>
              <a:rPr lang="en-US" dirty="0">
                <a:latin typeface="Helvetica" pitchFamily="2" charset="0"/>
              </a:rPr>
              <a:t>Incremental routing computation </a:t>
            </a:r>
          </a:p>
        </p:txBody>
      </p:sp>
      <p:pic>
        <p:nvPicPr>
          <p:cNvPr id="9" name="Picture 8" descr="Shape&#10;&#10;Description automatically generated with medium confidence">
            <a:extLst>
              <a:ext uri="{FF2B5EF4-FFF2-40B4-BE49-F238E27FC236}">
                <a16:creationId xmlns:a16="http://schemas.microsoft.com/office/drawing/2014/main" id="{480EC095-62A1-0E75-CC77-E917A0EA50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161" y="552452"/>
            <a:ext cx="669620" cy="547871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C262C995-8576-1476-081C-B876CD0238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5364" y="1161878"/>
            <a:ext cx="645497" cy="425022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6BB5D4B-0C21-8E2F-FDFE-483A6DB2C451}"/>
              </a:ext>
            </a:extLst>
          </p:cNvPr>
          <p:cNvGrpSpPr/>
          <p:nvPr/>
        </p:nvGrpSpPr>
        <p:grpSpPr>
          <a:xfrm>
            <a:off x="8034405" y="4870945"/>
            <a:ext cx="2545688" cy="1648409"/>
            <a:chOff x="-2170772" y="2784954"/>
            <a:chExt cx="2712783" cy="1853712"/>
          </a:xfrm>
        </p:grpSpPr>
        <p:sp>
          <p:nvSpPr>
            <p:cNvPr id="12" name="Freeform 2">
              <a:extLst>
                <a:ext uri="{FF2B5EF4-FFF2-40B4-BE49-F238E27FC236}">
                  <a16:creationId xmlns:a16="http://schemas.microsoft.com/office/drawing/2014/main" id="{A6B2D0CA-A481-FA55-57CD-311E56039C45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A7FBABC-F4F2-A896-6280-21C0E2D9E8E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960BBED-F51C-72BB-6AB3-FDA5FF0F50EB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63" name="Group 327">
                  <a:extLst>
                    <a:ext uri="{FF2B5EF4-FFF2-40B4-BE49-F238E27FC236}">
                      <a16:creationId xmlns:a16="http://schemas.microsoft.com/office/drawing/2014/main" id="{8ABF96D9-0BD1-82DF-04EA-496EE23EBE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FA527681-E6B2-1B6B-FF17-9E3EAEB02E4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883BB10D-AD07-8728-2548-4C70110040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213009CB-4DDE-C516-CC83-C3AEAA563F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70" name="Freeform 69">
                    <a:extLst>
                      <a:ext uri="{FF2B5EF4-FFF2-40B4-BE49-F238E27FC236}">
                        <a16:creationId xmlns:a16="http://schemas.microsoft.com/office/drawing/2014/main" id="{0D556AAF-722B-9BCA-C055-4E06E1D7A02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1" name="Freeform 70">
                    <a:extLst>
                      <a:ext uri="{FF2B5EF4-FFF2-40B4-BE49-F238E27FC236}">
                        <a16:creationId xmlns:a16="http://schemas.microsoft.com/office/drawing/2014/main" id="{EDEE730E-6F40-E660-3D27-8FEB8FD5994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2" name="Freeform 71">
                    <a:extLst>
                      <a:ext uri="{FF2B5EF4-FFF2-40B4-BE49-F238E27FC236}">
                        <a16:creationId xmlns:a16="http://schemas.microsoft.com/office/drawing/2014/main" id="{49D0FD97-0283-9A8A-1267-7F2684028CC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73" name="Freeform 72">
                    <a:extLst>
                      <a:ext uri="{FF2B5EF4-FFF2-40B4-BE49-F238E27FC236}">
                        <a16:creationId xmlns:a16="http://schemas.microsoft.com/office/drawing/2014/main" id="{0F89D5D6-2673-0935-05E5-56CC36D0751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74" name="Straight Connector 73">
                    <a:extLst>
                      <a:ext uri="{FF2B5EF4-FFF2-40B4-BE49-F238E27FC236}">
                        <a16:creationId xmlns:a16="http://schemas.microsoft.com/office/drawing/2014/main" id="{ECFBD283-BAFF-F518-133F-F0882460A7B3}"/>
                      </a:ext>
                    </a:extLst>
                  </p:cNvPr>
                  <p:cNvCxnSpPr>
                    <a:endCxn id="6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32AF0314-9B5B-7052-26FC-0AD1100B6009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4" name="Group 63">
                  <a:extLst>
                    <a:ext uri="{FF2B5EF4-FFF2-40B4-BE49-F238E27FC236}">
                      <a16:creationId xmlns:a16="http://schemas.microsoft.com/office/drawing/2014/main" id="{9D5A1383-49B5-CCE2-9E4A-CBB20B63CCD5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795CC603-F6D6-2DB6-49C0-D084D57047C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4052DA-2752-2484-63E9-434107318133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4A6BDB9-6BF4-0D00-1FC0-F1060EDC0EDE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50" name="Group 327">
                  <a:extLst>
                    <a:ext uri="{FF2B5EF4-FFF2-40B4-BE49-F238E27FC236}">
                      <a16:creationId xmlns:a16="http://schemas.microsoft.com/office/drawing/2014/main" id="{B087FAEF-581D-DCF4-822D-11C1D8DB584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54" name="Oval 53">
                    <a:extLst>
                      <a:ext uri="{FF2B5EF4-FFF2-40B4-BE49-F238E27FC236}">
                        <a16:creationId xmlns:a16="http://schemas.microsoft.com/office/drawing/2014/main" id="{E0888010-A8D0-F929-FCD3-70C106A5B735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9C59BB8B-69C3-6884-73C3-5779518B83F9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9485F201-ED71-09E7-DA0F-E0FE0458C65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7" name="Freeform 56">
                    <a:extLst>
                      <a:ext uri="{FF2B5EF4-FFF2-40B4-BE49-F238E27FC236}">
                        <a16:creationId xmlns:a16="http://schemas.microsoft.com/office/drawing/2014/main" id="{FEFD96A1-DEFF-E505-694A-57E685FFCCE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8" name="Freeform 57">
                    <a:extLst>
                      <a:ext uri="{FF2B5EF4-FFF2-40B4-BE49-F238E27FC236}">
                        <a16:creationId xmlns:a16="http://schemas.microsoft.com/office/drawing/2014/main" id="{E5CF35FD-EE7C-6C65-357A-BDACEE69DD8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59" name="Freeform 58">
                    <a:extLst>
                      <a:ext uri="{FF2B5EF4-FFF2-40B4-BE49-F238E27FC236}">
                        <a16:creationId xmlns:a16="http://schemas.microsoft.com/office/drawing/2014/main" id="{2CF71AC4-C53F-C2B8-D698-8E7766D4635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60" name="Freeform 59">
                    <a:extLst>
                      <a:ext uri="{FF2B5EF4-FFF2-40B4-BE49-F238E27FC236}">
                        <a16:creationId xmlns:a16="http://schemas.microsoft.com/office/drawing/2014/main" id="{A2CF05BD-45FC-8C4B-CA86-D83505E00176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D3B01FEE-2DFA-7F57-2352-16A8B21C839A}"/>
                      </a:ext>
                    </a:extLst>
                  </p:cNvPr>
                  <p:cNvCxnSpPr>
                    <a:endCxn id="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" name="Straight Connector 61">
                    <a:extLst>
                      <a:ext uri="{FF2B5EF4-FFF2-40B4-BE49-F238E27FC236}">
                        <a16:creationId xmlns:a16="http://schemas.microsoft.com/office/drawing/2014/main" id="{D54242EC-98DE-983F-7B3B-2706F85E867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1" name="Group 50">
                  <a:extLst>
                    <a:ext uri="{FF2B5EF4-FFF2-40B4-BE49-F238E27FC236}">
                      <a16:creationId xmlns:a16="http://schemas.microsoft.com/office/drawing/2014/main" id="{EF53A622-197C-1FC8-1069-F56D2DE88B63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3DD3474E-7C5A-567D-6674-202B252A4D0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A49F1F3E-1B23-4D28-CFE0-29C8EE711C05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3EF16672-A8CB-6C91-CA2D-45BDB95F73CF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37" name="Group 327">
                  <a:extLst>
                    <a:ext uri="{FF2B5EF4-FFF2-40B4-BE49-F238E27FC236}">
                      <a16:creationId xmlns:a16="http://schemas.microsoft.com/office/drawing/2014/main" id="{69CD17D1-4ADA-AF65-9C7E-FBB90512AC5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41" name="Oval 40">
                    <a:extLst>
                      <a:ext uri="{FF2B5EF4-FFF2-40B4-BE49-F238E27FC236}">
                        <a16:creationId xmlns:a16="http://schemas.microsoft.com/office/drawing/2014/main" id="{3C770AF5-EDDC-B96D-F0B6-1C1159C3D656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3148EBE9-800C-A7A5-F5A5-5039B972A2F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3" name="Oval 42">
                    <a:extLst>
                      <a:ext uri="{FF2B5EF4-FFF2-40B4-BE49-F238E27FC236}">
                        <a16:creationId xmlns:a16="http://schemas.microsoft.com/office/drawing/2014/main" id="{7D2BC59B-68FB-9905-C4B1-106E9AD5DEF7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44" name="Freeform 43">
                    <a:extLst>
                      <a:ext uri="{FF2B5EF4-FFF2-40B4-BE49-F238E27FC236}">
                        <a16:creationId xmlns:a16="http://schemas.microsoft.com/office/drawing/2014/main" id="{403A117B-60E8-EB46-91D5-9EB383BBC7A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5" name="Freeform 44">
                    <a:extLst>
                      <a:ext uri="{FF2B5EF4-FFF2-40B4-BE49-F238E27FC236}">
                        <a16:creationId xmlns:a16="http://schemas.microsoft.com/office/drawing/2014/main" id="{C5D70133-24A5-3524-B019-4B637953E2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6" name="Freeform 45">
                    <a:extLst>
                      <a:ext uri="{FF2B5EF4-FFF2-40B4-BE49-F238E27FC236}">
                        <a16:creationId xmlns:a16="http://schemas.microsoft.com/office/drawing/2014/main" id="{8CCFA582-2D30-C93B-D788-B0CBE2021DEB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47" name="Freeform 46">
                    <a:extLst>
                      <a:ext uri="{FF2B5EF4-FFF2-40B4-BE49-F238E27FC236}">
                        <a16:creationId xmlns:a16="http://schemas.microsoft.com/office/drawing/2014/main" id="{65D5C2E1-D805-34D7-AFAC-FB0F9783E3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48" name="Straight Connector 47">
                    <a:extLst>
                      <a:ext uri="{FF2B5EF4-FFF2-40B4-BE49-F238E27FC236}">
                        <a16:creationId xmlns:a16="http://schemas.microsoft.com/office/drawing/2014/main" id="{B220823D-4C48-3795-C3FF-C364192509F1}"/>
                      </a:ext>
                    </a:extLst>
                  </p:cNvPr>
                  <p:cNvCxnSpPr>
                    <a:endCxn id="4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9" name="Straight Connector 48">
                    <a:extLst>
                      <a:ext uri="{FF2B5EF4-FFF2-40B4-BE49-F238E27FC236}">
                        <a16:creationId xmlns:a16="http://schemas.microsoft.com/office/drawing/2014/main" id="{BCEF3672-6DBD-FBCC-9D1B-FBB409B902BF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CE4DE8E3-D280-B4D5-1A7E-457474757390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39" name="Oval 38">
                    <a:extLst>
                      <a:ext uri="{FF2B5EF4-FFF2-40B4-BE49-F238E27FC236}">
                        <a16:creationId xmlns:a16="http://schemas.microsoft.com/office/drawing/2014/main" id="{DF8C4CFA-0292-A355-920C-013A2EBB9B8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FDD4475-6A0F-5B55-71DA-216917878AA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00AF304F-E961-0918-A50B-BF9A86283EAD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" name="Group 327">
                  <a:extLst>
                    <a:ext uri="{FF2B5EF4-FFF2-40B4-BE49-F238E27FC236}">
                      <a16:creationId xmlns:a16="http://schemas.microsoft.com/office/drawing/2014/main" id="{43E79253-ECA4-D6F4-4B66-B0E0A1ABD6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AA9925B4-A952-0DCB-6E5A-B61B322F7C0F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" name="Rectangle 28">
                    <a:extLst>
                      <a:ext uri="{FF2B5EF4-FFF2-40B4-BE49-F238E27FC236}">
                        <a16:creationId xmlns:a16="http://schemas.microsoft.com/office/drawing/2014/main" id="{F921CE69-3666-7AC8-602D-6DB21DF23A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" name="Oval 29">
                    <a:extLst>
                      <a:ext uri="{FF2B5EF4-FFF2-40B4-BE49-F238E27FC236}">
                        <a16:creationId xmlns:a16="http://schemas.microsoft.com/office/drawing/2014/main" id="{BD519BA7-F84E-4C2B-3006-07BE809599E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" name="Freeform 30">
                    <a:extLst>
                      <a:ext uri="{FF2B5EF4-FFF2-40B4-BE49-F238E27FC236}">
                        <a16:creationId xmlns:a16="http://schemas.microsoft.com/office/drawing/2014/main" id="{4B20C50B-A68F-5C65-32AE-26AC0A2FBD3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" name="Freeform 31">
                    <a:extLst>
                      <a:ext uri="{FF2B5EF4-FFF2-40B4-BE49-F238E27FC236}">
                        <a16:creationId xmlns:a16="http://schemas.microsoft.com/office/drawing/2014/main" id="{0E1FCD3B-D36D-2056-4A12-25F4FE53FFF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3" name="Freeform 32">
                    <a:extLst>
                      <a:ext uri="{FF2B5EF4-FFF2-40B4-BE49-F238E27FC236}">
                        <a16:creationId xmlns:a16="http://schemas.microsoft.com/office/drawing/2014/main" id="{A43C4756-8155-B591-A9C4-602468BBB1A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4" name="Freeform 33">
                    <a:extLst>
                      <a:ext uri="{FF2B5EF4-FFF2-40B4-BE49-F238E27FC236}">
                        <a16:creationId xmlns:a16="http://schemas.microsoft.com/office/drawing/2014/main" id="{A49E92A8-A3CC-37C7-02B8-ACDC1F81AD7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5" name="Straight Connector 34">
                    <a:extLst>
                      <a:ext uri="{FF2B5EF4-FFF2-40B4-BE49-F238E27FC236}">
                        <a16:creationId xmlns:a16="http://schemas.microsoft.com/office/drawing/2014/main" id="{36840717-DAEE-8513-6FCF-3FF2BDD896F8}"/>
                      </a:ext>
                    </a:extLst>
                  </p:cNvPr>
                  <p:cNvCxnSpPr>
                    <a:endCxn id="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Connector 35">
                    <a:extLst>
                      <a:ext uri="{FF2B5EF4-FFF2-40B4-BE49-F238E27FC236}">
                        <a16:creationId xmlns:a16="http://schemas.microsoft.com/office/drawing/2014/main" id="{5EB28F66-6F38-569F-038F-9ADEAC048960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>
                  <a:extLst>
                    <a:ext uri="{FF2B5EF4-FFF2-40B4-BE49-F238E27FC236}">
                      <a16:creationId xmlns:a16="http://schemas.microsoft.com/office/drawing/2014/main" id="{13DDDE59-82AA-1ED7-25CC-00D90D63D21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6" name="Oval 25">
                    <a:extLst>
                      <a:ext uri="{FF2B5EF4-FFF2-40B4-BE49-F238E27FC236}">
                        <a16:creationId xmlns:a16="http://schemas.microsoft.com/office/drawing/2014/main" id="{CBD68755-2A2B-7D16-89FE-8F3259371D0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E43774AB-3AC6-22FF-656B-AB59074A0BF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33EE41F1-F214-3400-D0BB-1C90576B1F91}"/>
                  </a:ext>
                </a:extLst>
              </p:cNvPr>
              <p:cNvCxnSpPr>
                <a:stCxn id="66" idx="2"/>
                <a:endCxn id="53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A419D7CD-229B-1434-0555-1F41A362039D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BE6BC3B-9392-F942-B4E1-657D3D9AFE55}"/>
                  </a:ext>
                </a:extLst>
              </p:cNvPr>
              <p:cNvCxnSpPr>
                <a:stCxn id="67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0755876E-3599-B5C7-54F2-A321A2E9F01F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B04DC2CB-A93F-5590-888F-287FDF788787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7BF3AF65-73D1-DCED-78A5-B2BCFBF66723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CF642444-56BB-65E4-A2F5-90EEB2188E0A}"/>
              </a:ext>
            </a:extLst>
          </p:cNvPr>
          <p:cNvGrpSpPr/>
          <p:nvPr/>
        </p:nvGrpSpPr>
        <p:grpSpPr>
          <a:xfrm>
            <a:off x="10307491" y="5477301"/>
            <a:ext cx="1701734" cy="616172"/>
            <a:chOff x="7073692" y="5469792"/>
            <a:chExt cx="1701734" cy="61617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CF4F0FD-5CDB-A0F8-54CF-AE73437DF359}"/>
                </a:ext>
              </a:extLst>
            </p:cNvPr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79" name="Freeform 2">
                <a:extLst>
                  <a:ext uri="{FF2B5EF4-FFF2-40B4-BE49-F238E27FC236}">
                    <a16:creationId xmlns:a16="http://schemas.microsoft.com/office/drawing/2014/main" id="{D045612F-C0B2-CDEF-14A2-0816DE4FF9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80" name="Group 327">
                <a:extLst>
                  <a:ext uri="{FF2B5EF4-FFF2-40B4-BE49-F238E27FC236}">
                    <a16:creationId xmlns:a16="http://schemas.microsoft.com/office/drawing/2014/main" id="{78C46623-1294-0418-125A-E4E3088C0E4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32C01813-4581-EDBE-AEC6-4B841537E46D}"/>
                    </a:ext>
                  </a:extLst>
                </p:cNvPr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435EE140-F94A-1663-BC9B-407B28DDB81F}"/>
                    </a:ext>
                  </a:extLst>
                </p:cNvPr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6" name="Oval 85">
                  <a:extLst>
                    <a:ext uri="{FF2B5EF4-FFF2-40B4-BE49-F238E27FC236}">
                      <a16:creationId xmlns:a16="http://schemas.microsoft.com/office/drawing/2014/main" id="{DA2F1E6D-5849-8083-35C8-576D6BE47196}"/>
                    </a:ext>
                  </a:extLst>
                </p:cNvPr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87" name="Freeform 86">
                  <a:extLst>
                    <a:ext uri="{FF2B5EF4-FFF2-40B4-BE49-F238E27FC236}">
                      <a16:creationId xmlns:a16="http://schemas.microsoft.com/office/drawing/2014/main" id="{C3D762D4-A375-E1AA-716A-B79F1C9D56E2}"/>
                    </a:ext>
                  </a:extLst>
                </p:cNvPr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8" name="Freeform 87">
                  <a:extLst>
                    <a:ext uri="{FF2B5EF4-FFF2-40B4-BE49-F238E27FC236}">
                      <a16:creationId xmlns:a16="http://schemas.microsoft.com/office/drawing/2014/main" id="{8CA77380-DD5D-C055-C58B-E7DF1031D248}"/>
                    </a:ext>
                  </a:extLst>
                </p:cNvPr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89" name="Freeform 88">
                  <a:extLst>
                    <a:ext uri="{FF2B5EF4-FFF2-40B4-BE49-F238E27FC236}">
                      <a16:creationId xmlns:a16="http://schemas.microsoft.com/office/drawing/2014/main" id="{6660412B-0149-104B-FB7D-3E38EE5CDA8A}"/>
                    </a:ext>
                  </a:extLst>
                </p:cNvPr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90" name="Freeform 89">
                  <a:extLst>
                    <a:ext uri="{FF2B5EF4-FFF2-40B4-BE49-F238E27FC236}">
                      <a16:creationId xmlns:a16="http://schemas.microsoft.com/office/drawing/2014/main" id="{70368CAC-1706-0009-667F-F9C716B32875}"/>
                    </a:ext>
                  </a:extLst>
                </p:cNvPr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91" name="Straight Connector 90">
                  <a:extLst>
                    <a:ext uri="{FF2B5EF4-FFF2-40B4-BE49-F238E27FC236}">
                      <a16:creationId xmlns:a16="http://schemas.microsoft.com/office/drawing/2014/main" id="{7800ECB3-2658-CF58-F80B-DCEB3B57A189}"/>
                    </a:ext>
                  </a:extLst>
                </p:cNvPr>
                <p:cNvCxnSpPr>
                  <a:endCxn id="8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F74042B2-944C-0FFF-EB4E-0AE2502CD9DF}"/>
                    </a:ext>
                  </a:extLst>
                </p:cNvPr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81" name="Group 80">
                <a:extLst>
                  <a:ext uri="{FF2B5EF4-FFF2-40B4-BE49-F238E27FC236}">
                    <a16:creationId xmlns:a16="http://schemas.microsoft.com/office/drawing/2014/main" id="{5B8882EE-616E-E220-9B5B-E73B8D334606}"/>
                  </a:ext>
                </a:extLst>
              </p:cNvPr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82" name="Oval 81">
                  <a:extLst>
                    <a:ext uri="{FF2B5EF4-FFF2-40B4-BE49-F238E27FC236}">
                      <a16:creationId xmlns:a16="http://schemas.microsoft.com/office/drawing/2014/main" id="{19695A35-6276-A584-B55D-5067C0BCA454}"/>
                    </a:ext>
                  </a:extLst>
                </p:cNvPr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03644B64-E017-684B-4F95-29D8EF6CBF1C}"/>
                    </a:ext>
                  </a:extLst>
                </p:cNvPr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12446E0-D996-78CA-62A8-DA677521E819}"/>
                </a:ext>
              </a:extLst>
            </p:cNvPr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3" name="Down Arrow 92">
            <a:extLst>
              <a:ext uri="{FF2B5EF4-FFF2-40B4-BE49-F238E27FC236}">
                <a16:creationId xmlns:a16="http://schemas.microsoft.com/office/drawing/2014/main" id="{FDD3BFB6-3396-F3C6-8109-13A4E19A6827}"/>
              </a:ext>
            </a:extLst>
          </p:cNvPr>
          <p:cNvSpPr/>
          <p:nvPr/>
        </p:nvSpPr>
        <p:spPr>
          <a:xfrm rot="5400000">
            <a:off x="10665331" y="4894102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6D32D7E-7DD5-B398-CE95-9E097EE1DF5B}"/>
              </a:ext>
            </a:extLst>
          </p:cNvPr>
          <p:cNvSpPr txBox="1"/>
          <p:nvPr/>
        </p:nvSpPr>
        <p:spPr>
          <a:xfrm>
            <a:off x="10056321" y="4104535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am here.”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X</a:t>
            </a:r>
          </a:p>
        </p:txBody>
      </p:sp>
      <p:sp>
        <p:nvSpPr>
          <p:cNvPr id="95" name="Down Arrow 94">
            <a:extLst>
              <a:ext uri="{FF2B5EF4-FFF2-40B4-BE49-F238E27FC236}">
                <a16:creationId xmlns:a16="http://schemas.microsoft.com/office/drawing/2014/main" id="{F82CAFAA-DA5C-0FC5-C0E1-33A87396EA50}"/>
              </a:ext>
            </a:extLst>
          </p:cNvPr>
          <p:cNvSpPr/>
          <p:nvPr/>
        </p:nvSpPr>
        <p:spPr>
          <a:xfrm rot="6122251">
            <a:off x="6959813" y="5293964"/>
            <a:ext cx="394029" cy="927666"/>
          </a:xfrm>
          <a:prstGeom prst="downArrow">
            <a:avLst/>
          </a:prstGeom>
          <a:solidFill>
            <a:srgbClr val="C00000"/>
          </a:solidFill>
          <a:ln w="50800">
            <a:solidFill>
              <a:srgbClr val="C00000"/>
            </a:solidFill>
            <a:tailEnd type="triangle" w="lg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65167147-478C-6ED2-29A4-473E93619758}"/>
              </a:ext>
            </a:extLst>
          </p:cNvPr>
          <p:cNvSpPr txBox="1"/>
          <p:nvPr/>
        </p:nvSpPr>
        <p:spPr>
          <a:xfrm>
            <a:off x="6751486" y="4379718"/>
            <a:ext cx="25456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“I can reach X”</a:t>
            </a:r>
          </a:p>
          <a:p>
            <a:pPr algn="l"/>
            <a:r>
              <a:rPr lang="en-US" sz="2000" dirty="0" err="1">
                <a:latin typeface="Helvetica" pitchFamily="2" charset="0"/>
              </a:rPr>
              <a:t>Dst</a:t>
            </a:r>
            <a:r>
              <a:rPr lang="en-US" sz="2000" dirty="0">
                <a:latin typeface="Helvetica" pitchFamily="2" charset="0"/>
              </a:rPr>
              <a:t>: 128.1.2.0/24</a:t>
            </a:r>
          </a:p>
          <a:p>
            <a:pPr algn="l"/>
            <a:r>
              <a:rPr lang="en-US" sz="2000" dirty="0">
                <a:latin typeface="Helvetica" pitchFamily="2" charset="0"/>
              </a:rPr>
              <a:t>AS path: AS2, X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45DDFE6-CC4C-8606-3022-E703BA8EDF4B}"/>
              </a:ext>
            </a:extLst>
          </p:cNvPr>
          <p:cNvSpPr txBox="1"/>
          <p:nvPr/>
        </p:nvSpPr>
        <p:spPr>
          <a:xfrm>
            <a:off x="8947348" y="4517093"/>
            <a:ext cx="935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AS 2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0CCCFEC2-2733-C1C1-567C-DA7E7F2846A3}"/>
              </a:ext>
            </a:extLst>
          </p:cNvPr>
          <p:cNvGrpSpPr/>
          <p:nvPr/>
        </p:nvGrpSpPr>
        <p:grpSpPr>
          <a:xfrm>
            <a:off x="4111867" y="4354317"/>
            <a:ext cx="2557336" cy="1719017"/>
            <a:chOff x="-2170772" y="2784954"/>
            <a:chExt cx="2712783" cy="1853712"/>
          </a:xfrm>
        </p:grpSpPr>
        <p:sp>
          <p:nvSpPr>
            <p:cNvPr id="99" name="Freeform 2">
              <a:extLst>
                <a:ext uri="{FF2B5EF4-FFF2-40B4-BE49-F238E27FC236}">
                  <a16:creationId xmlns:a16="http://schemas.microsoft.com/office/drawing/2014/main" id="{1A51CB17-999F-6505-022C-C384FDE4805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0FAFE83F-DC54-B8A1-91AB-9095DB699EC6}"/>
                </a:ext>
              </a:extLst>
            </p:cNvPr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101" name="Group 100">
                <a:extLst>
                  <a:ext uri="{FF2B5EF4-FFF2-40B4-BE49-F238E27FC236}">
                    <a16:creationId xmlns:a16="http://schemas.microsoft.com/office/drawing/2014/main" id="{83B56AE3-3322-1B23-9B02-C0C6EF512494}"/>
                  </a:ext>
                </a:extLst>
              </p:cNvPr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50" name="Group 327">
                  <a:extLst>
                    <a:ext uri="{FF2B5EF4-FFF2-40B4-BE49-F238E27FC236}">
                      <a16:creationId xmlns:a16="http://schemas.microsoft.com/office/drawing/2014/main" id="{53111FA2-866A-4EFA-9E4D-5C4609D1BFE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54" name="Oval 153">
                    <a:extLst>
                      <a:ext uri="{FF2B5EF4-FFF2-40B4-BE49-F238E27FC236}">
                        <a16:creationId xmlns:a16="http://schemas.microsoft.com/office/drawing/2014/main" id="{DE936D34-C8D6-16B4-DA15-3C81390167E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5" name="Rectangle 154">
                    <a:extLst>
                      <a:ext uri="{FF2B5EF4-FFF2-40B4-BE49-F238E27FC236}">
                        <a16:creationId xmlns:a16="http://schemas.microsoft.com/office/drawing/2014/main" id="{8B3D5CB3-3AD8-EF0C-6057-CD4F7A8A74E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6" name="Oval 155">
                    <a:extLst>
                      <a:ext uri="{FF2B5EF4-FFF2-40B4-BE49-F238E27FC236}">
                        <a16:creationId xmlns:a16="http://schemas.microsoft.com/office/drawing/2014/main" id="{045EC256-4F5B-4DE1-EFFC-2BD2A872F28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57" name="Freeform 156">
                    <a:extLst>
                      <a:ext uri="{FF2B5EF4-FFF2-40B4-BE49-F238E27FC236}">
                        <a16:creationId xmlns:a16="http://schemas.microsoft.com/office/drawing/2014/main" id="{1A49A441-2DBB-2134-DA6A-A48D631AFAA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8" name="Freeform 157">
                    <a:extLst>
                      <a:ext uri="{FF2B5EF4-FFF2-40B4-BE49-F238E27FC236}">
                        <a16:creationId xmlns:a16="http://schemas.microsoft.com/office/drawing/2014/main" id="{5BA8FB7A-0A61-36F6-E784-C044C23955C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59" name="Freeform 158">
                    <a:extLst>
                      <a:ext uri="{FF2B5EF4-FFF2-40B4-BE49-F238E27FC236}">
                        <a16:creationId xmlns:a16="http://schemas.microsoft.com/office/drawing/2014/main" id="{8D212D96-A1BC-F750-58D0-19B40E281E8D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60" name="Freeform 159">
                    <a:extLst>
                      <a:ext uri="{FF2B5EF4-FFF2-40B4-BE49-F238E27FC236}">
                        <a16:creationId xmlns:a16="http://schemas.microsoft.com/office/drawing/2014/main" id="{86030A14-5A52-4102-A3B7-D45991630B45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61" name="Straight Connector 160">
                    <a:extLst>
                      <a:ext uri="{FF2B5EF4-FFF2-40B4-BE49-F238E27FC236}">
                        <a16:creationId xmlns:a16="http://schemas.microsoft.com/office/drawing/2014/main" id="{6F245357-D9B8-31F8-0AB0-35D334C31D0C}"/>
                      </a:ext>
                    </a:extLst>
                  </p:cNvPr>
                  <p:cNvCxnSpPr>
                    <a:endCxn id="156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2" name="Straight Connector 161">
                    <a:extLst>
                      <a:ext uri="{FF2B5EF4-FFF2-40B4-BE49-F238E27FC236}">
                        <a16:creationId xmlns:a16="http://schemas.microsoft.com/office/drawing/2014/main" id="{C53A9BFF-7102-7E23-F3D3-F1DDDB66449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51" name="Group 150">
                  <a:extLst>
                    <a:ext uri="{FF2B5EF4-FFF2-40B4-BE49-F238E27FC236}">
                      <a16:creationId xmlns:a16="http://schemas.microsoft.com/office/drawing/2014/main" id="{0D75658D-7E1A-764C-D2C2-6011B3B0CD8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52" name="Oval 151">
                    <a:extLst>
                      <a:ext uri="{FF2B5EF4-FFF2-40B4-BE49-F238E27FC236}">
                        <a16:creationId xmlns:a16="http://schemas.microsoft.com/office/drawing/2014/main" id="{5470FBF9-5055-83DB-0D72-9AAB584E432A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53" name="TextBox 152">
                    <a:extLst>
                      <a:ext uri="{FF2B5EF4-FFF2-40B4-BE49-F238E27FC236}">
                        <a16:creationId xmlns:a16="http://schemas.microsoft.com/office/drawing/2014/main" id="{18F910D4-ED0B-F41B-C4B1-87339FED6CF0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19F3D3EE-579F-FE57-B60E-274107E292CA}"/>
                  </a:ext>
                </a:extLst>
              </p:cNvPr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137" name="Group 327">
                  <a:extLst>
                    <a:ext uri="{FF2B5EF4-FFF2-40B4-BE49-F238E27FC236}">
                      <a16:creationId xmlns:a16="http://schemas.microsoft.com/office/drawing/2014/main" id="{16D538CA-D72C-CF5F-9720-EFB9D50B95C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41" name="Oval 140">
                    <a:extLst>
                      <a:ext uri="{FF2B5EF4-FFF2-40B4-BE49-F238E27FC236}">
                        <a16:creationId xmlns:a16="http://schemas.microsoft.com/office/drawing/2014/main" id="{E7FFAC1E-220C-0DC3-4744-2FDEB6377E5B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2" name="Rectangle 141">
                    <a:extLst>
                      <a:ext uri="{FF2B5EF4-FFF2-40B4-BE49-F238E27FC236}">
                        <a16:creationId xmlns:a16="http://schemas.microsoft.com/office/drawing/2014/main" id="{89490AA0-B8AB-A5AF-7E2A-14F2D6CA978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B6013DFF-0BAC-DFC9-A15A-300615902BD8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44" name="Freeform 143">
                    <a:extLst>
                      <a:ext uri="{FF2B5EF4-FFF2-40B4-BE49-F238E27FC236}">
                        <a16:creationId xmlns:a16="http://schemas.microsoft.com/office/drawing/2014/main" id="{941E8489-A132-4F82-0CEC-AAAA985CA44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5" name="Freeform 144">
                    <a:extLst>
                      <a:ext uri="{FF2B5EF4-FFF2-40B4-BE49-F238E27FC236}">
                        <a16:creationId xmlns:a16="http://schemas.microsoft.com/office/drawing/2014/main" id="{A29D7DF2-EC9E-7E55-522F-E49B0E9E852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6" name="Freeform 145">
                    <a:extLst>
                      <a:ext uri="{FF2B5EF4-FFF2-40B4-BE49-F238E27FC236}">
                        <a16:creationId xmlns:a16="http://schemas.microsoft.com/office/drawing/2014/main" id="{C784E677-5455-521F-5E0D-1A52D5220EA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47" name="Freeform 146">
                    <a:extLst>
                      <a:ext uri="{FF2B5EF4-FFF2-40B4-BE49-F238E27FC236}">
                        <a16:creationId xmlns:a16="http://schemas.microsoft.com/office/drawing/2014/main" id="{1CBCAA1A-3E7C-F9AC-24A9-2C5F95BEE09E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48" name="Straight Connector 147">
                    <a:extLst>
                      <a:ext uri="{FF2B5EF4-FFF2-40B4-BE49-F238E27FC236}">
                        <a16:creationId xmlns:a16="http://schemas.microsoft.com/office/drawing/2014/main" id="{416BF9FB-10B2-56E6-8DAD-5F0D3921434F}"/>
                      </a:ext>
                    </a:extLst>
                  </p:cNvPr>
                  <p:cNvCxnSpPr>
                    <a:endCxn id="143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8050875F-1A13-CEA0-E3DF-45F5852A4826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38" name="Group 137">
                  <a:extLst>
                    <a:ext uri="{FF2B5EF4-FFF2-40B4-BE49-F238E27FC236}">
                      <a16:creationId xmlns:a16="http://schemas.microsoft.com/office/drawing/2014/main" id="{95F5347F-5A19-28F2-799E-100955D3703F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139" name="Oval 138">
                    <a:extLst>
                      <a:ext uri="{FF2B5EF4-FFF2-40B4-BE49-F238E27FC236}">
                        <a16:creationId xmlns:a16="http://schemas.microsoft.com/office/drawing/2014/main" id="{DEFECCEA-1481-D267-83A2-A73A4BB28ED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40" name="TextBox 139">
                    <a:extLst>
                      <a:ext uri="{FF2B5EF4-FFF2-40B4-BE49-F238E27FC236}">
                        <a16:creationId xmlns:a16="http://schemas.microsoft.com/office/drawing/2014/main" id="{BE7A09D5-EEBE-320B-EBB4-6A17EF2CA89A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73EFF67A-F669-06EE-5C18-DDA5A9116643}"/>
                  </a:ext>
                </a:extLst>
              </p:cNvPr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24" name="Group 327">
                  <a:extLst>
                    <a:ext uri="{FF2B5EF4-FFF2-40B4-BE49-F238E27FC236}">
                      <a16:creationId xmlns:a16="http://schemas.microsoft.com/office/drawing/2014/main" id="{829C6A40-EEC9-B1A9-6408-7CB748C24DB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28" name="Oval 127">
                    <a:extLst>
                      <a:ext uri="{FF2B5EF4-FFF2-40B4-BE49-F238E27FC236}">
                        <a16:creationId xmlns:a16="http://schemas.microsoft.com/office/drawing/2014/main" id="{366DD880-7BB7-0B1F-A941-C0445AE7AAD0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29" name="Rectangle 128">
                    <a:extLst>
                      <a:ext uri="{FF2B5EF4-FFF2-40B4-BE49-F238E27FC236}">
                        <a16:creationId xmlns:a16="http://schemas.microsoft.com/office/drawing/2014/main" id="{B28B0A24-4E2A-2A43-6D7C-FE65C5680AF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0" name="Oval 129">
                    <a:extLst>
                      <a:ext uri="{FF2B5EF4-FFF2-40B4-BE49-F238E27FC236}">
                        <a16:creationId xmlns:a16="http://schemas.microsoft.com/office/drawing/2014/main" id="{2455A84E-AF90-E0DA-80CD-C0052D30BBF3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31" name="Freeform 130">
                    <a:extLst>
                      <a:ext uri="{FF2B5EF4-FFF2-40B4-BE49-F238E27FC236}">
                        <a16:creationId xmlns:a16="http://schemas.microsoft.com/office/drawing/2014/main" id="{3CEC19BE-6F9C-1B17-D2E0-1B9BABBE6851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2" name="Freeform 131">
                    <a:extLst>
                      <a:ext uri="{FF2B5EF4-FFF2-40B4-BE49-F238E27FC236}">
                        <a16:creationId xmlns:a16="http://schemas.microsoft.com/office/drawing/2014/main" id="{983C7A6A-4868-340E-3B34-56BF1CF29D38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3" name="Freeform 132">
                    <a:extLst>
                      <a:ext uri="{FF2B5EF4-FFF2-40B4-BE49-F238E27FC236}">
                        <a16:creationId xmlns:a16="http://schemas.microsoft.com/office/drawing/2014/main" id="{CFBDB268-4B4F-A7F7-EEB2-C3E7A769D2DC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34" name="Freeform 133">
                    <a:extLst>
                      <a:ext uri="{FF2B5EF4-FFF2-40B4-BE49-F238E27FC236}">
                        <a16:creationId xmlns:a16="http://schemas.microsoft.com/office/drawing/2014/main" id="{072F928D-CA0C-4787-4716-E695D1532A0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35" name="Straight Connector 134">
                    <a:extLst>
                      <a:ext uri="{FF2B5EF4-FFF2-40B4-BE49-F238E27FC236}">
                        <a16:creationId xmlns:a16="http://schemas.microsoft.com/office/drawing/2014/main" id="{AEE77EFC-8BC4-0EC3-0F8C-D6845F6853FF}"/>
                      </a:ext>
                    </a:extLst>
                  </p:cNvPr>
                  <p:cNvCxnSpPr>
                    <a:endCxn id="130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Straight Connector 135">
                    <a:extLst>
                      <a:ext uri="{FF2B5EF4-FFF2-40B4-BE49-F238E27FC236}">
                        <a16:creationId xmlns:a16="http://schemas.microsoft.com/office/drawing/2014/main" id="{1B1B93E1-FD15-B1CF-D35B-A30FD8074F6D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9824927D-DD95-41E9-1E56-2FD42572C5AA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126" name="Oval 125">
                    <a:extLst>
                      <a:ext uri="{FF2B5EF4-FFF2-40B4-BE49-F238E27FC236}">
                        <a16:creationId xmlns:a16="http://schemas.microsoft.com/office/drawing/2014/main" id="{8D58315D-DD58-99E7-5F8B-995CC5333C62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D6687AEF-B48A-1E1B-6CFF-5D35779D4FAD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5EEDD721-7DB0-C8D2-F611-6432A73E02F7}"/>
                  </a:ext>
                </a:extLst>
              </p:cNvPr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111" name="Group 327">
                  <a:extLst>
                    <a:ext uri="{FF2B5EF4-FFF2-40B4-BE49-F238E27FC236}">
                      <a16:creationId xmlns:a16="http://schemas.microsoft.com/office/drawing/2014/main" id="{1E2B3049-A00E-E9D6-D7B2-B05BA09C855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115" name="Oval 114">
                    <a:extLst>
                      <a:ext uri="{FF2B5EF4-FFF2-40B4-BE49-F238E27FC236}">
                        <a16:creationId xmlns:a16="http://schemas.microsoft.com/office/drawing/2014/main" id="{A2B4F578-0D19-602D-79ED-99A14739088E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FE0ACB91-8E71-D0FE-9EAD-5D0D33F12780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7" name="Oval 116">
                    <a:extLst>
                      <a:ext uri="{FF2B5EF4-FFF2-40B4-BE49-F238E27FC236}">
                        <a16:creationId xmlns:a16="http://schemas.microsoft.com/office/drawing/2014/main" id="{8E97A5F8-CEBD-4A3A-93A2-E19A56E0A4BC}"/>
                      </a:ext>
                    </a:extLst>
                  </p:cNvPr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118" name="Freeform 117">
                    <a:extLst>
                      <a:ext uri="{FF2B5EF4-FFF2-40B4-BE49-F238E27FC236}">
                        <a16:creationId xmlns:a16="http://schemas.microsoft.com/office/drawing/2014/main" id="{A81738CE-B216-3D8A-F49E-0395A8D01CF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19" name="Freeform 118">
                    <a:extLst>
                      <a:ext uri="{FF2B5EF4-FFF2-40B4-BE49-F238E27FC236}">
                        <a16:creationId xmlns:a16="http://schemas.microsoft.com/office/drawing/2014/main" id="{0E02DFED-A7FA-F5D8-A122-1A918B76BF47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0" name="Freeform 119">
                    <a:extLst>
                      <a:ext uri="{FF2B5EF4-FFF2-40B4-BE49-F238E27FC236}">
                        <a16:creationId xmlns:a16="http://schemas.microsoft.com/office/drawing/2014/main" id="{B1B3AF92-E685-0D8A-BD87-3566CE41757F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121" name="Freeform 120">
                    <a:extLst>
                      <a:ext uri="{FF2B5EF4-FFF2-40B4-BE49-F238E27FC236}">
                        <a16:creationId xmlns:a16="http://schemas.microsoft.com/office/drawing/2014/main" id="{84D1444E-72AC-54F1-C136-EAC2FD21B1D3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122" name="Straight Connector 121">
                    <a:extLst>
                      <a:ext uri="{FF2B5EF4-FFF2-40B4-BE49-F238E27FC236}">
                        <a16:creationId xmlns:a16="http://schemas.microsoft.com/office/drawing/2014/main" id="{67DDBAE9-6A37-2F17-6B00-92B1E8DAD6C8}"/>
                      </a:ext>
                    </a:extLst>
                  </p:cNvPr>
                  <p:cNvCxnSpPr>
                    <a:endCxn id="117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Straight Connector 122">
                    <a:extLst>
                      <a:ext uri="{FF2B5EF4-FFF2-40B4-BE49-F238E27FC236}">
                        <a16:creationId xmlns:a16="http://schemas.microsoft.com/office/drawing/2014/main" id="{8EABD969-2AF5-D862-7AE4-76162AC569B2}"/>
                      </a:ext>
                    </a:extLst>
                  </p:cNvPr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12" name="Group 111">
                  <a:extLst>
                    <a:ext uri="{FF2B5EF4-FFF2-40B4-BE49-F238E27FC236}">
                      <a16:creationId xmlns:a16="http://schemas.microsoft.com/office/drawing/2014/main" id="{C8DCA1AE-9183-3BFE-A367-4EA3EA042297}"/>
                    </a:ext>
                  </a:extLst>
                </p:cNvPr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113" name="Oval 112">
                    <a:extLst>
                      <a:ext uri="{FF2B5EF4-FFF2-40B4-BE49-F238E27FC236}">
                        <a16:creationId xmlns:a16="http://schemas.microsoft.com/office/drawing/2014/main" id="{7CB7A8C0-D32C-5030-FF57-8D66EF2FAA34}"/>
                      </a:ext>
                    </a:extLst>
                  </p:cNvPr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5AEEA165-5F9E-4146-F673-B6E53CDD0786}"/>
                      </a:ext>
                    </a:extLst>
                  </p:cNvPr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34DF707-E0F9-7826-C3F4-0EF3EE301C65}"/>
                  </a:ext>
                </a:extLst>
              </p:cNvPr>
              <p:cNvCxnSpPr>
                <a:stCxn id="153" idx="2"/>
                <a:endCxn id="140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A95871C3-D770-7FAB-2565-2E378EB45EFC}"/>
                  </a:ext>
                </a:extLst>
              </p:cNvPr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3BEEFF5D-3BB8-D312-5A28-2B1A4BEC0274}"/>
                  </a:ext>
                </a:extLst>
              </p:cNvPr>
              <p:cNvCxnSpPr>
                <a:stCxn id="154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814574B0-2E26-64EE-8653-440134A08998}"/>
                  </a:ext>
                </a:extLst>
              </p:cNvPr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241ADB32-D48B-9B69-10E8-5C0963AF17EE}"/>
                  </a:ext>
                </a:extLst>
              </p:cNvPr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6D5E1D25-9BE5-4D42-F666-45419BE6B42D}"/>
                  </a:ext>
                </a:extLst>
              </p:cNvPr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C8D9C724-8CA8-13B2-454B-99CA998AEC71}"/>
              </a:ext>
            </a:extLst>
          </p:cNvPr>
          <p:cNvCxnSpPr>
            <a:stCxn id="12" idx="0"/>
          </p:cNvCxnSpPr>
          <p:nvPr/>
        </p:nvCxnSpPr>
        <p:spPr>
          <a:xfrm flipH="1" flipV="1">
            <a:off x="6555495" y="5281262"/>
            <a:ext cx="1490366" cy="358686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80427DB5-DB40-2063-5A4B-FB5B9CF318DB}"/>
              </a:ext>
            </a:extLst>
          </p:cNvPr>
          <p:cNvSpPr txBox="1"/>
          <p:nvPr/>
        </p:nvSpPr>
        <p:spPr>
          <a:xfrm>
            <a:off x="6510714" y="2174407"/>
            <a:ext cx="460752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Routing announcement = destination prefix +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attributes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5AF1A366-45E4-1284-0504-95D475750E5A}"/>
              </a:ext>
            </a:extLst>
          </p:cNvPr>
          <p:cNvSpPr txBox="1"/>
          <p:nvPr/>
        </p:nvSpPr>
        <p:spPr>
          <a:xfrm>
            <a:off x="3686504" y="5834941"/>
            <a:ext cx="2824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rgbClr val="C00000"/>
                </a:solidFill>
                <a:latin typeface="Helvetica" pitchFamily="2" charset="0"/>
              </a:rPr>
              <a:t>Next hop:</a:t>
            </a:r>
          </a:p>
          <a:p>
            <a:pPr algn="l"/>
            <a:r>
              <a:rPr lang="en-US" dirty="0">
                <a:latin typeface="Helvetica" pitchFamily="2" charset="0"/>
              </a:rPr>
              <a:t>eBGP: 2a to 1c: 2a</a:t>
            </a:r>
          </a:p>
          <a:p>
            <a:pPr algn="l"/>
            <a:r>
              <a:rPr lang="en-US" dirty="0">
                <a:latin typeface="Helvetica" pitchFamily="2" charset="0"/>
              </a:rPr>
              <a:t>iBGP: 1c to 1d: 1c</a:t>
            </a:r>
          </a:p>
        </p:txBody>
      </p: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25176F88-E806-9C8C-DBCF-A8BE8E321796}"/>
              </a:ext>
            </a:extLst>
          </p:cNvPr>
          <p:cNvSpPr/>
          <p:nvPr/>
        </p:nvSpPr>
        <p:spPr>
          <a:xfrm>
            <a:off x="214574" y="4031673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Import policy</a:t>
            </a:r>
          </a:p>
        </p:txBody>
      </p:sp>
      <p:pic>
        <p:nvPicPr>
          <p:cNvPr id="167" name="Picture 166" descr="Shape&#10;&#10;Description automatically generated with low confidence">
            <a:extLst>
              <a:ext uri="{FF2B5EF4-FFF2-40B4-BE49-F238E27FC236}">
                <a16:creationId xmlns:a16="http://schemas.microsoft.com/office/drawing/2014/main" id="{F2F1BE5D-3F83-0925-D11F-B750F8347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0001" y="4203027"/>
            <a:ext cx="1104474" cy="727231"/>
          </a:xfrm>
          <a:prstGeom prst="rect">
            <a:avLst/>
          </a:prstGeom>
        </p:spPr>
      </p:pic>
      <p:sp>
        <p:nvSpPr>
          <p:cNvPr id="168" name="Rounded Rectangle 167">
            <a:extLst>
              <a:ext uri="{FF2B5EF4-FFF2-40B4-BE49-F238E27FC236}">
                <a16:creationId xmlns:a16="http://schemas.microsoft.com/office/drawing/2014/main" id="{D111EF22-C8A3-3978-7BF7-F748D1F2EB78}"/>
              </a:ext>
            </a:extLst>
          </p:cNvPr>
          <p:cNvSpPr/>
          <p:nvPr/>
        </p:nvSpPr>
        <p:spPr>
          <a:xfrm>
            <a:off x="233122" y="5069011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Route selection</a:t>
            </a:r>
          </a:p>
        </p:txBody>
      </p:sp>
      <p:sp>
        <p:nvSpPr>
          <p:cNvPr id="169" name="Rounded Rectangle 168">
            <a:extLst>
              <a:ext uri="{FF2B5EF4-FFF2-40B4-BE49-F238E27FC236}">
                <a16:creationId xmlns:a16="http://schemas.microsoft.com/office/drawing/2014/main" id="{AAB892D2-A748-B31F-3BBF-AA107DFA7287}"/>
              </a:ext>
            </a:extLst>
          </p:cNvPr>
          <p:cNvSpPr/>
          <p:nvPr/>
        </p:nvSpPr>
        <p:spPr>
          <a:xfrm>
            <a:off x="214574" y="6135641"/>
            <a:ext cx="1906342" cy="45103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itchFamily="2" charset="0"/>
              </a:rPr>
              <a:t>Export policy</a:t>
            </a:r>
          </a:p>
        </p:txBody>
      </p: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BEC304B0-873A-35B3-492B-84520FAB2EFE}"/>
              </a:ext>
            </a:extLst>
          </p:cNvPr>
          <p:cNvCxnSpPr>
            <a:cxnSpLocks/>
          </p:cNvCxnSpPr>
          <p:nvPr/>
        </p:nvCxnSpPr>
        <p:spPr>
          <a:xfrm>
            <a:off x="1074505" y="4498835"/>
            <a:ext cx="0" cy="6047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B79D7239-DED9-6404-1422-96213E742F63}"/>
              </a:ext>
            </a:extLst>
          </p:cNvPr>
          <p:cNvCxnSpPr>
            <a:cxnSpLocks/>
          </p:cNvCxnSpPr>
          <p:nvPr/>
        </p:nvCxnSpPr>
        <p:spPr>
          <a:xfrm>
            <a:off x="1074505" y="5499938"/>
            <a:ext cx="0" cy="604783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5" name="Picture 19" descr="Router Clip Art">
            <a:extLst>
              <a:ext uri="{FF2B5EF4-FFF2-40B4-BE49-F238E27FC236}">
                <a16:creationId xmlns:a16="http://schemas.microsoft.com/office/drawing/2014/main" id="{900596E7-5D97-32F4-3089-603B712D21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8196" y="6005646"/>
            <a:ext cx="848716" cy="6251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6" name="TextBox 175">
            <a:extLst>
              <a:ext uri="{FF2B5EF4-FFF2-40B4-BE49-F238E27FC236}">
                <a16:creationId xmlns:a16="http://schemas.microsoft.com/office/drawing/2014/main" id="{C0E2ECC9-B1C7-8811-F00B-9649CA9E0784}"/>
              </a:ext>
            </a:extLst>
          </p:cNvPr>
          <p:cNvSpPr txBox="1"/>
          <p:nvPr/>
        </p:nvSpPr>
        <p:spPr>
          <a:xfrm>
            <a:off x="2488605" y="5001836"/>
            <a:ext cx="1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Control plane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322806B-9844-E9AA-75E5-75A620DD7C4D}"/>
              </a:ext>
            </a:extLst>
          </p:cNvPr>
          <p:cNvSpPr txBox="1"/>
          <p:nvPr/>
        </p:nvSpPr>
        <p:spPr>
          <a:xfrm>
            <a:off x="2410726" y="5684830"/>
            <a:ext cx="159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Data plane</a:t>
            </a:r>
          </a:p>
        </p:txBody>
      </p: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70647F3C-7989-2CE5-830F-11C16ECCC732}"/>
              </a:ext>
            </a:extLst>
          </p:cNvPr>
          <p:cNvCxnSpPr>
            <a:cxnSpLocks/>
          </p:cNvCxnSpPr>
          <p:nvPr/>
        </p:nvCxnSpPr>
        <p:spPr>
          <a:xfrm flipV="1">
            <a:off x="2648478" y="5596445"/>
            <a:ext cx="1176034" cy="7162"/>
          </a:xfrm>
          <a:prstGeom prst="line">
            <a:avLst/>
          </a:prstGeom>
          <a:ln w="508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B98F992-2FE3-D78E-B5D1-6224C1F3BA1D}"/>
              </a:ext>
            </a:extLst>
          </p:cNvPr>
          <p:cNvCxnSpPr>
            <a:cxnSpLocks/>
          </p:cNvCxnSpPr>
          <p:nvPr/>
        </p:nvCxnSpPr>
        <p:spPr>
          <a:xfrm>
            <a:off x="2139464" y="3952447"/>
            <a:ext cx="588732" cy="97392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85C3330-DEB9-2D40-0DB5-962C445BBD6C}"/>
              </a:ext>
            </a:extLst>
          </p:cNvPr>
          <p:cNvCxnSpPr>
            <a:cxnSpLocks/>
          </p:cNvCxnSpPr>
          <p:nvPr/>
        </p:nvCxnSpPr>
        <p:spPr>
          <a:xfrm flipV="1">
            <a:off x="2112177" y="5356299"/>
            <a:ext cx="518051" cy="1401972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4916521B-0A9E-7237-9296-F09A19E825D6}"/>
              </a:ext>
            </a:extLst>
          </p:cNvPr>
          <p:cNvCxnSpPr>
            <a:cxnSpLocks/>
          </p:cNvCxnSpPr>
          <p:nvPr/>
        </p:nvCxnSpPr>
        <p:spPr>
          <a:xfrm>
            <a:off x="1074505" y="3651716"/>
            <a:ext cx="0" cy="387456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0CE709DC-B89D-7677-CD1A-122C50BCAE6D}"/>
              </a:ext>
            </a:extLst>
          </p:cNvPr>
          <p:cNvSpPr txBox="1"/>
          <p:nvPr/>
        </p:nvSpPr>
        <p:spPr>
          <a:xfrm>
            <a:off x="293161" y="3289819"/>
            <a:ext cx="186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Announcement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EA2FCFBE-8BDE-FB97-BA7E-5E9792771A67}"/>
              </a:ext>
            </a:extLst>
          </p:cNvPr>
          <p:cNvSpPr txBox="1"/>
          <p:nvPr/>
        </p:nvSpPr>
        <p:spPr>
          <a:xfrm>
            <a:off x="6535532" y="3044724"/>
            <a:ext cx="46075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AS-level path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Next hop</a:t>
            </a:r>
          </a:p>
          <a:p>
            <a:pPr algn="ctr"/>
            <a:r>
              <a:rPr lang="en-US" sz="2400" dirty="0">
                <a:latin typeface="Helvetica" pitchFamily="2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2843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9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5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6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3" grpId="0" animBg="1"/>
      <p:bldP spid="94" grpId="0"/>
      <p:bldP spid="95" grpId="0" animBg="1"/>
      <p:bldP spid="96" grpId="0"/>
      <p:bldP spid="97" grpId="0"/>
      <p:bldP spid="164" grpId="0"/>
      <p:bldP spid="165" grpId="0"/>
      <p:bldP spid="166" grpId="0" animBg="1"/>
      <p:bldP spid="168" grpId="0" animBg="1"/>
      <p:bldP spid="169" grpId="0" animBg="1"/>
      <p:bldP spid="176" grpId="0"/>
      <p:bldP spid="177" grpId="0"/>
      <p:bldP spid="192" grpId="0"/>
      <p:bldP spid="19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9" name="Rectangle 3"/>
          <p:cNvSpPr>
            <a:spLocks noChangeArrowheads="1"/>
          </p:cNvSpPr>
          <p:nvPr/>
        </p:nvSpPr>
        <p:spPr bwMode="auto">
          <a:xfrm>
            <a:off x="2705100" y="3581400"/>
            <a:ext cx="4876800" cy="3810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350" name="Rectangle 4"/>
          <p:cNvSpPr>
            <a:spLocks noChangeArrowheads="1"/>
          </p:cNvSpPr>
          <p:nvPr/>
        </p:nvSpPr>
        <p:spPr bwMode="auto">
          <a:xfrm>
            <a:off x="1034716" y="4513559"/>
            <a:ext cx="10900610" cy="2234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Suppose C announces path Cy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Further, y announces a direct path (“y”) to x</a:t>
            </a:r>
          </a:p>
          <a:p>
            <a:pPr marL="457200" indent="-457200">
              <a:lnSpc>
                <a:spcPct val="85000"/>
              </a:lnSpc>
              <a:spcBef>
                <a:spcPct val="200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2800" dirty="0">
                <a:latin typeface="Helvetica" pitchFamily="2" charset="0"/>
              </a:rPr>
              <a:t>Then x may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choose not to import </a:t>
            </a:r>
            <a:r>
              <a:rPr lang="en-US" sz="2800" dirty="0">
                <a:latin typeface="Helvetica" pitchFamily="2" charset="0"/>
              </a:rPr>
              <a:t>the path Cy to y since it has a peer path (“y”) towards y</a:t>
            </a:r>
            <a:endParaRPr lang="en-US" sz="3200" dirty="0">
              <a:latin typeface="Helvetica" pitchFamily="2" charset="0"/>
            </a:endParaRPr>
          </a:p>
        </p:txBody>
      </p:sp>
      <p:grpSp>
        <p:nvGrpSpPr>
          <p:cNvPr id="185351" name="Group 5"/>
          <p:cNvGrpSpPr>
            <a:grpSpLocks/>
          </p:cNvGrpSpPr>
          <p:nvPr/>
        </p:nvGrpSpPr>
        <p:grpSpPr bwMode="auto">
          <a:xfrm>
            <a:off x="1975998" y="1127534"/>
            <a:ext cx="7539038" cy="3048000"/>
            <a:chOff x="300" y="708"/>
            <a:chExt cx="4749" cy="1920"/>
          </a:xfrm>
        </p:grpSpPr>
        <p:sp>
          <p:nvSpPr>
            <p:cNvPr id="185352" name="AutoShape 6"/>
            <p:cNvSpPr>
              <a:spLocks noChangeAspect="1" noChangeArrowheads="1" noTextEdit="1"/>
            </p:cNvSpPr>
            <p:nvPr/>
          </p:nvSpPr>
          <p:spPr bwMode="auto">
            <a:xfrm>
              <a:off x="300" y="708"/>
              <a:ext cx="4749" cy="1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3" name="Freeform 7"/>
            <p:cNvSpPr>
              <a:spLocks/>
            </p:cNvSpPr>
            <p:nvPr/>
          </p:nvSpPr>
          <p:spPr bwMode="auto">
            <a:xfrm>
              <a:off x="1602" y="955"/>
              <a:ext cx="563" cy="364"/>
            </a:xfrm>
            <a:custGeom>
              <a:avLst/>
              <a:gdLst>
                <a:gd name="T0" fmla="*/ 148 w 563"/>
                <a:gd name="T1" fmla="*/ 5 h 364"/>
                <a:gd name="T2" fmla="*/ 119 w 563"/>
                <a:gd name="T3" fmla="*/ 10 h 364"/>
                <a:gd name="T4" fmla="*/ 94 w 563"/>
                <a:gd name="T5" fmla="*/ 21 h 364"/>
                <a:gd name="T6" fmla="*/ 70 w 563"/>
                <a:gd name="T7" fmla="*/ 37 h 364"/>
                <a:gd name="T8" fmla="*/ 46 w 563"/>
                <a:gd name="T9" fmla="*/ 61 h 364"/>
                <a:gd name="T10" fmla="*/ 24 w 563"/>
                <a:gd name="T11" fmla="*/ 91 h 364"/>
                <a:gd name="T12" fmla="*/ 8 w 563"/>
                <a:gd name="T13" fmla="*/ 120 h 364"/>
                <a:gd name="T14" fmla="*/ 3 w 563"/>
                <a:gd name="T15" fmla="*/ 136 h 364"/>
                <a:gd name="T16" fmla="*/ 0 w 563"/>
                <a:gd name="T17" fmla="*/ 150 h 364"/>
                <a:gd name="T18" fmla="*/ 0 w 563"/>
                <a:gd name="T19" fmla="*/ 166 h 364"/>
                <a:gd name="T20" fmla="*/ 8 w 563"/>
                <a:gd name="T21" fmla="*/ 195 h 364"/>
                <a:gd name="T22" fmla="*/ 27 w 563"/>
                <a:gd name="T23" fmla="*/ 228 h 364"/>
                <a:gd name="T24" fmla="*/ 49 w 563"/>
                <a:gd name="T25" fmla="*/ 257 h 364"/>
                <a:gd name="T26" fmla="*/ 70 w 563"/>
                <a:gd name="T27" fmla="*/ 284 h 364"/>
                <a:gd name="T28" fmla="*/ 92 w 563"/>
                <a:gd name="T29" fmla="*/ 305 h 364"/>
                <a:gd name="T30" fmla="*/ 111 w 563"/>
                <a:gd name="T31" fmla="*/ 321 h 364"/>
                <a:gd name="T32" fmla="*/ 127 w 563"/>
                <a:gd name="T33" fmla="*/ 332 h 364"/>
                <a:gd name="T34" fmla="*/ 146 w 563"/>
                <a:gd name="T35" fmla="*/ 340 h 364"/>
                <a:gd name="T36" fmla="*/ 170 w 563"/>
                <a:gd name="T37" fmla="*/ 346 h 364"/>
                <a:gd name="T38" fmla="*/ 191 w 563"/>
                <a:gd name="T39" fmla="*/ 348 h 364"/>
                <a:gd name="T40" fmla="*/ 218 w 563"/>
                <a:gd name="T41" fmla="*/ 354 h 364"/>
                <a:gd name="T42" fmla="*/ 261 w 563"/>
                <a:gd name="T43" fmla="*/ 356 h 364"/>
                <a:gd name="T44" fmla="*/ 310 w 563"/>
                <a:gd name="T45" fmla="*/ 362 h 364"/>
                <a:gd name="T46" fmla="*/ 361 w 563"/>
                <a:gd name="T47" fmla="*/ 364 h 364"/>
                <a:gd name="T48" fmla="*/ 409 w 563"/>
                <a:gd name="T49" fmla="*/ 362 h 364"/>
                <a:gd name="T50" fmla="*/ 458 w 563"/>
                <a:gd name="T51" fmla="*/ 359 h 364"/>
                <a:gd name="T52" fmla="*/ 495 w 563"/>
                <a:gd name="T53" fmla="*/ 348 h 364"/>
                <a:gd name="T54" fmla="*/ 511 w 563"/>
                <a:gd name="T55" fmla="*/ 340 h 364"/>
                <a:gd name="T56" fmla="*/ 525 w 563"/>
                <a:gd name="T57" fmla="*/ 332 h 364"/>
                <a:gd name="T58" fmla="*/ 536 w 563"/>
                <a:gd name="T59" fmla="*/ 321 h 364"/>
                <a:gd name="T60" fmla="*/ 549 w 563"/>
                <a:gd name="T61" fmla="*/ 295 h 364"/>
                <a:gd name="T62" fmla="*/ 557 w 563"/>
                <a:gd name="T63" fmla="*/ 257 h 364"/>
                <a:gd name="T64" fmla="*/ 563 w 563"/>
                <a:gd name="T65" fmla="*/ 217 h 364"/>
                <a:gd name="T66" fmla="*/ 563 w 563"/>
                <a:gd name="T67" fmla="*/ 174 h 364"/>
                <a:gd name="T68" fmla="*/ 557 w 563"/>
                <a:gd name="T69" fmla="*/ 134 h 364"/>
                <a:gd name="T70" fmla="*/ 555 w 563"/>
                <a:gd name="T71" fmla="*/ 96 h 364"/>
                <a:gd name="T72" fmla="*/ 549 w 563"/>
                <a:gd name="T73" fmla="*/ 67 h 364"/>
                <a:gd name="T74" fmla="*/ 546 w 563"/>
                <a:gd name="T75" fmla="*/ 56 h 364"/>
                <a:gd name="T76" fmla="*/ 541 w 563"/>
                <a:gd name="T77" fmla="*/ 40 h 364"/>
                <a:gd name="T78" fmla="*/ 536 w 563"/>
                <a:gd name="T79" fmla="*/ 29 h 364"/>
                <a:gd name="T80" fmla="*/ 528 w 563"/>
                <a:gd name="T81" fmla="*/ 21 h 364"/>
                <a:gd name="T82" fmla="*/ 520 w 563"/>
                <a:gd name="T83" fmla="*/ 18 h 364"/>
                <a:gd name="T84" fmla="*/ 495 w 563"/>
                <a:gd name="T85" fmla="*/ 16 h 364"/>
                <a:gd name="T86" fmla="*/ 466 w 563"/>
                <a:gd name="T87" fmla="*/ 16 h 364"/>
                <a:gd name="T88" fmla="*/ 450 w 563"/>
                <a:gd name="T89" fmla="*/ 13 h 364"/>
                <a:gd name="T90" fmla="*/ 409 w 563"/>
                <a:gd name="T91" fmla="*/ 13 h 364"/>
                <a:gd name="T92" fmla="*/ 364 w 563"/>
                <a:gd name="T93" fmla="*/ 16 h 364"/>
                <a:gd name="T94" fmla="*/ 320 w 563"/>
                <a:gd name="T95" fmla="*/ 16 h 364"/>
                <a:gd name="T96" fmla="*/ 283 w 563"/>
                <a:gd name="T97" fmla="*/ 13 h 364"/>
                <a:gd name="T98" fmla="*/ 248 w 563"/>
                <a:gd name="T99" fmla="*/ 8 h 364"/>
                <a:gd name="T100" fmla="*/ 213 w 563"/>
                <a:gd name="T101" fmla="*/ 2 h 364"/>
                <a:gd name="T102" fmla="*/ 186 w 563"/>
                <a:gd name="T103" fmla="*/ 0 h 364"/>
                <a:gd name="T104" fmla="*/ 175 w 563"/>
                <a:gd name="T105" fmla="*/ 0 h 36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3"/>
                <a:gd name="T160" fmla="*/ 0 h 364"/>
                <a:gd name="T161" fmla="*/ 563 w 563"/>
                <a:gd name="T162" fmla="*/ 364 h 36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3" h="364">
                  <a:moveTo>
                    <a:pt x="175" y="0"/>
                  </a:moveTo>
                  <a:lnTo>
                    <a:pt x="148" y="5"/>
                  </a:lnTo>
                  <a:lnTo>
                    <a:pt x="132" y="8"/>
                  </a:lnTo>
                  <a:lnTo>
                    <a:pt x="119" y="10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1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4" y="104"/>
                  </a:lnTo>
                  <a:lnTo>
                    <a:pt x="8" y="120"/>
                  </a:lnTo>
                  <a:lnTo>
                    <a:pt x="3" y="128"/>
                  </a:lnTo>
                  <a:lnTo>
                    <a:pt x="3" y="136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82"/>
                  </a:lnTo>
                  <a:lnTo>
                    <a:pt x="8" y="195"/>
                  </a:lnTo>
                  <a:lnTo>
                    <a:pt x="16" y="212"/>
                  </a:lnTo>
                  <a:lnTo>
                    <a:pt x="27" y="228"/>
                  </a:lnTo>
                  <a:lnTo>
                    <a:pt x="35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5"/>
                  </a:lnTo>
                  <a:lnTo>
                    <a:pt x="103" y="319"/>
                  </a:lnTo>
                  <a:lnTo>
                    <a:pt x="111" y="321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5" y="335"/>
                  </a:lnTo>
                  <a:lnTo>
                    <a:pt x="146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8"/>
                  </a:lnTo>
                  <a:lnTo>
                    <a:pt x="191" y="348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6"/>
                  </a:lnTo>
                  <a:lnTo>
                    <a:pt x="261" y="356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4"/>
                  </a:lnTo>
                  <a:lnTo>
                    <a:pt x="385" y="364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7" y="354"/>
                  </a:lnTo>
                  <a:lnTo>
                    <a:pt x="495" y="348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20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1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5" y="276"/>
                  </a:lnTo>
                  <a:lnTo>
                    <a:pt x="557" y="257"/>
                  </a:lnTo>
                  <a:lnTo>
                    <a:pt x="560" y="238"/>
                  </a:lnTo>
                  <a:lnTo>
                    <a:pt x="563" y="217"/>
                  </a:lnTo>
                  <a:lnTo>
                    <a:pt x="563" y="195"/>
                  </a:lnTo>
                  <a:lnTo>
                    <a:pt x="563" y="174"/>
                  </a:lnTo>
                  <a:lnTo>
                    <a:pt x="560" y="155"/>
                  </a:lnTo>
                  <a:lnTo>
                    <a:pt x="557" y="134"/>
                  </a:lnTo>
                  <a:lnTo>
                    <a:pt x="557" y="115"/>
                  </a:lnTo>
                  <a:lnTo>
                    <a:pt x="555" y="96"/>
                  </a:lnTo>
                  <a:lnTo>
                    <a:pt x="552" y="80"/>
                  </a:lnTo>
                  <a:lnTo>
                    <a:pt x="549" y="67"/>
                  </a:lnTo>
                  <a:lnTo>
                    <a:pt x="546" y="61"/>
                  </a:lnTo>
                  <a:lnTo>
                    <a:pt x="546" y="56"/>
                  </a:lnTo>
                  <a:lnTo>
                    <a:pt x="544" y="48"/>
                  </a:lnTo>
                  <a:lnTo>
                    <a:pt x="541" y="40"/>
                  </a:lnTo>
                  <a:lnTo>
                    <a:pt x="538" y="32"/>
                  </a:lnTo>
                  <a:lnTo>
                    <a:pt x="536" y="29"/>
                  </a:lnTo>
                  <a:lnTo>
                    <a:pt x="533" y="24"/>
                  </a:lnTo>
                  <a:lnTo>
                    <a:pt x="528" y="21"/>
                  </a:lnTo>
                  <a:lnTo>
                    <a:pt x="522" y="18"/>
                  </a:lnTo>
                  <a:lnTo>
                    <a:pt x="520" y="18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50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4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2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2"/>
                  </a:lnTo>
                  <a:lnTo>
                    <a:pt x="199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4" name="Freeform 8"/>
            <p:cNvSpPr>
              <a:spLocks/>
            </p:cNvSpPr>
            <p:nvPr/>
          </p:nvSpPr>
          <p:spPr bwMode="auto">
            <a:xfrm>
              <a:off x="951" y="1290"/>
              <a:ext cx="562" cy="365"/>
            </a:xfrm>
            <a:custGeom>
              <a:avLst/>
              <a:gdLst>
                <a:gd name="T0" fmla="*/ 148 w 562"/>
                <a:gd name="T1" fmla="*/ 5 h 365"/>
                <a:gd name="T2" fmla="*/ 121 w 562"/>
                <a:gd name="T3" fmla="*/ 11 h 365"/>
                <a:gd name="T4" fmla="*/ 94 w 562"/>
                <a:gd name="T5" fmla="*/ 21 h 365"/>
                <a:gd name="T6" fmla="*/ 70 w 562"/>
                <a:gd name="T7" fmla="*/ 37 h 365"/>
                <a:gd name="T8" fmla="*/ 46 w 562"/>
                <a:gd name="T9" fmla="*/ 62 h 365"/>
                <a:gd name="T10" fmla="*/ 24 w 562"/>
                <a:gd name="T11" fmla="*/ 91 h 365"/>
                <a:gd name="T12" fmla="*/ 8 w 562"/>
                <a:gd name="T13" fmla="*/ 121 h 365"/>
                <a:gd name="T14" fmla="*/ 3 w 562"/>
                <a:gd name="T15" fmla="*/ 137 h 365"/>
                <a:gd name="T16" fmla="*/ 0 w 562"/>
                <a:gd name="T17" fmla="*/ 150 h 365"/>
                <a:gd name="T18" fmla="*/ 0 w 562"/>
                <a:gd name="T19" fmla="*/ 166 h 365"/>
                <a:gd name="T20" fmla="*/ 3 w 562"/>
                <a:gd name="T21" fmla="*/ 182 h 365"/>
                <a:gd name="T22" fmla="*/ 19 w 562"/>
                <a:gd name="T23" fmla="*/ 212 h 365"/>
                <a:gd name="T24" fmla="*/ 38 w 562"/>
                <a:gd name="T25" fmla="*/ 244 h 365"/>
                <a:gd name="T26" fmla="*/ 59 w 562"/>
                <a:gd name="T27" fmla="*/ 271 h 365"/>
                <a:gd name="T28" fmla="*/ 81 w 562"/>
                <a:gd name="T29" fmla="*/ 295 h 365"/>
                <a:gd name="T30" fmla="*/ 105 w 562"/>
                <a:gd name="T31" fmla="*/ 319 h 365"/>
                <a:gd name="T32" fmla="*/ 119 w 562"/>
                <a:gd name="T33" fmla="*/ 327 h 365"/>
                <a:gd name="T34" fmla="*/ 137 w 562"/>
                <a:gd name="T35" fmla="*/ 335 h 365"/>
                <a:gd name="T36" fmla="*/ 156 w 562"/>
                <a:gd name="T37" fmla="*/ 343 h 365"/>
                <a:gd name="T38" fmla="*/ 183 w 562"/>
                <a:gd name="T39" fmla="*/ 349 h 365"/>
                <a:gd name="T40" fmla="*/ 199 w 562"/>
                <a:gd name="T41" fmla="*/ 351 h 365"/>
                <a:gd name="T42" fmla="*/ 240 w 562"/>
                <a:gd name="T43" fmla="*/ 357 h 365"/>
                <a:gd name="T44" fmla="*/ 285 w 562"/>
                <a:gd name="T45" fmla="*/ 359 h 365"/>
                <a:gd name="T46" fmla="*/ 334 w 562"/>
                <a:gd name="T47" fmla="*/ 362 h 365"/>
                <a:gd name="T48" fmla="*/ 385 w 562"/>
                <a:gd name="T49" fmla="*/ 365 h 365"/>
                <a:gd name="T50" fmla="*/ 433 w 562"/>
                <a:gd name="T51" fmla="*/ 362 h 365"/>
                <a:gd name="T52" fmla="*/ 476 w 562"/>
                <a:gd name="T53" fmla="*/ 354 h 365"/>
                <a:gd name="T54" fmla="*/ 503 w 562"/>
                <a:gd name="T55" fmla="*/ 346 h 365"/>
                <a:gd name="T56" fmla="*/ 519 w 562"/>
                <a:gd name="T57" fmla="*/ 338 h 365"/>
                <a:gd name="T58" fmla="*/ 530 w 562"/>
                <a:gd name="T59" fmla="*/ 327 h 365"/>
                <a:gd name="T60" fmla="*/ 544 w 562"/>
                <a:gd name="T61" fmla="*/ 308 h 365"/>
                <a:gd name="T62" fmla="*/ 554 w 562"/>
                <a:gd name="T63" fmla="*/ 276 h 365"/>
                <a:gd name="T64" fmla="*/ 560 w 562"/>
                <a:gd name="T65" fmla="*/ 239 h 365"/>
                <a:gd name="T66" fmla="*/ 562 w 562"/>
                <a:gd name="T67" fmla="*/ 196 h 365"/>
                <a:gd name="T68" fmla="*/ 560 w 562"/>
                <a:gd name="T69" fmla="*/ 155 h 365"/>
                <a:gd name="T70" fmla="*/ 557 w 562"/>
                <a:gd name="T71" fmla="*/ 115 h 365"/>
                <a:gd name="T72" fmla="*/ 552 w 562"/>
                <a:gd name="T73" fmla="*/ 80 h 365"/>
                <a:gd name="T74" fmla="*/ 549 w 562"/>
                <a:gd name="T75" fmla="*/ 62 h 365"/>
                <a:gd name="T76" fmla="*/ 546 w 562"/>
                <a:gd name="T77" fmla="*/ 48 h 365"/>
                <a:gd name="T78" fmla="*/ 541 w 562"/>
                <a:gd name="T79" fmla="*/ 32 h 365"/>
                <a:gd name="T80" fmla="*/ 533 w 562"/>
                <a:gd name="T81" fmla="*/ 24 h 365"/>
                <a:gd name="T82" fmla="*/ 525 w 562"/>
                <a:gd name="T83" fmla="*/ 19 h 365"/>
                <a:gd name="T84" fmla="*/ 509 w 562"/>
                <a:gd name="T85" fmla="*/ 16 h 365"/>
                <a:gd name="T86" fmla="*/ 482 w 562"/>
                <a:gd name="T87" fmla="*/ 16 h 365"/>
                <a:gd name="T88" fmla="*/ 458 w 562"/>
                <a:gd name="T89" fmla="*/ 16 h 365"/>
                <a:gd name="T90" fmla="*/ 431 w 562"/>
                <a:gd name="T91" fmla="*/ 13 h 365"/>
                <a:gd name="T92" fmla="*/ 388 w 562"/>
                <a:gd name="T93" fmla="*/ 13 h 365"/>
                <a:gd name="T94" fmla="*/ 342 w 562"/>
                <a:gd name="T95" fmla="*/ 16 h 365"/>
                <a:gd name="T96" fmla="*/ 301 w 562"/>
                <a:gd name="T97" fmla="*/ 16 h 365"/>
                <a:gd name="T98" fmla="*/ 264 w 562"/>
                <a:gd name="T99" fmla="*/ 13 h 365"/>
                <a:gd name="T100" fmla="*/ 229 w 562"/>
                <a:gd name="T101" fmla="*/ 5 h 365"/>
                <a:gd name="T102" fmla="*/ 199 w 562"/>
                <a:gd name="T103" fmla="*/ 0 h 365"/>
                <a:gd name="T104" fmla="*/ 183 w 562"/>
                <a:gd name="T105" fmla="*/ 0 h 365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2"/>
                <a:gd name="T160" fmla="*/ 0 h 365"/>
                <a:gd name="T161" fmla="*/ 562 w 562"/>
                <a:gd name="T162" fmla="*/ 365 h 365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2" h="365">
                  <a:moveTo>
                    <a:pt x="178" y="0"/>
                  </a:moveTo>
                  <a:lnTo>
                    <a:pt x="148" y="5"/>
                  </a:lnTo>
                  <a:lnTo>
                    <a:pt x="135" y="8"/>
                  </a:lnTo>
                  <a:lnTo>
                    <a:pt x="121" y="11"/>
                  </a:lnTo>
                  <a:lnTo>
                    <a:pt x="108" y="16"/>
                  </a:lnTo>
                  <a:lnTo>
                    <a:pt x="94" y="21"/>
                  </a:lnTo>
                  <a:lnTo>
                    <a:pt x="81" y="29"/>
                  </a:lnTo>
                  <a:lnTo>
                    <a:pt x="70" y="37"/>
                  </a:lnTo>
                  <a:lnTo>
                    <a:pt x="59" y="48"/>
                  </a:lnTo>
                  <a:lnTo>
                    <a:pt x="46" y="62"/>
                  </a:lnTo>
                  <a:lnTo>
                    <a:pt x="35" y="75"/>
                  </a:lnTo>
                  <a:lnTo>
                    <a:pt x="24" y="91"/>
                  </a:lnTo>
                  <a:lnTo>
                    <a:pt x="16" y="104"/>
                  </a:lnTo>
                  <a:lnTo>
                    <a:pt x="8" y="121"/>
                  </a:lnTo>
                  <a:lnTo>
                    <a:pt x="6" y="129"/>
                  </a:lnTo>
                  <a:lnTo>
                    <a:pt x="3" y="137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0" y="166"/>
                  </a:lnTo>
                  <a:lnTo>
                    <a:pt x="3" y="174"/>
                  </a:lnTo>
                  <a:lnTo>
                    <a:pt x="3" y="182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4"/>
                  </a:lnTo>
                  <a:lnTo>
                    <a:pt x="49" y="257"/>
                  </a:lnTo>
                  <a:lnTo>
                    <a:pt x="59" y="271"/>
                  </a:lnTo>
                  <a:lnTo>
                    <a:pt x="70" y="284"/>
                  </a:lnTo>
                  <a:lnTo>
                    <a:pt x="81" y="295"/>
                  </a:lnTo>
                  <a:lnTo>
                    <a:pt x="92" y="306"/>
                  </a:lnTo>
                  <a:lnTo>
                    <a:pt x="105" y="319"/>
                  </a:lnTo>
                  <a:lnTo>
                    <a:pt x="110" y="322"/>
                  </a:lnTo>
                  <a:lnTo>
                    <a:pt x="119" y="327"/>
                  </a:lnTo>
                  <a:lnTo>
                    <a:pt x="127" y="332"/>
                  </a:lnTo>
                  <a:lnTo>
                    <a:pt x="137" y="335"/>
                  </a:lnTo>
                  <a:lnTo>
                    <a:pt x="145" y="340"/>
                  </a:lnTo>
                  <a:lnTo>
                    <a:pt x="156" y="343"/>
                  </a:lnTo>
                  <a:lnTo>
                    <a:pt x="170" y="346"/>
                  </a:lnTo>
                  <a:lnTo>
                    <a:pt x="183" y="349"/>
                  </a:lnTo>
                  <a:lnTo>
                    <a:pt x="191" y="349"/>
                  </a:lnTo>
                  <a:lnTo>
                    <a:pt x="199" y="351"/>
                  </a:lnTo>
                  <a:lnTo>
                    <a:pt x="218" y="354"/>
                  </a:lnTo>
                  <a:lnTo>
                    <a:pt x="240" y="357"/>
                  </a:lnTo>
                  <a:lnTo>
                    <a:pt x="261" y="357"/>
                  </a:lnTo>
                  <a:lnTo>
                    <a:pt x="285" y="359"/>
                  </a:lnTo>
                  <a:lnTo>
                    <a:pt x="310" y="362"/>
                  </a:lnTo>
                  <a:lnTo>
                    <a:pt x="334" y="362"/>
                  </a:lnTo>
                  <a:lnTo>
                    <a:pt x="361" y="365"/>
                  </a:lnTo>
                  <a:lnTo>
                    <a:pt x="385" y="365"/>
                  </a:lnTo>
                  <a:lnTo>
                    <a:pt x="409" y="362"/>
                  </a:lnTo>
                  <a:lnTo>
                    <a:pt x="433" y="362"/>
                  </a:lnTo>
                  <a:lnTo>
                    <a:pt x="458" y="359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6"/>
                  </a:lnTo>
                  <a:lnTo>
                    <a:pt x="511" y="340"/>
                  </a:lnTo>
                  <a:lnTo>
                    <a:pt x="519" y="338"/>
                  </a:lnTo>
                  <a:lnTo>
                    <a:pt x="525" y="332"/>
                  </a:lnTo>
                  <a:lnTo>
                    <a:pt x="530" y="327"/>
                  </a:lnTo>
                  <a:lnTo>
                    <a:pt x="536" y="322"/>
                  </a:lnTo>
                  <a:lnTo>
                    <a:pt x="544" y="308"/>
                  </a:lnTo>
                  <a:lnTo>
                    <a:pt x="549" y="295"/>
                  </a:lnTo>
                  <a:lnTo>
                    <a:pt x="554" y="276"/>
                  </a:lnTo>
                  <a:lnTo>
                    <a:pt x="557" y="257"/>
                  </a:lnTo>
                  <a:lnTo>
                    <a:pt x="560" y="239"/>
                  </a:lnTo>
                  <a:lnTo>
                    <a:pt x="562" y="217"/>
                  </a:lnTo>
                  <a:lnTo>
                    <a:pt x="562" y="196"/>
                  </a:lnTo>
                  <a:lnTo>
                    <a:pt x="562" y="174"/>
                  </a:lnTo>
                  <a:lnTo>
                    <a:pt x="560" y="155"/>
                  </a:lnTo>
                  <a:lnTo>
                    <a:pt x="560" y="134"/>
                  </a:lnTo>
                  <a:lnTo>
                    <a:pt x="557" y="115"/>
                  </a:lnTo>
                  <a:lnTo>
                    <a:pt x="554" y="96"/>
                  </a:lnTo>
                  <a:lnTo>
                    <a:pt x="552" y="80"/>
                  </a:lnTo>
                  <a:lnTo>
                    <a:pt x="552" y="67"/>
                  </a:lnTo>
                  <a:lnTo>
                    <a:pt x="549" y="62"/>
                  </a:lnTo>
                  <a:lnTo>
                    <a:pt x="549" y="56"/>
                  </a:lnTo>
                  <a:lnTo>
                    <a:pt x="546" y="48"/>
                  </a:lnTo>
                  <a:lnTo>
                    <a:pt x="544" y="40"/>
                  </a:lnTo>
                  <a:lnTo>
                    <a:pt x="541" y="32"/>
                  </a:lnTo>
                  <a:lnTo>
                    <a:pt x="538" y="29"/>
                  </a:lnTo>
                  <a:lnTo>
                    <a:pt x="533" y="24"/>
                  </a:lnTo>
                  <a:lnTo>
                    <a:pt x="530" y="21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9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6" y="16"/>
                  </a:lnTo>
                  <a:lnTo>
                    <a:pt x="458" y="16"/>
                  </a:lnTo>
                  <a:lnTo>
                    <a:pt x="449" y="13"/>
                  </a:lnTo>
                  <a:lnTo>
                    <a:pt x="431" y="13"/>
                  </a:lnTo>
                  <a:lnTo>
                    <a:pt x="409" y="13"/>
                  </a:lnTo>
                  <a:lnTo>
                    <a:pt x="388" y="13"/>
                  </a:lnTo>
                  <a:lnTo>
                    <a:pt x="363" y="16"/>
                  </a:lnTo>
                  <a:lnTo>
                    <a:pt x="342" y="16"/>
                  </a:lnTo>
                  <a:lnTo>
                    <a:pt x="320" y="16"/>
                  </a:lnTo>
                  <a:lnTo>
                    <a:pt x="301" y="16"/>
                  </a:lnTo>
                  <a:lnTo>
                    <a:pt x="283" y="13"/>
                  </a:lnTo>
                  <a:lnTo>
                    <a:pt x="264" y="13"/>
                  </a:lnTo>
                  <a:lnTo>
                    <a:pt x="248" y="8"/>
                  </a:lnTo>
                  <a:lnTo>
                    <a:pt x="229" y="5"/>
                  </a:lnTo>
                  <a:lnTo>
                    <a:pt x="213" y="3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5" name="Rectangle 9"/>
            <p:cNvSpPr>
              <a:spLocks noChangeArrowheads="1"/>
            </p:cNvSpPr>
            <p:nvPr/>
          </p:nvSpPr>
          <p:spPr bwMode="auto">
            <a:xfrm flipH="1">
              <a:off x="1184" y="1385"/>
              <a:ext cx="74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A</a:t>
              </a:r>
            </a:p>
          </p:txBody>
        </p:sp>
        <p:sp>
          <p:nvSpPr>
            <p:cNvPr id="185356" name="Rectangle 10"/>
            <p:cNvSpPr>
              <a:spLocks noChangeArrowheads="1"/>
            </p:cNvSpPr>
            <p:nvPr/>
          </p:nvSpPr>
          <p:spPr bwMode="auto">
            <a:xfrm>
              <a:off x="1867" y="1057"/>
              <a:ext cx="79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>
                  <a:solidFill>
                    <a:schemeClr val="bg1"/>
                  </a:solidFill>
                </a:rPr>
                <a:t>B</a:t>
              </a:r>
            </a:p>
          </p:txBody>
        </p:sp>
        <p:sp>
          <p:nvSpPr>
            <p:cNvPr id="185357" name="Freeform 11"/>
            <p:cNvSpPr>
              <a:spLocks/>
            </p:cNvSpPr>
            <p:nvPr/>
          </p:nvSpPr>
          <p:spPr bwMode="auto">
            <a:xfrm>
              <a:off x="1640" y="1582"/>
              <a:ext cx="565" cy="362"/>
            </a:xfrm>
            <a:custGeom>
              <a:avLst/>
              <a:gdLst>
                <a:gd name="T0" fmla="*/ 164 w 565"/>
                <a:gd name="T1" fmla="*/ 0 h 362"/>
                <a:gd name="T2" fmla="*/ 134 w 565"/>
                <a:gd name="T3" fmla="*/ 6 h 362"/>
                <a:gd name="T4" fmla="*/ 108 w 565"/>
                <a:gd name="T5" fmla="*/ 14 h 362"/>
                <a:gd name="T6" fmla="*/ 83 w 565"/>
                <a:gd name="T7" fmla="*/ 30 h 362"/>
                <a:gd name="T8" fmla="*/ 62 w 565"/>
                <a:gd name="T9" fmla="*/ 48 h 362"/>
                <a:gd name="T10" fmla="*/ 38 w 565"/>
                <a:gd name="T11" fmla="*/ 73 h 362"/>
                <a:gd name="T12" fmla="*/ 16 w 565"/>
                <a:gd name="T13" fmla="*/ 105 h 362"/>
                <a:gd name="T14" fmla="*/ 5 w 565"/>
                <a:gd name="T15" fmla="*/ 126 h 362"/>
                <a:gd name="T16" fmla="*/ 0 w 565"/>
                <a:gd name="T17" fmla="*/ 142 h 362"/>
                <a:gd name="T18" fmla="*/ 0 w 565"/>
                <a:gd name="T19" fmla="*/ 158 h 362"/>
                <a:gd name="T20" fmla="*/ 5 w 565"/>
                <a:gd name="T21" fmla="*/ 180 h 362"/>
                <a:gd name="T22" fmla="*/ 19 w 565"/>
                <a:gd name="T23" fmla="*/ 212 h 362"/>
                <a:gd name="T24" fmla="*/ 38 w 565"/>
                <a:gd name="T25" fmla="*/ 242 h 362"/>
                <a:gd name="T26" fmla="*/ 59 w 565"/>
                <a:gd name="T27" fmla="*/ 268 h 362"/>
                <a:gd name="T28" fmla="*/ 81 w 565"/>
                <a:gd name="T29" fmla="*/ 295 h 362"/>
                <a:gd name="T30" fmla="*/ 105 w 565"/>
                <a:gd name="T31" fmla="*/ 317 h 362"/>
                <a:gd name="T32" fmla="*/ 121 w 565"/>
                <a:gd name="T33" fmla="*/ 327 h 362"/>
                <a:gd name="T34" fmla="*/ 137 w 565"/>
                <a:gd name="T35" fmla="*/ 335 h 362"/>
                <a:gd name="T36" fmla="*/ 159 w 565"/>
                <a:gd name="T37" fmla="*/ 343 h 362"/>
                <a:gd name="T38" fmla="*/ 186 w 565"/>
                <a:gd name="T39" fmla="*/ 349 h 362"/>
                <a:gd name="T40" fmla="*/ 202 w 565"/>
                <a:gd name="T41" fmla="*/ 351 h 362"/>
                <a:gd name="T42" fmla="*/ 239 w 565"/>
                <a:gd name="T43" fmla="*/ 354 h 362"/>
                <a:gd name="T44" fmla="*/ 285 w 565"/>
                <a:gd name="T45" fmla="*/ 360 h 362"/>
                <a:gd name="T46" fmla="*/ 334 w 565"/>
                <a:gd name="T47" fmla="*/ 362 h 362"/>
                <a:gd name="T48" fmla="*/ 385 w 565"/>
                <a:gd name="T49" fmla="*/ 362 h 362"/>
                <a:gd name="T50" fmla="*/ 433 w 565"/>
                <a:gd name="T51" fmla="*/ 360 h 362"/>
                <a:gd name="T52" fmla="*/ 476 w 565"/>
                <a:gd name="T53" fmla="*/ 354 h 362"/>
                <a:gd name="T54" fmla="*/ 503 w 565"/>
                <a:gd name="T55" fmla="*/ 343 h 362"/>
                <a:gd name="T56" fmla="*/ 519 w 565"/>
                <a:gd name="T57" fmla="*/ 338 h 362"/>
                <a:gd name="T58" fmla="*/ 530 w 565"/>
                <a:gd name="T59" fmla="*/ 327 h 362"/>
                <a:gd name="T60" fmla="*/ 543 w 565"/>
                <a:gd name="T61" fmla="*/ 309 h 362"/>
                <a:gd name="T62" fmla="*/ 557 w 565"/>
                <a:gd name="T63" fmla="*/ 276 h 362"/>
                <a:gd name="T64" fmla="*/ 562 w 565"/>
                <a:gd name="T65" fmla="*/ 236 h 362"/>
                <a:gd name="T66" fmla="*/ 565 w 565"/>
                <a:gd name="T67" fmla="*/ 196 h 362"/>
                <a:gd name="T68" fmla="*/ 562 w 565"/>
                <a:gd name="T69" fmla="*/ 153 h 362"/>
                <a:gd name="T70" fmla="*/ 560 w 565"/>
                <a:gd name="T71" fmla="*/ 113 h 362"/>
                <a:gd name="T72" fmla="*/ 554 w 565"/>
                <a:gd name="T73" fmla="*/ 78 h 362"/>
                <a:gd name="T74" fmla="*/ 549 w 565"/>
                <a:gd name="T75" fmla="*/ 59 h 362"/>
                <a:gd name="T76" fmla="*/ 546 w 565"/>
                <a:gd name="T77" fmla="*/ 46 h 362"/>
                <a:gd name="T78" fmla="*/ 541 w 565"/>
                <a:gd name="T79" fmla="*/ 32 h 362"/>
                <a:gd name="T80" fmla="*/ 533 w 565"/>
                <a:gd name="T81" fmla="*/ 24 h 362"/>
                <a:gd name="T82" fmla="*/ 525 w 565"/>
                <a:gd name="T83" fmla="*/ 19 h 362"/>
                <a:gd name="T84" fmla="*/ 508 w 565"/>
                <a:gd name="T85" fmla="*/ 16 h 362"/>
                <a:gd name="T86" fmla="*/ 482 w 565"/>
                <a:gd name="T87" fmla="*/ 16 h 362"/>
                <a:gd name="T88" fmla="*/ 460 w 565"/>
                <a:gd name="T89" fmla="*/ 14 h 362"/>
                <a:gd name="T90" fmla="*/ 430 w 565"/>
                <a:gd name="T91" fmla="*/ 11 h 362"/>
                <a:gd name="T92" fmla="*/ 387 w 565"/>
                <a:gd name="T93" fmla="*/ 14 h 362"/>
                <a:gd name="T94" fmla="*/ 342 w 565"/>
                <a:gd name="T95" fmla="*/ 14 h 362"/>
                <a:gd name="T96" fmla="*/ 301 w 565"/>
                <a:gd name="T97" fmla="*/ 14 h 362"/>
                <a:gd name="T98" fmla="*/ 264 w 565"/>
                <a:gd name="T99" fmla="*/ 11 h 362"/>
                <a:gd name="T100" fmla="*/ 229 w 565"/>
                <a:gd name="T101" fmla="*/ 3 h 362"/>
                <a:gd name="T102" fmla="*/ 199 w 565"/>
                <a:gd name="T103" fmla="*/ 0 h 362"/>
                <a:gd name="T104" fmla="*/ 183 w 565"/>
                <a:gd name="T105" fmla="*/ 0 h 362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565"/>
                <a:gd name="T160" fmla="*/ 0 h 362"/>
                <a:gd name="T161" fmla="*/ 565 w 565"/>
                <a:gd name="T162" fmla="*/ 362 h 362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565" h="362">
                  <a:moveTo>
                    <a:pt x="178" y="0"/>
                  </a:moveTo>
                  <a:lnTo>
                    <a:pt x="164" y="0"/>
                  </a:lnTo>
                  <a:lnTo>
                    <a:pt x="148" y="3"/>
                  </a:lnTo>
                  <a:lnTo>
                    <a:pt x="134" y="6"/>
                  </a:lnTo>
                  <a:lnTo>
                    <a:pt x="121" y="11"/>
                  </a:lnTo>
                  <a:lnTo>
                    <a:pt x="108" y="14"/>
                  </a:lnTo>
                  <a:lnTo>
                    <a:pt x="94" y="22"/>
                  </a:lnTo>
                  <a:lnTo>
                    <a:pt x="83" y="30"/>
                  </a:lnTo>
                  <a:lnTo>
                    <a:pt x="73" y="38"/>
                  </a:lnTo>
                  <a:lnTo>
                    <a:pt x="62" y="48"/>
                  </a:lnTo>
                  <a:lnTo>
                    <a:pt x="48" y="59"/>
                  </a:lnTo>
                  <a:lnTo>
                    <a:pt x="38" y="73"/>
                  </a:lnTo>
                  <a:lnTo>
                    <a:pt x="27" y="89"/>
                  </a:lnTo>
                  <a:lnTo>
                    <a:pt x="16" y="105"/>
                  </a:lnTo>
                  <a:lnTo>
                    <a:pt x="8" y="118"/>
                  </a:lnTo>
                  <a:lnTo>
                    <a:pt x="5" y="126"/>
                  </a:lnTo>
                  <a:lnTo>
                    <a:pt x="3" y="134"/>
                  </a:lnTo>
                  <a:lnTo>
                    <a:pt x="0" y="142"/>
                  </a:lnTo>
                  <a:lnTo>
                    <a:pt x="0" y="150"/>
                  </a:lnTo>
                  <a:lnTo>
                    <a:pt x="0" y="158"/>
                  </a:lnTo>
                  <a:lnTo>
                    <a:pt x="3" y="164"/>
                  </a:lnTo>
                  <a:lnTo>
                    <a:pt x="5" y="180"/>
                  </a:lnTo>
                  <a:lnTo>
                    <a:pt x="11" y="196"/>
                  </a:lnTo>
                  <a:lnTo>
                    <a:pt x="19" y="212"/>
                  </a:lnTo>
                  <a:lnTo>
                    <a:pt x="27" y="228"/>
                  </a:lnTo>
                  <a:lnTo>
                    <a:pt x="38" y="242"/>
                  </a:lnTo>
                  <a:lnTo>
                    <a:pt x="48" y="255"/>
                  </a:lnTo>
                  <a:lnTo>
                    <a:pt x="59" y="268"/>
                  </a:lnTo>
                  <a:lnTo>
                    <a:pt x="70" y="282"/>
                  </a:lnTo>
                  <a:lnTo>
                    <a:pt x="81" y="295"/>
                  </a:lnTo>
                  <a:lnTo>
                    <a:pt x="94" y="306"/>
                  </a:lnTo>
                  <a:lnTo>
                    <a:pt x="105" y="317"/>
                  </a:lnTo>
                  <a:lnTo>
                    <a:pt x="113" y="322"/>
                  </a:lnTo>
                  <a:lnTo>
                    <a:pt x="121" y="327"/>
                  </a:lnTo>
                  <a:lnTo>
                    <a:pt x="129" y="333"/>
                  </a:lnTo>
                  <a:lnTo>
                    <a:pt x="137" y="335"/>
                  </a:lnTo>
                  <a:lnTo>
                    <a:pt x="148" y="341"/>
                  </a:lnTo>
                  <a:lnTo>
                    <a:pt x="159" y="343"/>
                  </a:lnTo>
                  <a:lnTo>
                    <a:pt x="172" y="346"/>
                  </a:lnTo>
                  <a:lnTo>
                    <a:pt x="186" y="349"/>
                  </a:lnTo>
                  <a:lnTo>
                    <a:pt x="194" y="349"/>
                  </a:lnTo>
                  <a:lnTo>
                    <a:pt x="202" y="351"/>
                  </a:lnTo>
                  <a:lnTo>
                    <a:pt x="221" y="354"/>
                  </a:lnTo>
                  <a:lnTo>
                    <a:pt x="239" y="354"/>
                  </a:lnTo>
                  <a:lnTo>
                    <a:pt x="261" y="357"/>
                  </a:lnTo>
                  <a:lnTo>
                    <a:pt x="285" y="360"/>
                  </a:lnTo>
                  <a:lnTo>
                    <a:pt x="309" y="362"/>
                  </a:lnTo>
                  <a:lnTo>
                    <a:pt x="334" y="362"/>
                  </a:lnTo>
                  <a:lnTo>
                    <a:pt x="360" y="362"/>
                  </a:lnTo>
                  <a:lnTo>
                    <a:pt x="385" y="362"/>
                  </a:lnTo>
                  <a:lnTo>
                    <a:pt x="409" y="362"/>
                  </a:lnTo>
                  <a:lnTo>
                    <a:pt x="433" y="360"/>
                  </a:lnTo>
                  <a:lnTo>
                    <a:pt x="457" y="357"/>
                  </a:lnTo>
                  <a:lnTo>
                    <a:pt x="476" y="354"/>
                  </a:lnTo>
                  <a:lnTo>
                    <a:pt x="495" y="349"/>
                  </a:lnTo>
                  <a:lnTo>
                    <a:pt x="503" y="343"/>
                  </a:lnTo>
                  <a:lnTo>
                    <a:pt x="511" y="341"/>
                  </a:lnTo>
                  <a:lnTo>
                    <a:pt x="519" y="338"/>
                  </a:lnTo>
                  <a:lnTo>
                    <a:pt x="525" y="333"/>
                  </a:lnTo>
                  <a:lnTo>
                    <a:pt x="530" y="327"/>
                  </a:lnTo>
                  <a:lnTo>
                    <a:pt x="535" y="322"/>
                  </a:lnTo>
                  <a:lnTo>
                    <a:pt x="543" y="309"/>
                  </a:lnTo>
                  <a:lnTo>
                    <a:pt x="552" y="292"/>
                  </a:lnTo>
                  <a:lnTo>
                    <a:pt x="557" y="276"/>
                  </a:lnTo>
                  <a:lnTo>
                    <a:pt x="560" y="258"/>
                  </a:lnTo>
                  <a:lnTo>
                    <a:pt x="562" y="236"/>
                  </a:lnTo>
                  <a:lnTo>
                    <a:pt x="565" y="217"/>
                  </a:lnTo>
                  <a:lnTo>
                    <a:pt x="565" y="196"/>
                  </a:lnTo>
                  <a:lnTo>
                    <a:pt x="562" y="174"/>
                  </a:lnTo>
                  <a:lnTo>
                    <a:pt x="562" y="153"/>
                  </a:lnTo>
                  <a:lnTo>
                    <a:pt x="560" y="132"/>
                  </a:lnTo>
                  <a:lnTo>
                    <a:pt x="560" y="113"/>
                  </a:lnTo>
                  <a:lnTo>
                    <a:pt x="557" y="97"/>
                  </a:lnTo>
                  <a:lnTo>
                    <a:pt x="554" y="78"/>
                  </a:lnTo>
                  <a:lnTo>
                    <a:pt x="552" y="65"/>
                  </a:lnTo>
                  <a:lnTo>
                    <a:pt x="549" y="59"/>
                  </a:lnTo>
                  <a:lnTo>
                    <a:pt x="549" y="54"/>
                  </a:lnTo>
                  <a:lnTo>
                    <a:pt x="546" y="46"/>
                  </a:lnTo>
                  <a:lnTo>
                    <a:pt x="543" y="38"/>
                  </a:lnTo>
                  <a:lnTo>
                    <a:pt x="541" y="32"/>
                  </a:lnTo>
                  <a:lnTo>
                    <a:pt x="538" y="27"/>
                  </a:lnTo>
                  <a:lnTo>
                    <a:pt x="533" y="24"/>
                  </a:lnTo>
                  <a:lnTo>
                    <a:pt x="530" y="22"/>
                  </a:lnTo>
                  <a:lnTo>
                    <a:pt x="525" y="19"/>
                  </a:lnTo>
                  <a:lnTo>
                    <a:pt x="519" y="19"/>
                  </a:lnTo>
                  <a:lnTo>
                    <a:pt x="508" y="16"/>
                  </a:lnTo>
                  <a:lnTo>
                    <a:pt x="495" y="16"/>
                  </a:lnTo>
                  <a:lnTo>
                    <a:pt x="482" y="16"/>
                  </a:lnTo>
                  <a:lnTo>
                    <a:pt x="468" y="14"/>
                  </a:lnTo>
                  <a:lnTo>
                    <a:pt x="460" y="14"/>
                  </a:lnTo>
                  <a:lnTo>
                    <a:pt x="452" y="11"/>
                  </a:lnTo>
                  <a:lnTo>
                    <a:pt x="430" y="11"/>
                  </a:lnTo>
                  <a:lnTo>
                    <a:pt x="409" y="11"/>
                  </a:lnTo>
                  <a:lnTo>
                    <a:pt x="387" y="14"/>
                  </a:lnTo>
                  <a:lnTo>
                    <a:pt x="363" y="14"/>
                  </a:lnTo>
                  <a:lnTo>
                    <a:pt x="342" y="14"/>
                  </a:lnTo>
                  <a:lnTo>
                    <a:pt x="320" y="14"/>
                  </a:lnTo>
                  <a:lnTo>
                    <a:pt x="301" y="14"/>
                  </a:lnTo>
                  <a:lnTo>
                    <a:pt x="282" y="11"/>
                  </a:lnTo>
                  <a:lnTo>
                    <a:pt x="264" y="11"/>
                  </a:lnTo>
                  <a:lnTo>
                    <a:pt x="247" y="6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199" y="0"/>
                  </a:lnTo>
                  <a:lnTo>
                    <a:pt x="188" y="0"/>
                  </a:lnTo>
                  <a:lnTo>
                    <a:pt x="183" y="0"/>
                  </a:lnTo>
                  <a:lnTo>
                    <a:pt x="17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58" name="Rectangle 12"/>
            <p:cNvSpPr>
              <a:spLocks noChangeArrowheads="1"/>
            </p:cNvSpPr>
            <p:nvPr/>
          </p:nvSpPr>
          <p:spPr bwMode="auto">
            <a:xfrm>
              <a:off x="1896" y="1657"/>
              <a:ext cx="77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b="1">
                  <a:solidFill>
                    <a:schemeClr val="bg1"/>
                  </a:solidFill>
                </a:rPr>
                <a:t>C</a:t>
              </a:r>
            </a:p>
          </p:txBody>
        </p:sp>
        <p:sp>
          <p:nvSpPr>
            <p:cNvPr id="185359" name="Rectangle 13"/>
            <p:cNvSpPr>
              <a:spLocks noChangeArrowheads="1"/>
            </p:cNvSpPr>
            <p:nvPr/>
          </p:nvSpPr>
          <p:spPr bwMode="auto">
            <a:xfrm>
              <a:off x="1963" y="1657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0" name="Freeform 14"/>
            <p:cNvSpPr>
              <a:spLocks/>
            </p:cNvSpPr>
            <p:nvPr/>
          </p:nvSpPr>
          <p:spPr bwMode="auto">
            <a:xfrm>
              <a:off x="443" y="1335"/>
              <a:ext cx="218" cy="215"/>
            </a:xfrm>
            <a:custGeom>
              <a:avLst/>
              <a:gdLst>
                <a:gd name="T0" fmla="*/ 99 w 218"/>
                <a:gd name="T1" fmla="*/ 0 h 215"/>
                <a:gd name="T2" fmla="*/ 78 w 218"/>
                <a:gd name="T3" fmla="*/ 6 h 215"/>
                <a:gd name="T4" fmla="*/ 56 w 218"/>
                <a:gd name="T5" fmla="*/ 14 h 215"/>
                <a:gd name="T6" fmla="*/ 40 w 218"/>
                <a:gd name="T7" fmla="*/ 25 h 215"/>
                <a:gd name="T8" fmla="*/ 24 w 218"/>
                <a:gd name="T9" fmla="*/ 41 h 215"/>
                <a:gd name="T10" fmla="*/ 13 w 218"/>
                <a:gd name="T11" fmla="*/ 57 h 215"/>
                <a:gd name="T12" fmla="*/ 5 w 218"/>
                <a:gd name="T13" fmla="*/ 76 h 215"/>
                <a:gd name="T14" fmla="*/ 0 w 218"/>
                <a:gd name="T15" fmla="*/ 97 h 215"/>
                <a:gd name="T16" fmla="*/ 0 w 218"/>
                <a:gd name="T17" fmla="*/ 118 h 215"/>
                <a:gd name="T18" fmla="*/ 5 w 218"/>
                <a:gd name="T19" fmla="*/ 140 h 215"/>
                <a:gd name="T20" fmla="*/ 13 w 218"/>
                <a:gd name="T21" fmla="*/ 159 h 215"/>
                <a:gd name="T22" fmla="*/ 24 w 218"/>
                <a:gd name="T23" fmla="*/ 175 h 215"/>
                <a:gd name="T24" fmla="*/ 40 w 218"/>
                <a:gd name="T25" fmla="*/ 191 h 215"/>
                <a:gd name="T26" fmla="*/ 56 w 218"/>
                <a:gd name="T27" fmla="*/ 202 h 215"/>
                <a:gd name="T28" fmla="*/ 78 w 218"/>
                <a:gd name="T29" fmla="*/ 210 h 215"/>
                <a:gd name="T30" fmla="*/ 99 w 218"/>
                <a:gd name="T31" fmla="*/ 215 h 215"/>
                <a:gd name="T32" fmla="*/ 121 w 218"/>
                <a:gd name="T33" fmla="*/ 215 h 215"/>
                <a:gd name="T34" fmla="*/ 142 w 218"/>
                <a:gd name="T35" fmla="*/ 210 h 215"/>
                <a:gd name="T36" fmla="*/ 161 w 218"/>
                <a:gd name="T37" fmla="*/ 202 h 215"/>
                <a:gd name="T38" fmla="*/ 177 w 218"/>
                <a:gd name="T39" fmla="*/ 191 h 215"/>
                <a:gd name="T40" fmla="*/ 193 w 218"/>
                <a:gd name="T41" fmla="*/ 175 h 215"/>
                <a:gd name="T42" fmla="*/ 204 w 218"/>
                <a:gd name="T43" fmla="*/ 159 h 215"/>
                <a:gd name="T44" fmla="*/ 212 w 218"/>
                <a:gd name="T45" fmla="*/ 140 h 215"/>
                <a:gd name="T46" fmla="*/ 218 w 218"/>
                <a:gd name="T47" fmla="*/ 118 h 215"/>
                <a:gd name="T48" fmla="*/ 218 w 218"/>
                <a:gd name="T49" fmla="*/ 97 h 215"/>
                <a:gd name="T50" fmla="*/ 212 w 218"/>
                <a:gd name="T51" fmla="*/ 76 h 215"/>
                <a:gd name="T52" fmla="*/ 204 w 218"/>
                <a:gd name="T53" fmla="*/ 57 h 215"/>
                <a:gd name="T54" fmla="*/ 193 w 218"/>
                <a:gd name="T55" fmla="*/ 41 h 215"/>
                <a:gd name="T56" fmla="*/ 177 w 218"/>
                <a:gd name="T57" fmla="*/ 25 h 215"/>
                <a:gd name="T58" fmla="*/ 161 w 218"/>
                <a:gd name="T59" fmla="*/ 14 h 215"/>
                <a:gd name="T60" fmla="*/ 142 w 218"/>
                <a:gd name="T61" fmla="*/ 6 h 215"/>
                <a:gd name="T62" fmla="*/ 121 w 218"/>
                <a:gd name="T63" fmla="*/ 0 h 215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5"/>
                <a:gd name="T98" fmla="*/ 218 w 218"/>
                <a:gd name="T99" fmla="*/ 215 h 215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5">
                  <a:moveTo>
                    <a:pt x="110" y="0"/>
                  </a:moveTo>
                  <a:lnTo>
                    <a:pt x="99" y="0"/>
                  </a:lnTo>
                  <a:lnTo>
                    <a:pt x="88" y="3"/>
                  </a:lnTo>
                  <a:lnTo>
                    <a:pt x="78" y="6"/>
                  </a:lnTo>
                  <a:lnTo>
                    <a:pt x="67" y="9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5"/>
                  </a:lnTo>
                  <a:lnTo>
                    <a:pt x="32" y="33"/>
                  </a:lnTo>
                  <a:lnTo>
                    <a:pt x="24" y="41"/>
                  </a:lnTo>
                  <a:lnTo>
                    <a:pt x="18" y="49"/>
                  </a:lnTo>
                  <a:lnTo>
                    <a:pt x="13" y="57"/>
                  </a:lnTo>
                  <a:lnTo>
                    <a:pt x="8" y="65"/>
                  </a:lnTo>
                  <a:lnTo>
                    <a:pt x="5" y="76"/>
                  </a:lnTo>
                  <a:lnTo>
                    <a:pt x="2" y="86"/>
                  </a:lnTo>
                  <a:lnTo>
                    <a:pt x="0" y="97"/>
                  </a:lnTo>
                  <a:lnTo>
                    <a:pt x="0" y="108"/>
                  </a:lnTo>
                  <a:lnTo>
                    <a:pt x="0" y="118"/>
                  </a:lnTo>
                  <a:lnTo>
                    <a:pt x="2" y="129"/>
                  </a:lnTo>
                  <a:lnTo>
                    <a:pt x="5" y="140"/>
                  </a:lnTo>
                  <a:lnTo>
                    <a:pt x="8" y="151"/>
                  </a:lnTo>
                  <a:lnTo>
                    <a:pt x="13" y="159"/>
                  </a:lnTo>
                  <a:lnTo>
                    <a:pt x="18" y="167"/>
                  </a:lnTo>
                  <a:lnTo>
                    <a:pt x="24" y="175"/>
                  </a:lnTo>
                  <a:lnTo>
                    <a:pt x="32" y="183"/>
                  </a:lnTo>
                  <a:lnTo>
                    <a:pt x="40" y="191"/>
                  </a:lnTo>
                  <a:lnTo>
                    <a:pt x="48" y="196"/>
                  </a:lnTo>
                  <a:lnTo>
                    <a:pt x="56" y="202"/>
                  </a:lnTo>
                  <a:lnTo>
                    <a:pt x="67" y="207"/>
                  </a:lnTo>
                  <a:lnTo>
                    <a:pt x="78" y="210"/>
                  </a:lnTo>
                  <a:lnTo>
                    <a:pt x="88" y="212"/>
                  </a:lnTo>
                  <a:lnTo>
                    <a:pt x="99" y="215"/>
                  </a:lnTo>
                  <a:lnTo>
                    <a:pt x="110" y="215"/>
                  </a:lnTo>
                  <a:lnTo>
                    <a:pt x="121" y="215"/>
                  </a:lnTo>
                  <a:lnTo>
                    <a:pt x="131" y="212"/>
                  </a:lnTo>
                  <a:lnTo>
                    <a:pt x="142" y="210"/>
                  </a:lnTo>
                  <a:lnTo>
                    <a:pt x="153" y="207"/>
                  </a:lnTo>
                  <a:lnTo>
                    <a:pt x="161" y="202"/>
                  </a:lnTo>
                  <a:lnTo>
                    <a:pt x="169" y="196"/>
                  </a:lnTo>
                  <a:lnTo>
                    <a:pt x="177" y="191"/>
                  </a:lnTo>
                  <a:lnTo>
                    <a:pt x="185" y="183"/>
                  </a:lnTo>
                  <a:lnTo>
                    <a:pt x="193" y="175"/>
                  </a:lnTo>
                  <a:lnTo>
                    <a:pt x="199" y="167"/>
                  </a:lnTo>
                  <a:lnTo>
                    <a:pt x="204" y="159"/>
                  </a:lnTo>
                  <a:lnTo>
                    <a:pt x="209" y="151"/>
                  </a:lnTo>
                  <a:lnTo>
                    <a:pt x="212" y="140"/>
                  </a:lnTo>
                  <a:lnTo>
                    <a:pt x="215" y="129"/>
                  </a:lnTo>
                  <a:lnTo>
                    <a:pt x="218" y="118"/>
                  </a:lnTo>
                  <a:lnTo>
                    <a:pt x="218" y="108"/>
                  </a:lnTo>
                  <a:lnTo>
                    <a:pt x="218" y="97"/>
                  </a:lnTo>
                  <a:lnTo>
                    <a:pt x="215" y="86"/>
                  </a:lnTo>
                  <a:lnTo>
                    <a:pt x="212" y="76"/>
                  </a:lnTo>
                  <a:lnTo>
                    <a:pt x="209" y="65"/>
                  </a:lnTo>
                  <a:lnTo>
                    <a:pt x="204" y="57"/>
                  </a:lnTo>
                  <a:lnTo>
                    <a:pt x="199" y="49"/>
                  </a:lnTo>
                  <a:lnTo>
                    <a:pt x="193" y="41"/>
                  </a:lnTo>
                  <a:lnTo>
                    <a:pt x="185" y="33"/>
                  </a:lnTo>
                  <a:lnTo>
                    <a:pt x="177" y="25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3" y="9"/>
                  </a:lnTo>
                  <a:lnTo>
                    <a:pt x="142" y="6"/>
                  </a:lnTo>
                  <a:lnTo>
                    <a:pt x="131" y="3"/>
                  </a:lnTo>
                  <a:lnTo>
                    <a:pt x="121" y="0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1" name="Rectangle 15"/>
            <p:cNvSpPr>
              <a:spLocks noChangeArrowheads="1"/>
            </p:cNvSpPr>
            <p:nvPr/>
          </p:nvSpPr>
          <p:spPr bwMode="auto">
            <a:xfrm>
              <a:off x="493" y="1378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W</a:t>
              </a:r>
            </a:p>
          </p:txBody>
        </p:sp>
        <p:sp>
          <p:nvSpPr>
            <p:cNvPr id="185362" name="Rectangle 16"/>
            <p:cNvSpPr>
              <a:spLocks noChangeArrowheads="1"/>
            </p:cNvSpPr>
            <p:nvPr/>
          </p:nvSpPr>
          <p:spPr bwMode="auto">
            <a:xfrm>
              <a:off x="617" y="1360"/>
              <a:ext cx="2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4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63" name="Freeform 17"/>
            <p:cNvSpPr>
              <a:spLocks/>
            </p:cNvSpPr>
            <p:nvPr/>
          </p:nvSpPr>
          <p:spPr bwMode="auto">
            <a:xfrm>
              <a:off x="2584" y="1220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4 h 212"/>
                <a:gd name="T8" fmla="*/ 25 w 218"/>
                <a:gd name="T9" fmla="*/ 38 h 212"/>
                <a:gd name="T10" fmla="*/ 14 w 218"/>
                <a:gd name="T11" fmla="*/ 54 h 212"/>
                <a:gd name="T12" fmla="*/ 6 w 218"/>
                <a:gd name="T13" fmla="*/ 73 h 212"/>
                <a:gd name="T14" fmla="*/ 0 w 218"/>
                <a:gd name="T15" fmla="*/ 94 h 212"/>
                <a:gd name="T16" fmla="*/ 0 w 218"/>
                <a:gd name="T17" fmla="*/ 115 h 212"/>
                <a:gd name="T18" fmla="*/ 6 w 218"/>
                <a:gd name="T19" fmla="*/ 137 h 212"/>
                <a:gd name="T20" fmla="*/ 14 w 218"/>
                <a:gd name="T21" fmla="*/ 156 h 212"/>
                <a:gd name="T22" fmla="*/ 25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5 h 212"/>
                <a:gd name="T48" fmla="*/ 218 w 218"/>
                <a:gd name="T49" fmla="*/ 94 h 212"/>
                <a:gd name="T50" fmla="*/ 213 w 218"/>
                <a:gd name="T51" fmla="*/ 73 h 212"/>
                <a:gd name="T52" fmla="*/ 205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8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4"/>
                  </a:lnTo>
                  <a:lnTo>
                    <a:pt x="33" y="30"/>
                  </a:lnTo>
                  <a:lnTo>
                    <a:pt x="25" y="38"/>
                  </a:lnTo>
                  <a:lnTo>
                    <a:pt x="19" y="46"/>
                  </a:lnTo>
                  <a:lnTo>
                    <a:pt x="14" y="54"/>
                  </a:lnTo>
                  <a:lnTo>
                    <a:pt x="8" y="65"/>
                  </a:lnTo>
                  <a:lnTo>
                    <a:pt x="6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5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5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8" y="204"/>
                  </a:lnTo>
                  <a:lnTo>
                    <a:pt x="78" y="207"/>
                  </a:lnTo>
                  <a:lnTo>
                    <a:pt x="89" y="209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09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6" y="126"/>
                  </a:lnTo>
                  <a:lnTo>
                    <a:pt x="218" y="115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6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5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4" name="Rectangle 18"/>
            <p:cNvSpPr>
              <a:spLocks noChangeArrowheads="1"/>
            </p:cNvSpPr>
            <p:nvPr/>
          </p:nvSpPr>
          <p:spPr bwMode="auto">
            <a:xfrm>
              <a:off x="2641" y="1262"/>
              <a:ext cx="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X</a:t>
              </a:r>
            </a:p>
          </p:txBody>
        </p:sp>
        <p:sp>
          <p:nvSpPr>
            <p:cNvPr id="185365" name="Freeform 19"/>
            <p:cNvSpPr>
              <a:spLocks/>
            </p:cNvSpPr>
            <p:nvPr/>
          </p:nvSpPr>
          <p:spPr bwMode="auto">
            <a:xfrm>
              <a:off x="2579" y="1952"/>
              <a:ext cx="218" cy="212"/>
            </a:xfrm>
            <a:custGeom>
              <a:avLst/>
              <a:gdLst>
                <a:gd name="T0" fmla="*/ 97 w 218"/>
                <a:gd name="T1" fmla="*/ 0 h 212"/>
                <a:gd name="T2" fmla="*/ 75 w 218"/>
                <a:gd name="T3" fmla="*/ 6 h 212"/>
                <a:gd name="T4" fmla="*/ 56 w 218"/>
                <a:gd name="T5" fmla="*/ 14 h 212"/>
                <a:gd name="T6" fmla="*/ 40 w 218"/>
                <a:gd name="T7" fmla="*/ 24 h 212"/>
                <a:gd name="T8" fmla="*/ 24 w 218"/>
                <a:gd name="T9" fmla="*/ 38 h 212"/>
                <a:gd name="T10" fmla="*/ 13 w 218"/>
                <a:gd name="T11" fmla="*/ 54 h 212"/>
                <a:gd name="T12" fmla="*/ 5 w 218"/>
                <a:gd name="T13" fmla="*/ 73 h 212"/>
                <a:gd name="T14" fmla="*/ 0 w 218"/>
                <a:gd name="T15" fmla="*/ 94 h 212"/>
                <a:gd name="T16" fmla="*/ 0 w 218"/>
                <a:gd name="T17" fmla="*/ 116 h 212"/>
                <a:gd name="T18" fmla="*/ 5 w 218"/>
                <a:gd name="T19" fmla="*/ 137 h 212"/>
                <a:gd name="T20" fmla="*/ 13 w 218"/>
                <a:gd name="T21" fmla="*/ 156 h 212"/>
                <a:gd name="T22" fmla="*/ 24 w 218"/>
                <a:gd name="T23" fmla="*/ 172 h 212"/>
                <a:gd name="T24" fmla="*/ 40 w 218"/>
                <a:gd name="T25" fmla="*/ 188 h 212"/>
                <a:gd name="T26" fmla="*/ 56 w 218"/>
                <a:gd name="T27" fmla="*/ 199 h 212"/>
                <a:gd name="T28" fmla="*/ 75 w 218"/>
                <a:gd name="T29" fmla="*/ 207 h 212"/>
                <a:gd name="T30" fmla="*/ 97 w 218"/>
                <a:gd name="T31" fmla="*/ 212 h 212"/>
                <a:gd name="T32" fmla="*/ 118 w 218"/>
                <a:gd name="T33" fmla="*/ 212 h 212"/>
                <a:gd name="T34" fmla="*/ 140 w 218"/>
                <a:gd name="T35" fmla="*/ 207 h 212"/>
                <a:gd name="T36" fmla="*/ 161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4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3 h 212"/>
                <a:gd name="T52" fmla="*/ 204 w 218"/>
                <a:gd name="T53" fmla="*/ 54 h 212"/>
                <a:gd name="T54" fmla="*/ 194 w 218"/>
                <a:gd name="T55" fmla="*/ 38 h 212"/>
                <a:gd name="T56" fmla="*/ 178 w 218"/>
                <a:gd name="T57" fmla="*/ 24 h 212"/>
                <a:gd name="T58" fmla="*/ 161 w 218"/>
                <a:gd name="T59" fmla="*/ 14 h 212"/>
                <a:gd name="T60" fmla="*/ 140 w 218"/>
                <a:gd name="T61" fmla="*/ 6 h 212"/>
                <a:gd name="T62" fmla="*/ 118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08" y="0"/>
                  </a:moveTo>
                  <a:lnTo>
                    <a:pt x="97" y="0"/>
                  </a:lnTo>
                  <a:lnTo>
                    <a:pt x="86" y="3"/>
                  </a:lnTo>
                  <a:lnTo>
                    <a:pt x="75" y="6"/>
                  </a:lnTo>
                  <a:lnTo>
                    <a:pt x="65" y="8"/>
                  </a:lnTo>
                  <a:lnTo>
                    <a:pt x="56" y="14"/>
                  </a:lnTo>
                  <a:lnTo>
                    <a:pt x="48" y="19"/>
                  </a:lnTo>
                  <a:lnTo>
                    <a:pt x="40" y="24"/>
                  </a:lnTo>
                  <a:lnTo>
                    <a:pt x="32" y="30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3" y="54"/>
                  </a:lnTo>
                  <a:lnTo>
                    <a:pt x="8" y="65"/>
                  </a:lnTo>
                  <a:lnTo>
                    <a:pt x="5" y="73"/>
                  </a:lnTo>
                  <a:lnTo>
                    <a:pt x="3" y="83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5" y="137"/>
                  </a:lnTo>
                  <a:lnTo>
                    <a:pt x="8" y="148"/>
                  </a:lnTo>
                  <a:lnTo>
                    <a:pt x="13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2" y="180"/>
                  </a:lnTo>
                  <a:lnTo>
                    <a:pt x="40" y="188"/>
                  </a:lnTo>
                  <a:lnTo>
                    <a:pt x="48" y="193"/>
                  </a:lnTo>
                  <a:lnTo>
                    <a:pt x="56" y="199"/>
                  </a:lnTo>
                  <a:lnTo>
                    <a:pt x="65" y="204"/>
                  </a:lnTo>
                  <a:lnTo>
                    <a:pt x="75" y="207"/>
                  </a:lnTo>
                  <a:lnTo>
                    <a:pt x="86" y="209"/>
                  </a:lnTo>
                  <a:lnTo>
                    <a:pt x="97" y="212"/>
                  </a:lnTo>
                  <a:lnTo>
                    <a:pt x="108" y="212"/>
                  </a:lnTo>
                  <a:lnTo>
                    <a:pt x="118" y="212"/>
                  </a:lnTo>
                  <a:lnTo>
                    <a:pt x="129" y="209"/>
                  </a:lnTo>
                  <a:lnTo>
                    <a:pt x="140" y="207"/>
                  </a:lnTo>
                  <a:lnTo>
                    <a:pt x="151" y="204"/>
                  </a:lnTo>
                  <a:lnTo>
                    <a:pt x="161" y="199"/>
                  </a:lnTo>
                  <a:lnTo>
                    <a:pt x="169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4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3"/>
                  </a:lnTo>
                  <a:lnTo>
                    <a:pt x="213" y="73"/>
                  </a:lnTo>
                  <a:lnTo>
                    <a:pt x="210" y="65"/>
                  </a:lnTo>
                  <a:lnTo>
                    <a:pt x="204" y="54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0"/>
                  </a:lnTo>
                  <a:lnTo>
                    <a:pt x="178" y="24"/>
                  </a:lnTo>
                  <a:lnTo>
                    <a:pt x="169" y="19"/>
                  </a:lnTo>
                  <a:lnTo>
                    <a:pt x="161" y="14"/>
                  </a:lnTo>
                  <a:lnTo>
                    <a:pt x="151" y="8"/>
                  </a:lnTo>
                  <a:lnTo>
                    <a:pt x="140" y="6"/>
                  </a:lnTo>
                  <a:lnTo>
                    <a:pt x="129" y="3"/>
                  </a:lnTo>
                  <a:lnTo>
                    <a:pt x="118" y="0"/>
                  </a:lnTo>
                  <a:lnTo>
                    <a:pt x="108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6" name="Rectangle 20"/>
            <p:cNvSpPr>
              <a:spLocks noChangeArrowheads="1"/>
            </p:cNvSpPr>
            <p:nvPr/>
          </p:nvSpPr>
          <p:spPr bwMode="auto">
            <a:xfrm>
              <a:off x="2653" y="1983"/>
              <a:ext cx="6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600" b="1">
                  <a:solidFill>
                    <a:schemeClr val="bg1"/>
                  </a:solidFill>
                </a:rPr>
                <a:t>Y</a:t>
              </a:r>
            </a:p>
          </p:txBody>
        </p:sp>
        <p:sp>
          <p:nvSpPr>
            <p:cNvPr id="185367" name="Line 21"/>
            <p:cNvSpPr>
              <a:spLocks noChangeShapeType="1"/>
            </p:cNvSpPr>
            <p:nvPr/>
          </p:nvSpPr>
          <p:spPr bwMode="auto">
            <a:xfrm>
              <a:off x="674" y="1448"/>
              <a:ext cx="280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8" name="Line 22"/>
            <p:cNvSpPr>
              <a:spLocks noChangeShapeType="1"/>
            </p:cNvSpPr>
            <p:nvPr/>
          </p:nvSpPr>
          <p:spPr bwMode="auto">
            <a:xfrm>
              <a:off x="2165" y="1140"/>
              <a:ext cx="419" cy="174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69" name="Line 23"/>
            <p:cNvSpPr>
              <a:spLocks noChangeShapeType="1"/>
            </p:cNvSpPr>
            <p:nvPr/>
          </p:nvSpPr>
          <p:spPr bwMode="auto">
            <a:xfrm flipV="1">
              <a:off x="2192" y="1381"/>
              <a:ext cx="422" cy="357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0" name="Line 24"/>
            <p:cNvSpPr>
              <a:spLocks noChangeShapeType="1"/>
            </p:cNvSpPr>
            <p:nvPr/>
          </p:nvSpPr>
          <p:spPr bwMode="auto">
            <a:xfrm>
              <a:off x="2197" y="1821"/>
              <a:ext cx="387" cy="20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1" name="Line 25"/>
            <p:cNvSpPr>
              <a:spLocks noChangeShapeType="1"/>
            </p:cNvSpPr>
            <p:nvPr/>
          </p:nvSpPr>
          <p:spPr bwMode="auto">
            <a:xfrm flipV="1">
              <a:off x="1481" y="1228"/>
              <a:ext cx="183" cy="14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2" name="Line 26"/>
            <p:cNvSpPr>
              <a:spLocks noChangeShapeType="1"/>
            </p:cNvSpPr>
            <p:nvPr/>
          </p:nvSpPr>
          <p:spPr bwMode="auto">
            <a:xfrm flipV="1">
              <a:off x="2030" y="1309"/>
              <a:ext cx="1" cy="268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3" name="Line 27"/>
            <p:cNvSpPr>
              <a:spLocks noChangeShapeType="1"/>
            </p:cNvSpPr>
            <p:nvPr/>
          </p:nvSpPr>
          <p:spPr bwMode="auto">
            <a:xfrm>
              <a:off x="1497" y="1577"/>
              <a:ext cx="167" cy="104"/>
            </a:xfrm>
            <a:prstGeom prst="line">
              <a:avLst/>
            </a:prstGeom>
            <a:noFill/>
            <a:ln w="555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4" name="Rectangle 28"/>
            <p:cNvSpPr>
              <a:spLocks noChangeArrowheads="1"/>
            </p:cNvSpPr>
            <p:nvPr/>
          </p:nvSpPr>
          <p:spPr bwMode="auto">
            <a:xfrm>
              <a:off x="3050" y="853"/>
              <a:ext cx="608" cy="28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5" name="Rectangle 29"/>
            <p:cNvSpPr>
              <a:spLocks noChangeArrowheads="1"/>
            </p:cNvSpPr>
            <p:nvPr/>
          </p:nvSpPr>
          <p:spPr bwMode="auto">
            <a:xfrm>
              <a:off x="3131" y="896"/>
              <a:ext cx="531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legend</a:t>
              </a:r>
              <a:r>
                <a:rPr lang="en-US" sz="1700" b="1">
                  <a:solidFill>
                    <a:srgbClr val="000000"/>
                  </a:solidFill>
                  <a:latin typeface="Helvetica" pitchFamily="2" charset="0"/>
                </a:rPr>
                <a:t>:</a:t>
              </a:r>
              <a:endParaRPr lang="en-US">
                <a:latin typeface="Helvetica" pitchFamily="2" charset="0"/>
              </a:endParaRPr>
            </a:p>
          </p:txBody>
        </p:sp>
        <p:sp>
          <p:nvSpPr>
            <p:cNvPr id="185376" name="Rectangle 30"/>
            <p:cNvSpPr>
              <a:spLocks noChangeArrowheads="1"/>
            </p:cNvSpPr>
            <p:nvPr/>
          </p:nvSpPr>
          <p:spPr bwMode="auto">
            <a:xfrm>
              <a:off x="3548" y="898"/>
              <a:ext cx="3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700">
                  <a:solidFill>
                    <a:srgbClr val="000000"/>
                  </a:solidFill>
                </a:rPr>
                <a:t> </a:t>
              </a:r>
              <a:endParaRPr lang="en-US"/>
            </a:p>
          </p:txBody>
        </p:sp>
        <p:sp>
          <p:nvSpPr>
            <p:cNvPr id="185377" name="Rectangle 31"/>
            <p:cNvSpPr>
              <a:spLocks noChangeArrowheads="1"/>
            </p:cNvSpPr>
            <p:nvPr/>
          </p:nvSpPr>
          <p:spPr bwMode="auto">
            <a:xfrm>
              <a:off x="4261" y="1432"/>
              <a:ext cx="731" cy="4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78" name="Rectangle 32"/>
            <p:cNvSpPr>
              <a:spLocks noChangeArrowheads="1"/>
            </p:cNvSpPr>
            <p:nvPr/>
          </p:nvSpPr>
          <p:spPr bwMode="auto">
            <a:xfrm>
              <a:off x="4341" y="1472"/>
              <a:ext cx="708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customer 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79" name="Rectangle 33"/>
            <p:cNvSpPr>
              <a:spLocks noChangeArrowheads="1"/>
            </p:cNvSpPr>
            <p:nvPr/>
          </p:nvSpPr>
          <p:spPr bwMode="auto">
            <a:xfrm>
              <a:off x="4341" y="1630"/>
              <a:ext cx="604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  <a:latin typeface="Helvetica" pitchFamily="2" charset="0"/>
                </a:rPr>
                <a:t>network:</a:t>
              </a:r>
              <a:endParaRPr lang="en-US" sz="2000">
                <a:latin typeface="Helvetica" pitchFamily="2" charset="0"/>
              </a:endParaRPr>
            </a:p>
          </p:txBody>
        </p:sp>
        <p:sp>
          <p:nvSpPr>
            <p:cNvPr id="185380" name="Rectangle 34"/>
            <p:cNvSpPr>
              <a:spLocks noChangeArrowheads="1"/>
            </p:cNvSpPr>
            <p:nvPr/>
          </p:nvSpPr>
          <p:spPr bwMode="auto">
            <a:xfrm>
              <a:off x="4823" y="1630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1" name="Rectangle 35"/>
            <p:cNvSpPr>
              <a:spLocks noChangeArrowheads="1"/>
            </p:cNvSpPr>
            <p:nvPr/>
          </p:nvSpPr>
          <p:spPr bwMode="auto">
            <a:xfrm>
              <a:off x="4261" y="869"/>
              <a:ext cx="697" cy="4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2" name="Rectangle 36"/>
            <p:cNvSpPr>
              <a:spLocks noChangeArrowheads="1"/>
            </p:cNvSpPr>
            <p:nvPr/>
          </p:nvSpPr>
          <p:spPr bwMode="auto">
            <a:xfrm>
              <a:off x="4341" y="909"/>
              <a:ext cx="58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provider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3" name="Rectangle 37"/>
            <p:cNvSpPr>
              <a:spLocks noChangeArrowheads="1"/>
            </p:cNvSpPr>
            <p:nvPr/>
          </p:nvSpPr>
          <p:spPr bwMode="auto">
            <a:xfrm>
              <a:off x="4796" y="909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4" name="Rectangle 38"/>
            <p:cNvSpPr>
              <a:spLocks noChangeArrowheads="1"/>
            </p:cNvSpPr>
            <p:nvPr/>
          </p:nvSpPr>
          <p:spPr bwMode="auto">
            <a:xfrm>
              <a:off x="4341" y="1064"/>
              <a:ext cx="5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 dirty="0">
                  <a:solidFill>
                    <a:srgbClr val="000000"/>
                  </a:solidFill>
                  <a:latin typeface="Helvetica" pitchFamily="2" charset="0"/>
                </a:rPr>
                <a:t>network</a:t>
              </a:r>
              <a:endParaRPr lang="en-US" sz="2000" dirty="0">
                <a:latin typeface="Helvetica" pitchFamily="2" charset="0"/>
              </a:endParaRPr>
            </a:p>
          </p:txBody>
        </p:sp>
        <p:sp>
          <p:nvSpPr>
            <p:cNvPr id="185385" name="Rectangle 39"/>
            <p:cNvSpPr>
              <a:spLocks noChangeArrowheads="1"/>
            </p:cNvSpPr>
            <p:nvPr/>
          </p:nvSpPr>
          <p:spPr bwMode="auto">
            <a:xfrm>
              <a:off x="4785" y="1064"/>
              <a:ext cx="3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2000">
                  <a:solidFill>
                    <a:srgbClr val="000000"/>
                  </a:solidFill>
                </a:rPr>
                <a:t> </a:t>
              </a:r>
              <a:endParaRPr lang="en-US" sz="2000"/>
            </a:p>
          </p:txBody>
        </p:sp>
        <p:sp>
          <p:nvSpPr>
            <p:cNvPr id="185386" name="Freeform 40"/>
            <p:cNvSpPr>
              <a:spLocks/>
            </p:cNvSpPr>
            <p:nvPr/>
          </p:nvSpPr>
          <p:spPr bwMode="auto">
            <a:xfrm>
              <a:off x="3749" y="901"/>
              <a:ext cx="563" cy="362"/>
            </a:xfrm>
            <a:custGeom>
              <a:avLst/>
              <a:gdLst>
                <a:gd name="T0" fmla="*/ 162 w 563"/>
                <a:gd name="T1" fmla="*/ 0 h 362"/>
                <a:gd name="T2" fmla="*/ 132 w 563"/>
                <a:gd name="T3" fmla="*/ 5 h 362"/>
                <a:gd name="T4" fmla="*/ 108 w 563"/>
                <a:gd name="T5" fmla="*/ 13 h 362"/>
                <a:gd name="T6" fmla="*/ 81 w 563"/>
                <a:gd name="T7" fmla="*/ 30 h 362"/>
                <a:gd name="T8" fmla="*/ 60 w 563"/>
                <a:gd name="T9" fmla="*/ 48 h 362"/>
                <a:gd name="T10" fmla="*/ 35 w 563"/>
                <a:gd name="T11" fmla="*/ 72 h 362"/>
                <a:gd name="T12" fmla="*/ 14 w 563"/>
                <a:gd name="T13" fmla="*/ 102 h 362"/>
                <a:gd name="T14" fmla="*/ 3 w 563"/>
                <a:gd name="T15" fmla="*/ 126 h 362"/>
                <a:gd name="T16" fmla="*/ 0 w 563"/>
                <a:gd name="T17" fmla="*/ 140 h 362"/>
                <a:gd name="T18" fmla="*/ 0 w 563"/>
                <a:gd name="T19" fmla="*/ 156 h 362"/>
                <a:gd name="T20" fmla="*/ 3 w 563"/>
                <a:gd name="T21" fmla="*/ 180 h 362"/>
                <a:gd name="T22" fmla="*/ 17 w 563"/>
                <a:gd name="T23" fmla="*/ 212 h 362"/>
                <a:gd name="T24" fmla="*/ 35 w 563"/>
                <a:gd name="T25" fmla="*/ 241 h 362"/>
                <a:gd name="T26" fmla="*/ 60 w 563"/>
                <a:gd name="T27" fmla="*/ 268 h 362"/>
                <a:gd name="T28" fmla="*/ 81 w 563"/>
                <a:gd name="T29" fmla="*/ 292 h 362"/>
                <a:gd name="T30" fmla="*/ 103 w 563"/>
                <a:gd name="T31" fmla="*/ 316 h 362"/>
                <a:gd name="T32" fmla="*/ 119 w 563"/>
                <a:gd name="T33" fmla="*/ 327 h 362"/>
                <a:gd name="T34" fmla="*/ 135 w 563"/>
                <a:gd name="T35" fmla="*/ 335 h 362"/>
                <a:gd name="T36" fmla="*/ 156 w 563"/>
                <a:gd name="T37" fmla="*/ 341 h 362"/>
                <a:gd name="T38" fmla="*/ 183 w 563"/>
                <a:gd name="T39" fmla="*/ 346 h 362"/>
                <a:gd name="T40" fmla="*/ 200 w 563"/>
                <a:gd name="T41" fmla="*/ 349 h 362"/>
                <a:gd name="T42" fmla="*/ 240 w 563"/>
                <a:gd name="T43" fmla="*/ 354 h 362"/>
                <a:gd name="T44" fmla="*/ 286 w 563"/>
                <a:gd name="T45" fmla="*/ 357 h 362"/>
                <a:gd name="T46" fmla="*/ 334 w 563"/>
                <a:gd name="T47" fmla="*/ 359 h 362"/>
                <a:gd name="T48" fmla="*/ 385 w 563"/>
                <a:gd name="T49" fmla="*/ 362 h 362"/>
                <a:gd name="T50" fmla="*/ 434 w 563"/>
                <a:gd name="T51" fmla="*/ 359 h 362"/>
                <a:gd name="T52" fmla="*/ 477 w 563"/>
                <a:gd name="T53" fmla="*/ 351 h 362"/>
                <a:gd name="T54" fmla="*/ 504 w 563"/>
                <a:gd name="T55" fmla="*/ 343 h 362"/>
                <a:gd name="T56" fmla="*/ 517 w 563"/>
                <a:gd name="T57" fmla="*/ 335 h 362"/>
                <a:gd name="T58" fmla="*/ 528 w 563"/>
                <a:gd name="T59" fmla="*/ 325 h 362"/>
                <a:gd name="T60" fmla="*/ 541 w 563"/>
                <a:gd name="T61" fmla="*/ 306 h 362"/>
                <a:gd name="T62" fmla="*/ 555 w 563"/>
                <a:gd name="T63" fmla="*/ 274 h 362"/>
                <a:gd name="T64" fmla="*/ 560 w 563"/>
                <a:gd name="T65" fmla="*/ 236 h 362"/>
                <a:gd name="T66" fmla="*/ 563 w 563"/>
                <a:gd name="T67" fmla="*/ 193 h 362"/>
                <a:gd name="T68" fmla="*/ 560 w 563"/>
                <a:gd name="T69" fmla="*/ 153 h 362"/>
                <a:gd name="T70" fmla="*/ 557 w 563"/>
                <a:gd name="T71" fmla="*/ 113 h 362"/>
                <a:gd name="T72" fmla="*/ 552 w 563"/>
                <a:gd name="T73" fmla="*/ 78 h 362"/>
                <a:gd name="T74" fmla="*/ 547 w 563"/>
                <a:gd name="T75" fmla="*/ 59 h 362"/>
                <a:gd name="T76" fmla="*/ 544 w 563"/>
                <a:gd name="T77" fmla="*/ 46 h 362"/>
                <a:gd name="T78" fmla="*/ 539 w 563"/>
                <a:gd name="T79" fmla="*/ 30 h 362"/>
                <a:gd name="T80" fmla="*/ 533 w 563"/>
                <a:gd name="T81" fmla="*/ 22 h 362"/>
                <a:gd name="T82" fmla="*/ 522 w 563"/>
                <a:gd name="T83" fmla="*/ 19 h 362"/>
                <a:gd name="T84" fmla="*/ 506 w 563"/>
                <a:gd name="T85" fmla="*/ 16 h 362"/>
                <a:gd name="T86" fmla="*/ 479 w 563"/>
                <a:gd name="T87" fmla="*/ 16 h 362"/>
                <a:gd name="T88" fmla="*/ 466 w 563"/>
                <a:gd name="T89" fmla="*/ 13 h 362"/>
                <a:gd name="T90" fmla="*/ 450 w 563"/>
                <a:gd name="T91" fmla="*/ 11 h 362"/>
                <a:gd name="T92" fmla="*/ 409 w 563"/>
                <a:gd name="T93" fmla="*/ 11 h 362"/>
                <a:gd name="T94" fmla="*/ 364 w 563"/>
                <a:gd name="T95" fmla="*/ 13 h 362"/>
                <a:gd name="T96" fmla="*/ 321 w 563"/>
                <a:gd name="T97" fmla="*/ 13 h 362"/>
                <a:gd name="T98" fmla="*/ 283 w 563"/>
                <a:gd name="T99" fmla="*/ 11 h 362"/>
                <a:gd name="T100" fmla="*/ 248 w 563"/>
                <a:gd name="T101" fmla="*/ 5 h 362"/>
                <a:gd name="T102" fmla="*/ 213 w 563"/>
                <a:gd name="T103" fmla="*/ 0 h 362"/>
                <a:gd name="T104" fmla="*/ 186 w 563"/>
                <a:gd name="T105" fmla="*/ 0 h 362"/>
                <a:gd name="T106" fmla="*/ 175 w 563"/>
                <a:gd name="T107" fmla="*/ 0 h 362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563"/>
                <a:gd name="T163" fmla="*/ 0 h 362"/>
                <a:gd name="T164" fmla="*/ 563 w 563"/>
                <a:gd name="T165" fmla="*/ 362 h 362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563" h="362">
                  <a:moveTo>
                    <a:pt x="175" y="0"/>
                  </a:moveTo>
                  <a:lnTo>
                    <a:pt x="162" y="0"/>
                  </a:lnTo>
                  <a:lnTo>
                    <a:pt x="148" y="3"/>
                  </a:lnTo>
                  <a:lnTo>
                    <a:pt x="132" y="5"/>
                  </a:lnTo>
                  <a:lnTo>
                    <a:pt x="119" y="11"/>
                  </a:lnTo>
                  <a:lnTo>
                    <a:pt x="108" y="13"/>
                  </a:lnTo>
                  <a:lnTo>
                    <a:pt x="95" y="22"/>
                  </a:lnTo>
                  <a:lnTo>
                    <a:pt x="81" y="30"/>
                  </a:lnTo>
                  <a:lnTo>
                    <a:pt x="70" y="38"/>
                  </a:lnTo>
                  <a:lnTo>
                    <a:pt x="60" y="48"/>
                  </a:lnTo>
                  <a:lnTo>
                    <a:pt x="46" y="59"/>
                  </a:lnTo>
                  <a:lnTo>
                    <a:pt x="35" y="72"/>
                  </a:lnTo>
                  <a:lnTo>
                    <a:pt x="25" y="89"/>
                  </a:lnTo>
                  <a:lnTo>
                    <a:pt x="14" y="102"/>
                  </a:lnTo>
                  <a:lnTo>
                    <a:pt x="8" y="118"/>
                  </a:lnTo>
                  <a:lnTo>
                    <a:pt x="3" y="126"/>
                  </a:lnTo>
                  <a:lnTo>
                    <a:pt x="3" y="134"/>
                  </a:lnTo>
                  <a:lnTo>
                    <a:pt x="0" y="140"/>
                  </a:lnTo>
                  <a:lnTo>
                    <a:pt x="0" y="148"/>
                  </a:lnTo>
                  <a:lnTo>
                    <a:pt x="0" y="156"/>
                  </a:lnTo>
                  <a:lnTo>
                    <a:pt x="0" y="164"/>
                  </a:lnTo>
                  <a:lnTo>
                    <a:pt x="3" y="180"/>
                  </a:lnTo>
                  <a:lnTo>
                    <a:pt x="8" y="196"/>
                  </a:lnTo>
                  <a:lnTo>
                    <a:pt x="17" y="212"/>
                  </a:lnTo>
                  <a:lnTo>
                    <a:pt x="27" y="225"/>
                  </a:lnTo>
                  <a:lnTo>
                    <a:pt x="35" y="241"/>
                  </a:lnTo>
                  <a:lnTo>
                    <a:pt x="49" y="255"/>
                  </a:lnTo>
                  <a:lnTo>
                    <a:pt x="60" y="268"/>
                  </a:lnTo>
                  <a:lnTo>
                    <a:pt x="70" y="282"/>
                  </a:lnTo>
                  <a:lnTo>
                    <a:pt x="81" y="292"/>
                  </a:lnTo>
                  <a:lnTo>
                    <a:pt x="92" y="306"/>
                  </a:lnTo>
                  <a:lnTo>
                    <a:pt x="103" y="316"/>
                  </a:lnTo>
                  <a:lnTo>
                    <a:pt x="111" y="322"/>
                  </a:lnTo>
                  <a:lnTo>
                    <a:pt x="119" y="327"/>
                  </a:lnTo>
                  <a:lnTo>
                    <a:pt x="127" y="330"/>
                  </a:lnTo>
                  <a:lnTo>
                    <a:pt x="135" y="335"/>
                  </a:lnTo>
                  <a:lnTo>
                    <a:pt x="146" y="338"/>
                  </a:lnTo>
                  <a:lnTo>
                    <a:pt x="156" y="341"/>
                  </a:lnTo>
                  <a:lnTo>
                    <a:pt x="170" y="343"/>
                  </a:lnTo>
                  <a:lnTo>
                    <a:pt x="183" y="346"/>
                  </a:lnTo>
                  <a:lnTo>
                    <a:pt x="191" y="346"/>
                  </a:lnTo>
                  <a:lnTo>
                    <a:pt x="200" y="349"/>
                  </a:lnTo>
                  <a:lnTo>
                    <a:pt x="218" y="351"/>
                  </a:lnTo>
                  <a:lnTo>
                    <a:pt x="240" y="354"/>
                  </a:lnTo>
                  <a:lnTo>
                    <a:pt x="261" y="354"/>
                  </a:lnTo>
                  <a:lnTo>
                    <a:pt x="286" y="357"/>
                  </a:lnTo>
                  <a:lnTo>
                    <a:pt x="310" y="359"/>
                  </a:lnTo>
                  <a:lnTo>
                    <a:pt x="334" y="359"/>
                  </a:lnTo>
                  <a:lnTo>
                    <a:pt x="361" y="362"/>
                  </a:lnTo>
                  <a:lnTo>
                    <a:pt x="385" y="362"/>
                  </a:lnTo>
                  <a:lnTo>
                    <a:pt x="409" y="359"/>
                  </a:lnTo>
                  <a:lnTo>
                    <a:pt x="434" y="359"/>
                  </a:lnTo>
                  <a:lnTo>
                    <a:pt x="455" y="357"/>
                  </a:lnTo>
                  <a:lnTo>
                    <a:pt x="477" y="351"/>
                  </a:lnTo>
                  <a:lnTo>
                    <a:pt x="493" y="346"/>
                  </a:lnTo>
                  <a:lnTo>
                    <a:pt x="504" y="343"/>
                  </a:lnTo>
                  <a:lnTo>
                    <a:pt x="509" y="338"/>
                  </a:lnTo>
                  <a:lnTo>
                    <a:pt x="517" y="335"/>
                  </a:lnTo>
                  <a:lnTo>
                    <a:pt x="522" y="330"/>
                  </a:lnTo>
                  <a:lnTo>
                    <a:pt x="528" y="325"/>
                  </a:lnTo>
                  <a:lnTo>
                    <a:pt x="533" y="319"/>
                  </a:lnTo>
                  <a:lnTo>
                    <a:pt x="541" y="306"/>
                  </a:lnTo>
                  <a:lnTo>
                    <a:pt x="549" y="292"/>
                  </a:lnTo>
                  <a:lnTo>
                    <a:pt x="555" y="274"/>
                  </a:lnTo>
                  <a:lnTo>
                    <a:pt x="557" y="255"/>
                  </a:lnTo>
                  <a:lnTo>
                    <a:pt x="560" y="236"/>
                  </a:lnTo>
                  <a:lnTo>
                    <a:pt x="563" y="215"/>
                  </a:lnTo>
                  <a:lnTo>
                    <a:pt x="563" y="193"/>
                  </a:lnTo>
                  <a:lnTo>
                    <a:pt x="560" y="172"/>
                  </a:lnTo>
                  <a:lnTo>
                    <a:pt x="560" y="153"/>
                  </a:lnTo>
                  <a:lnTo>
                    <a:pt x="557" y="131"/>
                  </a:lnTo>
                  <a:lnTo>
                    <a:pt x="557" y="113"/>
                  </a:lnTo>
                  <a:lnTo>
                    <a:pt x="555" y="94"/>
                  </a:lnTo>
                  <a:lnTo>
                    <a:pt x="552" y="78"/>
                  </a:lnTo>
                  <a:lnTo>
                    <a:pt x="549" y="64"/>
                  </a:lnTo>
                  <a:lnTo>
                    <a:pt x="547" y="59"/>
                  </a:lnTo>
                  <a:lnTo>
                    <a:pt x="547" y="54"/>
                  </a:lnTo>
                  <a:lnTo>
                    <a:pt x="544" y="46"/>
                  </a:lnTo>
                  <a:lnTo>
                    <a:pt x="541" y="38"/>
                  </a:lnTo>
                  <a:lnTo>
                    <a:pt x="539" y="30"/>
                  </a:lnTo>
                  <a:lnTo>
                    <a:pt x="536" y="27"/>
                  </a:lnTo>
                  <a:lnTo>
                    <a:pt x="533" y="22"/>
                  </a:lnTo>
                  <a:lnTo>
                    <a:pt x="528" y="19"/>
                  </a:lnTo>
                  <a:lnTo>
                    <a:pt x="522" y="19"/>
                  </a:lnTo>
                  <a:lnTo>
                    <a:pt x="520" y="16"/>
                  </a:lnTo>
                  <a:lnTo>
                    <a:pt x="506" y="16"/>
                  </a:lnTo>
                  <a:lnTo>
                    <a:pt x="495" y="16"/>
                  </a:lnTo>
                  <a:lnTo>
                    <a:pt x="479" y="16"/>
                  </a:lnTo>
                  <a:lnTo>
                    <a:pt x="474" y="13"/>
                  </a:lnTo>
                  <a:lnTo>
                    <a:pt x="466" y="13"/>
                  </a:lnTo>
                  <a:lnTo>
                    <a:pt x="458" y="13"/>
                  </a:lnTo>
                  <a:lnTo>
                    <a:pt x="450" y="11"/>
                  </a:lnTo>
                  <a:lnTo>
                    <a:pt x="431" y="11"/>
                  </a:lnTo>
                  <a:lnTo>
                    <a:pt x="409" y="11"/>
                  </a:lnTo>
                  <a:lnTo>
                    <a:pt x="388" y="13"/>
                  </a:lnTo>
                  <a:lnTo>
                    <a:pt x="364" y="13"/>
                  </a:lnTo>
                  <a:lnTo>
                    <a:pt x="342" y="13"/>
                  </a:lnTo>
                  <a:lnTo>
                    <a:pt x="321" y="13"/>
                  </a:lnTo>
                  <a:lnTo>
                    <a:pt x="302" y="13"/>
                  </a:lnTo>
                  <a:lnTo>
                    <a:pt x="283" y="11"/>
                  </a:lnTo>
                  <a:lnTo>
                    <a:pt x="264" y="11"/>
                  </a:lnTo>
                  <a:lnTo>
                    <a:pt x="248" y="5"/>
                  </a:lnTo>
                  <a:lnTo>
                    <a:pt x="229" y="3"/>
                  </a:lnTo>
                  <a:lnTo>
                    <a:pt x="213" y="0"/>
                  </a:lnTo>
                  <a:lnTo>
                    <a:pt x="200" y="0"/>
                  </a:lnTo>
                  <a:lnTo>
                    <a:pt x="186" y="0"/>
                  </a:lnTo>
                  <a:lnTo>
                    <a:pt x="181" y="0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5387" name="Freeform 41"/>
            <p:cNvSpPr>
              <a:spLocks/>
            </p:cNvSpPr>
            <p:nvPr/>
          </p:nvSpPr>
          <p:spPr bwMode="auto">
            <a:xfrm>
              <a:off x="4064" y="1504"/>
              <a:ext cx="218" cy="212"/>
            </a:xfrm>
            <a:custGeom>
              <a:avLst/>
              <a:gdLst>
                <a:gd name="T0" fmla="*/ 100 w 218"/>
                <a:gd name="T1" fmla="*/ 0 h 212"/>
                <a:gd name="T2" fmla="*/ 78 w 218"/>
                <a:gd name="T3" fmla="*/ 6 h 212"/>
                <a:gd name="T4" fmla="*/ 57 w 218"/>
                <a:gd name="T5" fmla="*/ 14 h 212"/>
                <a:gd name="T6" fmla="*/ 41 w 218"/>
                <a:gd name="T7" fmla="*/ 25 h 212"/>
                <a:gd name="T8" fmla="*/ 24 w 218"/>
                <a:gd name="T9" fmla="*/ 38 h 212"/>
                <a:gd name="T10" fmla="*/ 14 w 218"/>
                <a:gd name="T11" fmla="*/ 57 h 212"/>
                <a:gd name="T12" fmla="*/ 6 w 218"/>
                <a:gd name="T13" fmla="*/ 76 h 212"/>
                <a:gd name="T14" fmla="*/ 0 w 218"/>
                <a:gd name="T15" fmla="*/ 94 h 212"/>
                <a:gd name="T16" fmla="*/ 0 w 218"/>
                <a:gd name="T17" fmla="*/ 116 h 212"/>
                <a:gd name="T18" fmla="*/ 6 w 218"/>
                <a:gd name="T19" fmla="*/ 137 h 212"/>
                <a:gd name="T20" fmla="*/ 14 w 218"/>
                <a:gd name="T21" fmla="*/ 156 h 212"/>
                <a:gd name="T22" fmla="*/ 24 w 218"/>
                <a:gd name="T23" fmla="*/ 172 h 212"/>
                <a:gd name="T24" fmla="*/ 41 w 218"/>
                <a:gd name="T25" fmla="*/ 188 h 212"/>
                <a:gd name="T26" fmla="*/ 57 w 218"/>
                <a:gd name="T27" fmla="*/ 199 h 212"/>
                <a:gd name="T28" fmla="*/ 78 w 218"/>
                <a:gd name="T29" fmla="*/ 207 h 212"/>
                <a:gd name="T30" fmla="*/ 100 w 218"/>
                <a:gd name="T31" fmla="*/ 212 h 212"/>
                <a:gd name="T32" fmla="*/ 121 w 218"/>
                <a:gd name="T33" fmla="*/ 212 h 212"/>
                <a:gd name="T34" fmla="*/ 143 w 218"/>
                <a:gd name="T35" fmla="*/ 207 h 212"/>
                <a:gd name="T36" fmla="*/ 162 w 218"/>
                <a:gd name="T37" fmla="*/ 199 h 212"/>
                <a:gd name="T38" fmla="*/ 178 w 218"/>
                <a:gd name="T39" fmla="*/ 188 h 212"/>
                <a:gd name="T40" fmla="*/ 194 w 218"/>
                <a:gd name="T41" fmla="*/ 172 h 212"/>
                <a:gd name="T42" fmla="*/ 205 w 218"/>
                <a:gd name="T43" fmla="*/ 156 h 212"/>
                <a:gd name="T44" fmla="*/ 213 w 218"/>
                <a:gd name="T45" fmla="*/ 137 h 212"/>
                <a:gd name="T46" fmla="*/ 218 w 218"/>
                <a:gd name="T47" fmla="*/ 116 h 212"/>
                <a:gd name="T48" fmla="*/ 218 w 218"/>
                <a:gd name="T49" fmla="*/ 94 h 212"/>
                <a:gd name="T50" fmla="*/ 213 w 218"/>
                <a:gd name="T51" fmla="*/ 76 h 212"/>
                <a:gd name="T52" fmla="*/ 205 w 218"/>
                <a:gd name="T53" fmla="*/ 57 h 212"/>
                <a:gd name="T54" fmla="*/ 194 w 218"/>
                <a:gd name="T55" fmla="*/ 38 h 212"/>
                <a:gd name="T56" fmla="*/ 178 w 218"/>
                <a:gd name="T57" fmla="*/ 25 h 212"/>
                <a:gd name="T58" fmla="*/ 162 w 218"/>
                <a:gd name="T59" fmla="*/ 14 h 212"/>
                <a:gd name="T60" fmla="*/ 143 w 218"/>
                <a:gd name="T61" fmla="*/ 6 h 212"/>
                <a:gd name="T62" fmla="*/ 121 w 218"/>
                <a:gd name="T63" fmla="*/ 0 h 21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218"/>
                <a:gd name="T97" fmla="*/ 0 h 212"/>
                <a:gd name="T98" fmla="*/ 218 w 218"/>
                <a:gd name="T99" fmla="*/ 212 h 21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218" h="212">
                  <a:moveTo>
                    <a:pt x="111" y="0"/>
                  </a:moveTo>
                  <a:lnTo>
                    <a:pt x="100" y="0"/>
                  </a:lnTo>
                  <a:lnTo>
                    <a:pt x="89" y="3"/>
                  </a:lnTo>
                  <a:lnTo>
                    <a:pt x="78" y="6"/>
                  </a:lnTo>
                  <a:lnTo>
                    <a:pt x="67" y="8"/>
                  </a:lnTo>
                  <a:lnTo>
                    <a:pt x="57" y="14"/>
                  </a:lnTo>
                  <a:lnTo>
                    <a:pt x="49" y="19"/>
                  </a:lnTo>
                  <a:lnTo>
                    <a:pt x="41" y="25"/>
                  </a:lnTo>
                  <a:lnTo>
                    <a:pt x="33" y="33"/>
                  </a:lnTo>
                  <a:lnTo>
                    <a:pt x="24" y="38"/>
                  </a:lnTo>
                  <a:lnTo>
                    <a:pt x="19" y="46"/>
                  </a:lnTo>
                  <a:lnTo>
                    <a:pt x="14" y="57"/>
                  </a:lnTo>
                  <a:lnTo>
                    <a:pt x="8" y="65"/>
                  </a:lnTo>
                  <a:lnTo>
                    <a:pt x="6" y="76"/>
                  </a:lnTo>
                  <a:lnTo>
                    <a:pt x="3" y="84"/>
                  </a:lnTo>
                  <a:lnTo>
                    <a:pt x="0" y="94"/>
                  </a:lnTo>
                  <a:lnTo>
                    <a:pt x="0" y="105"/>
                  </a:lnTo>
                  <a:lnTo>
                    <a:pt x="0" y="116"/>
                  </a:lnTo>
                  <a:lnTo>
                    <a:pt x="3" y="126"/>
                  </a:lnTo>
                  <a:lnTo>
                    <a:pt x="6" y="137"/>
                  </a:lnTo>
                  <a:lnTo>
                    <a:pt x="8" y="148"/>
                  </a:lnTo>
                  <a:lnTo>
                    <a:pt x="14" y="156"/>
                  </a:lnTo>
                  <a:lnTo>
                    <a:pt x="19" y="164"/>
                  </a:lnTo>
                  <a:lnTo>
                    <a:pt x="24" y="172"/>
                  </a:lnTo>
                  <a:lnTo>
                    <a:pt x="33" y="180"/>
                  </a:lnTo>
                  <a:lnTo>
                    <a:pt x="41" y="188"/>
                  </a:lnTo>
                  <a:lnTo>
                    <a:pt x="49" y="193"/>
                  </a:lnTo>
                  <a:lnTo>
                    <a:pt x="57" y="199"/>
                  </a:lnTo>
                  <a:lnTo>
                    <a:pt x="67" y="204"/>
                  </a:lnTo>
                  <a:lnTo>
                    <a:pt x="78" y="207"/>
                  </a:lnTo>
                  <a:lnTo>
                    <a:pt x="89" y="210"/>
                  </a:lnTo>
                  <a:lnTo>
                    <a:pt x="100" y="212"/>
                  </a:lnTo>
                  <a:lnTo>
                    <a:pt x="111" y="212"/>
                  </a:lnTo>
                  <a:lnTo>
                    <a:pt x="121" y="212"/>
                  </a:lnTo>
                  <a:lnTo>
                    <a:pt x="132" y="210"/>
                  </a:lnTo>
                  <a:lnTo>
                    <a:pt x="143" y="207"/>
                  </a:lnTo>
                  <a:lnTo>
                    <a:pt x="154" y="204"/>
                  </a:lnTo>
                  <a:lnTo>
                    <a:pt x="162" y="199"/>
                  </a:lnTo>
                  <a:lnTo>
                    <a:pt x="170" y="193"/>
                  </a:lnTo>
                  <a:lnTo>
                    <a:pt x="178" y="188"/>
                  </a:lnTo>
                  <a:lnTo>
                    <a:pt x="186" y="180"/>
                  </a:lnTo>
                  <a:lnTo>
                    <a:pt x="194" y="172"/>
                  </a:lnTo>
                  <a:lnTo>
                    <a:pt x="199" y="164"/>
                  </a:lnTo>
                  <a:lnTo>
                    <a:pt x="205" y="156"/>
                  </a:lnTo>
                  <a:lnTo>
                    <a:pt x="210" y="148"/>
                  </a:lnTo>
                  <a:lnTo>
                    <a:pt x="213" y="137"/>
                  </a:lnTo>
                  <a:lnTo>
                    <a:pt x="215" y="126"/>
                  </a:lnTo>
                  <a:lnTo>
                    <a:pt x="218" y="116"/>
                  </a:lnTo>
                  <a:lnTo>
                    <a:pt x="218" y="105"/>
                  </a:lnTo>
                  <a:lnTo>
                    <a:pt x="218" y="94"/>
                  </a:lnTo>
                  <a:lnTo>
                    <a:pt x="215" y="84"/>
                  </a:lnTo>
                  <a:lnTo>
                    <a:pt x="213" y="76"/>
                  </a:lnTo>
                  <a:lnTo>
                    <a:pt x="210" y="65"/>
                  </a:lnTo>
                  <a:lnTo>
                    <a:pt x="205" y="57"/>
                  </a:lnTo>
                  <a:lnTo>
                    <a:pt x="199" y="46"/>
                  </a:lnTo>
                  <a:lnTo>
                    <a:pt x="194" y="38"/>
                  </a:lnTo>
                  <a:lnTo>
                    <a:pt x="186" y="33"/>
                  </a:lnTo>
                  <a:lnTo>
                    <a:pt x="178" y="25"/>
                  </a:lnTo>
                  <a:lnTo>
                    <a:pt x="170" y="19"/>
                  </a:lnTo>
                  <a:lnTo>
                    <a:pt x="162" y="14"/>
                  </a:lnTo>
                  <a:lnTo>
                    <a:pt x="154" y="8"/>
                  </a:lnTo>
                  <a:lnTo>
                    <a:pt x="143" y="6"/>
                  </a:lnTo>
                  <a:lnTo>
                    <a:pt x="132" y="3"/>
                  </a:lnTo>
                  <a:lnTo>
                    <a:pt x="121" y="0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33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8" name="Title 3">
            <a:extLst>
              <a:ext uri="{FF2B5EF4-FFF2-40B4-BE49-F238E27FC236}">
                <a16:creationId xmlns:a16="http://schemas.microsoft.com/office/drawing/2014/main" id="{83418B40-7F2E-2C4E-95FA-BF4A6820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BGP Import Policy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958254-4B36-5B4D-B899-4CD83D866EED}"/>
              </a:ext>
            </a:extLst>
          </p:cNvPr>
          <p:cNvSpPr txBox="1"/>
          <p:nvPr/>
        </p:nvSpPr>
        <p:spPr>
          <a:xfrm>
            <a:off x="1019906" y="3468273"/>
            <a:ext cx="1090061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Suppose an ISP wants to </a:t>
            </a:r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minimize costs</a:t>
            </a:r>
            <a:r>
              <a:rPr lang="en-US" sz="2800" dirty="0">
                <a:latin typeface="Helvetica" pitchFamily="2" charset="0"/>
              </a:rPr>
              <a:t> by avoiding routing through its providers when possible.</a:t>
            </a:r>
          </a:p>
        </p:txBody>
      </p:sp>
      <p:sp>
        <p:nvSpPr>
          <p:cNvPr id="43" name="Line 23">
            <a:extLst>
              <a:ext uri="{FF2B5EF4-FFF2-40B4-BE49-F238E27FC236}">
                <a16:creationId xmlns:a16="http://schemas.microsoft.com/office/drawing/2014/main" id="{D99E0A30-B0D4-7541-A9DC-78635C1D15D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759011" y="2280350"/>
            <a:ext cx="6349" cy="816447"/>
          </a:xfrm>
          <a:prstGeom prst="line">
            <a:avLst/>
          </a:prstGeom>
          <a:noFill/>
          <a:ln w="1746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44" name="Picture 43" descr="Shape&#10;&#10;Description automatically generated with low confidence">
            <a:extLst>
              <a:ext uri="{FF2B5EF4-FFF2-40B4-BE49-F238E27FC236}">
                <a16:creationId xmlns:a16="http://schemas.microsoft.com/office/drawing/2014/main" id="{497209EC-504A-1145-ACAB-70F36D930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9336" y="381347"/>
            <a:ext cx="1218996" cy="802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389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690687"/>
            <a:ext cx="10515600" cy="5057527"/>
          </a:xfrm>
        </p:spPr>
        <p:txBody>
          <a:bodyPr>
            <a:normAutofit/>
          </a:bodyPr>
          <a:lstStyle/>
          <a:p>
            <a:pPr marL="346075" indent="-346075">
              <a:defRPr/>
            </a:pPr>
            <a:r>
              <a:rPr lang="en-US" sz="3200" dirty="0"/>
              <a:t>When a r</a:t>
            </a:r>
            <a:r>
              <a:rPr lang="en-US" sz="3200" dirty="0">
                <a:cs typeface="+mn-cs"/>
              </a:rPr>
              <a:t>outer imports more than one route to a destination IP prefix, it selects route based on: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>
                <a:solidFill>
                  <a:srgbClr val="C00000"/>
                </a:solidFill>
              </a:rPr>
              <a:t>local preference value</a:t>
            </a:r>
            <a:r>
              <a:rPr lang="en-US" sz="3200" dirty="0"/>
              <a:t> attribute (import policy decision -- set by network admin)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shortest AS-PATH 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closest NEXT-HOP router</a:t>
            </a:r>
          </a:p>
          <a:p>
            <a:pPr marL="1084263" lvl="1" indent="-457200">
              <a:buFont typeface="ZapfDingbats" charset="0"/>
              <a:buAutoNum type="arabicPeriod"/>
              <a:defRPr/>
            </a:pPr>
            <a:r>
              <a:rPr lang="en-US" sz="3200" dirty="0"/>
              <a:t>Several additional criteria: You can read up on the full, complex, list of criteria, e.g., at </a:t>
            </a:r>
            <a:r>
              <a:rPr lang="en-US" dirty="0">
                <a:hlinkClick r:id="rId2"/>
              </a:rPr>
              <a:t>https://www.cisco.com/c/en/us/support/docs/ip/border-gateway-protocol-bgp/13753-25.html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5</a:t>
            </a:fld>
            <a:endParaRPr lang="en-US" sz="1200" dirty="0">
              <a:latin typeface="Tahoma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5967DC7-A2C6-A940-BE1B-C2B193E5B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Q2. BGP Route Selection</a:t>
            </a:r>
          </a:p>
        </p:txBody>
      </p:sp>
      <p:pic>
        <p:nvPicPr>
          <p:cNvPr id="6" name="Picture 5" descr="Shape&#10;&#10;Description automatically generated with low confidence">
            <a:extLst>
              <a:ext uri="{FF2B5EF4-FFF2-40B4-BE49-F238E27FC236}">
                <a16:creationId xmlns:a16="http://schemas.microsoft.com/office/drawing/2014/main" id="{19DB0FAB-AED0-324E-A288-EF03A4D72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714" y="253914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71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Suppose AS A and B are connected to each other both in North America (NA) and in Europe (EU)</a:t>
            </a:r>
          </a:p>
          <a:p>
            <a:r>
              <a:rPr lang="en-US" dirty="0"/>
              <a:t>A source in NA wants to reach a destination in EU</a:t>
            </a:r>
          </a:p>
          <a:p>
            <a:r>
              <a:rPr lang="en-US" dirty="0"/>
              <a:t>There are two paths available</a:t>
            </a:r>
          </a:p>
          <a:p>
            <a:pPr lvl="1"/>
            <a:r>
              <a:rPr lang="en-US" i="1" dirty="0"/>
              <a:t>Assume </a:t>
            </a:r>
            <a:r>
              <a:rPr lang="en-US" dirty="0"/>
              <a:t>same local preference</a:t>
            </a:r>
          </a:p>
          <a:p>
            <a:pPr lvl="1"/>
            <a:r>
              <a:rPr lang="en-US" dirty="0"/>
              <a:t>Same AS path length</a:t>
            </a:r>
          </a:p>
          <a:p>
            <a:r>
              <a:rPr lang="en-US" dirty="0">
                <a:solidFill>
                  <a:srgbClr val="C00000"/>
                </a:solidFill>
              </a:rPr>
              <a:t>Closest next hop-router:</a:t>
            </a:r>
            <a:r>
              <a:rPr lang="en-US" dirty="0"/>
              <a:t> choose path via B1 rather than B2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86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6" grpId="0"/>
      <p:bldP spid="17" grpId="0"/>
      <p:bldP spid="18" grpId="0"/>
      <p:bldP spid="19" grpId="0"/>
      <p:bldP spid="24" grpId="0" animBg="1"/>
      <p:bldP spid="29" grpId="0"/>
      <p:bldP spid="30" grpId="0"/>
      <p:bldP spid="31" grpId="0"/>
      <p:bldP spid="32" grpId="0"/>
      <p:bldP spid="3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loud 3">
            <a:extLst>
              <a:ext uri="{FF2B5EF4-FFF2-40B4-BE49-F238E27FC236}">
                <a16:creationId xmlns:a16="http://schemas.microsoft.com/office/drawing/2014/main" id="{9874BA01-054A-1241-969E-B76AE9373BB0}"/>
              </a:ext>
            </a:extLst>
          </p:cNvPr>
          <p:cNvSpPr/>
          <p:nvPr/>
        </p:nvSpPr>
        <p:spPr>
          <a:xfrm>
            <a:off x="8018585" y="1607645"/>
            <a:ext cx="3953021" cy="1407972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20CA7-FCA6-FC48-B1C0-5BD573CE8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route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657C9-BEC8-CE44-B37F-9A94BB565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10592" cy="4351338"/>
          </a:xfrm>
        </p:spPr>
        <p:txBody>
          <a:bodyPr/>
          <a:lstStyle/>
          <a:p>
            <a:r>
              <a:rPr lang="en-US" dirty="0"/>
              <a:t>Choosing closest next-hop results in </a:t>
            </a:r>
            <a:r>
              <a:rPr lang="en-US" dirty="0">
                <a:solidFill>
                  <a:srgbClr val="C00000"/>
                </a:solidFill>
              </a:rPr>
              <a:t>early exit routing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Try to exit the local AS as early as possible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Also called </a:t>
            </a:r>
            <a:r>
              <a:rPr lang="en-US" dirty="0">
                <a:solidFill>
                  <a:srgbClr val="C00000"/>
                </a:solidFill>
              </a:rPr>
              <a:t>hot potato routing</a:t>
            </a:r>
          </a:p>
          <a:p>
            <a:r>
              <a:rPr lang="en-US" dirty="0"/>
              <a:t>Reduce resource use within local AS</a:t>
            </a:r>
          </a:p>
          <a:p>
            <a:pPr lvl="1"/>
            <a:r>
              <a:rPr lang="en-US" dirty="0"/>
              <a:t>potentially at the expense of another AS</a:t>
            </a:r>
          </a:p>
        </p:txBody>
      </p:sp>
      <p:sp>
        <p:nvSpPr>
          <p:cNvPr id="6" name="Cloud 5">
            <a:extLst>
              <a:ext uri="{FF2B5EF4-FFF2-40B4-BE49-F238E27FC236}">
                <a16:creationId xmlns:a16="http://schemas.microsoft.com/office/drawing/2014/main" id="{95C8FB2B-D5C9-DB44-BE13-7E073AEA064C}"/>
              </a:ext>
            </a:extLst>
          </p:cNvPr>
          <p:cNvSpPr/>
          <p:nvPr/>
        </p:nvSpPr>
        <p:spPr>
          <a:xfrm>
            <a:off x="8018585" y="4645124"/>
            <a:ext cx="3953021" cy="1308296"/>
          </a:xfrm>
          <a:prstGeom prst="cloud">
            <a:avLst/>
          </a:prstGeom>
          <a:noFill/>
          <a:ln w="50800">
            <a:solidFill>
              <a:schemeClr val="bg1">
                <a:lumMod val="50000"/>
              </a:schemeClr>
            </a:solidFill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19" descr="Router Clip Art">
            <a:extLst>
              <a:ext uri="{FF2B5EF4-FFF2-40B4-BE49-F238E27FC236}">
                <a16:creationId xmlns:a16="http://schemas.microsoft.com/office/drawing/2014/main" id="{3D12EEF9-C2E4-844E-8B77-22E5D136C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0383" y="248742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9" descr="Router Clip Art">
            <a:extLst>
              <a:ext uri="{FF2B5EF4-FFF2-40B4-BE49-F238E27FC236}">
                <a16:creationId xmlns:a16="http://schemas.microsoft.com/office/drawing/2014/main" id="{ADA0BDB7-FEA0-E643-992F-E59F2D119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3981" y="2470795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19" descr="Router Clip Art">
            <a:extLst>
              <a:ext uri="{FF2B5EF4-FFF2-40B4-BE49-F238E27FC236}">
                <a16:creationId xmlns:a16="http://schemas.microsoft.com/office/drawing/2014/main" id="{66A31E64-29F0-D745-B41A-45EBA2C3C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99" y="463285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9" descr="Router Clip Art">
            <a:extLst>
              <a:ext uri="{FF2B5EF4-FFF2-40B4-BE49-F238E27FC236}">
                <a16:creationId xmlns:a16="http://schemas.microsoft.com/office/drawing/2014/main" id="{F925B59A-9E6C-6C4A-B812-A8F1CCE705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0769" y="4628868"/>
            <a:ext cx="739637" cy="544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383A98A-81D2-6041-A4B9-3034496CB4A2}"/>
              </a:ext>
            </a:extLst>
          </p:cNvPr>
          <p:cNvCxnSpPr/>
          <p:nvPr/>
        </p:nvCxnSpPr>
        <p:spPr>
          <a:xfrm>
            <a:off x="10001925" y="1395110"/>
            <a:ext cx="0" cy="5064370"/>
          </a:xfrm>
          <a:prstGeom prst="line">
            <a:avLst/>
          </a:prstGeom>
          <a:ln w="508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AEEB54B-1ADC-C34D-91B1-A9E51DCD718C}"/>
              </a:ext>
            </a:extLst>
          </p:cNvPr>
          <p:cNvSpPr txBox="1"/>
          <p:nvPr/>
        </p:nvSpPr>
        <p:spPr>
          <a:xfrm>
            <a:off x="7723163" y="278540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9AEFF0E-30C3-6045-BFAE-9E470B93F0A5}"/>
              </a:ext>
            </a:extLst>
          </p:cNvPr>
          <p:cNvSpPr txBox="1"/>
          <p:nvPr/>
        </p:nvSpPr>
        <p:spPr>
          <a:xfrm>
            <a:off x="7959423" y="4206062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3F4D87-ADF3-1847-8244-B0082CD37581}"/>
              </a:ext>
            </a:extLst>
          </p:cNvPr>
          <p:cNvSpPr txBox="1"/>
          <p:nvPr/>
        </p:nvSpPr>
        <p:spPr>
          <a:xfrm>
            <a:off x="11521032" y="28548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A2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73F7E9-55D2-2B4B-8D51-20DD34701C28}"/>
              </a:ext>
            </a:extLst>
          </p:cNvPr>
          <p:cNvSpPr txBox="1"/>
          <p:nvPr/>
        </p:nvSpPr>
        <p:spPr>
          <a:xfrm>
            <a:off x="11586796" y="4206063"/>
            <a:ext cx="587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B2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3B6B79-7AC4-EA4C-9DFC-E9E89E9605E9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680202" y="3032250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19D4FCC-7945-FA42-85AE-E28B71CE2511}"/>
              </a:ext>
            </a:extLst>
          </p:cNvPr>
          <p:cNvCxnSpPr/>
          <p:nvPr/>
        </p:nvCxnSpPr>
        <p:spPr>
          <a:xfrm>
            <a:off x="11402955" y="3030066"/>
            <a:ext cx="11616" cy="160060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23">
            <a:extLst>
              <a:ext uri="{FF2B5EF4-FFF2-40B4-BE49-F238E27FC236}">
                <a16:creationId xmlns:a16="http://schemas.microsoft.com/office/drawing/2014/main" id="{BFC89C76-E265-BD40-9531-073062B3E9B6}"/>
              </a:ext>
            </a:extLst>
          </p:cNvPr>
          <p:cNvSpPr/>
          <p:nvPr/>
        </p:nvSpPr>
        <p:spPr>
          <a:xfrm>
            <a:off x="8863715" y="2129749"/>
            <a:ext cx="2441871" cy="3109094"/>
          </a:xfrm>
          <a:custGeom>
            <a:avLst/>
            <a:gdLst>
              <a:gd name="connsiteX0" fmla="*/ 322488 w 2441871"/>
              <a:gd name="connsiteY0" fmla="*/ 3545058 h 3545058"/>
              <a:gd name="connsiteX1" fmla="*/ 111473 w 2441871"/>
              <a:gd name="connsiteY1" fmla="*/ 2982350 h 3545058"/>
              <a:gd name="connsiteX2" fmla="*/ 55202 w 2441871"/>
              <a:gd name="connsiteY2" fmla="*/ 998806 h 3545058"/>
              <a:gd name="connsiteX3" fmla="*/ 913331 w 2441871"/>
              <a:gd name="connsiteY3" fmla="*/ 506436 h 3545058"/>
              <a:gd name="connsiteX4" fmla="*/ 2249762 w 2441871"/>
              <a:gd name="connsiteY4" fmla="*/ 506436 h 3545058"/>
              <a:gd name="connsiteX5" fmla="*/ 2404507 w 2441871"/>
              <a:gd name="connsiteY5" fmla="*/ 0 h 35450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41871" h="3545058">
                <a:moveTo>
                  <a:pt x="322488" y="3545058"/>
                </a:moveTo>
                <a:cubicBezTo>
                  <a:pt x="239254" y="3475891"/>
                  <a:pt x="156021" y="3406725"/>
                  <a:pt x="111473" y="2982350"/>
                </a:cubicBezTo>
                <a:cubicBezTo>
                  <a:pt x="66925" y="2557975"/>
                  <a:pt x="-78441" y="1411458"/>
                  <a:pt x="55202" y="998806"/>
                </a:cubicBezTo>
                <a:cubicBezTo>
                  <a:pt x="188845" y="586154"/>
                  <a:pt x="547571" y="588498"/>
                  <a:pt x="913331" y="506436"/>
                </a:cubicBezTo>
                <a:cubicBezTo>
                  <a:pt x="1279091" y="424374"/>
                  <a:pt x="2001233" y="590842"/>
                  <a:pt x="2249762" y="506436"/>
                </a:cubicBezTo>
                <a:cubicBezTo>
                  <a:pt x="2498291" y="422030"/>
                  <a:pt x="2451399" y="211015"/>
                  <a:pt x="240450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19938E9-0A93-3D45-A96C-6FB5F4812C14}"/>
              </a:ext>
            </a:extLst>
          </p:cNvPr>
          <p:cNvGrpSpPr/>
          <p:nvPr/>
        </p:nvGrpSpPr>
        <p:grpSpPr>
          <a:xfrm>
            <a:off x="8766346" y="5318306"/>
            <a:ext cx="1075076" cy="443807"/>
            <a:chOff x="8766346" y="5318306"/>
            <a:chExt cx="1075076" cy="44380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A46302B-56C0-FF43-882F-B1069E4863B6}"/>
                </a:ext>
              </a:extLst>
            </p:cNvPr>
            <p:cNvSpPr/>
            <p:nvPr/>
          </p:nvSpPr>
          <p:spPr>
            <a:xfrm>
              <a:off x="8766346" y="5318306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F1780CD-CD63-C64E-AE38-D365602B65E4}"/>
                </a:ext>
              </a:extLst>
            </p:cNvPr>
            <p:cNvSpPr txBox="1"/>
            <p:nvPr/>
          </p:nvSpPr>
          <p:spPr>
            <a:xfrm>
              <a:off x="8789870" y="5375571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Src</a:t>
              </a:r>
              <a:r>
                <a:rPr lang="en-US" dirty="0">
                  <a:latin typeface="Helvetica" pitchFamily="2" charset="0"/>
                </a:rPr>
                <a:t>-NA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714859B4-544B-7B41-A1F2-E3EE21AA1932}"/>
              </a:ext>
            </a:extLst>
          </p:cNvPr>
          <p:cNvGrpSpPr/>
          <p:nvPr/>
        </p:nvGrpSpPr>
        <p:grpSpPr>
          <a:xfrm>
            <a:off x="10783842" y="1742234"/>
            <a:ext cx="1075076" cy="443807"/>
            <a:chOff x="10783842" y="1742234"/>
            <a:chExt cx="1075076" cy="44380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29B2E1F-EF9F-0F4C-B6DD-D23E2F2E98F5}"/>
                </a:ext>
              </a:extLst>
            </p:cNvPr>
            <p:cNvSpPr/>
            <p:nvPr/>
          </p:nvSpPr>
          <p:spPr>
            <a:xfrm>
              <a:off x="10783842" y="1742234"/>
              <a:ext cx="1075072" cy="443807"/>
            </a:xfrm>
            <a:prstGeom prst="rect">
              <a:avLst/>
            </a:prstGeom>
            <a:noFill/>
            <a:ln w="50800">
              <a:solidFill>
                <a:schemeClr val="tx1"/>
              </a:solidFill>
              <a:tailEnd type="arrow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9C54DD4-CDD6-D148-9183-5055DD0259C9}"/>
                </a:ext>
              </a:extLst>
            </p:cNvPr>
            <p:cNvSpPr txBox="1"/>
            <p:nvPr/>
          </p:nvSpPr>
          <p:spPr>
            <a:xfrm>
              <a:off x="10807366" y="1799499"/>
              <a:ext cx="10515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 err="1">
                  <a:latin typeface="Helvetica" pitchFamily="2" charset="0"/>
                </a:rPr>
                <a:t>Dst</a:t>
              </a:r>
              <a:r>
                <a:rPr lang="en-US" dirty="0">
                  <a:latin typeface="Helvetica" pitchFamily="2" charset="0"/>
                </a:rPr>
                <a:t>-EU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B97E1F1-56DF-2844-9BEC-3F792F158AA4}"/>
              </a:ext>
            </a:extLst>
          </p:cNvPr>
          <p:cNvSpPr txBox="1"/>
          <p:nvPr/>
        </p:nvSpPr>
        <p:spPr>
          <a:xfrm>
            <a:off x="10072159" y="5990617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A14D3C3-9B28-6947-8988-3361DD67EBB5}"/>
              </a:ext>
            </a:extLst>
          </p:cNvPr>
          <p:cNvSpPr txBox="1"/>
          <p:nvPr/>
        </p:nvSpPr>
        <p:spPr>
          <a:xfrm>
            <a:off x="10044838" y="3056695"/>
            <a:ext cx="11631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latin typeface="Helvetica" pitchFamily="2" charset="0"/>
              </a:rPr>
              <a:t>AS A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C35ECD-8C87-9747-9DB4-63A20300F097}"/>
              </a:ext>
            </a:extLst>
          </p:cNvPr>
          <p:cNvSpPr txBox="1"/>
          <p:nvPr/>
        </p:nvSpPr>
        <p:spPr>
          <a:xfrm>
            <a:off x="9445031" y="1307358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NA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E72109-337D-D24F-BCAE-F8DB8CDD2D2E}"/>
              </a:ext>
            </a:extLst>
          </p:cNvPr>
          <p:cNvSpPr txBox="1"/>
          <p:nvPr/>
        </p:nvSpPr>
        <p:spPr>
          <a:xfrm>
            <a:off x="10086332" y="1303205"/>
            <a:ext cx="766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EU</a:t>
            </a:r>
          </a:p>
        </p:txBody>
      </p:sp>
      <p:pic>
        <p:nvPicPr>
          <p:cNvPr id="33" name="Picture 19" descr="Router Clip Art">
            <a:extLst>
              <a:ext uri="{FF2B5EF4-FFF2-40B4-BE49-F238E27FC236}">
                <a16:creationId xmlns:a16="http://schemas.microsoft.com/office/drawing/2014/main" id="{215DD1C3-A4AE-9943-8DE8-BDAD5C22C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617" y="4839993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19" descr="Router Clip Art">
            <a:extLst>
              <a:ext uri="{FF2B5EF4-FFF2-40B4-BE49-F238E27FC236}">
                <a16:creationId xmlns:a16="http://schemas.microsoft.com/office/drawing/2014/main" id="{9795D3F0-FB0C-A843-A966-E5C000BAA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6376" y="4769770"/>
            <a:ext cx="50139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Freeform 34">
            <a:extLst>
              <a:ext uri="{FF2B5EF4-FFF2-40B4-BE49-F238E27FC236}">
                <a16:creationId xmlns:a16="http://schemas.microsoft.com/office/drawing/2014/main" id="{846615B0-678D-8E40-9E53-70CFAC3D756B}"/>
              </a:ext>
            </a:extLst>
          </p:cNvPr>
          <p:cNvSpPr/>
          <p:nvPr/>
        </p:nvSpPr>
        <p:spPr>
          <a:xfrm>
            <a:off x="9288623" y="2124222"/>
            <a:ext cx="2450790" cy="3137095"/>
          </a:xfrm>
          <a:custGeom>
            <a:avLst/>
            <a:gdLst>
              <a:gd name="connsiteX0" fmla="*/ 24189 w 2450790"/>
              <a:gd name="connsiteY0" fmla="*/ 3137095 h 3137095"/>
              <a:gd name="connsiteX1" fmla="*/ 52325 w 2450790"/>
              <a:gd name="connsiteY1" fmla="*/ 2855741 h 3137095"/>
              <a:gd name="connsiteX2" fmla="*/ 488423 w 2450790"/>
              <a:gd name="connsiteY2" fmla="*/ 2588455 h 3137095"/>
              <a:gd name="connsiteX3" fmla="*/ 1487229 w 2450790"/>
              <a:gd name="connsiteY3" fmla="*/ 3066756 h 3137095"/>
              <a:gd name="connsiteX4" fmla="*/ 2401629 w 2450790"/>
              <a:gd name="connsiteY4" fmla="*/ 2504049 h 3137095"/>
              <a:gd name="connsiteX5" fmla="*/ 2317223 w 2450790"/>
              <a:gd name="connsiteY5" fmla="*/ 689316 h 3137095"/>
              <a:gd name="connsiteX6" fmla="*/ 2232817 w 2450790"/>
              <a:gd name="connsiteY6" fmla="*/ 0 h 3137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50790" h="3137095">
                <a:moveTo>
                  <a:pt x="24189" y="3137095"/>
                </a:moveTo>
                <a:cubicBezTo>
                  <a:pt x="-429" y="3042138"/>
                  <a:pt x="-25047" y="2947181"/>
                  <a:pt x="52325" y="2855741"/>
                </a:cubicBezTo>
                <a:cubicBezTo>
                  <a:pt x="129697" y="2764301"/>
                  <a:pt x="249272" y="2553286"/>
                  <a:pt x="488423" y="2588455"/>
                </a:cubicBezTo>
                <a:cubicBezTo>
                  <a:pt x="727574" y="2623624"/>
                  <a:pt x="1168361" y="3080824"/>
                  <a:pt x="1487229" y="3066756"/>
                </a:cubicBezTo>
                <a:cubicBezTo>
                  <a:pt x="1806097" y="3052688"/>
                  <a:pt x="2263297" y="2900289"/>
                  <a:pt x="2401629" y="2504049"/>
                </a:cubicBezTo>
                <a:cubicBezTo>
                  <a:pt x="2539961" y="2107809"/>
                  <a:pt x="2345358" y="1106657"/>
                  <a:pt x="2317223" y="689316"/>
                </a:cubicBezTo>
                <a:cubicBezTo>
                  <a:pt x="2289088" y="271975"/>
                  <a:pt x="2260952" y="135987"/>
                  <a:pt x="2232817" y="0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ash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 descr="A picture containing icon&#10;&#10;Description automatically generated">
            <a:extLst>
              <a:ext uri="{FF2B5EF4-FFF2-40B4-BE49-F238E27FC236}">
                <a16:creationId xmlns:a16="http://schemas.microsoft.com/office/drawing/2014/main" id="{266B981C-7044-3C49-84C2-0572DE8FEF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744" y="3517715"/>
            <a:ext cx="554508" cy="544892"/>
          </a:xfrm>
          <a:prstGeom prst="rect">
            <a:avLst/>
          </a:prstGeom>
        </p:spPr>
      </p:pic>
      <p:pic>
        <p:nvPicPr>
          <p:cNvPr id="38" name="Picture 37" descr="A close up of a logo&#10;&#10;Description automatically generated">
            <a:extLst>
              <a:ext uri="{FF2B5EF4-FFF2-40B4-BE49-F238E27FC236}">
                <a16:creationId xmlns:a16="http://schemas.microsoft.com/office/drawing/2014/main" id="{E1ECCF3D-D960-9E44-AFE6-6D020E709A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5094" y="4667727"/>
            <a:ext cx="1973078" cy="2259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764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8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forwarding table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EFC39CA-FA45-6E45-9FBF-92465D621B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214386"/>
            <a:ext cx="10515600" cy="2149875"/>
          </a:xfrm>
        </p:spPr>
        <p:txBody>
          <a:bodyPr/>
          <a:lstStyle/>
          <a:p>
            <a:r>
              <a:rPr lang="en-US" dirty="0"/>
              <a:t>Suppose a router in AS1 wants to forward a packet destined to external prefix X. </a:t>
            </a:r>
          </a:p>
          <a:p>
            <a:r>
              <a:rPr lang="en-US" dirty="0"/>
              <a:t>How is the forwarding table entry for X at 1d computed?</a:t>
            </a:r>
          </a:p>
          <a:p>
            <a:r>
              <a:rPr lang="en-US" dirty="0"/>
              <a:t>How is the forwarding table entry for X at 1c computed?</a:t>
            </a:r>
          </a:p>
          <a:p>
            <a:endParaRPr lang="en-US" dirty="0"/>
          </a:p>
        </p:txBody>
      </p:sp>
      <p:pic>
        <p:nvPicPr>
          <p:cNvPr id="326" name="Picture 325" descr="Shape&#10;&#10;Description automatically generated with low confidence">
            <a:extLst>
              <a:ext uri="{FF2B5EF4-FFF2-40B4-BE49-F238E27FC236}">
                <a16:creationId xmlns:a16="http://schemas.microsoft.com/office/drawing/2014/main" id="{0B3106B3-ACE1-A246-8F2B-3C3C4F7C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3058" y="243060"/>
            <a:ext cx="1678706" cy="1105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37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6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20149" y="4919240"/>
            <a:ext cx="10423631" cy="845038"/>
          </a:xfrm>
        </p:spPr>
        <p:txBody>
          <a:bodyPr/>
          <a:lstStyle/>
          <a:p>
            <a:pPr marL="293688" indent="-293688">
              <a:lnSpc>
                <a:spcPts val="2140"/>
              </a:lnSpc>
            </a:pPr>
            <a:r>
              <a:rPr lang="en-US" sz="2200" dirty="0"/>
              <a:t>Based on AS2 import policy, AS2 router 2c imports and selects path AS3,X, propagates (via </a:t>
            </a:r>
            <a:r>
              <a:rPr lang="en-US" sz="2200" dirty="0">
                <a:solidFill>
                  <a:srgbClr val="C00000"/>
                </a:solidFill>
              </a:rPr>
              <a:t>iBGP</a:t>
            </a:r>
            <a:r>
              <a:rPr lang="en-US" sz="2200" dirty="0"/>
              <a:t>) to all AS2 routers</a:t>
            </a:r>
          </a:p>
          <a:p>
            <a:endParaRPr lang="en-US" sz="2000" dirty="0"/>
          </a:p>
        </p:txBody>
      </p:sp>
      <p:grpSp>
        <p:nvGrpSpPr>
          <p:cNvPr id="125" name="Group 124"/>
          <p:cNvGrpSpPr/>
          <p:nvPr/>
        </p:nvGrpSpPr>
        <p:grpSpPr>
          <a:xfrm>
            <a:off x="2148887" y="1451515"/>
            <a:ext cx="2557336" cy="1719017"/>
            <a:chOff x="-2170772" y="2784954"/>
            <a:chExt cx="2712783" cy="1853712"/>
          </a:xfrm>
        </p:grpSpPr>
        <p:sp>
          <p:nvSpPr>
            <p:cNvPr id="261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2" name="Group 261"/>
            <p:cNvGrpSpPr/>
            <p:nvPr/>
          </p:nvGrpSpPr>
          <p:grpSpPr>
            <a:xfrm>
              <a:off x="-1935370" y="2935816"/>
              <a:ext cx="2333625" cy="1619588"/>
              <a:chOff x="833331" y="2873352"/>
              <a:chExt cx="2333625" cy="1619588"/>
            </a:xfrm>
          </p:grpSpPr>
          <p:grpSp>
            <p:nvGrpSpPr>
              <p:cNvPr id="263" name="Group 262"/>
              <p:cNvGrpSpPr/>
              <p:nvPr/>
            </p:nvGrpSpPr>
            <p:grpSpPr>
              <a:xfrm>
                <a:off x="1736090" y="2873352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31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16" name="Oval 31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7" name="Rectangle 31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18" name="Oval 31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19" name="Freeform 31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0" name="Freeform 31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1" name="Freeform 32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22" name="Freeform 32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23" name="Straight Connector 322"/>
                  <p:cNvCxnSpPr>
                    <a:endCxn id="31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4" name="Straight Connector 32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13" name="Group 312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14" name="Oval 31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15" name="TextBox 314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1b</a:t>
                    </a:r>
                  </a:p>
                </p:txBody>
              </p:sp>
            </p:grpSp>
          </p:grpSp>
          <p:grpSp>
            <p:nvGrpSpPr>
              <p:cNvPr id="264" name="Group 263"/>
              <p:cNvGrpSpPr/>
              <p:nvPr/>
            </p:nvGrpSpPr>
            <p:grpSpPr>
              <a:xfrm>
                <a:off x="1740320" y="4094669"/>
                <a:ext cx="565150" cy="398271"/>
                <a:chOff x="1736090" y="2873352"/>
                <a:chExt cx="565150" cy="398271"/>
              </a:xfrm>
            </p:grpSpPr>
            <p:grpSp>
              <p:nvGrpSpPr>
                <p:cNvPr id="29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303" name="Oval 30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4" name="Rectangle 30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5" name="Oval 30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306" name="Freeform 30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7" name="Freeform 30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8" name="Freeform 30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309" name="Freeform 30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310" name="Straight Connector 309"/>
                  <p:cNvCxnSpPr>
                    <a:endCxn id="30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Straight Connector 31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00" name="Group 299"/>
                <p:cNvGrpSpPr/>
                <p:nvPr/>
              </p:nvGrpSpPr>
              <p:grpSpPr>
                <a:xfrm>
                  <a:off x="1770362" y="2873352"/>
                  <a:ext cx="449257" cy="398271"/>
                  <a:chOff x="667045" y="1708643"/>
                  <a:chExt cx="449257" cy="398271"/>
                </a:xfrm>
              </p:grpSpPr>
              <p:sp>
                <p:nvSpPr>
                  <p:cNvPr id="301" name="Oval 30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302" name="TextBox 301"/>
                  <p:cNvSpPr txBox="1"/>
                  <p:nvPr/>
                </p:nvSpPr>
                <p:spPr>
                  <a:xfrm>
                    <a:off x="667045" y="1708643"/>
                    <a:ext cx="449257" cy="3982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1d</a:t>
                    </a:r>
                  </a:p>
                </p:txBody>
              </p:sp>
            </p:grpSp>
          </p:grpSp>
          <p:grpSp>
            <p:nvGrpSpPr>
              <p:cNvPr id="265" name="Group 264"/>
              <p:cNvGrpSpPr/>
              <p:nvPr/>
            </p:nvGrpSpPr>
            <p:grpSpPr>
              <a:xfrm>
                <a:off x="2601806" y="3485072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86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90" name="Oval 289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1" name="Rectangle 290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2" name="Oval 291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93" name="Freeform 292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4" name="Freeform 293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5" name="Freeform 294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96" name="Freeform 295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97" name="Straight Connector 296"/>
                  <p:cNvCxnSpPr>
                    <a:endCxn id="292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Straight Connector 297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7" name="Group 286"/>
                <p:cNvGrpSpPr/>
                <p:nvPr/>
              </p:nvGrpSpPr>
              <p:grpSpPr>
                <a:xfrm>
                  <a:off x="1770362" y="2873352"/>
                  <a:ext cx="423749" cy="398272"/>
                  <a:chOff x="667045" y="1708643"/>
                  <a:chExt cx="423749" cy="398272"/>
                </a:xfrm>
              </p:grpSpPr>
              <p:sp>
                <p:nvSpPr>
                  <p:cNvPr id="288" name="Oval 287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89" name="TextBox 288"/>
                  <p:cNvSpPr txBox="1"/>
                  <p:nvPr/>
                </p:nvSpPr>
                <p:spPr>
                  <a:xfrm>
                    <a:off x="667045" y="1708643"/>
                    <a:ext cx="423749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1c</a:t>
                    </a:r>
                  </a:p>
                </p:txBody>
              </p:sp>
            </p:grpSp>
          </p:grpSp>
          <p:grpSp>
            <p:nvGrpSpPr>
              <p:cNvPr id="266" name="Group 265"/>
              <p:cNvGrpSpPr/>
              <p:nvPr/>
            </p:nvGrpSpPr>
            <p:grpSpPr>
              <a:xfrm>
                <a:off x="833331" y="3478719"/>
                <a:ext cx="565150" cy="398272"/>
                <a:chOff x="1736090" y="2873352"/>
                <a:chExt cx="565150" cy="398272"/>
              </a:xfrm>
            </p:grpSpPr>
            <p:grpSp>
              <p:nvGrpSpPr>
                <p:cNvPr id="273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77" name="Oval 276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78" name="Rectangle 277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79" name="Oval 278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80" name="Freeform 279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1" name="Freeform 280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2" name="Freeform 281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83" name="Freeform 282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84" name="Straight Connector 283"/>
                  <p:cNvCxnSpPr>
                    <a:endCxn id="279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85" name="Straight Connector 284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4" name="Group 273"/>
                <p:cNvGrpSpPr/>
                <p:nvPr/>
              </p:nvGrpSpPr>
              <p:grpSpPr>
                <a:xfrm>
                  <a:off x="1770362" y="2873352"/>
                  <a:ext cx="437353" cy="398272"/>
                  <a:chOff x="667045" y="1708643"/>
                  <a:chExt cx="437353" cy="398272"/>
                </a:xfrm>
              </p:grpSpPr>
              <p:sp>
                <p:nvSpPr>
                  <p:cNvPr id="275" name="Oval 274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76" name="TextBox 275"/>
                  <p:cNvSpPr txBox="1"/>
                  <p:nvPr/>
                </p:nvSpPr>
                <p:spPr>
                  <a:xfrm>
                    <a:off x="667045" y="1708643"/>
                    <a:ext cx="437353" cy="39827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1a</a:t>
                    </a:r>
                  </a:p>
                </p:txBody>
              </p:sp>
            </p:grpSp>
          </p:grpSp>
          <p:cxnSp>
            <p:nvCxnSpPr>
              <p:cNvPr id="267" name="Straight Connector 266"/>
              <p:cNvCxnSpPr>
                <a:stCxn id="315" idx="2"/>
                <a:endCxn id="302" idx="0"/>
              </p:cNvCxnSpPr>
              <p:nvPr/>
            </p:nvCxnSpPr>
            <p:spPr bwMode="auto">
              <a:xfrm>
                <a:off x="1994990" y="3271623"/>
                <a:ext cx="4230" cy="823045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8" name="Straight Connector 267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69" name="Straight Connector 268"/>
              <p:cNvCxnSpPr>
                <a:stCxn id="316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0" name="Straight Connector 269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1" name="Straight Connector 270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72" name="Straight Connector 271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6" name="Group 125"/>
          <p:cNvGrpSpPr/>
          <p:nvPr/>
        </p:nvGrpSpPr>
        <p:grpSpPr>
          <a:xfrm>
            <a:off x="4809692" y="2378686"/>
            <a:ext cx="2545688" cy="1720535"/>
            <a:chOff x="-2170772" y="2784954"/>
            <a:chExt cx="2712783" cy="1853712"/>
          </a:xfrm>
        </p:grpSpPr>
        <p:sp>
          <p:nvSpPr>
            <p:cNvPr id="197" name="Freeform 2"/>
            <p:cNvSpPr>
              <a:spLocks/>
            </p:cNvSpPr>
            <p:nvPr/>
          </p:nvSpPr>
          <p:spPr bwMode="auto">
            <a:xfrm>
              <a:off x="-2170772" y="2784954"/>
              <a:ext cx="2712783" cy="1853712"/>
            </a:xfrm>
            <a:custGeom>
              <a:avLst/>
              <a:gdLst>
                <a:gd name="T0" fmla="*/ 648763 w 10001"/>
                <a:gd name="T1" fmla="*/ 34777612 h 10125"/>
                <a:gd name="T2" fmla="*/ 115976403 w 10001"/>
                <a:gd name="T3" fmla="*/ 13733703 h 10125"/>
                <a:gd name="T4" fmla="*/ 507700960 w 10001"/>
                <a:gd name="T5" fmla="*/ 8662125 h 10125"/>
                <a:gd name="T6" fmla="*/ 810212713 w 10001"/>
                <a:gd name="T7" fmla="*/ 0 h 10125"/>
                <a:gd name="T8" fmla="*/ 1090015738 w 10001"/>
                <a:gd name="T9" fmla="*/ 8687929 h 10125"/>
                <a:gd name="T10" fmla="*/ 1310938763 w 10001"/>
                <a:gd name="T11" fmla="*/ 4279362 h 10125"/>
                <a:gd name="T12" fmla="*/ 1620263134 w 10001"/>
                <a:gd name="T13" fmla="*/ 25736690 h 10125"/>
                <a:gd name="T14" fmla="*/ 1394798364 w 10001"/>
                <a:gd name="T15" fmla="*/ 58525268 h 10125"/>
                <a:gd name="T16" fmla="*/ 1134622140 w 10001"/>
                <a:gd name="T17" fmla="*/ 80266624 h 10125"/>
                <a:gd name="T18" fmla="*/ 860820276 w 10001"/>
                <a:gd name="T19" fmla="*/ 76142271 h 10125"/>
                <a:gd name="T20" fmla="*/ 708996782 w 10001"/>
                <a:gd name="T21" fmla="*/ 85346835 h 10125"/>
                <a:gd name="T22" fmla="*/ 509322667 w 10001"/>
                <a:gd name="T23" fmla="*/ 86268164 h 10125"/>
                <a:gd name="T24" fmla="*/ 353443899 w 10001"/>
                <a:gd name="T25" fmla="*/ 67979516 h 10125"/>
                <a:gd name="T26" fmla="*/ 192536914 w 10001"/>
                <a:gd name="T27" fmla="*/ 64535347 h 10125"/>
                <a:gd name="T28" fmla="*/ 648763 w 10001"/>
                <a:gd name="T29" fmla="*/ 34777612 h 10125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connsiteX0" fmla="*/ 4 w 10040"/>
                <a:gd name="connsiteY0" fmla="*/ 4039 h 10125"/>
                <a:gd name="connsiteX1" fmla="*/ 715 w 10040"/>
                <a:gd name="connsiteY1" fmla="*/ 1595 h 10125"/>
                <a:gd name="connsiteX2" fmla="*/ 3130 w 10040"/>
                <a:gd name="connsiteY2" fmla="*/ 1006 h 10125"/>
                <a:gd name="connsiteX3" fmla="*/ 4995 w 10040"/>
                <a:gd name="connsiteY3" fmla="*/ 0 h 10125"/>
                <a:gd name="connsiteX4" fmla="*/ 6720 w 10040"/>
                <a:gd name="connsiteY4" fmla="*/ 1009 h 10125"/>
                <a:gd name="connsiteX5" fmla="*/ 9989 w 10040"/>
                <a:gd name="connsiteY5" fmla="*/ 2989 h 10125"/>
                <a:gd name="connsiteX6" fmla="*/ 8599 w 10040"/>
                <a:gd name="connsiteY6" fmla="*/ 6797 h 10125"/>
                <a:gd name="connsiteX7" fmla="*/ 6995 w 10040"/>
                <a:gd name="connsiteY7" fmla="*/ 9322 h 10125"/>
                <a:gd name="connsiteX8" fmla="*/ 5307 w 10040"/>
                <a:gd name="connsiteY8" fmla="*/ 8843 h 10125"/>
                <a:gd name="connsiteX9" fmla="*/ 4371 w 10040"/>
                <a:gd name="connsiteY9" fmla="*/ 9912 h 10125"/>
                <a:gd name="connsiteX10" fmla="*/ 3140 w 10040"/>
                <a:gd name="connsiteY10" fmla="*/ 10019 h 10125"/>
                <a:gd name="connsiteX11" fmla="*/ 2179 w 10040"/>
                <a:gd name="connsiteY11" fmla="*/ 7895 h 10125"/>
                <a:gd name="connsiteX12" fmla="*/ 1187 w 10040"/>
                <a:gd name="connsiteY12" fmla="*/ 7495 h 10125"/>
                <a:gd name="connsiteX13" fmla="*/ 4 w 10040"/>
                <a:gd name="connsiteY13" fmla="*/ 4039 h 10125"/>
                <a:gd name="connsiteX0" fmla="*/ 4 w 8600"/>
                <a:gd name="connsiteY0" fmla="*/ 4042 h 10128"/>
                <a:gd name="connsiteX1" fmla="*/ 715 w 8600"/>
                <a:gd name="connsiteY1" fmla="*/ 1598 h 10128"/>
                <a:gd name="connsiteX2" fmla="*/ 3130 w 8600"/>
                <a:gd name="connsiteY2" fmla="*/ 1009 h 10128"/>
                <a:gd name="connsiteX3" fmla="*/ 4995 w 8600"/>
                <a:gd name="connsiteY3" fmla="*/ 3 h 10128"/>
                <a:gd name="connsiteX4" fmla="*/ 6720 w 8600"/>
                <a:gd name="connsiteY4" fmla="*/ 1012 h 10128"/>
                <a:gd name="connsiteX5" fmla="*/ 8599 w 8600"/>
                <a:gd name="connsiteY5" fmla="*/ 6800 h 10128"/>
                <a:gd name="connsiteX6" fmla="*/ 6995 w 8600"/>
                <a:gd name="connsiteY6" fmla="*/ 9325 h 10128"/>
                <a:gd name="connsiteX7" fmla="*/ 5307 w 8600"/>
                <a:gd name="connsiteY7" fmla="*/ 8846 h 10128"/>
                <a:gd name="connsiteX8" fmla="*/ 4371 w 8600"/>
                <a:gd name="connsiteY8" fmla="*/ 9915 h 10128"/>
                <a:gd name="connsiteX9" fmla="*/ 3140 w 8600"/>
                <a:gd name="connsiteY9" fmla="*/ 10022 h 10128"/>
                <a:gd name="connsiteX10" fmla="*/ 2179 w 8600"/>
                <a:gd name="connsiteY10" fmla="*/ 7898 h 10128"/>
                <a:gd name="connsiteX11" fmla="*/ 1187 w 8600"/>
                <a:gd name="connsiteY11" fmla="*/ 7498 h 10128"/>
                <a:gd name="connsiteX12" fmla="*/ 4 w 8600"/>
                <a:gd name="connsiteY12" fmla="*/ 4042 h 10128"/>
                <a:gd name="connsiteX0" fmla="*/ 4 w 9326"/>
                <a:gd name="connsiteY0" fmla="*/ 3988 h 9997"/>
                <a:gd name="connsiteX1" fmla="*/ 830 w 9326"/>
                <a:gd name="connsiteY1" fmla="*/ 1575 h 9997"/>
                <a:gd name="connsiteX2" fmla="*/ 3639 w 9326"/>
                <a:gd name="connsiteY2" fmla="*/ 993 h 9997"/>
                <a:gd name="connsiteX3" fmla="*/ 5807 w 9326"/>
                <a:gd name="connsiteY3" fmla="*/ 0 h 9997"/>
                <a:gd name="connsiteX4" fmla="*/ 7813 w 9326"/>
                <a:gd name="connsiteY4" fmla="*/ 996 h 9997"/>
                <a:gd name="connsiteX5" fmla="*/ 9324 w 9326"/>
                <a:gd name="connsiteY5" fmla="*/ 5746 h 9997"/>
                <a:gd name="connsiteX6" fmla="*/ 8133 w 9326"/>
                <a:gd name="connsiteY6" fmla="*/ 9204 h 9997"/>
                <a:gd name="connsiteX7" fmla="*/ 6170 w 9326"/>
                <a:gd name="connsiteY7" fmla="*/ 8731 h 9997"/>
                <a:gd name="connsiteX8" fmla="*/ 5082 w 9326"/>
                <a:gd name="connsiteY8" fmla="*/ 9787 h 9997"/>
                <a:gd name="connsiteX9" fmla="*/ 3650 w 9326"/>
                <a:gd name="connsiteY9" fmla="*/ 9892 h 9997"/>
                <a:gd name="connsiteX10" fmla="*/ 2533 w 9326"/>
                <a:gd name="connsiteY10" fmla="*/ 7795 h 9997"/>
                <a:gd name="connsiteX11" fmla="*/ 1379 w 9326"/>
                <a:gd name="connsiteY11" fmla="*/ 7400 h 9997"/>
                <a:gd name="connsiteX12" fmla="*/ 4 w 9326"/>
                <a:gd name="connsiteY12" fmla="*/ 3988 h 9997"/>
                <a:gd name="connsiteX0" fmla="*/ 4 w 10001"/>
                <a:gd name="connsiteY0" fmla="*/ 3989 h 10041"/>
                <a:gd name="connsiteX1" fmla="*/ 890 w 10001"/>
                <a:gd name="connsiteY1" fmla="*/ 1575 h 10041"/>
                <a:gd name="connsiteX2" fmla="*/ 3902 w 10001"/>
                <a:gd name="connsiteY2" fmla="*/ 993 h 10041"/>
                <a:gd name="connsiteX3" fmla="*/ 6227 w 10001"/>
                <a:gd name="connsiteY3" fmla="*/ 0 h 10041"/>
                <a:gd name="connsiteX4" fmla="*/ 8378 w 10001"/>
                <a:gd name="connsiteY4" fmla="*/ 996 h 10041"/>
                <a:gd name="connsiteX5" fmla="*/ 9998 w 10001"/>
                <a:gd name="connsiteY5" fmla="*/ 5748 h 10041"/>
                <a:gd name="connsiteX6" fmla="*/ 8721 w 10001"/>
                <a:gd name="connsiteY6" fmla="*/ 9207 h 10041"/>
                <a:gd name="connsiteX7" fmla="*/ 5449 w 10001"/>
                <a:gd name="connsiteY7" fmla="*/ 9790 h 10041"/>
                <a:gd name="connsiteX8" fmla="*/ 3914 w 10001"/>
                <a:gd name="connsiteY8" fmla="*/ 9895 h 10041"/>
                <a:gd name="connsiteX9" fmla="*/ 2716 w 10001"/>
                <a:gd name="connsiteY9" fmla="*/ 7797 h 10041"/>
                <a:gd name="connsiteX10" fmla="*/ 1479 w 10001"/>
                <a:gd name="connsiteY10" fmla="*/ 7402 h 10041"/>
                <a:gd name="connsiteX11" fmla="*/ 4 w 10001"/>
                <a:gd name="connsiteY11" fmla="*/ 3989 h 10041"/>
                <a:gd name="connsiteX0" fmla="*/ 4 w 10001"/>
                <a:gd name="connsiteY0" fmla="*/ 3989 h 14825"/>
                <a:gd name="connsiteX1" fmla="*/ 890 w 10001"/>
                <a:gd name="connsiteY1" fmla="*/ 1575 h 14825"/>
                <a:gd name="connsiteX2" fmla="*/ 3902 w 10001"/>
                <a:gd name="connsiteY2" fmla="*/ 993 h 14825"/>
                <a:gd name="connsiteX3" fmla="*/ 6227 w 10001"/>
                <a:gd name="connsiteY3" fmla="*/ 0 h 14825"/>
                <a:gd name="connsiteX4" fmla="*/ 8378 w 10001"/>
                <a:gd name="connsiteY4" fmla="*/ 996 h 14825"/>
                <a:gd name="connsiteX5" fmla="*/ 9998 w 10001"/>
                <a:gd name="connsiteY5" fmla="*/ 5748 h 14825"/>
                <a:gd name="connsiteX6" fmla="*/ 8721 w 10001"/>
                <a:gd name="connsiteY6" fmla="*/ 9207 h 14825"/>
                <a:gd name="connsiteX7" fmla="*/ 6011 w 10001"/>
                <a:gd name="connsiteY7" fmla="*/ 14823 h 14825"/>
                <a:gd name="connsiteX8" fmla="*/ 3914 w 10001"/>
                <a:gd name="connsiteY8" fmla="*/ 9895 h 14825"/>
                <a:gd name="connsiteX9" fmla="*/ 2716 w 10001"/>
                <a:gd name="connsiteY9" fmla="*/ 7797 h 14825"/>
                <a:gd name="connsiteX10" fmla="*/ 1479 w 10001"/>
                <a:gd name="connsiteY10" fmla="*/ 7402 h 14825"/>
                <a:gd name="connsiteX11" fmla="*/ 4 w 10001"/>
                <a:gd name="connsiteY11" fmla="*/ 3989 h 14825"/>
                <a:gd name="connsiteX0" fmla="*/ 4 w 10001"/>
                <a:gd name="connsiteY0" fmla="*/ 7436 h 18272"/>
                <a:gd name="connsiteX1" fmla="*/ 890 w 10001"/>
                <a:gd name="connsiteY1" fmla="*/ 5022 h 18272"/>
                <a:gd name="connsiteX2" fmla="*/ 3902 w 10001"/>
                <a:gd name="connsiteY2" fmla="*/ 4440 h 18272"/>
                <a:gd name="connsiteX3" fmla="*/ 6026 w 10001"/>
                <a:gd name="connsiteY3" fmla="*/ 0 h 18272"/>
                <a:gd name="connsiteX4" fmla="*/ 8378 w 10001"/>
                <a:gd name="connsiteY4" fmla="*/ 4443 h 18272"/>
                <a:gd name="connsiteX5" fmla="*/ 9998 w 10001"/>
                <a:gd name="connsiteY5" fmla="*/ 9195 h 18272"/>
                <a:gd name="connsiteX6" fmla="*/ 8721 w 10001"/>
                <a:gd name="connsiteY6" fmla="*/ 12654 h 18272"/>
                <a:gd name="connsiteX7" fmla="*/ 6011 w 10001"/>
                <a:gd name="connsiteY7" fmla="*/ 18270 h 18272"/>
                <a:gd name="connsiteX8" fmla="*/ 3914 w 10001"/>
                <a:gd name="connsiteY8" fmla="*/ 13342 h 18272"/>
                <a:gd name="connsiteX9" fmla="*/ 2716 w 10001"/>
                <a:gd name="connsiteY9" fmla="*/ 11244 h 18272"/>
                <a:gd name="connsiteX10" fmla="*/ 1479 w 10001"/>
                <a:gd name="connsiteY10" fmla="*/ 10849 h 18272"/>
                <a:gd name="connsiteX11" fmla="*/ 4 w 10001"/>
                <a:gd name="connsiteY11" fmla="*/ 7436 h 18272"/>
                <a:gd name="connsiteX0" fmla="*/ 1 w 9998"/>
                <a:gd name="connsiteY0" fmla="*/ 7436 h 18272"/>
                <a:gd name="connsiteX1" fmla="*/ 3899 w 9998"/>
                <a:gd name="connsiteY1" fmla="*/ 4440 h 18272"/>
                <a:gd name="connsiteX2" fmla="*/ 6023 w 9998"/>
                <a:gd name="connsiteY2" fmla="*/ 0 h 18272"/>
                <a:gd name="connsiteX3" fmla="*/ 8375 w 9998"/>
                <a:gd name="connsiteY3" fmla="*/ 4443 h 18272"/>
                <a:gd name="connsiteX4" fmla="*/ 9995 w 9998"/>
                <a:gd name="connsiteY4" fmla="*/ 9195 h 18272"/>
                <a:gd name="connsiteX5" fmla="*/ 8718 w 9998"/>
                <a:gd name="connsiteY5" fmla="*/ 12654 h 18272"/>
                <a:gd name="connsiteX6" fmla="*/ 6008 w 9998"/>
                <a:gd name="connsiteY6" fmla="*/ 18270 h 18272"/>
                <a:gd name="connsiteX7" fmla="*/ 3911 w 9998"/>
                <a:gd name="connsiteY7" fmla="*/ 13342 h 18272"/>
                <a:gd name="connsiteX8" fmla="*/ 2713 w 9998"/>
                <a:gd name="connsiteY8" fmla="*/ 11244 h 18272"/>
                <a:gd name="connsiteX9" fmla="*/ 1476 w 9998"/>
                <a:gd name="connsiteY9" fmla="*/ 10849 h 18272"/>
                <a:gd name="connsiteX10" fmla="*/ 1 w 9998"/>
                <a:gd name="connsiteY10" fmla="*/ 7436 h 18272"/>
                <a:gd name="connsiteX0" fmla="*/ 35 w 8559"/>
                <a:gd name="connsiteY0" fmla="*/ 5938 h 10000"/>
                <a:gd name="connsiteX1" fmla="*/ 2459 w 8559"/>
                <a:gd name="connsiteY1" fmla="*/ 2430 h 10000"/>
                <a:gd name="connsiteX2" fmla="*/ 4583 w 8559"/>
                <a:gd name="connsiteY2" fmla="*/ 0 h 10000"/>
                <a:gd name="connsiteX3" fmla="*/ 6936 w 8559"/>
                <a:gd name="connsiteY3" fmla="*/ 2432 h 10000"/>
                <a:gd name="connsiteX4" fmla="*/ 8556 w 8559"/>
                <a:gd name="connsiteY4" fmla="*/ 5032 h 10000"/>
                <a:gd name="connsiteX5" fmla="*/ 7279 w 8559"/>
                <a:gd name="connsiteY5" fmla="*/ 6925 h 10000"/>
                <a:gd name="connsiteX6" fmla="*/ 4568 w 8559"/>
                <a:gd name="connsiteY6" fmla="*/ 9999 h 10000"/>
                <a:gd name="connsiteX7" fmla="*/ 2471 w 8559"/>
                <a:gd name="connsiteY7" fmla="*/ 7302 h 10000"/>
                <a:gd name="connsiteX8" fmla="*/ 1273 w 8559"/>
                <a:gd name="connsiteY8" fmla="*/ 6154 h 10000"/>
                <a:gd name="connsiteX9" fmla="*/ 35 w 8559"/>
                <a:gd name="connsiteY9" fmla="*/ 5938 h 10000"/>
                <a:gd name="connsiteX0" fmla="*/ 49 w 9820"/>
                <a:gd name="connsiteY0" fmla="*/ 4655 h 10000"/>
                <a:gd name="connsiteX1" fmla="*/ 2693 w 9820"/>
                <a:gd name="connsiteY1" fmla="*/ 2430 h 10000"/>
                <a:gd name="connsiteX2" fmla="*/ 5175 w 9820"/>
                <a:gd name="connsiteY2" fmla="*/ 0 h 10000"/>
                <a:gd name="connsiteX3" fmla="*/ 7924 w 9820"/>
                <a:gd name="connsiteY3" fmla="*/ 2432 h 10000"/>
                <a:gd name="connsiteX4" fmla="*/ 9816 w 9820"/>
                <a:gd name="connsiteY4" fmla="*/ 5032 h 10000"/>
                <a:gd name="connsiteX5" fmla="*/ 8324 w 9820"/>
                <a:gd name="connsiteY5" fmla="*/ 6925 h 10000"/>
                <a:gd name="connsiteX6" fmla="*/ 5157 w 9820"/>
                <a:gd name="connsiteY6" fmla="*/ 9999 h 10000"/>
                <a:gd name="connsiteX7" fmla="*/ 2707 w 9820"/>
                <a:gd name="connsiteY7" fmla="*/ 7302 h 10000"/>
                <a:gd name="connsiteX8" fmla="*/ 1307 w 9820"/>
                <a:gd name="connsiteY8" fmla="*/ 6154 h 10000"/>
                <a:gd name="connsiteX9" fmla="*/ 49 w 9820"/>
                <a:gd name="connsiteY9" fmla="*/ 4655 h 10000"/>
                <a:gd name="connsiteX0" fmla="*/ 45 w 9995"/>
                <a:gd name="connsiteY0" fmla="*/ 4655 h 10000"/>
                <a:gd name="connsiteX1" fmla="*/ 2737 w 9995"/>
                <a:gd name="connsiteY1" fmla="*/ 2430 h 10000"/>
                <a:gd name="connsiteX2" fmla="*/ 5265 w 9995"/>
                <a:gd name="connsiteY2" fmla="*/ 0 h 10000"/>
                <a:gd name="connsiteX3" fmla="*/ 8064 w 9995"/>
                <a:gd name="connsiteY3" fmla="*/ 2432 h 10000"/>
                <a:gd name="connsiteX4" fmla="*/ 9991 w 9995"/>
                <a:gd name="connsiteY4" fmla="*/ 5032 h 10000"/>
                <a:gd name="connsiteX5" fmla="*/ 8472 w 9995"/>
                <a:gd name="connsiteY5" fmla="*/ 6925 h 10000"/>
                <a:gd name="connsiteX6" fmla="*/ 5247 w 9995"/>
                <a:gd name="connsiteY6" fmla="*/ 9999 h 10000"/>
                <a:gd name="connsiteX7" fmla="*/ 2752 w 9995"/>
                <a:gd name="connsiteY7" fmla="*/ 7302 h 10000"/>
                <a:gd name="connsiteX8" fmla="*/ 1374 w 9995"/>
                <a:gd name="connsiteY8" fmla="*/ 6984 h 10000"/>
                <a:gd name="connsiteX9" fmla="*/ 45 w 9995"/>
                <a:gd name="connsiteY9" fmla="*/ 4655 h 10000"/>
                <a:gd name="connsiteX0" fmla="*/ 45 w 10000"/>
                <a:gd name="connsiteY0" fmla="*/ 5032 h 10377"/>
                <a:gd name="connsiteX1" fmla="*/ 2738 w 10000"/>
                <a:gd name="connsiteY1" fmla="*/ 2807 h 10377"/>
                <a:gd name="connsiteX2" fmla="*/ 4886 w 10000"/>
                <a:gd name="connsiteY2" fmla="*/ 0 h 10377"/>
                <a:gd name="connsiteX3" fmla="*/ 8068 w 10000"/>
                <a:gd name="connsiteY3" fmla="*/ 2809 h 10377"/>
                <a:gd name="connsiteX4" fmla="*/ 9996 w 10000"/>
                <a:gd name="connsiteY4" fmla="*/ 5409 h 10377"/>
                <a:gd name="connsiteX5" fmla="*/ 8476 w 10000"/>
                <a:gd name="connsiteY5" fmla="*/ 7302 h 10377"/>
                <a:gd name="connsiteX6" fmla="*/ 5250 w 10000"/>
                <a:gd name="connsiteY6" fmla="*/ 10376 h 10377"/>
                <a:gd name="connsiteX7" fmla="*/ 2753 w 10000"/>
                <a:gd name="connsiteY7" fmla="*/ 7679 h 10377"/>
                <a:gd name="connsiteX8" fmla="*/ 1375 w 10000"/>
                <a:gd name="connsiteY8" fmla="*/ 7361 h 10377"/>
                <a:gd name="connsiteX9" fmla="*/ 45 w 10000"/>
                <a:gd name="connsiteY9" fmla="*/ 5032 h 10377"/>
                <a:gd name="connsiteX0" fmla="*/ 45 w 10000"/>
                <a:gd name="connsiteY0" fmla="*/ 5036 h 10381"/>
                <a:gd name="connsiteX1" fmla="*/ 2738 w 10000"/>
                <a:gd name="connsiteY1" fmla="*/ 2811 h 10381"/>
                <a:gd name="connsiteX2" fmla="*/ 4886 w 10000"/>
                <a:gd name="connsiteY2" fmla="*/ 4 h 10381"/>
                <a:gd name="connsiteX3" fmla="*/ 8068 w 10000"/>
                <a:gd name="connsiteY3" fmla="*/ 2813 h 10381"/>
                <a:gd name="connsiteX4" fmla="*/ 9996 w 10000"/>
                <a:gd name="connsiteY4" fmla="*/ 5413 h 10381"/>
                <a:gd name="connsiteX5" fmla="*/ 8476 w 10000"/>
                <a:gd name="connsiteY5" fmla="*/ 7306 h 10381"/>
                <a:gd name="connsiteX6" fmla="*/ 5250 w 10000"/>
                <a:gd name="connsiteY6" fmla="*/ 10380 h 10381"/>
                <a:gd name="connsiteX7" fmla="*/ 2753 w 10000"/>
                <a:gd name="connsiteY7" fmla="*/ 7683 h 10381"/>
                <a:gd name="connsiteX8" fmla="*/ 1375 w 10000"/>
                <a:gd name="connsiteY8" fmla="*/ 7365 h 10381"/>
                <a:gd name="connsiteX9" fmla="*/ 45 w 10000"/>
                <a:gd name="connsiteY9" fmla="*/ 5036 h 10381"/>
                <a:gd name="connsiteX0" fmla="*/ 45 w 10000"/>
                <a:gd name="connsiteY0" fmla="*/ 5036 h 10796"/>
                <a:gd name="connsiteX1" fmla="*/ 2738 w 10000"/>
                <a:gd name="connsiteY1" fmla="*/ 2811 h 10796"/>
                <a:gd name="connsiteX2" fmla="*/ 4886 w 10000"/>
                <a:gd name="connsiteY2" fmla="*/ 4 h 10796"/>
                <a:gd name="connsiteX3" fmla="*/ 8068 w 10000"/>
                <a:gd name="connsiteY3" fmla="*/ 2813 h 10796"/>
                <a:gd name="connsiteX4" fmla="*/ 9996 w 10000"/>
                <a:gd name="connsiteY4" fmla="*/ 5413 h 10796"/>
                <a:gd name="connsiteX5" fmla="*/ 8476 w 10000"/>
                <a:gd name="connsiteY5" fmla="*/ 7306 h 10796"/>
                <a:gd name="connsiteX6" fmla="*/ 5202 w 10000"/>
                <a:gd name="connsiteY6" fmla="*/ 10795 h 10796"/>
                <a:gd name="connsiteX7" fmla="*/ 2753 w 10000"/>
                <a:gd name="connsiteY7" fmla="*/ 7683 h 10796"/>
                <a:gd name="connsiteX8" fmla="*/ 1375 w 10000"/>
                <a:gd name="connsiteY8" fmla="*/ 7365 h 10796"/>
                <a:gd name="connsiteX9" fmla="*/ 45 w 10000"/>
                <a:gd name="connsiteY9" fmla="*/ 5036 h 10796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  <a:gd name="connsiteX0" fmla="*/ 45 w 10000"/>
                <a:gd name="connsiteY0" fmla="*/ 5036 h 10795"/>
                <a:gd name="connsiteX1" fmla="*/ 2738 w 10000"/>
                <a:gd name="connsiteY1" fmla="*/ 2811 h 10795"/>
                <a:gd name="connsiteX2" fmla="*/ 4886 w 10000"/>
                <a:gd name="connsiteY2" fmla="*/ 4 h 10795"/>
                <a:gd name="connsiteX3" fmla="*/ 8068 w 10000"/>
                <a:gd name="connsiteY3" fmla="*/ 2813 h 10795"/>
                <a:gd name="connsiteX4" fmla="*/ 9996 w 10000"/>
                <a:gd name="connsiteY4" fmla="*/ 5413 h 10795"/>
                <a:gd name="connsiteX5" fmla="*/ 8476 w 10000"/>
                <a:gd name="connsiteY5" fmla="*/ 7306 h 10795"/>
                <a:gd name="connsiteX6" fmla="*/ 5202 w 10000"/>
                <a:gd name="connsiteY6" fmla="*/ 10795 h 10795"/>
                <a:gd name="connsiteX7" fmla="*/ 2753 w 10000"/>
                <a:gd name="connsiteY7" fmla="*/ 7683 h 10795"/>
                <a:gd name="connsiteX8" fmla="*/ 1375 w 10000"/>
                <a:gd name="connsiteY8" fmla="*/ 7365 h 10795"/>
                <a:gd name="connsiteX9" fmla="*/ 45 w 10000"/>
                <a:gd name="connsiteY9" fmla="*/ 5036 h 107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000" h="10795">
                  <a:moveTo>
                    <a:pt x="45" y="5036"/>
                  </a:moveTo>
                  <a:cubicBezTo>
                    <a:pt x="272" y="4277"/>
                    <a:pt x="1931" y="3650"/>
                    <a:pt x="2738" y="2811"/>
                  </a:cubicBezTo>
                  <a:cubicBezTo>
                    <a:pt x="3545" y="1972"/>
                    <a:pt x="3352" y="117"/>
                    <a:pt x="4886" y="4"/>
                  </a:cubicBezTo>
                  <a:cubicBezTo>
                    <a:pt x="6420" y="-109"/>
                    <a:pt x="7216" y="1912"/>
                    <a:pt x="8068" y="2813"/>
                  </a:cubicBezTo>
                  <a:cubicBezTo>
                    <a:pt x="8920" y="3715"/>
                    <a:pt x="9928" y="3420"/>
                    <a:pt x="9996" y="5413"/>
                  </a:cubicBezTo>
                  <a:cubicBezTo>
                    <a:pt x="10064" y="7406"/>
                    <a:pt x="9275" y="6409"/>
                    <a:pt x="8476" y="7306"/>
                  </a:cubicBezTo>
                  <a:cubicBezTo>
                    <a:pt x="7677" y="8203"/>
                    <a:pt x="7086" y="10770"/>
                    <a:pt x="5202" y="10795"/>
                  </a:cubicBezTo>
                  <a:cubicBezTo>
                    <a:pt x="3318" y="10820"/>
                    <a:pt x="3391" y="8255"/>
                    <a:pt x="2753" y="7683"/>
                  </a:cubicBezTo>
                  <a:cubicBezTo>
                    <a:pt x="2115" y="7111"/>
                    <a:pt x="2326" y="7496"/>
                    <a:pt x="1375" y="7365"/>
                  </a:cubicBezTo>
                  <a:cubicBezTo>
                    <a:pt x="493" y="6773"/>
                    <a:pt x="-182" y="5795"/>
                    <a:pt x="45" y="5036"/>
                  </a:cubicBezTo>
                  <a:close/>
                </a:path>
              </a:pathLst>
            </a:custGeom>
            <a:solidFill>
              <a:srgbClr val="66CC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98" name="Group 197"/>
            <p:cNvGrpSpPr/>
            <p:nvPr/>
          </p:nvGrpSpPr>
          <p:grpSpPr>
            <a:xfrm>
              <a:off x="-1935370" y="2935816"/>
              <a:ext cx="2333625" cy="1619237"/>
              <a:chOff x="833331" y="2873352"/>
              <a:chExt cx="2333625" cy="1619237"/>
            </a:xfrm>
          </p:grpSpPr>
          <p:grpSp>
            <p:nvGrpSpPr>
              <p:cNvPr id="199" name="Group 198"/>
              <p:cNvGrpSpPr/>
              <p:nvPr/>
            </p:nvGrpSpPr>
            <p:grpSpPr>
              <a:xfrm>
                <a:off x="1736090" y="287335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48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52" name="Oval 251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3" name="Rectangle 252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4" name="Oval 253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55" name="Freeform 254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6" name="Freeform 255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7" name="Freeform 256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58" name="Freeform 257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59" name="Straight Connector 258"/>
                  <p:cNvCxnSpPr>
                    <a:endCxn id="254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0" name="Straight Connector 259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49" name="Group 248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50" name="Oval 249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51" name="TextBox 250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2b</a:t>
                    </a:r>
                  </a:p>
                </p:txBody>
              </p:sp>
            </p:grpSp>
          </p:grpSp>
          <p:grpSp>
            <p:nvGrpSpPr>
              <p:cNvPr id="200" name="Group 199"/>
              <p:cNvGrpSpPr/>
              <p:nvPr/>
            </p:nvGrpSpPr>
            <p:grpSpPr>
              <a:xfrm>
                <a:off x="1740320" y="409466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35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39" name="Oval 238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0" name="Rectangle 239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1" name="Oval 240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42" name="Freeform 241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3" name="Freeform 242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4" name="Freeform 243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45" name="Freeform 244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46" name="Straight Connector 245"/>
                  <p:cNvCxnSpPr>
                    <a:endCxn id="241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Straight Connector 246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36" name="Group 235"/>
                <p:cNvGrpSpPr/>
                <p:nvPr/>
              </p:nvGrpSpPr>
              <p:grpSpPr>
                <a:xfrm>
                  <a:off x="1770362" y="2873352"/>
                  <a:ext cx="451313" cy="397920"/>
                  <a:chOff x="667045" y="1708643"/>
                  <a:chExt cx="451313" cy="397920"/>
                </a:xfrm>
              </p:grpSpPr>
              <p:sp>
                <p:nvSpPr>
                  <p:cNvPr id="237" name="Oval 236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38" name="TextBox 237"/>
                  <p:cNvSpPr txBox="1"/>
                  <p:nvPr/>
                </p:nvSpPr>
                <p:spPr>
                  <a:xfrm>
                    <a:off x="667045" y="1708643"/>
                    <a:ext cx="451313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2d</a:t>
                    </a:r>
                  </a:p>
                </p:txBody>
              </p:sp>
            </p:grpSp>
          </p:grpSp>
          <p:grpSp>
            <p:nvGrpSpPr>
              <p:cNvPr id="201" name="Group 200"/>
              <p:cNvGrpSpPr/>
              <p:nvPr/>
            </p:nvGrpSpPr>
            <p:grpSpPr>
              <a:xfrm>
                <a:off x="2601806" y="3485072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22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26" name="Oval 225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7" name="Rectangle 226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29" name="Freeform 228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0" name="Freeform 229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1" name="Freeform 230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32" name="Freeform 231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33" name="Straight Connector 232"/>
                  <p:cNvCxnSpPr>
                    <a:endCxn id="228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4" name="Straight Connector 233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23" name="Group 222"/>
                <p:cNvGrpSpPr/>
                <p:nvPr/>
              </p:nvGrpSpPr>
              <p:grpSpPr>
                <a:xfrm>
                  <a:off x="1770362" y="2873352"/>
                  <a:ext cx="425688" cy="397920"/>
                  <a:chOff x="667045" y="1708643"/>
                  <a:chExt cx="425688" cy="397920"/>
                </a:xfrm>
              </p:grpSpPr>
              <p:sp>
                <p:nvSpPr>
                  <p:cNvPr id="224" name="Oval 223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25" name="TextBox 224"/>
                  <p:cNvSpPr txBox="1"/>
                  <p:nvPr/>
                </p:nvSpPr>
                <p:spPr>
                  <a:xfrm>
                    <a:off x="667045" y="1708643"/>
                    <a:ext cx="425688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2c</a:t>
                    </a:r>
                  </a:p>
                </p:txBody>
              </p:sp>
            </p:grpSp>
          </p:grpSp>
          <p:grpSp>
            <p:nvGrpSpPr>
              <p:cNvPr id="202" name="Group 201"/>
              <p:cNvGrpSpPr/>
              <p:nvPr/>
            </p:nvGrpSpPr>
            <p:grpSpPr>
              <a:xfrm>
                <a:off x="833331" y="3478719"/>
                <a:ext cx="565150" cy="397920"/>
                <a:chOff x="1736090" y="2873352"/>
                <a:chExt cx="565150" cy="397920"/>
              </a:xfrm>
            </p:grpSpPr>
            <p:grpSp>
              <p:nvGrpSpPr>
                <p:cNvPr id="209" name="Group 327"/>
                <p:cNvGrpSpPr>
                  <a:grpSpLocks/>
                </p:cNvGrpSpPr>
                <p:nvPr/>
              </p:nvGrpSpPr>
              <p:grpSpPr bwMode="auto">
                <a:xfrm>
                  <a:off x="1736090" y="2893762"/>
                  <a:ext cx="565150" cy="292100"/>
                  <a:chOff x="1871277" y="1576300"/>
                  <a:chExt cx="1128371" cy="437861"/>
                </a:xfrm>
              </p:grpSpPr>
              <p:sp>
                <p:nvSpPr>
                  <p:cNvPr id="213" name="Oval 212"/>
                  <p:cNvSpPr/>
                  <p:nvPr/>
                </p:nvSpPr>
                <p:spPr bwMode="auto">
                  <a:xfrm flipV="1">
                    <a:off x="1874446" y="1692905"/>
                    <a:ext cx="1125202" cy="321256"/>
                  </a:xfrm>
                  <a:prstGeom prst="ellipse">
                    <a:avLst/>
                  </a:prstGeom>
                  <a:gradFill flip="none" rotWithShape="1"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0" scaled="1"/>
                    <a:tileRect/>
                  </a:gra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4" name="Rectangle 213"/>
                  <p:cNvSpPr/>
                  <p:nvPr/>
                </p:nvSpPr>
                <p:spPr bwMode="auto">
                  <a:xfrm>
                    <a:off x="1871277" y="1740499"/>
                    <a:ext cx="1128371" cy="114225"/>
                  </a:xfrm>
                  <a:prstGeom prst="rect">
                    <a:avLst/>
                  </a:prstGeom>
                  <a:gradFill>
                    <a:gsLst>
                      <a:gs pos="0">
                        <a:schemeClr val="accent2">
                          <a:lumMod val="75000"/>
                        </a:schemeClr>
                      </a:gs>
                      <a:gs pos="53000">
                        <a:schemeClr val="accent2">
                          <a:lumMod val="60000"/>
                          <a:lumOff val="40000"/>
                        </a:schemeClr>
                      </a:gs>
                      <a:gs pos="100000">
                        <a:schemeClr val="accent2">
                          <a:lumMod val="75000"/>
                        </a:schemeClr>
                      </a:gs>
                    </a:gsLst>
                    <a:lin ang="10800000" scaled="0"/>
                  </a:gradFill>
                  <a:ln w="25400"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5" name="Oval 214"/>
                  <p:cNvSpPr/>
                  <p:nvPr/>
                </p:nvSpPr>
                <p:spPr bwMode="auto">
                  <a:xfrm flipV="1">
                    <a:off x="1871277" y="1576300"/>
                    <a:ext cx="1125200" cy="32125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635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dirty="0">
                      <a:ln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216" name="Freeform 215"/>
                  <p:cNvSpPr/>
                  <p:nvPr/>
                </p:nvSpPr>
                <p:spPr bwMode="auto">
                  <a:xfrm>
                    <a:off x="2159708" y="1673868"/>
                    <a:ext cx="548339" cy="159438"/>
                  </a:xfrm>
                  <a:custGeom>
                    <a:avLst/>
                    <a:gdLst>
                      <a:gd name="connsiteX0" fmla="*/ 1486231 w 2944854"/>
                      <a:gd name="connsiteY0" fmla="*/ 727041 h 1302232"/>
                      <a:gd name="connsiteX1" fmla="*/ 257675 w 2944854"/>
                      <a:gd name="connsiteY1" fmla="*/ 1302232 h 1302232"/>
                      <a:gd name="connsiteX2" fmla="*/ 0 w 2944854"/>
                      <a:gd name="connsiteY2" fmla="*/ 1228607 h 1302232"/>
                      <a:gd name="connsiteX3" fmla="*/ 911064 w 2944854"/>
                      <a:gd name="connsiteY3" fmla="*/ 837478 h 1302232"/>
                      <a:gd name="connsiteX4" fmla="*/ 883456 w 2944854"/>
                      <a:gd name="connsiteY4" fmla="*/ 450949 h 1302232"/>
                      <a:gd name="connsiteX5" fmla="*/ 161047 w 2944854"/>
                      <a:gd name="connsiteY5" fmla="*/ 119640 h 1302232"/>
                      <a:gd name="connsiteX6" fmla="*/ 404917 w 2944854"/>
                      <a:gd name="connsiteY6" fmla="*/ 50617 h 1302232"/>
                      <a:gd name="connsiteX7" fmla="*/ 1477028 w 2944854"/>
                      <a:gd name="connsiteY7" fmla="*/ 501566 h 1302232"/>
                      <a:gd name="connsiteX8" fmla="*/ 2572146 w 2944854"/>
                      <a:gd name="connsiteY8" fmla="*/ 0 h 1302232"/>
                      <a:gd name="connsiteX9" fmla="*/ 2875834 w 2944854"/>
                      <a:gd name="connsiteY9" fmla="*/ 96632 h 1302232"/>
                      <a:gd name="connsiteX10" fmla="*/ 2079803 w 2944854"/>
                      <a:gd name="connsiteY10" fmla="*/ 432543 h 1302232"/>
                      <a:gd name="connsiteX11" fmla="*/ 2240850 w 2944854"/>
                      <a:gd name="connsiteY11" fmla="*/ 920305 h 1302232"/>
                      <a:gd name="connsiteX12" fmla="*/ 2944854 w 2944854"/>
                      <a:gd name="connsiteY12" fmla="*/ 1228607 h 1302232"/>
                      <a:gd name="connsiteX13" fmla="*/ 2733192 w 2944854"/>
                      <a:gd name="connsiteY13" fmla="*/ 1297630 h 1302232"/>
                      <a:gd name="connsiteX14" fmla="*/ 1486231 w 2944854"/>
                      <a:gd name="connsiteY14" fmla="*/ 727041 h 1302232"/>
                      <a:gd name="connsiteX0" fmla="*/ 1486231 w 2944854"/>
                      <a:gd name="connsiteY0" fmla="*/ 727041 h 1316375"/>
                      <a:gd name="connsiteX1" fmla="*/ 257675 w 2944854"/>
                      <a:gd name="connsiteY1" fmla="*/ 1302232 h 1316375"/>
                      <a:gd name="connsiteX2" fmla="*/ 0 w 2944854"/>
                      <a:gd name="connsiteY2" fmla="*/ 1228607 h 1316375"/>
                      <a:gd name="connsiteX3" fmla="*/ 911064 w 2944854"/>
                      <a:gd name="connsiteY3" fmla="*/ 837478 h 1316375"/>
                      <a:gd name="connsiteX4" fmla="*/ 883456 w 2944854"/>
                      <a:gd name="connsiteY4" fmla="*/ 450949 h 1316375"/>
                      <a:gd name="connsiteX5" fmla="*/ 161047 w 2944854"/>
                      <a:gd name="connsiteY5" fmla="*/ 119640 h 1316375"/>
                      <a:gd name="connsiteX6" fmla="*/ 404917 w 2944854"/>
                      <a:gd name="connsiteY6" fmla="*/ 50617 h 1316375"/>
                      <a:gd name="connsiteX7" fmla="*/ 1477028 w 2944854"/>
                      <a:gd name="connsiteY7" fmla="*/ 501566 h 1316375"/>
                      <a:gd name="connsiteX8" fmla="*/ 2572146 w 2944854"/>
                      <a:gd name="connsiteY8" fmla="*/ 0 h 1316375"/>
                      <a:gd name="connsiteX9" fmla="*/ 2875834 w 2944854"/>
                      <a:gd name="connsiteY9" fmla="*/ 96632 h 1316375"/>
                      <a:gd name="connsiteX10" fmla="*/ 2079803 w 2944854"/>
                      <a:gd name="connsiteY10" fmla="*/ 432543 h 1316375"/>
                      <a:gd name="connsiteX11" fmla="*/ 2240850 w 2944854"/>
                      <a:gd name="connsiteY11" fmla="*/ 920305 h 1316375"/>
                      <a:gd name="connsiteX12" fmla="*/ 2944854 w 2944854"/>
                      <a:gd name="connsiteY12" fmla="*/ 1228607 h 1316375"/>
                      <a:gd name="connsiteX13" fmla="*/ 2756623 w 2944854"/>
                      <a:gd name="connsiteY13" fmla="*/ 1316375 h 1316375"/>
                      <a:gd name="connsiteX14" fmla="*/ 1486231 w 2944854"/>
                      <a:gd name="connsiteY14" fmla="*/ 727041 h 1316375"/>
                      <a:gd name="connsiteX0" fmla="*/ 1486231 w 3024520"/>
                      <a:gd name="connsiteY0" fmla="*/ 727041 h 1316375"/>
                      <a:gd name="connsiteX1" fmla="*/ 257675 w 3024520"/>
                      <a:gd name="connsiteY1" fmla="*/ 1302232 h 1316375"/>
                      <a:gd name="connsiteX2" fmla="*/ 0 w 3024520"/>
                      <a:gd name="connsiteY2" fmla="*/ 1228607 h 1316375"/>
                      <a:gd name="connsiteX3" fmla="*/ 911064 w 3024520"/>
                      <a:gd name="connsiteY3" fmla="*/ 837478 h 1316375"/>
                      <a:gd name="connsiteX4" fmla="*/ 883456 w 3024520"/>
                      <a:gd name="connsiteY4" fmla="*/ 450949 h 1316375"/>
                      <a:gd name="connsiteX5" fmla="*/ 161047 w 3024520"/>
                      <a:gd name="connsiteY5" fmla="*/ 119640 h 1316375"/>
                      <a:gd name="connsiteX6" fmla="*/ 404917 w 3024520"/>
                      <a:gd name="connsiteY6" fmla="*/ 50617 h 1316375"/>
                      <a:gd name="connsiteX7" fmla="*/ 1477028 w 3024520"/>
                      <a:gd name="connsiteY7" fmla="*/ 501566 h 1316375"/>
                      <a:gd name="connsiteX8" fmla="*/ 2572146 w 3024520"/>
                      <a:gd name="connsiteY8" fmla="*/ 0 h 1316375"/>
                      <a:gd name="connsiteX9" fmla="*/ 2875834 w 3024520"/>
                      <a:gd name="connsiteY9" fmla="*/ 96632 h 1316375"/>
                      <a:gd name="connsiteX10" fmla="*/ 2079803 w 3024520"/>
                      <a:gd name="connsiteY10" fmla="*/ 432543 h 1316375"/>
                      <a:gd name="connsiteX11" fmla="*/ 2240850 w 3024520"/>
                      <a:gd name="connsiteY11" fmla="*/ 920305 h 1316375"/>
                      <a:gd name="connsiteX12" fmla="*/ 3024520 w 3024520"/>
                      <a:gd name="connsiteY12" fmla="*/ 1228607 h 1316375"/>
                      <a:gd name="connsiteX13" fmla="*/ 2756623 w 3024520"/>
                      <a:gd name="connsiteY13" fmla="*/ 1316375 h 1316375"/>
                      <a:gd name="connsiteX14" fmla="*/ 1486231 w 3024520"/>
                      <a:gd name="connsiteY14" fmla="*/ 727041 h 1316375"/>
                      <a:gd name="connsiteX0" fmla="*/ 1537780 w 3076069"/>
                      <a:gd name="connsiteY0" fmla="*/ 727041 h 1316375"/>
                      <a:gd name="connsiteX1" fmla="*/ 309224 w 3076069"/>
                      <a:gd name="connsiteY1" fmla="*/ 1302232 h 1316375"/>
                      <a:gd name="connsiteX2" fmla="*/ 0 w 3076069"/>
                      <a:gd name="connsiteY2" fmla="*/ 1228607 h 1316375"/>
                      <a:gd name="connsiteX3" fmla="*/ 962613 w 3076069"/>
                      <a:gd name="connsiteY3" fmla="*/ 837478 h 1316375"/>
                      <a:gd name="connsiteX4" fmla="*/ 935005 w 3076069"/>
                      <a:gd name="connsiteY4" fmla="*/ 450949 h 1316375"/>
                      <a:gd name="connsiteX5" fmla="*/ 212596 w 3076069"/>
                      <a:gd name="connsiteY5" fmla="*/ 119640 h 1316375"/>
                      <a:gd name="connsiteX6" fmla="*/ 456466 w 3076069"/>
                      <a:gd name="connsiteY6" fmla="*/ 50617 h 1316375"/>
                      <a:gd name="connsiteX7" fmla="*/ 1528577 w 3076069"/>
                      <a:gd name="connsiteY7" fmla="*/ 501566 h 1316375"/>
                      <a:gd name="connsiteX8" fmla="*/ 2623695 w 3076069"/>
                      <a:gd name="connsiteY8" fmla="*/ 0 h 1316375"/>
                      <a:gd name="connsiteX9" fmla="*/ 2927383 w 3076069"/>
                      <a:gd name="connsiteY9" fmla="*/ 96632 h 1316375"/>
                      <a:gd name="connsiteX10" fmla="*/ 2131352 w 3076069"/>
                      <a:gd name="connsiteY10" fmla="*/ 432543 h 1316375"/>
                      <a:gd name="connsiteX11" fmla="*/ 2292399 w 3076069"/>
                      <a:gd name="connsiteY11" fmla="*/ 920305 h 1316375"/>
                      <a:gd name="connsiteX12" fmla="*/ 3076069 w 3076069"/>
                      <a:gd name="connsiteY12" fmla="*/ 1228607 h 1316375"/>
                      <a:gd name="connsiteX13" fmla="*/ 2808172 w 3076069"/>
                      <a:gd name="connsiteY13" fmla="*/ 1316375 h 1316375"/>
                      <a:gd name="connsiteX14" fmla="*/ 1537780 w 3076069"/>
                      <a:gd name="connsiteY14" fmla="*/ 727041 h 1316375"/>
                      <a:gd name="connsiteX0" fmla="*/ 1537780 w 3076069"/>
                      <a:gd name="connsiteY0" fmla="*/ 727041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27041 h 1321259"/>
                      <a:gd name="connsiteX0" fmla="*/ 1537780 w 3076069"/>
                      <a:gd name="connsiteY0" fmla="*/ 750825 h 1321259"/>
                      <a:gd name="connsiteX1" fmla="*/ 313981 w 3076069"/>
                      <a:gd name="connsiteY1" fmla="*/ 1321259 h 1321259"/>
                      <a:gd name="connsiteX2" fmla="*/ 0 w 3076069"/>
                      <a:gd name="connsiteY2" fmla="*/ 1228607 h 1321259"/>
                      <a:gd name="connsiteX3" fmla="*/ 962613 w 3076069"/>
                      <a:gd name="connsiteY3" fmla="*/ 837478 h 1321259"/>
                      <a:gd name="connsiteX4" fmla="*/ 935005 w 3076069"/>
                      <a:gd name="connsiteY4" fmla="*/ 450949 h 1321259"/>
                      <a:gd name="connsiteX5" fmla="*/ 212596 w 3076069"/>
                      <a:gd name="connsiteY5" fmla="*/ 119640 h 1321259"/>
                      <a:gd name="connsiteX6" fmla="*/ 456466 w 3076069"/>
                      <a:gd name="connsiteY6" fmla="*/ 50617 h 1321259"/>
                      <a:gd name="connsiteX7" fmla="*/ 1528577 w 3076069"/>
                      <a:gd name="connsiteY7" fmla="*/ 501566 h 1321259"/>
                      <a:gd name="connsiteX8" fmla="*/ 2623695 w 3076069"/>
                      <a:gd name="connsiteY8" fmla="*/ 0 h 1321259"/>
                      <a:gd name="connsiteX9" fmla="*/ 2927383 w 3076069"/>
                      <a:gd name="connsiteY9" fmla="*/ 96632 h 1321259"/>
                      <a:gd name="connsiteX10" fmla="*/ 2131352 w 3076069"/>
                      <a:gd name="connsiteY10" fmla="*/ 432543 h 1321259"/>
                      <a:gd name="connsiteX11" fmla="*/ 2292399 w 3076069"/>
                      <a:gd name="connsiteY11" fmla="*/ 920305 h 1321259"/>
                      <a:gd name="connsiteX12" fmla="*/ 3076069 w 3076069"/>
                      <a:gd name="connsiteY12" fmla="*/ 1228607 h 1321259"/>
                      <a:gd name="connsiteX13" fmla="*/ 2808172 w 3076069"/>
                      <a:gd name="connsiteY13" fmla="*/ 1316375 h 1321259"/>
                      <a:gd name="connsiteX14" fmla="*/ 1537780 w 3076069"/>
                      <a:gd name="connsiteY14" fmla="*/ 750825 h 13212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3076069" h="1321259">
                        <a:moveTo>
                          <a:pt x="1537780" y="750825"/>
                        </a:moveTo>
                        <a:lnTo>
                          <a:pt x="313981" y="1321259"/>
                        </a:lnTo>
                        <a:lnTo>
                          <a:pt x="0" y="1228607"/>
                        </a:lnTo>
                        <a:lnTo>
                          <a:pt x="962613" y="837478"/>
                        </a:lnTo>
                        <a:lnTo>
                          <a:pt x="935005" y="450949"/>
                        </a:lnTo>
                        <a:lnTo>
                          <a:pt x="212596" y="119640"/>
                        </a:lnTo>
                        <a:lnTo>
                          <a:pt x="456466" y="50617"/>
                        </a:lnTo>
                        <a:lnTo>
                          <a:pt x="1528577" y="501566"/>
                        </a:lnTo>
                        <a:lnTo>
                          <a:pt x="2623695" y="0"/>
                        </a:lnTo>
                        <a:lnTo>
                          <a:pt x="2927383" y="96632"/>
                        </a:lnTo>
                        <a:lnTo>
                          <a:pt x="2131352" y="432543"/>
                        </a:lnTo>
                        <a:lnTo>
                          <a:pt x="2292399" y="920305"/>
                        </a:lnTo>
                        <a:lnTo>
                          <a:pt x="3076069" y="1228607"/>
                        </a:lnTo>
                        <a:lnTo>
                          <a:pt x="2808172" y="1316375"/>
                        </a:lnTo>
                        <a:lnTo>
                          <a:pt x="1537780" y="750825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60000"/>
                      <a:lumOff val="40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7" name="Freeform 216"/>
                  <p:cNvSpPr/>
                  <p:nvPr/>
                </p:nvSpPr>
                <p:spPr bwMode="auto">
                  <a:xfrm>
                    <a:off x="2102655" y="1633412"/>
                    <a:ext cx="662444" cy="111846"/>
                  </a:xfrm>
                  <a:custGeom>
                    <a:avLst/>
                    <a:gdLst>
                      <a:gd name="connsiteX0" fmla="*/ 0 w 3645229"/>
                      <a:gd name="connsiteY0" fmla="*/ 214441 h 923747"/>
                      <a:gd name="connsiteX1" fmla="*/ 659770 w 3645229"/>
                      <a:gd name="connsiteY1" fmla="*/ 16495 h 923747"/>
                      <a:gd name="connsiteX2" fmla="*/ 1814367 w 3645229"/>
                      <a:gd name="connsiteY2" fmla="*/ 511360 h 923747"/>
                      <a:gd name="connsiteX3" fmla="*/ 2968965 w 3645229"/>
                      <a:gd name="connsiteY3" fmla="*/ 0 h 923747"/>
                      <a:gd name="connsiteX4" fmla="*/ 3645229 w 3645229"/>
                      <a:gd name="connsiteY4" fmla="*/ 197946 h 923747"/>
                      <a:gd name="connsiteX5" fmla="*/ 3199884 w 3645229"/>
                      <a:gd name="connsiteY5" fmla="*/ 461874 h 923747"/>
                      <a:gd name="connsiteX6" fmla="*/ 2985459 w 3645229"/>
                      <a:gd name="connsiteY6" fmla="*/ 379396 h 923747"/>
                      <a:gd name="connsiteX7" fmla="*/ 1830861 w 3645229"/>
                      <a:gd name="connsiteY7" fmla="*/ 923747 h 923747"/>
                      <a:gd name="connsiteX8" fmla="*/ 676264 w 3645229"/>
                      <a:gd name="connsiteY8" fmla="*/ 412387 h 923747"/>
                      <a:gd name="connsiteX9" fmla="*/ 527816 w 3645229"/>
                      <a:gd name="connsiteY9" fmla="*/ 478369 h 923747"/>
                      <a:gd name="connsiteX10" fmla="*/ 0 w 3645229"/>
                      <a:gd name="connsiteY10" fmla="*/ 21444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78369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71662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23747"/>
                      <a:gd name="connsiteX1" fmla="*/ 655168 w 3640627"/>
                      <a:gd name="connsiteY1" fmla="*/ 16495 h 923747"/>
                      <a:gd name="connsiteX2" fmla="*/ 1809765 w 3640627"/>
                      <a:gd name="connsiteY2" fmla="*/ 511360 h 923747"/>
                      <a:gd name="connsiteX3" fmla="*/ 2964363 w 3640627"/>
                      <a:gd name="connsiteY3" fmla="*/ 0 h 923747"/>
                      <a:gd name="connsiteX4" fmla="*/ 3640627 w 3640627"/>
                      <a:gd name="connsiteY4" fmla="*/ 197946 h 923747"/>
                      <a:gd name="connsiteX5" fmla="*/ 3195282 w 3640627"/>
                      <a:gd name="connsiteY5" fmla="*/ 461874 h 923747"/>
                      <a:gd name="connsiteX6" fmla="*/ 2980857 w 3640627"/>
                      <a:gd name="connsiteY6" fmla="*/ 379396 h 923747"/>
                      <a:gd name="connsiteX7" fmla="*/ 1826259 w 3640627"/>
                      <a:gd name="connsiteY7" fmla="*/ 923747 h 923747"/>
                      <a:gd name="connsiteX8" fmla="*/ 690067 w 3640627"/>
                      <a:gd name="connsiteY8" fmla="*/ 412387 h 923747"/>
                      <a:gd name="connsiteX9" fmla="*/ 523214 w 3640627"/>
                      <a:gd name="connsiteY9" fmla="*/ 482971 h 923747"/>
                      <a:gd name="connsiteX10" fmla="*/ 0 w 3640627"/>
                      <a:gd name="connsiteY10" fmla="*/ 242051 h 923747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09765 w 3640627"/>
                      <a:gd name="connsiteY2" fmla="*/ 511360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2980857 w 3640627"/>
                      <a:gd name="connsiteY6" fmla="*/ 379396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640627"/>
                      <a:gd name="connsiteY0" fmla="*/ 242051 h 946755"/>
                      <a:gd name="connsiteX1" fmla="*/ 655168 w 3640627"/>
                      <a:gd name="connsiteY1" fmla="*/ 16495 h 946755"/>
                      <a:gd name="connsiteX2" fmla="*/ 1855778 w 3640627"/>
                      <a:gd name="connsiteY2" fmla="*/ 534367 h 946755"/>
                      <a:gd name="connsiteX3" fmla="*/ 2964363 w 3640627"/>
                      <a:gd name="connsiteY3" fmla="*/ 0 h 946755"/>
                      <a:gd name="connsiteX4" fmla="*/ 3640627 w 3640627"/>
                      <a:gd name="connsiteY4" fmla="*/ 197946 h 946755"/>
                      <a:gd name="connsiteX5" fmla="*/ 3195282 w 3640627"/>
                      <a:gd name="connsiteY5" fmla="*/ 461874 h 946755"/>
                      <a:gd name="connsiteX6" fmla="*/ 3008465 w 3640627"/>
                      <a:gd name="connsiteY6" fmla="*/ 402404 h 946755"/>
                      <a:gd name="connsiteX7" fmla="*/ 1876873 w 3640627"/>
                      <a:gd name="connsiteY7" fmla="*/ 946755 h 946755"/>
                      <a:gd name="connsiteX8" fmla="*/ 690067 w 3640627"/>
                      <a:gd name="connsiteY8" fmla="*/ 412387 h 946755"/>
                      <a:gd name="connsiteX9" fmla="*/ 523214 w 3640627"/>
                      <a:gd name="connsiteY9" fmla="*/ 482971 h 946755"/>
                      <a:gd name="connsiteX10" fmla="*/ 0 w 3640627"/>
                      <a:gd name="connsiteY10" fmla="*/ 242051 h 946755"/>
                      <a:gd name="connsiteX0" fmla="*/ 0 w 3723451"/>
                      <a:gd name="connsiteY0" fmla="*/ 242051 h 946755"/>
                      <a:gd name="connsiteX1" fmla="*/ 655168 w 3723451"/>
                      <a:gd name="connsiteY1" fmla="*/ 16495 h 946755"/>
                      <a:gd name="connsiteX2" fmla="*/ 1855778 w 3723451"/>
                      <a:gd name="connsiteY2" fmla="*/ 534367 h 946755"/>
                      <a:gd name="connsiteX3" fmla="*/ 2964363 w 3723451"/>
                      <a:gd name="connsiteY3" fmla="*/ 0 h 946755"/>
                      <a:gd name="connsiteX4" fmla="*/ 3723451 w 3723451"/>
                      <a:gd name="connsiteY4" fmla="*/ 220954 h 946755"/>
                      <a:gd name="connsiteX5" fmla="*/ 3195282 w 3723451"/>
                      <a:gd name="connsiteY5" fmla="*/ 461874 h 946755"/>
                      <a:gd name="connsiteX6" fmla="*/ 3008465 w 3723451"/>
                      <a:gd name="connsiteY6" fmla="*/ 402404 h 946755"/>
                      <a:gd name="connsiteX7" fmla="*/ 1876873 w 3723451"/>
                      <a:gd name="connsiteY7" fmla="*/ 946755 h 946755"/>
                      <a:gd name="connsiteX8" fmla="*/ 690067 w 3723451"/>
                      <a:gd name="connsiteY8" fmla="*/ 412387 h 946755"/>
                      <a:gd name="connsiteX9" fmla="*/ 523214 w 3723451"/>
                      <a:gd name="connsiteY9" fmla="*/ 482971 h 946755"/>
                      <a:gd name="connsiteX10" fmla="*/ 0 w 3723451"/>
                      <a:gd name="connsiteY10" fmla="*/ 242051 h 946755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08465 w 3723451"/>
                      <a:gd name="connsiteY6" fmla="*/ 388599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95282 w 3723451"/>
                      <a:gd name="connsiteY5" fmla="*/ 448069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690067 w 3723451"/>
                      <a:gd name="connsiteY8" fmla="*/ 398582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  <a:gd name="connsiteX0" fmla="*/ 0 w 3723451"/>
                      <a:gd name="connsiteY0" fmla="*/ 228246 h 932950"/>
                      <a:gd name="connsiteX1" fmla="*/ 655168 w 3723451"/>
                      <a:gd name="connsiteY1" fmla="*/ 2690 h 932950"/>
                      <a:gd name="connsiteX2" fmla="*/ 1855778 w 3723451"/>
                      <a:gd name="connsiteY2" fmla="*/ 520562 h 932950"/>
                      <a:gd name="connsiteX3" fmla="*/ 3001174 w 3723451"/>
                      <a:gd name="connsiteY3" fmla="*/ 0 h 932950"/>
                      <a:gd name="connsiteX4" fmla="*/ 3723451 w 3723451"/>
                      <a:gd name="connsiteY4" fmla="*/ 207149 h 932950"/>
                      <a:gd name="connsiteX5" fmla="*/ 3186079 w 3723451"/>
                      <a:gd name="connsiteY5" fmla="*/ 461874 h 932950"/>
                      <a:gd name="connsiteX6" fmla="*/ 3013067 w 3723451"/>
                      <a:gd name="connsiteY6" fmla="*/ 393200 h 932950"/>
                      <a:gd name="connsiteX7" fmla="*/ 1876873 w 3723451"/>
                      <a:gd name="connsiteY7" fmla="*/ 932950 h 932950"/>
                      <a:gd name="connsiteX8" fmla="*/ 711613 w 3723451"/>
                      <a:gd name="connsiteY8" fmla="*/ 413055 h 932950"/>
                      <a:gd name="connsiteX9" fmla="*/ 523214 w 3723451"/>
                      <a:gd name="connsiteY9" fmla="*/ 469166 h 932950"/>
                      <a:gd name="connsiteX10" fmla="*/ 0 w 3723451"/>
                      <a:gd name="connsiteY10" fmla="*/ 228246 h 9329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3723451" h="932950">
                        <a:moveTo>
                          <a:pt x="0" y="228246"/>
                        </a:moveTo>
                        <a:lnTo>
                          <a:pt x="655168" y="2690"/>
                        </a:lnTo>
                        <a:lnTo>
                          <a:pt x="1855778" y="520562"/>
                        </a:lnTo>
                        <a:lnTo>
                          <a:pt x="3001174" y="0"/>
                        </a:lnTo>
                        <a:lnTo>
                          <a:pt x="3723451" y="207149"/>
                        </a:lnTo>
                        <a:lnTo>
                          <a:pt x="3186079" y="461874"/>
                        </a:lnTo>
                        <a:lnTo>
                          <a:pt x="3013067" y="393200"/>
                        </a:lnTo>
                        <a:lnTo>
                          <a:pt x="1876873" y="932950"/>
                        </a:lnTo>
                        <a:lnTo>
                          <a:pt x="711613" y="413055"/>
                        </a:lnTo>
                        <a:lnTo>
                          <a:pt x="523214" y="469166"/>
                        </a:lnTo>
                        <a:lnTo>
                          <a:pt x="0" y="228246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8" name="Freeform 217"/>
                  <p:cNvSpPr/>
                  <p:nvPr/>
                </p:nvSpPr>
                <p:spPr bwMode="auto">
                  <a:xfrm>
                    <a:off x="2536889" y="1728599"/>
                    <a:ext cx="244057" cy="97568"/>
                  </a:xfrm>
                  <a:custGeom>
                    <a:avLst/>
                    <a:gdLst>
                      <a:gd name="connsiteX0" fmla="*/ 55216 w 1421812"/>
                      <a:gd name="connsiteY0" fmla="*/ 0 h 800665"/>
                      <a:gd name="connsiteX1" fmla="*/ 1421812 w 1421812"/>
                      <a:gd name="connsiteY1" fmla="*/ 625807 h 800665"/>
                      <a:gd name="connsiteX2" fmla="*/ 947874 w 1421812"/>
                      <a:gd name="connsiteY2" fmla="*/ 800665 h 800665"/>
                      <a:gd name="connsiteX3" fmla="*/ 50614 w 1421812"/>
                      <a:gd name="connsiteY3" fmla="*/ 404934 h 800665"/>
                      <a:gd name="connsiteX4" fmla="*/ 0 w 1421812"/>
                      <a:gd name="connsiteY4" fmla="*/ 404934 h 800665"/>
                      <a:gd name="connsiteX5" fmla="*/ 55216 w 1421812"/>
                      <a:gd name="connsiteY5" fmla="*/ 0 h 800665"/>
                      <a:gd name="connsiteX0" fmla="*/ 4602 w 1371198"/>
                      <a:gd name="connsiteY0" fmla="*/ 0 h 800665"/>
                      <a:gd name="connsiteX1" fmla="*/ 1371198 w 1371198"/>
                      <a:gd name="connsiteY1" fmla="*/ 625807 h 800665"/>
                      <a:gd name="connsiteX2" fmla="*/ 897260 w 1371198"/>
                      <a:gd name="connsiteY2" fmla="*/ 800665 h 800665"/>
                      <a:gd name="connsiteX3" fmla="*/ 0 w 1371198"/>
                      <a:gd name="connsiteY3" fmla="*/ 404934 h 800665"/>
                      <a:gd name="connsiteX4" fmla="*/ 4602 w 1371198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0665"/>
                      <a:gd name="connsiteX1" fmla="*/ 1366596 w 1366596"/>
                      <a:gd name="connsiteY1" fmla="*/ 625807 h 800665"/>
                      <a:gd name="connsiteX2" fmla="*/ 892658 w 1366596"/>
                      <a:gd name="connsiteY2" fmla="*/ 800665 h 800665"/>
                      <a:gd name="connsiteX3" fmla="*/ 4601 w 1366596"/>
                      <a:gd name="connsiteY3" fmla="*/ 427942 h 800665"/>
                      <a:gd name="connsiteX4" fmla="*/ 0 w 1366596"/>
                      <a:gd name="connsiteY4" fmla="*/ 0 h 800665"/>
                      <a:gd name="connsiteX0" fmla="*/ 0 w 1366596"/>
                      <a:gd name="connsiteY0" fmla="*/ 0 h 809868"/>
                      <a:gd name="connsiteX1" fmla="*/ 1366596 w 1366596"/>
                      <a:gd name="connsiteY1" fmla="*/ 625807 h 809868"/>
                      <a:gd name="connsiteX2" fmla="*/ 865050 w 1366596"/>
                      <a:gd name="connsiteY2" fmla="*/ 809868 h 809868"/>
                      <a:gd name="connsiteX3" fmla="*/ 4601 w 1366596"/>
                      <a:gd name="connsiteY3" fmla="*/ 427942 h 809868"/>
                      <a:gd name="connsiteX4" fmla="*/ 0 w 1366596"/>
                      <a:gd name="connsiteY4" fmla="*/ 0 h 80986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66596" h="809868">
                        <a:moveTo>
                          <a:pt x="0" y="0"/>
                        </a:moveTo>
                        <a:lnTo>
                          <a:pt x="1366596" y="625807"/>
                        </a:lnTo>
                        <a:lnTo>
                          <a:pt x="865050" y="809868"/>
                        </a:lnTo>
                        <a:lnTo>
                          <a:pt x="4601" y="427942"/>
                        </a:lnTo>
                        <a:cubicBezTo>
                          <a:pt x="-1535" y="105836"/>
                          <a:pt x="1534" y="142647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sp>
                <p:nvSpPr>
                  <p:cNvPr id="219" name="Freeform 218"/>
                  <p:cNvSpPr/>
                  <p:nvPr/>
                </p:nvSpPr>
                <p:spPr bwMode="auto">
                  <a:xfrm>
                    <a:off x="2089977" y="1730980"/>
                    <a:ext cx="240888" cy="95187"/>
                  </a:xfrm>
                  <a:custGeom>
                    <a:avLst/>
                    <a:gdLst>
                      <a:gd name="connsiteX0" fmla="*/ 1329786 w 1348191"/>
                      <a:gd name="connsiteY0" fmla="*/ 0 h 809869"/>
                      <a:gd name="connsiteX1" fmla="*/ 1348191 w 1348191"/>
                      <a:gd name="connsiteY1" fmla="*/ 400333 h 809869"/>
                      <a:gd name="connsiteX2" fmla="*/ 487742 w 1348191"/>
                      <a:gd name="connsiteY2" fmla="*/ 809869 h 809869"/>
                      <a:gd name="connsiteX3" fmla="*/ 0 w 1348191"/>
                      <a:gd name="connsiteY3" fmla="*/ 630409 h 809869"/>
                      <a:gd name="connsiteX4" fmla="*/ 1329786 w 1348191"/>
                      <a:gd name="connsiteY4" fmla="*/ 0 h 809869"/>
                      <a:gd name="connsiteX0" fmla="*/ 1329786 w 1348191"/>
                      <a:gd name="connsiteY0" fmla="*/ 0 h 791462"/>
                      <a:gd name="connsiteX1" fmla="*/ 1348191 w 1348191"/>
                      <a:gd name="connsiteY1" fmla="*/ 381926 h 791462"/>
                      <a:gd name="connsiteX2" fmla="*/ 487742 w 1348191"/>
                      <a:gd name="connsiteY2" fmla="*/ 791462 h 791462"/>
                      <a:gd name="connsiteX3" fmla="*/ 0 w 1348191"/>
                      <a:gd name="connsiteY3" fmla="*/ 612002 h 791462"/>
                      <a:gd name="connsiteX4" fmla="*/ 1329786 w 1348191"/>
                      <a:gd name="connsiteY4" fmla="*/ 0 h 79146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348191" h="791462">
                        <a:moveTo>
                          <a:pt x="1329786" y="0"/>
                        </a:moveTo>
                        <a:lnTo>
                          <a:pt x="1348191" y="381926"/>
                        </a:lnTo>
                        <a:lnTo>
                          <a:pt x="487742" y="791462"/>
                        </a:lnTo>
                        <a:lnTo>
                          <a:pt x="0" y="612002"/>
                        </a:lnTo>
                        <a:lnTo>
                          <a:pt x="1329786" y="0"/>
                        </a:lnTo>
                        <a:close/>
                      </a:path>
                    </a:pathLst>
                  </a:custGeom>
                  <a:solidFill>
                    <a:schemeClr val="accent2">
                      <a:lumMod val="75000"/>
                    </a:schemeClr>
                  </a:solidFill>
                  <a:ln>
                    <a:noFill/>
                  </a:ln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/>
                  </a:p>
                </p:txBody>
              </p:sp>
              <p:cxnSp>
                <p:nvCxnSpPr>
                  <p:cNvPr id="220" name="Straight Connector 219"/>
                  <p:cNvCxnSpPr>
                    <a:endCxn id="215" idx="2"/>
                  </p:cNvCxnSpPr>
                  <p:nvPr/>
                </p:nvCxnSpPr>
                <p:spPr bwMode="auto">
                  <a:xfrm flipH="1" flipV="1">
                    <a:off x="1871277" y="1735739"/>
                    <a:ext cx="3169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1" name="Straight Connector 220"/>
                  <p:cNvCxnSpPr/>
                  <p:nvPr/>
                </p:nvCxnSpPr>
                <p:spPr bwMode="auto">
                  <a:xfrm flipH="1" flipV="1">
                    <a:off x="2996477" y="1733359"/>
                    <a:ext cx="3171" cy="123743"/>
                  </a:xfrm>
                  <a:prstGeom prst="line">
                    <a:avLst/>
                  </a:prstGeom>
                  <a:ln w="6350" cmpd="sng">
                    <a:solidFill>
                      <a:schemeClr val="tx1"/>
                    </a:solidFill>
                  </a:ln>
                  <a:effectLst>
                    <a:outerShdw blurRad="40005" dist="19939" dir="5400000" algn="tl" rotWithShape="0">
                      <a:srgbClr val="000000">
                        <a:alpha val="38000"/>
                      </a:srgbClr>
                    </a:outerShdw>
                  </a:effectLst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10" name="Group 209"/>
                <p:cNvGrpSpPr/>
                <p:nvPr/>
              </p:nvGrpSpPr>
              <p:grpSpPr>
                <a:xfrm>
                  <a:off x="1770362" y="2873352"/>
                  <a:ext cx="439355" cy="397920"/>
                  <a:chOff x="667045" y="1708643"/>
                  <a:chExt cx="439355" cy="397920"/>
                </a:xfrm>
              </p:grpSpPr>
              <p:sp>
                <p:nvSpPr>
                  <p:cNvPr id="211" name="Oval 210"/>
                  <p:cNvSpPr/>
                  <p:nvPr/>
                </p:nvSpPr>
                <p:spPr bwMode="auto">
                  <a:xfrm>
                    <a:off x="725417" y="1787240"/>
                    <a:ext cx="356365" cy="231962"/>
                  </a:xfrm>
                  <a:prstGeom prst="ellipse">
                    <a:avLst/>
                  </a:prstGeom>
                  <a:solidFill>
                    <a:schemeClr val="bg1">
                      <a:alpha val="76000"/>
                    </a:schemeClr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667045" y="1708643"/>
                    <a:ext cx="439355" cy="3979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/>
                      <a:t>2a</a:t>
                    </a:r>
                  </a:p>
                </p:txBody>
              </p:sp>
            </p:grpSp>
          </p:grpSp>
          <p:cxnSp>
            <p:nvCxnSpPr>
              <p:cNvPr id="203" name="Straight Connector 202"/>
              <p:cNvCxnSpPr>
                <a:stCxn id="251" idx="2"/>
                <a:endCxn id="238" idx="0"/>
              </p:cNvCxnSpPr>
              <p:nvPr/>
            </p:nvCxnSpPr>
            <p:spPr bwMode="auto">
              <a:xfrm>
                <a:off x="1996018" y="3271272"/>
                <a:ext cx="4230" cy="823397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4" name="Straight Connector 203"/>
              <p:cNvCxnSpPr/>
              <p:nvPr/>
            </p:nvCxnSpPr>
            <p:spPr bwMode="auto">
              <a:xfrm>
                <a:off x="1407477" y="3648621"/>
                <a:ext cx="1204913" cy="635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5" name="Straight Connector 204"/>
              <p:cNvCxnSpPr>
                <a:stCxn id="252" idx="7"/>
              </p:cNvCxnSpPr>
              <p:nvPr/>
            </p:nvCxnSpPr>
            <p:spPr bwMode="auto">
              <a:xfrm>
                <a:off x="2218708" y="3154477"/>
                <a:ext cx="480042" cy="369773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6" name="Straight Connector 205"/>
              <p:cNvCxnSpPr/>
              <p:nvPr/>
            </p:nvCxnSpPr>
            <p:spPr bwMode="auto">
              <a:xfrm>
                <a:off x="1300073" y="3786304"/>
                <a:ext cx="477927" cy="357071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7" name="Straight Connector 206"/>
              <p:cNvCxnSpPr/>
              <p:nvPr/>
            </p:nvCxnSpPr>
            <p:spPr bwMode="auto">
              <a:xfrm flipH="1">
                <a:off x="2196042" y="3783542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8" name="Straight Connector 207"/>
              <p:cNvCxnSpPr/>
              <p:nvPr/>
            </p:nvCxnSpPr>
            <p:spPr bwMode="auto">
              <a:xfrm flipH="1">
                <a:off x="1287553" y="3166946"/>
                <a:ext cx="508002" cy="34925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rgbClr val="000090"/>
                </a:solidFill>
                <a:prstDash val="dash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33" name="Freeform 2"/>
          <p:cNvSpPr>
            <a:spLocks/>
          </p:cNvSpPr>
          <p:nvPr/>
        </p:nvSpPr>
        <p:spPr bwMode="auto">
          <a:xfrm>
            <a:off x="7031687" y="1310427"/>
            <a:ext cx="2575521" cy="1672516"/>
          </a:xfrm>
          <a:custGeom>
            <a:avLst/>
            <a:gdLst>
              <a:gd name="T0" fmla="*/ 648763 w 10001"/>
              <a:gd name="T1" fmla="*/ 34777612 h 10125"/>
              <a:gd name="T2" fmla="*/ 115976403 w 10001"/>
              <a:gd name="T3" fmla="*/ 13733703 h 10125"/>
              <a:gd name="T4" fmla="*/ 507700960 w 10001"/>
              <a:gd name="T5" fmla="*/ 8662125 h 10125"/>
              <a:gd name="T6" fmla="*/ 810212713 w 10001"/>
              <a:gd name="T7" fmla="*/ 0 h 10125"/>
              <a:gd name="T8" fmla="*/ 1090015738 w 10001"/>
              <a:gd name="T9" fmla="*/ 8687929 h 10125"/>
              <a:gd name="T10" fmla="*/ 1310938763 w 10001"/>
              <a:gd name="T11" fmla="*/ 4279362 h 10125"/>
              <a:gd name="T12" fmla="*/ 1620263134 w 10001"/>
              <a:gd name="T13" fmla="*/ 25736690 h 10125"/>
              <a:gd name="T14" fmla="*/ 1394798364 w 10001"/>
              <a:gd name="T15" fmla="*/ 58525268 h 10125"/>
              <a:gd name="T16" fmla="*/ 1134622140 w 10001"/>
              <a:gd name="T17" fmla="*/ 80266624 h 10125"/>
              <a:gd name="T18" fmla="*/ 860820276 w 10001"/>
              <a:gd name="T19" fmla="*/ 76142271 h 10125"/>
              <a:gd name="T20" fmla="*/ 708996782 w 10001"/>
              <a:gd name="T21" fmla="*/ 85346835 h 10125"/>
              <a:gd name="T22" fmla="*/ 509322667 w 10001"/>
              <a:gd name="T23" fmla="*/ 86268164 h 10125"/>
              <a:gd name="T24" fmla="*/ 353443899 w 10001"/>
              <a:gd name="T25" fmla="*/ 67979516 h 10125"/>
              <a:gd name="T26" fmla="*/ 192536914 w 10001"/>
              <a:gd name="T27" fmla="*/ 64535347 h 10125"/>
              <a:gd name="T28" fmla="*/ 648763 w 10001"/>
              <a:gd name="T29" fmla="*/ 34777612 h 10125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connsiteX0" fmla="*/ 4 w 10040"/>
              <a:gd name="connsiteY0" fmla="*/ 4039 h 10125"/>
              <a:gd name="connsiteX1" fmla="*/ 715 w 10040"/>
              <a:gd name="connsiteY1" fmla="*/ 1595 h 10125"/>
              <a:gd name="connsiteX2" fmla="*/ 3130 w 10040"/>
              <a:gd name="connsiteY2" fmla="*/ 1006 h 10125"/>
              <a:gd name="connsiteX3" fmla="*/ 4995 w 10040"/>
              <a:gd name="connsiteY3" fmla="*/ 0 h 10125"/>
              <a:gd name="connsiteX4" fmla="*/ 6720 w 10040"/>
              <a:gd name="connsiteY4" fmla="*/ 1009 h 10125"/>
              <a:gd name="connsiteX5" fmla="*/ 9989 w 10040"/>
              <a:gd name="connsiteY5" fmla="*/ 2989 h 10125"/>
              <a:gd name="connsiteX6" fmla="*/ 8599 w 10040"/>
              <a:gd name="connsiteY6" fmla="*/ 6797 h 10125"/>
              <a:gd name="connsiteX7" fmla="*/ 6995 w 10040"/>
              <a:gd name="connsiteY7" fmla="*/ 9322 h 10125"/>
              <a:gd name="connsiteX8" fmla="*/ 5307 w 10040"/>
              <a:gd name="connsiteY8" fmla="*/ 8843 h 10125"/>
              <a:gd name="connsiteX9" fmla="*/ 4371 w 10040"/>
              <a:gd name="connsiteY9" fmla="*/ 9912 h 10125"/>
              <a:gd name="connsiteX10" fmla="*/ 3140 w 10040"/>
              <a:gd name="connsiteY10" fmla="*/ 10019 h 10125"/>
              <a:gd name="connsiteX11" fmla="*/ 2179 w 10040"/>
              <a:gd name="connsiteY11" fmla="*/ 7895 h 10125"/>
              <a:gd name="connsiteX12" fmla="*/ 1187 w 10040"/>
              <a:gd name="connsiteY12" fmla="*/ 7495 h 10125"/>
              <a:gd name="connsiteX13" fmla="*/ 4 w 10040"/>
              <a:gd name="connsiteY13" fmla="*/ 4039 h 10125"/>
              <a:gd name="connsiteX0" fmla="*/ 4 w 8600"/>
              <a:gd name="connsiteY0" fmla="*/ 4042 h 10128"/>
              <a:gd name="connsiteX1" fmla="*/ 715 w 8600"/>
              <a:gd name="connsiteY1" fmla="*/ 1598 h 10128"/>
              <a:gd name="connsiteX2" fmla="*/ 3130 w 8600"/>
              <a:gd name="connsiteY2" fmla="*/ 1009 h 10128"/>
              <a:gd name="connsiteX3" fmla="*/ 4995 w 8600"/>
              <a:gd name="connsiteY3" fmla="*/ 3 h 10128"/>
              <a:gd name="connsiteX4" fmla="*/ 6720 w 8600"/>
              <a:gd name="connsiteY4" fmla="*/ 1012 h 10128"/>
              <a:gd name="connsiteX5" fmla="*/ 8599 w 8600"/>
              <a:gd name="connsiteY5" fmla="*/ 6800 h 10128"/>
              <a:gd name="connsiteX6" fmla="*/ 6995 w 8600"/>
              <a:gd name="connsiteY6" fmla="*/ 9325 h 10128"/>
              <a:gd name="connsiteX7" fmla="*/ 5307 w 8600"/>
              <a:gd name="connsiteY7" fmla="*/ 8846 h 10128"/>
              <a:gd name="connsiteX8" fmla="*/ 4371 w 8600"/>
              <a:gd name="connsiteY8" fmla="*/ 9915 h 10128"/>
              <a:gd name="connsiteX9" fmla="*/ 3140 w 8600"/>
              <a:gd name="connsiteY9" fmla="*/ 10022 h 10128"/>
              <a:gd name="connsiteX10" fmla="*/ 2179 w 8600"/>
              <a:gd name="connsiteY10" fmla="*/ 7898 h 10128"/>
              <a:gd name="connsiteX11" fmla="*/ 1187 w 8600"/>
              <a:gd name="connsiteY11" fmla="*/ 7498 h 10128"/>
              <a:gd name="connsiteX12" fmla="*/ 4 w 8600"/>
              <a:gd name="connsiteY12" fmla="*/ 4042 h 10128"/>
              <a:gd name="connsiteX0" fmla="*/ 4 w 9326"/>
              <a:gd name="connsiteY0" fmla="*/ 3988 h 9997"/>
              <a:gd name="connsiteX1" fmla="*/ 830 w 9326"/>
              <a:gd name="connsiteY1" fmla="*/ 1575 h 9997"/>
              <a:gd name="connsiteX2" fmla="*/ 3639 w 9326"/>
              <a:gd name="connsiteY2" fmla="*/ 993 h 9997"/>
              <a:gd name="connsiteX3" fmla="*/ 5807 w 9326"/>
              <a:gd name="connsiteY3" fmla="*/ 0 h 9997"/>
              <a:gd name="connsiteX4" fmla="*/ 7813 w 9326"/>
              <a:gd name="connsiteY4" fmla="*/ 996 h 9997"/>
              <a:gd name="connsiteX5" fmla="*/ 9324 w 9326"/>
              <a:gd name="connsiteY5" fmla="*/ 5746 h 9997"/>
              <a:gd name="connsiteX6" fmla="*/ 8133 w 9326"/>
              <a:gd name="connsiteY6" fmla="*/ 9204 h 9997"/>
              <a:gd name="connsiteX7" fmla="*/ 6170 w 9326"/>
              <a:gd name="connsiteY7" fmla="*/ 8731 h 9997"/>
              <a:gd name="connsiteX8" fmla="*/ 5082 w 9326"/>
              <a:gd name="connsiteY8" fmla="*/ 9787 h 9997"/>
              <a:gd name="connsiteX9" fmla="*/ 3650 w 9326"/>
              <a:gd name="connsiteY9" fmla="*/ 9892 h 9997"/>
              <a:gd name="connsiteX10" fmla="*/ 2533 w 9326"/>
              <a:gd name="connsiteY10" fmla="*/ 7795 h 9997"/>
              <a:gd name="connsiteX11" fmla="*/ 1379 w 9326"/>
              <a:gd name="connsiteY11" fmla="*/ 7400 h 9997"/>
              <a:gd name="connsiteX12" fmla="*/ 4 w 9326"/>
              <a:gd name="connsiteY12" fmla="*/ 3988 h 9997"/>
              <a:gd name="connsiteX0" fmla="*/ 4 w 10001"/>
              <a:gd name="connsiteY0" fmla="*/ 3989 h 10041"/>
              <a:gd name="connsiteX1" fmla="*/ 890 w 10001"/>
              <a:gd name="connsiteY1" fmla="*/ 1575 h 10041"/>
              <a:gd name="connsiteX2" fmla="*/ 3902 w 10001"/>
              <a:gd name="connsiteY2" fmla="*/ 993 h 10041"/>
              <a:gd name="connsiteX3" fmla="*/ 6227 w 10001"/>
              <a:gd name="connsiteY3" fmla="*/ 0 h 10041"/>
              <a:gd name="connsiteX4" fmla="*/ 8378 w 10001"/>
              <a:gd name="connsiteY4" fmla="*/ 996 h 10041"/>
              <a:gd name="connsiteX5" fmla="*/ 9998 w 10001"/>
              <a:gd name="connsiteY5" fmla="*/ 5748 h 10041"/>
              <a:gd name="connsiteX6" fmla="*/ 8721 w 10001"/>
              <a:gd name="connsiteY6" fmla="*/ 9207 h 10041"/>
              <a:gd name="connsiteX7" fmla="*/ 5449 w 10001"/>
              <a:gd name="connsiteY7" fmla="*/ 9790 h 10041"/>
              <a:gd name="connsiteX8" fmla="*/ 3914 w 10001"/>
              <a:gd name="connsiteY8" fmla="*/ 9895 h 10041"/>
              <a:gd name="connsiteX9" fmla="*/ 2716 w 10001"/>
              <a:gd name="connsiteY9" fmla="*/ 7797 h 10041"/>
              <a:gd name="connsiteX10" fmla="*/ 1479 w 10001"/>
              <a:gd name="connsiteY10" fmla="*/ 7402 h 10041"/>
              <a:gd name="connsiteX11" fmla="*/ 4 w 10001"/>
              <a:gd name="connsiteY11" fmla="*/ 3989 h 10041"/>
              <a:gd name="connsiteX0" fmla="*/ 4 w 10001"/>
              <a:gd name="connsiteY0" fmla="*/ 3989 h 14825"/>
              <a:gd name="connsiteX1" fmla="*/ 890 w 10001"/>
              <a:gd name="connsiteY1" fmla="*/ 1575 h 14825"/>
              <a:gd name="connsiteX2" fmla="*/ 3902 w 10001"/>
              <a:gd name="connsiteY2" fmla="*/ 993 h 14825"/>
              <a:gd name="connsiteX3" fmla="*/ 6227 w 10001"/>
              <a:gd name="connsiteY3" fmla="*/ 0 h 14825"/>
              <a:gd name="connsiteX4" fmla="*/ 8378 w 10001"/>
              <a:gd name="connsiteY4" fmla="*/ 996 h 14825"/>
              <a:gd name="connsiteX5" fmla="*/ 9998 w 10001"/>
              <a:gd name="connsiteY5" fmla="*/ 5748 h 14825"/>
              <a:gd name="connsiteX6" fmla="*/ 8721 w 10001"/>
              <a:gd name="connsiteY6" fmla="*/ 9207 h 14825"/>
              <a:gd name="connsiteX7" fmla="*/ 6011 w 10001"/>
              <a:gd name="connsiteY7" fmla="*/ 14823 h 14825"/>
              <a:gd name="connsiteX8" fmla="*/ 3914 w 10001"/>
              <a:gd name="connsiteY8" fmla="*/ 9895 h 14825"/>
              <a:gd name="connsiteX9" fmla="*/ 2716 w 10001"/>
              <a:gd name="connsiteY9" fmla="*/ 7797 h 14825"/>
              <a:gd name="connsiteX10" fmla="*/ 1479 w 10001"/>
              <a:gd name="connsiteY10" fmla="*/ 7402 h 14825"/>
              <a:gd name="connsiteX11" fmla="*/ 4 w 10001"/>
              <a:gd name="connsiteY11" fmla="*/ 3989 h 14825"/>
              <a:gd name="connsiteX0" fmla="*/ 4 w 10001"/>
              <a:gd name="connsiteY0" fmla="*/ 7436 h 18272"/>
              <a:gd name="connsiteX1" fmla="*/ 890 w 10001"/>
              <a:gd name="connsiteY1" fmla="*/ 5022 h 18272"/>
              <a:gd name="connsiteX2" fmla="*/ 3902 w 10001"/>
              <a:gd name="connsiteY2" fmla="*/ 4440 h 18272"/>
              <a:gd name="connsiteX3" fmla="*/ 6026 w 10001"/>
              <a:gd name="connsiteY3" fmla="*/ 0 h 18272"/>
              <a:gd name="connsiteX4" fmla="*/ 8378 w 10001"/>
              <a:gd name="connsiteY4" fmla="*/ 4443 h 18272"/>
              <a:gd name="connsiteX5" fmla="*/ 9998 w 10001"/>
              <a:gd name="connsiteY5" fmla="*/ 9195 h 18272"/>
              <a:gd name="connsiteX6" fmla="*/ 8721 w 10001"/>
              <a:gd name="connsiteY6" fmla="*/ 12654 h 18272"/>
              <a:gd name="connsiteX7" fmla="*/ 6011 w 10001"/>
              <a:gd name="connsiteY7" fmla="*/ 18270 h 18272"/>
              <a:gd name="connsiteX8" fmla="*/ 3914 w 10001"/>
              <a:gd name="connsiteY8" fmla="*/ 13342 h 18272"/>
              <a:gd name="connsiteX9" fmla="*/ 2716 w 10001"/>
              <a:gd name="connsiteY9" fmla="*/ 11244 h 18272"/>
              <a:gd name="connsiteX10" fmla="*/ 1479 w 10001"/>
              <a:gd name="connsiteY10" fmla="*/ 10849 h 18272"/>
              <a:gd name="connsiteX11" fmla="*/ 4 w 10001"/>
              <a:gd name="connsiteY11" fmla="*/ 7436 h 18272"/>
              <a:gd name="connsiteX0" fmla="*/ 1 w 9998"/>
              <a:gd name="connsiteY0" fmla="*/ 7436 h 18272"/>
              <a:gd name="connsiteX1" fmla="*/ 3899 w 9998"/>
              <a:gd name="connsiteY1" fmla="*/ 4440 h 18272"/>
              <a:gd name="connsiteX2" fmla="*/ 6023 w 9998"/>
              <a:gd name="connsiteY2" fmla="*/ 0 h 18272"/>
              <a:gd name="connsiteX3" fmla="*/ 8375 w 9998"/>
              <a:gd name="connsiteY3" fmla="*/ 4443 h 18272"/>
              <a:gd name="connsiteX4" fmla="*/ 9995 w 9998"/>
              <a:gd name="connsiteY4" fmla="*/ 9195 h 18272"/>
              <a:gd name="connsiteX5" fmla="*/ 8718 w 9998"/>
              <a:gd name="connsiteY5" fmla="*/ 12654 h 18272"/>
              <a:gd name="connsiteX6" fmla="*/ 6008 w 9998"/>
              <a:gd name="connsiteY6" fmla="*/ 18270 h 18272"/>
              <a:gd name="connsiteX7" fmla="*/ 3911 w 9998"/>
              <a:gd name="connsiteY7" fmla="*/ 13342 h 18272"/>
              <a:gd name="connsiteX8" fmla="*/ 2713 w 9998"/>
              <a:gd name="connsiteY8" fmla="*/ 11244 h 18272"/>
              <a:gd name="connsiteX9" fmla="*/ 1476 w 9998"/>
              <a:gd name="connsiteY9" fmla="*/ 10849 h 18272"/>
              <a:gd name="connsiteX10" fmla="*/ 1 w 9998"/>
              <a:gd name="connsiteY10" fmla="*/ 7436 h 18272"/>
              <a:gd name="connsiteX0" fmla="*/ 35 w 8559"/>
              <a:gd name="connsiteY0" fmla="*/ 5938 h 10000"/>
              <a:gd name="connsiteX1" fmla="*/ 2459 w 8559"/>
              <a:gd name="connsiteY1" fmla="*/ 2430 h 10000"/>
              <a:gd name="connsiteX2" fmla="*/ 4583 w 8559"/>
              <a:gd name="connsiteY2" fmla="*/ 0 h 10000"/>
              <a:gd name="connsiteX3" fmla="*/ 6936 w 8559"/>
              <a:gd name="connsiteY3" fmla="*/ 2432 h 10000"/>
              <a:gd name="connsiteX4" fmla="*/ 8556 w 8559"/>
              <a:gd name="connsiteY4" fmla="*/ 5032 h 10000"/>
              <a:gd name="connsiteX5" fmla="*/ 7279 w 8559"/>
              <a:gd name="connsiteY5" fmla="*/ 6925 h 10000"/>
              <a:gd name="connsiteX6" fmla="*/ 4568 w 8559"/>
              <a:gd name="connsiteY6" fmla="*/ 9999 h 10000"/>
              <a:gd name="connsiteX7" fmla="*/ 2471 w 8559"/>
              <a:gd name="connsiteY7" fmla="*/ 7302 h 10000"/>
              <a:gd name="connsiteX8" fmla="*/ 1273 w 8559"/>
              <a:gd name="connsiteY8" fmla="*/ 6154 h 10000"/>
              <a:gd name="connsiteX9" fmla="*/ 35 w 8559"/>
              <a:gd name="connsiteY9" fmla="*/ 5938 h 10000"/>
              <a:gd name="connsiteX0" fmla="*/ 49 w 9820"/>
              <a:gd name="connsiteY0" fmla="*/ 4655 h 10000"/>
              <a:gd name="connsiteX1" fmla="*/ 2693 w 9820"/>
              <a:gd name="connsiteY1" fmla="*/ 2430 h 10000"/>
              <a:gd name="connsiteX2" fmla="*/ 5175 w 9820"/>
              <a:gd name="connsiteY2" fmla="*/ 0 h 10000"/>
              <a:gd name="connsiteX3" fmla="*/ 7924 w 9820"/>
              <a:gd name="connsiteY3" fmla="*/ 2432 h 10000"/>
              <a:gd name="connsiteX4" fmla="*/ 9816 w 9820"/>
              <a:gd name="connsiteY4" fmla="*/ 5032 h 10000"/>
              <a:gd name="connsiteX5" fmla="*/ 8324 w 9820"/>
              <a:gd name="connsiteY5" fmla="*/ 6925 h 10000"/>
              <a:gd name="connsiteX6" fmla="*/ 5157 w 9820"/>
              <a:gd name="connsiteY6" fmla="*/ 9999 h 10000"/>
              <a:gd name="connsiteX7" fmla="*/ 2707 w 9820"/>
              <a:gd name="connsiteY7" fmla="*/ 7302 h 10000"/>
              <a:gd name="connsiteX8" fmla="*/ 1307 w 9820"/>
              <a:gd name="connsiteY8" fmla="*/ 6154 h 10000"/>
              <a:gd name="connsiteX9" fmla="*/ 49 w 9820"/>
              <a:gd name="connsiteY9" fmla="*/ 4655 h 10000"/>
              <a:gd name="connsiteX0" fmla="*/ 45 w 9995"/>
              <a:gd name="connsiteY0" fmla="*/ 4655 h 10000"/>
              <a:gd name="connsiteX1" fmla="*/ 2737 w 9995"/>
              <a:gd name="connsiteY1" fmla="*/ 2430 h 10000"/>
              <a:gd name="connsiteX2" fmla="*/ 5265 w 9995"/>
              <a:gd name="connsiteY2" fmla="*/ 0 h 10000"/>
              <a:gd name="connsiteX3" fmla="*/ 8064 w 9995"/>
              <a:gd name="connsiteY3" fmla="*/ 2432 h 10000"/>
              <a:gd name="connsiteX4" fmla="*/ 9991 w 9995"/>
              <a:gd name="connsiteY4" fmla="*/ 5032 h 10000"/>
              <a:gd name="connsiteX5" fmla="*/ 8472 w 9995"/>
              <a:gd name="connsiteY5" fmla="*/ 6925 h 10000"/>
              <a:gd name="connsiteX6" fmla="*/ 5247 w 9995"/>
              <a:gd name="connsiteY6" fmla="*/ 9999 h 10000"/>
              <a:gd name="connsiteX7" fmla="*/ 2752 w 9995"/>
              <a:gd name="connsiteY7" fmla="*/ 7302 h 10000"/>
              <a:gd name="connsiteX8" fmla="*/ 1374 w 9995"/>
              <a:gd name="connsiteY8" fmla="*/ 6984 h 10000"/>
              <a:gd name="connsiteX9" fmla="*/ 45 w 9995"/>
              <a:gd name="connsiteY9" fmla="*/ 4655 h 10000"/>
              <a:gd name="connsiteX0" fmla="*/ 45 w 10000"/>
              <a:gd name="connsiteY0" fmla="*/ 5032 h 10377"/>
              <a:gd name="connsiteX1" fmla="*/ 2738 w 10000"/>
              <a:gd name="connsiteY1" fmla="*/ 2807 h 10377"/>
              <a:gd name="connsiteX2" fmla="*/ 4886 w 10000"/>
              <a:gd name="connsiteY2" fmla="*/ 0 h 10377"/>
              <a:gd name="connsiteX3" fmla="*/ 8068 w 10000"/>
              <a:gd name="connsiteY3" fmla="*/ 2809 h 10377"/>
              <a:gd name="connsiteX4" fmla="*/ 9996 w 10000"/>
              <a:gd name="connsiteY4" fmla="*/ 5409 h 10377"/>
              <a:gd name="connsiteX5" fmla="*/ 8476 w 10000"/>
              <a:gd name="connsiteY5" fmla="*/ 7302 h 10377"/>
              <a:gd name="connsiteX6" fmla="*/ 5250 w 10000"/>
              <a:gd name="connsiteY6" fmla="*/ 10376 h 10377"/>
              <a:gd name="connsiteX7" fmla="*/ 2753 w 10000"/>
              <a:gd name="connsiteY7" fmla="*/ 7679 h 10377"/>
              <a:gd name="connsiteX8" fmla="*/ 1375 w 10000"/>
              <a:gd name="connsiteY8" fmla="*/ 7361 h 10377"/>
              <a:gd name="connsiteX9" fmla="*/ 45 w 10000"/>
              <a:gd name="connsiteY9" fmla="*/ 5032 h 10377"/>
              <a:gd name="connsiteX0" fmla="*/ 45 w 10000"/>
              <a:gd name="connsiteY0" fmla="*/ 5036 h 10381"/>
              <a:gd name="connsiteX1" fmla="*/ 2738 w 10000"/>
              <a:gd name="connsiteY1" fmla="*/ 2811 h 10381"/>
              <a:gd name="connsiteX2" fmla="*/ 4886 w 10000"/>
              <a:gd name="connsiteY2" fmla="*/ 4 h 10381"/>
              <a:gd name="connsiteX3" fmla="*/ 8068 w 10000"/>
              <a:gd name="connsiteY3" fmla="*/ 2813 h 10381"/>
              <a:gd name="connsiteX4" fmla="*/ 9996 w 10000"/>
              <a:gd name="connsiteY4" fmla="*/ 5413 h 10381"/>
              <a:gd name="connsiteX5" fmla="*/ 8476 w 10000"/>
              <a:gd name="connsiteY5" fmla="*/ 7306 h 10381"/>
              <a:gd name="connsiteX6" fmla="*/ 5250 w 10000"/>
              <a:gd name="connsiteY6" fmla="*/ 10380 h 10381"/>
              <a:gd name="connsiteX7" fmla="*/ 2753 w 10000"/>
              <a:gd name="connsiteY7" fmla="*/ 7683 h 10381"/>
              <a:gd name="connsiteX8" fmla="*/ 1375 w 10000"/>
              <a:gd name="connsiteY8" fmla="*/ 7365 h 10381"/>
              <a:gd name="connsiteX9" fmla="*/ 45 w 10000"/>
              <a:gd name="connsiteY9" fmla="*/ 5036 h 10381"/>
              <a:gd name="connsiteX0" fmla="*/ 45 w 10000"/>
              <a:gd name="connsiteY0" fmla="*/ 5036 h 10796"/>
              <a:gd name="connsiteX1" fmla="*/ 2738 w 10000"/>
              <a:gd name="connsiteY1" fmla="*/ 2811 h 10796"/>
              <a:gd name="connsiteX2" fmla="*/ 4886 w 10000"/>
              <a:gd name="connsiteY2" fmla="*/ 4 h 10796"/>
              <a:gd name="connsiteX3" fmla="*/ 8068 w 10000"/>
              <a:gd name="connsiteY3" fmla="*/ 2813 h 10796"/>
              <a:gd name="connsiteX4" fmla="*/ 9996 w 10000"/>
              <a:gd name="connsiteY4" fmla="*/ 5413 h 10796"/>
              <a:gd name="connsiteX5" fmla="*/ 8476 w 10000"/>
              <a:gd name="connsiteY5" fmla="*/ 7306 h 10796"/>
              <a:gd name="connsiteX6" fmla="*/ 5202 w 10000"/>
              <a:gd name="connsiteY6" fmla="*/ 10795 h 10796"/>
              <a:gd name="connsiteX7" fmla="*/ 2753 w 10000"/>
              <a:gd name="connsiteY7" fmla="*/ 7683 h 10796"/>
              <a:gd name="connsiteX8" fmla="*/ 1375 w 10000"/>
              <a:gd name="connsiteY8" fmla="*/ 7365 h 10796"/>
              <a:gd name="connsiteX9" fmla="*/ 45 w 10000"/>
              <a:gd name="connsiteY9" fmla="*/ 5036 h 10796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  <a:gd name="connsiteX0" fmla="*/ 45 w 10000"/>
              <a:gd name="connsiteY0" fmla="*/ 5036 h 10795"/>
              <a:gd name="connsiteX1" fmla="*/ 2738 w 10000"/>
              <a:gd name="connsiteY1" fmla="*/ 2811 h 10795"/>
              <a:gd name="connsiteX2" fmla="*/ 4886 w 10000"/>
              <a:gd name="connsiteY2" fmla="*/ 4 h 10795"/>
              <a:gd name="connsiteX3" fmla="*/ 8068 w 10000"/>
              <a:gd name="connsiteY3" fmla="*/ 2813 h 10795"/>
              <a:gd name="connsiteX4" fmla="*/ 9996 w 10000"/>
              <a:gd name="connsiteY4" fmla="*/ 5413 h 10795"/>
              <a:gd name="connsiteX5" fmla="*/ 8476 w 10000"/>
              <a:gd name="connsiteY5" fmla="*/ 7306 h 10795"/>
              <a:gd name="connsiteX6" fmla="*/ 5202 w 10000"/>
              <a:gd name="connsiteY6" fmla="*/ 10795 h 10795"/>
              <a:gd name="connsiteX7" fmla="*/ 2753 w 10000"/>
              <a:gd name="connsiteY7" fmla="*/ 7683 h 10795"/>
              <a:gd name="connsiteX8" fmla="*/ 1375 w 10000"/>
              <a:gd name="connsiteY8" fmla="*/ 7365 h 10795"/>
              <a:gd name="connsiteX9" fmla="*/ 45 w 10000"/>
              <a:gd name="connsiteY9" fmla="*/ 5036 h 10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795">
                <a:moveTo>
                  <a:pt x="45" y="5036"/>
                </a:moveTo>
                <a:cubicBezTo>
                  <a:pt x="272" y="4277"/>
                  <a:pt x="1931" y="3650"/>
                  <a:pt x="2738" y="2811"/>
                </a:cubicBezTo>
                <a:cubicBezTo>
                  <a:pt x="3545" y="1972"/>
                  <a:pt x="3352" y="117"/>
                  <a:pt x="4886" y="4"/>
                </a:cubicBezTo>
                <a:cubicBezTo>
                  <a:pt x="6420" y="-109"/>
                  <a:pt x="7216" y="1912"/>
                  <a:pt x="8068" y="2813"/>
                </a:cubicBezTo>
                <a:cubicBezTo>
                  <a:pt x="8920" y="3715"/>
                  <a:pt x="9928" y="3420"/>
                  <a:pt x="9996" y="5413"/>
                </a:cubicBezTo>
                <a:cubicBezTo>
                  <a:pt x="10064" y="7406"/>
                  <a:pt x="9275" y="6409"/>
                  <a:pt x="8476" y="7306"/>
                </a:cubicBezTo>
                <a:cubicBezTo>
                  <a:pt x="7677" y="8203"/>
                  <a:pt x="7086" y="10770"/>
                  <a:pt x="5202" y="10795"/>
                </a:cubicBezTo>
                <a:cubicBezTo>
                  <a:pt x="3318" y="10820"/>
                  <a:pt x="3391" y="8255"/>
                  <a:pt x="2753" y="7683"/>
                </a:cubicBezTo>
                <a:cubicBezTo>
                  <a:pt x="2115" y="7111"/>
                  <a:pt x="2326" y="7496"/>
                  <a:pt x="1375" y="7365"/>
                </a:cubicBezTo>
                <a:cubicBezTo>
                  <a:pt x="493" y="6773"/>
                  <a:pt x="-182" y="5795"/>
                  <a:pt x="45" y="5036"/>
                </a:cubicBezTo>
                <a:close/>
              </a:path>
            </a:pathLst>
          </a:custGeom>
          <a:solidFill>
            <a:srgbClr val="66CC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4" name="Group 133"/>
          <p:cNvGrpSpPr/>
          <p:nvPr/>
        </p:nvGrpSpPr>
        <p:grpSpPr>
          <a:xfrm>
            <a:off x="7255177" y="1446543"/>
            <a:ext cx="2215548" cy="1471268"/>
            <a:chOff x="833331" y="2873352"/>
            <a:chExt cx="2333625" cy="1630661"/>
          </a:xfrm>
        </p:grpSpPr>
        <p:grpSp>
          <p:nvGrpSpPr>
            <p:cNvPr id="135" name="Group 134"/>
            <p:cNvGrpSpPr/>
            <p:nvPr/>
          </p:nvGrpSpPr>
          <p:grpSpPr>
            <a:xfrm>
              <a:off x="1736090" y="2873352"/>
              <a:ext cx="565150" cy="409344"/>
              <a:chOff x="1736090" y="2873352"/>
              <a:chExt cx="565150" cy="409344"/>
            </a:xfrm>
          </p:grpSpPr>
          <p:grpSp>
            <p:nvGrpSpPr>
              <p:cNvPr id="184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88" name="Oval 187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89" name="Rectangle 188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0" name="Oval 189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91" name="Freeform 190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2" name="Freeform 191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3" name="Freeform 192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94" name="Freeform 193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95" name="Straight Connector 194"/>
                <p:cNvCxnSpPr>
                  <a:endCxn id="190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6" name="Straight Connector 195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85" name="Group 184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86" name="Oval 185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7" name="TextBox 186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3b</a:t>
                  </a:r>
                </a:p>
              </p:txBody>
            </p:sp>
          </p:grpSp>
        </p:grpSp>
        <p:grpSp>
          <p:nvGrpSpPr>
            <p:cNvPr id="136" name="Group 135"/>
            <p:cNvGrpSpPr/>
            <p:nvPr/>
          </p:nvGrpSpPr>
          <p:grpSpPr>
            <a:xfrm>
              <a:off x="1740320" y="4094669"/>
              <a:ext cx="565150" cy="409344"/>
              <a:chOff x="1736090" y="2873352"/>
              <a:chExt cx="565150" cy="409344"/>
            </a:xfrm>
          </p:grpSpPr>
          <p:grpSp>
            <p:nvGrpSpPr>
              <p:cNvPr id="171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75" name="Oval 174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6" name="Rectangle 175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7" name="Oval 176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78" name="Freeform 177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79" name="Freeform 178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0" name="Freeform 179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81" name="Freeform 180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82" name="Straight Connector 181"/>
                <p:cNvCxnSpPr>
                  <a:endCxn id="177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3" name="Straight Connector 182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72" name="Group 171"/>
              <p:cNvGrpSpPr/>
              <p:nvPr/>
            </p:nvGrpSpPr>
            <p:grpSpPr>
              <a:xfrm>
                <a:off x="1770362" y="2873352"/>
                <a:ext cx="446085" cy="409344"/>
                <a:chOff x="667045" y="1708643"/>
                <a:chExt cx="446085" cy="409344"/>
              </a:xfrm>
            </p:grpSpPr>
            <p:sp>
              <p:nvSpPr>
                <p:cNvPr id="173" name="Oval 172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74" name="TextBox 173"/>
                <p:cNvSpPr txBox="1"/>
                <p:nvPr/>
              </p:nvSpPr>
              <p:spPr>
                <a:xfrm>
                  <a:off x="667045" y="1708643"/>
                  <a:ext cx="44608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3d</a:t>
                  </a:r>
                </a:p>
              </p:txBody>
            </p:sp>
          </p:grpSp>
        </p:grpSp>
        <p:grpSp>
          <p:nvGrpSpPr>
            <p:cNvPr id="137" name="Group 136"/>
            <p:cNvGrpSpPr/>
            <p:nvPr/>
          </p:nvGrpSpPr>
          <p:grpSpPr>
            <a:xfrm>
              <a:off x="2601806" y="3485072"/>
              <a:ext cx="565150" cy="409344"/>
              <a:chOff x="1736090" y="2873352"/>
              <a:chExt cx="565150" cy="409344"/>
            </a:xfrm>
          </p:grpSpPr>
          <p:grpSp>
            <p:nvGrpSpPr>
              <p:cNvPr id="158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62" name="Oval 161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3" name="Rectangle 162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4" name="Oval 163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65" name="Freeform 164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6" name="Freeform 165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7" name="Freeform 166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68" name="Freeform 167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69" name="Straight Connector 168"/>
                <p:cNvCxnSpPr>
                  <a:endCxn id="164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Straight Connector 169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59" name="Group 158"/>
              <p:cNvGrpSpPr/>
              <p:nvPr/>
            </p:nvGrpSpPr>
            <p:grpSpPr>
              <a:xfrm>
                <a:off x="1770362" y="2873352"/>
                <a:ext cx="420758" cy="409344"/>
                <a:chOff x="667045" y="1708643"/>
                <a:chExt cx="420758" cy="409344"/>
              </a:xfrm>
            </p:grpSpPr>
            <p:sp>
              <p:nvSpPr>
                <p:cNvPr id="160" name="Oval 159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61" name="TextBox 160"/>
                <p:cNvSpPr txBox="1"/>
                <p:nvPr/>
              </p:nvSpPr>
              <p:spPr>
                <a:xfrm>
                  <a:off x="667045" y="1708643"/>
                  <a:ext cx="420758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3c</a:t>
                  </a:r>
                </a:p>
              </p:txBody>
            </p:sp>
          </p:grpSp>
        </p:grpSp>
        <p:grpSp>
          <p:nvGrpSpPr>
            <p:cNvPr id="138" name="Group 137"/>
            <p:cNvGrpSpPr/>
            <p:nvPr/>
          </p:nvGrpSpPr>
          <p:grpSpPr>
            <a:xfrm>
              <a:off x="833331" y="3478719"/>
              <a:ext cx="565150" cy="409344"/>
              <a:chOff x="1736090" y="2873352"/>
              <a:chExt cx="565150" cy="409344"/>
            </a:xfrm>
          </p:grpSpPr>
          <p:grpSp>
            <p:nvGrpSpPr>
              <p:cNvPr id="145" name="Group 327"/>
              <p:cNvGrpSpPr>
                <a:grpSpLocks/>
              </p:cNvGrpSpPr>
              <p:nvPr/>
            </p:nvGrpSpPr>
            <p:grpSpPr bwMode="auto">
              <a:xfrm>
                <a:off x="1736090" y="2893762"/>
                <a:ext cx="565150" cy="292100"/>
                <a:chOff x="1871277" y="1576300"/>
                <a:chExt cx="1128371" cy="437861"/>
              </a:xfrm>
            </p:grpSpPr>
            <p:sp>
              <p:nvSpPr>
                <p:cNvPr id="149" name="Oval 148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0" name="Rectangle 149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1" name="Oval 150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152" name="Freeform 151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3" name="Freeform 152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4" name="Freeform 153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155" name="Freeform 154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156" name="Straight Connector 155"/>
                <p:cNvCxnSpPr>
                  <a:endCxn id="151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Connector 156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46" name="Group 145"/>
              <p:cNvGrpSpPr/>
              <p:nvPr/>
            </p:nvGrpSpPr>
            <p:grpSpPr>
              <a:xfrm>
                <a:off x="1770362" y="2873352"/>
                <a:ext cx="434265" cy="409344"/>
                <a:chOff x="667045" y="1708643"/>
                <a:chExt cx="434265" cy="409344"/>
              </a:xfrm>
            </p:grpSpPr>
            <p:sp>
              <p:nvSpPr>
                <p:cNvPr id="147" name="Oval 146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48" name="TextBox 147"/>
                <p:cNvSpPr txBox="1"/>
                <p:nvPr/>
              </p:nvSpPr>
              <p:spPr>
                <a:xfrm>
                  <a:off x="667045" y="1708643"/>
                  <a:ext cx="434265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3a</a:t>
                  </a:r>
                </a:p>
              </p:txBody>
            </p:sp>
          </p:grpSp>
        </p:grpSp>
        <p:cxnSp>
          <p:nvCxnSpPr>
            <p:cNvPr id="139" name="Straight Connector 138"/>
            <p:cNvCxnSpPr>
              <a:stCxn id="187" idx="2"/>
              <a:endCxn id="174" idx="0"/>
            </p:cNvCxnSpPr>
            <p:nvPr/>
          </p:nvCxnSpPr>
          <p:spPr bwMode="auto">
            <a:xfrm>
              <a:off x="1993405" y="3282696"/>
              <a:ext cx="4230" cy="81197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0" name="Straight Connector 139"/>
            <p:cNvCxnSpPr/>
            <p:nvPr/>
          </p:nvCxnSpPr>
          <p:spPr bwMode="auto">
            <a:xfrm>
              <a:off x="1407477" y="3648621"/>
              <a:ext cx="1204913" cy="635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1" name="Straight Connector 140"/>
            <p:cNvCxnSpPr>
              <a:stCxn id="188" idx="7"/>
            </p:cNvCxnSpPr>
            <p:nvPr/>
          </p:nvCxnSpPr>
          <p:spPr bwMode="auto">
            <a:xfrm>
              <a:off x="2218708" y="3154477"/>
              <a:ext cx="480042" cy="3697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2" name="Straight Connector 141"/>
            <p:cNvCxnSpPr/>
            <p:nvPr/>
          </p:nvCxnSpPr>
          <p:spPr bwMode="auto">
            <a:xfrm>
              <a:off x="1300073" y="3786304"/>
              <a:ext cx="477927" cy="35707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3" name="Straight Connector 142"/>
            <p:cNvCxnSpPr/>
            <p:nvPr/>
          </p:nvCxnSpPr>
          <p:spPr bwMode="auto">
            <a:xfrm flipH="1">
              <a:off x="2196042" y="3783542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44" name="Straight Connector 143"/>
            <p:cNvCxnSpPr/>
            <p:nvPr/>
          </p:nvCxnSpPr>
          <p:spPr bwMode="auto">
            <a:xfrm flipH="1">
              <a:off x="1287553" y="3166946"/>
              <a:ext cx="508002" cy="34925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cxnSp>
        <p:nvCxnSpPr>
          <p:cNvPr id="128" name="Straight Connector 127"/>
          <p:cNvCxnSpPr/>
          <p:nvPr/>
        </p:nvCxnSpPr>
        <p:spPr bwMode="auto">
          <a:xfrm flipH="1" flipV="1">
            <a:off x="4570707" y="2340047"/>
            <a:ext cx="480877" cy="74409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9" name="Straight Connector 128"/>
          <p:cNvCxnSpPr/>
          <p:nvPr/>
        </p:nvCxnSpPr>
        <p:spPr bwMode="auto">
          <a:xfrm flipV="1">
            <a:off x="7047189" y="2281165"/>
            <a:ext cx="337735" cy="823128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CC0000"/>
            </a:solidFill>
            <a:prstDash val="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0" name="TextBox 129"/>
          <p:cNvSpPr txBox="1"/>
          <p:nvPr/>
        </p:nvSpPr>
        <p:spPr>
          <a:xfrm>
            <a:off x="5017292" y="2438369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AS2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067951" y="1351667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AS3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2231173" y="1562343"/>
            <a:ext cx="5822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000090"/>
                </a:solidFill>
              </a:rPr>
              <a:t>AS1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8594827" y="2413274"/>
            <a:ext cx="1701734" cy="616172"/>
            <a:chOff x="7073692" y="5469792"/>
            <a:chExt cx="1701734" cy="616172"/>
          </a:xfrm>
        </p:grpSpPr>
        <p:grpSp>
          <p:nvGrpSpPr>
            <p:cNvPr id="10" name="Group 9"/>
            <p:cNvGrpSpPr/>
            <p:nvPr/>
          </p:nvGrpSpPr>
          <p:grpSpPr>
            <a:xfrm>
              <a:off x="7073692" y="5469792"/>
              <a:ext cx="1701734" cy="616172"/>
              <a:chOff x="6946249" y="5096269"/>
              <a:chExt cx="1701734" cy="616172"/>
            </a:xfrm>
          </p:grpSpPr>
          <p:sp>
            <p:nvSpPr>
              <p:cNvPr id="399" name="Freeform 2"/>
              <p:cNvSpPr>
                <a:spLocks/>
              </p:cNvSpPr>
              <p:nvPr/>
            </p:nvSpPr>
            <p:spPr bwMode="auto">
              <a:xfrm>
                <a:off x="6946249" y="5096269"/>
                <a:ext cx="1701734" cy="616172"/>
              </a:xfrm>
              <a:custGeom>
                <a:avLst/>
                <a:gdLst>
                  <a:gd name="T0" fmla="*/ 648763 w 10001"/>
                  <a:gd name="T1" fmla="*/ 34777612 h 10125"/>
                  <a:gd name="T2" fmla="*/ 115976403 w 10001"/>
                  <a:gd name="T3" fmla="*/ 13733703 h 10125"/>
                  <a:gd name="T4" fmla="*/ 507700960 w 10001"/>
                  <a:gd name="T5" fmla="*/ 8662125 h 10125"/>
                  <a:gd name="T6" fmla="*/ 810212713 w 10001"/>
                  <a:gd name="T7" fmla="*/ 0 h 10125"/>
                  <a:gd name="T8" fmla="*/ 1090015738 w 10001"/>
                  <a:gd name="T9" fmla="*/ 8687929 h 10125"/>
                  <a:gd name="T10" fmla="*/ 1310938763 w 10001"/>
                  <a:gd name="T11" fmla="*/ 4279362 h 10125"/>
                  <a:gd name="T12" fmla="*/ 1620263134 w 10001"/>
                  <a:gd name="T13" fmla="*/ 25736690 h 10125"/>
                  <a:gd name="T14" fmla="*/ 1394798364 w 10001"/>
                  <a:gd name="T15" fmla="*/ 58525268 h 10125"/>
                  <a:gd name="T16" fmla="*/ 1134622140 w 10001"/>
                  <a:gd name="T17" fmla="*/ 80266624 h 10125"/>
                  <a:gd name="T18" fmla="*/ 860820276 w 10001"/>
                  <a:gd name="T19" fmla="*/ 76142271 h 10125"/>
                  <a:gd name="T20" fmla="*/ 708996782 w 10001"/>
                  <a:gd name="T21" fmla="*/ 85346835 h 10125"/>
                  <a:gd name="T22" fmla="*/ 509322667 w 10001"/>
                  <a:gd name="T23" fmla="*/ 86268164 h 10125"/>
                  <a:gd name="T24" fmla="*/ 353443899 w 10001"/>
                  <a:gd name="T25" fmla="*/ 67979516 h 10125"/>
                  <a:gd name="T26" fmla="*/ 192536914 w 10001"/>
                  <a:gd name="T27" fmla="*/ 64535347 h 10125"/>
                  <a:gd name="T28" fmla="*/ 648763 w 10001"/>
                  <a:gd name="T29" fmla="*/ 34777612 h 10125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connsiteX0" fmla="*/ 4 w 10040"/>
                  <a:gd name="connsiteY0" fmla="*/ 4039 h 10125"/>
                  <a:gd name="connsiteX1" fmla="*/ 715 w 10040"/>
                  <a:gd name="connsiteY1" fmla="*/ 1595 h 10125"/>
                  <a:gd name="connsiteX2" fmla="*/ 3130 w 10040"/>
                  <a:gd name="connsiteY2" fmla="*/ 1006 h 10125"/>
                  <a:gd name="connsiteX3" fmla="*/ 4995 w 10040"/>
                  <a:gd name="connsiteY3" fmla="*/ 0 h 10125"/>
                  <a:gd name="connsiteX4" fmla="*/ 6720 w 10040"/>
                  <a:gd name="connsiteY4" fmla="*/ 1009 h 10125"/>
                  <a:gd name="connsiteX5" fmla="*/ 9989 w 10040"/>
                  <a:gd name="connsiteY5" fmla="*/ 2989 h 10125"/>
                  <a:gd name="connsiteX6" fmla="*/ 8599 w 10040"/>
                  <a:gd name="connsiteY6" fmla="*/ 6797 h 10125"/>
                  <a:gd name="connsiteX7" fmla="*/ 6995 w 10040"/>
                  <a:gd name="connsiteY7" fmla="*/ 9322 h 10125"/>
                  <a:gd name="connsiteX8" fmla="*/ 5307 w 10040"/>
                  <a:gd name="connsiteY8" fmla="*/ 8843 h 10125"/>
                  <a:gd name="connsiteX9" fmla="*/ 4371 w 10040"/>
                  <a:gd name="connsiteY9" fmla="*/ 9912 h 10125"/>
                  <a:gd name="connsiteX10" fmla="*/ 3140 w 10040"/>
                  <a:gd name="connsiteY10" fmla="*/ 10019 h 10125"/>
                  <a:gd name="connsiteX11" fmla="*/ 2179 w 10040"/>
                  <a:gd name="connsiteY11" fmla="*/ 7895 h 10125"/>
                  <a:gd name="connsiteX12" fmla="*/ 1187 w 10040"/>
                  <a:gd name="connsiteY12" fmla="*/ 7495 h 10125"/>
                  <a:gd name="connsiteX13" fmla="*/ 4 w 10040"/>
                  <a:gd name="connsiteY13" fmla="*/ 4039 h 10125"/>
                  <a:gd name="connsiteX0" fmla="*/ 4 w 8600"/>
                  <a:gd name="connsiteY0" fmla="*/ 4042 h 10128"/>
                  <a:gd name="connsiteX1" fmla="*/ 715 w 8600"/>
                  <a:gd name="connsiteY1" fmla="*/ 1598 h 10128"/>
                  <a:gd name="connsiteX2" fmla="*/ 3130 w 8600"/>
                  <a:gd name="connsiteY2" fmla="*/ 1009 h 10128"/>
                  <a:gd name="connsiteX3" fmla="*/ 4995 w 8600"/>
                  <a:gd name="connsiteY3" fmla="*/ 3 h 10128"/>
                  <a:gd name="connsiteX4" fmla="*/ 6720 w 8600"/>
                  <a:gd name="connsiteY4" fmla="*/ 1012 h 10128"/>
                  <a:gd name="connsiteX5" fmla="*/ 8599 w 8600"/>
                  <a:gd name="connsiteY5" fmla="*/ 6800 h 10128"/>
                  <a:gd name="connsiteX6" fmla="*/ 6995 w 8600"/>
                  <a:gd name="connsiteY6" fmla="*/ 9325 h 10128"/>
                  <a:gd name="connsiteX7" fmla="*/ 5307 w 8600"/>
                  <a:gd name="connsiteY7" fmla="*/ 8846 h 10128"/>
                  <a:gd name="connsiteX8" fmla="*/ 4371 w 8600"/>
                  <a:gd name="connsiteY8" fmla="*/ 9915 h 10128"/>
                  <a:gd name="connsiteX9" fmla="*/ 3140 w 8600"/>
                  <a:gd name="connsiteY9" fmla="*/ 10022 h 10128"/>
                  <a:gd name="connsiteX10" fmla="*/ 2179 w 8600"/>
                  <a:gd name="connsiteY10" fmla="*/ 7898 h 10128"/>
                  <a:gd name="connsiteX11" fmla="*/ 1187 w 8600"/>
                  <a:gd name="connsiteY11" fmla="*/ 7498 h 10128"/>
                  <a:gd name="connsiteX12" fmla="*/ 4 w 8600"/>
                  <a:gd name="connsiteY12" fmla="*/ 4042 h 10128"/>
                  <a:gd name="connsiteX0" fmla="*/ 4 w 9326"/>
                  <a:gd name="connsiteY0" fmla="*/ 3988 h 9997"/>
                  <a:gd name="connsiteX1" fmla="*/ 830 w 9326"/>
                  <a:gd name="connsiteY1" fmla="*/ 1575 h 9997"/>
                  <a:gd name="connsiteX2" fmla="*/ 3639 w 9326"/>
                  <a:gd name="connsiteY2" fmla="*/ 993 h 9997"/>
                  <a:gd name="connsiteX3" fmla="*/ 5807 w 9326"/>
                  <a:gd name="connsiteY3" fmla="*/ 0 h 9997"/>
                  <a:gd name="connsiteX4" fmla="*/ 7813 w 9326"/>
                  <a:gd name="connsiteY4" fmla="*/ 996 h 9997"/>
                  <a:gd name="connsiteX5" fmla="*/ 9324 w 9326"/>
                  <a:gd name="connsiteY5" fmla="*/ 5746 h 9997"/>
                  <a:gd name="connsiteX6" fmla="*/ 8133 w 9326"/>
                  <a:gd name="connsiteY6" fmla="*/ 9204 h 9997"/>
                  <a:gd name="connsiteX7" fmla="*/ 6170 w 9326"/>
                  <a:gd name="connsiteY7" fmla="*/ 8731 h 9997"/>
                  <a:gd name="connsiteX8" fmla="*/ 5082 w 9326"/>
                  <a:gd name="connsiteY8" fmla="*/ 9787 h 9997"/>
                  <a:gd name="connsiteX9" fmla="*/ 3650 w 9326"/>
                  <a:gd name="connsiteY9" fmla="*/ 9892 h 9997"/>
                  <a:gd name="connsiteX10" fmla="*/ 2533 w 9326"/>
                  <a:gd name="connsiteY10" fmla="*/ 7795 h 9997"/>
                  <a:gd name="connsiteX11" fmla="*/ 1379 w 9326"/>
                  <a:gd name="connsiteY11" fmla="*/ 7400 h 9997"/>
                  <a:gd name="connsiteX12" fmla="*/ 4 w 9326"/>
                  <a:gd name="connsiteY12" fmla="*/ 3988 h 9997"/>
                  <a:gd name="connsiteX0" fmla="*/ 4 w 10001"/>
                  <a:gd name="connsiteY0" fmla="*/ 3989 h 10041"/>
                  <a:gd name="connsiteX1" fmla="*/ 890 w 10001"/>
                  <a:gd name="connsiteY1" fmla="*/ 1575 h 10041"/>
                  <a:gd name="connsiteX2" fmla="*/ 3902 w 10001"/>
                  <a:gd name="connsiteY2" fmla="*/ 993 h 10041"/>
                  <a:gd name="connsiteX3" fmla="*/ 6227 w 10001"/>
                  <a:gd name="connsiteY3" fmla="*/ 0 h 10041"/>
                  <a:gd name="connsiteX4" fmla="*/ 8378 w 10001"/>
                  <a:gd name="connsiteY4" fmla="*/ 996 h 10041"/>
                  <a:gd name="connsiteX5" fmla="*/ 9998 w 10001"/>
                  <a:gd name="connsiteY5" fmla="*/ 5748 h 10041"/>
                  <a:gd name="connsiteX6" fmla="*/ 8721 w 10001"/>
                  <a:gd name="connsiteY6" fmla="*/ 9207 h 10041"/>
                  <a:gd name="connsiteX7" fmla="*/ 5449 w 10001"/>
                  <a:gd name="connsiteY7" fmla="*/ 9790 h 10041"/>
                  <a:gd name="connsiteX8" fmla="*/ 3914 w 10001"/>
                  <a:gd name="connsiteY8" fmla="*/ 9895 h 10041"/>
                  <a:gd name="connsiteX9" fmla="*/ 2716 w 10001"/>
                  <a:gd name="connsiteY9" fmla="*/ 7797 h 10041"/>
                  <a:gd name="connsiteX10" fmla="*/ 1479 w 10001"/>
                  <a:gd name="connsiteY10" fmla="*/ 7402 h 10041"/>
                  <a:gd name="connsiteX11" fmla="*/ 4 w 10001"/>
                  <a:gd name="connsiteY11" fmla="*/ 3989 h 10041"/>
                  <a:gd name="connsiteX0" fmla="*/ 4 w 10001"/>
                  <a:gd name="connsiteY0" fmla="*/ 3989 h 14825"/>
                  <a:gd name="connsiteX1" fmla="*/ 890 w 10001"/>
                  <a:gd name="connsiteY1" fmla="*/ 1575 h 14825"/>
                  <a:gd name="connsiteX2" fmla="*/ 3902 w 10001"/>
                  <a:gd name="connsiteY2" fmla="*/ 993 h 14825"/>
                  <a:gd name="connsiteX3" fmla="*/ 6227 w 10001"/>
                  <a:gd name="connsiteY3" fmla="*/ 0 h 14825"/>
                  <a:gd name="connsiteX4" fmla="*/ 8378 w 10001"/>
                  <a:gd name="connsiteY4" fmla="*/ 996 h 14825"/>
                  <a:gd name="connsiteX5" fmla="*/ 9998 w 10001"/>
                  <a:gd name="connsiteY5" fmla="*/ 5748 h 14825"/>
                  <a:gd name="connsiteX6" fmla="*/ 8721 w 10001"/>
                  <a:gd name="connsiteY6" fmla="*/ 9207 h 14825"/>
                  <a:gd name="connsiteX7" fmla="*/ 6011 w 10001"/>
                  <a:gd name="connsiteY7" fmla="*/ 14823 h 14825"/>
                  <a:gd name="connsiteX8" fmla="*/ 3914 w 10001"/>
                  <a:gd name="connsiteY8" fmla="*/ 9895 h 14825"/>
                  <a:gd name="connsiteX9" fmla="*/ 2716 w 10001"/>
                  <a:gd name="connsiteY9" fmla="*/ 7797 h 14825"/>
                  <a:gd name="connsiteX10" fmla="*/ 1479 w 10001"/>
                  <a:gd name="connsiteY10" fmla="*/ 7402 h 14825"/>
                  <a:gd name="connsiteX11" fmla="*/ 4 w 10001"/>
                  <a:gd name="connsiteY11" fmla="*/ 3989 h 14825"/>
                  <a:gd name="connsiteX0" fmla="*/ 4 w 10001"/>
                  <a:gd name="connsiteY0" fmla="*/ 7436 h 18272"/>
                  <a:gd name="connsiteX1" fmla="*/ 890 w 10001"/>
                  <a:gd name="connsiteY1" fmla="*/ 5022 h 18272"/>
                  <a:gd name="connsiteX2" fmla="*/ 3902 w 10001"/>
                  <a:gd name="connsiteY2" fmla="*/ 4440 h 18272"/>
                  <a:gd name="connsiteX3" fmla="*/ 6026 w 10001"/>
                  <a:gd name="connsiteY3" fmla="*/ 0 h 18272"/>
                  <a:gd name="connsiteX4" fmla="*/ 8378 w 10001"/>
                  <a:gd name="connsiteY4" fmla="*/ 4443 h 18272"/>
                  <a:gd name="connsiteX5" fmla="*/ 9998 w 10001"/>
                  <a:gd name="connsiteY5" fmla="*/ 9195 h 18272"/>
                  <a:gd name="connsiteX6" fmla="*/ 8721 w 10001"/>
                  <a:gd name="connsiteY6" fmla="*/ 12654 h 18272"/>
                  <a:gd name="connsiteX7" fmla="*/ 6011 w 10001"/>
                  <a:gd name="connsiteY7" fmla="*/ 18270 h 18272"/>
                  <a:gd name="connsiteX8" fmla="*/ 3914 w 10001"/>
                  <a:gd name="connsiteY8" fmla="*/ 13342 h 18272"/>
                  <a:gd name="connsiteX9" fmla="*/ 2716 w 10001"/>
                  <a:gd name="connsiteY9" fmla="*/ 11244 h 18272"/>
                  <a:gd name="connsiteX10" fmla="*/ 1479 w 10001"/>
                  <a:gd name="connsiteY10" fmla="*/ 10849 h 18272"/>
                  <a:gd name="connsiteX11" fmla="*/ 4 w 10001"/>
                  <a:gd name="connsiteY11" fmla="*/ 7436 h 18272"/>
                  <a:gd name="connsiteX0" fmla="*/ 1 w 9998"/>
                  <a:gd name="connsiteY0" fmla="*/ 7436 h 18272"/>
                  <a:gd name="connsiteX1" fmla="*/ 3899 w 9998"/>
                  <a:gd name="connsiteY1" fmla="*/ 4440 h 18272"/>
                  <a:gd name="connsiteX2" fmla="*/ 6023 w 9998"/>
                  <a:gd name="connsiteY2" fmla="*/ 0 h 18272"/>
                  <a:gd name="connsiteX3" fmla="*/ 8375 w 9998"/>
                  <a:gd name="connsiteY3" fmla="*/ 4443 h 18272"/>
                  <a:gd name="connsiteX4" fmla="*/ 9995 w 9998"/>
                  <a:gd name="connsiteY4" fmla="*/ 9195 h 18272"/>
                  <a:gd name="connsiteX5" fmla="*/ 8718 w 9998"/>
                  <a:gd name="connsiteY5" fmla="*/ 12654 h 18272"/>
                  <a:gd name="connsiteX6" fmla="*/ 6008 w 9998"/>
                  <a:gd name="connsiteY6" fmla="*/ 18270 h 18272"/>
                  <a:gd name="connsiteX7" fmla="*/ 3911 w 9998"/>
                  <a:gd name="connsiteY7" fmla="*/ 13342 h 18272"/>
                  <a:gd name="connsiteX8" fmla="*/ 2713 w 9998"/>
                  <a:gd name="connsiteY8" fmla="*/ 11244 h 18272"/>
                  <a:gd name="connsiteX9" fmla="*/ 1476 w 9998"/>
                  <a:gd name="connsiteY9" fmla="*/ 10849 h 18272"/>
                  <a:gd name="connsiteX10" fmla="*/ 1 w 9998"/>
                  <a:gd name="connsiteY10" fmla="*/ 7436 h 18272"/>
                  <a:gd name="connsiteX0" fmla="*/ 35 w 8559"/>
                  <a:gd name="connsiteY0" fmla="*/ 5938 h 10000"/>
                  <a:gd name="connsiteX1" fmla="*/ 2459 w 8559"/>
                  <a:gd name="connsiteY1" fmla="*/ 2430 h 10000"/>
                  <a:gd name="connsiteX2" fmla="*/ 4583 w 8559"/>
                  <a:gd name="connsiteY2" fmla="*/ 0 h 10000"/>
                  <a:gd name="connsiteX3" fmla="*/ 6936 w 8559"/>
                  <a:gd name="connsiteY3" fmla="*/ 2432 h 10000"/>
                  <a:gd name="connsiteX4" fmla="*/ 8556 w 8559"/>
                  <a:gd name="connsiteY4" fmla="*/ 5032 h 10000"/>
                  <a:gd name="connsiteX5" fmla="*/ 7279 w 8559"/>
                  <a:gd name="connsiteY5" fmla="*/ 6925 h 10000"/>
                  <a:gd name="connsiteX6" fmla="*/ 4568 w 8559"/>
                  <a:gd name="connsiteY6" fmla="*/ 9999 h 10000"/>
                  <a:gd name="connsiteX7" fmla="*/ 2471 w 8559"/>
                  <a:gd name="connsiteY7" fmla="*/ 7302 h 10000"/>
                  <a:gd name="connsiteX8" fmla="*/ 1273 w 8559"/>
                  <a:gd name="connsiteY8" fmla="*/ 6154 h 10000"/>
                  <a:gd name="connsiteX9" fmla="*/ 35 w 8559"/>
                  <a:gd name="connsiteY9" fmla="*/ 5938 h 10000"/>
                  <a:gd name="connsiteX0" fmla="*/ 49 w 9820"/>
                  <a:gd name="connsiteY0" fmla="*/ 4655 h 10000"/>
                  <a:gd name="connsiteX1" fmla="*/ 2693 w 9820"/>
                  <a:gd name="connsiteY1" fmla="*/ 2430 h 10000"/>
                  <a:gd name="connsiteX2" fmla="*/ 5175 w 9820"/>
                  <a:gd name="connsiteY2" fmla="*/ 0 h 10000"/>
                  <a:gd name="connsiteX3" fmla="*/ 7924 w 9820"/>
                  <a:gd name="connsiteY3" fmla="*/ 2432 h 10000"/>
                  <a:gd name="connsiteX4" fmla="*/ 9816 w 9820"/>
                  <a:gd name="connsiteY4" fmla="*/ 5032 h 10000"/>
                  <a:gd name="connsiteX5" fmla="*/ 8324 w 9820"/>
                  <a:gd name="connsiteY5" fmla="*/ 6925 h 10000"/>
                  <a:gd name="connsiteX6" fmla="*/ 5157 w 9820"/>
                  <a:gd name="connsiteY6" fmla="*/ 9999 h 10000"/>
                  <a:gd name="connsiteX7" fmla="*/ 2707 w 9820"/>
                  <a:gd name="connsiteY7" fmla="*/ 7302 h 10000"/>
                  <a:gd name="connsiteX8" fmla="*/ 1307 w 9820"/>
                  <a:gd name="connsiteY8" fmla="*/ 6154 h 10000"/>
                  <a:gd name="connsiteX9" fmla="*/ 49 w 9820"/>
                  <a:gd name="connsiteY9" fmla="*/ 4655 h 10000"/>
                  <a:gd name="connsiteX0" fmla="*/ 45 w 9995"/>
                  <a:gd name="connsiteY0" fmla="*/ 4655 h 10000"/>
                  <a:gd name="connsiteX1" fmla="*/ 2737 w 9995"/>
                  <a:gd name="connsiteY1" fmla="*/ 2430 h 10000"/>
                  <a:gd name="connsiteX2" fmla="*/ 5265 w 9995"/>
                  <a:gd name="connsiteY2" fmla="*/ 0 h 10000"/>
                  <a:gd name="connsiteX3" fmla="*/ 8064 w 9995"/>
                  <a:gd name="connsiteY3" fmla="*/ 2432 h 10000"/>
                  <a:gd name="connsiteX4" fmla="*/ 9991 w 9995"/>
                  <a:gd name="connsiteY4" fmla="*/ 5032 h 10000"/>
                  <a:gd name="connsiteX5" fmla="*/ 8472 w 9995"/>
                  <a:gd name="connsiteY5" fmla="*/ 6925 h 10000"/>
                  <a:gd name="connsiteX6" fmla="*/ 5247 w 9995"/>
                  <a:gd name="connsiteY6" fmla="*/ 9999 h 10000"/>
                  <a:gd name="connsiteX7" fmla="*/ 2752 w 9995"/>
                  <a:gd name="connsiteY7" fmla="*/ 7302 h 10000"/>
                  <a:gd name="connsiteX8" fmla="*/ 1374 w 9995"/>
                  <a:gd name="connsiteY8" fmla="*/ 6984 h 10000"/>
                  <a:gd name="connsiteX9" fmla="*/ 45 w 9995"/>
                  <a:gd name="connsiteY9" fmla="*/ 4655 h 10000"/>
                  <a:gd name="connsiteX0" fmla="*/ 45 w 10000"/>
                  <a:gd name="connsiteY0" fmla="*/ 5032 h 10377"/>
                  <a:gd name="connsiteX1" fmla="*/ 2738 w 10000"/>
                  <a:gd name="connsiteY1" fmla="*/ 2807 h 10377"/>
                  <a:gd name="connsiteX2" fmla="*/ 4886 w 10000"/>
                  <a:gd name="connsiteY2" fmla="*/ 0 h 10377"/>
                  <a:gd name="connsiteX3" fmla="*/ 8068 w 10000"/>
                  <a:gd name="connsiteY3" fmla="*/ 2809 h 10377"/>
                  <a:gd name="connsiteX4" fmla="*/ 9996 w 10000"/>
                  <a:gd name="connsiteY4" fmla="*/ 5409 h 10377"/>
                  <a:gd name="connsiteX5" fmla="*/ 8476 w 10000"/>
                  <a:gd name="connsiteY5" fmla="*/ 7302 h 10377"/>
                  <a:gd name="connsiteX6" fmla="*/ 5250 w 10000"/>
                  <a:gd name="connsiteY6" fmla="*/ 10376 h 10377"/>
                  <a:gd name="connsiteX7" fmla="*/ 2753 w 10000"/>
                  <a:gd name="connsiteY7" fmla="*/ 7679 h 10377"/>
                  <a:gd name="connsiteX8" fmla="*/ 1375 w 10000"/>
                  <a:gd name="connsiteY8" fmla="*/ 7361 h 10377"/>
                  <a:gd name="connsiteX9" fmla="*/ 45 w 10000"/>
                  <a:gd name="connsiteY9" fmla="*/ 5032 h 10377"/>
                  <a:gd name="connsiteX0" fmla="*/ 45 w 10000"/>
                  <a:gd name="connsiteY0" fmla="*/ 5036 h 10381"/>
                  <a:gd name="connsiteX1" fmla="*/ 2738 w 10000"/>
                  <a:gd name="connsiteY1" fmla="*/ 2811 h 10381"/>
                  <a:gd name="connsiteX2" fmla="*/ 4886 w 10000"/>
                  <a:gd name="connsiteY2" fmla="*/ 4 h 10381"/>
                  <a:gd name="connsiteX3" fmla="*/ 8068 w 10000"/>
                  <a:gd name="connsiteY3" fmla="*/ 2813 h 10381"/>
                  <a:gd name="connsiteX4" fmla="*/ 9996 w 10000"/>
                  <a:gd name="connsiteY4" fmla="*/ 5413 h 10381"/>
                  <a:gd name="connsiteX5" fmla="*/ 8476 w 10000"/>
                  <a:gd name="connsiteY5" fmla="*/ 7306 h 10381"/>
                  <a:gd name="connsiteX6" fmla="*/ 5250 w 10000"/>
                  <a:gd name="connsiteY6" fmla="*/ 10380 h 10381"/>
                  <a:gd name="connsiteX7" fmla="*/ 2753 w 10000"/>
                  <a:gd name="connsiteY7" fmla="*/ 7683 h 10381"/>
                  <a:gd name="connsiteX8" fmla="*/ 1375 w 10000"/>
                  <a:gd name="connsiteY8" fmla="*/ 7365 h 10381"/>
                  <a:gd name="connsiteX9" fmla="*/ 45 w 10000"/>
                  <a:gd name="connsiteY9" fmla="*/ 5036 h 10381"/>
                  <a:gd name="connsiteX0" fmla="*/ 45 w 10000"/>
                  <a:gd name="connsiteY0" fmla="*/ 5036 h 10796"/>
                  <a:gd name="connsiteX1" fmla="*/ 2738 w 10000"/>
                  <a:gd name="connsiteY1" fmla="*/ 2811 h 10796"/>
                  <a:gd name="connsiteX2" fmla="*/ 4886 w 10000"/>
                  <a:gd name="connsiteY2" fmla="*/ 4 h 10796"/>
                  <a:gd name="connsiteX3" fmla="*/ 8068 w 10000"/>
                  <a:gd name="connsiteY3" fmla="*/ 2813 h 10796"/>
                  <a:gd name="connsiteX4" fmla="*/ 9996 w 10000"/>
                  <a:gd name="connsiteY4" fmla="*/ 5413 h 10796"/>
                  <a:gd name="connsiteX5" fmla="*/ 8476 w 10000"/>
                  <a:gd name="connsiteY5" fmla="*/ 7306 h 10796"/>
                  <a:gd name="connsiteX6" fmla="*/ 5202 w 10000"/>
                  <a:gd name="connsiteY6" fmla="*/ 10795 h 10796"/>
                  <a:gd name="connsiteX7" fmla="*/ 2753 w 10000"/>
                  <a:gd name="connsiteY7" fmla="*/ 7683 h 10796"/>
                  <a:gd name="connsiteX8" fmla="*/ 1375 w 10000"/>
                  <a:gd name="connsiteY8" fmla="*/ 7365 h 10796"/>
                  <a:gd name="connsiteX9" fmla="*/ 45 w 10000"/>
                  <a:gd name="connsiteY9" fmla="*/ 5036 h 10796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5 w 10000"/>
                  <a:gd name="connsiteY0" fmla="*/ 5036 h 10795"/>
                  <a:gd name="connsiteX1" fmla="*/ 2738 w 10000"/>
                  <a:gd name="connsiteY1" fmla="*/ 2811 h 10795"/>
                  <a:gd name="connsiteX2" fmla="*/ 4886 w 10000"/>
                  <a:gd name="connsiteY2" fmla="*/ 4 h 10795"/>
                  <a:gd name="connsiteX3" fmla="*/ 8068 w 10000"/>
                  <a:gd name="connsiteY3" fmla="*/ 2813 h 10795"/>
                  <a:gd name="connsiteX4" fmla="*/ 9996 w 10000"/>
                  <a:gd name="connsiteY4" fmla="*/ 5413 h 10795"/>
                  <a:gd name="connsiteX5" fmla="*/ 8476 w 10000"/>
                  <a:gd name="connsiteY5" fmla="*/ 7306 h 10795"/>
                  <a:gd name="connsiteX6" fmla="*/ 5202 w 10000"/>
                  <a:gd name="connsiteY6" fmla="*/ 10795 h 10795"/>
                  <a:gd name="connsiteX7" fmla="*/ 2753 w 10000"/>
                  <a:gd name="connsiteY7" fmla="*/ 7683 h 10795"/>
                  <a:gd name="connsiteX8" fmla="*/ 1375 w 10000"/>
                  <a:gd name="connsiteY8" fmla="*/ 7365 h 10795"/>
                  <a:gd name="connsiteX9" fmla="*/ 45 w 10000"/>
                  <a:gd name="connsiteY9" fmla="*/ 5036 h 10795"/>
                  <a:gd name="connsiteX0" fmla="*/ 4 w 9959"/>
                  <a:gd name="connsiteY0" fmla="*/ 5593 h 11352"/>
                  <a:gd name="connsiteX1" fmla="*/ 1089 w 9959"/>
                  <a:gd name="connsiteY1" fmla="*/ 469 h 11352"/>
                  <a:gd name="connsiteX2" fmla="*/ 4845 w 9959"/>
                  <a:gd name="connsiteY2" fmla="*/ 561 h 11352"/>
                  <a:gd name="connsiteX3" fmla="*/ 8027 w 9959"/>
                  <a:gd name="connsiteY3" fmla="*/ 3370 h 11352"/>
                  <a:gd name="connsiteX4" fmla="*/ 9955 w 9959"/>
                  <a:gd name="connsiteY4" fmla="*/ 5970 h 11352"/>
                  <a:gd name="connsiteX5" fmla="*/ 8435 w 9959"/>
                  <a:gd name="connsiteY5" fmla="*/ 7863 h 11352"/>
                  <a:gd name="connsiteX6" fmla="*/ 5161 w 9959"/>
                  <a:gd name="connsiteY6" fmla="*/ 11352 h 11352"/>
                  <a:gd name="connsiteX7" fmla="*/ 2712 w 9959"/>
                  <a:gd name="connsiteY7" fmla="*/ 8240 h 11352"/>
                  <a:gd name="connsiteX8" fmla="*/ 1334 w 9959"/>
                  <a:gd name="connsiteY8" fmla="*/ 7922 h 11352"/>
                  <a:gd name="connsiteX9" fmla="*/ 4 w 9959"/>
                  <a:gd name="connsiteY9" fmla="*/ 5593 h 11352"/>
                  <a:gd name="connsiteX0" fmla="*/ 0 w 11223"/>
                  <a:gd name="connsiteY0" fmla="*/ 3835 h 9929"/>
                  <a:gd name="connsiteX1" fmla="*/ 2316 w 11223"/>
                  <a:gd name="connsiteY1" fmla="*/ 342 h 9929"/>
                  <a:gd name="connsiteX2" fmla="*/ 6088 w 11223"/>
                  <a:gd name="connsiteY2" fmla="*/ 423 h 9929"/>
                  <a:gd name="connsiteX3" fmla="*/ 9283 w 11223"/>
                  <a:gd name="connsiteY3" fmla="*/ 2898 h 9929"/>
                  <a:gd name="connsiteX4" fmla="*/ 11219 w 11223"/>
                  <a:gd name="connsiteY4" fmla="*/ 5188 h 9929"/>
                  <a:gd name="connsiteX5" fmla="*/ 9693 w 11223"/>
                  <a:gd name="connsiteY5" fmla="*/ 6856 h 9929"/>
                  <a:gd name="connsiteX6" fmla="*/ 6405 w 11223"/>
                  <a:gd name="connsiteY6" fmla="*/ 9929 h 9929"/>
                  <a:gd name="connsiteX7" fmla="*/ 3946 w 11223"/>
                  <a:gd name="connsiteY7" fmla="*/ 7188 h 9929"/>
                  <a:gd name="connsiteX8" fmla="*/ 2562 w 11223"/>
                  <a:gd name="connsiteY8" fmla="*/ 6908 h 9929"/>
                  <a:gd name="connsiteX9" fmla="*/ 0 w 11223"/>
                  <a:gd name="connsiteY9" fmla="*/ 3835 h 9929"/>
                  <a:gd name="connsiteX0" fmla="*/ 0 w 9999"/>
                  <a:gd name="connsiteY0" fmla="*/ 3862 h 10000"/>
                  <a:gd name="connsiteX1" fmla="*/ 2064 w 9999"/>
                  <a:gd name="connsiteY1" fmla="*/ 344 h 10000"/>
                  <a:gd name="connsiteX2" fmla="*/ 5425 w 9999"/>
                  <a:gd name="connsiteY2" fmla="*/ 426 h 10000"/>
                  <a:gd name="connsiteX3" fmla="*/ 8271 w 9999"/>
                  <a:gd name="connsiteY3" fmla="*/ 2919 h 10000"/>
                  <a:gd name="connsiteX4" fmla="*/ 9996 w 9999"/>
                  <a:gd name="connsiteY4" fmla="*/ 5225 h 10000"/>
                  <a:gd name="connsiteX5" fmla="*/ 8637 w 9999"/>
                  <a:gd name="connsiteY5" fmla="*/ 6905 h 10000"/>
                  <a:gd name="connsiteX6" fmla="*/ 5707 w 9999"/>
                  <a:gd name="connsiteY6" fmla="*/ 10000 h 10000"/>
                  <a:gd name="connsiteX7" fmla="*/ 2283 w 9999"/>
                  <a:gd name="connsiteY7" fmla="*/ 6957 h 10000"/>
                  <a:gd name="connsiteX8" fmla="*/ 0 w 9999"/>
                  <a:gd name="connsiteY8" fmla="*/ 3862 h 10000"/>
                  <a:gd name="connsiteX0" fmla="*/ 124 w 10124"/>
                  <a:gd name="connsiteY0" fmla="*/ 3862 h 10000"/>
                  <a:gd name="connsiteX1" fmla="*/ 2188 w 10124"/>
                  <a:gd name="connsiteY1" fmla="*/ 344 h 10000"/>
                  <a:gd name="connsiteX2" fmla="*/ 5550 w 10124"/>
                  <a:gd name="connsiteY2" fmla="*/ 426 h 10000"/>
                  <a:gd name="connsiteX3" fmla="*/ 8396 w 10124"/>
                  <a:gd name="connsiteY3" fmla="*/ 2919 h 10000"/>
                  <a:gd name="connsiteX4" fmla="*/ 10121 w 10124"/>
                  <a:gd name="connsiteY4" fmla="*/ 5225 h 10000"/>
                  <a:gd name="connsiteX5" fmla="*/ 8762 w 10124"/>
                  <a:gd name="connsiteY5" fmla="*/ 6905 h 10000"/>
                  <a:gd name="connsiteX6" fmla="*/ 5832 w 10124"/>
                  <a:gd name="connsiteY6" fmla="*/ 10000 h 10000"/>
                  <a:gd name="connsiteX7" fmla="*/ 124 w 10124"/>
                  <a:gd name="connsiteY7" fmla="*/ 3862 h 10000"/>
                  <a:gd name="connsiteX0" fmla="*/ 43 w 10045"/>
                  <a:gd name="connsiteY0" fmla="*/ 3862 h 6912"/>
                  <a:gd name="connsiteX1" fmla="*/ 2107 w 10045"/>
                  <a:gd name="connsiteY1" fmla="*/ 344 h 6912"/>
                  <a:gd name="connsiteX2" fmla="*/ 5469 w 10045"/>
                  <a:gd name="connsiteY2" fmla="*/ 426 h 6912"/>
                  <a:gd name="connsiteX3" fmla="*/ 8315 w 10045"/>
                  <a:gd name="connsiteY3" fmla="*/ 2919 h 6912"/>
                  <a:gd name="connsiteX4" fmla="*/ 10040 w 10045"/>
                  <a:gd name="connsiteY4" fmla="*/ 5225 h 6912"/>
                  <a:gd name="connsiteX5" fmla="*/ 8681 w 10045"/>
                  <a:gd name="connsiteY5" fmla="*/ 6905 h 6912"/>
                  <a:gd name="connsiteX6" fmla="*/ 3967 w 10045"/>
                  <a:gd name="connsiteY6" fmla="*/ 5885 h 6912"/>
                  <a:gd name="connsiteX7" fmla="*/ 43 w 10045"/>
                  <a:gd name="connsiteY7" fmla="*/ 3862 h 6912"/>
                  <a:gd name="connsiteX0" fmla="*/ 47 w 10004"/>
                  <a:gd name="connsiteY0" fmla="*/ 5106 h 9519"/>
                  <a:gd name="connsiteX1" fmla="*/ 2102 w 10004"/>
                  <a:gd name="connsiteY1" fmla="*/ 17 h 9519"/>
                  <a:gd name="connsiteX2" fmla="*/ 6651 w 10004"/>
                  <a:gd name="connsiteY2" fmla="*/ 3484 h 9519"/>
                  <a:gd name="connsiteX3" fmla="*/ 8282 w 10004"/>
                  <a:gd name="connsiteY3" fmla="*/ 3742 h 9519"/>
                  <a:gd name="connsiteX4" fmla="*/ 9999 w 10004"/>
                  <a:gd name="connsiteY4" fmla="*/ 7078 h 9519"/>
                  <a:gd name="connsiteX5" fmla="*/ 8646 w 10004"/>
                  <a:gd name="connsiteY5" fmla="*/ 9509 h 9519"/>
                  <a:gd name="connsiteX6" fmla="*/ 3953 w 10004"/>
                  <a:gd name="connsiteY6" fmla="*/ 8033 h 9519"/>
                  <a:gd name="connsiteX7" fmla="*/ 47 w 10004"/>
                  <a:gd name="connsiteY7" fmla="*/ 5106 h 9519"/>
                  <a:gd name="connsiteX0" fmla="*/ 43 w 9996"/>
                  <a:gd name="connsiteY0" fmla="*/ 6232 h 10868"/>
                  <a:gd name="connsiteX1" fmla="*/ 2097 w 9996"/>
                  <a:gd name="connsiteY1" fmla="*/ 886 h 10868"/>
                  <a:gd name="connsiteX2" fmla="*/ 5642 w 9996"/>
                  <a:gd name="connsiteY2" fmla="*/ 385 h 10868"/>
                  <a:gd name="connsiteX3" fmla="*/ 8275 w 9996"/>
                  <a:gd name="connsiteY3" fmla="*/ 4799 h 10868"/>
                  <a:gd name="connsiteX4" fmla="*/ 9991 w 9996"/>
                  <a:gd name="connsiteY4" fmla="*/ 8304 h 10868"/>
                  <a:gd name="connsiteX5" fmla="*/ 8639 w 9996"/>
                  <a:gd name="connsiteY5" fmla="*/ 10857 h 10868"/>
                  <a:gd name="connsiteX6" fmla="*/ 3947 w 9996"/>
                  <a:gd name="connsiteY6" fmla="*/ 9307 h 10868"/>
                  <a:gd name="connsiteX7" fmla="*/ 43 w 9996"/>
                  <a:gd name="connsiteY7" fmla="*/ 6232 h 10868"/>
                  <a:gd name="connsiteX0" fmla="*/ 43 w 10004"/>
                  <a:gd name="connsiteY0" fmla="*/ 5543 h 9809"/>
                  <a:gd name="connsiteX1" fmla="*/ 2098 w 10004"/>
                  <a:gd name="connsiteY1" fmla="*/ 624 h 9809"/>
                  <a:gd name="connsiteX2" fmla="*/ 5644 w 10004"/>
                  <a:gd name="connsiteY2" fmla="*/ 163 h 9809"/>
                  <a:gd name="connsiteX3" fmla="*/ 8163 w 10004"/>
                  <a:gd name="connsiteY3" fmla="*/ 1492 h 9809"/>
                  <a:gd name="connsiteX4" fmla="*/ 9995 w 10004"/>
                  <a:gd name="connsiteY4" fmla="*/ 7450 h 9809"/>
                  <a:gd name="connsiteX5" fmla="*/ 8642 w 10004"/>
                  <a:gd name="connsiteY5" fmla="*/ 9799 h 9809"/>
                  <a:gd name="connsiteX6" fmla="*/ 3949 w 10004"/>
                  <a:gd name="connsiteY6" fmla="*/ 8373 h 9809"/>
                  <a:gd name="connsiteX7" fmla="*/ 43 w 10004"/>
                  <a:gd name="connsiteY7" fmla="*/ 5543 h 9809"/>
                  <a:gd name="connsiteX0" fmla="*/ 43 w 8950"/>
                  <a:gd name="connsiteY0" fmla="*/ 5651 h 10081"/>
                  <a:gd name="connsiteX1" fmla="*/ 2097 w 8950"/>
                  <a:gd name="connsiteY1" fmla="*/ 636 h 10081"/>
                  <a:gd name="connsiteX2" fmla="*/ 5642 w 8950"/>
                  <a:gd name="connsiteY2" fmla="*/ 166 h 10081"/>
                  <a:gd name="connsiteX3" fmla="*/ 8160 w 8950"/>
                  <a:gd name="connsiteY3" fmla="*/ 1521 h 10081"/>
                  <a:gd name="connsiteX4" fmla="*/ 8473 w 8950"/>
                  <a:gd name="connsiteY4" fmla="*/ 5322 h 10081"/>
                  <a:gd name="connsiteX5" fmla="*/ 8639 w 8950"/>
                  <a:gd name="connsiteY5" fmla="*/ 9990 h 10081"/>
                  <a:gd name="connsiteX6" fmla="*/ 3947 w 8950"/>
                  <a:gd name="connsiteY6" fmla="*/ 8536 h 10081"/>
                  <a:gd name="connsiteX7" fmla="*/ 43 w 8950"/>
                  <a:gd name="connsiteY7" fmla="*/ 5651 h 10081"/>
                  <a:gd name="connsiteX0" fmla="*/ 48 w 9651"/>
                  <a:gd name="connsiteY0" fmla="*/ 5606 h 8648"/>
                  <a:gd name="connsiteX1" fmla="*/ 2343 w 9651"/>
                  <a:gd name="connsiteY1" fmla="*/ 631 h 8648"/>
                  <a:gd name="connsiteX2" fmla="*/ 6304 w 9651"/>
                  <a:gd name="connsiteY2" fmla="*/ 165 h 8648"/>
                  <a:gd name="connsiteX3" fmla="*/ 9117 w 9651"/>
                  <a:gd name="connsiteY3" fmla="*/ 1509 h 8648"/>
                  <a:gd name="connsiteX4" fmla="*/ 9467 w 9651"/>
                  <a:gd name="connsiteY4" fmla="*/ 5279 h 8648"/>
                  <a:gd name="connsiteX5" fmla="*/ 6997 w 9651"/>
                  <a:gd name="connsiteY5" fmla="*/ 8019 h 8648"/>
                  <a:gd name="connsiteX6" fmla="*/ 4410 w 9651"/>
                  <a:gd name="connsiteY6" fmla="*/ 8467 h 8648"/>
                  <a:gd name="connsiteX7" fmla="*/ 48 w 9651"/>
                  <a:gd name="connsiteY7" fmla="*/ 5606 h 8648"/>
                  <a:gd name="connsiteX0" fmla="*/ 41 w 9991"/>
                  <a:gd name="connsiteY0" fmla="*/ 6482 h 9316"/>
                  <a:gd name="connsiteX1" fmla="*/ 2419 w 9991"/>
                  <a:gd name="connsiteY1" fmla="*/ 730 h 9316"/>
                  <a:gd name="connsiteX2" fmla="*/ 6523 w 9991"/>
                  <a:gd name="connsiteY2" fmla="*/ 191 h 9316"/>
                  <a:gd name="connsiteX3" fmla="*/ 9438 w 9991"/>
                  <a:gd name="connsiteY3" fmla="*/ 1745 h 9316"/>
                  <a:gd name="connsiteX4" fmla="*/ 9800 w 9991"/>
                  <a:gd name="connsiteY4" fmla="*/ 6104 h 9316"/>
                  <a:gd name="connsiteX5" fmla="*/ 7241 w 9991"/>
                  <a:gd name="connsiteY5" fmla="*/ 9273 h 9316"/>
                  <a:gd name="connsiteX6" fmla="*/ 1411 w 9991"/>
                  <a:gd name="connsiteY6" fmla="*/ 7856 h 9316"/>
                  <a:gd name="connsiteX7" fmla="*/ 41 w 9991"/>
                  <a:gd name="connsiteY7" fmla="*/ 6482 h 9316"/>
                  <a:gd name="connsiteX0" fmla="*/ 19 w 10708"/>
                  <a:gd name="connsiteY0" fmla="*/ 7721 h 10038"/>
                  <a:gd name="connsiteX1" fmla="*/ 3129 w 10708"/>
                  <a:gd name="connsiteY1" fmla="*/ 825 h 10038"/>
                  <a:gd name="connsiteX2" fmla="*/ 7237 w 10708"/>
                  <a:gd name="connsiteY2" fmla="*/ 246 h 10038"/>
                  <a:gd name="connsiteX3" fmla="*/ 10155 w 10708"/>
                  <a:gd name="connsiteY3" fmla="*/ 1914 h 10038"/>
                  <a:gd name="connsiteX4" fmla="*/ 10517 w 10708"/>
                  <a:gd name="connsiteY4" fmla="*/ 6593 h 10038"/>
                  <a:gd name="connsiteX5" fmla="*/ 7956 w 10708"/>
                  <a:gd name="connsiteY5" fmla="*/ 9995 h 10038"/>
                  <a:gd name="connsiteX6" fmla="*/ 2120 w 10708"/>
                  <a:gd name="connsiteY6" fmla="*/ 8474 h 10038"/>
                  <a:gd name="connsiteX7" fmla="*/ 19 w 10708"/>
                  <a:gd name="connsiteY7" fmla="*/ 7721 h 10038"/>
                  <a:gd name="connsiteX0" fmla="*/ 359 w 11048"/>
                  <a:gd name="connsiteY0" fmla="*/ 7721 h 10038"/>
                  <a:gd name="connsiteX1" fmla="*/ 3469 w 11048"/>
                  <a:gd name="connsiteY1" fmla="*/ 825 h 10038"/>
                  <a:gd name="connsiteX2" fmla="*/ 7577 w 11048"/>
                  <a:gd name="connsiteY2" fmla="*/ 246 h 10038"/>
                  <a:gd name="connsiteX3" fmla="*/ 10495 w 11048"/>
                  <a:gd name="connsiteY3" fmla="*/ 1914 h 10038"/>
                  <a:gd name="connsiteX4" fmla="*/ 10857 w 11048"/>
                  <a:gd name="connsiteY4" fmla="*/ 6593 h 10038"/>
                  <a:gd name="connsiteX5" fmla="*/ 8296 w 11048"/>
                  <a:gd name="connsiteY5" fmla="*/ 9995 h 10038"/>
                  <a:gd name="connsiteX6" fmla="*/ 2460 w 11048"/>
                  <a:gd name="connsiteY6" fmla="*/ 8474 h 10038"/>
                  <a:gd name="connsiteX7" fmla="*/ 359 w 11048"/>
                  <a:gd name="connsiteY7" fmla="*/ 7721 h 10038"/>
                  <a:gd name="connsiteX0" fmla="*/ 359 w 11048"/>
                  <a:gd name="connsiteY0" fmla="*/ 8392 h 10075"/>
                  <a:gd name="connsiteX1" fmla="*/ 3469 w 11048"/>
                  <a:gd name="connsiteY1" fmla="*/ 864 h 10075"/>
                  <a:gd name="connsiteX2" fmla="*/ 7577 w 11048"/>
                  <a:gd name="connsiteY2" fmla="*/ 285 h 10075"/>
                  <a:gd name="connsiteX3" fmla="*/ 10495 w 11048"/>
                  <a:gd name="connsiteY3" fmla="*/ 1953 h 10075"/>
                  <a:gd name="connsiteX4" fmla="*/ 10857 w 11048"/>
                  <a:gd name="connsiteY4" fmla="*/ 6632 h 10075"/>
                  <a:gd name="connsiteX5" fmla="*/ 8296 w 11048"/>
                  <a:gd name="connsiteY5" fmla="*/ 10034 h 10075"/>
                  <a:gd name="connsiteX6" fmla="*/ 2460 w 11048"/>
                  <a:gd name="connsiteY6" fmla="*/ 8513 h 10075"/>
                  <a:gd name="connsiteX7" fmla="*/ 359 w 11048"/>
                  <a:gd name="connsiteY7" fmla="*/ 8392 h 10075"/>
                  <a:gd name="connsiteX0" fmla="*/ 371 w 11060"/>
                  <a:gd name="connsiteY0" fmla="*/ 8392 h 10075"/>
                  <a:gd name="connsiteX1" fmla="*/ 3481 w 11060"/>
                  <a:gd name="connsiteY1" fmla="*/ 864 h 10075"/>
                  <a:gd name="connsiteX2" fmla="*/ 7589 w 11060"/>
                  <a:gd name="connsiteY2" fmla="*/ 285 h 10075"/>
                  <a:gd name="connsiteX3" fmla="*/ 10507 w 11060"/>
                  <a:gd name="connsiteY3" fmla="*/ 1953 h 10075"/>
                  <a:gd name="connsiteX4" fmla="*/ 10869 w 11060"/>
                  <a:gd name="connsiteY4" fmla="*/ 6632 h 10075"/>
                  <a:gd name="connsiteX5" fmla="*/ 8308 w 11060"/>
                  <a:gd name="connsiteY5" fmla="*/ 10034 h 10075"/>
                  <a:gd name="connsiteX6" fmla="*/ 2472 w 11060"/>
                  <a:gd name="connsiteY6" fmla="*/ 8513 h 10075"/>
                  <a:gd name="connsiteX7" fmla="*/ 371 w 11060"/>
                  <a:gd name="connsiteY7" fmla="*/ 8392 h 10075"/>
                  <a:gd name="connsiteX0" fmla="*/ 54 w 10743"/>
                  <a:gd name="connsiteY0" fmla="*/ 9468 h 11151"/>
                  <a:gd name="connsiteX1" fmla="*/ 4027 w 10743"/>
                  <a:gd name="connsiteY1" fmla="*/ 495 h 11151"/>
                  <a:gd name="connsiteX2" fmla="*/ 7272 w 10743"/>
                  <a:gd name="connsiteY2" fmla="*/ 1361 h 11151"/>
                  <a:gd name="connsiteX3" fmla="*/ 10190 w 10743"/>
                  <a:gd name="connsiteY3" fmla="*/ 3029 h 11151"/>
                  <a:gd name="connsiteX4" fmla="*/ 10552 w 10743"/>
                  <a:gd name="connsiteY4" fmla="*/ 7708 h 11151"/>
                  <a:gd name="connsiteX5" fmla="*/ 7991 w 10743"/>
                  <a:gd name="connsiteY5" fmla="*/ 11110 h 11151"/>
                  <a:gd name="connsiteX6" fmla="*/ 2155 w 10743"/>
                  <a:gd name="connsiteY6" fmla="*/ 9589 h 11151"/>
                  <a:gd name="connsiteX7" fmla="*/ 54 w 10743"/>
                  <a:gd name="connsiteY7" fmla="*/ 9468 h 11151"/>
                  <a:gd name="connsiteX0" fmla="*/ 54 w 10743"/>
                  <a:gd name="connsiteY0" fmla="*/ 9506 h 11189"/>
                  <a:gd name="connsiteX1" fmla="*/ 4027 w 10743"/>
                  <a:gd name="connsiteY1" fmla="*/ 533 h 11189"/>
                  <a:gd name="connsiteX2" fmla="*/ 7272 w 10743"/>
                  <a:gd name="connsiteY2" fmla="*/ 1399 h 11189"/>
                  <a:gd name="connsiteX3" fmla="*/ 10190 w 10743"/>
                  <a:gd name="connsiteY3" fmla="*/ 3067 h 11189"/>
                  <a:gd name="connsiteX4" fmla="*/ 10552 w 10743"/>
                  <a:gd name="connsiteY4" fmla="*/ 7746 h 11189"/>
                  <a:gd name="connsiteX5" fmla="*/ 7991 w 10743"/>
                  <a:gd name="connsiteY5" fmla="*/ 11148 h 11189"/>
                  <a:gd name="connsiteX6" fmla="*/ 2155 w 10743"/>
                  <a:gd name="connsiteY6" fmla="*/ 9627 h 11189"/>
                  <a:gd name="connsiteX7" fmla="*/ 54 w 10743"/>
                  <a:gd name="connsiteY7" fmla="*/ 9506 h 11189"/>
                  <a:gd name="connsiteX0" fmla="*/ 40 w 11293"/>
                  <a:gd name="connsiteY0" fmla="*/ 9082 h 11127"/>
                  <a:gd name="connsiteX1" fmla="*/ 4577 w 11293"/>
                  <a:gd name="connsiteY1" fmla="*/ 470 h 11127"/>
                  <a:gd name="connsiteX2" fmla="*/ 7822 w 11293"/>
                  <a:gd name="connsiteY2" fmla="*/ 1336 h 11127"/>
                  <a:gd name="connsiteX3" fmla="*/ 10740 w 11293"/>
                  <a:gd name="connsiteY3" fmla="*/ 3004 h 11127"/>
                  <a:gd name="connsiteX4" fmla="*/ 11102 w 11293"/>
                  <a:gd name="connsiteY4" fmla="*/ 7683 h 11127"/>
                  <a:gd name="connsiteX5" fmla="*/ 8541 w 11293"/>
                  <a:gd name="connsiteY5" fmla="*/ 11085 h 11127"/>
                  <a:gd name="connsiteX6" fmla="*/ 2705 w 11293"/>
                  <a:gd name="connsiteY6" fmla="*/ 9564 h 11127"/>
                  <a:gd name="connsiteX7" fmla="*/ 40 w 11293"/>
                  <a:gd name="connsiteY7" fmla="*/ 9082 h 111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1293" h="11127">
                    <a:moveTo>
                      <a:pt x="40" y="9082"/>
                    </a:moveTo>
                    <a:cubicBezTo>
                      <a:pt x="352" y="7566"/>
                      <a:pt x="3280" y="1761"/>
                      <a:pt x="4577" y="470"/>
                    </a:cubicBezTo>
                    <a:cubicBezTo>
                      <a:pt x="5874" y="-821"/>
                      <a:pt x="6795" y="914"/>
                      <a:pt x="7822" y="1336"/>
                    </a:cubicBezTo>
                    <a:cubicBezTo>
                      <a:pt x="8849" y="1758"/>
                      <a:pt x="10193" y="1947"/>
                      <a:pt x="10740" y="3004"/>
                    </a:cubicBezTo>
                    <a:cubicBezTo>
                      <a:pt x="11287" y="4061"/>
                      <a:pt x="11468" y="6337"/>
                      <a:pt x="11102" y="7683"/>
                    </a:cubicBezTo>
                    <a:cubicBezTo>
                      <a:pt x="10736" y="9030"/>
                      <a:pt x="9940" y="10771"/>
                      <a:pt x="8541" y="11085"/>
                    </a:cubicBezTo>
                    <a:cubicBezTo>
                      <a:pt x="7141" y="11398"/>
                      <a:pt x="4122" y="9898"/>
                      <a:pt x="2705" y="9564"/>
                    </a:cubicBezTo>
                    <a:cubicBezTo>
                      <a:pt x="1288" y="9230"/>
                      <a:pt x="-272" y="10598"/>
                      <a:pt x="40" y="9082"/>
                    </a:cubicBezTo>
                    <a:close/>
                  </a:path>
                </a:pathLst>
              </a:custGeom>
              <a:solidFill>
                <a:srgbClr val="66CCFF"/>
              </a:solidFill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70" name="Group 327"/>
              <p:cNvGrpSpPr>
                <a:grpSpLocks/>
              </p:cNvGrpSpPr>
              <p:nvPr/>
            </p:nvGrpSpPr>
            <p:grpSpPr bwMode="auto">
              <a:xfrm>
                <a:off x="7908175" y="5241780"/>
                <a:ext cx="536554" cy="263548"/>
                <a:chOff x="1871277" y="1576300"/>
                <a:chExt cx="1128371" cy="437861"/>
              </a:xfrm>
            </p:grpSpPr>
            <p:sp>
              <p:nvSpPr>
                <p:cNvPr id="374" name="Oval 373"/>
                <p:cNvSpPr/>
                <p:nvPr/>
              </p:nvSpPr>
              <p:spPr bwMode="auto">
                <a:xfrm flipV="1">
                  <a:off x="1874446" y="1692905"/>
                  <a:ext cx="1125202" cy="321256"/>
                </a:xfrm>
                <a:prstGeom prst="ellipse">
                  <a:avLst/>
                </a:prstGeom>
                <a:gradFill flip="none" rotWithShape="1"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0" scaled="1"/>
                  <a:tileRect/>
                </a:gra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5" name="Rectangle 374"/>
                <p:cNvSpPr/>
                <p:nvPr/>
              </p:nvSpPr>
              <p:spPr bwMode="auto">
                <a:xfrm>
                  <a:off x="1871277" y="1740499"/>
                  <a:ext cx="1128371" cy="114225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75000"/>
                      </a:schemeClr>
                    </a:gs>
                    <a:gs pos="53000">
                      <a:schemeClr val="accent2">
                        <a:lumMod val="60000"/>
                        <a:lumOff val="40000"/>
                      </a:schemeClr>
                    </a:gs>
                    <a:gs pos="100000">
                      <a:schemeClr val="accent2">
                        <a:lumMod val="75000"/>
                      </a:schemeClr>
                    </a:gs>
                  </a:gsLst>
                  <a:lin ang="10800000" scaled="0"/>
                </a:gradFill>
                <a:ln w="25400"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6" name="Oval 375"/>
                <p:cNvSpPr/>
                <p:nvPr/>
              </p:nvSpPr>
              <p:spPr bwMode="auto">
                <a:xfrm flipV="1">
                  <a:off x="1871277" y="1576300"/>
                  <a:ext cx="1125200" cy="321257"/>
                </a:xfrm>
                <a:prstGeom prst="ellipse">
                  <a:avLst/>
                </a:prstGeom>
                <a:solidFill>
                  <a:schemeClr val="bg1">
                    <a:lumMod val="75000"/>
                  </a:schemeClr>
                </a:solidFill>
                <a:ln w="635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dirty="0">
                    <a:ln>
                      <a:solidFill>
                        <a:schemeClr val="tx1"/>
                      </a:solidFill>
                    </a:ln>
                  </a:endParaRPr>
                </a:p>
              </p:txBody>
            </p:sp>
            <p:sp>
              <p:nvSpPr>
                <p:cNvPr id="377" name="Freeform 376"/>
                <p:cNvSpPr/>
                <p:nvPr/>
              </p:nvSpPr>
              <p:spPr bwMode="auto">
                <a:xfrm>
                  <a:off x="2159708" y="1673868"/>
                  <a:ext cx="548339" cy="159438"/>
                </a:xfrm>
                <a:custGeom>
                  <a:avLst/>
                  <a:gdLst>
                    <a:gd name="connsiteX0" fmla="*/ 1486231 w 2944854"/>
                    <a:gd name="connsiteY0" fmla="*/ 727041 h 1302232"/>
                    <a:gd name="connsiteX1" fmla="*/ 257675 w 2944854"/>
                    <a:gd name="connsiteY1" fmla="*/ 1302232 h 1302232"/>
                    <a:gd name="connsiteX2" fmla="*/ 0 w 2944854"/>
                    <a:gd name="connsiteY2" fmla="*/ 1228607 h 1302232"/>
                    <a:gd name="connsiteX3" fmla="*/ 911064 w 2944854"/>
                    <a:gd name="connsiteY3" fmla="*/ 837478 h 1302232"/>
                    <a:gd name="connsiteX4" fmla="*/ 883456 w 2944854"/>
                    <a:gd name="connsiteY4" fmla="*/ 450949 h 1302232"/>
                    <a:gd name="connsiteX5" fmla="*/ 161047 w 2944854"/>
                    <a:gd name="connsiteY5" fmla="*/ 119640 h 1302232"/>
                    <a:gd name="connsiteX6" fmla="*/ 404917 w 2944854"/>
                    <a:gd name="connsiteY6" fmla="*/ 50617 h 1302232"/>
                    <a:gd name="connsiteX7" fmla="*/ 1477028 w 2944854"/>
                    <a:gd name="connsiteY7" fmla="*/ 501566 h 1302232"/>
                    <a:gd name="connsiteX8" fmla="*/ 2572146 w 2944854"/>
                    <a:gd name="connsiteY8" fmla="*/ 0 h 1302232"/>
                    <a:gd name="connsiteX9" fmla="*/ 2875834 w 2944854"/>
                    <a:gd name="connsiteY9" fmla="*/ 96632 h 1302232"/>
                    <a:gd name="connsiteX10" fmla="*/ 2079803 w 2944854"/>
                    <a:gd name="connsiteY10" fmla="*/ 432543 h 1302232"/>
                    <a:gd name="connsiteX11" fmla="*/ 2240850 w 2944854"/>
                    <a:gd name="connsiteY11" fmla="*/ 920305 h 1302232"/>
                    <a:gd name="connsiteX12" fmla="*/ 2944854 w 2944854"/>
                    <a:gd name="connsiteY12" fmla="*/ 1228607 h 1302232"/>
                    <a:gd name="connsiteX13" fmla="*/ 2733192 w 2944854"/>
                    <a:gd name="connsiteY13" fmla="*/ 1297630 h 1302232"/>
                    <a:gd name="connsiteX14" fmla="*/ 1486231 w 2944854"/>
                    <a:gd name="connsiteY14" fmla="*/ 727041 h 1302232"/>
                    <a:gd name="connsiteX0" fmla="*/ 1486231 w 2944854"/>
                    <a:gd name="connsiteY0" fmla="*/ 727041 h 1316375"/>
                    <a:gd name="connsiteX1" fmla="*/ 257675 w 2944854"/>
                    <a:gd name="connsiteY1" fmla="*/ 1302232 h 1316375"/>
                    <a:gd name="connsiteX2" fmla="*/ 0 w 2944854"/>
                    <a:gd name="connsiteY2" fmla="*/ 1228607 h 1316375"/>
                    <a:gd name="connsiteX3" fmla="*/ 911064 w 2944854"/>
                    <a:gd name="connsiteY3" fmla="*/ 837478 h 1316375"/>
                    <a:gd name="connsiteX4" fmla="*/ 883456 w 2944854"/>
                    <a:gd name="connsiteY4" fmla="*/ 450949 h 1316375"/>
                    <a:gd name="connsiteX5" fmla="*/ 161047 w 2944854"/>
                    <a:gd name="connsiteY5" fmla="*/ 119640 h 1316375"/>
                    <a:gd name="connsiteX6" fmla="*/ 404917 w 2944854"/>
                    <a:gd name="connsiteY6" fmla="*/ 50617 h 1316375"/>
                    <a:gd name="connsiteX7" fmla="*/ 1477028 w 2944854"/>
                    <a:gd name="connsiteY7" fmla="*/ 501566 h 1316375"/>
                    <a:gd name="connsiteX8" fmla="*/ 2572146 w 2944854"/>
                    <a:gd name="connsiteY8" fmla="*/ 0 h 1316375"/>
                    <a:gd name="connsiteX9" fmla="*/ 2875834 w 2944854"/>
                    <a:gd name="connsiteY9" fmla="*/ 96632 h 1316375"/>
                    <a:gd name="connsiteX10" fmla="*/ 2079803 w 2944854"/>
                    <a:gd name="connsiteY10" fmla="*/ 432543 h 1316375"/>
                    <a:gd name="connsiteX11" fmla="*/ 2240850 w 2944854"/>
                    <a:gd name="connsiteY11" fmla="*/ 920305 h 1316375"/>
                    <a:gd name="connsiteX12" fmla="*/ 2944854 w 2944854"/>
                    <a:gd name="connsiteY12" fmla="*/ 1228607 h 1316375"/>
                    <a:gd name="connsiteX13" fmla="*/ 2756623 w 2944854"/>
                    <a:gd name="connsiteY13" fmla="*/ 1316375 h 1316375"/>
                    <a:gd name="connsiteX14" fmla="*/ 1486231 w 2944854"/>
                    <a:gd name="connsiteY14" fmla="*/ 727041 h 1316375"/>
                    <a:gd name="connsiteX0" fmla="*/ 1486231 w 3024520"/>
                    <a:gd name="connsiteY0" fmla="*/ 727041 h 1316375"/>
                    <a:gd name="connsiteX1" fmla="*/ 257675 w 3024520"/>
                    <a:gd name="connsiteY1" fmla="*/ 1302232 h 1316375"/>
                    <a:gd name="connsiteX2" fmla="*/ 0 w 3024520"/>
                    <a:gd name="connsiteY2" fmla="*/ 1228607 h 1316375"/>
                    <a:gd name="connsiteX3" fmla="*/ 911064 w 3024520"/>
                    <a:gd name="connsiteY3" fmla="*/ 837478 h 1316375"/>
                    <a:gd name="connsiteX4" fmla="*/ 883456 w 3024520"/>
                    <a:gd name="connsiteY4" fmla="*/ 450949 h 1316375"/>
                    <a:gd name="connsiteX5" fmla="*/ 161047 w 3024520"/>
                    <a:gd name="connsiteY5" fmla="*/ 119640 h 1316375"/>
                    <a:gd name="connsiteX6" fmla="*/ 404917 w 3024520"/>
                    <a:gd name="connsiteY6" fmla="*/ 50617 h 1316375"/>
                    <a:gd name="connsiteX7" fmla="*/ 1477028 w 3024520"/>
                    <a:gd name="connsiteY7" fmla="*/ 501566 h 1316375"/>
                    <a:gd name="connsiteX8" fmla="*/ 2572146 w 3024520"/>
                    <a:gd name="connsiteY8" fmla="*/ 0 h 1316375"/>
                    <a:gd name="connsiteX9" fmla="*/ 2875834 w 3024520"/>
                    <a:gd name="connsiteY9" fmla="*/ 96632 h 1316375"/>
                    <a:gd name="connsiteX10" fmla="*/ 2079803 w 3024520"/>
                    <a:gd name="connsiteY10" fmla="*/ 432543 h 1316375"/>
                    <a:gd name="connsiteX11" fmla="*/ 2240850 w 3024520"/>
                    <a:gd name="connsiteY11" fmla="*/ 920305 h 1316375"/>
                    <a:gd name="connsiteX12" fmla="*/ 3024520 w 3024520"/>
                    <a:gd name="connsiteY12" fmla="*/ 1228607 h 1316375"/>
                    <a:gd name="connsiteX13" fmla="*/ 2756623 w 3024520"/>
                    <a:gd name="connsiteY13" fmla="*/ 1316375 h 1316375"/>
                    <a:gd name="connsiteX14" fmla="*/ 1486231 w 3024520"/>
                    <a:gd name="connsiteY14" fmla="*/ 727041 h 1316375"/>
                    <a:gd name="connsiteX0" fmla="*/ 1537780 w 3076069"/>
                    <a:gd name="connsiteY0" fmla="*/ 727041 h 1316375"/>
                    <a:gd name="connsiteX1" fmla="*/ 309224 w 3076069"/>
                    <a:gd name="connsiteY1" fmla="*/ 1302232 h 1316375"/>
                    <a:gd name="connsiteX2" fmla="*/ 0 w 3076069"/>
                    <a:gd name="connsiteY2" fmla="*/ 1228607 h 1316375"/>
                    <a:gd name="connsiteX3" fmla="*/ 962613 w 3076069"/>
                    <a:gd name="connsiteY3" fmla="*/ 837478 h 1316375"/>
                    <a:gd name="connsiteX4" fmla="*/ 935005 w 3076069"/>
                    <a:gd name="connsiteY4" fmla="*/ 450949 h 1316375"/>
                    <a:gd name="connsiteX5" fmla="*/ 212596 w 3076069"/>
                    <a:gd name="connsiteY5" fmla="*/ 119640 h 1316375"/>
                    <a:gd name="connsiteX6" fmla="*/ 456466 w 3076069"/>
                    <a:gd name="connsiteY6" fmla="*/ 50617 h 1316375"/>
                    <a:gd name="connsiteX7" fmla="*/ 1528577 w 3076069"/>
                    <a:gd name="connsiteY7" fmla="*/ 501566 h 1316375"/>
                    <a:gd name="connsiteX8" fmla="*/ 2623695 w 3076069"/>
                    <a:gd name="connsiteY8" fmla="*/ 0 h 1316375"/>
                    <a:gd name="connsiteX9" fmla="*/ 2927383 w 3076069"/>
                    <a:gd name="connsiteY9" fmla="*/ 96632 h 1316375"/>
                    <a:gd name="connsiteX10" fmla="*/ 2131352 w 3076069"/>
                    <a:gd name="connsiteY10" fmla="*/ 432543 h 1316375"/>
                    <a:gd name="connsiteX11" fmla="*/ 2292399 w 3076069"/>
                    <a:gd name="connsiteY11" fmla="*/ 920305 h 1316375"/>
                    <a:gd name="connsiteX12" fmla="*/ 3076069 w 3076069"/>
                    <a:gd name="connsiteY12" fmla="*/ 1228607 h 1316375"/>
                    <a:gd name="connsiteX13" fmla="*/ 2808172 w 3076069"/>
                    <a:gd name="connsiteY13" fmla="*/ 1316375 h 1316375"/>
                    <a:gd name="connsiteX14" fmla="*/ 1537780 w 3076069"/>
                    <a:gd name="connsiteY14" fmla="*/ 727041 h 1316375"/>
                    <a:gd name="connsiteX0" fmla="*/ 1537780 w 3076069"/>
                    <a:gd name="connsiteY0" fmla="*/ 727041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27041 h 1321259"/>
                    <a:gd name="connsiteX0" fmla="*/ 1537780 w 3076069"/>
                    <a:gd name="connsiteY0" fmla="*/ 750825 h 1321259"/>
                    <a:gd name="connsiteX1" fmla="*/ 313981 w 3076069"/>
                    <a:gd name="connsiteY1" fmla="*/ 1321259 h 1321259"/>
                    <a:gd name="connsiteX2" fmla="*/ 0 w 3076069"/>
                    <a:gd name="connsiteY2" fmla="*/ 1228607 h 1321259"/>
                    <a:gd name="connsiteX3" fmla="*/ 962613 w 3076069"/>
                    <a:gd name="connsiteY3" fmla="*/ 837478 h 1321259"/>
                    <a:gd name="connsiteX4" fmla="*/ 935005 w 3076069"/>
                    <a:gd name="connsiteY4" fmla="*/ 450949 h 1321259"/>
                    <a:gd name="connsiteX5" fmla="*/ 212596 w 3076069"/>
                    <a:gd name="connsiteY5" fmla="*/ 119640 h 1321259"/>
                    <a:gd name="connsiteX6" fmla="*/ 456466 w 3076069"/>
                    <a:gd name="connsiteY6" fmla="*/ 50617 h 1321259"/>
                    <a:gd name="connsiteX7" fmla="*/ 1528577 w 3076069"/>
                    <a:gd name="connsiteY7" fmla="*/ 501566 h 1321259"/>
                    <a:gd name="connsiteX8" fmla="*/ 2623695 w 3076069"/>
                    <a:gd name="connsiteY8" fmla="*/ 0 h 1321259"/>
                    <a:gd name="connsiteX9" fmla="*/ 2927383 w 3076069"/>
                    <a:gd name="connsiteY9" fmla="*/ 96632 h 1321259"/>
                    <a:gd name="connsiteX10" fmla="*/ 2131352 w 3076069"/>
                    <a:gd name="connsiteY10" fmla="*/ 432543 h 1321259"/>
                    <a:gd name="connsiteX11" fmla="*/ 2292399 w 3076069"/>
                    <a:gd name="connsiteY11" fmla="*/ 920305 h 1321259"/>
                    <a:gd name="connsiteX12" fmla="*/ 3076069 w 3076069"/>
                    <a:gd name="connsiteY12" fmla="*/ 1228607 h 1321259"/>
                    <a:gd name="connsiteX13" fmla="*/ 2808172 w 3076069"/>
                    <a:gd name="connsiteY13" fmla="*/ 1316375 h 1321259"/>
                    <a:gd name="connsiteX14" fmla="*/ 1537780 w 3076069"/>
                    <a:gd name="connsiteY14" fmla="*/ 750825 h 13212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076069" h="1321259">
                      <a:moveTo>
                        <a:pt x="1537780" y="750825"/>
                      </a:moveTo>
                      <a:lnTo>
                        <a:pt x="313981" y="1321259"/>
                      </a:lnTo>
                      <a:lnTo>
                        <a:pt x="0" y="1228607"/>
                      </a:lnTo>
                      <a:lnTo>
                        <a:pt x="962613" y="837478"/>
                      </a:lnTo>
                      <a:lnTo>
                        <a:pt x="935005" y="450949"/>
                      </a:lnTo>
                      <a:lnTo>
                        <a:pt x="212596" y="119640"/>
                      </a:lnTo>
                      <a:lnTo>
                        <a:pt x="456466" y="50617"/>
                      </a:lnTo>
                      <a:lnTo>
                        <a:pt x="1528577" y="501566"/>
                      </a:lnTo>
                      <a:lnTo>
                        <a:pt x="2623695" y="0"/>
                      </a:lnTo>
                      <a:lnTo>
                        <a:pt x="2927383" y="96632"/>
                      </a:lnTo>
                      <a:lnTo>
                        <a:pt x="2131352" y="432543"/>
                      </a:lnTo>
                      <a:lnTo>
                        <a:pt x="2292399" y="920305"/>
                      </a:lnTo>
                      <a:lnTo>
                        <a:pt x="3076069" y="1228607"/>
                      </a:lnTo>
                      <a:lnTo>
                        <a:pt x="2808172" y="1316375"/>
                      </a:lnTo>
                      <a:lnTo>
                        <a:pt x="1537780" y="750825"/>
                      </a:lnTo>
                      <a:close/>
                    </a:path>
                  </a:pathLst>
                </a:custGeom>
                <a:solidFill>
                  <a:schemeClr val="accent2">
                    <a:lumMod val="60000"/>
                    <a:lumOff val="40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8" name="Freeform 377"/>
                <p:cNvSpPr/>
                <p:nvPr/>
              </p:nvSpPr>
              <p:spPr bwMode="auto">
                <a:xfrm>
                  <a:off x="2102655" y="1633412"/>
                  <a:ext cx="662444" cy="111846"/>
                </a:xfrm>
                <a:custGeom>
                  <a:avLst/>
                  <a:gdLst>
                    <a:gd name="connsiteX0" fmla="*/ 0 w 3645229"/>
                    <a:gd name="connsiteY0" fmla="*/ 214441 h 923747"/>
                    <a:gd name="connsiteX1" fmla="*/ 659770 w 3645229"/>
                    <a:gd name="connsiteY1" fmla="*/ 16495 h 923747"/>
                    <a:gd name="connsiteX2" fmla="*/ 1814367 w 3645229"/>
                    <a:gd name="connsiteY2" fmla="*/ 511360 h 923747"/>
                    <a:gd name="connsiteX3" fmla="*/ 2968965 w 3645229"/>
                    <a:gd name="connsiteY3" fmla="*/ 0 h 923747"/>
                    <a:gd name="connsiteX4" fmla="*/ 3645229 w 3645229"/>
                    <a:gd name="connsiteY4" fmla="*/ 197946 h 923747"/>
                    <a:gd name="connsiteX5" fmla="*/ 3199884 w 3645229"/>
                    <a:gd name="connsiteY5" fmla="*/ 461874 h 923747"/>
                    <a:gd name="connsiteX6" fmla="*/ 2985459 w 3645229"/>
                    <a:gd name="connsiteY6" fmla="*/ 379396 h 923747"/>
                    <a:gd name="connsiteX7" fmla="*/ 1830861 w 3645229"/>
                    <a:gd name="connsiteY7" fmla="*/ 923747 h 923747"/>
                    <a:gd name="connsiteX8" fmla="*/ 676264 w 3645229"/>
                    <a:gd name="connsiteY8" fmla="*/ 412387 h 923747"/>
                    <a:gd name="connsiteX9" fmla="*/ 527816 w 3645229"/>
                    <a:gd name="connsiteY9" fmla="*/ 478369 h 923747"/>
                    <a:gd name="connsiteX10" fmla="*/ 0 w 3645229"/>
                    <a:gd name="connsiteY10" fmla="*/ 21444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78369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71662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23747"/>
                    <a:gd name="connsiteX1" fmla="*/ 655168 w 3640627"/>
                    <a:gd name="connsiteY1" fmla="*/ 16495 h 923747"/>
                    <a:gd name="connsiteX2" fmla="*/ 1809765 w 3640627"/>
                    <a:gd name="connsiteY2" fmla="*/ 511360 h 923747"/>
                    <a:gd name="connsiteX3" fmla="*/ 2964363 w 3640627"/>
                    <a:gd name="connsiteY3" fmla="*/ 0 h 923747"/>
                    <a:gd name="connsiteX4" fmla="*/ 3640627 w 3640627"/>
                    <a:gd name="connsiteY4" fmla="*/ 197946 h 923747"/>
                    <a:gd name="connsiteX5" fmla="*/ 3195282 w 3640627"/>
                    <a:gd name="connsiteY5" fmla="*/ 461874 h 923747"/>
                    <a:gd name="connsiteX6" fmla="*/ 2980857 w 3640627"/>
                    <a:gd name="connsiteY6" fmla="*/ 379396 h 923747"/>
                    <a:gd name="connsiteX7" fmla="*/ 1826259 w 3640627"/>
                    <a:gd name="connsiteY7" fmla="*/ 923747 h 923747"/>
                    <a:gd name="connsiteX8" fmla="*/ 690067 w 3640627"/>
                    <a:gd name="connsiteY8" fmla="*/ 412387 h 923747"/>
                    <a:gd name="connsiteX9" fmla="*/ 523214 w 3640627"/>
                    <a:gd name="connsiteY9" fmla="*/ 482971 h 923747"/>
                    <a:gd name="connsiteX10" fmla="*/ 0 w 3640627"/>
                    <a:gd name="connsiteY10" fmla="*/ 242051 h 923747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09765 w 3640627"/>
                    <a:gd name="connsiteY2" fmla="*/ 511360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2980857 w 3640627"/>
                    <a:gd name="connsiteY6" fmla="*/ 379396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640627"/>
                    <a:gd name="connsiteY0" fmla="*/ 242051 h 946755"/>
                    <a:gd name="connsiteX1" fmla="*/ 655168 w 3640627"/>
                    <a:gd name="connsiteY1" fmla="*/ 16495 h 946755"/>
                    <a:gd name="connsiteX2" fmla="*/ 1855778 w 3640627"/>
                    <a:gd name="connsiteY2" fmla="*/ 534367 h 946755"/>
                    <a:gd name="connsiteX3" fmla="*/ 2964363 w 3640627"/>
                    <a:gd name="connsiteY3" fmla="*/ 0 h 946755"/>
                    <a:gd name="connsiteX4" fmla="*/ 3640627 w 3640627"/>
                    <a:gd name="connsiteY4" fmla="*/ 197946 h 946755"/>
                    <a:gd name="connsiteX5" fmla="*/ 3195282 w 3640627"/>
                    <a:gd name="connsiteY5" fmla="*/ 461874 h 946755"/>
                    <a:gd name="connsiteX6" fmla="*/ 3008465 w 3640627"/>
                    <a:gd name="connsiteY6" fmla="*/ 402404 h 946755"/>
                    <a:gd name="connsiteX7" fmla="*/ 1876873 w 3640627"/>
                    <a:gd name="connsiteY7" fmla="*/ 946755 h 946755"/>
                    <a:gd name="connsiteX8" fmla="*/ 690067 w 3640627"/>
                    <a:gd name="connsiteY8" fmla="*/ 412387 h 946755"/>
                    <a:gd name="connsiteX9" fmla="*/ 523214 w 3640627"/>
                    <a:gd name="connsiteY9" fmla="*/ 482971 h 946755"/>
                    <a:gd name="connsiteX10" fmla="*/ 0 w 3640627"/>
                    <a:gd name="connsiteY10" fmla="*/ 242051 h 946755"/>
                    <a:gd name="connsiteX0" fmla="*/ 0 w 3723451"/>
                    <a:gd name="connsiteY0" fmla="*/ 242051 h 946755"/>
                    <a:gd name="connsiteX1" fmla="*/ 655168 w 3723451"/>
                    <a:gd name="connsiteY1" fmla="*/ 16495 h 946755"/>
                    <a:gd name="connsiteX2" fmla="*/ 1855778 w 3723451"/>
                    <a:gd name="connsiteY2" fmla="*/ 534367 h 946755"/>
                    <a:gd name="connsiteX3" fmla="*/ 2964363 w 3723451"/>
                    <a:gd name="connsiteY3" fmla="*/ 0 h 946755"/>
                    <a:gd name="connsiteX4" fmla="*/ 3723451 w 3723451"/>
                    <a:gd name="connsiteY4" fmla="*/ 220954 h 946755"/>
                    <a:gd name="connsiteX5" fmla="*/ 3195282 w 3723451"/>
                    <a:gd name="connsiteY5" fmla="*/ 461874 h 946755"/>
                    <a:gd name="connsiteX6" fmla="*/ 3008465 w 3723451"/>
                    <a:gd name="connsiteY6" fmla="*/ 402404 h 946755"/>
                    <a:gd name="connsiteX7" fmla="*/ 1876873 w 3723451"/>
                    <a:gd name="connsiteY7" fmla="*/ 946755 h 946755"/>
                    <a:gd name="connsiteX8" fmla="*/ 690067 w 3723451"/>
                    <a:gd name="connsiteY8" fmla="*/ 412387 h 946755"/>
                    <a:gd name="connsiteX9" fmla="*/ 523214 w 3723451"/>
                    <a:gd name="connsiteY9" fmla="*/ 482971 h 946755"/>
                    <a:gd name="connsiteX10" fmla="*/ 0 w 3723451"/>
                    <a:gd name="connsiteY10" fmla="*/ 242051 h 946755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08465 w 3723451"/>
                    <a:gd name="connsiteY6" fmla="*/ 388599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95282 w 3723451"/>
                    <a:gd name="connsiteY5" fmla="*/ 448069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690067 w 3723451"/>
                    <a:gd name="connsiteY8" fmla="*/ 398582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  <a:gd name="connsiteX0" fmla="*/ 0 w 3723451"/>
                    <a:gd name="connsiteY0" fmla="*/ 228246 h 932950"/>
                    <a:gd name="connsiteX1" fmla="*/ 655168 w 3723451"/>
                    <a:gd name="connsiteY1" fmla="*/ 2690 h 932950"/>
                    <a:gd name="connsiteX2" fmla="*/ 1855778 w 3723451"/>
                    <a:gd name="connsiteY2" fmla="*/ 520562 h 932950"/>
                    <a:gd name="connsiteX3" fmla="*/ 3001174 w 3723451"/>
                    <a:gd name="connsiteY3" fmla="*/ 0 h 932950"/>
                    <a:gd name="connsiteX4" fmla="*/ 3723451 w 3723451"/>
                    <a:gd name="connsiteY4" fmla="*/ 207149 h 932950"/>
                    <a:gd name="connsiteX5" fmla="*/ 3186079 w 3723451"/>
                    <a:gd name="connsiteY5" fmla="*/ 461874 h 932950"/>
                    <a:gd name="connsiteX6" fmla="*/ 3013067 w 3723451"/>
                    <a:gd name="connsiteY6" fmla="*/ 393200 h 932950"/>
                    <a:gd name="connsiteX7" fmla="*/ 1876873 w 3723451"/>
                    <a:gd name="connsiteY7" fmla="*/ 932950 h 932950"/>
                    <a:gd name="connsiteX8" fmla="*/ 711613 w 3723451"/>
                    <a:gd name="connsiteY8" fmla="*/ 413055 h 932950"/>
                    <a:gd name="connsiteX9" fmla="*/ 523214 w 3723451"/>
                    <a:gd name="connsiteY9" fmla="*/ 469166 h 932950"/>
                    <a:gd name="connsiteX10" fmla="*/ 0 w 3723451"/>
                    <a:gd name="connsiteY10" fmla="*/ 228246 h 93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3723451" h="932950">
                      <a:moveTo>
                        <a:pt x="0" y="228246"/>
                      </a:moveTo>
                      <a:lnTo>
                        <a:pt x="655168" y="2690"/>
                      </a:lnTo>
                      <a:lnTo>
                        <a:pt x="1855778" y="520562"/>
                      </a:lnTo>
                      <a:lnTo>
                        <a:pt x="3001174" y="0"/>
                      </a:lnTo>
                      <a:lnTo>
                        <a:pt x="3723451" y="207149"/>
                      </a:lnTo>
                      <a:lnTo>
                        <a:pt x="3186079" y="461874"/>
                      </a:lnTo>
                      <a:lnTo>
                        <a:pt x="3013067" y="393200"/>
                      </a:lnTo>
                      <a:lnTo>
                        <a:pt x="1876873" y="932950"/>
                      </a:lnTo>
                      <a:lnTo>
                        <a:pt x="711613" y="413055"/>
                      </a:lnTo>
                      <a:lnTo>
                        <a:pt x="523214" y="469166"/>
                      </a:lnTo>
                      <a:lnTo>
                        <a:pt x="0" y="228246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79" name="Freeform 378"/>
                <p:cNvSpPr/>
                <p:nvPr/>
              </p:nvSpPr>
              <p:spPr bwMode="auto">
                <a:xfrm>
                  <a:off x="2536889" y="1728599"/>
                  <a:ext cx="244057" cy="97568"/>
                </a:xfrm>
                <a:custGeom>
                  <a:avLst/>
                  <a:gdLst>
                    <a:gd name="connsiteX0" fmla="*/ 55216 w 1421812"/>
                    <a:gd name="connsiteY0" fmla="*/ 0 h 800665"/>
                    <a:gd name="connsiteX1" fmla="*/ 1421812 w 1421812"/>
                    <a:gd name="connsiteY1" fmla="*/ 625807 h 800665"/>
                    <a:gd name="connsiteX2" fmla="*/ 947874 w 1421812"/>
                    <a:gd name="connsiteY2" fmla="*/ 800665 h 800665"/>
                    <a:gd name="connsiteX3" fmla="*/ 50614 w 1421812"/>
                    <a:gd name="connsiteY3" fmla="*/ 404934 h 800665"/>
                    <a:gd name="connsiteX4" fmla="*/ 0 w 1421812"/>
                    <a:gd name="connsiteY4" fmla="*/ 404934 h 800665"/>
                    <a:gd name="connsiteX5" fmla="*/ 55216 w 1421812"/>
                    <a:gd name="connsiteY5" fmla="*/ 0 h 800665"/>
                    <a:gd name="connsiteX0" fmla="*/ 4602 w 1371198"/>
                    <a:gd name="connsiteY0" fmla="*/ 0 h 800665"/>
                    <a:gd name="connsiteX1" fmla="*/ 1371198 w 1371198"/>
                    <a:gd name="connsiteY1" fmla="*/ 625807 h 800665"/>
                    <a:gd name="connsiteX2" fmla="*/ 897260 w 1371198"/>
                    <a:gd name="connsiteY2" fmla="*/ 800665 h 800665"/>
                    <a:gd name="connsiteX3" fmla="*/ 0 w 1371198"/>
                    <a:gd name="connsiteY3" fmla="*/ 404934 h 800665"/>
                    <a:gd name="connsiteX4" fmla="*/ 4602 w 1371198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0665"/>
                    <a:gd name="connsiteX1" fmla="*/ 1366596 w 1366596"/>
                    <a:gd name="connsiteY1" fmla="*/ 625807 h 800665"/>
                    <a:gd name="connsiteX2" fmla="*/ 892658 w 1366596"/>
                    <a:gd name="connsiteY2" fmla="*/ 800665 h 800665"/>
                    <a:gd name="connsiteX3" fmla="*/ 4601 w 1366596"/>
                    <a:gd name="connsiteY3" fmla="*/ 427942 h 800665"/>
                    <a:gd name="connsiteX4" fmla="*/ 0 w 1366596"/>
                    <a:gd name="connsiteY4" fmla="*/ 0 h 800665"/>
                    <a:gd name="connsiteX0" fmla="*/ 0 w 1366596"/>
                    <a:gd name="connsiteY0" fmla="*/ 0 h 809868"/>
                    <a:gd name="connsiteX1" fmla="*/ 1366596 w 1366596"/>
                    <a:gd name="connsiteY1" fmla="*/ 625807 h 809868"/>
                    <a:gd name="connsiteX2" fmla="*/ 865050 w 1366596"/>
                    <a:gd name="connsiteY2" fmla="*/ 809868 h 809868"/>
                    <a:gd name="connsiteX3" fmla="*/ 4601 w 1366596"/>
                    <a:gd name="connsiteY3" fmla="*/ 427942 h 809868"/>
                    <a:gd name="connsiteX4" fmla="*/ 0 w 1366596"/>
                    <a:gd name="connsiteY4" fmla="*/ 0 h 8098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66596" h="809868">
                      <a:moveTo>
                        <a:pt x="0" y="0"/>
                      </a:moveTo>
                      <a:lnTo>
                        <a:pt x="1366596" y="625807"/>
                      </a:lnTo>
                      <a:lnTo>
                        <a:pt x="865050" y="809868"/>
                      </a:lnTo>
                      <a:lnTo>
                        <a:pt x="4601" y="427942"/>
                      </a:lnTo>
                      <a:cubicBezTo>
                        <a:pt x="-1535" y="105836"/>
                        <a:pt x="1534" y="142647"/>
                        <a:pt x="0" y="0"/>
                      </a:cubicBez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sp>
              <p:nvSpPr>
                <p:cNvPr id="380" name="Freeform 379"/>
                <p:cNvSpPr/>
                <p:nvPr/>
              </p:nvSpPr>
              <p:spPr bwMode="auto">
                <a:xfrm>
                  <a:off x="2089977" y="1730980"/>
                  <a:ext cx="240888" cy="95187"/>
                </a:xfrm>
                <a:custGeom>
                  <a:avLst/>
                  <a:gdLst>
                    <a:gd name="connsiteX0" fmla="*/ 1329786 w 1348191"/>
                    <a:gd name="connsiteY0" fmla="*/ 0 h 809869"/>
                    <a:gd name="connsiteX1" fmla="*/ 1348191 w 1348191"/>
                    <a:gd name="connsiteY1" fmla="*/ 400333 h 809869"/>
                    <a:gd name="connsiteX2" fmla="*/ 487742 w 1348191"/>
                    <a:gd name="connsiteY2" fmla="*/ 809869 h 809869"/>
                    <a:gd name="connsiteX3" fmla="*/ 0 w 1348191"/>
                    <a:gd name="connsiteY3" fmla="*/ 630409 h 809869"/>
                    <a:gd name="connsiteX4" fmla="*/ 1329786 w 1348191"/>
                    <a:gd name="connsiteY4" fmla="*/ 0 h 809869"/>
                    <a:gd name="connsiteX0" fmla="*/ 1329786 w 1348191"/>
                    <a:gd name="connsiteY0" fmla="*/ 0 h 791462"/>
                    <a:gd name="connsiteX1" fmla="*/ 1348191 w 1348191"/>
                    <a:gd name="connsiteY1" fmla="*/ 381926 h 791462"/>
                    <a:gd name="connsiteX2" fmla="*/ 487742 w 1348191"/>
                    <a:gd name="connsiteY2" fmla="*/ 791462 h 791462"/>
                    <a:gd name="connsiteX3" fmla="*/ 0 w 1348191"/>
                    <a:gd name="connsiteY3" fmla="*/ 612002 h 791462"/>
                    <a:gd name="connsiteX4" fmla="*/ 1329786 w 1348191"/>
                    <a:gd name="connsiteY4" fmla="*/ 0 h 7914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8191" h="791462">
                      <a:moveTo>
                        <a:pt x="1329786" y="0"/>
                      </a:moveTo>
                      <a:lnTo>
                        <a:pt x="1348191" y="381926"/>
                      </a:lnTo>
                      <a:lnTo>
                        <a:pt x="487742" y="791462"/>
                      </a:lnTo>
                      <a:lnTo>
                        <a:pt x="0" y="612002"/>
                      </a:lnTo>
                      <a:lnTo>
                        <a:pt x="1329786" y="0"/>
                      </a:lnTo>
                      <a:close/>
                    </a:path>
                  </a:pathLst>
                </a:cu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  <p:cxnSp>
              <p:nvCxnSpPr>
                <p:cNvPr id="381" name="Straight Connector 380"/>
                <p:cNvCxnSpPr>
                  <a:endCxn id="376" idx="2"/>
                </p:cNvCxnSpPr>
                <p:nvPr/>
              </p:nvCxnSpPr>
              <p:spPr bwMode="auto">
                <a:xfrm flipH="1" flipV="1">
                  <a:off x="1871277" y="1735739"/>
                  <a:ext cx="3169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2" name="Straight Connector 381"/>
                <p:cNvCxnSpPr/>
                <p:nvPr/>
              </p:nvCxnSpPr>
              <p:spPr bwMode="auto">
                <a:xfrm flipH="1" flipV="1">
                  <a:off x="2996477" y="1733359"/>
                  <a:ext cx="3171" cy="123743"/>
                </a:xfrm>
                <a:prstGeom prst="line">
                  <a:avLst/>
                </a:prstGeom>
                <a:ln w="6350" cmpd="sng">
                  <a:solidFill>
                    <a:schemeClr val="tx1"/>
                  </a:solidFill>
                </a:ln>
                <a:effectLst>
                  <a:outerShdw blurRad="40005" dist="19939" dir="5400000" algn="tl" rotWithShape="0">
                    <a:srgbClr val="000000">
                      <a:alpha val="38000"/>
                    </a:srgbClr>
                  </a:outerShdw>
                </a:effectLst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71" name="Group 370"/>
              <p:cNvGrpSpPr/>
              <p:nvPr/>
            </p:nvGrpSpPr>
            <p:grpSpPr>
              <a:xfrm>
                <a:off x="7904683" y="5223365"/>
                <a:ext cx="429781" cy="369332"/>
                <a:chOff x="629095" y="1708643"/>
                <a:chExt cx="452687" cy="409344"/>
              </a:xfrm>
            </p:grpSpPr>
            <p:sp>
              <p:nvSpPr>
                <p:cNvPr id="372" name="Oval 371"/>
                <p:cNvSpPr/>
                <p:nvPr/>
              </p:nvSpPr>
              <p:spPr bwMode="auto">
                <a:xfrm>
                  <a:off x="725417" y="1787240"/>
                  <a:ext cx="356365" cy="231962"/>
                </a:xfrm>
                <a:prstGeom prst="ellipse">
                  <a:avLst/>
                </a:prstGeom>
                <a:solidFill>
                  <a:schemeClr val="bg1">
                    <a:alpha val="76000"/>
                  </a:schemeClr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373" name="TextBox 372"/>
                <p:cNvSpPr txBox="1"/>
                <p:nvPr/>
              </p:nvSpPr>
              <p:spPr>
                <a:xfrm>
                  <a:off x="629095" y="1708643"/>
                  <a:ext cx="432579" cy="4093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  X</a:t>
                  </a:r>
                </a:p>
              </p:txBody>
            </p:sp>
          </p:grpSp>
        </p:grpSp>
        <p:cxnSp>
          <p:nvCxnSpPr>
            <p:cNvPr id="402" name="Straight Connector 401"/>
            <p:cNvCxnSpPr/>
            <p:nvPr/>
          </p:nvCxnSpPr>
          <p:spPr bwMode="auto">
            <a:xfrm flipH="1">
              <a:off x="7133690" y="5764030"/>
              <a:ext cx="870024" cy="999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rgbClr val="00009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7" name="Group 6"/>
          <p:cNvGrpSpPr/>
          <p:nvPr/>
        </p:nvGrpSpPr>
        <p:grpSpPr>
          <a:xfrm>
            <a:off x="7237444" y="2379268"/>
            <a:ext cx="1009362" cy="768350"/>
            <a:chOff x="5713444" y="2379268"/>
            <a:chExt cx="1009362" cy="768350"/>
          </a:xfrm>
        </p:grpSpPr>
        <p:sp>
          <p:nvSpPr>
            <p:cNvPr id="162850" name="AutoShape 118"/>
            <p:cNvSpPr>
              <a:spLocks noChangeArrowheads="1"/>
            </p:cNvSpPr>
            <p:nvPr/>
          </p:nvSpPr>
          <p:spPr bwMode="auto">
            <a:xfrm rot="17597965">
              <a:off x="5467382" y="2625330"/>
              <a:ext cx="768350" cy="276226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851" name="Text Box 119"/>
            <p:cNvSpPr txBox="1">
              <a:spLocks noChangeArrowheads="1"/>
            </p:cNvSpPr>
            <p:nvPr/>
          </p:nvSpPr>
          <p:spPr bwMode="auto">
            <a:xfrm>
              <a:off x="5906829" y="2784958"/>
              <a:ext cx="815977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AS3,X 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552829" y="2438605"/>
            <a:ext cx="1260153" cy="888605"/>
            <a:chOff x="2028828" y="2438604"/>
            <a:chExt cx="1260153" cy="888605"/>
          </a:xfrm>
        </p:grpSpPr>
        <p:sp>
          <p:nvSpPr>
            <p:cNvPr id="332" name="Text Box 119"/>
            <p:cNvSpPr txBox="1">
              <a:spLocks noChangeArrowheads="1"/>
            </p:cNvSpPr>
            <p:nvPr/>
          </p:nvSpPr>
          <p:spPr bwMode="auto">
            <a:xfrm>
              <a:off x="2028828" y="3019432"/>
              <a:ext cx="1260153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>
                <a:lnSpc>
                  <a:spcPct val="85000"/>
                </a:lnSpc>
              </a:pPr>
              <a:r>
                <a:rPr lang="en-US" sz="1600" i="1" dirty="0">
                  <a:solidFill>
                    <a:srgbClr val="CC0000"/>
                  </a:solidFill>
                </a:rPr>
                <a:t>AS2,AS3,X </a:t>
              </a:r>
            </a:p>
          </p:txBody>
        </p:sp>
        <p:sp>
          <p:nvSpPr>
            <p:cNvPr id="327" name="AutoShape 118"/>
            <p:cNvSpPr>
              <a:spLocks noChangeArrowheads="1"/>
            </p:cNvSpPr>
            <p:nvPr/>
          </p:nvSpPr>
          <p:spPr bwMode="auto">
            <a:xfrm rot="3445218">
              <a:off x="2734864" y="2684666"/>
              <a:ext cx="768350" cy="276225"/>
            </a:xfrm>
            <a:prstGeom prst="leftArrow">
              <a:avLst>
                <a:gd name="adj1" fmla="val 50000"/>
                <a:gd name="adj2" fmla="val 69540"/>
              </a:avLst>
            </a:prstGeom>
            <a:gradFill rotWithShape="1">
              <a:gsLst>
                <a:gs pos="0">
                  <a:srgbClr val="FF0000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6" name="Rectangle 4"/>
          <p:cNvSpPr txBox="1">
            <a:spLocks noChangeArrowheads="1"/>
          </p:cNvSpPr>
          <p:nvPr/>
        </p:nvSpPr>
        <p:spPr bwMode="auto">
          <a:xfrm>
            <a:off x="735780" y="4231482"/>
            <a:ext cx="10423631" cy="848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AS2 router 2c receives path announcement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AS3,X </a:t>
            </a:r>
            <a:r>
              <a:rPr lang="en-US" sz="2200" dirty="0">
                <a:latin typeface="Helvetica" pitchFamily="2" charset="0"/>
              </a:rPr>
              <a:t>(via </a:t>
            </a:r>
            <a:r>
              <a:rPr lang="en-US" sz="2200" dirty="0">
                <a:solidFill>
                  <a:srgbClr val="C00000"/>
                </a:solidFill>
                <a:latin typeface="Helvetica" pitchFamily="2" charset="0"/>
              </a:rPr>
              <a:t>eBGP</a:t>
            </a:r>
            <a:r>
              <a:rPr lang="en-US" sz="2200" dirty="0">
                <a:latin typeface="Helvetica" pitchFamily="2" charset="0"/>
              </a:rPr>
              <a:t>) from AS3 router 3a</a:t>
            </a:r>
            <a:endParaRPr lang="en-US" sz="2000" dirty="0">
              <a:latin typeface="Helvetica" pitchFamily="2" charset="0"/>
            </a:endParaRPr>
          </a:p>
        </p:txBody>
      </p:sp>
      <p:sp>
        <p:nvSpPr>
          <p:cNvPr id="328" name="Rectangle 4"/>
          <p:cNvSpPr txBox="1">
            <a:spLocks noChangeArrowheads="1"/>
          </p:cNvSpPr>
          <p:nvPr/>
        </p:nvSpPr>
        <p:spPr bwMode="auto">
          <a:xfrm>
            <a:off x="731874" y="5605530"/>
            <a:ext cx="10423631" cy="5104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SzPct val="100000"/>
              <a:buFont typeface="Wingdings" charset="2"/>
              <a:buChar char="§"/>
              <a:defRPr sz="28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rgbClr val="000099"/>
              </a:buClr>
              <a:buFont typeface="Arial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omic Sans MS" pitchFamily="66" charset="0"/>
                <a:ea typeface="ＭＳ Ｐゴシック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  <a:ea typeface="ＭＳ Ｐゴシック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-109" charset="0"/>
              </a:defRPr>
            </a:lvl9pPr>
          </a:lstStyle>
          <a:p>
            <a:pPr marL="293688" indent="-293688">
              <a:lnSpc>
                <a:spcPts val="2140"/>
              </a:lnSpc>
            </a:pPr>
            <a:r>
              <a:rPr lang="en-US" sz="2200" dirty="0">
                <a:latin typeface="Helvetica" pitchFamily="2" charset="0"/>
              </a:rPr>
              <a:t>Based on AS2 export policy, AS2 router 2a announces (via eBGP)  path </a:t>
            </a:r>
            <a:r>
              <a:rPr lang="en-US" sz="2000" dirty="0">
                <a:solidFill>
                  <a:srgbClr val="CC0000"/>
                </a:solidFill>
                <a:latin typeface="Helvetica" pitchFamily="2" charset="0"/>
              </a:rPr>
              <a:t>AS2, AS3, X  </a:t>
            </a:r>
            <a:r>
              <a:rPr lang="en-US" sz="2200" dirty="0">
                <a:latin typeface="Helvetica" pitchFamily="2" charset="0"/>
              </a:rPr>
              <a:t>to AS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 router </a:t>
            </a:r>
            <a:r>
              <a:rPr lang="en-US" sz="2200" dirty="0">
                <a:latin typeface="Helvetica" pitchFamily="2" charset="0"/>
                <a:cs typeface="Arial"/>
              </a:rPr>
              <a:t>1</a:t>
            </a:r>
            <a:r>
              <a:rPr lang="en-US" sz="2200" dirty="0">
                <a:latin typeface="Helvetica" pitchFamily="2" charset="0"/>
              </a:rPr>
              <a:t>c</a:t>
            </a:r>
          </a:p>
          <a:p>
            <a:endParaRPr lang="en-US" sz="2000" dirty="0">
              <a:latin typeface="Helvetica" pitchFamily="2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576001" y="2820740"/>
            <a:ext cx="1118837" cy="826267"/>
            <a:chOff x="4052000" y="2820739"/>
            <a:chExt cx="1118837" cy="826267"/>
          </a:xfrm>
        </p:grpSpPr>
        <p:cxnSp>
          <p:nvCxnSpPr>
            <p:cNvPr id="3" name="Straight Arrow Connector 2"/>
            <p:cNvCxnSpPr/>
            <p:nvPr/>
          </p:nvCxnSpPr>
          <p:spPr bwMode="auto">
            <a:xfrm flipH="1" flipV="1">
              <a:off x="4769093" y="2820739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0" name="Straight Arrow Connector 329"/>
            <p:cNvCxnSpPr/>
            <p:nvPr/>
          </p:nvCxnSpPr>
          <p:spPr bwMode="auto">
            <a:xfrm flipH="1" flipV="1">
              <a:off x="4052000" y="3192229"/>
              <a:ext cx="1059565" cy="14171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1" name="Straight Arrow Connector 330"/>
            <p:cNvCxnSpPr/>
            <p:nvPr/>
          </p:nvCxnSpPr>
          <p:spPr bwMode="auto">
            <a:xfrm flipH="1">
              <a:off x="4748700" y="3344630"/>
              <a:ext cx="401744" cy="302376"/>
            </a:xfrm>
            <a:prstGeom prst="straightConnector1">
              <a:avLst/>
            </a:prstGeom>
            <a:solidFill>
              <a:schemeClr val="accent1"/>
            </a:solidFill>
            <a:ln w="25400" cap="flat" cmpd="sng" algn="ctr">
              <a:solidFill>
                <a:srgbClr val="CC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3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80155" y="6475896"/>
            <a:ext cx="548655" cy="272319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8E8C6E93-DF5B-BC4B-80F9-500DED1EEDCC}" type="slidenum">
              <a:rPr lang="en-US" sz="1200" smtClean="0">
                <a:latin typeface="Tahoma" charset="0"/>
              </a:rPr>
              <a:pPr/>
              <a:t>9</a:t>
            </a:fld>
            <a:endParaRPr lang="en-US" sz="1200" dirty="0">
              <a:latin typeface="Tahoma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AB1F63-9972-2E4A-8502-3AF6C2A9C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eBGP and iBGP announcements</a:t>
            </a:r>
          </a:p>
        </p:txBody>
      </p:sp>
    </p:spTree>
    <p:extLst>
      <p:ext uri="{BB962C8B-B14F-4D97-AF65-F5344CB8AC3E}">
        <p14:creationId xmlns:p14="http://schemas.microsoft.com/office/powerpoint/2010/main" val="806297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10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7536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3668" grpId="0" build="p"/>
      <p:bldP spid="326" grpId="0"/>
      <p:bldP spid="32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1950</TotalTime>
  <Words>1875</Words>
  <Application>Microsoft Macintosh PowerPoint</Application>
  <PresentationFormat>Widescreen</PresentationFormat>
  <Paragraphs>519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ＭＳ Ｐゴシック</vt:lpstr>
      <vt:lpstr>Arial</vt:lpstr>
      <vt:lpstr>Calibri</vt:lpstr>
      <vt:lpstr>Helvetica</vt:lpstr>
      <vt:lpstr>Tahoma</vt:lpstr>
      <vt:lpstr>Times New Roman</vt:lpstr>
      <vt:lpstr>Wingdings</vt:lpstr>
      <vt:lpstr>ZapfDingbats</vt:lpstr>
      <vt:lpstr>Office Theme</vt:lpstr>
      <vt:lpstr>Routing (part 4)</vt:lpstr>
      <vt:lpstr>PowerPoint Presentation</vt:lpstr>
      <vt:lpstr>PowerPoint Presentation</vt:lpstr>
      <vt:lpstr>BGP Import Policy</vt:lpstr>
      <vt:lpstr>Q2. BGP Route Selection</vt:lpstr>
      <vt:lpstr>Example of route selection</vt:lpstr>
      <vt:lpstr>Example of route selection</vt:lpstr>
      <vt:lpstr>Computing the forwarding table</vt:lpstr>
      <vt:lpstr>eBGP and iBGP announcements</vt:lpstr>
      <vt:lpstr>eBGP and iBGP announcements</vt:lpstr>
      <vt:lpstr>Setting forwarding table entries</vt:lpstr>
      <vt:lpstr>Setting forwarding table entries</vt:lpstr>
      <vt:lpstr>Summary: Inter-domain routing</vt:lpstr>
      <vt:lpstr>BGP’s impact: October ’21 FB++ outage</vt:lpstr>
      <vt:lpstr>Synthesis of protocols</vt:lpstr>
      <vt:lpstr>Synthesis: a day in the life of a web request</vt:lpstr>
      <vt:lpstr>A day in the life: scenario</vt:lpstr>
      <vt:lpstr>A day in the life… connecting to the Internet</vt:lpstr>
      <vt:lpstr>A day in the life… connecting to the Internet</vt:lpstr>
      <vt:lpstr>A day in the life… ARP (before DNS, before HTTP)</vt:lpstr>
      <vt:lpstr>A day in the life… using DNS</vt:lpstr>
      <vt:lpstr>A day in the life…TCP connection carrying HTTP</vt:lpstr>
      <vt:lpstr>A day in the life… HTTP request/reply </vt:lpstr>
      <vt:lpstr>Internet Technology</vt:lpstr>
      <vt:lpstr>Outro</vt:lpstr>
      <vt:lpstr>Outro: Now what?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NG</cp:lastModifiedBy>
  <cp:revision>1912</cp:revision>
  <cp:lastPrinted>2021-01-24T11:57:08Z</cp:lastPrinted>
  <dcterms:created xsi:type="dcterms:W3CDTF">2019-01-23T03:40:12Z</dcterms:created>
  <dcterms:modified xsi:type="dcterms:W3CDTF">2024-12-15T16:37:50Z</dcterms:modified>
</cp:coreProperties>
</file>